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3" r:id="rId2"/>
    <p:sldId id="295" r:id="rId3"/>
    <p:sldId id="294" r:id="rId4"/>
    <p:sldId id="297" r:id="rId5"/>
    <p:sldId id="313" r:id="rId6"/>
    <p:sldId id="314" r:id="rId7"/>
    <p:sldId id="322" r:id="rId8"/>
    <p:sldId id="320" r:id="rId9"/>
    <p:sldId id="321" r:id="rId10"/>
    <p:sldId id="318" r:id="rId11"/>
    <p:sldId id="323" r:id="rId12"/>
    <p:sldId id="296" r:id="rId13"/>
    <p:sldId id="315" r:id="rId14"/>
    <p:sldId id="302" r:id="rId15"/>
    <p:sldId id="305" r:id="rId16"/>
    <p:sldId id="324" r:id="rId17"/>
    <p:sldId id="301" r:id="rId18"/>
    <p:sldId id="306" r:id="rId19"/>
    <p:sldId id="310" r:id="rId20"/>
    <p:sldId id="307" r:id="rId21"/>
    <p:sldId id="303" r:id="rId22"/>
    <p:sldId id="304" r:id="rId23"/>
    <p:sldId id="311" r:id="rId24"/>
    <p:sldId id="325" r:id="rId25"/>
    <p:sldId id="327" r:id="rId26"/>
    <p:sldId id="328" r:id="rId27"/>
    <p:sldId id="319"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8065" autoAdjust="0"/>
  </p:normalViewPr>
  <p:slideViewPr>
    <p:cSldViewPr snapToGrid="0">
      <p:cViewPr varScale="1">
        <p:scale>
          <a:sx n="75" d="100"/>
          <a:sy n="75"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2B9AA-A9A9-4D1D-8A82-8D03C788FF5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F4681E-9403-4E9F-A67C-8B036CAF885F}">
      <dgm:prSet/>
      <dgm:spPr/>
      <dgm:t>
        <a:bodyPr/>
        <a:lstStyle/>
        <a:p>
          <a:pPr>
            <a:defRPr b="1"/>
          </a:pPr>
          <a:r>
            <a:rPr lang="en-US" dirty="0"/>
            <a:t>Learning rate: 0.001</a:t>
          </a:r>
        </a:p>
      </dgm:t>
    </dgm:pt>
    <dgm:pt modelId="{DAE43DA0-A7AD-41AD-A81F-3B6C8C641C2B}" type="parTrans" cxnId="{ABC4E7A8-D133-4652-B1B5-66E5CE421260}">
      <dgm:prSet/>
      <dgm:spPr/>
      <dgm:t>
        <a:bodyPr/>
        <a:lstStyle/>
        <a:p>
          <a:endParaRPr lang="en-US"/>
        </a:p>
      </dgm:t>
    </dgm:pt>
    <dgm:pt modelId="{B3251EFD-7C40-4612-BDD6-E4ABA6451B3F}" type="sibTrans" cxnId="{ABC4E7A8-D133-4652-B1B5-66E5CE421260}">
      <dgm:prSet/>
      <dgm:spPr/>
      <dgm:t>
        <a:bodyPr/>
        <a:lstStyle/>
        <a:p>
          <a:endParaRPr lang="en-US"/>
        </a:p>
      </dgm:t>
    </dgm:pt>
    <dgm:pt modelId="{6FC91907-88B2-4AFE-B3FF-6F1CCF82B250}">
      <dgm:prSet/>
      <dgm:spPr/>
      <dgm:t>
        <a:bodyPr/>
        <a:lstStyle/>
        <a:p>
          <a:pPr>
            <a:defRPr b="1"/>
          </a:pPr>
          <a:r>
            <a:rPr lang="en-US" dirty="0"/>
            <a:t>Callbacks:</a:t>
          </a:r>
        </a:p>
      </dgm:t>
    </dgm:pt>
    <dgm:pt modelId="{9A5AB96A-08E6-49A8-B515-803928F24638}" type="parTrans" cxnId="{D36DC904-8444-462D-AB95-2DFEB3263DC0}">
      <dgm:prSet/>
      <dgm:spPr/>
      <dgm:t>
        <a:bodyPr/>
        <a:lstStyle/>
        <a:p>
          <a:endParaRPr lang="en-US"/>
        </a:p>
      </dgm:t>
    </dgm:pt>
    <dgm:pt modelId="{BA97A60E-2A02-4D72-A263-2C39BF623F36}" type="sibTrans" cxnId="{D36DC904-8444-462D-AB95-2DFEB3263DC0}">
      <dgm:prSet/>
      <dgm:spPr/>
      <dgm:t>
        <a:bodyPr/>
        <a:lstStyle/>
        <a:p>
          <a:endParaRPr lang="en-US"/>
        </a:p>
      </dgm:t>
    </dgm:pt>
    <dgm:pt modelId="{9BD9C6F9-D9CA-4451-938B-01D2CE8EA188}">
      <dgm:prSet/>
      <dgm:spPr/>
      <dgm:t>
        <a:bodyPr/>
        <a:lstStyle/>
        <a:p>
          <a:r>
            <a:rPr lang="en-US"/>
            <a:t>EarlyStopping ---&gt; prevents overfitting of the model</a:t>
          </a:r>
        </a:p>
      </dgm:t>
    </dgm:pt>
    <dgm:pt modelId="{E3986B0B-93B5-4742-98FD-6D5A44CEB553}" type="parTrans" cxnId="{C374395E-9B96-4FFC-923A-5C9414CB35AD}">
      <dgm:prSet/>
      <dgm:spPr/>
      <dgm:t>
        <a:bodyPr/>
        <a:lstStyle/>
        <a:p>
          <a:endParaRPr lang="en-US"/>
        </a:p>
      </dgm:t>
    </dgm:pt>
    <dgm:pt modelId="{E7BC423C-0799-4173-B4F6-8A862E1471A1}" type="sibTrans" cxnId="{C374395E-9B96-4FFC-923A-5C9414CB35AD}">
      <dgm:prSet/>
      <dgm:spPr/>
      <dgm:t>
        <a:bodyPr/>
        <a:lstStyle/>
        <a:p>
          <a:endParaRPr lang="en-US"/>
        </a:p>
      </dgm:t>
    </dgm:pt>
    <dgm:pt modelId="{57018856-63E9-47BC-85D2-EF1E3949D9EF}">
      <dgm:prSet/>
      <dgm:spPr/>
      <dgm:t>
        <a:bodyPr/>
        <a:lstStyle/>
        <a:p>
          <a:r>
            <a:rPr lang="en-US"/>
            <a:t>ModelCheckpoint  ---&gt; saves the weights of the model – highest accuracy</a:t>
          </a:r>
        </a:p>
      </dgm:t>
    </dgm:pt>
    <dgm:pt modelId="{5DA171F0-5E30-4278-988F-2F63F394A8F1}" type="parTrans" cxnId="{BC05D43A-F2AF-47C9-AA87-F6F19B019298}">
      <dgm:prSet/>
      <dgm:spPr/>
      <dgm:t>
        <a:bodyPr/>
        <a:lstStyle/>
        <a:p>
          <a:endParaRPr lang="en-US"/>
        </a:p>
      </dgm:t>
    </dgm:pt>
    <dgm:pt modelId="{9C93A503-AC13-46E2-8794-1A75889C50DF}" type="sibTrans" cxnId="{BC05D43A-F2AF-47C9-AA87-F6F19B019298}">
      <dgm:prSet/>
      <dgm:spPr/>
      <dgm:t>
        <a:bodyPr/>
        <a:lstStyle/>
        <a:p>
          <a:endParaRPr lang="en-US"/>
        </a:p>
      </dgm:t>
    </dgm:pt>
    <dgm:pt modelId="{9CD44452-E829-4E40-BE37-BAB145EE2EBA}">
      <dgm:prSet/>
      <dgm:spPr/>
      <dgm:t>
        <a:bodyPr/>
        <a:lstStyle/>
        <a:p>
          <a:r>
            <a:rPr lang="en-US"/>
            <a:t>ReduceLROnPlateau ---&gt; adjust the learning rate</a:t>
          </a:r>
        </a:p>
      </dgm:t>
    </dgm:pt>
    <dgm:pt modelId="{13F0E773-5FA8-478F-88B2-10614BB32B41}" type="parTrans" cxnId="{7D50110B-F183-499B-B90E-45A5F0A7D6D0}">
      <dgm:prSet/>
      <dgm:spPr/>
      <dgm:t>
        <a:bodyPr/>
        <a:lstStyle/>
        <a:p>
          <a:endParaRPr lang="en-US"/>
        </a:p>
      </dgm:t>
    </dgm:pt>
    <dgm:pt modelId="{26AA0050-3A7F-4E0F-A395-4CB2522BDACF}" type="sibTrans" cxnId="{7D50110B-F183-499B-B90E-45A5F0A7D6D0}">
      <dgm:prSet/>
      <dgm:spPr/>
      <dgm:t>
        <a:bodyPr/>
        <a:lstStyle/>
        <a:p>
          <a:endParaRPr lang="en-US"/>
        </a:p>
      </dgm:t>
    </dgm:pt>
    <dgm:pt modelId="{CAD192D8-9DF0-475D-8C70-E85A49845038}" type="pres">
      <dgm:prSet presAssocID="{7862B9AA-A9A9-4D1D-8A82-8D03C788FF57}" presName="root" presStyleCnt="0">
        <dgm:presLayoutVars>
          <dgm:dir/>
          <dgm:resizeHandles val="exact"/>
        </dgm:presLayoutVars>
      </dgm:prSet>
      <dgm:spPr/>
    </dgm:pt>
    <dgm:pt modelId="{DE0115CB-DC3E-48D6-8F65-B8CAF1F7FD0F}" type="pres">
      <dgm:prSet presAssocID="{79F4681E-9403-4E9F-A67C-8B036CAF885F}" presName="compNode" presStyleCnt="0"/>
      <dgm:spPr/>
    </dgm:pt>
    <dgm:pt modelId="{D0688A19-5EE8-4584-B1EA-9A3AAA305F0A}" type="pres">
      <dgm:prSet presAssocID="{79F4681E-9403-4E9F-A67C-8B036CAF88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C0496868-CC08-40A8-A44E-F7007F0AEE49}" type="pres">
      <dgm:prSet presAssocID="{79F4681E-9403-4E9F-A67C-8B036CAF885F}" presName="iconSpace" presStyleCnt="0"/>
      <dgm:spPr/>
    </dgm:pt>
    <dgm:pt modelId="{CBD93A9A-6983-4B08-8661-5FE25E91019D}" type="pres">
      <dgm:prSet presAssocID="{79F4681E-9403-4E9F-A67C-8B036CAF885F}" presName="parTx" presStyleLbl="revTx" presStyleIdx="0" presStyleCnt="4">
        <dgm:presLayoutVars>
          <dgm:chMax val="0"/>
          <dgm:chPref val="0"/>
        </dgm:presLayoutVars>
      </dgm:prSet>
      <dgm:spPr/>
    </dgm:pt>
    <dgm:pt modelId="{A51ED8DA-1FA6-4096-87F1-81326B6586EE}" type="pres">
      <dgm:prSet presAssocID="{79F4681E-9403-4E9F-A67C-8B036CAF885F}" presName="txSpace" presStyleCnt="0"/>
      <dgm:spPr/>
    </dgm:pt>
    <dgm:pt modelId="{90D99377-189A-49B6-9FB8-53A833BF0CEB}" type="pres">
      <dgm:prSet presAssocID="{79F4681E-9403-4E9F-A67C-8B036CAF885F}" presName="desTx" presStyleLbl="revTx" presStyleIdx="1" presStyleCnt="4">
        <dgm:presLayoutVars/>
      </dgm:prSet>
      <dgm:spPr/>
    </dgm:pt>
    <dgm:pt modelId="{27ADBDD7-33D8-4101-B571-126D116EBDDD}" type="pres">
      <dgm:prSet presAssocID="{B3251EFD-7C40-4612-BDD6-E4ABA6451B3F}" presName="sibTrans" presStyleCnt="0"/>
      <dgm:spPr/>
    </dgm:pt>
    <dgm:pt modelId="{3D0749C6-C30C-45C0-B099-3DA0233E1401}" type="pres">
      <dgm:prSet presAssocID="{6FC91907-88B2-4AFE-B3FF-6F1CCF82B250}" presName="compNode" presStyleCnt="0"/>
      <dgm:spPr/>
    </dgm:pt>
    <dgm:pt modelId="{817D6150-BB06-4228-B56A-BB7FF5F2814A}" type="pres">
      <dgm:prSet presAssocID="{6FC91907-88B2-4AFE-B3FF-6F1CCF82B2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Hand with Plant"/>
        </a:ext>
      </dgm:extLst>
    </dgm:pt>
    <dgm:pt modelId="{122157A7-7B41-4A34-AE5A-9320F6F78695}" type="pres">
      <dgm:prSet presAssocID="{6FC91907-88B2-4AFE-B3FF-6F1CCF82B250}" presName="iconSpace" presStyleCnt="0"/>
      <dgm:spPr/>
    </dgm:pt>
    <dgm:pt modelId="{1226F47E-0A97-4E09-B964-FD9D349E9813}" type="pres">
      <dgm:prSet presAssocID="{6FC91907-88B2-4AFE-B3FF-6F1CCF82B250}" presName="parTx" presStyleLbl="revTx" presStyleIdx="2" presStyleCnt="4">
        <dgm:presLayoutVars>
          <dgm:chMax val="0"/>
          <dgm:chPref val="0"/>
        </dgm:presLayoutVars>
      </dgm:prSet>
      <dgm:spPr/>
    </dgm:pt>
    <dgm:pt modelId="{9BED8443-FCC5-4FCB-82EE-C3E8D347718D}" type="pres">
      <dgm:prSet presAssocID="{6FC91907-88B2-4AFE-B3FF-6F1CCF82B250}" presName="txSpace" presStyleCnt="0"/>
      <dgm:spPr/>
    </dgm:pt>
    <dgm:pt modelId="{C8EB4C72-016A-4195-820F-8FC2E6A77144}" type="pres">
      <dgm:prSet presAssocID="{6FC91907-88B2-4AFE-B3FF-6F1CCF82B250}" presName="desTx" presStyleLbl="revTx" presStyleIdx="3" presStyleCnt="4">
        <dgm:presLayoutVars/>
      </dgm:prSet>
      <dgm:spPr/>
    </dgm:pt>
  </dgm:ptLst>
  <dgm:cxnLst>
    <dgm:cxn modelId="{D36DC904-8444-462D-AB95-2DFEB3263DC0}" srcId="{7862B9AA-A9A9-4D1D-8A82-8D03C788FF57}" destId="{6FC91907-88B2-4AFE-B3FF-6F1CCF82B250}" srcOrd="1" destOrd="0" parTransId="{9A5AB96A-08E6-49A8-B515-803928F24638}" sibTransId="{BA97A60E-2A02-4D72-A263-2C39BF623F36}"/>
    <dgm:cxn modelId="{7D50110B-F183-499B-B90E-45A5F0A7D6D0}" srcId="{6FC91907-88B2-4AFE-B3FF-6F1CCF82B250}" destId="{9CD44452-E829-4E40-BE37-BAB145EE2EBA}" srcOrd="2" destOrd="0" parTransId="{13F0E773-5FA8-478F-88B2-10614BB32B41}" sibTransId="{26AA0050-3A7F-4E0F-A395-4CB2522BDACF}"/>
    <dgm:cxn modelId="{C5EA8919-63B3-4203-8345-885F75A1B7F5}" type="presOf" srcId="{9CD44452-E829-4E40-BE37-BAB145EE2EBA}" destId="{C8EB4C72-016A-4195-820F-8FC2E6A77144}" srcOrd="0" destOrd="2" presId="urn:microsoft.com/office/officeart/2018/5/layout/CenteredIconLabelDescriptionList"/>
    <dgm:cxn modelId="{BC05D43A-F2AF-47C9-AA87-F6F19B019298}" srcId="{6FC91907-88B2-4AFE-B3FF-6F1CCF82B250}" destId="{57018856-63E9-47BC-85D2-EF1E3949D9EF}" srcOrd="1" destOrd="0" parTransId="{5DA171F0-5E30-4278-988F-2F63F394A8F1}" sibTransId="{9C93A503-AC13-46E2-8794-1A75889C50DF}"/>
    <dgm:cxn modelId="{C374395E-9B96-4FFC-923A-5C9414CB35AD}" srcId="{6FC91907-88B2-4AFE-B3FF-6F1CCF82B250}" destId="{9BD9C6F9-D9CA-4451-938B-01D2CE8EA188}" srcOrd="0" destOrd="0" parTransId="{E3986B0B-93B5-4742-98FD-6D5A44CEB553}" sibTransId="{E7BC423C-0799-4173-B4F6-8A862E1471A1}"/>
    <dgm:cxn modelId="{ABC4E7A8-D133-4652-B1B5-66E5CE421260}" srcId="{7862B9AA-A9A9-4D1D-8A82-8D03C788FF57}" destId="{79F4681E-9403-4E9F-A67C-8B036CAF885F}" srcOrd="0" destOrd="0" parTransId="{DAE43DA0-A7AD-41AD-A81F-3B6C8C641C2B}" sibTransId="{B3251EFD-7C40-4612-BDD6-E4ABA6451B3F}"/>
    <dgm:cxn modelId="{409BF7AA-5957-40E5-A17D-7EDE55DAE888}" type="presOf" srcId="{6FC91907-88B2-4AFE-B3FF-6F1CCF82B250}" destId="{1226F47E-0A97-4E09-B964-FD9D349E9813}" srcOrd="0" destOrd="0" presId="urn:microsoft.com/office/officeart/2018/5/layout/CenteredIconLabelDescriptionList"/>
    <dgm:cxn modelId="{999671BB-C04A-4529-BCBA-C40EF76612AE}" type="presOf" srcId="{7862B9AA-A9A9-4D1D-8A82-8D03C788FF57}" destId="{CAD192D8-9DF0-475D-8C70-E85A49845038}" srcOrd="0" destOrd="0" presId="urn:microsoft.com/office/officeart/2018/5/layout/CenteredIconLabelDescriptionList"/>
    <dgm:cxn modelId="{AE33C1CE-4517-434F-B6E5-5CE7DD68D57F}" type="presOf" srcId="{57018856-63E9-47BC-85D2-EF1E3949D9EF}" destId="{C8EB4C72-016A-4195-820F-8FC2E6A77144}" srcOrd="0" destOrd="1" presId="urn:microsoft.com/office/officeart/2018/5/layout/CenteredIconLabelDescriptionList"/>
    <dgm:cxn modelId="{D3696CDA-1F10-4CDA-B7D4-71D13890ECC5}" type="presOf" srcId="{79F4681E-9403-4E9F-A67C-8B036CAF885F}" destId="{CBD93A9A-6983-4B08-8661-5FE25E91019D}" srcOrd="0" destOrd="0" presId="urn:microsoft.com/office/officeart/2018/5/layout/CenteredIconLabelDescriptionList"/>
    <dgm:cxn modelId="{AF100EFB-E9E6-491F-A351-54389769D070}" type="presOf" srcId="{9BD9C6F9-D9CA-4451-938B-01D2CE8EA188}" destId="{C8EB4C72-016A-4195-820F-8FC2E6A77144}" srcOrd="0" destOrd="0" presId="urn:microsoft.com/office/officeart/2018/5/layout/CenteredIconLabelDescriptionList"/>
    <dgm:cxn modelId="{9A1360AB-A03B-421B-9C21-7C3947367F5D}" type="presParOf" srcId="{CAD192D8-9DF0-475D-8C70-E85A49845038}" destId="{DE0115CB-DC3E-48D6-8F65-B8CAF1F7FD0F}" srcOrd="0" destOrd="0" presId="urn:microsoft.com/office/officeart/2018/5/layout/CenteredIconLabelDescriptionList"/>
    <dgm:cxn modelId="{6E7D828C-C559-4190-89B1-7DAA7771A378}" type="presParOf" srcId="{DE0115CB-DC3E-48D6-8F65-B8CAF1F7FD0F}" destId="{D0688A19-5EE8-4584-B1EA-9A3AAA305F0A}" srcOrd="0" destOrd="0" presId="urn:microsoft.com/office/officeart/2018/5/layout/CenteredIconLabelDescriptionList"/>
    <dgm:cxn modelId="{399C3EB4-8009-427F-B56A-2C3C1852DB74}" type="presParOf" srcId="{DE0115CB-DC3E-48D6-8F65-B8CAF1F7FD0F}" destId="{C0496868-CC08-40A8-A44E-F7007F0AEE49}" srcOrd="1" destOrd="0" presId="urn:microsoft.com/office/officeart/2018/5/layout/CenteredIconLabelDescriptionList"/>
    <dgm:cxn modelId="{2AC99E76-6461-4474-9F31-FBE296DE507B}" type="presParOf" srcId="{DE0115CB-DC3E-48D6-8F65-B8CAF1F7FD0F}" destId="{CBD93A9A-6983-4B08-8661-5FE25E91019D}" srcOrd="2" destOrd="0" presId="urn:microsoft.com/office/officeart/2018/5/layout/CenteredIconLabelDescriptionList"/>
    <dgm:cxn modelId="{D9C1B16F-321B-4249-ADF0-742EE881A5D0}" type="presParOf" srcId="{DE0115CB-DC3E-48D6-8F65-B8CAF1F7FD0F}" destId="{A51ED8DA-1FA6-4096-87F1-81326B6586EE}" srcOrd="3" destOrd="0" presId="urn:microsoft.com/office/officeart/2018/5/layout/CenteredIconLabelDescriptionList"/>
    <dgm:cxn modelId="{28D61ECC-0467-4964-A6E5-87E9F662E323}" type="presParOf" srcId="{DE0115CB-DC3E-48D6-8F65-B8CAF1F7FD0F}" destId="{90D99377-189A-49B6-9FB8-53A833BF0CEB}" srcOrd="4" destOrd="0" presId="urn:microsoft.com/office/officeart/2018/5/layout/CenteredIconLabelDescriptionList"/>
    <dgm:cxn modelId="{137F2BBF-DC6D-459D-B173-BAE9629B9D36}" type="presParOf" srcId="{CAD192D8-9DF0-475D-8C70-E85A49845038}" destId="{27ADBDD7-33D8-4101-B571-126D116EBDDD}" srcOrd="1" destOrd="0" presId="urn:microsoft.com/office/officeart/2018/5/layout/CenteredIconLabelDescriptionList"/>
    <dgm:cxn modelId="{73D29A7C-E612-4CF5-9726-C6CC8CBE7DBF}" type="presParOf" srcId="{CAD192D8-9DF0-475D-8C70-E85A49845038}" destId="{3D0749C6-C30C-45C0-B099-3DA0233E1401}" srcOrd="2" destOrd="0" presId="urn:microsoft.com/office/officeart/2018/5/layout/CenteredIconLabelDescriptionList"/>
    <dgm:cxn modelId="{2B77D2A1-A39F-4E43-9669-25AC7330F758}" type="presParOf" srcId="{3D0749C6-C30C-45C0-B099-3DA0233E1401}" destId="{817D6150-BB06-4228-B56A-BB7FF5F2814A}" srcOrd="0" destOrd="0" presId="urn:microsoft.com/office/officeart/2018/5/layout/CenteredIconLabelDescriptionList"/>
    <dgm:cxn modelId="{415C1FCC-0465-4B53-A87D-BC24F05BE620}" type="presParOf" srcId="{3D0749C6-C30C-45C0-B099-3DA0233E1401}" destId="{122157A7-7B41-4A34-AE5A-9320F6F78695}" srcOrd="1" destOrd="0" presId="urn:microsoft.com/office/officeart/2018/5/layout/CenteredIconLabelDescriptionList"/>
    <dgm:cxn modelId="{67F2D52A-C08A-4120-B400-4D5E7381ED1E}" type="presParOf" srcId="{3D0749C6-C30C-45C0-B099-3DA0233E1401}" destId="{1226F47E-0A97-4E09-B964-FD9D349E9813}" srcOrd="2" destOrd="0" presId="urn:microsoft.com/office/officeart/2018/5/layout/CenteredIconLabelDescriptionList"/>
    <dgm:cxn modelId="{0F0F4A57-A144-443D-A9E5-1B6AC7DEA12C}" type="presParOf" srcId="{3D0749C6-C30C-45C0-B099-3DA0233E1401}" destId="{9BED8443-FCC5-4FCB-82EE-C3E8D347718D}" srcOrd="3" destOrd="0" presId="urn:microsoft.com/office/officeart/2018/5/layout/CenteredIconLabelDescriptionList"/>
    <dgm:cxn modelId="{0ECAAC30-7899-441C-B61B-FCA6E4F5A056}" type="presParOf" srcId="{3D0749C6-C30C-45C0-B099-3DA0233E1401}" destId="{C8EB4C72-016A-4195-820F-8FC2E6A7714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88A19-5EE8-4584-B1EA-9A3AAA305F0A}">
      <dsp:nvSpPr>
        <dsp:cNvPr id="0" name=""/>
        <dsp:cNvSpPr/>
      </dsp:nvSpPr>
      <dsp:spPr>
        <a:xfrm>
          <a:off x="2169914" y="20875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93A9A-6983-4B08-8661-5FE25E91019D}">
      <dsp:nvSpPr>
        <dsp:cNvPr id="0" name=""/>
        <dsp:cNvSpPr/>
      </dsp:nvSpPr>
      <dsp:spPr>
        <a:xfrm>
          <a:off x="765914" y="188309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Learning rate: 0.001</a:t>
          </a:r>
        </a:p>
      </dsp:txBody>
      <dsp:txXfrm>
        <a:off x="765914" y="1883097"/>
        <a:ext cx="4320000" cy="648000"/>
      </dsp:txXfrm>
    </dsp:sp>
    <dsp:sp modelId="{90D99377-189A-49B6-9FB8-53A833BF0CEB}">
      <dsp:nvSpPr>
        <dsp:cNvPr id="0" name=""/>
        <dsp:cNvSpPr/>
      </dsp:nvSpPr>
      <dsp:spPr>
        <a:xfrm>
          <a:off x="765914" y="2606602"/>
          <a:ext cx="4320000" cy="1377442"/>
        </a:xfrm>
        <a:prstGeom prst="rect">
          <a:avLst/>
        </a:prstGeom>
        <a:noFill/>
        <a:ln>
          <a:noFill/>
        </a:ln>
        <a:effectLst/>
      </dsp:spPr>
      <dsp:style>
        <a:lnRef idx="0">
          <a:scrgbClr r="0" g="0" b="0"/>
        </a:lnRef>
        <a:fillRef idx="0">
          <a:scrgbClr r="0" g="0" b="0"/>
        </a:fillRef>
        <a:effectRef idx="0">
          <a:scrgbClr r="0" g="0" b="0"/>
        </a:effectRef>
        <a:fontRef idx="minor"/>
      </dsp:style>
    </dsp:sp>
    <dsp:sp modelId="{817D6150-BB06-4228-B56A-BB7FF5F2814A}">
      <dsp:nvSpPr>
        <dsp:cNvPr id="0" name=""/>
        <dsp:cNvSpPr/>
      </dsp:nvSpPr>
      <dsp:spPr>
        <a:xfrm>
          <a:off x="7245914" y="20875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6F47E-0A97-4E09-B964-FD9D349E9813}">
      <dsp:nvSpPr>
        <dsp:cNvPr id="0" name=""/>
        <dsp:cNvSpPr/>
      </dsp:nvSpPr>
      <dsp:spPr>
        <a:xfrm>
          <a:off x="5841914" y="188309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Callbacks:</a:t>
          </a:r>
        </a:p>
      </dsp:txBody>
      <dsp:txXfrm>
        <a:off x="5841914" y="1883097"/>
        <a:ext cx="4320000" cy="648000"/>
      </dsp:txXfrm>
    </dsp:sp>
    <dsp:sp modelId="{C8EB4C72-016A-4195-820F-8FC2E6A77144}">
      <dsp:nvSpPr>
        <dsp:cNvPr id="0" name=""/>
        <dsp:cNvSpPr/>
      </dsp:nvSpPr>
      <dsp:spPr>
        <a:xfrm>
          <a:off x="5841914" y="2606602"/>
          <a:ext cx="4320000" cy="137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EarlyStopping ---&gt; prevents overfitting of the model</a:t>
          </a:r>
        </a:p>
        <a:p>
          <a:pPr marL="0" lvl="0" indent="0" algn="ctr" defTabSz="755650">
            <a:lnSpc>
              <a:spcPct val="90000"/>
            </a:lnSpc>
            <a:spcBef>
              <a:spcPct val="0"/>
            </a:spcBef>
            <a:spcAft>
              <a:spcPct val="35000"/>
            </a:spcAft>
            <a:buNone/>
          </a:pPr>
          <a:r>
            <a:rPr lang="en-US" sz="1700" kern="1200"/>
            <a:t>ModelCheckpoint  ---&gt; saves the weights of the model – highest accuracy</a:t>
          </a:r>
        </a:p>
        <a:p>
          <a:pPr marL="0" lvl="0" indent="0" algn="ctr" defTabSz="755650">
            <a:lnSpc>
              <a:spcPct val="90000"/>
            </a:lnSpc>
            <a:spcBef>
              <a:spcPct val="0"/>
            </a:spcBef>
            <a:spcAft>
              <a:spcPct val="35000"/>
            </a:spcAft>
            <a:buNone/>
          </a:pPr>
          <a:r>
            <a:rPr lang="en-US" sz="1700" kern="1200"/>
            <a:t>ReduceLROnPlateau ---&gt; adjust the learning rate</a:t>
          </a:r>
        </a:p>
      </dsp:txBody>
      <dsp:txXfrm>
        <a:off x="5841914" y="2606602"/>
        <a:ext cx="4320000" cy="137744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6AC22-4DBE-484C-ABD9-3CD7CAB3F393}"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A7ACF-67DF-4D9E-A5B0-7C0F2EE2A5D7}" type="slidenum">
              <a:rPr lang="en-US" smtClean="0"/>
              <a:t>‹#›</a:t>
            </a:fld>
            <a:endParaRPr lang="en-US"/>
          </a:p>
        </p:txBody>
      </p:sp>
    </p:spTree>
    <p:extLst>
      <p:ext uri="{BB962C8B-B14F-4D97-AF65-F5344CB8AC3E}">
        <p14:creationId xmlns:p14="http://schemas.microsoft.com/office/powerpoint/2010/main" val="152754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We will create physically realistic two-dimensional porous media</a:t>
            </a:r>
            <a:endParaRPr lang="en-US" dirty="0"/>
          </a:p>
        </p:txBody>
      </p:sp>
      <p:sp>
        <p:nvSpPr>
          <p:cNvPr id="4" name="Slide Number Placeholder 3"/>
          <p:cNvSpPr>
            <a:spLocks noGrp="1"/>
          </p:cNvSpPr>
          <p:nvPr>
            <p:ph type="sldNum" sz="quarter" idx="5"/>
          </p:nvPr>
        </p:nvSpPr>
        <p:spPr/>
        <p:txBody>
          <a:bodyPr/>
          <a:lstStyle/>
          <a:p>
            <a:fld id="{79636E76-342F-41D2-8DD9-EEC15C63D2EC}" type="slidenum">
              <a:rPr lang="en-US" smtClean="0"/>
              <a:t>1</a:t>
            </a:fld>
            <a:endParaRPr lang="en-US"/>
          </a:p>
        </p:txBody>
      </p:sp>
    </p:spTree>
    <p:extLst>
      <p:ext uri="{BB962C8B-B14F-4D97-AF65-F5344CB8AC3E}">
        <p14:creationId xmlns:p14="http://schemas.microsoft.com/office/powerpoint/2010/main" val="80199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19</a:t>
            </a:fld>
            <a:endParaRPr lang="en-US"/>
          </a:p>
        </p:txBody>
      </p:sp>
    </p:spTree>
    <p:extLst>
      <p:ext uri="{BB962C8B-B14F-4D97-AF65-F5344CB8AC3E}">
        <p14:creationId xmlns:p14="http://schemas.microsoft.com/office/powerpoint/2010/main" val="418873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VGG16 (Visual Geometry Group 16) is a convolutional neural network architecture consisting of 16 layers, developed by the Visual Geometry Group at the University of Oxford. It has achieved state-of-the-art performance in various computer vision tasks, such as image classification, object detection, and segmentation.</a:t>
            </a:r>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23</a:t>
            </a:fld>
            <a:endParaRPr lang="en-US"/>
          </a:p>
        </p:txBody>
      </p:sp>
    </p:spTree>
    <p:extLst>
      <p:ext uri="{BB962C8B-B14F-4D97-AF65-F5344CB8AC3E}">
        <p14:creationId xmlns:p14="http://schemas.microsoft.com/office/powerpoint/2010/main" val="21397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For example, AlexNet could be trained on a dataset of medical images to improve its accuracy in medical image analysis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These modifications could potentially improve the accuracy or speed of the network.</a:t>
            </a:r>
          </a:p>
          <a:p>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27</a:t>
            </a:fld>
            <a:endParaRPr lang="en-US"/>
          </a:p>
        </p:txBody>
      </p:sp>
    </p:spTree>
    <p:extLst>
      <p:ext uri="{BB962C8B-B14F-4D97-AF65-F5344CB8AC3E}">
        <p14:creationId xmlns:p14="http://schemas.microsoft.com/office/powerpoint/2010/main" val="2593817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For example, researchers could use the weights learned by AlexNet to train a different neural network for a different task, such as object detection or segmentation.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 Overall, future work in AlexNet could focus on improving its accuracy, speed, interpretability, and applicability to different domains and tasks.</a:t>
            </a:r>
          </a:p>
          <a:p>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28</a:t>
            </a:fld>
            <a:endParaRPr lang="en-US"/>
          </a:p>
        </p:txBody>
      </p:sp>
    </p:spTree>
    <p:extLst>
      <p:ext uri="{BB962C8B-B14F-4D97-AF65-F5344CB8AC3E}">
        <p14:creationId xmlns:p14="http://schemas.microsoft.com/office/powerpoint/2010/main" val="389610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AlexNet is a type of neural network that can "look" at images and "learn" to recognize different objects in them</a:t>
            </a:r>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8</a:t>
            </a:fld>
            <a:endParaRPr lang="en-US"/>
          </a:p>
        </p:txBody>
      </p:sp>
    </p:spTree>
    <p:extLst>
      <p:ext uri="{BB962C8B-B14F-4D97-AF65-F5344CB8AC3E}">
        <p14:creationId xmlns:p14="http://schemas.microsoft.com/office/powerpoint/2010/main" val="18059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öhne"/>
              </a:rPr>
              <a:t>First, AlexNet takes an image as input. The image is passed through a series of "layers," which are like filters that extract different features from the image. For example, one layer might look for edges or lines, while another layer might look for curves or textures.</a:t>
            </a:r>
          </a:p>
          <a:p>
            <a:pPr algn="l"/>
            <a:r>
              <a:rPr lang="en-US" b="0" i="0" dirty="0">
                <a:solidFill>
                  <a:srgbClr val="000000"/>
                </a:solidFill>
                <a:effectLst/>
                <a:latin typeface="Söhne"/>
              </a:rPr>
              <a:t>Each layer applies a mathematical operation called a "convolution" to the image. This means that it takes a small part of the image (called a "kernel") and slides it over the entire image, multiplying the pixel values in the kernel with the corresponding pixel values in the image. This produces a new "feature map" that highlights the parts of the image that match the pattern in the kernel.</a:t>
            </a:r>
          </a:p>
          <a:p>
            <a:pPr algn="l"/>
            <a:r>
              <a:rPr lang="en-US" b="0" i="0" dirty="0">
                <a:solidFill>
                  <a:srgbClr val="000000"/>
                </a:solidFill>
                <a:effectLst/>
                <a:latin typeface="Söhne"/>
              </a:rPr>
              <a:t>After each convolutional layer, AlexNet applies a "pooling" operation. This </a:t>
            </a:r>
            <a:r>
              <a:rPr lang="en-US" b="0" i="0" dirty="0" err="1">
                <a:solidFill>
                  <a:srgbClr val="000000"/>
                </a:solidFill>
                <a:effectLst/>
                <a:latin typeface="Söhne"/>
              </a:rPr>
              <a:t>downsamples</a:t>
            </a:r>
            <a:r>
              <a:rPr lang="en-US" b="0" i="0" dirty="0">
                <a:solidFill>
                  <a:srgbClr val="000000"/>
                </a:solidFill>
                <a:effectLst/>
                <a:latin typeface="Söhne"/>
              </a:rPr>
              <a:t> the feature map by taking the maximum value in each small region of the map. This helps to reduce the size of the data that the network has to process, while preserving the most important information.</a:t>
            </a:r>
          </a:p>
          <a:p>
            <a:pPr algn="l"/>
            <a:r>
              <a:rPr lang="en-US" b="0" i="0" dirty="0">
                <a:solidFill>
                  <a:srgbClr val="000000"/>
                </a:solidFill>
                <a:effectLst/>
                <a:latin typeface="Söhne"/>
              </a:rPr>
              <a:t>After several layers of convolution and pooling, the resulting "feature maps" are flattened into a one-dimensional vector and fed into a series of fully connected layers. These layers act like a traditional neural network, with each neuron receiving inputs from all of the neurons in the previous layer and producing an output based on a weighted sum of those inputs.</a:t>
            </a:r>
          </a:p>
          <a:p>
            <a:pPr algn="l"/>
            <a:r>
              <a:rPr lang="en-US" b="0" i="0" dirty="0">
                <a:solidFill>
                  <a:srgbClr val="000000"/>
                </a:solidFill>
                <a:effectLst/>
                <a:latin typeface="Söhne"/>
              </a:rPr>
              <a:t>The final output layer of AlexNet has one neuron for each possible class of object that the network is trained to recognize. Each neuron produces a number between 0 and 1 that represents the network's "confidence" that the input image belongs to that class. The neuron with the highest output value is taken as the predicted class.</a:t>
            </a:r>
          </a:p>
          <a:p>
            <a:pPr algn="l"/>
            <a:r>
              <a:rPr lang="en-US" b="0" i="0" dirty="0">
                <a:solidFill>
                  <a:srgbClr val="000000"/>
                </a:solidFill>
                <a:effectLst/>
                <a:latin typeface="Söhne"/>
              </a:rPr>
              <a:t>AlexNet learns to recognize different objects by adjusting the weights and biases of its neurons during training. This process involves feeding the network a large dataset of labeled images and adjusting the weights to minimize the difference between the network's predictions and the true labels. Once trained, the network can be used to make predictions on new, unseen images.</a:t>
            </a:r>
          </a:p>
          <a:p>
            <a:br>
              <a:rPr lang="en-US" b="0" i="0" dirty="0">
                <a:solidFill>
                  <a:srgbClr val="000000"/>
                </a:solidFill>
                <a:effectLst/>
                <a:latin typeface="Söhne"/>
              </a:rPr>
            </a:br>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9</a:t>
            </a:fld>
            <a:endParaRPr lang="en-US"/>
          </a:p>
        </p:txBody>
      </p:sp>
    </p:spTree>
    <p:extLst>
      <p:ext uri="{BB962C8B-B14F-4D97-AF65-F5344CB8AC3E}">
        <p14:creationId xmlns:p14="http://schemas.microsoft.com/office/powerpoint/2010/main" val="164602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74151"/>
                </a:solidFill>
                <a:effectLst/>
                <a:latin typeface="Söhne"/>
              </a:rPr>
              <a:t>Keras</a:t>
            </a:r>
            <a:r>
              <a:rPr lang="en-US" b="0" i="0" dirty="0">
                <a:solidFill>
                  <a:srgbClr val="374151"/>
                </a:solidFill>
                <a:effectLst/>
                <a:latin typeface="Söhne"/>
              </a:rPr>
              <a:t> is an open-source neural network library written in Python. It provides a user-friendly API for building and training deep learning models, </a:t>
            </a:r>
          </a:p>
          <a:p>
            <a:endParaRPr lang="en-US" dirty="0"/>
          </a:p>
          <a:p>
            <a:r>
              <a:rPr lang="en-US" b="0" i="0" dirty="0">
                <a:solidFill>
                  <a:srgbClr val="374151"/>
                </a:solidFill>
                <a:effectLst/>
                <a:latin typeface="Söhne"/>
              </a:rPr>
              <a:t>AlexNet learns to recognize different objects by adjusting the weights and biases of its neurons during training. This process involves feeding the network a large dataset of labeled images and adjusting the weights to minimize the difference between the network's predictions and the true labels. Once trained, the network can be used to make predictions on new, unseen images.</a:t>
            </a:r>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12</a:t>
            </a:fld>
            <a:endParaRPr lang="en-US"/>
          </a:p>
        </p:txBody>
      </p:sp>
    </p:spTree>
    <p:extLst>
      <p:ext uri="{BB962C8B-B14F-4D97-AF65-F5344CB8AC3E}">
        <p14:creationId xmlns:p14="http://schemas.microsoft.com/office/powerpoint/2010/main" val="386434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CATTEGORIES</a:t>
            </a:r>
          </a:p>
        </p:txBody>
      </p:sp>
      <p:sp>
        <p:nvSpPr>
          <p:cNvPr id="4" name="Slide Number Placeholder 3"/>
          <p:cNvSpPr>
            <a:spLocks noGrp="1"/>
          </p:cNvSpPr>
          <p:nvPr>
            <p:ph type="sldNum" sz="quarter" idx="5"/>
          </p:nvPr>
        </p:nvSpPr>
        <p:spPr/>
        <p:txBody>
          <a:bodyPr/>
          <a:lstStyle/>
          <a:p>
            <a:fld id="{461A7ACF-67DF-4D9E-A5B0-7C0F2EE2A5D7}" type="slidenum">
              <a:rPr lang="en-US" smtClean="0"/>
              <a:t>13</a:t>
            </a:fld>
            <a:endParaRPr lang="en-US"/>
          </a:p>
        </p:txBody>
      </p:sp>
    </p:spTree>
    <p:extLst>
      <p:ext uri="{BB962C8B-B14F-4D97-AF65-F5344CB8AC3E}">
        <p14:creationId xmlns:p14="http://schemas.microsoft.com/office/powerpoint/2010/main" val="21157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Biology Department has a Bird on Campus Library. From this library is where our 6 reference population came from</a:t>
            </a:r>
          </a:p>
        </p:txBody>
      </p:sp>
      <p:sp>
        <p:nvSpPr>
          <p:cNvPr id="4" name="Slide Number Placeholder 3"/>
          <p:cNvSpPr>
            <a:spLocks noGrp="1"/>
          </p:cNvSpPr>
          <p:nvPr>
            <p:ph type="sldNum" sz="quarter" idx="5"/>
          </p:nvPr>
        </p:nvSpPr>
        <p:spPr/>
        <p:txBody>
          <a:bodyPr/>
          <a:lstStyle/>
          <a:p>
            <a:fld id="{461A7ACF-67DF-4D9E-A5B0-7C0F2EE2A5D7}" type="slidenum">
              <a:rPr lang="en-US" smtClean="0"/>
              <a:t>14</a:t>
            </a:fld>
            <a:endParaRPr lang="en-US"/>
          </a:p>
        </p:txBody>
      </p:sp>
    </p:spTree>
    <p:extLst>
      <p:ext uri="{BB962C8B-B14F-4D97-AF65-F5344CB8AC3E}">
        <p14:creationId xmlns:p14="http://schemas.microsoft.com/office/powerpoint/2010/main" val="182032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74151"/>
                </a:solidFill>
                <a:effectLst/>
                <a:latin typeface="Söhne"/>
              </a:rPr>
              <a:t>Keras</a:t>
            </a:r>
            <a:r>
              <a:rPr lang="en-US" b="0" i="0" dirty="0">
                <a:solidFill>
                  <a:srgbClr val="374151"/>
                </a:solidFill>
                <a:effectLst/>
                <a:latin typeface="Söhne"/>
              </a:rPr>
              <a:t> is an open-source neural network library written in Python. It provides a user-friendly API for building and training deep learning models, making it easier to work with complex neural networks. </a:t>
            </a:r>
            <a:r>
              <a:rPr lang="en-US" b="0" i="0" dirty="0" err="1">
                <a:solidFill>
                  <a:srgbClr val="374151"/>
                </a:solidFill>
                <a:effectLst/>
                <a:latin typeface="Söhne"/>
              </a:rPr>
              <a:t>Keras</a:t>
            </a:r>
            <a:r>
              <a:rPr lang="en-US" b="0" i="0" dirty="0">
                <a:solidFill>
                  <a:srgbClr val="374151"/>
                </a:solidFill>
                <a:effectLst/>
                <a:latin typeface="Söhne"/>
              </a:rPr>
              <a:t> also has built-in support for popular deep learning frameworks such as TensorFlow and Theano.</a:t>
            </a:r>
          </a:p>
          <a:p>
            <a:endParaRPr lang="en-US" b="0" i="0" dirty="0">
              <a:solidFill>
                <a:srgbClr val="374151"/>
              </a:solidFill>
              <a:effectLst/>
              <a:latin typeface="Söhne"/>
            </a:endParaRPr>
          </a:p>
          <a:p>
            <a:r>
              <a:rPr lang="en-US" b="0" i="0" dirty="0">
                <a:solidFill>
                  <a:srgbClr val="374151"/>
                </a:solidFill>
                <a:effectLst/>
                <a:latin typeface="Söhne"/>
              </a:rPr>
              <a:t>he learning rate is a hyperparameter that controls how quickly the network adjusts its weights during training. </a:t>
            </a:r>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15</a:t>
            </a:fld>
            <a:endParaRPr lang="en-US"/>
          </a:p>
        </p:txBody>
      </p:sp>
    </p:spTree>
    <p:extLst>
      <p:ext uri="{BB962C8B-B14F-4D97-AF65-F5344CB8AC3E}">
        <p14:creationId xmlns:p14="http://schemas.microsoft.com/office/powerpoint/2010/main" val="87807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17</a:t>
            </a:fld>
            <a:endParaRPr lang="en-US"/>
          </a:p>
        </p:txBody>
      </p:sp>
    </p:spTree>
    <p:extLst>
      <p:ext uri="{BB962C8B-B14F-4D97-AF65-F5344CB8AC3E}">
        <p14:creationId xmlns:p14="http://schemas.microsoft.com/office/powerpoint/2010/main" val="257114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An epoch refers to a complete pass through a training dataset during the training process of a machine learning model. In other words, an epoch represents one iteration of the training process where the model is exposed to the entire dataset, usually in batches, to update its weights and improve its performance.</a:t>
            </a:r>
            <a:endParaRPr lang="en-US" dirty="0"/>
          </a:p>
        </p:txBody>
      </p:sp>
      <p:sp>
        <p:nvSpPr>
          <p:cNvPr id="4" name="Slide Number Placeholder 3"/>
          <p:cNvSpPr>
            <a:spLocks noGrp="1"/>
          </p:cNvSpPr>
          <p:nvPr>
            <p:ph type="sldNum" sz="quarter" idx="5"/>
          </p:nvPr>
        </p:nvSpPr>
        <p:spPr/>
        <p:txBody>
          <a:bodyPr/>
          <a:lstStyle/>
          <a:p>
            <a:fld id="{461A7ACF-67DF-4D9E-A5B0-7C0F2EE2A5D7}" type="slidenum">
              <a:rPr lang="en-US" smtClean="0"/>
              <a:t>18</a:t>
            </a:fld>
            <a:endParaRPr lang="en-US"/>
          </a:p>
        </p:txBody>
      </p:sp>
    </p:spTree>
    <p:extLst>
      <p:ext uri="{BB962C8B-B14F-4D97-AF65-F5344CB8AC3E}">
        <p14:creationId xmlns:p14="http://schemas.microsoft.com/office/powerpoint/2010/main" val="12488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9A79-3119-FAD6-454D-88E05CFEE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4AE61-5806-0956-1DFF-AC7C5C1C1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B3C848-E606-ED80-E973-B48FC7EDA2BD}"/>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5" name="Footer Placeholder 4">
            <a:extLst>
              <a:ext uri="{FF2B5EF4-FFF2-40B4-BE49-F238E27FC236}">
                <a16:creationId xmlns:a16="http://schemas.microsoft.com/office/drawing/2014/main" id="{7827923C-62C0-AF5A-061D-C0D734E43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96086-10F1-5EB6-0DA6-79D4411C0F07}"/>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183806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89A-B206-E4A5-3499-3BE520396C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736FA-B617-7B21-C6FA-BBC6DDE02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786F0-8D0F-DA16-EA47-2CC911ED83DC}"/>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5" name="Footer Placeholder 4">
            <a:extLst>
              <a:ext uri="{FF2B5EF4-FFF2-40B4-BE49-F238E27FC236}">
                <a16:creationId xmlns:a16="http://schemas.microsoft.com/office/drawing/2014/main" id="{016400C3-FAF9-CC78-587F-9168C0EBA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6660C-4756-7500-AED7-37935EB4B426}"/>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114415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FC8EC6-4286-26FF-85EB-E9A158EBA7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9DE4F9-3914-8606-6A6C-0549359814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FDE50-B842-EBA1-F10C-64A17D2938A9}"/>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5" name="Footer Placeholder 4">
            <a:extLst>
              <a:ext uri="{FF2B5EF4-FFF2-40B4-BE49-F238E27FC236}">
                <a16:creationId xmlns:a16="http://schemas.microsoft.com/office/drawing/2014/main" id="{F5856FBF-4B1A-6E5D-7731-3935BD997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03C5D-D7A7-D8AD-BD3F-6E5765ED596F}"/>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106880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0E35D-FF37-4AE7-9363-E6FC6650C5F3}"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374517" y="6362669"/>
            <a:ext cx="764215" cy="365125"/>
          </a:xfrm>
        </p:spPr>
        <p:txBody>
          <a:bodyPr/>
          <a:lstStyle>
            <a:lvl1pPr>
              <a:defRPr sz="2000"/>
            </a:lvl1pPr>
          </a:lstStyle>
          <a:p>
            <a:fld id="{DE90B366-18D5-4B74-B3D8-26D7E7D15FB8}" type="slidenum">
              <a:rPr lang="en-US" smtClean="0"/>
              <a:pPr/>
              <a:t>‹#›</a:t>
            </a:fld>
            <a:endParaRPr lang="en-US"/>
          </a:p>
        </p:txBody>
      </p:sp>
    </p:spTree>
    <p:extLst>
      <p:ext uri="{BB962C8B-B14F-4D97-AF65-F5344CB8AC3E}">
        <p14:creationId xmlns:p14="http://schemas.microsoft.com/office/powerpoint/2010/main" val="64963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6068-F504-6103-8CD8-5DD79BA0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9756D-7A12-577F-5829-81056B421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7C682-4B5E-42D7-6F59-0091F4FC4241}"/>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5" name="Footer Placeholder 4">
            <a:extLst>
              <a:ext uri="{FF2B5EF4-FFF2-40B4-BE49-F238E27FC236}">
                <a16:creationId xmlns:a16="http://schemas.microsoft.com/office/drawing/2014/main" id="{5C79ADC7-7BCC-3E50-441B-5A8522732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34128-0F4C-96F2-933F-C66636C9F7E9}"/>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93325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2152-854C-EB4F-360B-D9585FD08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691C87-932A-2C68-2507-14420D498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B069C5-B795-32F5-5B56-848E6F8EC7B3}"/>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5" name="Footer Placeholder 4">
            <a:extLst>
              <a:ext uri="{FF2B5EF4-FFF2-40B4-BE49-F238E27FC236}">
                <a16:creationId xmlns:a16="http://schemas.microsoft.com/office/drawing/2014/main" id="{57B4B3D0-08F2-8A23-04D4-932BAB6E2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A9D3D-A6D3-73AB-94CB-031411327BB6}"/>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318354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86CE-B77F-C0F1-B6E1-89332CF93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EE90A-24CE-C5BB-B874-E9BBFE7FC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2616F-6D9B-B320-3C13-7FA8A8014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185CD5-AE2E-2A8C-41DA-C6FE3ACA47D2}"/>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6" name="Footer Placeholder 5">
            <a:extLst>
              <a:ext uri="{FF2B5EF4-FFF2-40B4-BE49-F238E27FC236}">
                <a16:creationId xmlns:a16="http://schemas.microsoft.com/office/drawing/2014/main" id="{E0F1D01E-315B-3F5E-5EF8-338E410A4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A64D7-E93B-33B7-5660-84AEFCEDC61C}"/>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98682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C701-32D3-718D-8A5A-BD8316D9DA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B54996-FC3E-9E51-51CF-546A4037A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9D4FE-AF4C-D8EA-EF74-C776825A3B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83D0C4-3A98-3E36-7691-EF1117C5D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E37CA-6FF5-6E35-01D8-AA825120C8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BFEA6-A220-BF90-1AC0-471E7F77EB3E}"/>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8" name="Footer Placeholder 7">
            <a:extLst>
              <a:ext uri="{FF2B5EF4-FFF2-40B4-BE49-F238E27FC236}">
                <a16:creationId xmlns:a16="http://schemas.microsoft.com/office/drawing/2014/main" id="{931996C2-E561-3D42-5481-1A709D8F9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CCD34-BA26-65C5-443E-7916DB961509}"/>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66217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13A0-3224-862F-2772-CAAEFAB3F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5C8060-8D79-6507-6893-3C3D5E9E2CBD}"/>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4" name="Footer Placeholder 3">
            <a:extLst>
              <a:ext uri="{FF2B5EF4-FFF2-40B4-BE49-F238E27FC236}">
                <a16:creationId xmlns:a16="http://schemas.microsoft.com/office/drawing/2014/main" id="{EB209803-66FF-536E-260F-2DD6E0A76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9F7C6C-EEB3-5B3C-DFAB-5191C5524BDE}"/>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89426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172FF-62D0-B60A-EA4E-217E77848611}"/>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3" name="Footer Placeholder 2">
            <a:extLst>
              <a:ext uri="{FF2B5EF4-FFF2-40B4-BE49-F238E27FC236}">
                <a16:creationId xmlns:a16="http://schemas.microsoft.com/office/drawing/2014/main" id="{701C7D64-83AF-B37D-634C-54869A773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FD53B-63DC-8BE4-0BB9-620D94D75142}"/>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193148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268E-B81F-309F-CAD9-CAB0C30AE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70915-76F7-BC8D-D80E-C23D3A562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64F0CE-A927-E417-8119-9B6C3C912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D624B-4D88-B76F-9723-8F5196A5F0B1}"/>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6" name="Footer Placeholder 5">
            <a:extLst>
              <a:ext uri="{FF2B5EF4-FFF2-40B4-BE49-F238E27FC236}">
                <a16:creationId xmlns:a16="http://schemas.microsoft.com/office/drawing/2014/main" id="{E70AC471-C7D0-41E6-21D3-EB2A90603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3161A-E292-E60C-B0ED-D1534E4E0661}"/>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2267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D9CA-0579-C2F4-C13F-4A0766354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D48429-61EA-F402-E66A-2DF7D6289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A404-5C4B-4FFB-42CA-F94892A86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383A1-9ABD-47CE-7CB4-F9A6BDB89B61}"/>
              </a:ext>
            </a:extLst>
          </p:cNvPr>
          <p:cNvSpPr>
            <a:spLocks noGrp="1"/>
          </p:cNvSpPr>
          <p:nvPr>
            <p:ph type="dt" sz="half" idx="10"/>
          </p:nvPr>
        </p:nvSpPr>
        <p:spPr/>
        <p:txBody>
          <a:bodyPr/>
          <a:lstStyle/>
          <a:p>
            <a:fld id="{FC997410-B462-499A-A65B-458042A6925A}" type="datetimeFigureOut">
              <a:rPr lang="en-US" smtClean="0"/>
              <a:t>5/2/2023</a:t>
            </a:fld>
            <a:endParaRPr lang="en-US"/>
          </a:p>
        </p:txBody>
      </p:sp>
      <p:sp>
        <p:nvSpPr>
          <p:cNvPr id="6" name="Footer Placeholder 5">
            <a:extLst>
              <a:ext uri="{FF2B5EF4-FFF2-40B4-BE49-F238E27FC236}">
                <a16:creationId xmlns:a16="http://schemas.microsoft.com/office/drawing/2014/main" id="{E74A16E7-BA3B-728F-C503-6D972C6FC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4BD46-C36A-ACE9-5BA6-C7C5E500BE0D}"/>
              </a:ext>
            </a:extLst>
          </p:cNvPr>
          <p:cNvSpPr>
            <a:spLocks noGrp="1"/>
          </p:cNvSpPr>
          <p:nvPr>
            <p:ph type="sldNum" sz="quarter" idx="12"/>
          </p:nvPr>
        </p:nvSpPr>
        <p:spPr/>
        <p:txBody>
          <a:bodyPr/>
          <a:lstStyle/>
          <a:p>
            <a:fld id="{AFEDB1AE-D1C2-4D06-8B1C-6A1C6354B178}" type="slidenum">
              <a:rPr lang="en-US" smtClean="0"/>
              <a:t>‹#›</a:t>
            </a:fld>
            <a:endParaRPr lang="en-US"/>
          </a:p>
        </p:txBody>
      </p:sp>
    </p:spTree>
    <p:extLst>
      <p:ext uri="{BB962C8B-B14F-4D97-AF65-F5344CB8AC3E}">
        <p14:creationId xmlns:p14="http://schemas.microsoft.com/office/powerpoint/2010/main" val="273263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E6EB29-750C-A62A-0A42-110488CE9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B88BD-0DE9-D0C2-63AA-049553A4E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8CC92-5806-8A65-CBF8-4400B82FC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97410-B462-499A-A65B-458042A6925A}" type="datetimeFigureOut">
              <a:rPr lang="en-US" smtClean="0"/>
              <a:t>5/2/2023</a:t>
            </a:fld>
            <a:endParaRPr lang="en-US"/>
          </a:p>
        </p:txBody>
      </p:sp>
      <p:sp>
        <p:nvSpPr>
          <p:cNvPr id="5" name="Footer Placeholder 4">
            <a:extLst>
              <a:ext uri="{FF2B5EF4-FFF2-40B4-BE49-F238E27FC236}">
                <a16:creationId xmlns:a16="http://schemas.microsoft.com/office/drawing/2014/main" id="{B2ABA6CB-F114-3728-0FF3-52A5358D9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321C5E-6395-2462-FC7B-CFB855A00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DB1AE-D1C2-4D06-8B1C-6A1C6354B178}" type="slidenum">
              <a:rPr lang="en-US" smtClean="0"/>
              <a:t>‹#›</a:t>
            </a:fld>
            <a:endParaRPr lang="en-US"/>
          </a:p>
        </p:txBody>
      </p:sp>
    </p:spTree>
    <p:extLst>
      <p:ext uri="{BB962C8B-B14F-4D97-AF65-F5344CB8AC3E}">
        <p14:creationId xmlns:p14="http://schemas.microsoft.com/office/powerpoint/2010/main" val="3378574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csusb.edu/biology/birds-campus"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488F-20C8-491A-B435-FAF5ECA767F0}"/>
              </a:ext>
            </a:extLst>
          </p:cNvPr>
          <p:cNvSpPr>
            <a:spLocks noGrp="1"/>
          </p:cNvSpPr>
          <p:nvPr>
            <p:ph type="ctrTitle"/>
          </p:nvPr>
        </p:nvSpPr>
        <p:spPr>
          <a:xfrm>
            <a:off x="5316313" y="772889"/>
            <a:ext cx="5975800" cy="3826991"/>
          </a:xfrm>
          <a:noFill/>
        </p:spPr>
        <p:txBody>
          <a:bodyPr>
            <a:normAutofit/>
          </a:bodyPr>
          <a:lstStyle/>
          <a:p>
            <a:r>
              <a:rPr lang="en-US" sz="6286" dirty="0"/>
              <a:t>Machine Learning in Geosciences</a:t>
            </a:r>
          </a:p>
        </p:txBody>
      </p:sp>
      <p:sp>
        <p:nvSpPr>
          <p:cNvPr id="3" name="Subtitle 2">
            <a:extLst>
              <a:ext uri="{FF2B5EF4-FFF2-40B4-BE49-F238E27FC236}">
                <a16:creationId xmlns:a16="http://schemas.microsoft.com/office/drawing/2014/main" id="{A3F2FF32-D9A1-49E0-8484-F8B8AADC6F6D}"/>
              </a:ext>
            </a:extLst>
          </p:cNvPr>
          <p:cNvSpPr>
            <a:spLocks noGrp="1"/>
          </p:cNvSpPr>
          <p:nvPr>
            <p:ph type="subTitle" idx="1"/>
          </p:nvPr>
        </p:nvSpPr>
        <p:spPr>
          <a:xfrm>
            <a:off x="5289021" y="4599878"/>
            <a:ext cx="5975800" cy="1353398"/>
          </a:xfrm>
          <a:noFill/>
        </p:spPr>
        <p:txBody>
          <a:bodyPr>
            <a:normAutofit/>
          </a:bodyPr>
          <a:lstStyle/>
          <a:p>
            <a:r>
              <a:rPr lang="en-US" dirty="0"/>
              <a:t>Santiago Jurado</a:t>
            </a:r>
          </a:p>
        </p:txBody>
      </p:sp>
      <p:pic>
        <p:nvPicPr>
          <p:cNvPr id="4" name="Picture 3" descr="A drawing of a cartoon character&#10;&#10;Description automatically generated">
            <a:extLst>
              <a:ext uri="{FF2B5EF4-FFF2-40B4-BE49-F238E27FC236}">
                <a16:creationId xmlns:a16="http://schemas.microsoft.com/office/drawing/2014/main" id="{A80D47DE-5C3B-4BAD-AF68-5FEC0AC7AC4B}"/>
              </a:ext>
            </a:extLst>
          </p:cNvPr>
          <p:cNvPicPr>
            <a:picLocks noChangeAspect="1"/>
          </p:cNvPicPr>
          <p:nvPr/>
        </p:nvPicPr>
        <p:blipFill rotWithShape="1">
          <a:blip r:embed="rId3">
            <a:extLst>
              <a:ext uri="{28A0092B-C50C-407E-A947-70E740481C1C}">
                <a14:useLocalDpi xmlns:a14="http://schemas.microsoft.com/office/drawing/2010/main" val="0"/>
              </a:ext>
            </a:extLst>
          </a:blip>
          <a:srcRect t="3123" b="4416"/>
          <a:stretch/>
        </p:blipFill>
        <p:spPr>
          <a:xfrm>
            <a:off x="290287" y="163295"/>
            <a:ext cx="4432663" cy="6531419"/>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7D5F7B10-AF9E-4E09-979B-A3999BDA9418}"/>
              </a:ext>
            </a:extLst>
          </p:cNvPr>
          <p:cNvPicPr>
            <a:picLocks noChangeAspect="1"/>
          </p:cNvPicPr>
          <p:nvPr/>
        </p:nvPicPr>
        <p:blipFill rotWithShape="1">
          <a:blip r:embed="rId4">
            <a:extLst>
              <a:ext uri="{28A0092B-C50C-407E-A947-70E740481C1C}">
                <a14:useLocalDpi xmlns:a14="http://schemas.microsoft.com/office/drawing/2010/main" val="0"/>
              </a:ext>
            </a:extLst>
          </a:blip>
          <a:srcRect t="13456" b="14882"/>
          <a:stretch/>
        </p:blipFill>
        <p:spPr>
          <a:xfrm>
            <a:off x="10676374" y="474710"/>
            <a:ext cx="1176893" cy="843387"/>
          </a:xfrm>
          <a:prstGeom prst="rect">
            <a:avLst/>
          </a:prstGeom>
        </p:spPr>
      </p:pic>
    </p:spTree>
    <p:extLst>
      <p:ext uri="{BB962C8B-B14F-4D97-AF65-F5344CB8AC3E}">
        <p14:creationId xmlns:p14="http://schemas.microsoft.com/office/powerpoint/2010/main" val="15904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451F7-22DD-A8D0-5EE2-A493E2BD9820}"/>
              </a:ext>
            </a:extLst>
          </p:cNvPr>
          <p:cNvSpPr>
            <a:spLocks noGrp="1"/>
          </p:cNvSpPr>
          <p:nvPr>
            <p:ph type="title"/>
          </p:nvPr>
        </p:nvSpPr>
        <p:spPr>
          <a:xfrm>
            <a:off x="838201" y="345810"/>
            <a:ext cx="4960945" cy="1325563"/>
          </a:xfrm>
        </p:spPr>
        <p:txBody>
          <a:bodyPr vert="horz" lIns="91440" tIns="45720" rIns="91440" bIns="45720" rtlCol="0" anchor="ctr">
            <a:normAutofit/>
          </a:bodyPr>
          <a:lstStyle/>
          <a:p>
            <a:r>
              <a:rPr lang="en-US" b="1" kern="1200" dirty="0">
                <a:solidFill>
                  <a:schemeClr val="tx1"/>
                </a:solidFill>
                <a:latin typeface="+mj-lt"/>
                <a:ea typeface="+mj-ea"/>
                <a:cs typeface="+mj-cs"/>
              </a:rPr>
              <a:t>Applications</a:t>
            </a:r>
          </a:p>
        </p:txBody>
      </p:sp>
      <p:sp>
        <p:nvSpPr>
          <p:cNvPr id="4" name="Content Placeholder 2">
            <a:extLst>
              <a:ext uri="{FF2B5EF4-FFF2-40B4-BE49-F238E27FC236}">
                <a16:creationId xmlns:a16="http://schemas.microsoft.com/office/drawing/2014/main" id="{0A8450AC-47E7-7207-DAE3-487160B7C02F}"/>
              </a:ext>
            </a:extLst>
          </p:cNvPr>
          <p:cNvSpPr txBox="1">
            <a:spLocks/>
          </p:cNvSpPr>
          <p:nvPr/>
        </p:nvSpPr>
        <p:spPr>
          <a:xfrm>
            <a:off x="838201" y="1825625"/>
            <a:ext cx="49334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Object Recognition</a:t>
            </a:r>
          </a:p>
          <a:p>
            <a:r>
              <a:rPr lang="en-US"/>
              <a:t>Face Recognition:</a:t>
            </a:r>
          </a:p>
          <a:p>
            <a:r>
              <a:rPr lang="en-US"/>
              <a:t>Medical Imaging</a:t>
            </a:r>
          </a:p>
          <a:p>
            <a:r>
              <a:rPr lang="en-US"/>
              <a:t>Autonomous Vehicles</a:t>
            </a:r>
          </a:p>
          <a:p>
            <a:r>
              <a:rPr lang="en-US"/>
              <a:t>Video Analysis</a:t>
            </a:r>
          </a:p>
          <a:p>
            <a:pPr lvl="1"/>
            <a:r>
              <a:rPr lang="en-US"/>
              <a:t>Object tracking and video classification</a:t>
            </a:r>
          </a:p>
          <a:p>
            <a:pPr lvl="2"/>
            <a:r>
              <a:rPr lang="en-US"/>
              <a:t>Colloid tracking in a PM</a:t>
            </a:r>
          </a:p>
          <a:p>
            <a:pPr marL="914400" lvl="2"/>
            <a:endParaRPr lang="en-US"/>
          </a:p>
        </p:txBody>
      </p:sp>
      <p:pic>
        <p:nvPicPr>
          <p:cNvPr id="2050" name="Picture 2" descr="Object Detection: Models, Architectures &amp; Tutorial [2023]">
            <a:extLst>
              <a:ext uri="{FF2B5EF4-FFF2-40B4-BE49-F238E27FC236}">
                <a16:creationId xmlns:a16="http://schemas.microsoft.com/office/drawing/2014/main" id="{856419CF-6002-B772-4206-5B9C8D7B7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2" r="6792"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Arc 206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2" name="Picture 4" descr="Deep Learning: An Update for Radiologists | RadioGraphics">
            <a:extLst>
              <a:ext uri="{FF2B5EF4-FFF2-40B4-BE49-F238E27FC236}">
                <a16:creationId xmlns:a16="http://schemas.microsoft.com/office/drawing/2014/main" id="{DE61D71A-E9B0-DBD7-93F8-AF9E76EC5A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0" r="3" b="3"/>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Product Review: OnForm Video Analysis and Messaging Software | Life in the  Fastpitch Lane">
            <a:extLst>
              <a:ext uri="{FF2B5EF4-FFF2-40B4-BE49-F238E27FC236}">
                <a16:creationId xmlns:a16="http://schemas.microsoft.com/office/drawing/2014/main" id="{5F598890-7727-B226-A463-7EA1512A09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49" r="32373"/>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9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619AD-38EC-DB63-2109-D7835B822A40}"/>
              </a:ext>
            </a:extLst>
          </p:cNvPr>
          <p:cNvSpPr>
            <a:spLocks noGrp="1"/>
          </p:cNvSpPr>
          <p:nvPr>
            <p:ph type="sldNum" sz="quarter" idx="12"/>
          </p:nvPr>
        </p:nvSpPr>
        <p:spPr/>
        <p:txBody>
          <a:bodyPr/>
          <a:lstStyle/>
          <a:p>
            <a:fld id="{DE90B366-18D5-4B74-B3D8-26D7E7D15FB8}" type="slidenum">
              <a:rPr lang="en-US" smtClean="0"/>
              <a:t>11</a:t>
            </a:fld>
            <a:endParaRPr lang="en-US"/>
          </a:p>
        </p:txBody>
      </p:sp>
      <p:sp>
        <p:nvSpPr>
          <p:cNvPr id="5" name="Title 1">
            <a:extLst>
              <a:ext uri="{FF2B5EF4-FFF2-40B4-BE49-F238E27FC236}">
                <a16:creationId xmlns:a16="http://schemas.microsoft.com/office/drawing/2014/main" id="{8D60F3C6-331D-BF1F-2B94-EF963739C93E}"/>
              </a:ext>
            </a:extLst>
          </p:cNvPr>
          <p:cNvSpPr>
            <a:spLocks noGrp="1"/>
          </p:cNvSpPr>
          <p:nvPr>
            <p:ph type="title"/>
          </p:nvPr>
        </p:nvSpPr>
        <p:spPr>
          <a:xfrm>
            <a:off x="2423713" y="191541"/>
            <a:ext cx="6672886" cy="1596177"/>
          </a:xfrm>
        </p:spPr>
        <p:txBody>
          <a:bodyPr>
            <a:normAutofit/>
          </a:bodyPr>
          <a:lstStyle/>
          <a:p>
            <a:r>
              <a:rPr lang="en-US" sz="4800" b="1" dirty="0"/>
              <a:t>Outline</a:t>
            </a:r>
          </a:p>
        </p:txBody>
      </p:sp>
      <p:sp>
        <p:nvSpPr>
          <p:cNvPr id="6" name="Content Placeholder 2">
            <a:extLst>
              <a:ext uri="{FF2B5EF4-FFF2-40B4-BE49-F238E27FC236}">
                <a16:creationId xmlns:a16="http://schemas.microsoft.com/office/drawing/2014/main" id="{D8EC9296-E1C8-02FA-70CC-53923AB340DE}"/>
              </a:ext>
            </a:extLst>
          </p:cNvPr>
          <p:cNvSpPr>
            <a:spLocks noGrp="1"/>
          </p:cNvSpPr>
          <p:nvPr>
            <p:ph sz="quarter" idx="13"/>
          </p:nvPr>
        </p:nvSpPr>
        <p:spPr>
          <a:xfrm>
            <a:off x="2507880" y="1788944"/>
            <a:ext cx="6993527" cy="3848099"/>
          </a:xfrm>
        </p:spPr>
        <p:txBody>
          <a:bodyPr>
            <a:normAutofit/>
          </a:bodyPr>
          <a:lstStyle/>
          <a:p>
            <a:pPr marL="0" indent="0">
              <a:buNone/>
            </a:pPr>
            <a:r>
              <a:rPr lang="en-US" sz="4000" dirty="0"/>
              <a:t>1.  Objective and motivation</a:t>
            </a:r>
          </a:p>
          <a:p>
            <a:pPr marL="457200" indent="-457200">
              <a:buAutoNum type="arabicPeriod" startAt="2"/>
            </a:pPr>
            <a:r>
              <a:rPr lang="en-US" sz="4000" dirty="0"/>
              <a:t>AlexNet Overview</a:t>
            </a:r>
          </a:p>
          <a:p>
            <a:pPr marL="457200" indent="-457200">
              <a:buAutoNum type="arabicPeriod" startAt="2"/>
            </a:pPr>
            <a:r>
              <a:rPr lang="en-US" sz="4000" dirty="0">
                <a:highlight>
                  <a:srgbClr val="FFFF00"/>
                </a:highlight>
              </a:rPr>
              <a:t>Methodology </a:t>
            </a:r>
          </a:p>
          <a:p>
            <a:pPr marL="457200" indent="-457200">
              <a:buAutoNum type="arabicPeriod" startAt="2"/>
            </a:pPr>
            <a:r>
              <a:rPr lang="en-US" sz="4000" dirty="0"/>
              <a:t>Results</a:t>
            </a:r>
          </a:p>
          <a:p>
            <a:pPr marL="457200" indent="-457200">
              <a:buAutoNum type="arabicPeriod" startAt="2"/>
            </a:pPr>
            <a:r>
              <a:rPr lang="en-US" sz="4000" dirty="0"/>
              <a:t>Conclusions</a:t>
            </a:r>
          </a:p>
          <a:p>
            <a:pPr marL="457200" indent="-457200">
              <a:buAutoNum type="arabicPeriod" startAt="2"/>
            </a:pPr>
            <a:endParaRPr lang="en-US" sz="4000" dirty="0"/>
          </a:p>
        </p:txBody>
      </p:sp>
    </p:spTree>
    <p:extLst>
      <p:ext uri="{BB962C8B-B14F-4D97-AF65-F5344CB8AC3E}">
        <p14:creationId xmlns:p14="http://schemas.microsoft.com/office/powerpoint/2010/main" val="156200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457DA35-2067-16DB-66D1-191D3A636DDF}"/>
              </a:ext>
            </a:extLst>
          </p:cNvPr>
          <p:cNvSpPr>
            <a:spLocks noGrp="1"/>
          </p:cNvSpPr>
          <p:nvPr>
            <p:ph type="title"/>
          </p:nvPr>
        </p:nvSpPr>
        <p:spPr>
          <a:xfrm>
            <a:off x="640080" y="1243013"/>
            <a:ext cx="3855720" cy="4371974"/>
          </a:xfrm>
        </p:spPr>
        <p:txBody>
          <a:bodyPr>
            <a:normAutofit/>
          </a:bodyPr>
          <a:lstStyle/>
          <a:p>
            <a:r>
              <a:rPr lang="en-US" sz="3600" b="1" i="0">
                <a:solidFill>
                  <a:schemeClr val="tx2"/>
                </a:solidFill>
                <a:effectLst/>
                <a:latin typeface="Times New Roman" panose="02020603050405020304" pitchFamily="18" charset="0"/>
              </a:rPr>
              <a:t>Labeling Bird Pictures from GTS Backyard</a:t>
            </a:r>
            <a:endParaRPr lang="en-US" sz="3600">
              <a:solidFill>
                <a:schemeClr val="tx2"/>
              </a:solidFill>
            </a:endParaRPr>
          </a:p>
        </p:txBody>
      </p:sp>
      <p:sp>
        <p:nvSpPr>
          <p:cNvPr id="3" name="Content Placeholder 2">
            <a:extLst>
              <a:ext uri="{FF2B5EF4-FFF2-40B4-BE49-F238E27FC236}">
                <a16:creationId xmlns:a16="http://schemas.microsoft.com/office/drawing/2014/main" id="{EB35DE88-A39D-CDFF-D47B-4DE71F0AA5F2}"/>
              </a:ext>
            </a:extLst>
          </p:cNvPr>
          <p:cNvSpPr>
            <a:spLocks noGrp="1"/>
          </p:cNvSpPr>
          <p:nvPr>
            <p:ph idx="1"/>
          </p:nvPr>
        </p:nvSpPr>
        <p:spPr>
          <a:xfrm>
            <a:off x="6397735" y="577061"/>
            <a:ext cx="5221224" cy="5230368"/>
          </a:xfrm>
        </p:spPr>
        <p:txBody>
          <a:bodyPr anchor="ctr">
            <a:normAutofit/>
          </a:bodyPr>
          <a:lstStyle/>
          <a:p>
            <a:r>
              <a:rPr lang="en-US" dirty="0">
                <a:solidFill>
                  <a:schemeClr val="tx2"/>
                </a:solidFill>
                <a:latin typeface="Times New Roman" panose="02020603050405020304" pitchFamily="18" charset="0"/>
              </a:rPr>
              <a:t>Steps: </a:t>
            </a:r>
          </a:p>
          <a:p>
            <a:endParaRPr lang="en-US" b="0" i="0" dirty="0">
              <a:solidFill>
                <a:schemeClr val="tx2"/>
              </a:solidFill>
              <a:effectLst/>
              <a:latin typeface="Times New Roman" panose="02020603050405020304" pitchFamily="18" charset="0"/>
            </a:endParaRPr>
          </a:p>
          <a:p>
            <a:pPr lvl="1"/>
            <a:r>
              <a:rPr lang="en-US" sz="2800" b="1" i="0" dirty="0">
                <a:solidFill>
                  <a:schemeClr val="tx2"/>
                </a:solidFill>
                <a:effectLst/>
                <a:latin typeface="Times New Roman" panose="02020603050405020304" pitchFamily="18" charset="0"/>
              </a:rPr>
              <a:t>Step 1: </a:t>
            </a:r>
            <a:r>
              <a:rPr lang="en-US" sz="2800" b="0" i="0" dirty="0">
                <a:solidFill>
                  <a:schemeClr val="tx2"/>
                </a:solidFill>
                <a:effectLst/>
                <a:latin typeface="Times New Roman" panose="02020603050405020304" pitchFamily="18" charset="0"/>
              </a:rPr>
              <a:t>Install </a:t>
            </a:r>
            <a:r>
              <a:rPr lang="en-US" sz="2800" b="0" i="0" dirty="0" err="1">
                <a:solidFill>
                  <a:schemeClr val="tx2"/>
                </a:solidFill>
                <a:effectLst/>
                <a:latin typeface="Times New Roman" panose="02020603050405020304" pitchFamily="18" charset="0"/>
              </a:rPr>
              <a:t>Keras</a:t>
            </a:r>
            <a:endParaRPr lang="en-US" sz="2800" b="0" i="0" dirty="0">
              <a:solidFill>
                <a:schemeClr val="tx2"/>
              </a:solidFill>
              <a:effectLst/>
              <a:latin typeface="Times New Roman" panose="02020603050405020304" pitchFamily="18" charset="0"/>
            </a:endParaRPr>
          </a:p>
          <a:p>
            <a:pPr lvl="1"/>
            <a:r>
              <a:rPr lang="en-US" sz="2800" b="1" i="0" dirty="0">
                <a:solidFill>
                  <a:schemeClr val="tx2"/>
                </a:solidFill>
                <a:effectLst/>
                <a:latin typeface="Times New Roman" panose="02020603050405020304" pitchFamily="18" charset="0"/>
              </a:rPr>
              <a:t>Step 2: </a:t>
            </a:r>
            <a:r>
              <a:rPr lang="en-US" sz="2800" b="0" i="0" dirty="0">
                <a:solidFill>
                  <a:schemeClr val="tx2"/>
                </a:solidFill>
                <a:effectLst/>
                <a:latin typeface="Times New Roman" panose="02020603050405020304" pitchFamily="18" charset="0"/>
              </a:rPr>
              <a:t>Download bird pictures</a:t>
            </a:r>
          </a:p>
          <a:p>
            <a:pPr lvl="1"/>
            <a:r>
              <a:rPr lang="en-US" sz="2800" b="1" i="0" dirty="0">
                <a:solidFill>
                  <a:schemeClr val="tx2"/>
                </a:solidFill>
                <a:effectLst/>
                <a:latin typeface="Times New Roman" panose="02020603050405020304" pitchFamily="18" charset="0"/>
              </a:rPr>
              <a:t>Step 3: </a:t>
            </a:r>
            <a:r>
              <a:rPr lang="en-US" sz="2800" b="0" i="0" dirty="0">
                <a:solidFill>
                  <a:schemeClr val="tx2"/>
                </a:solidFill>
                <a:effectLst/>
                <a:latin typeface="Times New Roman" panose="02020603050405020304" pitchFamily="18" charset="0"/>
              </a:rPr>
              <a:t>Label bird pictures and train </a:t>
            </a:r>
            <a:r>
              <a:rPr lang="en-US" sz="2800" b="0" i="0" dirty="0" err="1">
                <a:solidFill>
                  <a:schemeClr val="tx2"/>
                </a:solidFill>
                <a:effectLst/>
                <a:latin typeface="Times New Roman" panose="02020603050405020304" pitchFamily="18" charset="0"/>
              </a:rPr>
              <a:t>Keras</a:t>
            </a:r>
            <a:r>
              <a:rPr lang="en-US" sz="2800" b="0" i="0" dirty="0">
                <a:solidFill>
                  <a:schemeClr val="tx2"/>
                </a:solidFill>
                <a:effectLst/>
                <a:latin typeface="Times New Roman" panose="02020603050405020304" pitchFamily="18" charset="0"/>
              </a:rPr>
              <a:t> code for AlexNet</a:t>
            </a:r>
            <a:r>
              <a:rPr lang="en-US" sz="2800" dirty="0">
                <a:solidFill>
                  <a:schemeClr val="tx2"/>
                </a:solidFill>
                <a:latin typeface="Times New Roman" panose="02020603050405020304" pitchFamily="18" charset="0"/>
              </a:rPr>
              <a:t> (</a:t>
            </a:r>
            <a:r>
              <a:rPr lang="en-US" sz="2800" b="0" i="0" dirty="0">
                <a:solidFill>
                  <a:schemeClr val="tx2"/>
                </a:solidFill>
                <a:effectLst/>
                <a:latin typeface="Times New Roman" panose="02020603050405020304" pitchFamily="18" charset="0"/>
              </a:rPr>
              <a:t>this is not semantic segmentation CNN)</a:t>
            </a:r>
          </a:p>
          <a:p>
            <a:pPr lvl="1"/>
            <a:r>
              <a:rPr lang="en-US" sz="2800" b="1" i="0" dirty="0">
                <a:solidFill>
                  <a:schemeClr val="tx2"/>
                </a:solidFill>
                <a:effectLst/>
                <a:latin typeface="Times New Roman" panose="02020603050405020304" pitchFamily="18" charset="0"/>
              </a:rPr>
              <a:t>Step 4: </a:t>
            </a:r>
            <a:r>
              <a:rPr lang="en-US" sz="2800" b="0" i="0" dirty="0">
                <a:solidFill>
                  <a:schemeClr val="tx2"/>
                </a:solidFill>
                <a:effectLst/>
                <a:latin typeface="Times New Roman" panose="02020603050405020304" pitchFamily="18" charset="0"/>
              </a:rPr>
              <a:t>Apply trained CNN to test data.</a:t>
            </a:r>
          </a:p>
        </p:txBody>
      </p:sp>
      <p:sp>
        <p:nvSpPr>
          <p:cNvPr id="4" name="TextBox 3">
            <a:extLst>
              <a:ext uri="{FF2B5EF4-FFF2-40B4-BE49-F238E27FC236}">
                <a16:creationId xmlns:a16="http://schemas.microsoft.com/office/drawing/2014/main" id="{4C60FD67-CDE8-CF0F-96B4-B4E82001DF94}"/>
              </a:ext>
            </a:extLst>
          </p:cNvPr>
          <p:cNvSpPr txBox="1"/>
          <p:nvPr/>
        </p:nvSpPr>
        <p:spPr>
          <a:xfrm>
            <a:off x="5187197" y="2015152"/>
            <a:ext cx="953702" cy="369332"/>
          </a:xfrm>
          <a:prstGeom prst="rect">
            <a:avLst/>
          </a:prstGeom>
          <a:noFill/>
        </p:spPr>
        <p:txBody>
          <a:bodyPr wrap="square" rtlCol="0">
            <a:spAutoFit/>
          </a:bodyPr>
          <a:lstStyle/>
          <a:p>
            <a:r>
              <a:rPr lang="en-US" b="1" dirty="0"/>
              <a:t>Week 1</a:t>
            </a:r>
          </a:p>
        </p:txBody>
      </p:sp>
      <p:sp>
        <p:nvSpPr>
          <p:cNvPr id="11" name="TextBox 10">
            <a:extLst>
              <a:ext uri="{FF2B5EF4-FFF2-40B4-BE49-F238E27FC236}">
                <a16:creationId xmlns:a16="http://schemas.microsoft.com/office/drawing/2014/main" id="{ECDD44C3-2259-F33B-1587-5483F0677E8B}"/>
              </a:ext>
            </a:extLst>
          </p:cNvPr>
          <p:cNvSpPr txBox="1"/>
          <p:nvPr/>
        </p:nvSpPr>
        <p:spPr>
          <a:xfrm>
            <a:off x="5259935" y="2816592"/>
            <a:ext cx="1141945" cy="369332"/>
          </a:xfrm>
          <a:prstGeom prst="rect">
            <a:avLst/>
          </a:prstGeom>
          <a:noFill/>
        </p:spPr>
        <p:txBody>
          <a:bodyPr wrap="square" rtlCol="0">
            <a:spAutoFit/>
          </a:bodyPr>
          <a:lstStyle/>
          <a:p>
            <a:r>
              <a:rPr lang="en-US" b="1" dirty="0"/>
              <a:t>Week 2</a:t>
            </a:r>
          </a:p>
        </p:txBody>
      </p:sp>
      <p:sp>
        <p:nvSpPr>
          <p:cNvPr id="13" name="TextBox 12">
            <a:extLst>
              <a:ext uri="{FF2B5EF4-FFF2-40B4-BE49-F238E27FC236}">
                <a16:creationId xmlns:a16="http://schemas.microsoft.com/office/drawing/2014/main" id="{6B2D4423-FD87-B4C7-506C-BEBC01E1C739}"/>
              </a:ext>
            </a:extLst>
          </p:cNvPr>
          <p:cNvSpPr txBox="1"/>
          <p:nvPr/>
        </p:nvSpPr>
        <p:spPr>
          <a:xfrm>
            <a:off x="5264916" y="5128543"/>
            <a:ext cx="1552338" cy="369332"/>
          </a:xfrm>
          <a:prstGeom prst="rect">
            <a:avLst/>
          </a:prstGeom>
          <a:noFill/>
        </p:spPr>
        <p:txBody>
          <a:bodyPr wrap="square" rtlCol="0">
            <a:spAutoFit/>
          </a:bodyPr>
          <a:lstStyle/>
          <a:p>
            <a:r>
              <a:rPr lang="en-US" b="1" dirty="0"/>
              <a:t>Week 4</a:t>
            </a:r>
          </a:p>
        </p:txBody>
      </p:sp>
      <p:sp>
        <p:nvSpPr>
          <p:cNvPr id="15" name="TextBox 14">
            <a:extLst>
              <a:ext uri="{FF2B5EF4-FFF2-40B4-BE49-F238E27FC236}">
                <a16:creationId xmlns:a16="http://schemas.microsoft.com/office/drawing/2014/main" id="{5B97C23F-D7B6-56A9-69D1-3FB82D8BB3C4}"/>
              </a:ext>
            </a:extLst>
          </p:cNvPr>
          <p:cNvSpPr txBox="1"/>
          <p:nvPr/>
        </p:nvSpPr>
        <p:spPr>
          <a:xfrm>
            <a:off x="5264916" y="4050140"/>
            <a:ext cx="1552338" cy="369332"/>
          </a:xfrm>
          <a:prstGeom prst="rect">
            <a:avLst/>
          </a:prstGeom>
          <a:noFill/>
        </p:spPr>
        <p:txBody>
          <a:bodyPr wrap="square" rtlCol="0">
            <a:spAutoFit/>
          </a:bodyPr>
          <a:lstStyle/>
          <a:p>
            <a:r>
              <a:rPr lang="en-US" b="1" dirty="0"/>
              <a:t>Week 3 </a:t>
            </a:r>
          </a:p>
        </p:txBody>
      </p:sp>
    </p:spTree>
    <p:extLst>
      <p:ext uri="{BB962C8B-B14F-4D97-AF65-F5344CB8AC3E}">
        <p14:creationId xmlns:p14="http://schemas.microsoft.com/office/powerpoint/2010/main" val="368074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2767-C446-9895-6F71-B88030C9AD8E}"/>
              </a:ext>
            </a:extLst>
          </p:cNvPr>
          <p:cNvSpPr>
            <a:spLocks noGrp="1"/>
          </p:cNvSpPr>
          <p:nvPr>
            <p:ph type="title"/>
          </p:nvPr>
        </p:nvSpPr>
        <p:spPr>
          <a:xfrm>
            <a:off x="1466849" y="-233919"/>
            <a:ext cx="10029825" cy="1224519"/>
          </a:xfrm>
        </p:spPr>
        <p:txBody>
          <a:bodyPr/>
          <a:lstStyle/>
          <a:p>
            <a:r>
              <a:rPr lang="en-US" b="1" dirty="0">
                <a:effectLst>
                  <a:outerShdw blurRad="38100" dist="38100" dir="2700000" algn="tl">
                    <a:srgbClr val="000000">
                      <a:alpha val="43137"/>
                    </a:srgbClr>
                  </a:outerShdw>
                </a:effectLst>
              </a:rPr>
              <a:t>Labeling types of birds</a:t>
            </a:r>
          </a:p>
        </p:txBody>
      </p:sp>
      <p:pic>
        <p:nvPicPr>
          <p:cNvPr id="4" name="Content Placeholder 4" descr="A picture containing bird, sitting, oscine, orange&#10;&#10;Description automatically generated">
            <a:extLst>
              <a:ext uri="{FF2B5EF4-FFF2-40B4-BE49-F238E27FC236}">
                <a16:creationId xmlns:a16="http://schemas.microsoft.com/office/drawing/2014/main" id="{AE7B4DC1-4928-A15D-C093-EBFB89A29FC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401" t="9231" b="15720"/>
          <a:stretch/>
        </p:blipFill>
        <p:spPr>
          <a:xfrm>
            <a:off x="1725606" y="1209908"/>
            <a:ext cx="2697311" cy="2318060"/>
          </a:xfrm>
          <a:prstGeom prst="rect">
            <a:avLst/>
          </a:prstGeom>
        </p:spPr>
      </p:pic>
      <p:pic>
        <p:nvPicPr>
          <p:cNvPr id="5" name="Picture 4" descr="A picture containing close&#10;&#10;Description automatically generated">
            <a:extLst>
              <a:ext uri="{FF2B5EF4-FFF2-40B4-BE49-F238E27FC236}">
                <a16:creationId xmlns:a16="http://schemas.microsoft.com/office/drawing/2014/main" id="{C1884B56-C633-1053-6B12-5B39A6F0DF01}"/>
              </a:ext>
            </a:extLst>
          </p:cNvPr>
          <p:cNvPicPr>
            <a:picLocks noChangeAspect="1"/>
          </p:cNvPicPr>
          <p:nvPr/>
        </p:nvPicPr>
        <p:blipFill rotWithShape="1">
          <a:blip r:embed="rId4">
            <a:extLst>
              <a:ext uri="{28A0092B-C50C-407E-A947-70E740481C1C}">
                <a14:useLocalDpi xmlns:a14="http://schemas.microsoft.com/office/drawing/2010/main" val="0"/>
              </a:ext>
            </a:extLst>
          </a:blip>
          <a:srcRect l="25612" r="-1" b="-1"/>
          <a:stretch/>
        </p:blipFill>
        <p:spPr>
          <a:xfrm>
            <a:off x="5030185" y="1209907"/>
            <a:ext cx="2583307" cy="2318061"/>
          </a:xfrm>
          <a:prstGeom prst="rect">
            <a:avLst/>
          </a:prstGeom>
        </p:spPr>
      </p:pic>
      <p:pic>
        <p:nvPicPr>
          <p:cNvPr id="6" name="Picture 5" descr="A bird on a railing&#10;&#10;Description automatically generated with low confidence">
            <a:extLst>
              <a:ext uri="{FF2B5EF4-FFF2-40B4-BE49-F238E27FC236}">
                <a16:creationId xmlns:a16="http://schemas.microsoft.com/office/drawing/2014/main" id="{18ED7C24-4A94-CA21-9C91-5D3B49434E29}"/>
              </a:ext>
            </a:extLst>
          </p:cNvPr>
          <p:cNvPicPr>
            <a:picLocks noChangeAspect="1"/>
          </p:cNvPicPr>
          <p:nvPr/>
        </p:nvPicPr>
        <p:blipFill rotWithShape="1">
          <a:blip r:embed="rId5">
            <a:extLst>
              <a:ext uri="{28A0092B-C50C-407E-A947-70E740481C1C}">
                <a14:useLocalDpi xmlns:a14="http://schemas.microsoft.com/office/drawing/2010/main" val="0"/>
              </a:ext>
            </a:extLst>
          </a:blip>
          <a:srcRect l="21278" t="8190" r="3324" b="16761"/>
          <a:stretch/>
        </p:blipFill>
        <p:spPr>
          <a:xfrm>
            <a:off x="997465" y="4092790"/>
            <a:ext cx="3485024" cy="2315462"/>
          </a:xfrm>
          <a:prstGeom prst="rect">
            <a:avLst/>
          </a:prstGeom>
        </p:spPr>
      </p:pic>
      <p:sp>
        <p:nvSpPr>
          <p:cNvPr id="7" name="TextBox 6">
            <a:extLst>
              <a:ext uri="{FF2B5EF4-FFF2-40B4-BE49-F238E27FC236}">
                <a16:creationId xmlns:a16="http://schemas.microsoft.com/office/drawing/2014/main" id="{59E6593E-DE70-098A-D7AE-297B622A6820}"/>
              </a:ext>
            </a:extLst>
          </p:cNvPr>
          <p:cNvSpPr txBox="1"/>
          <p:nvPr/>
        </p:nvSpPr>
        <p:spPr>
          <a:xfrm>
            <a:off x="2275721" y="873101"/>
            <a:ext cx="1862422" cy="646331"/>
          </a:xfrm>
          <a:prstGeom prst="rect">
            <a:avLst/>
          </a:prstGeom>
          <a:noFill/>
        </p:spPr>
        <p:txBody>
          <a:bodyPr wrap="square" rtlCol="0">
            <a:spAutoFit/>
          </a:bodyPr>
          <a:lstStyle/>
          <a:p>
            <a:r>
              <a:rPr lang="en-US"/>
              <a:t>Yellowbird = Bird 1</a:t>
            </a:r>
            <a:endParaRPr lang="en-US" dirty="0"/>
          </a:p>
        </p:txBody>
      </p:sp>
      <p:sp>
        <p:nvSpPr>
          <p:cNvPr id="8" name="TextBox 7">
            <a:extLst>
              <a:ext uri="{FF2B5EF4-FFF2-40B4-BE49-F238E27FC236}">
                <a16:creationId xmlns:a16="http://schemas.microsoft.com/office/drawing/2014/main" id="{FE6835BE-D831-4BFD-3B12-219E7D437763}"/>
              </a:ext>
            </a:extLst>
          </p:cNvPr>
          <p:cNvSpPr txBox="1"/>
          <p:nvPr/>
        </p:nvSpPr>
        <p:spPr>
          <a:xfrm>
            <a:off x="7531470" y="236739"/>
            <a:ext cx="2210032" cy="707886"/>
          </a:xfrm>
          <a:prstGeom prst="rect">
            <a:avLst/>
          </a:prstGeom>
          <a:noFill/>
        </p:spPr>
        <p:txBody>
          <a:bodyPr wrap="square" rtlCol="0">
            <a:spAutoFit/>
          </a:bodyPr>
          <a:lstStyle/>
          <a:p>
            <a:r>
              <a:rPr lang="en-US" sz="2000" b="1" dirty="0"/>
              <a:t>NO bird = Bird 0***</a:t>
            </a:r>
          </a:p>
        </p:txBody>
      </p:sp>
      <p:sp>
        <p:nvSpPr>
          <p:cNvPr id="9" name="TextBox 8">
            <a:extLst>
              <a:ext uri="{FF2B5EF4-FFF2-40B4-BE49-F238E27FC236}">
                <a16:creationId xmlns:a16="http://schemas.microsoft.com/office/drawing/2014/main" id="{EB954119-B12B-49B9-0AAE-B743BF3F5443}"/>
              </a:ext>
            </a:extLst>
          </p:cNvPr>
          <p:cNvSpPr txBox="1"/>
          <p:nvPr/>
        </p:nvSpPr>
        <p:spPr>
          <a:xfrm>
            <a:off x="1659760" y="3714232"/>
            <a:ext cx="1862422" cy="369332"/>
          </a:xfrm>
          <a:prstGeom prst="rect">
            <a:avLst/>
          </a:prstGeom>
          <a:noFill/>
        </p:spPr>
        <p:txBody>
          <a:bodyPr wrap="square" rtlCol="0">
            <a:spAutoFit/>
          </a:bodyPr>
          <a:lstStyle/>
          <a:p>
            <a:r>
              <a:rPr lang="en-US" dirty="0"/>
              <a:t>Starling = Bird 4</a:t>
            </a:r>
          </a:p>
        </p:txBody>
      </p:sp>
      <p:sp>
        <p:nvSpPr>
          <p:cNvPr id="10" name="TextBox 9">
            <a:extLst>
              <a:ext uri="{FF2B5EF4-FFF2-40B4-BE49-F238E27FC236}">
                <a16:creationId xmlns:a16="http://schemas.microsoft.com/office/drawing/2014/main" id="{59A28EC6-A733-14B4-4BC0-32B4BBE08F89}"/>
              </a:ext>
            </a:extLst>
          </p:cNvPr>
          <p:cNvSpPr txBox="1"/>
          <p:nvPr/>
        </p:nvSpPr>
        <p:spPr>
          <a:xfrm>
            <a:off x="5453091" y="3714232"/>
            <a:ext cx="2213832" cy="369332"/>
          </a:xfrm>
          <a:prstGeom prst="rect">
            <a:avLst/>
          </a:prstGeom>
          <a:noFill/>
        </p:spPr>
        <p:txBody>
          <a:bodyPr wrap="square" rtlCol="0">
            <a:spAutoFit/>
          </a:bodyPr>
          <a:lstStyle/>
          <a:p>
            <a:r>
              <a:rPr lang="en-US" dirty="0"/>
              <a:t>Rock pigeon= Bird 5</a:t>
            </a:r>
          </a:p>
        </p:txBody>
      </p:sp>
      <p:sp>
        <p:nvSpPr>
          <p:cNvPr id="11" name="TextBox 10">
            <a:extLst>
              <a:ext uri="{FF2B5EF4-FFF2-40B4-BE49-F238E27FC236}">
                <a16:creationId xmlns:a16="http://schemas.microsoft.com/office/drawing/2014/main" id="{CB8F149E-ED80-D69D-3FED-CA00589101EE}"/>
              </a:ext>
            </a:extLst>
          </p:cNvPr>
          <p:cNvSpPr txBox="1"/>
          <p:nvPr/>
        </p:nvSpPr>
        <p:spPr>
          <a:xfrm>
            <a:off x="5562009" y="808269"/>
            <a:ext cx="1862422" cy="369332"/>
          </a:xfrm>
          <a:prstGeom prst="rect">
            <a:avLst/>
          </a:prstGeom>
          <a:noFill/>
        </p:spPr>
        <p:txBody>
          <a:bodyPr wrap="square" rtlCol="0">
            <a:spAutoFit/>
          </a:bodyPr>
          <a:lstStyle/>
          <a:p>
            <a:r>
              <a:rPr lang="en-US"/>
              <a:t>Flicker = Bird 2</a:t>
            </a:r>
            <a:endParaRPr lang="en-US" dirty="0"/>
          </a:p>
        </p:txBody>
      </p:sp>
      <p:sp>
        <p:nvSpPr>
          <p:cNvPr id="12" name="TextBox 11">
            <a:extLst>
              <a:ext uri="{FF2B5EF4-FFF2-40B4-BE49-F238E27FC236}">
                <a16:creationId xmlns:a16="http://schemas.microsoft.com/office/drawing/2014/main" id="{D0A04BDE-8986-E154-1CF2-8B4E3FD1FEE2}"/>
              </a:ext>
            </a:extLst>
          </p:cNvPr>
          <p:cNvSpPr txBox="1"/>
          <p:nvPr/>
        </p:nvSpPr>
        <p:spPr>
          <a:xfrm>
            <a:off x="8724146" y="840835"/>
            <a:ext cx="1862422" cy="369332"/>
          </a:xfrm>
          <a:prstGeom prst="rect">
            <a:avLst/>
          </a:prstGeom>
          <a:noFill/>
        </p:spPr>
        <p:txBody>
          <a:bodyPr wrap="square" rtlCol="0">
            <a:spAutoFit/>
          </a:bodyPr>
          <a:lstStyle/>
          <a:p>
            <a:r>
              <a:rPr lang="en-US"/>
              <a:t>Heron = Bird 3</a:t>
            </a:r>
            <a:endParaRPr lang="en-US" dirty="0"/>
          </a:p>
        </p:txBody>
      </p:sp>
      <p:pic>
        <p:nvPicPr>
          <p:cNvPr id="13" name="Picture 12" descr="A group of birds on a bird feeder&#10;&#10;Description automatically generated with low confidence">
            <a:extLst>
              <a:ext uri="{FF2B5EF4-FFF2-40B4-BE49-F238E27FC236}">
                <a16:creationId xmlns:a16="http://schemas.microsoft.com/office/drawing/2014/main" id="{0035D324-6ADF-8D0B-DEBB-A123D48A3233}"/>
              </a:ext>
            </a:extLst>
          </p:cNvPr>
          <p:cNvPicPr>
            <a:picLocks noChangeAspect="1"/>
          </p:cNvPicPr>
          <p:nvPr/>
        </p:nvPicPr>
        <p:blipFill rotWithShape="1">
          <a:blip r:embed="rId6">
            <a:extLst>
              <a:ext uri="{28A0092B-C50C-407E-A947-70E740481C1C}">
                <a14:useLocalDpi xmlns:a14="http://schemas.microsoft.com/office/drawing/2010/main" val="0"/>
              </a:ext>
            </a:extLst>
          </a:blip>
          <a:srcRect l="32589" t="1493" r="1" b="23457"/>
          <a:stretch/>
        </p:blipFill>
        <p:spPr>
          <a:xfrm>
            <a:off x="4821968" y="4091427"/>
            <a:ext cx="3119214" cy="2318060"/>
          </a:xfrm>
          <a:prstGeom prst="rect">
            <a:avLst/>
          </a:prstGeom>
        </p:spPr>
      </p:pic>
      <p:pic>
        <p:nvPicPr>
          <p:cNvPr id="15" name="Picture 14" descr="A white bird walking on a green field&#10;&#10;Description automatically generated with low confidence">
            <a:extLst>
              <a:ext uri="{FF2B5EF4-FFF2-40B4-BE49-F238E27FC236}">
                <a16:creationId xmlns:a16="http://schemas.microsoft.com/office/drawing/2014/main" id="{A884CF18-E74D-FD96-8B97-2E661677CE6A}"/>
              </a:ext>
            </a:extLst>
          </p:cNvPr>
          <p:cNvPicPr>
            <a:picLocks noChangeAspect="1"/>
          </p:cNvPicPr>
          <p:nvPr/>
        </p:nvPicPr>
        <p:blipFill rotWithShape="1">
          <a:blip r:embed="rId7">
            <a:extLst>
              <a:ext uri="{28A0092B-C50C-407E-A947-70E740481C1C}">
                <a14:useLocalDpi xmlns:a14="http://schemas.microsoft.com/office/drawing/2010/main" val="0"/>
              </a:ext>
            </a:extLst>
          </a:blip>
          <a:srcRect l="36835" t="36683" r="26874" b="21952"/>
          <a:stretch/>
        </p:blipFill>
        <p:spPr>
          <a:xfrm>
            <a:off x="8282661" y="1209908"/>
            <a:ext cx="3050586" cy="2318060"/>
          </a:xfrm>
          <a:prstGeom prst="rect">
            <a:avLst/>
          </a:prstGeom>
        </p:spPr>
      </p:pic>
      <p:pic>
        <p:nvPicPr>
          <p:cNvPr id="3074" name="Picture 2">
            <a:extLst>
              <a:ext uri="{FF2B5EF4-FFF2-40B4-BE49-F238E27FC236}">
                <a16:creationId xmlns:a16="http://schemas.microsoft.com/office/drawing/2014/main" id="{DCE1B28D-5CFC-BA31-3D19-478B614A280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248" t="3985" b="52797"/>
          <a:stretch/>
        </p:blipFill>
        <p:spPr bwMode="auto">
          <a:xfrm>
            <a:off x="8434509" y="4148078"/>
            <a:ext cx="2898737" cy="2262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F993FA-51C0-2B6A-D31E-6B500949E983}"/>
              </a:ext>
            </a:extLst>
          </p:cNvPr>
          <p:cNvSpPr txBox="1"/>
          <p:nvPr/>
        </p:nvSpPr>
        <p:spPr>
          <a:xfrm>
            <a:off x="8450450" y="3724138"/>
            <a:ext cx="3227854" cy="369332"/>
          </a:xfrm>
          <a:prstGeom prst="rect">
            <a:avLst/>
          </a:prstGeom>
          <a:noFill/>
        </p:spPr>
        <p:txBody>
          <a:bodyPr wrap="square" rtlCol="0">
            <a:spAutoFit/>
          </a:bodyPr>
          <a:lstStyle/>
          <a:p>
            <a:r>
              <a:rPr lang="en-US" dirty="0"/>
              <a:t>Black crested starling= Bird 6</a:t>
            </a:r>
          </a:p>
        </p:txBody>
      </p:sp>
      <p:pic>
        <p:nvPicPr>
          <p:cNvPr id="3076" name="Picture 4">
            <a:extLst>
              <a:ext uri="{FF2B5EF4-FFF2-40B4-BE49-F238E27FC236}">
                <a16:creationId xmlns:a16="http://schemas.microsoft.com/office/drawing/2014/main" id="{3619DDD5-134F-B161-52B0-BC92011F36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6530" y="109770"/>
            <a:ext cx="2098632" cy="209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98B8B0-573C-43DD-85FE-31433D570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ose&#10;&#10;Description automatically generated">
            <a:extLst>
              <a:ext uri="{FF2B5EF4-FFF2-40B4-BE49-F238E27FC236}">
                <a16:creationId xmlns:a16="http://schemas.microsoft.com/office/drawing/2014/main" id="{53CB5BB4-02A9-0736-81E6-AE63EACD559C}"/>
              </a:ext>
            </a:extLst>
          </p:cNvPr>
          <p:cNvPicPr>
            <a:picLocks noChangeAspect="1"/>
          </p:cNvPicPr>
          <p:nvPr/>
        </p:nvPicPr>
        <p:blipFill rotWithShape="1">
          <a:blip r:embed="rId3">
            <a:extLst>
              <a:ext uri="{28A0092B-C50C-407E-A947-70E740481C1C}">
                <a14:useLocalDpi xmlns:a14="http://schemas.microsoft.com/office/drawing/2010/main" val="0"/>
              </a:ext>
            </a:extLst>
          </a:blip>
          <a:srcRect l="25612" r="-1" b="-1"/>
          <a:stretch/>
        </p:blipFill>
        <p:spPr>
          <a:xfrm>
            <a:off x="0" y="10"/>
            <a:ext cx="7642726" cy="6857990"/>
          </a:xfrm>
          <a:prstGeom prst="rect">
            <a:avLst/>
          </a:prstGeom>
        </p:spPr>
      </p:pic>
      <p:sp>
        <p:nvSpPr>
          <p:cNvPr id="19" name="Rectangle 18">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78F0A6-7CE6-A7FB-8ECB-97FDB28A715B}"/>
              </a:ext>
            </a:extLst>
          </p:cNvPr>
          <p:cNvSpPr>
            <a:spLocks noGrp="1"/>
          </p:cNvSpPr>
          <p:nvPr>
            <p:ph type="title"/>
          </p:nvPr>
        </p:nvSpPr>
        <p:spPr>
          <a:xfrm>
            <a:off x="713709" y="4152624"/>
            <a:ext cx="2651277" cy="1920240"/>
          </a:xfrm>
        </p:spPr>
        <p:txBody>
          <a:bodyPr vert="horz" lIns="91440" tIns="45720" rIns="91440" bIns="45720" rtlCol="0" anchor="ctr">
            <a:normAutofit fontScale="90000"/>
          </a:bodyPr>
          <a:lstStyle/>
          <a:p>
            <a:pPr marL="571500" indent="-571500"/>
            <a:r>
              <a:rPr lang="en-US" sz="2200" b="1" kern="1200" dirty="0">
                <a:solidFill>
                  <a:schemeClr val="tx1"/>
                </a:solidFill>
                <a:effectLst>
                  <a:outerShdw blurRad="38100" dist="38100" dir="2700000" algn="tl">
                    <a:srgbClr val="000000">
                      <a:alpha val="43137"/>
                    </a:srgbClr>
                  </a:outerShdw>
                </a:effectLst>
                <a:latin typeface="+mj-lt"/>
                <a:ea typeface="+mj-ea"/>
                <a:cs typeface="+mj-cs"/>
              </a:rPr>
              <a:t>Label bird images (416)</a:t>
            </a:r>
            <a:br>
              <a:rPr lang="en-US" sz="1800" b="1" kern="1200" dirty="0">
                <a:solidFill>
                  <a:schemeClr val="tx1"/>
                </a:solidFill>
                <a:latin typeface="+mj-lt"/>
                <a:ea typeface="+mj-ea"/>
                <a:cs typeface="+mj-cs"/>
              </a:rPr>
            </a:br>
            <a:r>
              <a:rPr lang="en-US" sz="1800" kern="1200" dirty="0">
                <a:solidFill>
                  <a:schemeClr val="tx1"/>
                </a:solidFill>
                <a:latin typeface="+mj-lt"/>
                <a:ea typeface="+mj-ea"/>
                <a:cs typeface="+mj-cs"/>
              </a:rPr>
              <a:t>	</a:t>
            </a:r>
            <a:br>
              <a:rPr lang="en-US" sz="1800" kern="1200" dirty="0">
                <a:solidFill>
                  <a:schemeClr val="tx1"/>
                </a:solidFill>
                <a:latin typeface="+mj-lt"/>
                <a:ea typeface="+mj-ea"/>
                <a:cs typeface="+mj-cs"/>
              </a:rPr>
            </a:br>
            <a:r>
              <a:rPr lang="en-US" sz="1800" b="1" dirty="0"/>
              <a:t>CATTEGORIES</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Rock pigeon</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Yellowbird</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Northern Flicker</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Starling</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Heron</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Black-crested Starling</a:t>
            </a:r>
          </a:p>
        </p:txBody>
      </p:sp>
      <p:pic>
        <p:nvPicPr>
          <p:cNvPr id="11" name="Picture 10" descr="A bird on a railing&#10;&#10;Description automatically generated with low confidence">
            <a:extLst>
              <a:ext uri="{FF2B5EF4-FFF2-40B4-BE49-F238E27FC236}">
                <a16:creationId xmlns:a16="http://schemas.microsoft.com/office/drawing/2014/main" id="{45D227D9-973D-F7A7-2B26-CEA0C1C84685}"/>
              </a:ext>
            </a:extLst>
          </p:cNvPr>
          <p:cNvPicPr>
            <a:picLocks noChangeAspect="1"/>
          </p:cNvPicPr>
          <p:nvPr/>
        </p:nvPicPr>
        <p:blipFill rotWithShape="1">
          <a:blip r:embed="rId4">
            <a:extLst>
              <a:ext uri="{28A0092B-C50C-407E-A947-70E740481C1C}">
                <a14:useLocalDpi xmlns:a14="http://schemas.microsoft.com/office/drawing/2010/main" val="0"/>
              </a:ext>
            </a:extLst>
          </a:blip>
          <a:srcRect t="8190" r="1" b="16761"/>
          <a:stretch/>
        </p:blipFill>
        <p:spPr>
          <a:xfrm>
            <a:off x="7720049" y="10"/>
            <a:ext cx="4471952" cy="2240270"/>
          </a:xfrm>
          <a:prstGeom prst="rect">
            <a:avLst/>
          </a:prstGeom>
        </p:spPr>
      </p:pic>
      <p:sp>
        <p:nvSpPr>
          <p:cNvPr id="21" name="Rectangle 20">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370"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070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2DA38881-BA21-35A9-4DFD-8E7948A4F761}"/>
              </a:ext>
            </a:extLst>
          </p:cNvPr>
          <p:cNvSpPr txBox="1">
            <a:spLocks/>
          </p:cNvSpPr>
          <p:nvPr/>
        </p:nvSpPr>
        <p:spPr>
          <a:xfrm>
            <a:off x="3364992" y="4151376"/>
            <a:ext cx="3319272" cy="192024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228600">
              <a:spcAft>
                <a:spcPts val="600"/>
              </a:spcAft>
              <a:buFont typeface="Arial" panose="020B0604020202020204" pitchFamily="34" charset="0"/>
              <a:buChar char="•"/>
            </a:pPr>
            <a:r>
              <a:rPr lang="en-US" sz="2400" b="1" dirty="0">
                <a:latin typeface="+mn-lt"/>
                <a:ea typeface="+mn-ea"/>
                <a:cs typeface="+mn-cs"/>
              </a:rPr>
              <a:t>Library:</a:t>
            </a:r>
          </a:p>
          <a:p>
            <a:pPr marL="571500" indent="-228600">
              <a:spcAft>
                <a:spcPts val="600"/>
              </a:spcAft>
              <a:buFont typeface="Arial" panose="020B0604020202020204" pitchFamily="34" charset="0"/>
              <a:buChar char="•"/>
            </a:pPr>
            <a:r>
              <a:rPr lang="en-US" sz="2400" dirty="0">
                <a:latin typeface="+mn-lt"/>
                <a:ea typeface="+mn-ea"/>
                <a:cs typeface="+mn-cs"/>
                <a:hlinkClick r:id="rId5"/>
              </a:rPr>
              <a:t>https://www.csusb.edu/biology/birds-campus</a:t>
            </a:r>
            <a:endParaRPr lang="en-US" sz="2400" dirty="0">
              <a:latin typeface="+mn-lt"/>
              <a:ea typeface="+mn-ea"/>
              <a:cs typeface="+mn-cs"/>
            </a:endParaRPr>
          </a:p>
          <a:p>
            <a:pPr marL="114300">
              <a:spcAft>
                <a:spcPts val="600"/>
              </a:spcAft>
            </a:pPr>
            <a:r>
              <a:rPr lang="en-US" sz="2400" dirty="0">
                <a:latin typeface="+mn-lt"/>
                <a:ea typeface="+mn-ea"/>
                <a:cs typeface="+mn-cs"/>
              </a:rPr>
              <a:t>(California State University San Bernardino)</a:t>
            </a:r>
          </a:p>
        </p:txBody>
      </p:sp>
      <p:pic>
        <p:nvPicPr>
          <p:cNvPr id="5" name="Content Placeholder 4" descr="A picture containing bird, sitting, oscine, orange&#10;&#10;Description automatically generated">
            <a:extLst>
              <a:ext uri="{FF2B5EF4-FFF2-40B4-BE49-F238E27FC236}">
                <a16:creationId xmlns:a16="http://schemas.microsoft.com/office/drawing/2014/main" id="{93862059-5B2E-78AF-9617-0D47B513DDA8}"/>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9231" r="1" b="15720"/>
          <a:stretch/>
        </p:blipFill>
        <p:spPr>
          <a:xfrm>
            <a:off x="7720049" y="2308860"/>
            <a:ext cx="4471952" cy="2240280"/>
          </a:xfrm>
          <a:prstGeom prst="rect">
            <a:avLst/>
          </a:prstGeom>
        </p:spPr>
      </p:pic>
      <p:pic>
        <p:nvPicPr>
          <p:cNvPr id="7" name="Picture 6" descr="A group of birds on a bird feeder&#10;&#10;Description automatically generated with low confidence">
            <a:extLst>
              <a:ext uri="{FF2B5EF4-FFF2-40B4-BE49-F238E27FC236}">
                <a16:creationId xmlns:a16="http://schemas.microsoft.com/office/drawing/2014/main" id="{4F7A67E8-AFB0-A089-95D1-346A26FD51B9}"/>
              </a:ext>
            </a:extLst>
          </p:cNvPr>
          <p:cNvPicPr>
            <a:picLocks noChangeAspect="1"/>
          </p:cNvPicPr>
          <p:nvPr/>
        </p:nvPicPr>
        <p:blipFill rotWithShape="1">
          <a:blip r:embed="rId7">
            <a:extLst>
              <a:ext uri="{28A0092B-C50C-407E-A947-70E740481C1C}">
                <a14:useLocalDpi xmlns:a14="http://schemas.microsoft.com/office/drawing/2010/main" val="0"/>
              </a:ext>
            </a:extLst>
          </a:blip>
          <a:srcRect t="1493" r="1" b="23457"/>
          <a:stretch/>
        </p:blipFill>
        <p:spPr>
          <a:xfrm>
            <a:off x="7720049" y="4617720"/>
            <a:ext cx="4471957" cy="2240280"/>
          </a:xfrm>
          <a:prstGeom prst="rect">
            <a:avLst/>
          </a:prstGeom>
        </p:spPr>
      </p:pic>
    </p:spTree>
    <p:extLst>
      <p:ext uri="{BB962C8B-B14F-4D97-AF65-F5344CB8AC3E}">
        <p14:creationId xmlns:p14="http://schemas.microsoft.com/office/powerpoint/2010/main" val="352546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65B5F3-C627-EBEF-BACB-253561F87F43}"/>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effectLst>
                  <a:outerShdw blurRad="38100" dist="38100" dir="2700000" algn="tl">
                    <a:srgbClr val="000000">
                      <a:alpha val="43137"/>
                    </a:srgbClr>
                  </a:outerShdw>
                </a:effectLst>
              </a:rPr>
              <a:t>Set up and Train AlexNet</a:t>
            </a:r>
          </a:p>
        </p:txBody>
      </p:sp>
      <p:graphicFrame>
        <p:nvGraphicFramePr>
          <p:cNvPr id="5" name="Content Placeholder 2">
            <a:extLst>
              <a:ext uri="{FF2B5EF4-FFF2-40B4-BE49-F238E27FC236}">
                <a16:creationId xmlns:a16="http://schemas.microsoft.com/office/drawing/2014/main" id="{15923B3F-F9F1-1E0A-FC0E-2D3E27B2C508}"/>
              </a:ext>
            </a:extLst>
          </p:cNvPr>
          <p:cNvGraphicFramePr>
            <a:graphicFrameLocks noGrp="1"/>
          </p:cNvGraphicFramePr>
          <p:nvPr>
            <p:ph idx="1"/>
            <p:extLst>
              <p:ext uri="{D42A27DB-BD31-4B8C-83A1-F6EECF244321}">
                <p14:modId xmlns:p14="http://schemas.microsoft.com/office/powerpoint/2010/main" val="3231525020"/>
              </p:ext>
            </p:extLst>
          </p:nvPr>
        </p:nvGraphicFramePr>
        <p:xfrm>
          <a:off x="632085" y="2419678"/>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A1D81A8E-6A35-DFC3-62B0-1F9802E29422}"/>
              </a:ext>
            </a:extLst>
          </p:cNvPr>
          <p:cNvGrpSpPr/>
          <p:nvPr/>
        </p:nvGrpSpPr>
        <p:grpSpPr>
          <a:xfrm>
            <a:off x="1255862" y="1924820"/>
            <a:ext cx="4320000" cy="648000"/>
            <a:chOff x="765914" y="1883097"/>
            <a:chExt cx="4320000" cy="648000"/>
          </a:xfrm>
        </p:grpSpPr>
        <p:sp>
          <p:nvSpPr>
            <p:cNvPr id="4" name="Rectangle 3">
              <a:extLst>
                <a:ext uri="{FF2B5EF4-FFF2-40B4-BE49-F238E27FC236}">
                  <a16:creationId xmlns:a16="http://schemas.microsoft.com/office/drawing/2014/main" id="{15DE0EAE-47F1-8A63-BE2E-88ED3AC65D57}"/>
                </a:ext>
              </a:extLst>
            </p:cNvPr>
            <p:cNvSpPr/>
            <p:nvPr/>
          </p:nvSpPr>
          <p:spPr>
            <a:xfrm>
              <a:off x="765914" y="1883097"/>
              <a:ext cx="4320000" cy="64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F34E9F98-AF70-DBD8-587A-BB57EB206081}"/>
                </a:ext>
              </a:extLst>
            </p:cNvPr>
            <p:cNvSpPr txBox="1"/>
            <p:nvPr/>
          </p:nvSpPr>
          <p:spPr>
            <a:xfrm>
              <a:off x="765914" y="1883097"/>
              <a:ext cx="4320000" cy="648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KERAS for AlexNet</a:t>
              </a:r>
            </a:p>
          </p:txBody>
        </p:sp>
      </p:grpSp>
    </p:spTree>
    <p:extLst>
      <p:ext uri="{BB962C8B-B14F-4D97-AF65-F5344CB8AC3E}">
        <p14:creationId xmlns:p14="http://schemas.microsoft.com/office/powerpoint/2010/main" val="219870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619AD-38EC-DB63-2109-D7835B822A40}"/>
              </a:ext>
            </a:extLst>
          </p:cNvPr>
          <p:cNvSpPr>
            <a:spLocks noGrp="1"/>
          </p:cNvSpPr>
          <p:nvPr>
            <p:ph type="sldNum" sz="quarter" idx="12"/>
          </p:nvPr>
        </p:nvSpPr>
        <p:spPr/>
        <p:txBody>
          <a:bodyPr/>
          <a:lstStyle/>
          <a:p>
            <a:fld id="{DE90B366-18D5-4B74-B3D8-26D7E7D15FB8}" type="slidenum">
              <a:rPr lang="en-US" smtClean="0"/>
              <a:t>16</a:t>
            </a:fld>
            <a:endParaRPr lang="en-US"/>
          </a:p>
        </p:txBody>
      </p:sp>
      <p:sp>
        <p:nvSpPr>
          <p:cNvPr id="5" name="Title 1">
            <a:extLst>
              <a:ext uri="{FF2B5EF4-FFF2-40B4-BE49-F238E27FC236}">
                <a16:creationId xmlns:a16="http://schemas.microsoft.com/office/drawing/2014/main" id="{8D60F3C6-331D-BF1F-2B94-EF963739C93E}"/>
              </a:ext>
            </a:extLst>
          </p:cNvPr>
          <p:cNvSpPr>
            <a:spLocks noGrp="1"/>
          </p:cNvSpPr>
          <p:nvPr>
            <p:ph type="title"/>
          </p:nvPr>
        </p:nvSpPr>
        <p:spPr>
          <a:xfrm>
            <a:off x="2423713" y="191541"/>
            <a:ext cx="6672886" cy="1596177"/>
          </a:xfrm>
        </p:spPr>
        <p:txBody>
          <a:bodyPr>
            <a:normAutofit/>
          </a:bodyPr>
          <a:lstStyle/>
          <a:p>
            <a:r>
              <a:rPr lang="en-US" sz="4800" b="1" dirty="0"/>
              <a:t>Outline</a:t>
            </a:r>
          </a:p>
        </p:txBody>
      </p:sp>
      <p:sp>
        <p:nvSpPr>
          <p:cNvPr id="6" name="Content Placeholder 2">
            <a:extLst>
              <a:ext uri="{FF2B5EF4-FFF2-40B4-BE49-F238E27FC236}">
                <a16:creationId xmlns:a16="http://schemas.microsoft.com/office/drawing/2014/main" id="{D8EC9296-E1C8-02FA-70CC-53923AB340DE}"/>
              </a:ext>
            </a:extLst>
          </p:cNvPr>
          <p:cNvSpPr>
            <a:spLocks noGrp="1"/>
          </p:cNvSpPr>
          <p:nvPr>
            <p:ph sz="quarter" idx="13"/>
          </p:nvPr>
        </p:nvSpPr>
        <p:spPr>
          <a:xfrm>
            <a:off x="2507880" y="1788944"/>
            <a:ext cx="6993527" cy="3848099"/>
          </a:xfrm>
        </p:spPr>
        <p:txBody>
          <a:bodyPr>
            <a:normAutofit/>
          </a:bodyPr>
          <a:lstStyle/>
          <a:p>
            <a:pPr marL="0" indent="0">
              <a:buNone/>
            </a:pPr>
            <a:r>
              <a:rPr lang="en-US" sz="4000" dirty="0"/>
              <a:t>1.  Objective and motivation</a:t>
            </a:r>
          </a:p>
          <a:p>
            <a:pPr marL="457200" indent="-457200">
              <a:buAutoNum type="arabicPeriod" startAt="2"/>
            </a:pPr>
            <a:r>
              <a:rPr lang="en-US" sz="4000" dirty="0"/>
              <a:t>AlexNet Overview</a:t>
            </a:r>
          </a:p>
          <a:p>
            <a:pPr marL="457200" indent="-457200">
              <a:buAutoNum type="arabicPeriod" startAt="2"/>
            </a:pPr>
            <a:r>
              <a:rPr lang="en-US" sz="4000" dirty="0"/>
              <a:t>Methodology </a:t>
            </a:r>
          </a:p>
          <a:p>
            <a:pPr marL="457200" indent="-457200">
              <a:buAutoNum type="arabicPeriod" startAt="2"/>
            </a:pPr>
            <a:r>
              <a:rPr lang="en-US" sz="4000" dirty="0">
                <a:highlight>
                  <a:srgbClr val="FFFF00"/>
                </a:highlight>
              </a:rPr>
              <a:t>Results</a:t>
            </a:r>
          </a:p>
          <a:p>
            <a:pPr marL="457200" indent="-457200">
              <a:buAutoNum type="arabicPeriod" startAt="2"/>
            </a:pPr>
            <a:r>
              <a:rPr lang="en-US" sz="4000" dirty="0"/>
              <a:t>Conclusions</a:t>
            </a:r>
          </a:p>
          <a:p>
            <a:pPr marL="457200" indent="-457200">
              <a:buAutoNum type="arabicPeriod" startAt="2"/>
            </a:pPr>
            <a:endParaRPr lang="en-US" sz="4000" dirty="0"/>
          </a:p>
        </p:txBody>
      </p:sp>
    </p:spTree>
    <p:extLst>
      <p:ext uri="{BB962C8B-B14F-4D97-AF65-F5344CB8AC3E}">
        <p14:creationId xmlns:p14="http://schemas.microsoft.com/office/powerpoint/2010/main" val="355539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2767-C446-9895-6F71-B88030C9AD8E}"/>
              </a:ext>
            </a:extLst>
          </p:cNvPr>
          <p:cNvSpPr>
            <a:spLocks noGrp="1"/>
          </p:cNvSpPr>
          <p:nvPr>
            <p:ph type="title"/>
          </p:nvPr>
        </p:nvSpPr>
        <p:spPr>
          <a:xfrm>
            <a:off x="666031" y="152401"/>
            <a:ext cx="4393649" cy="792480"/>
          </a:xfrm>
        </p:spPr>
        <p:txBody>
          <a:bodyPr/>
          <a:lstStyle/>
          <a:p>
            <a:r>
              <a:rPr lang="en-US" b="1" dirty="0"/>
              <a:t>Prediction test</a:t>
            </a:r>
          </a:p>
        </p:txBody>
      </p:sp>
      <p:pic>
        <p:nvPicPr>
          <p:cNvPr id="4" name="Picture 3" descr="A collage of birds&#10;&#10;Description automatically generated with low confidence">
            <a:extLst>
              <a:ext uri="{FF2B5EF4-FFF2-40B4-BE49-F238E27FC236}">
                <a16:creationId xmlns:a16="http://schemas.microsoft.com/office/drawing/2014/main" id="{1706984C-8DFE-8A48-CE52-15D8BEAC9D16}"/>
              </a:ext>
            </a:extLst>
          </p:cNvPr>
          <p:cNvPicPr>
            <a:picLocks noChangeAspect="1"/>
          </p:cNvPicPr>
          <p:nvPr/>
        </p:nvPicPr>
        <p:blipFill rotWithShape="1">
          <a:blip r:embed="rId3">
            <a:extLst>
              <a:ext uri="{28A0092B-C50C-407E-A947-70E740481C1C}">
                <a14:useLocalDpi xmlns:a14="http://schemas.microsoft.com/office/drawing/2010/main" val="0"/>
              </a:ext>
            </a:extLst>
          </a:blip>
          <a:srcRect b="59675"/>
          <a:stretch/>
        </p:blipFill>
        <p:spPr>
          <a:xfrm>
            <a:off x="666031" y="1155429"/>
            <a:ext cx="10888490" cy="5040351"/>
          </a:xfrm>
          <a:prstGeom prst="rect">
            <a:avLst/>
          </a:prstGeom>
        </p:spPr>
      </p:pic>
    </p:spTree>
    <p:extLst>
      <p:ext uri="{BB962C8B-B14F-4D97-AF65-F5344CB8AC3E}">
        <p14:creationId xmlns:p14="http://schemas.microsoft.com/office/powerpoint/2010/main" val="3223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35" name="Rectangle 103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517F3-51FE-80C3-9564-03120BF1B4C1}"/>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Accuracy - Loss</a:t>
            </a:r>
          </a:p>
        </p:txBody>
      </p:sp>
      <p:pic>
        <p:nvPicPr>
          <p:cNvPr id="1028" name="Picture 4">
            <a:extLst>
              <a:ext uri="{FF2B5EF4-FFF2-40B4-BE49-F238E27FC236}">
                <a16:creationId xmlns:a16="http://schemas.microsoft.com/office/drawing/2014/main" id="{E022F4A4-590E-8F94-611F-F86E35E345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1034" y="1758484"/>
            <a:ext cx="3982088" cy="40503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F338D9B-0DD6-5459-8D4D-78A6F3F826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55973" y="1787049"/>
            <a:ext cx="3938922" cy="4050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ECC3A7-49E3-523A-C045-776B2FF01CF2}"/>
              </a:ext>
            </a:extLst>
          </p:cNvPr>
          <p:cNvSpPr txBox="1"/>
          <p:nvPr/>
        </p:nvSpPr>
        <p:spPr>
          <a:xfrm>
            <a:off x="2849990" y="5990828"/>
            <a:ext cx="7442089" cy="646331"/>
          </a:xfrm>
          <a:prstGeom prst="rect">
            <a:avLst/>
          </a:prstGeom>
          <a:noFill/>
        </p:spPr>
        <p:txBody>
          <a:bodyPr wrap="square">
            <a:spAutoFit/>
          </a:bodyPr>
          <a:lstStyle/>
          <a:p>
            <a:r>
              <a:rPr lang="en-US" b="1" i="0" dirty="0">
                <a:solidFill>
                  <a:srgbClr val="212121"/>
                </a:solidFill>
                <a:effectLst/>
                <a:latin typeface="Courier New" panose="02070309020205020404" pitchFamily="49" charset="0"/>
              </a:rPr>
              <a:t>Total params</a:t>
            </a:r>
            <a:r>
              <a:rPr lang="en-US" b="0" i="0" dirty="0">
                <a:solidFill>
                  <a:srgbClr val="212121"/>
                </a:solidFill>
                <a:effectLst/>
                <a:latin typeface="Courier New" panose="02070309020205020404" pitchFamily="49" charset="0"/>
              </a:rPr>
              <a:t>: 56,349,447 </a:t>
            </a:r>
            <a:r>
              <a:rPr lang="en-US" b="1" i="0" dirty="0">
                <a:solidFill>
                  <a:srgbClr val="212121"/>
                </a:solidFill>
                <a:effectLst/>
                <a:latin typeface="Courier New" panose="02070309020205020404" pitchFamily="49" charset="0"/>
              </a:rPr>
              <a:t>Trainable params</a:t>
            </a:r>
            <a:r>
              <a:rPr lang="en-US" b="0" i="0" dirty="0">
                <a:solidFill>
                  <a:srgbClr val="212121"/>
                </a:solidFill>
                <a:effectLst/>
                <a:latin typeface="Courier New" panose="02070309020205020404" pitchFamily="49" charset="0"/>
              </a:rPr>
              <a:t>: 56,346,695 </a:t>
            </a:r>
            <a:r>
              <a:rPr lang="en-US" b="1" i="0" dirty="0">
                <a:solidFill>
                  <a:srgbClr val="212121"/>
                </a:solidFill>
                <a:effectLst/>
                <a:latin typeface="Courier New" panose="02070309020205020404" pitchFamily="49" charset="0"/>
              </a:rPr>
              <a:t>Non-trainable params</a:t>
            </a:r>
            <a:r>
              <a:rPr lang="en-US" b="0" i="0" dirty="0">
                <a:solidFill>
                  <a:srgbClr val="212121"/>
                </a:solidFill>
                <a:effectLst/>
                <a:latin typeface="Courier New" panose="02070309020205020404" pitchFamily="49" charset="0"/>
              </a:rPr>
              <a:t>: 2,752</a:t>
            </a:r>
            <a:endParaRPr lang="en-US" dirty="0"/>
          </a:p>
        </p:txBody>
      </p:sp>
    </p:spTree>
    <p:extLst>
      <p:ext uri="{BB962C8B-B14F-4D97-AF65-F5344CB8AC3E}">
        <p14:creationId xmlns:p14="http://schemas.microsoft.com/office/powerpoint/2010/main" val="285797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FFF4-0165-1BC3-F330-FEF4909C9725}"/>
              </a:ext>
            </a:extLst>
          </p:cNvPr>
          <p:cNvSpPr>
            <a:spLocks noGrp="1"/>
          </p:cNvSpPr>
          <p:nvPr>
            <p:ph type="title"/>
          </p:nvPr>
        </p:nvSpPr>
        <p:spPr/>
        <p:txBody>
          <a:bodyPr/>
          <a:lstStyle/>
          <a:p>
            <a:r>
              <a:rPr lang="en-US" dirty="0">
                <a:solidFill>
                  <a:srgbClr val="212121"/>
                </a:solidFill>
                <a:latin typeface="Roboto" panose="02000000000000000000" pitchFamily="2" charset="0"/>
              </a:rPr>
              <a:t>Improve AlexNet:</a:t>
            </a:r>
            <a:endParaRPr lang="en-US" dirty="0"/>
          </a:p>
        </p:txBody>
      </p:sp>
      <p:sp>
        <p:nvSpPr>
          <p:cNvPr id="5" name="TextBox 4">
            <a:extLst>
              <a:ext uri="{FF2B5EF4-FFF2-40B4-BE49-F238E27FC236}">
                <a16:creationId xmlns:a16="http://schemas.microsoft.com/office/drawing/2014/main" id="{F243546F-029C-8978-3D86-B8453BFC6F6C}"/>
              </a:ext>
            </a:extLst>
          </p:cNvPr>
          <p:cNvSpPr txBox="1"/>
          <p:nvPr/>
        </p:nvSpPr>
        <p:spPr>
          <a:xfrm>
            <a:off x="904875" y="1690688"/>
            <a:ext cx="8658225" cy="4005262"/>
          </a:xfrm>
          <a:prstGeom prst="rect">
            <a:avLst/>
          </a:prstGeom>
          <a:noFill/>
        </p:spPr>
        <p:txBody>
          <a:bodyPr wrap="square">
            <a:spAutoFit/>
          </a:bodyPr>
          <a:lstStyle/>
          <a:p>
            <a:pPr algn="l"/>
            <a:r>
              <a:rPr lang="en-US" sz="2800" b="1" i="0" dirty="0" err="1">
                <a:solidFill>
                  <a:srgbClr val="212121"/>
                </a:solidFill>
                <a:effectLst/>
                <a:latin typeface="Roboto" panose="02000000000000000000" pitchFamily="2" charset="0"/>
              </a:rPr>
              <a:t>model_wBN</a:t>
            </a:r>
            <a:r>
              <a:rPr lang="en-US" sz="2800" b="0" i="0" dirty="0">
                <a:solidFill>
                  <a:srgbClr val="212121"/>
                </a:solidFill>
                <a:effectLst/>
                <a:latin typeface="Roboto" panose="02000000000000000000" pitchFamily="2" charset="0"/>
              </a:rPr>
              <a:t>: operates without Batch Normalization</a:t>
            </a:r>
          </a:p>
          <a:p>
            <a:pPr algn="l"/>
            <a:r>
              <a:rPr lang="en-US" sz="2800" b="1" i="0" dirty="0" err="1">
                <a:solidFill>
                  <a:srgbClr val="212121"/>
                </a:solidFill>
                <a:effectLst/>
                <a:latin typeface="Roboto" panose="02000000000000000000" pitchFamily="2" charset="0"/>
              </a:rPr>
              <a:t>model_Adam</a:t>
            </a:r>
            <a:r>
              <a:rPr lang="en-US" sz="2800" b="0" i="0" dirty="0">
                <a:solidFill>
                  <a:srgbClr val="212121"/>
                </a:solidFill>
                <a:effectLst/>
                <a:latin typeface="Roboto" panose="02000000000000000000" pitchFamily="2" charset="0"/>
              </a:rPr>
              <a:t>: employs the Adam optimizer instead of SGD</a:t>
            </a:r>
          </a:p>
          <a:p>
            <a:pPr algn="l"/>
            <a:r>
              <a:rPr lang="en-US" sz="2800" b="1" i="0" dirty="0">
                <a:solidFill>
                  <a:srgbClr val="212121"/>
                </a:solidFill>
                <a:effectLst/>
                <a:latin typeface="Roboto" panose="02000000000000000000" pitchFamily="2" charset="0"/>
              </a:rPr>
              <a:t>model_70</a:t>
            </a:r>
            <a:r>
              <a:rPr lang="en-US" sz="2800" b="0" i="0" dirty="0">
                <a:solidFill>
                  <a:srgbClr val="212121"/>
                </a:solidFill>
                <a:effectLst/>
                <a:latin typeface="Roboto" panose="02000000000000000000" pitchFamily="2" charset="0"/>
              </a:rPr>
              <a:t>: applies 70% dropout to 2 of the fully connected layers</a:t>
            </a:r>
          </a:p>
          <a:p>
            <a:pPr algn="l"/>
            <a:r>
              <a:rPr lang="en-US" sz="2800" b="1" i="0" dirty="0">
                <a:solidFill>
                  <a:srgbClr val="212121"/>
                </a:solidFill>
                <a:effectLst/>
                <a:latin typeface="Roboto" panose="02000000000000000000" pitchFamily="2" charset="0"/>
              </a:rPr>
              <a:t>model_90</a:t>
            </a:r>
            <a:r>
              <a:rPr lang="en-US" sz="2800" b="0" i="0" dirty="0">
                <a:solidFill>
                  <a:srgbClr val="212121"/>
                </a:solidFill>
                <a:effectLst/>
                <a:latin typeface="Roboto" panose="02000000000000000000" pitchFamily="2" charset="0"/>
              </a:rPr>
              <a:t>: applies 90% dropout to 2 of the fully connected layers</a:t>
            </a:r>
          </a:p>
          <a:p>
            <a:pPr algn="l"/>
            <a:r>
              <a:rPr lang="en-US" sz="2800" b="1" i="0" dirty="0" err="1">
                <a:solidFill>
                  <a:srgbClr val="212121"/>
                </a:solidFill>
                <a:effectLst/>
                <a:latin typeface="Roboto" panose="02000000000000000000" pitchFamily="2" charset="0"/>
              </a:rPr>
              <a:t>model_f</a:t>
            </a:r>
            <a:r>
              <a:rPr lang="en-US" sz="2800" b="0" i="0" dirty="0">
                <a:solidFill>
                  <a:srgbClr val="212121"/>
                </a:solidFill>
                <a:effectLst/>
                <a:latin typeface="Roboto" panose="02000000000000000000" pitchFamily="2" charset="0"/>
              </a:rPr>
              <a:t>: employs half the number of filters in each of CNN layers</a:t>
            </a:r>
          </a:p>
        </p:txBody>
      </p:sp>
    </p:spTree>
    <p:extLst>
      <p:ext uri="{BB962C8B-B14F-4D97-AF65-F5344CB8AC3E}">
        <p14:creationId xmlns:p14="http://schemas.microsoft.com/office/powerpoint/2010/main" val="223264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619AD-38EC-DB63-2109-D7835B822A40}"/>
              </a:ext>
            </a:extLst>
          </p:cNvPr>
          <p:cNvSpPr>
            <a:spLocks noGrp="1"/>
          </p:cNvSpPr>
          <p:nvPr>
            <p:ph type="sldNum" sz="quarter" idx="12"/>
          </p:nvPr>
        </p:nvSpPr>
        <p:spPr/>
        <p:txBody>
          <a:bodyPr/>
          <a:lstStyle/>
          <a:p>
            <a:fld id="{DE90B366-18D5-4B74-B3D8-26D7E7D15FB8}" type="slidenum">
              <a:rPr lang="en-US" smtClean="0"/>
              <a:t>2</a:t>
            </a:fld>
            <a:endParaRPr lang="en-US"/>
          </a:p>
        </p:txBody>
      </p:sp>
      <p:sp>
        <p:nvSpPr>
          <p:cNvPr id="5" name="Title 1">
            <a:extLst>
              <a:ext uri="{FF2B5EF4-FFF2-40B4-BE49-F238E27FC236}">
                <a16:creationId xmlns:a16="http://schemas.microsoft.com/office/drawing/2014/main" id="{8D60F3C6-331D-BF1F-2B94-EF963739C93E}"/>
              </a:ext>
            </a:extLst>
          </p:cNvPr>
          <p:cNvSpPr>
            <a:spLocks noGrp="1"/>
          </p:cNvSpPr>
          <p:nvPr>
            <p:ph type="title"/>
          </p:nvPr>
        </p:nvSpPr>
        <p:spPr>
          <a:xfrm>
            <a:off x="2423713" y="191541"/>
            <a:ext cx="6672886" cy="1596177"/>
          </a:xfrm>
        </p:spPr>
        <p:txBody>
          <a:bodyPr>
            <a:normAutofit/>
          </a:bodyPr>
          <a:lstStyle/>
          <a:p>
            <a:r>
              <a:rPr lang="en-US" sz="4800" b="1" dirty="0"/>
              <a:t>Outline</a:t>
            </a:r>
          </a:p>
        </p:txBody>
      </p:sp>
      <p:sp>
        <p:nvSpPr>
          <p:cNvPr id="6" name="Content Placeholder 2">
            <a:extLst>
              <a:ext uri="{FF2B5EF4-FFF2-40B4-BE49-F238E27FC236}">
                <a16:creationId xmlns:a16="http://schemas.microsoft.com/office/drawing/2014/main" id="{D8EC9296-E1C8-02FA-70CC-53923AB340DE}"/>
              </a:ext>
            </a:extLst>
          </p:cNvPr>
          <p:cNvSpPr>
            <a:spLocks noGrp="1"/>
          </p:cNvSpPr>
          <p:nvPr>
            <p:ph sz="quarter" idx="13"/>
          </p:nvPr>
        </p:nvSpPr>
        <p:spPr>
          <a:xfrm>
            <a:off x="2507880" y="1788944"/>
            <a:ext cx="6993527" cy="3848099"/>
          </a:xfrm>
        </p:spPr>
        <p:txBody>
          <a:bodyPr>
            <a:normAutofit/>
          </a:bodyPr>
          <a:lstStyle/>
          <a:p>
            <a:pPr marL="0" indent="0">
              <a:buNone/>
            </a:pPr>
            <a:r>
              <a:rPr lang="en-US" sz="4000" dirty="0"/>
              <a:t>1.  </a:t>
            </a:r>
            <a:r>
              <a:rPr lang="en-US" sz="4000" dirty="0">
                <a:highlight>
                  <a:srgbClr val="FFFF00"/>
                </a:highlight>
              </a:rPr>
              <a:t>Objective and motivation</a:t>
            </a:r>
          </a:p>
          <a:p>
            <a:pPr marL="457200" indent="-457200">
              <a:buAutoNum type="arabicPeriod" startAt="2"/>
            </a:pPr>
            <a:r>
              <a:rPr lang="en-US" sz="4000" dirty="0"/>
              <a:t>AlexNet Overview</a:t>
            </a:r>
          </a:p>
          <a:p>
            <a:pPr marL="457200" indent="-457200">
              <a:buAutoNum type="arabicPeriod" startAt="2"/>
            </a:pPr>
            <a:r>
              <a:rPr lang="en-US" sz="4000" dirty="0"/>
              <a:t>Methodology </a:t>
            </a:r>
          </a:p>
          <a:p>
            <a:pPr marL="457200" indent="-457200">
              <a:buAutoNum type="arabicPeriod" startAt="2"/>
            </a:pPr>
            <a:r>
              <a:rPr lang="en-US" sz="4000" dirty="0"/>
              <a:t>Results</a:t>
            </a:r>
          </a:p>
          <a:p>
            <a:pPr marL="457200" indent="-457200">
              <a:buAutoNum type="arabicPeriod" startAt="2"/>
            </a:pPr>
            <a:r>
              <a:rPr lang="en-US" sz="4000" dirty="0"/>
              <a:t>Conclusions</a:t>
            </a:r>
          </a:p>
          <a:p>
            <a:pPr marL="457200" indent="-457200">
              <a:buAutoNum type="arabicPeriod" startAt="2"/>
            </a:pPr>
            <a:endParaRPr lang="en-US" sz="4000" dirty="0"/>
          </a:p>
        </p:txBody>
      </p:sp>
    </p:spTree>
    <p:extLst>
      <p:ext uri="{BB962C8B-B14F-4D97-AF65-F5344CB8AC3E}">
        <p14:creationId xmlns:p14="http://schemas.microsoft.com/office/powerpoint/2010/main" val="23725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144E-27A8-F585-A374-621DD195C81C}"/>
              </a:ext>
            </a:extLst>
          </p:cNvPr>
          <p:cNvSpPr>
            <a:spLocks noGrp="1"/>
          </p:cNvSpPr>
          <p:nvPr>
            <p:ph type="title"/>
          </p:nvPr>
        </p:nvSpPr>
        <p:spPr>
          <a:xfrm>
            <a:off x="838200" y="365125"/>
            <a:ext cx="3208283" cy="5257909"/>
          </a:xfrm>
        </p:spPr>
        <p:txBody>
          <a:bodyPr/>
          <a:lstStyle/>
          <a:p>
            <a:br>
              <a:rPr lang="en-US" b="0" i="0" dirty="0">
                <a:solidFill>
                  <a:srgbClr val="212121"/>
                </a:solidFill>
                <a:effectLst/>
                <a:latin typeface="Roboto" panose="02000000000000000000" pitchFamily="2" charset="0"/>
              </a:rPr>
            </a:br>
            <a:endParaRPr lang="en-US" dirty="0"/>
          </a:p>
        </p:txBody>
      </p:sp>
      <p:pic>
        <p:nvPicPr>
          <p:cNvPr id="1026" name="Picture 2">
            <a:extLst>
              <a:ext uri="{FF2B5EF4-FFF2-40B4-BE49-F238E27FC236}">
                <a16:creationId xmlns:a16="http://schemas.microsoft.com/office/drawing/2014/main" id="{1F265333-4599-087F-8672-AD06F0F56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767" y="142875"/>
            <a:ext cx="7620465"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7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birds&#10;&#10;Description automatically generated with low confidence">
            <a:extLst>
              <a:ext uri="{FF2B5EF4-FFF2-40B4-BE49-F238E27FC236}">
                <a16:creationId xmlns:a16="http://schemas.microsoft.com/office/drawing/2014/main" id="{1706984C-8DFE-8A48-CE52-15D8BEAC9D16}"/>
              </a:ext>
            </a:extLst>
          </p:cNvPr>
          <p:cNvPicPr>
            <a:picLocks noChangeAspect="1"/>
          </p:cNvPicPr>
          <p:nvPr/>
        </p:nvPicPr>
        <p:blipFill rotWithShape="1">
          <a:blip r:embed="rId2">
            <a:extLst>
              <a:ext uri="{28A0092B-C50C-407E-A947-70E740481C1C}">
                <a14:useLocalDpi xmlns:a14="http://schemas.microsoft.com/office/drawing/2010/main" val="0"/>
              </a:ext>
            </a:extLst>
          </a:blip>
          <a:srcRect t="39837" b="39512"/>
          <a:stretch/>
        </p:blipFill>
        <p:spPr>
          <a:xfrm>
            <a:off x="262911" y="2046248"/>
            <a:ext cx="11666177" cy="2765503"/>
          </a:xfrm>
          <a:prstGeom prst="rect">
            <a:avLst/>
          </a:prstGeom>
        </p:spPr>
      </p:pic>
      <p:sp>
        <p:nvSpPr>
          <p:cNvPr id="6" name="Title 1">
            <a:extLst>
              <a:ext uri="{FF2B5EF4-FFF2-40B4-BE49-F238E27FC236}">
                <a16:creationId xmlns:a16="http://schemas.microsoft.com/office/drawing/2014/main" id="{797A0019-44E0-733A-818A-E005B5944194}"/>
              </a:ext>
            </a:extLst>
          </p:cNvPr>
          <p:cNvSpPr>
            <a:spLocks noGrp="1"/>
          </p:cNvSpPr>
          <p:nvPr>
            <p:ph type="title"/>
          </p:nvPr>
        </p:nvSpPr>
        <p:spPr>
          <a:xfrm>
            <a:off x="838200" y="365125"/>
            <a:ext cx="10515600" cy="1325563"/>
          </a:xfrm>
        </p:spPr>
        <p:txBody>
          <a:bodyPr/>
          <a:lstStyle/>
          <a:p>
            <a:r>
              <a:rPr lang="en-US" b="1" dirty="0"/>
              <a:t>Prediction test</a:t>
            </a:r>
          </a:p>
        </p:txBody>
      </p:sp>
    </p:spTree>
    <p:extLst>
      <p:ext uri="{BB962C8B-B14F-4D97-AF65-F5344CB8AC3E}">
        <p14:creationId xmlns:p14="http://schemas.microsoft.com/office/powerpoint/2010/main" val="290370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birds&#10;&#10;Description automatically generated with low confidence">
            <a:extLst>
              <a:ext uri="{FF2B5EF4-FFF2-40B4-BE49-F238E27FC236}">
                <a16:creationId xmlns:a16="http://schemas.microsoft.com/office/drawing/2014/main" id="{1706984C-8DFE-8A48-CE52-15D8BEAC9D16}"/>
              </a:ext>
            </a:extLst>
          </p:cNvPr>
          <p:cNvPicPr>
            <a:picLocks noChangeAspect="1"/>
          </p:cNvPicPr>
          <p:nvPr/>
        </p:nvPicPr>
        <p:blipFill rotWithShape="1">
          <a:blip r:embed="rId2">
            <a:extLst>
              <a:ext uri="{28A0092B-C50C-407E-A947-70E740481C1C}">
                <a14:useLocalDpi xmlns:a14="http://schemas.microsoft.com/office/drawing/2010/main" val="0"/>
              </a:ext>
            </a:extLst>
          </a:blip>
          <a:srcRect t="60325"/>
          <a:stretch/>
        </p:blipFill>
        <p:spPr>
          <a:xfrm>
            <a:off x="234155" y="1239779"/>
            <a:ext cx="11723689" cy="5339440"/>
          </a:xfrm>
          <a:prstGeom prst="rect">
            <a:avLst/>
          </a:prstGeom>
        </p:spPr>
      </p:pic>
      <p:sp>
        <p:nvSpPr>
          <p:cNvPr id="6" name="Title 1">
            <a:extLst>
              <a:ext uri="{FF2B5EF4-FFF2-40B4-BE49-F238E27FC236}">
                <a16:creationId xmlns:a16="http://schemas.microsoft.com/office/drawing/2014/main" id="{D1E2D596-750D-7D1D-6628-6B037BD5BAAC}"/>
              </a:ext>
            </a:extLst>
          </p:cNvPr>
          <p:cNvSpPr txBox="1">
            <a:spLocks/>
          </p:cNvSpPr>
          <p:nvPr/>
        </p:nvSpPr>
        <p:spPr>
          <a:xfrm>
            <a:off x="666031" y="278781"/>
            <a:ext cx="4393649" cy="792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Prediction test</a:t>
            </a:r>
            <a:endParaRPr lang="en-US" b="1" dirty="0"/>
          </a:p>
        </p:txBody>
      </p:sp>
    </p:spTree>
    <p:extLst>
      <p:ext uri="{BB962C8B-B14F-4D97-AF65-F5344CB8AC3E}">
        <p14:creationId xmlns:p14="http://schemas.microsoft.com/office/powerpoint/2010/main" val="170442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FFF4-0165-1BC3-F330-FEF4909C9725}"/>
              </a:ext>
            </a:extLst>
          </p:cNvPr>
          <p:cNvSpPr>
            <a:spLocks noGrp="1"/>
          </p:cNvSpPr>
          <p:nvPr>
            <p:ph type="title"/>
          </p:nvPr>
        </p:nvSpPr>
        <p:spPr>
          <a:xfrm>
            <a:off x="714375" y="7362"/>
            <a:ext cx="10515600" cy="1325563"/>
          </a:xfrm>
        </p:spPr>
        <p:txBody>
          <a:bodyPr/>
          <a:lstStyle/>
          <a:p>
            <a:r>
              <a:rPr lang="en-US" b="0" i="0">
                <a:solidFill>
                  <a:srgbClr val="212121"/>
                </a:solidFill>
                <a:effectLst/>
                <a:latin typeface="Roboto" panose="02000000000000000000" pitchFamily="2" charset="0"/>
              </a:rPr>
              <a:t>Transfer Learning Using VGG16</a:t>
            </a:r>
            <a:endParaRPr lang="en-US" dirty="0"/>
          </a:p>
        </p:txBody>
      </p:sp>
      <p:pic>
        <p:nvPicPr>
          <p:cNvPr id="6146" name="Picture 2">
            <a:extLst>
              <a:ext uri="{FF2B5EF4-FFF2-40B4-BE49-F238E27FC236}">
                <a16:creationId xmlns:a16="http://schemas.microsoft.com/office/drawing/2014/main" id="{542BC2E1-5C1D-2F57-4081-C93189DB5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65" y="1484809"/>
            <a:ext cx="5573275" cy="40402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E49831F6-6A8B-E817-AD87-C213373E8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994" y="1484809"/>
            <a:ext cx="5659236" cy="404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1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619AD-38EC-DB63-2109-D7835B822A40}"/>
              </a:ext>
            </a:extLst>
          </p:cNvPr>
          <p:cNvSpPr>
            <a:spLocks noGrp="1"/>
          </p:cNvSpPr>
          <p:nvPr>
            <p:ph type="sldNum" sz="quarter" idx="12"/>
          </p:nvPr>
        </p:nvSpPr>
        <p:spPr/>
        <p:txBody>
          <a:bodyPr/>
          <a:lstStyle/>
          <a:p>
            <a:fld id="{DE90B366-18D5-4B74-B3D8-26D7E7D15FB8}" type="slidenum">
              <a:rPr lang="en-US" smtClean="0"/>
              <a:t>24</a:t>
            </a:fld>
            <a:endParaRPr lang="en-US"/>
          </a:p>
        </p:txBody>
      </p:sp>
      <p:sp>
        <p:nvSpPr>
          <p:cNvPr id="5" name="Title 1">
            <a:extLst>
              <a:ext uri="{FF2B5EF4-FFF2-40B4-BE49-F238E27FC236}">
                <a16:creationId xmlns:a16="http://schemas.microsoft.com/office/drawing/2014/main" id="{8D60F3C6-331D-BF1F-2B94-EF963739C93E}"/>
              </a:ext>
            </a:extLst>
          </p:cNvPr>
          <p:cNvSpPr>
            <a:spLocks noGrp="1"/>
          </p:cNvSpPr>
          <p:nvPr>
            <p:ph type="title"/>
          </p:nvPr>
        </p:nvSpPr>
        <p:spPr>
          <a:xfrm>
            <a:off x="2423713" y="191541"/>
            <a:ext cx="6672886" cy="1596177"/>
          </a:xfrm>
        </p:spPr>
        <p:txBody>
          <a:bodyPr>
            <a:normAutofit/>
          </a:bodyPr>
          <a:lstStyle/>
          <a:p>
            <a:r>
              <a:rPr lang="en-US" sz="4800" b="1" dirty="0"/>
              <a:t>Outline</a:t>
            </a:r>
          </a:p>
        </p:txBody>
      </p:sp>
      <p:sp>
        <p:nvSpPr>
          <p:cNvPr id="6" name="Content Placeholder 2">
            <a:extLst>
              <a:ext uri="{FF2B5EF4-FFF2-40B4-BE49-F238E27FC236}">
                <a16:creationId xmlns:a16="http://schemas.microsoft.com/office/drawing/2014/main" id="{D8EC9296-E1C8-02FA-70CC-53923AB340DE}"/>
              </a:ext>
            </a:extLst>
          </p:cNvPr>
          <p:cNvSpPr>
            <a:spLocks noGrp="1"/>
          </p:cNvSpPr>
          <p:nvPr>
            <p:ph sz="quarter" idx="13"/>
          </p:nvPr>
        </p:nvSpPr>
        <p:spPr>
          <a:xfrm>
            <a:off x="2507880" y="1788944"/>
            <a:ext cx="6993527" cy="3848099"/>
          </a:xfrm>
        </p:spPr>
        <p:txBody>
          <a:bodyPr>
            <a:normAutofit/>
          </a:bodyPr>
          <a:lstStyle/>
          <a:p>
            <a:pPr marL="0" indent="0">
              <a:buNone/>
            </a:pPr>
            <a:r>
              <a:rPr lang="en-US" sz="4000" dirty="0"/>
              <a:t>1.  Objective and motivation</a:t>
            </a:r>
          </a:p>
          <a:p>
            <a:pPr marL="457200" indent="-457200">
              <a:buAutoNum type="arabicPeriod" startAt="2"/>
            </a:pPr>
            <a:r>
              <a:rPr lang="en-US" sz="4000" dirty="0"/>
              <a:t>AlexNet Overview</a:t>
            </a:r>
          </a:p>
          <a:p>
            <a:pPr marL="457200" indent="-457200">
              <a:buAutoNum type="arabicPeriod" startAt="2"/>
            </a:pPr>
            <a:r>
              <a:rPr lang="en-US" sz="4000" dirty="0"/>
              <a:t>Methodology </a:t>
            </a:r>
          </a:p>
          <a:p>
            <a:pPr marL="457200" indent="-457200">
              <a:buAutoNum type="arabicPeriod" startAt="2"/>
            </a:pPr>
            <a:r>
              <a:rPr lang="en-US" sz="4000" dirty="0"/>
              <a:t>Results</a:t>
            </a:r>
          </a:p>
          <a:p>
            <a:pPr marL="457200" indent="-457200">
              <a:buAutoNum type="arabicPeriod" startAt="2"/>
            </a:pPr>
            <a:r>
              <a:rPr lang="en-US" sz="4000" dirty="0">
                <a:highlight>
                  <a:srgbClr val="FFFF00"/>
                </a:highlight>
              </a:rPr>
              <a:t>Conclusions</a:t>
            </a:r>
          </a:p>
          <a:p>
            <a:pPr marL="457200" indent="-457200">
              <a:buAutoNum type="arabicPeriod" startAt="2"/>
            </a:pPr>
            <a:endParaRPr lang="en-US" sz="4000" dirty="0"/>
          </a:p>
        </p:txBody>
      </p:sp>
    </p:spTree>
    <p:extLst>
      <p:ext uri="{BB962C8B-B14F-4D97-AF65-F5344CB8AC3E}">
        <p14:creationId xmlns:p14="http://schemas.microsoft.com/office/powerpoint/2010/main" val="407666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8068-24DC-1176-8B56-2DE13216D80F}"/>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B932205E-C322-6A8F-C6E9-48A4F247909E}"/>
              </a:ext>
            </a:extLst>
          </p:cNvPr>
          <p:cNvSpPr>
            <a:spLocks noGrp="1"/>
          </p:cNvSpPr>
          <p:nvPr>
            <p:ph idx="1"/>
          </p:nvPr>
        </p:nvSpPr>
        <p:spPr>
          <a:xfrm>
            <a:off x="838200" y="1825625"/>
            <a:ext cx="7828280" cy="4351338"/>
          </a:xfrm>
        </p:spPr>
        <p:txBody>
          <a:bodyPr>
            <a:normAutofit/>
          </a:bodyPr>
          <a:lstStyle/>
          <a:p>
            <a:r>
              <a:rPr lang="en-US" dirty="0"/>
              <a:t>AlexNet has been shown to be highly effective for image recognition tasks, including bird image recognition</a:t>
            </a:r>
          </a:p>
          <a:p>
            <a:r>
              <a:rPr lang="en-US" dirty="0"/>
              <a:t>AlexNet CNN successfully recognize 7 types of bird from a 416 bird images library from CSUSB “backyard”.</a:t>
            </a:r>
          </a:p>
          <a:p>
            <a:pPr lvl="1"/>
            <a:r>
              <a:rPr lang="en-US" dirty="0"/>
              <a:t>The recognition included non-orthogonal bird images (relative to the viewer)</a:t>
            </a:r>
          </a:p>
          <a:p>
            <a:pPr marL="457200" lvl="1" indent="0">
              <a:buNone/>
            </a:pPr>
            <a:endParaRPr lang="en-US" dirty="0"/>
          </a:p>
        </p:txBody>
      </p:sp>
      <p:pic>
        <p:nvPicPr>
          <p:cNvPr id="4" name="Picture 3" descr="A collage of birds&#10;&#10;Description automatically generated with low confidence">
            <a:extLst>
              <a:ext uri="{FF2B5EF4-FFF2-40B4-BE49-F238E27FC236}">
                <a16:creationId xmlns:a16="http://schemas.microsoft.com/office/drawing/2014/main" id="{3D1A54CD-5A11-B4C7-B681-A74B374E534B}"/>
              </a:ext>
            </a:extLst>
          </p:cNvPr>
          <p:cNvPicPr>
            <a:picLocks noChangeAspect="1"/>
          </p:cNvPicPr>
          <p:nvPr/>
        </p:nvPicPr>
        <p:blipFill rotWithShape="1">
          <a:blip r:embed="rId2">
            <a:extLst>
              <a:ext uri="{28A0092B-C50C-407E-A947-70E740481C1C}">
                <a14:useLocalDpi xmlns:a14="http://schemas.microsoft.com/office/drawing/2010/main" val="0"/>
              </a:ext>
            </a:extLst>
          </a:blip>
          <a:srcRect l="39780" t="60797" r="39331" b="20381"/>
          <a:stretch/>
        </p:blipFill>
        <p:spPr>
          <a:xfrm>
            <a:off x="8881240" y="434441"/>
            <a:ext cx="2472560" cy="2557455"/>
          </a:xfrm>
          <a:prstGeom prst="rect">
            <a:avLst/>
          </a:prstGeom>
        </p:spPr>
      </p:pic>
      <p:pic>
        <p:nvPicPr>
          <p:cNvPr id="5" name="Picture 4" descr="A collage of birds&#10;&#10;Description automatically generated with low confidence">
            <a:extLst>
              <a:ext uri="{FF2B5EF4-FFF2-40B4-BE49-F238E27FC236}">
                <a16:creationId xmlns:a16="http://schemas.microsoft.com/office/drawing/2014/main" id="{2D9D4511-DD4B-9E08-8FDA-34C227AB9909}"/>
              </a:ext>
            </a:extLst>
          </p:cNvPr>
          <p:cNvPicPr>
            <a:picLocks noChangeAspect="1"/>
          </p:cNvPicPr>
          <p:nvPr/>
        </p:nvPicPr>
        <p:blipFill rotWithShape="1">
          <a:blip r:embed="rId2">
            <a:extLst>
              <a:ext uri="{28A0092B-C50C-407E-A947-70E740481C1C}">
                <a14:useLocalDpi xmlns:a14="http://schemas.microsoft.com/office/drawing/2010/main" val="0"/>
              </a:ext>
            </a:extLst>
          </a:blip>
          <a:srcRect l="79136" t="79840"/>
          <a:stretch/>
        </p:blipFill>
        <p:spPr>
          <a:xfrm>
            <a:off x="8881240" y="3130381"/>
            <a:ext cx="2445982" cy="2713114"/>
          </a:xfrm>
          <a:prstGeom prst="rect">
            <a:avLst/>
          </a:prstGeom>
        </p:spPr>
      </p:pic>
    </p:spTree>
    <p:extLst>
      <p:ext uri="{BB962C8B-B14F-4D97-AF65-F5344CB8AC3E}">
        <p14:creationId xmlns:p14="http://schemas.microsoft.com/office/powerpoint/2010/main" val="239836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8068-24DC-1176-8B56-2DE13216D80F}"/>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B932205E-C322-6A8F-C6E9-48A4F247909E}"/>
              </a:ext>
            </a:extLst>
          </p:cNvPr>
          <p:cNvSpPr>
            <a:spLocks noGrp="1"/>
          </p:cNvSpPr>
          <p:nvPr>
            <p:ph idx="1"/>
          </p:nvPr>
        </p:nvSpPr>
        <p:spPr>
          <a:xfrm>
            <a:off x="838200" y="1825625"/>
            <a:ext cx="5573275" cy="4351338"/>
          </a:xfrm>
        </p:spPr>
        <p:txBody>
          <a:bodyPr>
            <a:normAutofit/>
          </a:bodyPr>
          <a:lstStyle/>
          <a:p>
            <a:r>
              <a:rPr lang="en-US" dirty="0">
                <a:latin typeface="Söhne"/>
              </a:rPr>
              <a:t>Once trained, the network can be used to predict new, unseen images</a:t>
            </a:r>
            <a:r>
              <a:rPr lang="en-US" dirty="0">
                <a:solidFill>
                  <a:srgbClr val="374151"/>
                </a:solidFill>
                <a:latin typeface="Söhne"/>
              </a:rPr>
              <a:t>.</a:t>
            </a:r>
          </a:p>
          <a:p>
            <a:endParaRPr lang="en-US" dirty="0"/>
          </a:p>
          <a:p>
            <a:r>
              <a:rPr lang="en-US" dirty="0"/>
              <a:t>Transfer learning using a higher-level neural network architecture shown greater efficiency in bird recognition than a regular trained AlexNet CNN</a:t>
            </a:r>
          </a:p>
        </p:txBody>
      </p:sp>
      <p:pic>
        <p:nvPicPr>
          <p:cNvPr id="4" name="Picture 2">
            <a:extLst>
              <a:ext uri="{FF2B5EF4-FFF2-40B4-BE49-F238E27FC236}">
                <a16:creationId xmlns:a16="http://schemas.microsoft.com/office/drawing/2014/main" id="{B9B83066-0694-9720-7E35-2C7F3BF48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669" y="2947128"/>
            <a:ext cx="5163086" cy="37429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birds on a grass field&#10;&#10;Description automatically generated with low confidence">
            <a:extLst>
              <a:ext uri="{FF2B5EF4-FFF2-40B4-BE49-F238E27FC236}">
                <a16:creationId xmlns:a16="http://schemas.microsoft.com/office/drawing/2014/main" id="{485FAC7A-E889-2E5F-FFF5-5340F6FA87A1}"/>
              </a:ext>
            </a:extLst>
          </p:cNvPr>
          <p:cNvPicPr>
            <a:picLocks noChangeAspect="1"/>
          </p:cNvPicPr>
          <p:nvPr/>
        </p:nvPicPr>
        <p:blipFill rotWithShape="1">
          <a:blip r:embed="rId3">
            <a:extLst>
              <a:ext uri="{28A0092B-C50C-407E-A947-70E740481C1C}">
                <a14:useLocalDpi xmlns:a14="http://schemas.microsoft.com/office/drawing/2010/main" val="0"/>
              </a:ext>
            </a:extLst>
          </a:blip>
          <a:srcRect l="31507" t="12567" r="12912" b="18927"/>
          <a:stretch/>
        </p:blipFill>
        <p:spPr>
          <a:xfrm>
            <a:off x="7735613" y="167967"/>
            <a:ext cx="3247697" cy="2668604"/>
          </a:xfrm>
          <a:prstGeom prst="rect">
            <a:avLst/>
          </a:prstGeom>
        </p:spPr>
      </p:pic>
      <p:pic>
        <p:nvPicPr>
          <p:cNvPr id="7" name="Picture 6" descr="A collage of birds&#10;&#10;Description automatically generated with low confidence">
            <a:extLst>
              <a:ext uri="{FF2B5EF4-FFF2-40B4-BE49-F238E27FC236}">
                <a16:creationId xmlns:a16="http://schemas.microsoft.com/office/drawing/2014/main" id="{653E9962-D9BD-443C-FDEC-C0D4159D3A77}"/>
              </a:ext>
            </a:extLst>
          </p:cNvPr>
          <p:cNvPicPr>
            <a:picLocks noChangeAspect="1"/>
          </p:cNvPicPr>
          <p:nvPr/>
        </p:nvPicPr>
        <p:blipFill rotWithShape="1">
          <a:blip r:embed="rId4">
            <a:extLst>
              <a:ext uri="{28A0092B-C50C-407E-A947-70E740481C1C}">
                <a14:useLocalDpi xmlns:a14="http://schemas.microsoft.com/office/drawing/2010/main" val="0"/>
              </a:ext>
            </a:extLst>
          </a:blip>
          <a:srcRect l="39780" t="60673" r="39331" b="37605"/>
          <a:stretch/>
        </p:blipFill>
        <p:spPr>
          <a:xfrm>
            <a:off x="8123181" y="167967"/>
            <a:ext cx="2472560" cy="233965"/>
          </a:xfrm>
          <a:prstGeom prst="rect">
            <a:avLst/>
          </a:prstGeom>
        </p:spPr>
      </p:pic>
    </p:spTree>
    <p:extLst>
      <p:ext uri="{BB962C8B-B14F-4D97-AF65-F5344CB8AC3E}">
        <p14:creationId xmlns:p14="http://schemas.microsoft.com/office/powerpoint/2010/main" val="163082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AB47D-8EEC-C1DE-4983-C9E7B3EB6194}"/>
              </a:ext>
            </a:extLst>
          </p:cNvPr>
          <p:cNvSpPr>
            <a:spLocks noGrp="1"/>
          </p:cNvSpPr>
          <p:nvPr>
            <p:ph type="title"/>
          </p:nvPr>
        </p:nvSpPr>
        <p:spPr>
          <a:xfrm>
            <a:off x="685799" y="717123"/>
            <a:ext cx="4485861" cy="1088136"/>
          </a:xfrm>
        </p:spPr>
        <p:txBody>
          <a:bodyPr vert="horz" lIns="91440" tIns="45720" rIns="91440" bIns="45720" rtlCol="0" anchor="b">
            <a:normAutofit/>
          </a:bodyPr>
          <a:lstStyle/>
          <a:p>
            <a:r>
              <a:rPr lang="en-US" sz="3400" b="1" dirty="0"/>
              <a:t>Future work </a:t>
            </a:r>
          </a:p>
        </p:txBody>
      </p:sp>
      <p:sp>
        <p:nvSpPr>
          <p:cNvPr id="17" name="Rectangle 1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2">
            <a:extLst>
              <a:ext uri="{FF2B5EF4-FFF2-40B4-BE49-F238E27FC236}">
                <a16:creationId xmlns:a16="http://schemas.microsoft.com/office/drawing/2014/main" id="{31848401-9498-171C-147A-3D3868B37C97}"/>
              </a:ext>
            </a:extLst>
          </p:cNvPr>
          <p:cNvSpPr txBox="1">
            <a:spLocks/>
          </p:cNvSpPr>
          <p:nvPr/>
        </p:nvSpPr>
        <p:spPr>
          <a:xfrm>
            <a:off x="189187" y="2304288"/>
            <a:ext cx="4721140" cy="392802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highlight>
                  <a:srgbClr val="FFFF00"/>
                </a:highlight>
              </a:rPr>
              <a:t>Fine-tuning:</a:t>
            </a:r>
            <a:r>
              <a:rPr lang="en-US" dirty="0"/>
              <a:t> Fine-tuning is a technique that involves taking a pre-trained neural network (like AlexNet) and training it on a smaller, domain-specific dataset. </a:t>
            </a:r>
          </a:p>
          <a:p>
            <a:pPr lvl="1"/>
            <a:endParaRPr lang="en-US" dirty="0"/>
          </a:p>
          <a:p>
            <a:pPr marL="457200" lvl="1" indent="0">
              <a:buNone/>
            </a:pPr>
            <a:r>
              <a:rPr lang="en-US" dirty="0">
                <a:highlight>
                  <a:srgbClr val="FFFF00"/>
                </a:highlight>
              </a:rPr>
              <a:t>Architecture modifications: </a:t>
            </a:r>
            <a:r>
              <a:rPr lang="en-US" dirty="0"/>
              <a:t>Researchers could experiment with modifying the architecture of AlexNet by adding or removing layers, changing the size of the filters used in convolutional layers, or adjusting the number of neurons in the fully connected layers. </a:t>
            </a:r>
          </a:p>
          <a:p>
            <a:pPr lvl="1"/>
            <a:endParaRPr lang="en-US" dirty="0"/>
          </a:p>
        </p:txBody>
      </p:sp>
      <p:pic>
        <p:nvPicPr>
          <p:cNvPr id="5" name="Content Placeholder 4" descr="A group of birds standing on a table&#10;&#10;Description automatically generated with low confidence">
            <a:extLst>
              <a:ext uri="{FF2B5EF4-FFF2-40B4-BE49-F238E27FC236}">
                <a16:creationId xmlns:a16="http://schemas.microsoft.com/office/drawing/2014/main" id="{E273D612-C98D-2B1B-60EC-EBA8C81413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998" r="15998"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26960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B47D-8EEC-C1DE-4983-C9E7B3EB6194}"/>
              </a:ext>
            </a:extLst>
          </p:cNvPr>
          <p:cNvSpPr>
            <a:spLocks noGrp="1"/>
          </p:cNvSpPr>
          <p:nvPr>
            <p:ph type="title"/>
          </p:nvPr>
        </p:nvSpPr>
        <p:spPr>
          <a:xfrm>
            <a:off x="411478" y="608584"/>
            <a:ext cx="4485861" cy="1088136"/>
          </a:xfrm>
        </p:spPr>
        <p:txBody>
          <a:bodyPr vert="horz" lIns="91440" tIns="45720" rIns="91440" bIns="45720" rtlCol="0" anchor="b">
            <a:normAutofit/>
          </a:bodyPr>
          <a:lstStyle/>
          <a:p>
            <a:r>
              <a:rPr lang="en-US" sz="3400" b="1" dirty="0"/>
              <a:t>Future work </a:t>
            </a:r>
          </a:p>
        </p:txBody>
      </p:sp>
      <p:sp>
        <p:nvSpPr>
          <p:cNvPr id="10" name="Content Placeholder 2">
            <a:extLst>
              <a:ext uri="{FF2B5EF4-FFF2-40B4-BE49-F238E27FC236}">
                <a16:creationId xmlns:a16="http://schemas.microsoft.com/office/drawing/2014/main" id="{31848401-9498-171C-147A-3D3868B37C97}"/>
              </a:ext>
            </a:extLst>
          </p:cNvPr>
          <p:cNvSpPr txBox="1">
            <a:spLocks/>
          </p:cNvSpPr>
          <p:nvPr/>
        </p:nvSpPr>
        <p:spPr>
          <a:xfrm>
            <a:off x="411478" y="2075688"/>
            <a:ext cx="4638041" cy="419709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highlight>
                  <a:srgbClr val="FFFF00"/>
                </a:highlight>
              </a:rPr>
              <a:t>Transfer learning:</a:t>
            </a:r>
            <a:r>
              <a:rPr lang="en-US" dirty="0"/>
              <a:t> Transfer learning is a technique that involves taking a pre-trained neural network and using it as a starting point for a new network.</a:t>
            </a:r>
          </a:p>
          <a:p>
            <a:pPr marL="457200" lvl="1" indent="0">
              <a:buNone/>
            </a:pPr>
            <a:r>
              <a:rPr lang="en-US" dirty="0"/>
              <a:t> </a:t>
            </a:r>
          </a:p>
          <a:p>
            <a:pPr lvl="1"/>
            <a:r>
              <a:rPr lang="en-US" dirty="0">
                <a:highlight>
                  <a:srgbClr val="FFFF00"/>
                </a:highlight>
              </a:rPr>
              <a:t>Interpretability:</a:t>
            </a:r>
            <a:r>
              <a:rPr lang="en-US" dirty="0"/>
              <a:t> Future work could focus on developing methods to understand better the features and patterns that the network is learning, which could help improve its performance and make it more transparent and interpretable.</a:t>
            </a:r>
          </a:p>
          <a:p>
            <a:pPr lvl="1"/>
            <a:endParaRPr lang="en-US" dirty="0"/>
          </a:p>
        </p:txBody>
      </p:sp>
      <p:pic>
        <p:nvPicPr>
          <p:cNvPr id="5" name="Content Placeholder 4" descr="A group of birds standing on a table&#10;&#10;Description automatically generated with low confidence">
            <a:extLst>
              <a:ext uri="{FF2B5EF4-FFF2-40B4-BE49-F238E27FC236}">
                <a16:creationId xmlns:a16="http://schemas.microsoft.com/office/drawing/2014/main" id="{E273D612-C98D-2B1B-60EC-EBA8C81413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998" r="15998"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64856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7DA35-2067-16DB-66D1-191D3A636DDF}"/>
              </a:ext>
            </a:extLst>
          </p:cNvPr>
          <p:cNvSpPr>
            <a:spLocks noGrp="1"/>
          </p:cNvSpPr>
          <p:nvPr>
            <p:ph type="title"/>
          </p:nvPr>
        </p:nvSpPr>
        <p:spPr>
          <a:xfrm>
            <a:off x="6044570" y="296020"/>
            <a:ext cx="5676898" cy="3705224"/>
          </a:xfrm>
        </p:spPr>
        <p:txBody>
          <a:bodyPr>
            <a:normAutofit fontScale="90000"/>
          </a:bodyPr>
          <a:lstStyle/>
          <a:p>
            <a:pPr algn="ctr"/>
            <a:r>
              <a:rPr lang="en-US" sz="4100" b="1" i="0" dirty="0">
                <a:effectLst/>
                <a:latin typeface="Times New Roman" panose="02020603050405020304" pitchFamily="18" charset="0"/>
              </a:rPr>
              <a:t>Labeling Bird Pictures from CSUSB’s (California State University San Bernardino) Backyard using a Trained AlexNet CNN</a:t>
            </a:r>
            <a:endParaRPr lang="en-US" sz="4100" dirty="0"/>
          </a:p>
        </p:txBody>
      </p:sp>
      <p:pic>
        <p:nvPicPr>
          <p:cNvPr id="5" name="Picture 4" descr="Bird in a flowering bush with a green background">
            <a:extLst>
              <a:ext uri="{FF2B5EF4-FFF2-40B4-BE49-F238E27FC236}">
                <a16:creationId xmlns:a16="http://schemas.microsoft.com/office/drawing/2014/main" id="{9DC6F454-5C6D-EB0A-AFD3-3A451B4E70AB}"/>
              </a:ext>
            </a:extLst>
          </p:cNvPr>
          <p:cNvPicPr>
            <a:picLocks noChangeAspect="1"/>
          </p:cNvPicPr>
          <p:nvPr/>
        </p:nvPicPr>
        <p:blipFill rotWithShape="1">
          <a:blip r:embed="rId2"/>
          <a:srcRect l="4567" r="3300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B35DE88-A39D-CDFF-D47B-4DE71F0AA5F2}"/>
              </a:ext>
            </a:extLst>
          </p:cNvPr>
          <p:cNvSpPr>
            <a:spLocks noGrp="1"/>
          </p:cNvSpPr>
          <p:nvPr>
            <p:ph idx="1"/>
          </p:nvPr>
        </p:nvSpPr>
        <p:spPr>
          <a:xfrm>
            <a:off x="6018488" y="4297263"/>
            <a:ext cx="4840010" cy="3843666"/>
          </a:xfrm>
        </p:spPr>
        <p:txBody>
          <a:bodyPr>
            <a:normAutofit/>
          </a:bodyPr>
          <a:lstStyle/>
          <a:p>
            <a:pPr marL="0" indent="0">
              <a:buNone/>
            </a:pPr>
            <a:r>
              <a:rPr lang="en-US" sz="3200" b="1" dirty="0">
                <a:latin typeface="Times New Roman" panose="02020603050405020304" pitchFamily="18" charset="0"/>
              </a:rPr>
              <a:t>Goal:</a:t>
            </a:r>
          </a:p>
          <a:p>
            <a:pPr marL="0" indent="0">
              <a:buNone/>
            </a:pPr>
            <a:r>
              <a:rPr lang="en-US" sz="3200" b="0" i="0" dirty="0">
                <a:effectLst/>
                <a:latin typeface="Times New Roman" panose="02020603050405020304" pitchFamily="18" charset="0"/>
              </a:rPr>
              <a:t>Label Bird Pictures from an specific campus location</a:t>
            </a:r>
          </a:p>
          <a:p>
            <a:endParaRPr lang="en-US" sz="3200" dirty="0"/>
          </a:p>
        </p:txBody>
      </p:sp>
    </p:spTree>
    <p:extLst>
      <p:ext uri="{BB962C8B-B14F-4D97-AF65-F5344CB8AC3E}">
        <p14:creationId xmlns:p14="http://schemas.microsoft.com/office/powerpoint/2010/main" val="325954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0">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2">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57DA35-2067-16DB-66D1-191D3A636DDF}"/>
              </a:ext>
            </a:extLst>
          </p:cNvPr>
          <p:cNvSpPr>
            <a:spLocks noGrp="1"/>
          </p:cNvSpPr>
          <p:nvPr>
            <p:ph type="title"/>
          </p:nvPr>
        </p:nvSpPr>
        <p:spPr>
          <a:xfrm>
            <a:off x="1157084" y="4411947"/>
            <a:ext cx="4567686" cy="3220382"/>
          </a:xfrm>
        </p:spPr>
        <p:txBody>
          <a:bodyPr vert="horz" lIns="91440" tIns="45720" rIns="91440" bIns="45720" rtlCol="0" anchor="t">
            <a:normAutofit/>
          </a:bodyPr>
          <a:lstStyle/>
          <a:p>
            <a:pPr algn="r"/>
            <a:r>
              <a:rPr lang="en-US" sz="4800" b="1" dirty="0">
                <a:solidFill>
                  <a:srgbClr val="FFFFFF"/>
                </a:solidFill>
              </a:rPr>
              <a:t>Motivation</a:t>
            </a:r>
            <a:endParaRPr lang="en-US" sz="4800" dirty="0">
              <a:solidFill>
                <a:srgbClr val="FFFFFF"/>
              </a:solidFill>
            </a:endParaRPr>
          </a:p>
        </p:txBody>
      </p:sp>
      <p:sp>
        <p:nvSpPr>
          <p:cNvPr id="3" name="Content Placeholder 2">
            <a:extLst>
              <a:ext uri="{FF2B5EF4-FFF2-40B4-BE49-F238E27FC236}">
                <a16:creationId xmlns:a16="http://schemas.microsoft.com/office/drawing/2014/main" id="{EB35DE88-A39D-CDFF-D47B-4DE71F0AA5F2}"/>
              </a:ext>
            </a:extLst>
          </p:cNvPr>
          <p:cNvSpPr>
            <a:spLocks noGrp="1"/>
          </p:cNvSpPr>
          <p:nvPr>
            <p:ph idx="1"/>
          </p:nvPr>
        </p:nvSpPr>
        <p:spPr>
          <a:xfrm>
            <a:off x="942570" y="835861"/>
            <a:ext cx="4567686" cy="2659813"/>
          </a:xfrm>
        </p:spPr>
        <p:txBody>
          <a:bodyPr vert="horz" lIns="91440" tIns="45720" rIns="91440" bIns="45720" rtlCol="0" anchor="b">
            <a:normAutofit/>
          </a:bodyPr>
          <a:lstStyle/>
          <a:p>
            <a:pPr marL="0" indent="0" algn="r">
              <a:buNone/>
            </a:pPr>
            <a:r>
              <a:rPr lang="en-US" sz="3600" b="0" i="0" dirty="0">
                <a:solidFill>
                  <a:srgbClr val="FFFFFF"/>
                </a:solidFill>
                <a:effectLst/>
              </a:rPr>
              <a:t>It can help understand and document the diversity of bird species </a:t>
            </a:r>
            <a:r>
              <a:rPr lang="en-US" sz="3600" b="0" i="0" dirty="0">
                <a:effectLst/>
                <a:highlight>
                  <a:srgbClr val="FFFF00"/>
                </a:highlight>
              </a:rPr>
              <a:t>in a specific area</a:t>
            </a:r>
            <a:r>
              <a:rPr lang="en-US" sz="3600" b="0" i="0" dirty="0">
                <a:solidFill>
                  <a:srgbClr val="FFFFFF"/>
                </a:solidFill>
                <a:effectLst/>
                <a:highlight>
                  <a:srgbClr val="FFFF00"/>
                </a:highlight>
              </a:rPr>
              <a:t>. </a:t>
            </a:r>
          </a:p>
        </p:txBody>
      </p:sp>
      <p:pic>
        <p:nvPicPr>
          <p:cNvPr id="5" name="Picture 4" descr="Bird in a flowering bush with a green background">
            <a:extLst>
              <a:ext uri="{FF2B5EF4-FFF2-40B4-BE49-F238E27FC236}">
                <a16:creationId xmlns:a16="http://schemas.microsoft.com/office/drawing/2014/main" id="{9DC6F454-5C6D-EB0A-AFD3-3A451B4E70AB}"/>
              </a:ext>
            </a:extLst>
          </p:cNvPr>
          <p:cNvPicPr>
            <a:picLocks noChangeAspect="1"/>
          </p:cNvPicPr>
          <p:nvPr/>
        </p:nvPicPr>
        <p:blipFill rotWithShape="1">
          <a:blip r:embed="rId2"/>
          <a:srcRect l="4975" r="33999" b="-1"/>
          <a:stretch/>
        </p:blipFill>
        <p:spPr>
          <a:xfrm>
            <a:off x="6553199" y="457200"/>
            <a:ext cx="5181602" cy="5943600"/>
          </a:xfrm>
          <a:prstGeom prst="rect">
            <a:avLst/>
          </a:prstGeom>
        </p:spPr>
      </p:pic>
    </p:spTree>
    <p:extLst>
      <p:ext uri="{BB962C8B-B14F-4D97-AF65-F5344CB8AC3E}">
        <p14:creationId xmlns:p14="http://schemas.microsoft.com/office/powerpoint/2010/main" val="368268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 in a flowering bush with a green background">
            <a:extLst>
              <a:ext uri="{FF2B5EF4-FFF2-40B4-BE49-F238E27FC236}">
                <a16:creationId xmlns:a16="http://schemas.microsoft.com/office/drawing/2014/main" id="{9DC6F454-5C6D-EB0A-AFD3-3A451B4E70AB}"/>
              </a:ext>
            </a:extLst>
          </p:cNvPr>
          <p:cNvPicPr>
            <a:picLocks noChangeAspect="1"/>
          </p:cNvPicPr>
          <p:nvPr/>
        </p:nvPicPr>
        <p:blipFill rotWithShape="1">
          <a:blip r:embed="rId2"/>
          <a:srcRect r="25397"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2" name="Title 1">
            <a:extLst>
              <a:ext uri="{FF2B5EF4-FFF2-40B4-BE49-F238E27FC236}">
                <a16:creationId xmlns:a16="http://schemas.microsoft.com/office/drawing/2014/main" id="{E457DA35-2067-16DB-66D1-191D3A636DDF}"/>
              </a:ext>
            </a:extLst>
          </p:cNvPr>
          <p:cNvSpPr>
            <a:spLocks noGrp="1"/>
          </p:cNvSpPr>
          <p:nvPr>
            <p:ph type="title"/>
          </p:nvPr>
        </p:nvSpPr>
        <p:spPr>
          <a:xfrm>
            <a:off x="374904" y="856488"/>
            <a:ext cx="4992624" cy="1243584"/>
          </a:xfrm>
        </p:spPr>
        <p:txBody>
          <a:bodyPr anchor="ctr">
            <a:normAutofit/>
          </a:bodyPr>
          <a:lstStyle/>
          <a:p>
            <a:r>
              <a:rPr lang="en-US" sz="3400" b="1">
                <a:latin typeface="Times New Roman" panose="02020603050405020304" pitchFamily="18" charset="0"/>
              </a:rPr>
              <a:t>Motivation</a:t>
            </a:r>
            <a:endParaRPr lang="en-US" sz="3400" dirty="0"/>
          </a:p>
        </p:txBody>
      </p:sp>
      <p:sp>
        <p:nvSpPr>
          <p:cNvPr id="3" name="Content Placeholder 2">
            <a:extLst>
              <a:ext uri="{FF2B5EF4-FFF2-40B4-BE49-F238E27FC236}">
                <a16:creationId xmlns:a16="http://schemas.microsoft.com/office/drawing/2014/main" id="{EB35DE88-A39D-CDFF-D47B-4DE71F0AA5F2}"/>
              </a:ext>
            </a:extLst>
          </p:cNvPr>
          <p:cNvSpPr>
            <a:spLocks noGrp="1"/>
          </p:cNvSpPr>
          <p:nvPr>
            <p:ph idx="1"/>
          </p:nvPr>
        </p:nvSpPr>
        <p:spPr>
          <a:xfrm>
            <a:off x="374904" y="2028825"/>
            <a:ext cx="5065776" cy="4438650"/>
          </a:xfrm>
        </p:spPr>
        <p:txBody>
          <a:bodyPr anchor="t">
            <a:normAutofit/>
          </a:bodyPr>
          <a:lstStyle/>
          <a:p>
            <a:pPr marL="0" indent="0">
              <a:buNone/>
            </a:pPr>
            <a:r>
              <a:rPr lang="en-US" b="0" i="0" dirty="0">
                <a:effectLst/>
                <a:latin typeface="Söhne"/>
              </a:rPr>
              <a:t>This project can be an excellent opportunity for </a:t>
            </a:r>
            <a:r>
              <a:rPr lang="en-US" b="0" i="0" u="sng" dirty="0">
                <a:effectLst/>
                <a:latin typeface="Söhne"/>
              </a:rPr>
              <a:t>bird enthusiasts and nature lovers </a:t>
            </a:r>
            <a:r>
              <a:rPr lang="en-US" b="0" i="0" dirty="0">
                <a:effectLst/>
                <a:latin typeface="Söhne"/>
              </a:rPr>
              <a:t>to:</a:t>
            </a:r>
          </a:p>
          <a:p>
            <a:pPr marL="0" indent="0">
              <a:buNone/>
            </a:pPr>
            <a:endParaRPr lang="en-US" b="0" i="0" dirty="0">
              <a:effectLst/>
              <a:latin typeface="Söhne"/>
            </a:endParaRPr>
          </a:p>
          <a:p>
            <a:pPr lvl="1"/>
            <a:r>
              <a:rPr lang="en-US" b="0" i="0" dirty="0">
                <a:effectLst/>
                <a:latin typeface="Söhne"/>
              </a:rPr>
              <a:t>engage in an activity that not only helps in gaining knowledge about birds</a:t>
            </a:r>
          </a:p>
          <a:p>
            <a:pPr lvl="1"/>
            <a:r>
              <a:rPr lang="en-US" b="0" i="0" dirty="0">
                <a:effectLst/>
                <a:latin typeface="Söhne"/>
              </a:rPr>
              <a:t>also contributes to the scientific community's understanding of </a:t>
            </a:r>
            <a:r>
              <a:rPr lang="en-US" b="0" i="0" dirty="0">
                <a:effectLst/>
                <a:highlight>
                  <a:srgbClr val="FFFF00"/>
                </a:highlight>
                <a:latin typeface="Söhne"/>
              </a:rPr>
              <a:t>the local bird population</a:t>
            </a:r>
          </a:p>
        </p:txBody>
      </p:sp>
    </p:spTree>
    <p:extLst>
      <p:ext uri="{BB962C8B-B14F-4D97-AF65-F5344CB8AC3E}">
        <p14:creationId xmlns:p14="http://schemas.microsoft.com/office/powerpoint/2010/main" val="76855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 in a flowering bush with a green background">
            <a:extLst>
              <a:ext uri="{FF2B5EF4-FFF2-40B4-BE49-F238E27FC236}">
                <a16:creationId xmlns:a16="http://schemas.microsoft.com/office/drawing/2014/main" id="{9DC6F454-5C6D-EB0A-AFD3-3A451B4E70AB}"/>
              </a:ext>
            </a:extLst>
          </p:cNvPr>
          <p:cNvPicPr>
            <a:picLocks noChangeAspect="1"/>
          </p:cNvPicPr>
          <p:nvPr/>
        </p:nvPicPr>
        <p:blipFill rotWithShape="1">
          <a:blip r:embed="rId2"/>
          <a:srcRect r="25397"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2" name="Title 1">
            <a:extLst>
              <a:ext uri="{FF2B5EF4-FFF2-40B4-BE49-F238E27FC236}">
                <a16:creationId xmlns:a16="http://schemas.microsoft.com/office/drawing/2014/main" id="{E457DA35-2067-16DB-66D1-191D3A636DDF}"/>
              </a:ext>
            </a:extLst>
          </p:cNvPr>
          <p:cNvSpPr>
            <a:spLocks noGrp="1"/>
          </p:cNvSpPr>
          <p:nvPr>
            <p:ph type="title"/>
          </p:nvPr>
        </p:nvSpPr>
        <p:spPr>
          <a:xfrm>
            <a:off x="374904" y="856488"/>
            <a:ext cx="4992624" cy="1243584"/>
          </a:xfrm>
        </p:spPr>
        <p:txBody>
          <a:bodyPr anchor="ctr">
            <a:normAutofit/>
          </a:bodyPr>
          <a:lstStyle/>
          <a:p>
            <a:r>
              <a:rPr lang="en-US" sz="3400" b="1" dirty="0">
                <a:latin typeface="Times New Roman" panose="02020603050405020304" pitchFamily="18" charset="0"/>
              </a:rPr>
              <a:t>Motivation</a:t>
            </a:r>
            <a:endParaRPr lang="en-US" sz="3400" dirty="0"/>
          </a:p>
        </p:txBody>
      </p:sp>
      <p:sp>
        <p:nvSpPr>
          <p:cNvPr id="3" name="Content Placeholder 2">
            <a:extLst>
              <a:ext uri="{FF2B5EF4-FFF2-40B4-BE49-F238E27FC236}">
                <a16:creationId xmlns:a16="http://schemas.microsoft.com/office/drawing/2014/main" id="{EB35DE88-A39D-CDFF-D47B-4DE71F0AA5F2}"/>
              </a:ext>
            </a:extLst>
          </p:cNvPr>
          <p:cNvSpPr>
            <a:spLocks noGrp="1"/>
          </p:cNvSpPr>
          <p:nvPr>
            <p:ph idx="1"/>
          </p:nvPr>
        </p:nvSpPr>
        <p:spPr>
          <a:xfrm>
            <a:off x="374904" y="1924050"/>
            <a:ext cx="5065776" cy="4562475"/>
          </a:xfrm>
        </p:spPr>
        <p:txBody>
          <a:bodyPr anchor="t">
            <a:normAutofit/>
          </a:bodyPr>
          <a:lstStyle/>
          <a:p>
            <a:pPr marL="0" indent="0">
              <a:buNone/>
            </a:pPr>
            <a:r>
              <a:rPr lang="en-US" b="0" i="0" dirty="0">
                <a:effectLst/>
                <a:latin typeface="Söhne"/>
              </a:rPr>
              <a:t>The labeled images can be used to develop </a:t>
            </a:r>
            <a:r>
              <a:rPr lang="en-US" b="0" i="0" dirty="0">
                <a:effectLst/>
                <a:highlight>
                  <a:srgbClr val="FFFF00"/>
                </a:highlight>
                <a:latin typeface="Söhne"/>
              </a:rPr>
              <a:t>machine-learning models for bird species recognition</a:t>
            </a:r>
          </a:p>
          <a:p>
            <a:pPr marL="0" indent="0">
              <a:buNone/>
            </a:pPr>
            <a:endParaRPr lang="en-US" b="0" i="0" dirty="0">
              <a:effectLst/>
              <a:highlight>
                <a:srgbClr val="FFFF00"/>
              </a:highlight>
              <a:latin typeface="Söhne"/>
            </a:endParaRPr>
          </a:p>
          <a:p>
            <a:pPr marL="0" indent="0">
              <a:buNone/>
            </a:pPr>
            <a:r>
              <a:rPr lang="en-US" b="0" i="0" dirty="0">
                <a:effectLst/>
                <a:latin typeface="Söhne"/>
              </a:rPr>
              <a:t>Practical applications include:</a:t>
            </a:r>
          </a:p>
          <a:p>
            <a:pPr lvl="1"/>
            <a:r>
              <a:rPr lang="en-US" b="0" i="0" dirty="0">
                <a:effectLst/>
                <a:latin typeface="Söhne"/>
              </a:rPr>
              <a:t>monitoring bird populations</a:t>
            </a:r>
            <a:endParaRPr lang="en-US" dirty="0">
              <a:latin typeface="Söhne"/>
            </a:endParaRPr>
          </a:p>
          <a:p>
            <a:pPr lvl="1"/>
            <a:r>
              <a:rPr lang="en-US" b="0" i="0" dirty="0">
                <a:effectLst/>
                <a:latin typeface="Söhne"/>
              </a:rPr>
              <a:t>bird conservation</a:t>
            </a:r>
            <a:endParaRPr lang="en-US" dirty="0">
              <a:latin typeface="Söhne"/>
            </a:endParaRPr>
          </a:p>
          <a:p>
            <a:pPr lvl="1"/>
            <a:r>
              <a:rPr lang="en-US" b="0" i="0" dirty="0">
                <a:effectLst/>
                <a:latin typeface="Söhne"/>
              </a:rPr>
              <a:t>habitat management</a:t>
            </a:r>
            <a:endParaRPr lang="en-US" dirty="0"/>
          </a:p>
        </p:txBody>
      </p:sp>
    </p:spTree>
    <p:extLst>
      <p:ext uri="{BB962C8B-B14F-4D97-AF65-F5344CB8AC3E}">
        <p14:creationId xmlns:p14="http://schemas.microsoft.com/office/powerpoint/2010/main" val="160058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619AD-38EC-DB63-2109-D7835B822A40}"/>
              </a:ext>
            </a:extLst>
          </p:cNvPr>
          <p:cNvSpPr>
            <a:spLocks noGrp="1"/>
          </p:cNvSpPr>
          <p:nvPr>
            <p:ph type="sldNum" sz="quarter" idx="12"/>
          </p:nvPr>
        </p:nvSpPr>
        <p:spPr/>
        <p:txBody>
          <a:bodyPr/>
          <a:lstStyle/>
          <a:p>
            <a:fld id="{DE90B366-18D5-4B74-B3D8-26D7E7D15FB8}" type="slidenum">
              <a:rPr lang="en-US" smtClean="0"/>
              <a:t>7</a:t>
            </a:fld>
            <a:endParaRPr lang="en-US"/>
          </a:p>
        </p:txBody>
      </p:sp>
      <p:sp>
        <p:nvSpPr>
          <p:cNvPr id="5" name="Title 1">
            <a:extLst>
              <a:ext uri="{FF2B5EF4-FFF2-40B4-BE49-F238E27FC236}">
                <a16:creationId xmlns:a16="http://schemas.microsoft.com/office/drawing/2014/main" id="{8D60F3C6-331D-BF1F-2B94-EF963739C93E}"/>
              </a:ext>
            </a:extLst>
          </p:cNvPr>
          <p:cNvSpPr>
            <a:spLocks noGrp="1"/>
          </p:cNvSpPr>
          <p:nvPr>
            <p:ph type="title"/>
          </p:nvPr>
        </p:nvSpPr>
        <p:spPr>
          <a:xfrm>
            <a:off x="2423713" y="191541"/>
            <a:ext cx="6672886" cy="1596177"/>
          </a:xfrm>
        </p:spPr>
        <p:txBody>
          <a:bodyPr>
            <a:normAutofit/>
          </a:bodyPr>
          <a:lstStyle/>
          <a:p>
            <a:r>
              <a:rPr lang="en-US" sz="4800" b="1" dirty="0"/>
              <a:t>Outline</a:t>
            </a:r>
          </a:p>
        </p:txBody>
      </p:sp>
      <p:sp>
        <p:nvSpPr>
          <p:cNvPr id="6" name="Content Placeholder 2">
            <a:extLst>
              <a:ext uri="{FF2B5EF4-FFF2-40B4-BE49-F238E27FC236}">
                <a16:creationId xmlns:a16="http://schemas.microsoft.com/office/drawing/2014/main" id="{D8EC9296-E1C8-02FA-70CC-53923AB340DE}"/>
              </a:ext>
            </a:extLst>
          </p:cNvPr>
          <p:cNvSpPr>
            <a:spLocks noGrp="1"/>
          </p:cNvSpPr>
          <p:nvPr>
            <p:ph sz="quarter" idx="13"/>
          </p:nvPr>
        </p:nvSpPr>
        <p:spPr>
          <a:xfrm>
            <a:off x="2507880" y="1788944"/>
            <a:ext cx="6993527" cy="3848099"/>
          </a:xfrm>
        </p:spPr>
        <p:txBody>
          <a:bodyPr>
            <a:normAutofit/>
          </a:bodyPr>
          <a:lstStyle/>
          <a:p>
            <a:pPr marL="0" indent="0">
              <a:buNone/>
            </a:pPr>
            <a:r>
              <a:rPr lang="en-US" sz="4000" dirty="0"/>
              <a:t>1.  Objective and motivation</a:t>
            </a:r>
          </a:p>
          <a:p>
            <a:pPr marL="457200" indent="-457200">
              <a:buAutoNum type="arabicPeriod" startAt="2"/>
            </a:pPr>
            <a:r>
              <a:rPr lang="en-US" sz="4000" dirty="0">
                <a:highlight>
                  <a:srgbClr val="FFFF00"/>
                </a:highlight>
              </a:rPr>
              <a:t>AlexNet Overview</a:t>
            </a:r>
          </a:p>
          <a:p>
            <a:pPr marL="457200" indent="-457200">
              <a:buAutoNum type="arabicPeriod" startAt="2"/>
            </a:pPr>
            <a:r>
              <a:rPr lang="en-US" sz="4000" dirty="0"/>
              <a:t>Methodology </a:t>
            </a:r>
          </a:p>
          <a:p>
            <a:pPr marL="457200" indent="-457200">
              <a:buAutoNum type="arabicPeriod" startAt="2"/>
            </a:pPr>
            <a:r>
              <a:rPr lang="en-US" sz="4000" dirty="0"/>
              <a:t>Results</a:t>
            </a:r>
          </a:p>
          <a:p>
            <a:pPr marL="457200" indent="-457200">
              <a:buAutoNum type="arabicPeriod" startAt="2"/>
            </a:pPr>
            <a:r>
              <a:rPr lang="en-US" sz="4000" dirty="0"/>
              <a:t>Conclusions</a:t>
            </a:r>
          </a:p>
          <a:p>
            <a:pPr marL="457200" indent="-457200">
              <a:buAutoNum type="arabicPeriod" startAt="2"/>
            </a:pPr>
            <a:endParaRPr lang="en-US" sz="4000" dirty="0"/>
          </a:p>
        </p:txBody>
      </p:sp>
    </p:spTree>
    <p:extLst>
      <p:ext uri="{BB962C8B-B14F-4D97-AF65-F5344CB8AC3E}">
        <p14:creationId xmlns:p14="http://schemas.microsoft.com/office/powerpoint/2010/main" val="119610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55C48-6340-BDE4-B32D-EA1093134A10}"/>
              </a:ext>
            </a:extLst>
          </p:cNvPr>
          <p:cNvSpPr>
            <a:spLocks noGrp="1"/>
          </p:cNvSpPr>
          <p:nvPr>
            <p:ph type="title"/>
          </p:nvPr>
        </p:nvSpPr>
        <p:spPr>
          <a:xfrm>
            <a:off x="5297762" y="329184"/>
            <a:ext cx="6251110" cy="1783080"/>
          </a:xfrm>
        </p:spPr>
        <p:txBody>
          <a:bodyPr anchor="b">
            <a:normAutofit/>
          </a:bodyPr>
          <a:lstStyle/>
          <a:p>
            <a:r>
              <a:rPr lang="en-US" sz="5400" b="1" dirty="0"/>
              <a:t>AlexNet Overview</a:t>
            </a:r>
          </a:p>
        </p:txBody>
      </p:sp>
      <p:pic>
        <p:nvPicPr>
          <p:cNvPr id="5" name="Picture 4" descr="White puzzle with one red piece">
            <a:extLst>
              <a:ext uri="{FF2B5EF4-FFF2-40B4-BE49-F238E27FC236}">
                <a16:creationId xmlns:a16="http://schemas.microsoft.com/office/drawing/2014/main" id="{AD6A6987-28E8-3278-17FE-5DCBFC93D6BE}"/>
              </a:ext>
            </a:extLst>
          </p:cNvPr>
          <p:cNvPicPr>
            <a:picLocks noChangeAspect="1"/>
          </p:cNvPicPr>
          <p:nvPr/>
        </p:nvPicPr>
        <p:blipFill rotWithShape="1">
          <a:blip r:embed="rId3"/>
          <a:srcRect l="31702" r="3009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0F46B8-0E3C-E6B4-8CA8-1856CB519EC6}"/>
              </a:ext>
            </a:extLst>
          </p:cNvPr>
          <p:cNvSpPr>
            <a:spLocks noGrp="1"/>
          </p:cNvSpPr>
          <p:nvPr>
            <p:ph idx="1"/>
          </p:nvPr>
        </p:nvSpPr>
        <p:spPr>
          <a:xfrm>
            <a:off x="5297762" y="2706624"/>
            <a:ext cx="6251110" cy="3483864"/>
          </a:xfrm>
        </p:spPr>
        <p:txBody>
          <a:bodyPr>
            <a:normAutofit/>
          </a:bodyPr>
          <a:lstStyle/>
          <a:p>
            <a:r>
              <a:rPr lang="en-US" sz="2400" b="0" i="0" dirty="0">
                <a:solidFill>
                  <a:srgbClr val="374151"/>
                </a:solidFill>
                <a:effectLst/>
                <a:latin typeface="Söhne"/>
              </a:rPr>
              <a:t>It was one of the first deep convolutional neural networks to achieve the ImageNet Large Scale Visual Recognition Challenge (ILSVRC) dataset</a:t>
            </a:r>
          </a:p>
          <a:p>
            <a:pPr marL="0" indent="0">
              <a:buNone/>
            </a:pPr>
            <a:endParaRPr lang="en-US" sz="2400" dirty="0">
              <a:solidFill>
                <a:srgbClr val="374151"/>
              </a:solidFill>
              <a:latin typeface="Söhne"/>
            </a:endParaRPr>
          </a:p>
          <a:p>
            <a:pPr marL="0" indent="0">
              <a:buNone/>
            </a:pPr>
            <a:r>
              <a:rPr lang="en-US" sz="2400" b="0" i="0" dirty="0">
                <a:solidFill>
                  <a:srgbClr val="374151"/>
                </a:solidFill>
                <a:effectLst/>
                <a:latin typeface="Söhne"/>
              </a:rPr>
              <a:t>which consists of over </a:t>
            </a:r>
            <a:r>
              <a:rPr lang="en-US" sz="2400" b="1" i="0" dirty="0">
                <a:solidFill>
                  <a:srgbClr val="374151"/>
                </a:solidFill>
                <a:effectLst/>
                <a:latin typeface="Söhne"/>
              </a:rPr>
              <a:t>1 million labeled images </a:t>
            </a:r>
            <a:r>
              <a:rPr lang="en-US" sz="2400" b="0" i="0" dirty="0">
                <a:solidFill>
                  <a:srgbClr val="374151"/>
                </a:solidFill>
                <a:effectLst/>
                <a:latin typeface="Söhne"/>
              </a:rPr>
              <a:t>from 1,000 categories.</a:t>
            </a:r>
            <a:endParaRPr lang="en-US" sz="3200" dirty="0"/>
          </a:p>
        </p:txBody>
      </p:sp>
    </p:spTree>
    <p:extLst>
      <p:ext uri="{BB962C8B-B14F-4D97-AF65-F5344CB8AC3E}">
        <p14:creationId xmlns:p14="http://schemas.microsoft.com/office/powerpoint/2010/main" val="345131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9" name="Picture 103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041" name="Rectangle 104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042">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C833FCF0-D3C2-4F0F-190A-510D865B7F16}"/>
              </a:ext>
            </a:extLst>
          </p:cNvPr>
          <p:cNvSpPr>
            <a:spLocks noGrp="1"/>
          </p:cNvSpPr>
          <p:nvPr>
            <p:ph type="title"/>
          </p:nvPr>
        </p:nvSpPr>
        <p:spPr>
          <a:xfrm>
            <a:off x="6597016" y="905011"/>
            <a:ext cx="4589328" cy="1889135"/>
          </a:xfrm>
        </p:spPr>
        <p:txBody>
          <a:bodyPr anchor="b">
            <a:normAutofit/>
          </a:bodyPr>
          <a:lstStyle/>
          <a:p>
            <a:endParaRPr lang="en-US" sz="4800" dirty="0"/>
          </a:p>
        </p:txBody>
      </p:sp>
      <p:sp>
        <p:nvSpPr>
          <p:cNvPr id="3" name="Content Placeholder 2">
            <a:extLst>
              <a:ext uri="{FF2B5EF4-FFF2-40B4-BE49-F238E27FC236}">
                <a16:creationId xmlns:a16="http://schemas.microsoft.com/office/drawing/2014/main" id="{BE5E93BE-2588-1E67-4DA5-EC661EF9CDE5}"/>
              </a:ext>
            </a:extLst>
          </p:cNvPr>
          <p:cNvSpPr>
            <a:spLocks noGrp="1"/>
          </p:cNvSpPr>
          <p:nvPr>
            <p:ph idx="1"/>
          </p:nvPr>
        </p:nvSpPr>
        <p:spPr>
          <a:xfrm>
            <a:off x="6597016" y="2965592"/>
            <a:ext cx="4589328" cy="2987397"/>
          </a:xfrm>
        </p:spPr>
        <p:txBody>
          <a:bodyPr>
            <a:normAutofit/>
          </a:bodyPr>
          <a:lstStyle/>
          <a:p>
            <a:endParaRPr lang="en-US" sz="1800" dirty="0"/>
          </a:p>
        </p:txBody>
      </p:sp>
      <p:pic>
        <p:nvPicPr>
          <p:cNvPr id="1032" name="Picture 8" descr="Remote Sensing | Free Full-Text | Pre-Trained AlexNet Architecture with  Pyramid Pooling and Supervision for High Spatial Resolution Remote Sensing  Image Scene Classification">
            <a:extLst>
              <a:ext uri="{FF2B5EF4-FFF2-40B4-BE49-F238E27FC236}">
                <a16:creationId xmlns:a16="http://schemas.microsoft.com/office/drawing/2014/main" id="{1334E116-8CE3-67E4-F793-1791825A8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73111"/>
            <a:ext cx="12192000" cy="531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02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61F0A5-EEBE-48EA-ACB4-69AA031A9EBB}">
  <we:reference id="6a7bd4f3-0563-43af-8c08-79110eebdff6" version="1.1.1.0" store="EXCatalog" storeType="EXCatalog"/>
  <we:alternateReferences>
    <we:reference id="WA104381155" version="1.1.1.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880</TotalTime>
  <Words>1538</Words>
  <Application>Microsoft Office PowerPoint</Application>
  <PresentationFormat>Widescreen</PresentationFormat>
  <Paragraphs>162</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Courier New</vt:lpstr>
      <vt:lpstr>Roboto</vt:lpstr>
      <vt:lpstr>Söhne</vt:lpstr>
      <vt:lpstr>Times New Roman</vt:lpstr>
      <vt:lpstr>Office Theme</vt:lpstr>
      <vt:lpstr>Machine Learning in Geosciences</vt:lpstr>
      <vt:lpstr>Outline</vt:lpstr>
      <vt:lpstr>Labeling Bird Pictures from CSUSB’s (California State University San Bernardino) Backyard using a Trained AlexNet CNN</vt:lpstr>
      <vt:lpstr>Motivation</vt:lpstr>
      <vt:lpstr>Motivation</vt:lpstr>
      <vt:lpstr>Motivation</vt:lpstr>
      <vt:lpstr>Outline</vt:lpstr>
      <vt:lpstr>AlexNet Overview</vt:lpstr>
      <vt:lpstr>PowerPoint Presentation</vt:lpstr>
      <vt:lpstr>Applications</vt:lpstr>
      <vt:lpstr>Outline</vt:lpstr>
      <vt:lpstr>Labeling Bird Pictures from GTS Backyard</vt:lpstr>
      <vt:lpstr>Labeling types of birds</vt:lpstr>
      <vt:lpstr>Label bird images (416)   CATTEGORIES Rock pigeon Yellowbird Northern Flicker Starling Heron Black-crested Starling</vt:lpstr>
      <vt:lpstr>Set up and Train AlexNet</vt:lpstr>
      <vt:lpstr>Outline</vt:lpstr>
      <vt:lpstr>Prediction test</vt:lpstr>
      <vt:lpstr>Accuracy - Loss</vt:lpstr>
      <vt:lpstr>Improve AlexNet:</vt:lpstr>
      <vt:lpstr> </vt:lpstr>
      <vt:lpstr>Prediction test</vt:lpstr>
      <vt:lpstr>PowerPoint Presentation</vt:lpstr>
      <vt:lpstr>Transfer Learning Using VGG16</vt:lpstr>
      <vt:lpstr>Outline</vt:lpstr>
      <vt:lpstr>Conclusions</vt:lpstr>
      <vt:lpstr>Conclusions</vt:lpstr>
      <vt:lpstr>Future work </vt:lpstr>
      <vt:lpstr>Future 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Geosciences</dc:title>
  <dc:creator>SANTIAGO ALEJANDRO JURADO</dc:creator>
  <cp:lastModifiedBy>SANTIAGO ALEJANDRO JURADO</cp:lastModifiedBy>
  <cp:revision>58</cp:revision>
  <dcterms:created xsi:type="dcterms:W3CDTF">2023-03-28T07:12:00Z</dcterms:created>
  <dcterms:modified xsi:type="dcterms:W3CDTF">2023-05-02T20:17:20Z</dcterms:modified>
</cp:coreProperties>
</file>