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355" r:id="rId5"/>
    <p:sldId id="270" r:id="rId6"/>
    <p:sldId id="358" r:id="rId7"/>
    <p:sldId id="357" r:id="rId8"/>
    <p:sldId id="349" r:id="rId9"/>
    <p:sldId id="366" r:id="rId10"/>
    <p:sldId id="365" r:id="rId11"/>
    <p:sldId id="372" r:id="rId12"/>
    <p:sldId id="368" r:id="rId13"/>
    <p:sldId id="373" r:id="rId14"/>
    <p:sldId id="374" r:id="rId15"/>
    <p:sldId id="369" r:id="rId16"/>
    <p:sldId id="359" r:id="rId17"/>
    <p:sldId id="363" r:id="rId18"/>
    <p:sldId id="371" r:id="rId19"/>
    <p:sldId id="362" r:id="rId20"/>
    <p:sldId id="376" r:id="rId21"/>
    <p:sldId id="378" r:id="rId22"/>
    <p:sldId id="370" r:id="rId23"/>
    <p:sldId id="375" r:id="rId24"/>
    <p:sldId id="352" r:id="rId25"/>
    <p:sldId id="299" r:id="rId26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702">
          <p15:clr>
            <a:srgbClr val="A4A3A4"/>
          </p15:clr>
        </p15:guide>
        <p15:guide id="4" orient="horz" pos="572">
          <p15:clr>
            <a:srgbClr val="A4A3A4"/>
          </p15:clr>
        </p15:guide>
        <p15:guide id="5" pos="2880">
          <p15:clr>
            <a:srgbClr val="A4A3A4"/>
          </p15:clr>
        </p15:guide>
        <p15:guide id="6" pos="272">
          <p15:clr>
            <a:srgbClr val="A4A3A4"/>
          </p15:clr>
        </p15:guide>
        <p15:guide id="7" pos="5488">
          <p15:clr>
            <a:srgbClr val="A4A3A4"/>
          </p15:clr>
        </p15:guide>
        <p15:guide id="8" pos="3833">
          <p15:clr>
            <a:srgbClr val="A4A3A4"/>
          </p15:clr>
        </p15:guide>
        <p15:guide id="9" pos="4173">
          <p15:clr>
            <a:srgbClr val="A4A3A4"/>
          </p15:clr>
        </p15:guide>
        <p15:guide id="10" pos="15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1D3EC"/>
    <a:srgbClr val="07ABB5"/>
    <a:srgbClr val="FF00FF"/>
    <a:srgbClr val="0070C0"/>
    <a:srgbClr val="7DC7FF"/>
    <a:srgbClr val="0D0D0D"/>
    <a:srgbClr val="FFFFFF"/>
    <a:srgbClr val="3A3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1111" autoAdjust="0"/>
  </p:normalViewPr>
  <p:slideViewPr>
    <p:cSldViewPr snapToGrid="0">
      <p:cViewPr varScale="1">
        <p:scale>
          <a:sx n="101" d="100"/>
          <a:sy n="101" d="100"/>
        </p:scale>
        <p:origin x="1902" y="96"/>
      </p:cViewPr>
      <p:guideLst>
        <p:guide orient="horz" pos="2183"/>
        <p:guide orient="horz" pos="346"/>
        <p:guide orient="horz" pos="3702"/>
        <p:guide orient="horz" pos="572"/>
        <p:guide pos="2880"/>
        <p:guide pos="272"/>
        <p:guide pos="5488"/>
        <p:guide pos="3833"/>
        <p:guide pos="4173"/>
        <p:guide pos="15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-269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gdi He" userId="e5f2614e-aa90-47ab-82d7-e3cdce02552c" providerId="ADAL" clId="{522532C3-97B5-4EEB-8D6B-E0052380355E}"/>
    <pc:docChg chg="custSel modSld">
      <pc:chgData name="Changdi He" userId="e5f2614e-aa90-47ab-82d7-e3cdce02552c" providerId="ADAL" clId="{522532C3-97B5-4EEB-8D6B-E0052380355E}" dt="2023-05-02T20:06:42.418" v="29" actId="20577"/>
      <pc:docMkLst>
        <pc:docMk/>
      </pc:docMkLst>
      <pc:sldChg chg="addSp delSp modSp">
        <pc:chgData name="Changdi He" userId="e5f2614e-aa90-47ab-82d7-e3cdce02552c" providerId="ADAL" clId="{522532C3-97B5-4EEB-8D6B-E0052380355E}" dt="2023-05-02T20:06:42.418" v="29" actId="20577"/>
        <pc:sldMkLst>
          <pc:docMk/>
          <pc:sldMk cId="2001147115" sldId="371"/>
        </pc:sldMkLst>
        <pc:spChg chg="mod">
          <ac:chgData name="Changdi He" userId="e5f2614e-aa90-47ab-82d7-e3cdce02552c" providerId="ADAL" clId="{522532C3-97B5-4EEB-8D6B-E0052380355E}" dt="2023-05-02T20:06:38.106" v="27" actId="20577"/>
          <ac:spMkLst>
            <pc:docMk/>
            <pc:sldMk cId="2001147115" sldId="371"/>
            <ac:spMk id="23" creationId="{95A6DD44-C183-4278-A577-8DAA1CE25457}"/>
          </ac:spMkLst>
        </pc:spChg>
        <pc:spChg chg="mod">
          <ac:chgData name="Changdi He" userId="e5f2614e-aa90-47ab-82d7-e3cdce02552c" providerId="ADAL" clId="{522532C3-97B5-4EEB-8D6B-E0052380355E}" dt="2023-05-02T20:06:40.395" v="28" actId="20577"/>
          <ac:spMkLst>
            <pc:docMk/>
            <pc:sldMk cId="2001147115" sldId="371"/>
            <ac:spMk id="24" creationId="{CB4225D5-20A9-46DB-AEA6-99DE65808714}"/>
          </ac:spMkLst>
        </pc:spChg>
        <pc:spChg chg="mod">
          <ac:chgData name="Changdi He" userId="e5f2614e-aa90-47ab-82d7-e3cdce02552c" providerId="ADAL" clId="{522532C3-97B5-4EEB-8D6B-E0052380355E}" dt="2023-05-02T20:06:42.418" v="29" actId="20577"/>
          <ac:spMkLst>
            <pc:docMk/>
            <pc:sldMk cId="2001147115" sldId="371"/>
            <ac:spMk id="25" creationId="{693DC86F-AEC4-493E-901D-E2310E35501E}"/>
          </ac:spMkLst>
        </pc:spChg>
        <pc:spChg chg="add mod">
          <ac:chgData name="Changdi He" userId="e5f2614e-aa90-47ab-82d7-e3cdce02552c" providerId="ADAL" clId="{522532C3-97B5-4EEB-8D6B-E0052380355E}" dt="2023-05-02T20:06:07.079" v="26" actId="20577"/>
          <ac:spMkLst>
            <pc:docMk/>
            <pc:sldMk cId="2001147115" sldId="371"/>
            <ac:spMk id="27" creationId="{C42A3CF9-4414-4FCE-835D-11DBB4FCDF24}"/>
          </ac:spMkLst>
        </pc:spChg>
        <pc:spChg chg="del">
          <ac:chgData name="Changdi He" userId="e5f2614e-aa90-47ab-82d7-e3cdce02552c" providerId="ADAL" clId="{522532C3-97B5-4EEB-8D6B-E0052380355E}" dt="2023-05-02T20:05:44.324" v="0" actId="478"/>
          <ac:spMkLst>
            <pc:docMk/>
            <pc:sldMk cId="2001147115" sldId="371"/>
            <ac:spMk id="25605" creationId="{1C38500A-CEC4-9105-ECA6-755C777EDC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B511DB6-61F0-4BE1-B3A8-CEE9DA42C8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833CDE-4BAB-40A0-A4C4-951C8EDD67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8E3144-A67A-4109-A6E6-C3D0E9DFB548}" type="datetimeFigureOut">
              <a:rPr lang="en-US" altLang="en-US"/>
              <a:pPr>
                <a:defRPr/>
              </a:pPr>
              <a:t>5/2/2023</a:t>
            </a:fld>
            <a:endParaRPr lang="en-US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0DB588B5-148F-4862-B694-C47070099C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B7850599-AC73-4D48-ACE7-6D6A76948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  <a:endParaRPr lang="en-US" altLang="en-US" noProof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769B9CA-9FD7-4FF7-9A80-FB3358229D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B6A3C3-1280-4549-96D7-32049D8FF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F5E21D6-95BF-42FA-9BB1-ACB18EFBB83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4450E1-4BCE-FF09-9669-3EAABDF468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87CA5730-0044-3E1C-D9A0-06E99F207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4CC7B6B5-D464-61C5-59A5-737B41474D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C030DCC-1686-4FAC-A872-839E9321CA28}" type="slidenum">
              <a:rPr lang="en-US" altLang="zh-CN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CD78A1F4-9718-EFB5-DFE8-36033C2BFD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0C7A5342-0A27-8435-D32C-5179D0594D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5A983391-0233-2CC7-E0F3-0898C717E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1D92909-B398-4C92-9077-B90BA8782CA6}" type="slidenum">
              <a:rPr lang="en-US" altLang="zh-CN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1016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CD78A1F4-9718-EFB5-DFE8-36033C2BFD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0C7A5342-0A27-8435-D32C-5179D0594D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5A983391-0233-2CC7-E0F3-0898C717E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1D92909-B398-4C92-9077-B90BA8782CA6}" type="slidenum">
              <a:rPr lang="en-US" altLang="zh-CN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751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E21D6-95BF-42FA-9BB1-ACB18EFBB83A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456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0FCADCD0-73A5-6E6D-BC64-CA28BD571E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id="{1E42DE49-4A5E-4D46-C0D8-B89FBAE459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1F78824F-4C27-5F24-9938-EDA3DD524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B6ABAD9-A872-4193-B067-85D8F67EF0E4}" type="slidenum">
              <a:rPr lang="en-US" altLang="zh-CN"/>
              <a:pPr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320CC751-B4F2-29F9-EBF9-340FAD50C7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0785F5C1-9DA7-6E65-8B98-D40FCC54BE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63839396-A1CA-835E-D1C8-F30E3B232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4DE59DE-82D3-4A35-9B70-6EAE12DB4CEB}" type="slidenum">
              <a:rPr lang="en-US" altLang="zh-CN"/>
              <a:pPr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19D71311-54E9-905A-A97F-20FB9E425E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BD42C344-2126-01FD-00E9-126816D9EB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9CA52409-F80A-5273-1D56-C520A9311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B2AA32B-51A2-438D-A282-0AF0649720F1}" type="slidenum">
              <a:rPr lang="en-US" altLang="zh-CN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4356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A61B4FD6-AAAD-6C16-E8F6-01884CE718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82087EDD-A59B-50E8-4886-35590ED9EA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6FA07A03-7A94-7491-ADDF-B009F847F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BA1DBEC-A344-4A28-9958-2217763175B9}" type="slidenum">
              <a:rPr lang="en-US" altLang="zh-CN"/>
              <a:pPr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A61B4FD6-AAAD-6C16-E8F6-01884CE718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82087EDD-A59B-50E8-4886-35590ED9EA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6FA07A03-7A94-7491-ADDF-B009F847F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BA1DBEC-A344-4A28-9958-2217763175B9}" type="slidenum">
              <a:rPr lang="en-US" altLang="zh-CN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124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A61B4FD6-AAAD-6C16-E8F6-01884CE718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82087EDD-A59B-50E8-4886-35590ED9EA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6FA07A03-7A94-7491-ADDF-B009F847F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BA1DBEC-A344-4A28-9958-2217763175B9}" type="slidenum">
              <a:rPr lang="en-US" altLang="zh-CN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4808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E21D6-95BF-42FA-9BB1-ACB18EFBB83A}" type="slidenum">
              <a:rPr lang="en-US" altLang="zh-CN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898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E21D6-95BF-42FA-9BB1-ACB18EFBB83A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8593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1EE2373C-FC54-523F-58C9-7FA19A8158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649C29C1-CA3D-B872-1C46-84CE60F0E2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5F3D515C-D47F-E864-B3F0-7A1EB6458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EE573DC-28EA-47FE-8F50-9C16C4EF6C54}" type="slidenum">
              <a:rPr lang="en-US" altLang="zh-CN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6832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DDBE1026-9F23-1097-D605-9D567FB257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5DFE0EC6-1980-E37C-3FF1-16E61FA5DA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63555A88-912A-EA78-F8E0-39F131E9E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8D56833-5AFF-4631-8EBA-1E40C5A13AE9}" type="slidenum">
              <a:rPr lang="en-US" altLang="zh-CN"/>
              <a:pPr/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E21D6-95BF-42FA-9BB1-ACB18EFBB83A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013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E21D6-95BF-42FA-9BB1-ACB18EFBB83A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258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:a16="http://schemas.microsoft.com/office/drawing/2014/main" id="{627AFA2B-1B22-17E7-0498-CA009C3075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>
            <a:extLst>
              <a:ext uri="{FF2B5EF4-FFF2-40B4-BE49-F238E27FC236}">
                <a16:creationId xmlns:a16="http://schemas.microsoft.com/office/drawing/2014/main" id="{D74771C5-9423-6756-4036-48ACE1696E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0244" name="灯片编号占位符 3">
            <a:extLst>
              <a:ext uri="{FF2B5EF4-FFF2-40B4-BE49-F238E27FC236}">
                <a16:creationId xmlns:a16="http://schemas.microsoft.com/office/drawing/2014/main" id="{8023D27D-2A44-CC0B-FD4A-83C2DDBDF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9F1C466-82B3-4BF1-9D1D-FE783B22E3CA}" type="slidenum">
              <a:rPr lang="en-US" altLang="zh-CN"/>
              <a:pPr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7675C8C0-1784-1414-234A-3E7B068595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FCC09538-9026-B778-F7D1-D2F6424CFE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0137A20B-1AA4-08B0-F926-E8DA2ACFE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1EFEA59-7111-421F-94CC-7A1A905C5CC2}" type="slidenum">
              <a:rPr lang="en-US" altLang="zh-CN"/>
              <a:pPr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E21D6-95BF-42FA-9BB1-ACB18EFBB83A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246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966FB7BF-8930-24C2-24C2-0CCBA17B40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5C9C53A5-116E-7DCA-CBD5-FAADFCA11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4D5CDAF7-7D65-CF68-8757-A6BDC0F10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D91CBB-2085-424A-B051-A9FCBCB4CBFC}" type="slidenum">
              <a:rPr lang="en-US" altLang="zh-CN"/>
              <a:pPr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966FB7BF-8930-24C2-24C2-0CCBA17B40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5C9C53A5-116E-7DCA-CBD5-FAADFCA11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4D5CDAF7-7D65-CF68-8757-A6BDC0F10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D91CBB-2085-424A-B051-A9FCBCB4CBFC}" type="slidenum">
              <a:rPr lang="en-US" altLang="zh-CN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37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CD78A1F4-9718-EFB5-DFE8-36033C2BFD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0C7A5342-0A27-8435-D32C-5179D0594D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5A983391-0233-2CC7-E0F3-0898C717E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1D92909-B398-4C92-9077-B90BA8782CA6}" type="slidenum">
              <a:rPr lang="en-US" altLang="zh-CN"/>
              <a:pPr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E368C-4B3F-94F3-E9BC-4C00B650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D6C6-1E95-4C5E-9A0F-492866823221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6B1D1-04FA-B477-D80E-8FD5EA04A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6AC23-2FB2-A63D-196E-2CAE2C5C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F195D-3760-4CCE-81C8-25E93A74B23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3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D04F8-1844-F11B-6784-232D976DA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84FB-E66D-448B-B539-87FE61C8C648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AB4A4-012B-1DC0-49FB-23F455F4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41277-7E26-4FEC-21A2-89F66041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79565-935A-4F34-A19F-C108B14FDB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2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1071-E0DC-44C7-5BC4-DAAC4C16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F352-99BF-4FB5-B5F9-9C9A8F24501A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7EE42-25F5-0794-4F78-AD943152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08CBA-0D4B-8D11-D6B9-B94B4CFC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E38C5-EBC5-42C9-92BB-615456A79B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8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2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985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D717F7-BF44-2C91-BFE1-C3188FA51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3BA5-0F09-4849-8AEF-78CE3A3B59D4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190A29-2D7A-B6AD-6E2F-DCBC2B91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B15EE4-AC4A-5979-9E96-3CAD105E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4DBC2-3FAD-42B2-9975-D684356DD5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16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0A3BAE-369E-573F-AAB5-9FD6DE51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E6CE3-B07A-4445-8009-FBE921366637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71A8CC-4D57-8FDC-CAA2-CDD2C480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81B923-3BE2-CEC6-AB30-3ABEDC8D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597D8-1D66-4EC9-A29A-7E174C4D3C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58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E52E9E-6C07-E3C8-F6FC-8050C414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391BE-021D-475F-9B8D-42EBEC07191C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E5BBF7-AEE1-E8C0-7245-86408475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1B5423-1D76-4BAB-E7F8-DA2E9677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0E64A-5874-487C-B332-1AC8053146A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53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8E8D57B-99C6-DED0-8507-91A3607C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758A-E2CD-4208-B6DD-FB13310FE7E1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2A9CA2-7335-557E-6887-DF36C6D6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00032A-4646-8EA9-7F3D-0C7C0695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A7E5F-020D-48C7-8233-2458D731C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23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5C6A8E-7E4C-F282-8672-1432B7FC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22433-FD8B-4AE7-A28D-37DA396BB08C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35307A-FCB0-A0A3-2986-BCEB67B0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924E0-8346-8AAD-33AC-89C71390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D66BD-34CA-4FE6-A86B-611C8297355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88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0284D0-9BAB-741B-2873-1FB21F71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11879-9A62-4439-8450-A5CACBD8C445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27FEB3-A804-67ED-6035-B8BFAE753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656DF3-DAB9-346B-1B13-BF507423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CDDFB-533A-48D2-8640-85D1188C19C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5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05C7C6-9C83-09FD-1C0D-0AC352228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60F7A8A-7AE0-B59A-9292-A0462A4247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5FF75-9F44-40BD-87D5-281CC4153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60FCC7-D74B-416E-93B4-389B3EA64C8E}" type="datetimeFigureOut">
              <a:rPr lang="zh-CN" altLang="en-US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972DD-443A-4EBD-81FF-B8673205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8751D-506B-426D-9D7C-6360FC371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469C4A5-9248-45C5-8A0D-F70D595E879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72" r:id="rId2"/>
    <p:sldLayoutId id="214748417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宋体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image" Target="../media/image50.png"/><Relationship Id="rId5" Type="http://schemas.openxmlformats.org/officeDocument/2006/relationships/image" Target="../media/image33.png"/><Relationship Id="rId10" Type="http://schemas.openxmlformats.org/officeDocument/2006/relationships/image" Target="../media/image49.svg"/><Relationship Id="rId4" Type="http://schemas.openxmlformats.org/officeDocument/2006/relationships/image" Target="../media/image45.sv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jpeg"/><Relationship Id="rId10" Type="http://schemas.openxmlformats.org/officeDocument/2006/relationships/image" Target="../media/image5.gif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6F1B91D-A171-40DB-A157-B2CDB6E79E86}"/>
              </a:ext>
            </a:extLst>
          </p:cNvPr>
          <p:cNvSpPr/>
          <p:nvPr/>
        </p:nvSpPr>
        <p:spPr>
          <a:xfrm>
            <a:off x="0" y="1727200"/>
            <a:ext cx="9144000" cy="215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B055A5-84CD-96D9-4F01-E6EF51C23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5" y="2214563"/>
            <a:ext cx="687228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Detection of Internal Fractures in Sandstone Specimens with CNN and  U-Net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9492F5F-2952-1BA8-47BA-9A7A6B38A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3" r="3619"/>
          <a:stretch>
            <a:fillRect/>
          </a:stretch>
        </p:blipFill>
        <p:spPr bwMode="auto">
          <a:xfrm>
            <a:off x="525463" y="2144713"/>
            <a:ext cx="168592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4121FE20-A4AB-79CF-FEFA-D9FE44CFB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920875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2">
            <a:extLst>
              <a:ext uri="{FF2B5EF4-FFF2-40B4-BE49-F238E27FC236}">
                <a16:creationId xmlns:a16="http://schemas.microsoft.com/office/drawing/2014/main" id="{D8E99A95-BF0D-3DB3-198A-331F93C16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39501"/>
              </p:ext>
            </p:extLst>
          </p:nvPr>
        </p:nvGraphicFramePr>
        <p:xfrm>
          <a:off x="2148113" y="3894138"/>
          <a:ext cx="619034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0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Changdi </a:t>
                      </a:r>
                      <a:r>
                        <a:rPr lang="en-US" altLang="zh-CN" sz="240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r>
                        <a:rPr lang="en-US" altLang="zh-CN" sz="24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81" marB="456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Department of Mining Engineering</a:t>
                      </a:r>
                    </a:p>
                  </a:txBody>
                  <a:tcPr marL="91449" marR="91449" marT="45681" marB="456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D3E84DE-B8DB-4C0A-BAEF-A5A1D93B5312}"/>
              </a:ext>
            </a:extLst>
          </p:cNvPr>
          <p:cNvSpPr txBox="1">
            <a:spLocks/>
          </p:cNvSpPr>
          <p:nvPr/>
        </p:nvSpPr>
        <p:spPr>
          <a:xfrm>
            <a:off x="8368496" y="6321625"/>
            <a:ext cx="77550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3.7037E-7 L 0.00208 -0.0039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00" y="-2080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7778E-6 -3.33333E-6 L -0.00521 0.004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00" y="208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2413F2D-9B84-482F-A271-4E455375CDA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2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DB1932-7D83-4C03-B938-54B297BD6A78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931A6D-6158-419E-93FA-9E1A97D77983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文本框 59">
            <a:extLst>
              <a:ext uri="{FF2B5EF4-FFF2-40B4-BE49-F238E27FC236}">
                <a16:creationId xmlns:a16="http://schemas.microsoft.com/office/drawing/2014/main" id="{0CADF247-005E-D318-143F-0C5DD77B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5547"/>
            <a:ext cx="7042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Procedure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FBDDE95-9B73-40E3-9DB3-EB936399A35E}"/>
              </a:ext>
            </a:extLst>
          </p:cNvPr>
          <p:cNvSpPr/>
          <p:nvPr/>
        </p:nvSpPr>
        <p:spPr>
          <a:xfrm>
            <a:off x="204788" y="952500"/>
            <a:ext cx="1600200" cy="63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 images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7B26649-8158-4536-826B-A3AC45BCB39D}"/>
              </a:ext>
            </a:extLst>
          </p:cNvPr>
          <p:cNvSpPr/>
          <p:nvPr/>
        </p:nvSpPr>
        <p:spPr>
          <a:xfrm>
            <a:off x="5845175" y="925513"/>
            <a:ext cx="1376363" cy="63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Resize, normalize, and augment data</a:t>
            </a:r>
          </a:p>
        </p:txBody>
      </p: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755D51FC-5096-417C-B6E1-2C500D82D424}"/>
              </a:ext>
            </a:extLst>
          </p:cNvPr>
          <p:cNvSpPr/>
          <p:nvPr/>
        </p:nvSpPr>
        <p:spPr>
          <a:xfrm>
            <a:off x="1846263" y="1160463"/>
            <a:ext cx="309562" cy="176212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3B3ED69-2DB6-4EE2-8C68-A1F69F046B07}"/>
              </a:ext>
            </a:extLst>
          </p:cNvPr>
          <p:cNvSpPr/>
          <p:nvPr/>
        </p:nvSpPr>
        <p:spPr>
          <a:xfrm>
            <a:off x="4165600" y="908050"/>
            <a:ext cx="1281113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U-Net-based models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C895CFB-0FFB-4535-9519-ED060C934043}"/>
              </a:ext>
            </a:extLst>
          </p:cNvPr>
          <p:cNvSpPr/>
          <p:nvPr/>
        </p:nvSpPr>
        <p:spPr>
          <a:xfrm>
            <a:off x="2182813" y="920750"/>
            <a:ext cx="1600200" cy="638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the dataset (Training,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testing)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F8F616A-EFDD-470A-BA2E-06B5AA80DAA8}"/>
              </a:ext>
            </a:extLst>
          </p:cNvPr>
          <p:cNvSpPr/>
          <p:nvPr/>
        </p:nvSpPr>
        <p:spPr>
          <a:xfrm>
            <a:off x="7620000" y="931863"/>
            <a:ext cx="1177925" cy="625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evaluate, and test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673E3353-B441-4EEF-A71E-2FF85850E974}"/>
              </a:ext>
            </a:extLst>
          </p:cNvPr>
          <p:cNvSpPr/>
          <p:nvPr/>
        </p:nvSpPr>
        <p:spPr>
          <a:xfrm>
            <a:off x="5497513" y="1171575"/>
            <a:ext cx="309562" cy="176213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12E1A23E-2696-4904-86C1-64E9918D4FF4}"/>
              </a:ext>
            </a:extLst>
          </p:cNvPr>
          <p:cNvSpPr/>
          <p:nvPr/>
        </p:nvSpPr>
        <p:spPr>
          <a:xfrm>
            <a:off x="3833813" y="1162050"/>
            <a:ext cx="309562" cy="176213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238FDFC3-186E-4086-BAAB-9CBD3F96A930}"/>
              </a:ext>
            </a:extLst>
          </p:cNvPr>
          <p:cNvSpPr/>
          <p:nvPr/>
        </p:nvSpPr>
        <p:spPr>
          <a:xfrm>
            <a:off x="7259638" y="1143000"/>
            <a:ext cx="309562" cy="176213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pic>
        <p:nvPicPr>
          <p:cNvPr id="123" name="Picture 6">
            <a:extLst>
              <a:ext uri="{FF2B5EF4-FFF2-40B4-BE49-F238E27FC236}">
                <a16:creationId xmlns:a16="http://schemas.microsoft.com/office/drawing/2014/main" id="{FCFE7DDC-5EE1-4903-BC9A-F637DA15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8" y="3611943"/>
            <a:ext cx="10175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8">
            <a:extLst>
              <a:ext uri="{FF2B5EF4-FFF2-40B4-BE49-F238E27FC236}">
                <a16:creationId xmlns:a16="http://schemas.microsoft.com/office/drawing/2014/main" id="{140A0FF1-4072-4926-8D1D-A652AA4E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78" y="3611943"/>
            <a:ext cx="10175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59DE3-4021-4A41-80D4-0AC495AD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6" y="1913431"/>
            <a:ext cx="1151359" cy="1180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CE803-54D8-4C93-BFDA-203C15C9D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69" y="1913431"/>
            <a:ext cx="1151359" cy="1180172"/>
          </a:xfrm>
          <a:prstGeom prst="rect">
            <a:avLst/>
          </a:prstGeom>
        </p:spPr>
      </p:pic>
      <p:pic>
        <p:nvPicPr>
          <p:cNvPr id="18432" name="Picture 18431">
            <a:extLst>
              <a:ext uri="{FF2B5EF4-FFF2-40B4-BE49-F238E27FC236}">
                <a16:creationId xmlns:a16="http://schemas.microsoft.com/office/drawing/2014/main" id="{D075E1FE-A1C8-4993-B24B-E52D3F08C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04" y="1913431"/>
            <a:ext cx="1151359" cy="1180171"/>
          </a:xfrm>
          <a:prstGeom prst="rect">
            <a:avLst/>
          </a:prstGeom>
        </p:spPr>
      </p:pic>
      <p:sp>
        <p:nvSpPr>
          <p:cNvPr id="18433" name="TextBox 18432">
            <a:extLst>
              <a:ext uri="{FF2B5EF4-FFF2-40B4-BE49-F238E27FC236}">
                <a16:creationId xmlns:a16="http://schemas.microsoft.com/office/drawing/2014/main" id="{3F2F42EB-67F6-4E1E-B477-F13718FAD730}"/>
              </a:ext>
            </a:extLst>
          </p:cNvPr>
          <p:cNvSpPr txBox="1"/>
          <p:nvPr/>
        </p:nvSpPr>
        <p:spPr>
          <a:xfrm>
            <a:off x="1506434" y="3093602"/>
            <a:ext cx="1117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cracks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2848735-88A6-42A7-B06A-C0ABD45CFABD}"/>
              </a:ext>
            </a:extLst>
          </p:cNvPr>
          <p:cNvSpPr txBox="1"/>
          <p:nvPr/>
        </p:nvSpPr>
        <p:spPr>
          <a:xfrm>
            <a:off x="3689032" y="3093263"/>
            <a:ext cx="920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cracks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5E4B47-91A8-4559-9436-8B61E14EC9A1}"/>
              </a:ext>
            </a:extLst>
          </p:cNvPr>
          <p:cNvSpPr txBox="1"/>
          <p:nvPr/>
        </p:nvSpPr>
        <p:spPr>
          <a:xfrm>
            <a:off x="398486" y="4619273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Labeled image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AF018E3-268E-4130-89D7-32FB16024D44}"/>
              </a:ext>
            </a:extLst>
          </p:cNvPr>
          <p:cNvSpPr txBox="1"/>
          <p:nvPr/>
        </p:nvSpPr>
        <p:spPr>
          <a:xfrm>
            <a:off x="1498467" y="4619273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image</a:t>
            </a:r>
          </a:p>
        </p:txBody>
      </p:sp>
      <p:pic>
        <p:nvPicPr>
          <p:cNvPr id="18435" name="Picture 18434">
            <a:extLst>
              <a:ext uri="{FF2B5EF4-FFF2-40B4-BE49-F238E27FC236}">
                <a16:creationId xmlns:a16="http://schemas.microsoft.com/office/drawing/2014/main" id="{ADA6BB1C-A67C-479A-B9C8-03724013D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12" y="3608914"/>
            <a:ext cx="1017587" cy="1043052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ABEB607-865D-451F-AF9F-7CA987E70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3608914"/>
            <a:ext cx="1017587" cy="1043052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DB12A674-EC6C-4860-B062-ED82F57D0701}"/>
              </a:ext>
            </a:extLst>
          </p:cNvPr>
          <p:cNvSpPr txBox="1"/>
          <p:nvPr/>
        </p:nvSpPr>
        <p:spPr>
          <a:xfrm>
            <a:off x="2941638" y="4628347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Labeled image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46DF84F-8620-4CDA-AB7A-15DCE82DC6CA}"/>
              </a:ext>
            </a:extLst>
          </p:cNvPr>
          <p:cNvSpPr txBox="1"/>
          <p:nvPr/>
        </p:nvSpPr>
        <p:spPr>
          <a:xfrm>
            <a:off x="4041619" y="4628347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image</a:t>
            </a:r>
          </a:p>
        </p:txBody>
      </p:sp>
      <p:sp>
        <p:nvSpPr>
          <p:cNvPr id="18436" name="TextBox 18435">
            <a:extLst>
              <a:ext uri="{FF2B5EF4-FFF2-40B4-BE49-F238E27FC236}">
                <a16:creationId xmlns:a16="http://schemas.microsoft.com/office/drawing/2014/main" id="{1EBCFF66-88BB-4294-902D-8FF59982D7B4}"/>
              </a:ext>
            </a:extLst>
          </p:cNvPr>
          <p:cNvSpPr txBox="1"/>
          <p:nvPr/>
        </p:nvSpPr>
        <p:spPr>
          <a:xfrm>
            <a:off x="4818379" y="1966715"/>
            <a:ext cx="2435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 images without cracks 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439" name="Straight Connector 18438">
            <a:extLst>
              <a:ext uri="{FF2B5EF4-FFF2-40B4-BE49-F238E27FC236}">
                <a16:creationId xmlns:a16="http://schemas.microsoft.com/office/drawing/2014/main" id="{24BEC76C-2C36-4DCA-97A9-33C0D36B3347}"/>
              </a:ext>
            </a:extLst>
          </p:cNvPr>
          <p:cNvCxnSpPr>
            <a:cxnSpLocks/>
          </p:cNvCxnSpPr>
          <p:nvPr/>
        </p:nvCxnSpPr>
        <p:spPr>
          <a:xfrm>
            <a:off x="4886163" y="2375578"/>
            <a:ext cx="241090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97E8E66C-7C1B-49A2-9306-9C34E353BE0C}"/>
              </a:ext>
            </a:extLst>
          </p:cNvPr>
          <p:cNvSpPr txBox="1"/>
          <p:nvPr/>
        </p:nvSpPr>
        <p:spPr>
          <a:xfrm>
            <a:off x="4940670" y="2361849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597 images with cracks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4030BC5-E6CF-45E5-8A03-2454C05CB4DC}"/>
              </a:ext>
            </a:extLst>
          </p:cNvPr>
          <p:cNvSpPr txBox="1"/>
          <p:nvPr/>
        </p:nvSpPr>
        <p:spPr>
          <a:xfrm>
            <a:off x="7300915" y="2179440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0.57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7174042-1E9C-4B2E-BE04-44A3D37C3B49}"/>
              </a:ext>
            </a:extLst>
          </p:cNvPr>
          <p:cNvSpPr txBox="1"/>
          <p:nvPr/>
        </p:nvSpPr>
        <p:spPr>
          <a:xfrm>
            <a:off x="378166" y="5000348"/>
            <a:ext cx="526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(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Validation (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data (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DAB052D-8ADE-4189-901E-989416DB6B2E}"/>
              </a:ext>
            </a:extLst>
          </p:cNvPr>
          <p:cNvSpPr txBox="1"/>
          <p:nvPr/>
        </p:nvSpPr>
        <p:spPr>
          <a:xfrm>
            <a:off x="389338" y="5345766"/>
            <a:ext cx="643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U-Net based models: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U-Net,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L2 regulation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dropout technique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556FF-21F3-C245-B632-065DC1E592CE}"/>
              </a:ext>
            </a:extLst>
          </p:cNvPr>
          <p:cNvSpPr txBox="1"/>
          <p:nvPr/>
        </p:nvSpPr>
        <p:spPr>
          <a:xfrm>
            <a:off x="5032589" y="3826034"/>
            <a:ext cx="2435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 images without cracks 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B8F620-5D43-22FC-349E-F09A59582C35}"/>
              </a:ext>
            </a:extLst>
          </p:cNvPr>
          <p:cNvCxnSpPr>
            <a:cxnSpLocks/>
          </p:cNvCxnSpPr>
          <p:nvPr/>
        </p:nvCxnSpPr>
        <p:spPr>
          <a:xfrm>
            <a:off x="5156355" y="4234897"/>
            <a:ext cx="2410903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E7DF101-5796-920A-1B03-52A3578E9D89}"/>
              </a:ext>
            </a:extLst>
          </p:cNvPr>
          <p:cNvSpPr txBox="1"/>
          <p:nvPr/>
        </p:nvSpPr>
        <p:spPr>
          <a:xfrm>
            <a:off x="5210862" y="4221168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 images with cracks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235D2-3321-DD0D-8129-45EF22C888B4}"/>
              </a:ext>
            </a:extLst>
          </p:cNvPr>
          <p:cNvSpPr txBox="1"/>
          <p:nvPr/>
        </p:nvSpPr>
        <p:spPr>
          <a:xfrm>
            <a:off x="7571107" y="4038759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0.54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0E68230A-9A40-4F9B-B7FA-FC22DDEAF206}"/>
              </a:ext>
            </a:extLst>
          </p:cNvPr>
          <p:cNvSpPr txBox="1">
            <a:spLocks/>
          </p:cNvSpPr>
          <p:nvPr/>
        </p:nvSpPr>
        <p:spPr>
          <a:xfrm>
            <a:off x="8281558" y="6321625"/>
            <a:ext cx="862442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2" grpId="0" animBg="1"/>
      <p:bldP spid="18433" grpId="0"/>
      <p:bldP spid="128" grpId="0"/>
      <p:bldP spid="130" grpId="0"/>
      <p:bldP spid="131" grpId="0"/>
      <p:bldP spid="135" grpId="0"/>
      <p:bldP spid="136" grpId="0"/>
      <p:bldP spid="18436" grpId="0"/>
      <p:bldP spid="140" grpId="0"/>
      <p:bldP spid="141" grpId="0"/>
      <p:bldP spid="155" grpId="0"/>
      <p:bldP spid="156" grpId="0"/>
      <p:bldP spid="9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51">
            <a:extLst>
              <a:ext uri="{FF2B5EF4-FFF2-40B4-BE49-F238E27FC236}">
                <a16:creationId xmlns:a16="http://schemas.microsoft.com/office/drawing/2014/main" id="{64193723-C5C2-4581-9406-3A3C6C854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942" y="4286902"/>
            <a:ext cx="5609846" cy="22098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2413F2D-9B84-482F-A271-4E455375CDA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2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DB1932-7D83-4C03-B938-54B297BD6A78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931A6D-6158-419E-93FA-9E1A97D77983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文本框 59">
            <a:extLst>
              <a:ext uri="{FF2B5EF4-FFF2-40B4-BE49-F238E27FC236}">
                <a16:creationId xmlns:a16="http://schemas.microsoft.com/office/drawing/2014/main" id="{0CADF247-005E-D318-143F-0C5DD77B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5547"/>
            <a:ext cx="7042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Procedure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FBDDE95-9B73-40E3-9DB3-EB936399A35E}"/>
              </a:ext>
            </a:extLst>
          </p:cNvPr>
          <p:cNvSpPr/>
          <p:nvPr/>
        </p:nvSpPr>
        <p:spPr>
          <a:xfrm>
            <a:off x="204788" y="952500"/>
            <a:ext cx="1600200" cy="63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 images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7B26649-8158-4536-826B-A3AC45BCB39D}"/>
              </a:ext>
            </a:extLst>
          </p:cNvPr>
          <p:cNvSpPr/>
          <p:nvPr/>
        </p:nvSpPr>
        <p:spPr>
          <a:xfrm>
            <a:off x="5845175" y="925513"/>
            <a:ext cx="1376363" cy="63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Resize, normalize, and augment data</a:t>
            </a:r>
          </a:p>
        </p:txBody>
      </p: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755D51FC-5096-417C-B6E1-2C500D82D424}"/>
              </a:ext>
            </a:extLst>
          </p:cNvPr>
          <p:cNvSpPr/>
          <p:nvPr/>
        </p:nvSpPr>
        <p:spPr>
          <a:xfrm>
            <a:off x="1846263" y="1160463"/>
            <a:ext cx="309562" cy="176212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3B3ED69-2DB6-4EE2-8C68-A1F69F046B07}"/>
              </a:ext>
            </a:extLst>
          </p:cNvPr>
          <p:cNvSpPr/>
          <p:nvPr/>
        </p:nvSpPr>
        <p:spPr>
          <a:xfrm>
            <a:off x="4165600" y="908050"/>
            <a:ext cx="1281113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U-Net-based models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C895CFB-0FFB-4535-9519-ED060C934043}"/>
              </a:ext>
            </a:extLst>
          </p:cNvPr>
          <p:cNvSpPr/>
          <p:nvPr/>
        </p:nvSpPr>
        <p:spPr>
          <a:xfrm>
            <a:off x="2182813" y="920750"/>
            <a:ext cx="1600200" cy="638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 the dataset (Training,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testing)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F8F616A-EFDD-470A-BA2E-06B5AA80DAA8}"/>
              </a:ext>
            </a:extLst>
          </p:cNvPr>
          <p:cNvSpPr/>
          <p:nvPr/>
        </p:nvSpPr>
        <p:spPr>
          <a:xfrm>
            <a:off x="7620000" y="931863"/>
            <a:ext cx="1177925" cy="625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evaluate, and test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models</a:t>
            </a: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673E3353-B441-4EEF-A71E-2FF85850E974}"/>
              </a:ext>
            </a:extLst>
          </p:cNvPr>
          <p:cNvSpPr/>
          <p:nvPr/>
        </p:nvSpPr>
        <p:spPr>
          <a:xfrm>
            <a:off x="5497513" y="1171575"/>
            <a:ext cx="309562" cy="176213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12E1A23E-2696-4904-86C1-64E9918D4FF4}"/>
              </a:ext>
            </a:extLst>
          </p:cNvPr>
          <p:cNvSpPr/>
          <p:nvPr/>
        </p:nvSpPr>
        <p:spPr>
          <a:xfrm>
            <a:off x="3833813" y="1162050"/>
            <a:ext cx="309562" cy="176213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238FDFC3-186E-4086-BAAB-9CBD3F96A930}"/>
              </a:ext>
            </a:extLst>
          </p:cNvPr>
          <p:cNvSpPr/>
          <p:nvPr/>
        </p:nvSpPr>
        <p:spPr>
          <a:xfrm>
            <a:off x="7259638" y="1143000"/>
            <a:ext cx="309562" cy="176213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C01F463-1EEE-428D-B85C-00D6B2C1CD1D}"/>
              </a:ext>
            </a:extLst>
          </p:cNvPr>
          <p:cNvSpPr txBox="1"/>
          <p:nvPr/>
        </p:nvSpPr>
        <p:spPr>
          <a:xfrm>
            <a:off x="112736" y="1641474"/>
            <a:ext cx="8754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Resize, normalize, and augment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Resize the input images as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256×256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size: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 the input image pixel value to the range of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[0,1]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B567A18-F9ED-41F8-B506-A3D428D8F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19" y="2762370"/>
            <a:ext cx="5560891" cy="1568210"/>
          </a:xfrm>
          <a:prstGeom prst="rect">
            <a:avLst/>
          </a:prstGeom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4DB430E5-D8AC-41C9-ACC7-185830467DFB}"/>
              </a:ext>
            </a:extLst>
          </p:cNvPr>
          <p:cNvSpPr txBox="1">
            <a:spLocks/>
          </p:cNvSpPr>
          <p:nvPr/>
        </p:nvSpPr>
        <p:spPr>
          <a:xfrm>
            <a:off x="8263836" y="6321625"/>
            <a:ext cx="88016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FDCD01F-D5AA-4C64-A992-BEAA7BD30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771" y="4330580"/>
            <a:ext cx="5617585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A6F7E8F-35D4-4225-B202-468C0B4EC852}"/>
              </a:ext>
            </a:extLst>
          </p:cNvPr>
          <p:cNvSpPr/>
          <p:nvPr/>
        </p:nvSpPr>
        <p:spPr>
          <a:xfrm>
            <a:off x="0" y="2368550"/>
            <a:ext cx="9144000" cy="2136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0B281C-EF23-4ABF-BC5B-F0BC054F2FC9}"/>
              </a:ext>
            </a:extLst>
          </p:cNvPr>
          <p:cNvSpPr/>
          <p:nvPr/>
        </p:nvSpPr>
        <p:spPr>
          <a:xfrm>
            <a:off x="0" y="2855913"/>
            <a:ext cx="822325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9CEF8A-E7EC-4E42-94B6-72406A1D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2357438"/>
            <a:ext cx="1155700" cy="1419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8625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zh-CN" altLang="en-US" sz="86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40D25E0-B194-5FD4-4B70-3767DA12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28273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448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2400" b="1">
              <a:solidFill>
                <a:srgbClr val="0448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7B8FF4-D992-4028-8E51-22F37002CA1E}"/>
              </a:ext>
            </a:extLst>
          </p:cNvPr>
          <p:cNvSpPr/>
          <p:nvPr/>
        </p:nvSpPr>
        <p:spPr>
          <a:xfrm>
            <a:off x="1874838" y="2855913"/>
            <a:ext cx="7269162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7B3747A-45EB-5558-7293-F3BBDD04C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81400"/>
            <a:ext cx="6516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Results &amp; Discussion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725BC5C-543A-4DAF-B1C8-82D348A1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8650" y="6321625"/>
            <a:ext cx="895350" cy="365125"/>
          </a:xfrm>
        </p:spPr>
        <p:txBody>
          <a:bodyPr/>
          <a:lstStyle/>
          <a:p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2">
            <a:extLst>
              <a:ext uri="{FF2B5EF4-FFF2-40B4-BE49-F238E27FC236}">
                <a16:creationId xmlns:a16="http://schemas.microsoft.com/office/drawing/2014/main" id="{F3AA525E-5ECD-460E-8795-669C8DB9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3"/>
          <a:stretch/>
        </p:blipFill>
        <p:spPr>
          <a:xfrm>
            <a:off x="2317924" y="4738251"/>
            <a:ext cx="5835650" cy="200701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76B5428-95B3-415E-A6EF-7FFC86329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3333" b="33981"/>
          <a:stretch/>
        </p:blipFill>
        <p:spPr>
          <a:xfrm>
            <a:off x="2317923" y="2786946"/>
            <a:ext cx="5845168" cy="195130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DBFB0CC-F51D-472C-8E23-B23C28C034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4" b="33463"/>
          <a:stretch/>
        </p:blipFill>
        <p:spPr>
          <a:xfrm>
            <a:off x="2317924" y="781050"/>
            <a:ext cx="5835649" cy="1990022"/>
          </a:xfrm>
          <a:prstGeom prst="rect">
            <a:avLst/>
          </a:prstGeom>
        </p:spPr>
      </p:pic>
      <p:sp>
        <p:nvSpPr>
          <p:cNvPr id="21507" name="文本框 60">
            <a:extLst>
              <a:ext uri="{FF2B5EF4-FFF2-40B4-BE49-F238E27FC236}">
                <a16:creationId xmlns:a16="http://schemas.microsoft.com/office/drawing/2014/main" id="{D4A6BBB6-CA7D-0985-A428-78993B8F3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061" y="866775"/>
            <a:ext cx="238601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E77C38-FE8A-4A9F-BB39-674E4548C15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3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290372-8DA7-4C36-BD5A-D25BAF594C9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0B151F-3111-4014-93B1-6CB91A085724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文本框 59">
            <a:extLst>
              <a:ext uri="{FF2B5EF4-FFF2-40B4-BE49-F238E27FC236}">
                <a16:creationId xmlns:a16="http://schemas.microsoft.com/office/drawing/2014/main" id="{35652B8E-E126-56AB-F9BF-DB2826C1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Predicted results – U-Net, </a:t>
            </a:r>
            <a:r>
              <a:rPr lang="en-US" altLang="zh-CN" sz="2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ResUNet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ResUNet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-TL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B43A3-24EB-4AA2-AC38-029D8AACB4D2}"/>
              </a:ext>
            </a:extLst>
          </p:cNvPr>
          <p:cNvSpPr txBox="1"/>
          <p:nvPr/>
        </p:nvSpPr>
        <p:spPr>
          <a:xfrm>
            <a:off x="1233667" y="168619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6D796-3056-4E0D-B8F7-A49FC30D1492}"/>
              </a:ext>
            </a:extLst>
          </p:cNvPr>
          <p:cNvSpPr txBox="1"/>
          <p:nvPr/>
        </p:nvSpPr>
        <p:spPr>
          <a:xfrm>
            <a:off x="1116186" y="368346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19CBBF-7BCC-4D0F-AB28-81386FBFBA8A}"/>
              </a:ext>
            </a:extLst>
          </p:cNvPr>
          <p:cNvSpPr txBox="1"/>
          <p:nvPr/>
        </p:nvSpPr>
        <p:spPr>
          <a:xfrm>
            <a:off x="876882" y="5557090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4B019-1B23-A11D-AA87-2818B7AFDBEB}"/>
              </a:ext>
            </a:extLst>
          </p:cNvPr>
          <p:cNvSpPr/>
          <p:nvPr/>
        </p:nvSpPr>
        <p:spPr>
          <a:xfrm>
            <a:off x="2317923" y="796925"/>
            <a:ext cx="1970089" cy="60071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6AF2D9-F854-D514-B887-A045B9D61614}"/>
              </a:ext>
            </a:extLst>
          </p:cNvPr>
          <p:cNvSpPr/>
          <p:nvPr/>
        </p:nvSpPr>
        <p:spPr>
          <a:xfrm>
            <a:off x="4246394" y="812802"/>
            <a:ext cx="1970089" cy="59912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17B093-16D8-D6EC-BCF1-ECF785798197}"/>
              </a:ext>
            </a:extLst>
          </p:cNvPr>
          <p:cNvSpPr/>
          <p:nvPr/>
        </p:nvSpPr>
        <p:spPr>
          <a:xfrm>
            <a:off x="6216483" y="812801"/>
            <a:ext cx="1970089" cy="60071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4F9F411-D77D-E5E6-7CF0-B4A23E225C55}"/>
              </a:ext>
            </a:extLst>
          </p:cNvPr>
          <p:cNvSpPr/>
          <p:nvPr/>
        </p:nvSpPr>
        <p:spPr>
          <a:xfrm rot="9162962">
            <a:off x="7228299" y="1783777"/>
            <a:ext cx="236375" cy="1741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A7A50D1-96F9-8B82-5AD5-32178FFA41F5}"/>
              </a:ext>
            </a:extLst>
          </p:cNvPr>
          <p:cNvSpPr/>
          <p:nvPr/>
        </p:nvSpPr>
        <p:spPr>
          <a:xfrm rot="9162962">
            <a:off x="7228300" y="3650564"/>
            <a:ext cx="236375" cy="1741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3B4EA5A-BD67-9445-AF03-AE888994262E}"/>
              </a:ext>
            </a:extLst>
          </p:cNvPr>
          <p:cNvSpPr/>
          <p:nvPr/>
        </p:nvSpPr>
        <p:spPr>
          <a:xfrm rot="9162962">
            <a:off x="7318495" y="5684476"/>
            <a:ext cx="236375" cy="1741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2560DDC-E124-4B66-AED6-B0C27AEFB502}"/>
              </a:ext>
            </a:extLst>
          </p:cNvPr>
          <p:cNvSpPr txBox="1">
            <a:spLocks/>
          </p:cNvSpPr>
          <p:nvPr/>
        </p:nvSpPr>
        <p:spPr>
          <a:xfrm>
            <a:off x="8311984" y="6321625"/>
            <a:ext cx="832016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8" grpId="0" animBg="1"/>
      <p:bldP spid="18" grpId="1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D2F692B-48D1-4816-925F-DDA8E9BAE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5159" y="829919"/>
            <a:ext cx="5577840" cy="2011680"/>
          </a:xfrm>
          <a:prstGeom prst="rect">
            <a:avLst/>
          </a:prstGeom>
        </p:spPr>
      </p:pic>
      <p:sp>
        <p:nvSpPr>
          <p:cNvPr id="23554" name="文本框 60">
            <a:extLst>
              <a:ext uri="{FF2B5EF4-FFF2-40B4-BE49-F238E27FC236}">
                <a16:creationId xmlns:a16="http://schemas.microsoft.com/office/drawing/2014/main" id="{FA8BC330-5944-D992-4535-76A2614F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866775"/>
            <a:ext cx="238601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E77C38-FE8A-4A9F-BB39-674E4548C15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3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290372-8DA7-4C36-BD5A-D25BAF594C9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0B151F-3111-4014-93B1-6CB91A085724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文本框 59">
            <a:extLst>
              <a:ext uri="{FF2B5EF4-FFF2-40B4-BE49-F238E27FC236}">
                <a16:creationId xmlns:a16="http://schemas.microsoft.com/office/drawing/2014/main" id="{88BB6BDB-5FB3-FF2C-99A1-A90A0306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Comparison of different accuracy and loss curves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3E38E-CEDB-457C-9DF7-1A6D4B5375AF}"/>
              </a:ext>
            </a:extLst>
          </p:cNvPr>
          <p:cNvSpPr txBox="1"/>
          <p:nvPr/>
        </p:nvSpPr>
        <p:spPr>
          <a:xfrm>
            <a:off x="1241123" y="165387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BF4D2-56B1-4ED1-A260-98B12D94A959}"/>
              </a:ext>
            </a:extLst>
          </p:cNvPr>
          <p:cNvSpPr txBox="1"/>
          <p:nvPr/>
        </p:nvSpPr>
        <p:spPr>
          <a:xfrm>
            <a:off x="1113603" y="357194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9F1F7-1DC4-42B6-A5D8-9F6D16C0C824}"/>
              </a:ext>
            </a:extLst>
          </p:cNvPr>
          <p:cNvSpPr txBox="1"/>
          <p:nvPr/>
        </p:nvSpPr>
        <p:spPr>
          <a:xfrm>
            <a:off x="907295" y="5616615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-TL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6A3775B-8B7E-4FC4-BBED-00B9E74F7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08191" y="2788868"/>
            <a:ext cx="5577840" cy="20116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C7DB0C3-3A3A-4E7F-BC32-8E1B52D6B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65159" y="4838819"/>
            <a:ext cx="5620872" cy="2011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E8C67-7621-4A3B-9A5E-A404D6CC666A}"/>
              </a:ext>
            </a:extLst>
          </p:cNvPr>
          <p:cNvSpPr txBox="1"/>
          <p:nvPr/>
        </p:nvSpPr>
        <p:spPr>
          <a:xfrm rot="16200000">
            <a:off x="1994225" y="1584434"/>
            <a:ext cx="7761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C1F518-FE2F-467C-9147-EC6F7367F08C}"/>
              </a:ext>
            </a:extLst>
          </p:cNvPr>
          <p:cNvSpPr txBox="1"/>
          <p:nvPr/>
        </p:nvSpPr>
        <p:spPr>
          <a:xfrm rot="16200000">
            <a:off x="2012392" y="3596113"/>
            <a:ext cx="776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6E1BFD-205F-44FF-A699-20C60E517C8F}"/>
              </a:ext>
            </a:extLst>
          </p:cNvPr>
          <p:cNvSpPr txBox="1"/>
          <p:nvPr/>
        </p:nvSpPr>
        <p:spPr>
          <a:xfrm rot="16200000">
            <a:off x="1994224" y="5706159"/>
            <a:ext cx="776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14F72-AB73-49E4-94C3-CA6F7FF61EAC}"/>
              </a:ext>
            </a:extLst>
          </p:cNvPr>
          <p:cNvSpPr txBox="1"/>
          <p:nvPr/>
        </p:nvSpPr>
        <p:spPr>
          <a:xfrm rot="16200000">
            <a:off x="4804737" y="1594045"/>
            <a:ext cx="776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1DDDBA-DE5C-49D8-9824-352F8F9CCCD0}"/>
              </a:ext>
            </a:extLst>
          </p:cNvPr>
          <p:cNvSpPr txBox="1"/>
          <p:nvPr/>
        </p:nvSpPr>
        <p:spPr>
          <a:xfrm rot="16200000">
            <a:off x="4864103" y="3462163"/>
            <a:ext cx="776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883030-9889-4DF0-ABB0-F2E3B772E4E0}"/>
              </a:ext>
            </a:extLst>
          </p:cNvPr>
          <p:cNvSpPr txBox="1"/>
          <p:nvPr/>
        </p:nvSpPr>
        <p:spPr>
          <a:xfrm rot="16200000">
            <a:off x="4904491" y="5550743"/>
            <a:ext cx="776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05E542DA-0ADE-4587-8F9D-BF71DD8ACCB1}"/>
              </a:ext>
            </a:extLst>
          </p:cNvPr>
          <p:cNvSpPr txBox="1">
            <a:spLocks/>
          </p:cNvSpPr>
          <p:nvPr/>
        </p:nvSpPr>
        <p:spPr>
          <a:xfrm>
            <a:off x="8239125" y="6321625"/>
            <a:ext cx="9048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89A93EB-A07B-4A34-B88C-EEDCCD7ED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7010" y="839788"/>
            <a:ext cx="5577840" cy="2011680"/>
          </a:xfrm>
          <a:prstGeom prst="rect">
            <a:avLst/>
          </a:prstGeom>
        </p:spPr>
      </p:pic>
      <p:sp>
        <p:nvSpPr>
          <p:cNvPr id="25602" name="文本框 60">
            <a:extLst>
              <a:ext uri="{FF2B5EF4-FFF2-40B4-BE49-F238E27FC236}">
                <a16:creationId xmlns:a16="http://schemas.microsoft.com/office/drawing/2014/main" id="{C803FCC1-B133-2E4C-CCA5-5DDF941CA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866775"/>
            <a:ext cx="238601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290372-8DA7-4C36-BD5A-D25BAF594C9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0B151F-3111-4014-93B1-6CB91A085724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9">
            <a:extLst>
              <a:ext uri="{FF2B5EF4-FFF2-40B4-BE49-F238E27FC236}">
                <a16:creationId xmlns:a16="http://schemas.microsoft.com/office/drawing/2014/main" id="{D3CEBF08-D6F7-4527-8D81-D276EFA9F2DE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3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7A77560-8AEF-41FB-B6DD-F38C0DAA4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7009" y="2853849"/>
            <a:ext cx="5577841" cy="201168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82381AD-980F-4273-9AD6-6B24F3C57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7010" y="4865529"/>
            <a:ext cx="5577840" cy="20116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D539D7-1606-44A0-B5CA-35CFEF8B325F}"/>
              </a:ext>
            </a:extLst>
          </p:cNvPr>
          <p:cNvSpPr txBox="1"/>
          <p:nvPr/>
        </p:nvSpPr>
        <p:spPr>
          <a:xfrm>
            <a:off x="1204510" y="165387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7CD517-6AC7-4B04-BE23-3E3E2CE527BC}"/>
              </a:ext>
            </a:extLst>
          </p:cNvPr>
          <p:cNvSpPr txBox="1"/>
          <p:nvPr/>
        </p:nvSpPr>
        <p:spPr>
          <a:xfrm>
            <a:off x="1076990" y="357194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D803F4-981B-43DD-A6EA-A278049FD3D4}"/>
              </a:ext>
            </a:extLst>
          </p:cNvPr>
          <p:cNvSpPr txBox="1"/>
          <p:nvPr/>
        </p:nvSpPr>
        <p:spPr>
          <a:xfrm>
            <a:off x="870682" y="5616615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297580-ED59-4A83-B55A-C29FB2E6A80F}"/>
              </a:ext>
            </a:extLst>
          </p:cNvPr>
          <p:cNvSpPr txBox="1"/>
          <p:nvPr/>
        </p:nvSpPr>
        <p:spPr>
          <a:xfrm rot="16200000">
            <a:off x="2518421" y="1656122"/>
            <a:ext cx="4571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IOU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12009-006E-4C07-9748-68AEB5B1F4DC}"/>
              </a:ext>
            </a:extLst>
          </p:cNvPr>
          <p:cNvSpPr txBox="1"/>
          <p:nvPr/>
        </p:nvSpPr>
        <p:spPr>
          <a:xfrm rot="16200000">
            <a:off x="2518419" y="3667802"/>
            <a:ext cx="4571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IOU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B7042-B99D-4A24-93E6-F4BF13A6FF04}"/>
              </a:ext>
            </a:extLst>
          </p:cNvPr>
          <p:cNvSpPr txBox="1"/>
          <p:nvPr/>
        </p:nvSpPr>
        <p:spPr>
          <a:xfrm rot="16200000">
            <a:off x="2518420" y="5618860"/>
            <a:ext cx="4571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IOU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A6DD44-C183-4278-A577-8DAA1CE25457}"/>
              </a:ext>
            </a:extLst>
          </p:cNvPr>
          <p:cNvSpPr txBox="1"/>
          <p:nvPr/>
        </p:nvSpPr>
        <p:spPr>
          <a:xfrm rot="16200000">
            <a:off x="5008524" y="1741749"/>
            <a:ext cx="11741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 coefficient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4225D5-20A9-46DB-AEA6-99DE65808714}"/>
              </a:ext>
            </a:extLst>
          </p:cNvPr>
          <p:cNvSpPr txBox="1"/>
          <p:nvPr/>
        </p:nvSpPr>
        <p:spPr>
          <a:xfrm rot="16200000">
            <a:off x="5018095" y="3618108"/>
            <a:ext cx="11741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 coefficient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DC86F-AEC4-493E-901D-E2310E35501E}"/>
              </a:ext>
            </a:extLst>
          </p:cNvPr>
          <p:cNvSpPr txBox="1"/>
          <p:nvPr/>
        </p:nvSpPr>
        <p:spPr>
          <a:xfrm rot="16200000">
            <a:off x="5000842" y="5629788"/>
            <a:ext cx="11741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 coefficient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FEDDB4-2F0E-4CF1-86FC-28EAC2772E75}"/>
              </a:ext>
            </a:extLst>
          </p:cNvPr>
          <p:cNvSpPr/>
          <p:nvPr/>
        </p:nvSpPr>
        <p:spPr>
          <a:xfrm>
            <a:off x="9525" y="4298724"/>
            <a:ext cx="285212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IOU: Intersection over Union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IOU = (Intersection area) / (Union area)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Dice coefficient: Measures the similarity between two sets.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∗ |𝑦 ∩ 𝑝|))/((|𝑦|+ |𝑝|)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7A7A317D-50DE-4C40-8D20-15BE4AF39E37}"/>
              </a:ext>
            </a:extLst>
          </p:cNvPr>
          <p:cNvSpPr txBox="1">
            <a:spLocks/>
          </p:cNvSpPr>
          <p:nvPr/>
        </p:nvSpPr>
        <p:spPr>
          <a:xfrm>
            <a:off x="8238226" y="6321625"/>
            <a:ext cx="90577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59">
            <a:extLst>
              <a:ext uri="{FF2B5EF4-FFF2-40B4-BE49-F238E27FC236}">
                <a16:creationId xmlns:a16="http://schemas.microsoft.com/office/drawing/2014/main" id="{C42A3CF9-4414-4FCE-835D-11DBB4FC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Comparison of different IOU and Dice coefficient curves</a:t>
            </a:r>
          </a:p>
        </p:txBody>
      </p:sp>
    </p:spTree>
    <p:extLst>
      <p:ext uri="{BB962C8B-B14F-4D97-AF65-F5344CB8AC3E}">
        <p14:creationId xmlns:p14="http://schemas.microsoft.com/office/powerpoint/2010/main" val="20011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60">
            <a:extLst>
              <a:ext uri="{FF2B5EF4-FFF2-40B4-BE49-F238E27FC236}">
                <a16:creationId xmlns:a16="http://schemas.microsoft.com/office/drawing/2014/main" id="{77073D4E-097B-06C7-7B68-AD763D87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866775"/>
            <a:ext cx="238601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290372-8DA7-4C36-BD5A-D25BAF594C9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748" name="文本框 59">
            <a:extLst>
              <a:ext uri="{FF2B5EF4-FFF2-40B4-BE49-F238E27FC236}">
                <a16:creationId xmlns:a16="http://schemas.microsoft.com/office/drawing/2014/main" id="{0530E55F-70E6-2BE6-8BAE-51AA6469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Confusion Matrix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0B151F-3111-4014-93B1-6CB91A085724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48E770-891F-4C80-97F2-F363D8F48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94823"/>
              </p:ext>
            </p:extLst>
          </p:nvPr>
        </p:nvGraphicFramePr>
        <p:xfrm>
          <a:off x="61914" y="950914"/>
          <a:ext cx="9020172" cy="19764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08915">
                  <a:extLst>
                    <a:ext uri="{9D8B030D-6E8A-4147-A177-3AD203B41FA5}">
                      <a16:colId xmlns:a16="http://schemas.microsoft.com/office/drawing/2014/main" val="3489758057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2681071339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221220192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339504255"/>
                    </a:ext>
                  </a:extLst>
                </a:gridCol>
                <a:gridCol w="808915">
                  <a:extLst>
                    <a:ext uri="{9D8B030D-6E8A-4147-A177-3AD203B41FA5}">
                      <a16:colId xmlns:a16="http://schemas.microsoft.com/office/drawing/2014/main" val="2800438587"/>
                    </a:ext>
                  </a:extLst>
                </a:gridCol>
                <a:gridCol w="681252">
                  <a:extLst>
                    <a:ext uri="{9D8B030D-6E8A-4147-A177-3AD203B41FA5}">
                      <a16:colId xmlns:a16="http://schemas.microsoft.com/office/drawing/2014/main" val="1341838755"/>
                    </a:ext>
                  </a:extLst>
                </a:gridCol>
                <a:gridCol w="783954">
                  <a:extLst>
                    <a:ext uri="{9D8B030D-6E8A-4147-A177-3AD203B41FA5}">
                      <a16:colId xmlns:a16="http://schemas.microsoft.com/office/drawing/2014/main" val="471087829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3431878589"/>
                    </a:ext>
                  </a:extLst>
                </a:gridCol>
                <a:gridCol w="808915">
                  <a:extLst>
                    <a:ext uri="{9D8B030D-6E8A-4147-A177-3AD203B41FA5}">
                      <a16:colId xmlns:a16="http://schemas.microsoft.com/office/drawing/2014/main" val="2050568268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3831446321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2308671337"/>
                    </a:ext>
                  </a:extLst>
                </a:gridCol>
                <a:gridCol w="732603">
                  <a:extLst>
                    <a:ext uri="{9D8B030D-6E8A-4147-A177-3AD203B41FA5}">
                      <a16:colId xmlns:a16="http://schemas.microsoft.com/office/drawing/2014/main" val="2967325136"/>
                    </a:ext>
                  </a:extLst>
                </a:gridCol>
              </a:tblGrid>
              <a:tr h="494106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ResUNet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665664"/>
                  </a:ext>
                </a:extLst>
              </a:tr>
              <a:tr h="49410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3152193"/>
                  </a:ext>
                </a:extLst>
              </a:tr>
              <a:tr h="49410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399332 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4022838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6683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4014719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20778"/>
                  </a:ext>
                </a:extLst>
              </a:tr>
              <a:tr h="494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12663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9796 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23915 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12272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32696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3373696"/>
                  </a:ext>
                </a:extLst>
              </a:tr>
            </a:tbl>
          </a:graphicData>
        </a:graphic>
      </p:graphicFrame>
      <p:sp>
        <p:nvSpPr>
          <p:cNvPr id="16" name="矩形 9">
            <a:extLst>
              <a:ext uri="{FF2B5EF4-FFF2-40B4-BE49-F238E27FC236}">
                <a16:creationId xmlns:a16="http://schemas.microsoft.com/office/drawing/2014/main" id="{5DE07AB9-EA5A-41C2-9A8B-6B80F56D7425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C3070-15F0-44FA-82F1-D1C3A4A0CDF8}"/>
              </a:ext>
            </a:extLst>
          </p:cNvPr>
          <p:cNvSpPr/>
          <p:nvPr/>
        </p:nvSpPr>
        <p:spPr>
          <a:xfrm>
            <a:off x="6517" y="433742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Accuracy: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(TP + TN) / (TP + TN + FP + FN)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Precision: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/ (TP + FP)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 (Sensitivity):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/ (TP + FN)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Specificity: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/ (TN + FP)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 Score: </a:t>
            </a:r>
          </a:p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* (Precision * Recall) / (Precision + Recall)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B6B2B-5583-4541-AB67-3F4824312836}"/>
              </a:ext>
            </a:extLst>
          </p:cNvPr>
          <p:cNvSpPr/>
          <p:nvPr/>
        </p:nvSpPr>
        <p:spPr>
          <a:xfrm>
            <a:off x="184925" y="3311936"/>
            <a:ext cx="405076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A6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[[True Negatives (TN)  False Positives (FP)] </a:t>
            </a:r>
          </a:p>
          <a:p>
            <a:r>
              <a:rPr lang="en-US" sz="1600" b="1" dirty="0">
                <a:solidFill>
                  <a:srgbClr val="00A6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[False Negatives (FN)  True Positives (TP)]]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9D6BA9-FADA-41F7-BBC1-BC37FE024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295648"/>
              </p:ext>
            </p:extLst>
          </p:nvPr>
        </p:nvGraphicFramePr>
        <p:xfrm>
          <a:off x="4449351" y="3630873"/>
          <a:ext cx="4296062" cy="2546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112">
                  <a:extLst>
                    <a:ext uri="{9D8B030D-6E8A-4147-A177-3AD203B41FA5}">
                      <a16:colId xmlns:a16="http://schemas.microsoft.com/office/drawing/2014/main" val="3246847479"/>
                    </a:ext>
                  </a:extLst>
                </a:gridCol>
                <a:gridCol w="932027">
                  <a:extLst>
                    <a:ext uri="{9D8B030D-6E8A-4147-A177-3AD203B41FA5}">
                      <a16:colId xmlns:a16="http://schemas.microsoft.com/office/drawing/2014/main" val="372361382"/>
                    </a:ext>
                  </a:extLst>
                </a:gridCol>
                <a:gridCol w="1184452">
                  <a:extLst>
                    <a:ext uri="{9D8B030D-6E8A-4147-A177-3AD203B41FA5}">
                      <a16:colId xmlns:a16="http://schemas.microsoft.com/office/drawing/2014/main" val="2888381248"/>
                    </a:ext>
                  </a:extLst>
                </a:gridCol>
                <a:gridCol w="1150471">
                  <a:extLst>
                    <a:ext uri="{9D8B030D-6E8A-4147-A177-3AD203B41FA5}">
                      <a16:colId xmlns:a16="http://schemas.microsoft.com/office/drawing/2014/main" val="2030325366"/>
                    </a:ext>
                  </a:extLst>
                </a:gridCol>
              </a:tblGrid>
              <a:tr h="562398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U-Net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ResUNet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ResUNet-TL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extLst>
                  <a:ext uri="{0D108BD9-81ED-4DB2-BD59-A6C34878D82A}">
                    <a16:rowId xmlns:a16="http://schemas.microsoft.com/office/drawing/2014/main" val="2556747623"/>
                  </a:ext>
                </a:extLst>
              </a:tr>
              <a:tr h="2865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Accuray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extLst>
                  <a:ext uri="{0D108BD9-81ED-4DB2-BD59-A6C34878D82A}">
                    <a16:rowId xmlns:a16="http://schemas.microsoft.com/office/drawing/2014/main" val="3987216713"/>
                  </a:ext>
                </a:extLst>
              </a:tr>
              <a:tr h="2865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extLst>
                  <a:ext uri="{0D108BD9-81ED-4DB2-BD59-A6C34878D82A}">
                    <a16:rowId xmlns:a16="http://schemas.microsoft.com/office/drawing/2014/main" val="1545486286"/>
                  </a:ext>
                </a:extLst>
              </a:tr>
              <a:tr h="5623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extLst>
                  <a:ext uri="{0D108BD9-81ED-4DB2-BD59-A6C34878D82A}">
                    <a16:rowId xmlns:a16="http://schemas.microsoft.com/office/drawing/2014/main" val="1749900456"/>
                  </a:ext>
                </a:extLst>
              </a:tr>
              <a:tr h="5623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extLst>
                  <a:ext uri="{0D108BD9-81ED-4DB2-BD59-A6C34878D82A}">
                    <a16:rowId xmlns:a16="http://schemas.microsoft.com/office/drawing/2014/main" val="2954352497"/>
                  </a:ext>
                </a:extLst>
              </a:tr>
              <a:tr h="2865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F1 Score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74" marR="10774" marT="10774" marB="0" anchor="ctr"/>
                </a:tc>
                <a:extLst>
                  <a:ext uri="{0D108BD9-81ED-4DB2-BD59-A6C34878D82A}">
                    <a16:rowId xmlns:a16="http://schemas.microsoft.com/office/drawing/2014/main" val="699763921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18E6484-A5F8-40A3-BB1E-5E62F8462BCE}"/>
              </a:ext>
            </a:extLst>
          </p:cNvPr>
          <p:cNvSpPr/>
          <p:nvPr/>
        </p:nvSpPr>
        <p:spPr>
          <a:xfrm>
            <a:off x="7512573" y="3311936"/>
            <a:ext cx="1232839" cy="316506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9F147A-14AE-43A4-990B-B1BCE97CCB4C}"/>
              </a:ext>
            </a:extLst>
          </p:cNvPr>
          <p:cNvSpPr/>
          <p:nvPr/>
        </p:nvSpPr>
        <p:spPr>
          <a:xfrm>
            <a:off x="7877961" y="3127270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✔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95C0E5F-FEDD-FF4E-29F2-E0EDAF585017}"/>
              </a:ext>
            </a:extLst>
          </p:cNvPr>
          <p:cNvSpPr/>
          <p:nvPr/>
        </p:nvSpPr>
        <p:spPr>
          <a:xfrm>
            <a:off x="3576325" y="5046008"/>
            <a:ext cx="659363" cy="385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20CEF6-A9DF-4070-8E66-39F025983358}"/>
              </a:ext>
            </a:extLst>
          </p:cNvPr>
          <p:cNvSpPr txBox="1">
            <a:spLocks/>
          </p:cNvSpPr>
          <p:nvPr/>
        </p:nvSpPr>
        <p:spPr>
          <a:xfrm>
            <a:off x="8289985" y="6321625"/>
            <a:ext cx="85401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60">
            <a:extLst>
              <a:ext uri="{FF2B5EF4-FFF2-40B4-BE49-F238E27FC236}">
                <a16:creationId xmlns:a16="http://schemas.microsoft.com/office/drawing/2014/main" id="{77073D4E-097B-06C7-7B68-AD763D87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866775"/>
            <a:ext cx="238601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290372-8DA7-4C36-BD5A-D25BAF594C9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748" name="文本框 59">
            <a:extLst>
              <a:ext uri="{FF2B5EF4-FFF2-40B4-BE49-F238E27FC236}">
                <a16:creationId xmlns:a16="http://schemas.microsoft.com/office/drawing/2014/main" id="{0530E55F-70E6-2BE6-8BAE-51AA6469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Application of the </a:t>
            </a:r>
            <a:r>
              <a:rPr lang="en-US" altLang="zh-CN" sz="2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ResUNet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-TL model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0B151F-3111-4014-93B1-6CB91A085724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9">
            <a:extLst>
              <a:ext uri="{FF2B5EF4-FFF2-40B4-BE49-F238E27FC236}">
                <a16:creationId xmlns:a16="http://schemas.microsoft.com/office/drawing/2014/main" id="{5DE07AB9-EA5A-41C2-9A8B-6B80F56D7425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025B36-0A21-491A-B56F-DEA777B1C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5" y="990599"/>
            <a:ext cx="8007969" cy="51230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166CD4-91CC-4539-A751-B5EE09857515}"/>
              </a:ext>
            </a:extLst>
          </p:cNvPr>
          <p:cNvSpPr txBox="1"/>
          <p:nvPr/>
        </p:nvSpPr>
        <p:spPr>
          <a:xfrm>
            <a:off x="1562124" y="6183450"/>
            <a:ext cx="603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Labeling rest of the CT images using the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-TL model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ECFFEB0-3076-43D8-A25F-132B82931A8C}"/>
              </a:ext>
            </a:extLst>
          </p:cNvPr>
          <p:cNvSpPr txBox="1">
            <a:spLocks/>
          </p:cNvSpPr>
          <p:nvPr/>
        </p:nvSpPr>
        <p:spPr>
          <a:xfrm>
            <a:off x="8246853" y="6321625"/>
            <a:ext cx="897147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5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1">
            <a:extLst>
              <a:ext uri="{FF2B5EF4-FFF2-40B4-BE49-F238E27FC236}">
                <a16:creationId xmlns:a16="http://schemas.microsoft.com/office/drawing/2014/main" id="{1F822CFB-2BEE-44BF-B482-FFF14499A2DF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23" y="3591384"/>
            <a:ext cx="4069126" cy="163231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F4A20D3-3144-482C-822C-EE7DA4AB4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9249" y="3589829"/>
            <a:ext cx="4530288" cy="1633875"/>
          </a:xfrm>
          <a:prstGeom prst="rect">
            <a:avLst/>
          </a:prstGeom>
        </p:spPr>
      </p:pic>
      <p:sp>
        <p:nvSpPr>
          <p:cNvPr id="31746" name="文本框 60">
            <a:extLst>
              <a:ext uri="{FF2B5EF4-FFF2-40B4-BE49-F238E27FC236}">
                <a16:creationId xmlns:a16="http://schemas.microsoft.com/office/drawing/2014/main" id="{77073D4E-097B-06C7-7B68-AD763D87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809625"/>
            <a:ext cx="238601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290372-8DA7-4C36-BD5A-D25BAF594C9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748" name="文本框 59">
            <a:extLst>
              <a:ext uri="{FF2B5EF4-FFF2-40B4-BE49-F238E27FC236}">
                <a16:creationId xmlns:a16="http://schemas.microsoft.com/office/drawing/2014/main" id="{0530E55F-70E6-2BE6-8BAE-51AA6469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Discussion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0B151F-3111-4014-93B1-6CB91A085724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9">
            <a:extLst>
              <a:ext uri="{FF2B5EF4-FFF2-40B4-BE49-F238E27FC236}">
                <a16:creationId xmlns:a16="http://schemas.microsoft.com/office/drawing/2014/main" id="{5DE07AB9-EA5A-41C2-9A8B-6B80F56D7425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3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CEA19F-83CF-44A7-8C05-E882E777E9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66250"/>
          <a:stretch/>
        </p:blipFill>
        <p:spPr>
          <a:xfrm>
            <a:off x="30123" y="1299049"/>
            <a:ext cx="4538483" cy="156441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416B29C-6CFE-4712-AA1F-B2124C5B8B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3611" b="33750"/>
          <a:stretch/>
        </p:blipFill>
        <p:spPr>
          <a:xfrm>
            <a:off x="4615042" y="1324800"/>
            <a:ext cx="4538483" cy="15129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80FF3E-C25D-4FED-BEB0-FC2C62370C15}"/>
              </a:ext>
            </a:extLst>
          </p:cNvPr>
          <p:cNvCxnSpPr/>
          <p:nvPr/>
        </p:nvCxnSpPr>
        <p:spPr>
          <a:xfrm>
            <a:off x="119242" y="2932689"/>
            <a:ext cx="43738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E38A1C-224B-4BF9-ACE9-00A65FAE8296}"/>
              </a:ext>
            </a:extLst>
          </p:cNvPr>
          <p:cNvCxnSpPr/>
          <p:nvPr/>
        </p:nvCxnSpPr>
        <p:spPr>
          <a:xfrm>
            <a:off x="4696005" y="2932689"/>
            <a:ext cx="43738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55B0D66-5307-493B-AA4D-E32C621B0984}"/>
              </a:ext>
            </a:extLst>
          </p:cNvPr>
          <p:cNvSpPr txBox="1"/>
          <p:nvPr/>
        </p:nvSpPr>
        <p:spPr>
          <a:xfrm>
            <a:off x="1709838" y="2932688"/>
            <a:ext cx="159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Epoch = 100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42FB0-C044-4BD5-BE54-161CCD2653E8}"/>
              </a:ext>
            </a:extLst>
          </p:cNvPr>
          <p:cNvSpPr txBox="1"/>
          <p:nvPr/>
        </p:nvSpPr>
        <p:spPr>
          <a:xfrm>
            <a:off x="6594575" y="2932689"/>
            <a:ext cx="1591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Epoch = 200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6CD516-BF89-4E2F-A4C9-5BFF79413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23" y="5952420"/>
            <a:ext cx="2085714" cy="4476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53B319-5EC2-4518-AAC6-967AD0E2A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3574" y="5950831"/>
            <a:ext cx="2858671" cy="4413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CE945B-3AED-4C8B-8CA4-AF3A9DDF3D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3266" y="5976943"/>
            <a:ext cx="3987511" cy="397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7B08B-9892-83CC-5DC6-5B021D5DE874}"/>
              </a:ext>
            </a:extLst>
          </p:cNvPr>
          <p:cNvSpPr txBox="1"/>
          <p:nvPr/>
        </p:nvSpPr>
        <p:spPr>
          <a:xfrm>
            <a:off x="-75081" y="909534"/>
            <a:ext cx="5853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1. Selecting an appropriate number of epochs is crucial.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0B835-2C9C-1A0B-35AA-0527EE1029D6}"/>
              </a:ext>
            </a:extLst>
          </p:cNvPr>
          <p:cNvSpPr txBox="1"/>
          <p:nvPr/>
        </p:nvSpPr>
        <p:spPr>
          <a:xfrm>
            <a:off x="-7871" y="3245690"/>
            <a:ext cx="9161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2. Imbalanced data can lead to biased learning, and L2 regulation can prevent overfitting.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619BB-48F0-568A-10CC-D9A4D4C2744A}"/>
              </a:ext>
            </a:extLst>
          </p:cNvPr>
          <p:cNvSpPr txBox="1"/>
          <p:nvPr/>
        </p:nvSpPr>
        <p:spPr>
          <a:xfrm>
            <a:off x="-17395" y="5517821"/>
            <a:ext cx="9161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3. The number of the feature map can influence the model performance.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C36D2-BCAC-221B-D77E-F83666571F81}"/>
              </a:ext>
            </a:extLst>
          </p:cNvPr>
          <p:cNvSpPr txBox="1"/>
          <p:nvPr/>
        </p:nvSpPr>
        <p:spPr>
          <a:xfrm>
            <a:off x="401712" y="6396840"/>
            <a:ext cx="189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Standard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BBAC24-0983-EEB0-D55A-3587B026D735}"/>
              </a:ext>
            </a:extLst>
          </p:cNvPr>
          <p:cNvSpPr txBox="1"/>
          <p:nvPr/>
        </p:nvSpPr>
        <p:spPr>
          <a:xfrm>
            <a:off x="3045034" y="6400039"/>
            <a:ext cx="133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1D7224-B5DE-E39C-0ABF-56CB3E3783CE}"/>
              </a:ext>
            </a:extLst>
          </p:cNvPr>
          <p:cNvSpPr txBox="1"/>
          <p:nvPr/>
        </p:nvSpPr>
        <p:spPr>
          <a:xfrm>
            <a:off x="6492176" y="6415914"/>
            <a:ext cx="1694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ResUNet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-TL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D3AD84-6EA1-E23F-42E7-8062502D3ECD}"/>
              </a:ext>
            </a:extLst>
          </p:cNvPr>
          <p:cNvSpPr txBox="1"/>
          <p:nvPr/>
        </p:nvSpPr>
        <p:spPr>
          <a:xfrm>
            <a:off x="408615" y="5207289"/>
            <a:ext cx="3976113" cy="31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Imbalanced data and without L2 regulation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3B61-3285-AD96-8F30-B6E2BB3B0860}"/>
              </a:ext>
            </a:extLst>
          </p:cNvPr>
          <p:cNvSpPr txBox="1"/>
          <p:nvPr/>
        </p:nvSpPr>
        <p:spPr>
          <a:xfrm>
            <a:off x="4504120" y="5168202"/>
            <a:ext cx="3976113" cy="31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Balanced data and with L2 regulation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D31C2207-ACAF-4676-91DB-0F369544DC3C}"/>
              </a:ext>
            </a:extLst>
          </p:cNvPr>
          <p:cNvSpPr txBox="1">
            <a:spLocks/>
          </p:cNvSpPr>
          <p:nvPr/>
        </p:nvSpPr>
        <p:spPr>
          <a:xfrm>
            <a:off x="8298611" y="6321625"/>
            <a:ext cx="84538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6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/>
      <p:bldP spid="6" grpId="0"/>
      <p:bldP spid="7" grpId="0"/>
      <p:bldP spid="10" grpId="0"/>
      <p:bldP spid="12" grpId="0"/>
      <p:bldP spid="13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A6F7E8F-35D4-4225-B202-468C0B4EC852}"/>
              </a:ext>
            </a:extLst>
          </p:cNvPr>
          <p:cNvSpPr/>
          <p:nvPr/>
        </p:nvSpPr>
        <p:spPr>
          <a:xfrm>
            <a:off x="0" y="2368550"/>
            <a:ext cx="9144000" cy="2136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0B281C-EF23-4ABF-BC5B-F0BC054F2FC9}"/>
              </a:ext>
            </a:extLst>
          </p:cNvPr>
          <p:cNvSpPr/>
          <p:nvPr/>
        </p:nvSpPr>
        <p:spPr>
          <a:xfrm>
            <a:off x="0" y="2855913"/>
            <a:ext cx="822325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9CEF8A-E7EC-4E42-94B6-72406A1D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2357438"/>
            <a:ext cx="1155700" cy="1419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8625" dirty="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  <a:endParaRPr lang="zh-CN" altLang="en-US" sz="86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910878-FC7D-D61C-89C7-C1607669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28273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448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2400" b="1">
              <a:solidFill>
                <a:srgbClr val="0448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7B8FF4-D992-4028-8E51-22F37002CA1E}"/>
              </a:ext>
            </a:extLst>
          </p:cNvPr>
          <p:cNvSpPr/>
          <p:nvPr/>
        </p:nvSpPr>
        <p:spPr>
          <a:xfrm>
            <a:off x="1874838" y="2855913"/>
            <a:ext cx="7269162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690C90-7683-7036-266B-8C90CA351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81400"/>
            <a:ext cx="6516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Conclusions &amp; Future work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38990B0-9DA5-4017-BE3B-F1CD5A5B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5864" y="6321625"/>
            <a:ext cx="828136" cy="365125"/>
          </a:xfrm>
        </p:spPr>
        <p:txBody>
          <a:bodyPr/>
          <a:lstStyle/>
          <a:p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>
            <a:extLst>
              <a:ext uri="{FF2B5EF4-FFF2-40B4-BE49-F238E27FC236}">
                <a16:creationId xmlns:a16="http://schemas.microsoft.com/office/drawing/2014/main" id="{37FF42ED-6F8B-6DAB-205D-308A4ED224AC}"/>
              </a:ext>
            </a:extLst>
          </p:cNvPr>
          <p:cNvGrpSpPr>
            <a:grpSpLocks/>
          </p:cNvGrpSpPr>
          <p:nvPr/>
        </p:nvGrpSpPr>
        <p:grpSpPr bwMode="auto">
          <a:xfrm>
            <a:off x="2406650" y="2573338"/>
            <a:ext cx="4330700" cy="534987"/>
            <a:chOff x="6298049" y="1397569"/>
            <a:chExt cx="5774328" cy="712882"/>
          </a:xfrm>
        </p:grpSpPr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FE4B7977-BAB2-400D-ACAC-DA3C514BB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2527" y="1592184"/>
              <a:ext cx="537639" cy="351153"/>
            </a:xfrm>
            <a:custGeom>
              <a:avLst/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7201" name="文本框 20">
              <a:extLst>
                <a:ext uri="{FF2B5EF4-FFF2-40B4-BE49-F238E27FC236}">
                  <a16:creationId xmlns:a16="http://schemas.microsoft.com/office/drawing/2014/main" id="{516001A4-CE9A-390F-4218-12E0386CD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210" y="1506483"/>
              <a:ext cx="3891167" cy="553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10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Introduction &amp; Objective</a:t>
              </a:r>
              <a:endParaRPr lang="zh-CN" altLang="en-US" sz="21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70A944E-FDB0-4819-A498-BA3D1A53FA6B}"/>
                </a:ext>
              </a:extLst>
            </p:cNvPr>
            <p:cNvSpPr/>
            <p:nvPr/>
          </p:nvSpPr>
          <p:spPr>
            <a:xfrm>
              <a:off x="7180709" y="1397569"/>
              <a:ext cx="4891668" cy="712882"/>
            </a:xfrm>
            <a:prstGeom prst="rect">
              <a:avLst/>
            </a:prstGeom>
            <a:noFill/>
            <a:ln w="25400">
              <a:solidFill>
                <a:srgbClr val="0448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70C0"/>
                </a:solidFill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1AE9AFC4-72AE-41B2-BE7A-1EAC4B9872B0}"/>
                </a:ext>
              </a:extLst>
            </p:cNvPr>
            <p:cNvCxnSpPr/>
            <p:nvPr/>
          </p:nvCxnSpPr>
          <p:spPr>
            <a:xfrm flipH="1">
              <a:off x="8046434" y="1397569"/>
              <a:ext cx="12700" cy="712882"/>
            </a:xfrm>
            <a:prstGeom prst="line">
              <a:avLst/>
            </a:prstGeom>
            <a:ln w="25400">
              <a:solidFill>
                <a:srgbClr val="04487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04" name="组合 68">
              <a:extLst>
                <a:ext uri="{FF2B5EF4-FFF2-40B4-BE49-F238E27FC236}">
                  <a16:creationId xmlns:a16="http://schemas.microsoft.com/office/drawing/2014/main" id="{44832258-34A5-FDAC-1928-B5A60832E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8049" y="1397569"/>
              <a:ext cx="919239" cy="712882"/>
              <a:chOff x="6191369" y="1397569"/>
              <a:chExt cx="919239" cy="712882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755D09C5-CC83-477A-B1C6-883568F33A91}"/>
                  </a:ext>
                </a:extLst>
              </p:cNvPr>
              <p:cNvSpPr/>
              <p:nvPr/>
            </p:nvSpPr>
            <p:spPr>
              <a:xfrm>
                <a:off x="6295087" y="1397569"/>
                <a:ext cx="711207" cy="712882"/>
              </a:xfrm>
              <a:prstGeom prst="rect">
                <a:avLst/>
              </a:prstGeom>
              <a:noFill/>
              <a:ln w="25400">
                <a:solidFill>
                  <a:srgbClr val="0448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7206" name="文本框 18">
                <a:extLst>
                  <a:ext uri="{FF2B5EF4-FFF2-40B4-BE49-F238E27FC236}">
                    <a16:creationId xmlns:a16="http://schemas.microsoft.com/office/drawing/2014/main" id="{4AE38FE4-1512-98C3-55CE-82F749FCE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369" y="1397569"/>
                <a:ext cx="919239" cy="677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700">
                    <a:solidFill>
                      <a:srgbClr val="0070C0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700">
                  <a:solidFill>
                    <a:srgbClr val="0070C0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2D73D3F-A2D2-295F-36C6-58405BB04185}"/>
              </a:ext>
            </a:extLst>
          </p:cNvPr>
          <p:cNvGrpSpPr>
            <a:grpSpLocks/>
          </p:cNvGrpSpPr>
          <p:nvPr/>
        </p:nvGrpSpPr>
        <p:grpSpPr bwMode="auto">
          <a:xfrm>
            <a:off x="2406650" y="4354513"/>
            <a:ext cx="4418013" cy="534987"/>
            <a:chOff x="309691" y="3938645"/>
            <a:chExt cx="5890023" cy="712882"/>
          </a:xfrm>
        </p:grpSpPr>
        <p:grpSp>
          <p:nvGrpSpPr>
            <p:cNvPr id="7192" name="组合 79">
              <a:extLst>
                <a:ext uri="{FF2B5EF4-FFF2-40B4-BE49-F238E27FC236}">
                  <a16:creationId xmlns:a16="http://schemas.microsoft.com/office/drawing/2014/main" id="{C663DF93-C880-7536-C149-712CB34AD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691" y="3938645"/>
              <a:ext cx="5890023" cy="712882"/>
              <a:chOff x="6298049" y="1397569"/>
              <a:chExt cx="5890023" cy="712882"/>
            </a:xfrm>
          </p:grpSpPr>
          <p:sp>
            <p:nvSpPr>
              <p:cNvPr id="7194" name="文本框 81">
                <a:extLst>
                  <a:ext uri="{FF2B5EF4-FFF2-40B4-BE49-F238E27FC236}">
                    <a16:creationId xmlns:a16="http://schemas.microsoft.com/office/drawing/2014/main" id="{0B3D6354-EEC4-37EB-9A03-5C8FA73262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8810" y="1506483"/>
                <a:ext cx="4159262" cy="55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0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Results &amp; Discussion</a:t>
                </a:r>
                <a:endParaRPr lang="zh-CN" altLang="en-US" sz="210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35F8894E-3181-40DE-BDB6-6563C0606485}"/>
                  </a:ext>
                </a:extLst>
              </p:cNvPr>
              <p:cNvSpPr/>
              <p:nvPr/>
            </p:nvSpPr>
            <p:spPr>
              <a:xfrm>
                <a:off x="7180601" y="1397569"/>
                <a:ext cx="4891067" cy="712882"/>
              </a:xfrm>
              <a:prstGeom prst="rect">
                <a:avLst/>
              </a:prstGeom>
              <a:noFill/>
              <a:ln w="25400">
                <a:solidFill>
                  <a:srgbClr val="0448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36408613-6478-433F-8D22-3565F74AE094}"/>
                  </a:ext>
                </a:extLst>
              </p:cNvPr>
              <p:cNvCxnSpPr/>
              <p:nvPr/>
            </p:nvCxnSpPr>
            <p:spPr>
              <a:xfrm flipH="1">
                <a:off x="8046219" y="1397569"/>
                <a:ext cx="12699" cy="712882"/>
              </a:xfrm>
              <a:prstGeom prst="line">
                <a:avLst/>
              </a:prstGeom>
              <a:ln w="25400">
                <a:solidFill>
                  <a:srgbClr val="04487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97" name="组合 84">
                <a:extLst>
                  <a:ext uri="{FF2B5EF4-FFF2-40B4-BE49-F238E27FC236}">
                    <a16:creationId xmlns:a16="http://schemas.microsoft.com/office/drawing/2014/main" id="{46145C87-5AB7-C330-83CC-B594CD47AC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98049" y="1397569"/>
                <a:ext cx="919239" cy="712882"/>
                <a:chOff x="6191369" y="1397569"/>
                <a:chExt cx="919239" cy="712882"/>
              </a:xfrm>
            </p:grpSpPr>
            <p:sp>
              <p:nvSpPr>
                <p:cNvPr id="86" name="矩形 85">
                  <a:extLst>
                    <a:ext uri="{FF2B5EF4-FFF2-40B4-BE49-F238E27FC236}">
                      <a16:creationId xmlns:a16="http://schemas.microsoft.com/office/drawing/2014/main" id="{941242DD-F3AA-4556-ADD0-3706F5811A76}"/>
                    </a:ext>
                  </a:extLst>
                </p:cNvPr>
                <p:cNvSpPr/>
                <p:nvPr/>
              </p:nvSpPr>
              <p:spPr>
                <a:xfrm>
                  <a:off x="6295075" y="1397569"/>
                  <a:ext cx="711120" cy="712882"/>
                </a:xfrm>
                <a:prstGeom prst="rect">
                  <a:avLst/>
                </a:prstGeom>
                <a:noFill/>
                <a:ln w="25400">
                  <a:solidFill>
                    <a:srgbClr val="04487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199" name="文本框 86">
                  <a:extLst>
                    <a:ext uri="{FF2B5EF4-FFF2-40B4-BE49-F238E27FC236}">
                      <a16:creationId xmlns:a16="http://schemas.microsoft.com/office/drawing/2014/main" id="{F9B7E58C-A540-0B8D-3AC0-CD88940905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91369" y="1397569"/>
                  <a:ext cx="919239" cy="677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700">
                      <a:solidFill>
                        <a:srgbClr val="0070C0"/>
                      </a:solidFill>
                      <a:latin typeface="Impact" panose="020B0806030902050204" pitchFamily="34" charset="0"/>
                    </a:rPr>
                    <a:t>03</a:t>
                  </a:r>
                  <a:endParaRPr lang="zh-CN" altLang="en-US" sz="2700">
                    <a:solidFill>
                      <a:srgbClr val="0070C0"/>
                    </a:solidFill>
                    <a:latin typeface="Impact" panose="020B0806030902050204" pitchFamily="34" charset="0"/>
                  </a:endParaRPr>
                </a:p>
              </p:txBody>
            </p:sp>
          </p:grpSp>
        </p:grpSp>
        <p:sp>
          <p:nvSpPr>
            <p:cNvPr id="141" name="Freeform 71">
              <a:extLst>
                <a:ext uri="{FF2B5EF4-FFF2-40B4-BE49-F238E27FC236}">
                  <a16:creationId xmlns:a16="http://schemas.microsoft.com/office/drawing/2014/main" id="{6A52752A-39D7-4B81-9795-605969682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626" y="4025375"/>
              <a:ext cx="510059" cy="539422"/>
            </a:xfrm>
            <a:custGeom>
              <a:avLst/>
              <a:gdLst>
                <a:gd name="T0" fmla="*/ 170 w 222"/>
                <a:gd name="T1" fmla="*/ 29 h 235"/>
                <a:gd name="T2" fmla="*/ 182 w 222"/>
                <a:gd name="T3" fmla="*/ 7 h 235"/>
                <a:gd name="T4" fmla="*/ 151 w 222"/>
                <a:gd name="T5" fmla="*/ 19 h 235"/>
                <a:gd name="T6" fmla="*/ 7 w 222"/>
                <a:gd name="T7" fmla="*/ 159 h 235"/>
                <a:gd name="T8" fmla="*/ 31 w 222"/>
                <a:gd name="T9" fmla="*/ 223 h 235"/>
                <a:gd name="T10" fmla="*/ 31 w 222"/>
                <a:gd name="T11" fmla="*/ 171 h 235"/>
                <a:gd name="T12" fmla="*/ 109 w 222"/>
                <a:gd name="T13" fmla="*/ 114 h 235"/>
                <a:gd name="T14" fmla="*/ 116 w 222"/>
                <a:gd name="T15" fmla="*/ 93 h 235"/>
                <a:gd name="T16" fmla="*/ 87 w 222"/>
                <a:gd name="T17" fmla="*/ 104 h 235"/>
                <a:gd name="T18" fmla="*/ 76 w 222"/>
                <a:gd name="T19" fmla="*/ 100 h 235"/>
                <a:gd name="T20" fmla="*/ 116 w 222"/>
                <a:gd name="T21" fmla="*/ 83 h 235"/>
                <a:gd name="T22" fmla="*/ 132 w 222"/>
                <a:gd name="T23" fmla="*/ 90 h 235"/>
                <a:gd name="T24" fmla="*/ 132 w 222"/>
                <a:gd name="T25" fmla="*/ 19 h 235"/>
                <a:gd name="T26" fmla="*/ 180 w 222"/>
                <a:gd name="T27" fmla="*/ 0 h 235"/>
                <a:gd name="T28" fmla="*/ 182 w 222"/>
                <a:gd name="T29" fmla="*/ 0 h 235"/>
                <a:gd name="T30" fmla="*/ 222 w 222"/>
                <a:gd name="T31" fmla="*/ 19 h 235"/>
                <a:gd name="T32" fmla="*/ 173 w 222"/>
                <a:gd name="T33" fmla="*/ 187 h 235"/>
                <a:gd name="T34" fmla="*/ 158 w 222"/>
                <a:gd name="T35" fmla="*/ 180 h 235"/>
                <a:gd name="T36" fmla="*/ 106 w 222"/>
                <a:gd name="T37" fmla="*/ 211 h 235"/>
                <a:gd name="T38" fmla="*/ 90 w 222"/>
                <a:gd name="T39" fmla="*/ 201 h 235"/>
                <a:gd name="T40" fmla="*/ 38 w 222"/>
                <a:gd name="T41" fmla="*/ 235 h 235"/>
                <a:gd name="T42" fmla="*/ 2 w 222"/>
                <a:gd name="T43" fmla="*/ 218 h 235"/>
                <a:gd name="T44" fmla="*/ 0 w 222"/>
                <a:gd name="T45" fmla="*/ 213 h 235"/>
                <a:gd name="T46" fmla="*/ 0 w 222"/>
                <a:gd name="T47" fmla="*/ 147 h 235"/>
                <a:gd name="T48" fmla="*/ 47 w 222"/>
                <a:gd name="T49" fmla="*/ 128 h 235"/>
                <a:gd name="T50" fmla="*/ 50 w 222"/>
                <a:gd name="T51" fmla="*/ 128 h 235"/>
                <a:gd name="T52" fmla="*/ 90 w 222"/>
                <a:gd name="T53" fmla="*/ 147 h 235"/>
                <a:gd name="T54" fmla="*/ 99 w 222"/>
                <a:gd name="T55" fmla="*/ 199 h 235"/>
                <a:gd name="T56" fmla="*/ 76 w 222"/>
                <a:gd name="T57" fmla="*/ 114 h 235"/>
                <a:gd name="T58" fmla="*/ 68 w 222"/>
                <a:gd name="T59" fmla="*/ 138 h 235"/>
                <a:gd name="T60" fmla="*/ 68 w 222"/>
                <a:gd name="T61" fmla="*/ 102 h 235"/>
                <a:gd name="T62" fmla="*/ 139 w 222"/>
                <a:gd name="T63" fmla="*/ 95 h 235"/>
                <a:gd name="T64" fmla="*/ 158 w 222"/>
                <a:gd name="T65" fmla="*/ 102 h 235"/>
                <a:gd name="T66" fmla="*/ 165 w 222"/>
                <a:gd name="T67" fmla="*/ 175 h 235"/>
                <a:gd name="T68" fmla="*/ 139 w 222"/>
                <a:gd name="T69" fmla="*/ 31 h 235"/>
                <a:gd name="T70" fmla="*/ 139 w 222"/>
                <a:gd name="T71" fmla="*/ 95 h 235"/>
                <a:gd name="T72" fmla="*/ 38 w 222"/>
                <a:gd name="T73" fmla="*/ 159 h 235"/>
                <a:gd name="T74" fmla="*/ 47 w 222"/>
                <a:gd name="T75" fmla="*/ 138 h 235"/>
                <a:gd name="T76" fmla="*/ 19 w 222"/>
                <a:gd name="T77" fmla="*/ 149 h 235"/>
                <a:gd name="T78" fmla="*/ 173 w 222"/>
                <a:gd name="T79" fmla="*/ 36 h 235"/>
                <a:gd name="T80" fmla="*/ 173 w 222"/>
                <a:gd name="T81" fmla="*/ 3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2" h="235">
                  <a:moveTo>
                    <a:pt x="151" y="19"/>
                  </a:moveTo>
                  <a:lnTo>
                    <a:pt x="170" y="29"/>
                  </a:lnTo>
                  <a:lnTo>
                    <a:pt x="203" y="19"/>
                  </a:lnTo>
                  <a:lnTo>
                    <a:pt x="182" y="7"/>
                  </a:lnTo>
                  <a:lnTo>
                    <a:pt x="151" y="19"/>
                  </a:lnTo>
                  <a:lnTo>
                    <a:pt x="151" y="19"/>
                  </a:lnTo>
                  <a:close/>
                  <a:moveTo>
                    <a:pt x="31" y="171"/>
                  </a:moveTo>
                  <a:lnTo>
                    <a:pt x="7" y="159"/>
                  </a:lnTo>
                  <a:lnTo>
                    <a:pt x="7" y="211"/>
                  </a:lnTo>
                  <a:lnTo>
                    <a:pt x="31" y="223"/>
                  </a:lnTo>
                  <a:lnTo>
                    <a:pt x="31" y="171"/>
                  </a:lnTo>
                  <a:lnTo>
                    <a:pt x="31" y="171"/>
                  </a:lnTo>
                  <a:close/>
                  <a:moveTo>
                    <a:pt x="87" y="104"/>
                  </a:moveTo>
                  <a:lnTo>
                    <a:pt x="109" y="114"/>
                  </a:lnTo>
                  <a:lnTo>
                    <a:pt x="137" y="102"/>
                  </a:lnTo>
                  <a:lnTo>
                    <a:pt x="116" y="93"/>
                  </a:lnTo>
                  <a:lnTo>
                    <a:pt x="87" y="104"/>
                  </a:lnTo>
                  <a:lnTo>
                    <a:pt x="87" y="104"/>
                  </a:lnTo>
                  <a:close/>
                  <a:moveTo>
                    <a:pt x="68" y="102"/>
                  </a:moveTo>
                  <a:lnTo>
                    <a:pt x="76" y="100"/>
                  </a:lnTo>
                  <a:lnTo>
                    <a:pt x="116" y="83"/>
                  </a:lnTo>
                  <a:lnTo>
                    <a:pt x="116" y="83"/>
                  </a:lnTo>
                  <a:lnTo>
                    <a:pt x="118" y="83"/>
                  </a:lnTo>
                  <a:lnTo>
                    <a:pt x="132" y="90"/>
                  </a:lnTo>
                  <a:lnTo>
                    <a:pt x="132" y="24"/>
                  </a:lnTo>
                  <a:lnTo>
                    <a:pt x="132" y="19"/>
                  </a:lnTo>
                  <a:lnTo>
                    <a:pt x="139" y="14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215" y="14"/>
                  </a:lnTo>
                  <a:lnTo>
                    <a:pt x="222" y="19"/>
                  </a:lnTo>
                  <a:lnTo>
                    <a:pt x="222" y="168"/>
                  </a:lnTo>
                  <a:lnTo>
                    <a:pt x="173" y="187"/>
                  </a:lnTo>
                  <a:lnTo>
                    <a:pt x="168" y="185"/>
                  </a:lnTo>
                  <a:lnTo>
                    <a:pt x="158" y="180"/>
                  </a:lnTo>
                  <a:lnTo>
                    <a:pt x="158" y="192"/>
                  </a:lnTo>
                  <a:lnTo>
                    <a:pt x="106" y="211"/>
                  </a:lnTo>
                  <a:lnTo>
                    <a:pt x="102" y="209"/>
                  </a:lnTo>
                  <a:lnTo>
                    <a:pt x="90" y="201"/>
                  </a:lnTo>
                  <a:lnTo>
                    <a:pt x="90" y="216"/>
                  </a:lnTo>
                  <a:lnTo>
                    <a:pt x="38" y="235"/>
                  </a:lnTo>
                  <a:lnTo>
                    <a:pt x="33" y="232"/>
                  </a:lnTo>
                  <a:lnTo>
                    <a:pt x="2" y="218"/>
                  </a:lnTo>
                  <a:lnTo>
                    <a:pt x="0" y="216"/>
                  </a:lnTo>
                  <a:lnTo>
                    <a:pt x="0" y="213"/>
                  </a:lnTo>
                  <a:lnTo>
                    <a:pt x="0" y="154"/>
                  </a:lnTo>
                  <a:lnTo>
                    <a:pt x="0" y="147"/>
                  </a:lnTo>
                  <a:lnTo>
                    <a:pt x="7" y="145"/>
                  </a:lnTo>
                  <a:lnTo>
                    <a:pt x="47" y="128"/>
                  </a:lnTo>
                  <a:lnTo>
                    <a:pt x="47" y="128"/>
                  </a:lnTo>
                  <a:lnTo>
                    <a:pt x="50" y="128"/>
                  </a:lnTo>
                  <a:lnTo>
                    <a:pt x="80" y="145"/>
                  </a:lnTo>
                  <a:lnTo>
                    <a:pt x="90" y="147"/>
                  </a:lnTo>
                  <a:lnTo>
                    <a:pt x="90" y="194"/>
                  </a:lnTo>
                  <a:lnTo>
                    <a:pt x="99" y="199"/>
                  </a:lnTo>
                  <a:lnTo>
                    <a:pt x="99" y="126"/>
                  </a:lnTo>
                  <a:lnTo>
                    <a:pt x="76" y="114"/>
                  </a:lnTo>
                  <a:lnTo>
                    <a:pt x="76" y="142"/>
                  </a:lnTo>
                  <a:lnTo>
                    <a:pt x="68" y="138"/>
                  </a:lnTo>
                  <a:lnTo>
                    <a:pt x="68" y="109"/>
                  </a:lnTo>
                  <a:lnTo>
                    <a:pt x="68" y="102"/>
                  </a:lnTo>
                  <a:lnTo>
                    <a:pt x="68" y="102"/>
                  </a:lnTo>
                  <a:close/>
                  <a:moveTo>
                    <a:pt x="139" y="95"/>
                  </a:moveTo>
                  <a:lnTo>
                    <a:pt x="149" y="100"/>
                  </a:lnTo>
                  <a:lnTo>
                    <a:pt x="158" y="102"/>
                  </a:lnTo>
                  <a:lnTo>
                    <a:pt x="158" y="171"/>
                  </a:lnTo>
                  <a:lnTo>
                    <a:pt x="165" y="175"/>
                  </a:lnTo>
                  <a:lnTo>
                    <a:pt x="165" y="43"/>
                  </a:lnTo>
                  <a:lnTo>
                    <a:pt x="139" y="31"/>
                  </a:lnTo>
                  <a:lnTo>
                    <a:pt x="139" y="95"/>
                  </a:lnTo>
                  <a:lnTo>
                    <a:pt x="139" y="95"/>
                  </a:lnTo>
                  <a:close/>
                  <a:moveTo>
                    <a:pt x="19" y="149"/>
                  </a:moveTo>
                  <a:lnTo>
                    <a:pt x="38" y="159"/>
                  </a:lnTo>
                  <a:lnTo>
                    <a:pt x="71" y="147"/>
                  </a:lnTo>
                  <a:lnTo>
                    <a:pt x="47" y="138"/>
                  </a:lnTo>
                  <a:lnTo>
                    <a:pt x="19" y="149"/>
                  </a:lnTo>
                  <a:lnTo>
                    <a:pt x="19" y="149"/>
                  </a:lnTo>
                  <a:close/>
                  <a:moveTo>
                    <a:pt x="173" y="38"/>
                  </a:moveTo>
                  <a:lnTo>
                    <a:pt x="173" y="36"/>
                  </a:lnTo>
                  <a:lnTo>
                    <a:pt x="173" y="38"/>
                  </a:lnTo>
                  <a:lnTo>
                    <a:pt x="173" y="38"/>
                  </a:lnTo>
                  <a:lnTo>
                    <a:pt x="173" y="38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D66890A-4976-FDF6-4AE8-36C86276E52F}"/>
              </a:ext>
            </a:extLst>
          </p:cNvPr>
          <p:cNvGrpSpPr>
            <a:grpSpLocks/>
          </p:cNvGrpSpPr>
          <p:nvPr/>
        </p:nvGrpSpPr>
        <p:grpSpPr bwMode="auto">
          <a:xfrm>
            <a:off x="2390775" y="3449638"/>
            <a:ext cx="4510083" cy="534987"/>
            <a:chOff x="309691" y="2998271"/>
            <a:chExt cx="5041614" cy="712882"/>
          </a:xfrm>
        </p:grpSpPr>
        <p:grpSp>
          <p:nvGrpSpPr>
            <p:cNvPr id="7184" name="组合 71">
              <a:extLst>
                <a:ext uri="{FF2B5EF4-FFF2-40B4-BE49-F238E27FC236}">
                  <a16:creationId xmlns:a16="http://schemas.microsoft.com/office/drawing/2014/main" id="{3D76A7F9-F286-A233-C219-D78D6D8B8E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691" y="2998271"/>
              <a:ext cx="5041614" cy="712882"/>
              <a:chOff x="6298049" y="1397569"/>
              <a:chExt cx="5041614" cy="712882"/>
            </a:xfrm>
          </p:grpSpPr>
          <p:sp>
            <p:nvSpPr>
              <p:cNvPr id="7186" name="文本框 73">
                <a:extLst>
                  <a:ext uri="{FF2B5EF4-FFF2-40B4-BE49-F238E27FC236}">
                    <a16:creationId xmlns:a16="http://schemas.microsoft.com/office/drawing/2014/main" id="{98481053-D308-9873-3A81-CAC3A1AD93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37095" y="1506483"/>
                <a:ext cx="3702568" cy="55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Methodology &amp; Procedure</a:t>
                </a:r>
                <a:endParaRPr lang="zh-CN" altLang="en-US" sz="21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C8D70BCD-E515-4E76-A135-0A0176A452E4}"/>
                  </a:ext>
                </a:extLst>
              </p:cNvPr>
              <p:cNvSpPr/>
              <p:nvPr/>
            </p:nvSpPr>
            <p:spPr>
              <a:xfrm>
                <a:off x="7054026" y="1397569"/>
                <a:ext cx="4102860" cy="712882"/>
              </a:xfrm>
              <a:prstGeom prst="rect">
                <a:avLst/>
              </a:prstGeom>
              <a:noFill/>
              <a:ln w="25400">
                <a:solidFill>
                  <a:srgbClr val="0448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93F522D1-5A5A-4FF2-8A19-13A239CE412E}"/>
                  </a:ext>
                </a:extLst>
              </p:cNvPr>
              <p:cNvCxnSpPr/>
              <p:nvPr/>
            </p:nvCxnSpPr>
            <p:spPr>
              <a:xfrm flipH="1">
                <a:off x="7774511" y="1397569"/>
                <a:ext cx="12423" cy="712882"/>
              </a:xfrm>
              <a:prstGeom prst="line">
                <a:avLst/>
              </a:prstGeom>
              <a:ln w="25400">
                <a:solidFill>
                  <a:srgbClr val="04487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89" name="组合 76">
                <a:extLst>
                  <a:ext uri="{FF2B5EF4-FFF2-40B4-BE49-F238E27FC236}">
                    <a16:creationId xmlns:a16="http://schemas.microsoft.com/office/drawing/2014/main" id="{F29EF06E-4DD9-894D-C4B7-C5376644A5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98049" y="1397569"/>
                <a:ext cx="699769" cy="712882"/>
                <a:chOff x="6191369" y="1397569"/>
                <a:chExt cx="699769" cy="712882"/>
              </a:xfrm>
            </p:grpSpPr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8F9206A9-3190-4053-B7A1-78DA6D848F5A}"/>
                    </a:ext>
                  </a:extLst>
                </p:cNvPr>
                <p:cNvSpPr/>
                <p:nvPr/>
              </p:nvSpPr>
              <p:spPr>
                <a:xfrm>
                  <a:off x="6294295" y="1397569"/>
                  <a:ext cx="592714" cy="712882"/>
                </a:xfrm>
                <a:prstGeom prst="rect">
                  <a:avLst/>
                </a:prstGeom>
                <a:noFill/>
                <a:ln w="25400">
                  <a:solidFill>
                    <a:srgbClr val="04487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191" name="文本框 78">
                  <a:extLst>
                    <a:ext uri="{FF2B5EF4-FFF2-40B4-BE49-F238E27FC236}">
                      <a16:creationId xmlns:a16="http://schemas.microsoft.com/office/drawing/2014/main" id="{44767F46-81D8-B409-1037-06C2C659DB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91369" y="1397569"/>
                  <a:ext cx="699769" cy="677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700">
                      <a:solidFill>
                        <a:srgbClr val="0070C0"/>
                      </a:solidFill>
                      <a:latin typeface="Impact" panose="020B0806030902050204" pitchFamily="34" charset="0"/>
                    </a:rPr>
                    <a:t> 02</a:t>
                  </a:r>
                  <a:endParaRPr lang="zh-CN" altLang="en-US" sz="2700">
                    <a:solidFill>
                      <a:srgbClr val="0070C0"/>
                    </a:solidFill>
                    <a:latin typeface="Impact" panose="020B0806030902050204" pitchFamily="34" charset="0"/>
                  </a:endParaRPr>
                </a:p>
              </p:txBody>
            </p:sp>
          </p:grpSp>
        </p:grpSp>
        <p:sp>
          <p:nvSpPr>
            <p:cNvPr id="140" name="Freeform 30">
              <a:extLst>
                <a:ext uri="{FF2B5EF4-FFF2-40B4-BE49-F238E27FC236}">
                  <a16:creationId xmlns:a16="http://schemas.microsoft.com/office/drawing/2014/main" id="{1AE55F4E-A07A-4B68-A7D9-6DFD7F2043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0226" y="3137886"/>
              <a:ext cx="402833" cy="528845"/>
            </a:xfrm>
            <a:custGeom>
              <a:avLst/>
              <a:gdLst>
                <a:gd name="T0" fmla="*/ 60 w 74"/>
                <a:gd name="T1" fmla="*/ 0 h 97"/>
                <a:gd name="T2" fmla="*/ 72 w 74"/>
                <a:gd name="T3" fmla="*/ 11 h 97"/>
                <a:gd name="T4" fmla="*/ 70 w 74"/>
                <a:gd name="T5" fmla="*/ 52 h 97"/>
                <a:gd name="T6" fmla="*/ 63 w 74"/>
                <a:gd name="T7" fmla="*/ 11 h 97"/>
                <a:gd name="T8" fmla="*/ 60 w 74"/>
                <a:gd name="T9" fmla="*/ 8 h 97"/>
                <a:gd name="T10" fmla="*/ 26 w 74"/>
                <a:gd name="T11" fmla="*/ 11 h 97"/>
                <a:gd name="T12" fmla="*/ 26 w 74"/>
                <a:gd name="T13" fmla="*/ 18 h 97"/>
                <a:gd name="T14" fmla="*/ 19 w 74"/>
                <a:gd name="T15" fmla="*/ 24 h 97"/>
                <a:gd name="T16" fmla="*/ 12 w 74"/>
                <a:gd name="T17" fmla="*/ 24 h 97"/>
                <a:gd name="T18" fmla="*/ 8 w 74"/>
                <a:gd name="T19" fmla="*/ 79 h 97"/>
                <a:gd name="T20" fmla="*/ 9 w 74"/>
                <a:gd name="T21" fmla="*/ 81 h 97"/>
                <a:gd name="T22" fmla="*/ 28 w 74"/>
                <a:gd name="T23" fmla="*/ 82 h 97"/>
                <a:gd name="T24" fmla="*/ 37 w 74"/>
                <a:gd name="T25" fmla="*/ 90 h 97"/>
                <a:gd name="T26" fmla="*/ 3 w 74"/>
                <a:gd name="T27" fmla="*/ 87 h 97"/>
                <a:gd name="T28" fmla="*/ 3 w 74"/>
                <a:gd name="T29" fmla="*/ 87 h 97"/>
                <a:gd name="T30" fmla="*/ 0 w 74"/>
                <a:gd name="T31" fmla="*/ 20 h 97"/>
                <a:gd name="T32" fmla="*/ 1 w 74"/>
                <a:gd name="T33" fmla="*/ 17 h 97"/>
                <a:gd name="T34" fmla="*/ 19 w 74"/>
                <a:gd name="T35" fmla="*/ 0 h 97"/>
                <a:gd name="T36" fmla="*/ 17 w 74"/>
                <a:gd name="T37" fmla="*/ 52 h 97"/>
                <a:gd name="T38" fmla="*/ 27 w 74"/>
                <a:gd name="T39" fmla="*/ 56 h 97"/>
                <a:gd name="T40" fmla="*/ 17 w 74"/>
                <a:gd name="T41" fmla="*/ 52 h 97"/>
                <a:gd name="T42" fmla="*/ 17 w 74"/>
                <a:gd name="T43" fmla="*/ 44 h 97"/>
                <a:gd name="T44" fmla="*/ 56 w 74"/>
                <a:gd name="T45" fmla="*/ 40 h 97"/>
                <a:gd name="T46" fmla="*/ 17 w 74"/>
                <a:gd name="T47" fmla="*/ 28 h 97"/>
                <a:gd name="T48" fmla="*/ 56 w 74"/>
                <a:gd name="T49" fmla="*/ 33 h 97"/>
                <a:gd name="T50" fmla="*/ 17 w 74"/>
                <a:gd name="T51" fmla="*/ 28 h 97"/>
                <a:gd name="T52" fmla="*/ 34 w 74"/>
                <a:gd name="T53" fmla="*/ 22 h 97"/>
                <a:gd name="T54" fmla="*/ 56 w 74"/>
                <a:gd name="T55" fmla="*/ 17 h 97"/>
                <a:gd name="T56" fmla="*/ 41 w 74"/>
                <a:gd name="T57" fmla="*/ 69 h 97"/>
                <a:gd name="T58" fmla="*/ 41 w 74"/>
                <a:gd name="T59" fmla="*/ 69 h 97"/>
                <a:gd name="T60" fmla="*/ 31 w 74"/>
                <a:gd name="T61" fmla="*/ 66 h 97"/>
                <a:gd name="T62" fmla="*/ 47 w 74"/>
                <a:gd name="T63" fmla="*/ 86 h 97"/>
                <a:gd name="T64" fmla="*/ 59 w 74"/>
                <a:gd name="T65" fmla="*/ 87 h 97"/>
                <a:gd name="T66" fmla="*/ 71 w 74"/>
                <a:gd name="T67" fmla="*/ 96 h 97"/>
                <a:gd name="T68" fmla="*/ 72 w 74"/>
                <a:gd name="T69" fmla="*/ 90 h 97"/>
                <a:gd name="T70" fmla="*/ 63 w 74"/>
                <a:gd name="T71" fmla="*/ 80 h 97"/>
                <a:gd name="T72" fmla="*/ 64 w 74"/>
                <a:gd name="T73" fmla="*/ 57 h 97"/>
                <a:gd name="T74" fmla="*/ 38 w 74"/>
                <a:gd name="T75" fmla="*/ 54 h 97"/>
                <a:gd name="T76" fmla="*/ 42 w 74"/>
                <a:gd name="T77" fmla="*/ 58 h 97"/>
                <a:gd name="T78" fmla="*/ 40 w 74"/>
                <a:gd name="T79" fmla="*/ 76 h 97"/>
                <a:gd name="T80" fmla="*/ 57 w 74"/>
                <a:gd name="T81" fmla="*/ 78 h 97"/>
                <a:gd name="T82" fmla="*/ 59 w 74"/>
                <a:gd name="T83" fmla="*/ 61 h 97"/>
                <a:gd name="T84" fmla="*/ 21 w 74"/>
                <a:gd name="T85" fmla="*/ 9 h 97"/>
                <a:gd name="T86" fmla="*/ 13 w 74"/>
                <a:gd name="T87" fmla="*/ 19 h 97"/>
                <a:gd name="T88" fmla="*/ 17 w 74"/>
                <a:gd name="T89" fmla="*/ 20 h 97"/>
                <a:gd name="T90" fmla="*/ 18 w 74"/>
                <a:gd name="T91" fmla="*/ 20 h 97"/>
                <a:gd name="T92" fmla="*/ 22 w 74"/>
                <a:gd name="T93" fmla="*/ 17 h 97"/>
                <a:gd name="T94" fmla="*/ 22 w 74"/>
                <a:gd name="T95" fmla="*/ 15 h 97"/>
                <a:gd name="T96" fmla="*/ 21 w 74"/>
                <a:gd name="T97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7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6" y="1"/>
                    <a:pt x="68" y="3"/>
                  </a:cubicBezTo>
                  <a:cubicBezTo>
                    <a:pt x="70" y="5"/>
                    <a:pt x="72" y="8"/>
                    <a:pt x="72" y="11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5"/>
                    <a:pt x="70" y="53"/>
                    <a:pt x="70" y="52"/>
                  </a:cubicBezTo>
                  <a:cubicBezTo>
                    <a:pt x="68" y="50"/>
                    <a:pt x="66" y="48"/>
                    <a:pt x="63" y="4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9"/>
                    <a:pt x="62" y="9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7"/>
                    <a:pt x="26" y="18"/>
                  </a:cubicBezTo>
                  <a:cubicBezTo>
                    <a:pt x="26" y="19"/>
                    <a:pt x="25" y="21"/>
                    <a:pt x="23" y="22"/>
                  </a:cubicBezTo>
                  <a:cubicBezTo>
                    <a:pt x="22" y="23"/>
                    <a:pt x="21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0" y="81"/>
                    <a:pt x="10" y="82"/>
                    <a:pt x="11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9" y="83"/>
                    <a:pt x="29" y="84"/>
                  </a:cubicBezTo>
                  <a:cubicBezTo>
                    <a:pt x="31" y="86"/>
                    <a:pt x="34" y="88"/>
                    <a:pt x="3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8" y="90"/>
                    <a:pt x="5" y="89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1" y="85"/>
                    <a:pt x="0" y="82"/>
                    <a:pt x="0" y="7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7" y="5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40"/>
                  </a:moveTo>
                  <a:cubicBezTo>
                    <a:pt x="17" y="44"/>
                    <a:pt x="17" y="44"/>
                    <a:pt x="1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17" y="40"/>
                    <a:pt x="17" y="40"/>
                    <a:pt x="17" y="40"/>
                  </a:cubicBezTo>
                  <a:close/>
                  <a:moveTo>
                    <a:pt x="17" y="28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7" y="28"/>
                    <a:pt x="17" y="28"/>
                    <a:pt x="17" y="28"/>
                  </a:cubicBezTo>
                  <a:close/>
                  <a:moveTo>
                    <a:pt x="34" y="17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34" y="17"/>
                    <a:pt x="34" y="17"/>
                    <a:pt x="34" y="17"/>
                  </a:cubicBezTo>
                  <a:close/>
                  <a:moveTo>
                    <a:pt x="41" y="69"/>
                  </a:moveTo>
                  <a:cubicBezTo>
                    <a:pt x="43" y="64"/>
                    <a:pt x="48" y="61"/>
                    <a:pt x="55" y="60"/>
                  </a:cubicBezTo>
                  <a:cubicBezTo>
                    <a:pt x="48" y="56"/>
                    <a:pt x="39" y="62"/>
                    <a:pt x="41" y="69"/>
                  </a:cubicBezTo>
                  <a:close/>
                  <a:moveTo>
                    <a:pt x="38" y="54"/>
                  </a:moveTo>
                  <a:cubicBezTo>
                    <a:pt x="34" y="57"/>
                    <a:pt x="32" y="61"/>
                    <a:pt x="31" y="66"/>
                  </a:cubicBezTo>
                  <a:cubicBezTo>
                    <a:pt x="31" y="70"/>
                    <a:pt x="32" y="75"/>
                    <a:pt x="35" y="79"/>
                  </a:cubicBezTo>
                  <a:cubicBezTo>
                    <a:pt x="38" y="83"/>
                    <a:pt x="43" y="86"/>
                    <a:pt x="47" y="86"/>
                  </a:cubicBezTo>
                  <a:cubicBezTo>
                    <a:pt x="51" y="87"/>
                    <a:pt x="55" y="86"/>
                    <a:pt x="58" y="84"/>
                  </a:cubicBezTo>
                  <a:cubicBezTo>
                    <a:pt x="58" y="85"/>
                    <a:pt x="58" y="86"/>
                    <a:pt x="59" y="87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7" y="97"/>
                    <a:pt x="69" y="97"/>
                    <a:pt x="71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94"/>
                    <a:pt x="74" y="91"/>
                    <a:pt x="72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1"/>
                    <a:pt x="64" y="80"/>
                    <a:pt x="63" y="80"/>
                  </a:cubicBezTo>
                  <a:cubicBezTo>
                    <a:pt x="66" y="77"/>
                    <a:pt x="67" y="74"/>
                    <a:pt x="68" y="70"/>
                  </a:cubicBezTo>
                  <a:cubicBezTo>
                    <a:pt x="68" y="66"/>
                    <a:pt x="67" y="61"/>
                    <a:pt x="64" y="57"/>
                  </a:cubicBezTo>
                  <a:cubicBezTo>
                    <a:pt x="61" y="53"/>
                    <a:pt x="56" y="50"/>
                    <a:pt x="52" y="50"/>
                  </a:cubicBezTo>
                  <a:cubicBezTo>
                    <a:pt x="47" y="49"/>
                    <a:pt x="42" y="50"/>
                    <a:pt x="38" y="54"/>
                  </a:cubicBezTo>
                  <a:close/>
                  <a:moveTo>
                    <a:pt x="51" y="56"/>
                  </a:moveTo>
                  <a:cubicBezTo>
                    <a:pt x="48" y="56"/>
                    <a:pt x="45" y="56"/>
                    <a:pt x="42" y="58"/>
                  </a:cubicBezTo>
                  <a:cubicBezTo>
                    <a:pt x="39" y="61"/>
                    <a:pt x="38" y="63"/>
                    <a:pt x="37" y="67"/>
                  </a:cubicBezTo>
                  <a:cubicBezTo>
                    <a:pt x="37" y="70"/>
                    <a:pt x="38" y="73"/>
                    <a:pt x="40" y="76"/>
                  </a:cubicBezTo>
                  <a:cubicBezTo>
                    <a:pt x="42" y="78"/>
                    <a:pt x="45" y="80"/>
                    <a:pt x="48" y="80"/>
                  </a:cubicBezTo>
                  <a:cubicBezTo>
                    <a:pt x="51" y="80"/>
                    <a:pt x="54" y="80"/>
                    <a:pt x="57" y="78"/>
                  </a:cubicBezTo>
                  <a:cubicBezTo>
                    <a:pt x="60" y="76"/>
                    <a:pt x="61" y="73"/>
                    <a:pt x="61" y="69"/>
                  </a:cubicBezTo>
                  <a:cubicBezTo>
                    <a:pt x="62" y="66"/>
                    <a:pt x="61" y="63"/>
                    <a:pt x="59" y="61"/>
                  </a:cubicBezTo>
                  <a:cubicBezTo>
                    <a:pt x="57" y="58"/>
                    <a:pt x="54" y="56"/>
                    <a:pt x="51" y="56"/>
                  </a:cubicBezTo>
                  <a:close/>
                  <a:moveTo>
                    <a:pt x="21" y="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76EF150-0BF9-CA17-B9CB-D8B9B13C94B7}"/>
              </a:ext>
            </a:extLst>
          </p:cNvPr>
          <p:cNvGrpSpPr>
            <a:grpSpLocks/>
          </p:cNvGrpSpPr>
          <p:nvPr/>
        </p:nvGrpSpPr>
        <p:grpSpPr bwMode="auto">
          <a:xfrm>
            <a:off x="2406650" y="5302250"/>
            <a:ext cx="4657725" cy="534988"/>
            <a:chOff x="6535248" y="5221376"/>
            <a:chExt cx="6209787" cy="712882"/>
          </a:xfrm>
        </p:grpSpPr>
        <p:grpSp>
          <p:nvGrpSpPr>
            <p:cNvPr id="7176" name="组合 117">
              <a:extLst>
                <a:ext uri="{FF2B5EF4-FFF2-40B4-BE49-F238E27FC236}">
                  <a16:creationId xmlns:a16="http://schemas.microsoft.com/office/drawing/2014/main" id="{872A9DDD-10E6-6AF1-0E79-D6CC4478D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35248" y="5221376"/>
              <a:ext cx="6209787" cy="712882"/>
              <a:chOff x="6298049" y="1397569"/>
              <a:chExt cx="6209787" cy="712882"/>
            </a:xfrm>
          </p:grpSpPr>
          <p:sp>
            <p:nvSpPr>
              <p:cNvPr id="7178" name="文本框 119">
                <a:extLst>
                  <a:ext uri="{FF2B5EF4-FFF2-40B4-BE49-F238E27FC236}">
                    <a16:creationId xmlns:a16="http://schemas.microsoft.com/office/drawing/2014/main" id="{B85F4489-97CA-D47C-AC31-2B0396E872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66858" y="1506483"/>
                <a:ext cx="4840978" cy="55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Conclusions &amp; Future work</a:t>
                </a:r>
                <a:endParaRPr lang="zh-CN" altLang="en-US" sz="21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24E7A653-60FD-49F3-B95A-DB5239C4ABA0}"/>
                  </a:ext>
                </a:extLst>
              </p:cNvPr>
              <p:cNvSpPr/>
              <p:nvPr/>
            </p:nvSpPr>
            <p:spPr>
              <a:xfrm>
                <a:off x="7180627" y="1397569"/>
                <a:ext cx="4891212" cy="712882"/>
              </a:xfrm>
              <a:prstGeom prst="rect">
                <a:avLst/>
              </a:prstGeom>
              <a:noFill/>
              <a:ln w="25400">
                <a:solidFill>
                  <a:srgbClr val="0448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5896D585-FCD1-4531-84E9-9E8A79026070}"/>
                  </a:ext>
                </a:extLst>
              </p:cNvPr>
              <p:cNvCxnSpPr/>
              <p:nvPr/>
            </p:nvCxnSpPr>
            <p:spPr>
              <a:xfrm flipH="1">
                <a:off x="8046271" y="1397569"/>
                <a:ext cx="12699" cy="712882"/>
              </a:xfrm>
              <a:prstGeom prst="line">
                <a:avLst/>
              </a:prstGeom>
              <a:ln w="25400">
                <a:solidFill>
                  <a:srgbClr val="04487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81" name="组合 122">
                <a:extLst>
                  <a:ext uri="{FF2B5EF4-FFF2-40B4-BE49-F238E27FC236}">
                    <a16:creationId xmlns:a16="http://schemas.microsoft.com/office/drawing/2014/main" id="{E31FD382-21A3-F094-384C-570ED5BC0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98049" y="1397569"/>
                <a:ext cx="919239" cy="712882"/>
                <a:chOff x="6191369" y="1397569"/>
                <a:chExt cx="919239" cy="712882"/>
              </a:xfrm>
            </p:grpSpPr>
            <p:sp>
              <p:nvSpPr>
                <p:cNvPr id="124" name="矩形 123">
                  <a:extLst>
                    <a:ext uri="{FF2B5EF4-FFF2-40B4-BE49-F238E27FC236}">
                      <a16:creationId xmlns:a16="http://schemas.microsoft.com/office/drawing/2014/main" id="{7339E9B7-40A9-4B6F-A5DD-949C673132B2}"/>
                    </a:ext>
                  </a:extLst>
                </p:cNvPr>
                <p:cNvSpPr/>
                <p:nvPr/>
              </p:nvSpPr>
              <p:spPr>
                <a:xfrm>
                  <a:off x="6295078" y="1397569"/>
                  <a:ext cx="711141" cy="712882"/>
                </a:xfrm>
                <a:prstGeom prst="rect">
                  <a:avLst/>
                </a:prstGeom>
                <a:noFill/>
                <a:ln w="25400">
                  <a:solidFill>
                    <a:srgbClr val="04487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183" name="文本框 124">
                  <a:extLst>
                    <a:ext uri="{FF2B5EF4-FFF2-40B4-BE49-F238E27FC236}">
                      <a16:creationId xmlns:a16="http://schemas.microsoft.com/office/drawing/2014/main" id="{5D41A010-818A-CC99-67B2-97B302852C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91369" y="1397569"/>
                  <a:ext cx="919239" cy="677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700">
                      <a:solidFill>
                        <a:srgbClr val="0070C0"/>
                      </a:solidFill>
                      <a:latin typeface="Impact" panose="020B0806030902050204" pitchFamily="34" charset="0"/>
                    </a:rPr>
                    <a:t>04</a:t>
                  </a:r>
                  <a:endParaRPr lang="zh-CN" altLang="en-US" sz="2700">
                    <a:solidFill>
                      <a:srgbClr val="0070C0"/>
                    </a:solidFill>
                    <a:latin typeface="Impact" panose="020B0806030902050204" pitchFamily="34" charset="0"/>
                  </a:endParaRPr>
                </a:p>
              </p:txBody>
            </p:sp>
          </p:grpSp>
        </p:grpSp>
        <p:sp>
          <p:nvSpPr>
            <p:cNvPr id="144" name="Freeform 48">
              <a:extLst>
                <a:ext uri="{FF2B5EF4-FFF2-40B4-BE49-F238E27FC236}">
                  <a16:creationId xmlns:a16="http://schemas.microsoft.com/office/drawing/2014/main" id="{84F9D697-61C7-4AC1-98DA-B00161B4A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9688" y="5303876"/>
              <a:ext cx="364037" cy="575382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18F0B800-800F-47EE-9EC5-C31BC2BBF57B}"/>
              </a:ext>
            </a:extLst>
          </p:cNvPr>
          <p:cNvSpPr txBox="1"/>
          <p:nvPr/>
        </p:nvSpPr>
        <p:spPr>
          <a:xfrm>
            <a:off x="1647825" y="1290638"/>
            <a:ext cx="5969000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CONTENTS</a:t>
            </a:r>
            <a:endParaRPr lang="zh-CN" altLang="en-US" sz="40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F482ADE5-79E2-416B-8CE0-F616B4B1E513}"/>
              </a:ext>
            </a:extLst>
          </p:cNvPr>
          <p:cNvCxnSpPr/>
          <p:nvPr/>
        </p:nvCxnSpPr>
        <p:spPr bwMode="auto">
          <a:xfrm flipV="1">
            <a:off x="2774950" y="1990725"/>
            <a:ext cx="3581400" cy="0"/>
          </a:xfrm>
          <a:prstGeom prst="line">
            <a:avLst/>
          </a:prstGeom>
          <a:ln w="25400">
            <a:solidFill>
              <a:srgbClr val="044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CCD22B99-4347-48AD-B3D2-1E8B23DB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8496" y="6321625"/>
            <a:ext cx="775504" cy="365125"/>
          </a:xfrm>
        </p:spPr>
        <p:txBody>
          <a:bodyPr/>
          <a:lstStyle/>
          <a:p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文本框 60">
            <a:extLst>
              <a:ext uri="{FF2B5EF4-FFF2-40B4-BE49-F238E27FC236}">
                <a16:creationId xmlns:a16="http://schemas.microsoft.com/office/drawing/2014/main" id="{29331969-321B-E4E0-39A5-E7D50D72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1004888"/>
            <a:ext cx="6022975" cy="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70DA2B-946F-47C3-839A-A7E8989E1281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820" name="文本框 59">
            <a:extLst>
              <a:ext uri="{FF2B5EF4-FFF2-40B4-BE49-F238E27FC236}">
                <a16:creationId xmlns:a16="http://schemas.microsoft.com/office/drawing/2014/main" id="{65BBCBFE-48CF-FB12-6192-8F0107B63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8" y="238889"/>
            <a:ext cx="7042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Conclusions &amp; Future work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633831C-37E8-4BC2-9933-801315C35A98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9">
            <a:extLst>
              <a:ext uri="{FF2B5EF4-FFF2-40B4-BE49-F238E27FC236}">
                <a16:creationId xmlns:a16="http://schemas.microsoft.com/office/drawing/2014/main" id="{19321A98-840A-4607-8A6D-E04D96E37E33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4</a:t>
            </a: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6A0769C6-7520-4C21-81C9-024EDD446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1688"/>
            <a:ext cx="9144000" cy="261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Conclusions: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UNet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-based models have demonstrated their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applicability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detecting a large number of CT images.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ResUNet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-TL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is relatively more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suitable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this particular project.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Appropriate number of epochs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 important for optimal model performance.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Imbalanced data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 result in biased learning. 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L2 regularization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yields a simpler model that is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less prone to overfitting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training data.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Increasing the number of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feature maps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allows the model to learn more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complex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features, but it also results in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higher computational costs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矩形 7">
            <a:extLst>
              <a:ext uri="{FF2B5EF4-FFF2-40B4-BE49-F238E27FC236}">
                <a16:creationId xmlns:a16="http://schemas.microsoft.com/office/drawing/2014/main" id="{B0DF2BA6-E7B9-4363-B3DC-AF2FF39EE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5565"/>
            <a:ext cx="9144000" cy="13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Future work: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Expand the dataset for further training and refinement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the developed models.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Conduct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segmenting multiple classes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within CT images.</a:t>
            </a:r>
          </a:p>
          <a:p>
            <a:pPr lvl="1"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Implementation of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3D reconstruction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techniques.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EDA6FBE-98D4-4B63-BFCE-A124AA99BB51}"/>
              </a:ext>
            </a:extLst>
          </p:cNvPr>
          <p:cNvSpPr txBox="1">
            <a:spLocks/>
          </p:cNvSpPr>
          <p:nvPr/>
        </p:nvSpPr>
        <p:spPr>
          <a:xfrm>
            <a:off x="8324491" y="6321625"/>
            <a:ext cx="81950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00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 60">
            <a:extLst>
              <a:ext uri="{FF2B5EF4-FFF2-40B4-BE49-F238E27FC236}">
                <a16:creationId xmlns:a16="http://schemas.microsoft.com/office/drawing/2014/main" id="{EC0B0CA5-4D92-C3AF-2A4F-BB6177A89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1004888"/>
            <a:ext cx="6022975" cy="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solidFill>
                <a:srgbClr val="0D0D0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7675E72-623D-4935-BA67-A62E0648D8AF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References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1F41E1-D2A4-4D92-99AA-D94FDDA13BE1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869" name="文本框 59">
            <a:extLst>
              <a:ext uri="{FF2B5EF4-FFF2-40B4-BE49-F238E27FC236}">
                <a16:creationId xmlns:a16="http://schemas.microsoft.com/office/drawing/2014/main" id="{E566F67B-CD31-81AD-76FA-11FE1B36B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3" y="85725"/>
            <a:ext cx="7042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Detection of Internal Fractures in Sandstone Specimens with CNN and  U-Net</a:t>
            </a:r>
          </a:p>
        </p:txBody>
      </p:sp>
      <p:sp>
        <p:nvSpPr>
          <p:cNvPr id="36870" name="矩形 7">
            <a:extLst>
              <a:ext uri="{FF2B5EF4-FFF2-40B4-BE49-F238E27FC236}">
                <a16:creationId xmlns:a16="http://schemas.microsoft.com/office/drawing/2014/main" id="{7FE2E10B-7419-1494-A968-025995C7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2200"/>
            <a:ext cx="9144000" cy="359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Yang, B., Wang, H., Wang, B., Shen, Z., Zheng, Y., Jia, Z., &amp; Yan, W. (2021). </a:t>
            </a:r>
            <a:r>
              <a:rPr lang="en-US" altLang="zh-CN" sz="18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Digital quantification of fracture in full-scale rock using micro-CT images: A fracturing experiment with N2 and CO2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Journal of Petroleum Science and Engineering, 196, 107682.</a:t>
            </a:r>
          </a:p>
          <a:p>
            <a:pPr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Shimizu, T., &amp; Tachibana, E. A Study On Uniaxial Compressive Strength Of Plain Concrete Under Dynamic Cyclic Loading.</a:t>
            </a:r>
          </a:p>
          <a:p>
            <a:pPr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Zhou, X. P., Jiang, D. C., &amp; Zhao, Z. (2021). Digital Evaluation of Micro-Pore Water Effects on Mechanical and Damage Characteristics of Sandstone Subjected to Uniaxial, Cyclic Loading–Unloading Compression by 3D Reconstruction Technique. Rock Mechanics and Rock Engineering, 1-21.</a:t>
            </a:r>
          </a:p>
          <a:p>
            <a:pPr algn="just" eaLnBrk="1" hangingPunct="1">
              <a:lnSpc>
                <a:spcPts val="25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Liu, Y., Yao, J., Lu, X., </a:t>
            </a:r>
            <a:r>
              <a:rPr lang="en-US" altLang="zh-CN" sz="1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Xie</a:t>
            </a: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R., &amp; Li, L. (2019). Deep Crack: A deep hierarchical feature learning architecture for crack segmentation. Neurocomputing, 338, 139-153.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1A579FE-B16F-4339-8484-DB28911BC20F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7839966-6173-4E26-9945-B277B702C78D}"/>
              </a:ext>
            </a:extLst>
          </p:cNvPr>
          <p:cNvSpPr txBox="1">
            <a:spLocks/>
          </p:cNvSpPr>
          <p:nvPr/>
        </p:nvSpPr>
        <p:spPr>
          <a:xfrm>
            <a:off x="8281358" y="6321625"/>
            <a:ext cx="862642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CE64F9A-EA42-4768-B43C-2CC9C8DEFE02}"/>
              </a:ext>
            </a:extLst>
          </p:cNvPr>
          <p:cNvSpPr/>
          <p:nvPr/>
        </p:nvSpPr>
        <p:spPr>
          <a:xfrm>
            <a:off x="0" y="2349500"/>
            <a:ext cx="9144000" cy="215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2416A2-4E38-6F7E-57D6-351AE518B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3400634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  Question?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8FCE4D6-1928-495E-8266-DEA770882BD0}"/>
              </a:ext>
            </a:extLst>
          </p:cNvPr>
          <p:cNvCxnSpPr/>
          <p:nvPr/>
        </p:nvCxnSpPr>
        <p:spPr>
          <a:xfrm>
            <a:off x="2890838" y="3429000"/>
            <a:ext cx="62531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4CCCC9B5-43C3-6471-9294-CA5E7C5E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3" r="3619"/>
          <a:stretch>
            <a:fillRect/>
          </a:stretch>
        </p:blipFill>
        <p:spPr bwMode="auto">
          <a:xfrm>
            <a:off x="525463" y="2767013"/>
            <a:ext cx="168592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902741-3DFD-595D-A604-B2B26AAD7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543175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1F8CE28-1968-4188-A0A9-958167D66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595" y="2729881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3.7037E-7 L 0.00208 -0.00394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00" y="-2080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7778E-6 -3.33333E-6 L -0.00521 0.0044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00" y="2080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A6F7E8F-35D4-4225-B202-468C0B4EC852}"/>
              </a:ext>
            </a:extLst>
          </p:cNvPr>
          <p:cNvSpPr/>
          <p:nvPr/>
        </p:nvSpPr>
        <p:spPr>
          <a:xfrm>
            <a:off x="0" y="2368550"/>
            <a:ext cx="9144000" cy="2136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0B281C-EF23-4ABF-BC5B-F0BC054F2FC9}"/>
              </a:ext>
            </a:extLst>
          </p:cNvPr>
          <p:cNvSpPr/>
          <p:nvPr/>
        </p:nvSpPr>
        <p:spPr>
          <a:xfrm>
            <a:off x="0" y="2855913"/>
            <a:ext cx="822325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9CEF8A-E7EC-4E42-94B6-72406A1D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2357438"/>
            <a:ext cx="1155700" cy="1419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8625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  <a:endParaRPr lang="zh-CN" altLang="en-US" sz="8625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C8D026D-513C-F40E-6EA8-19D482E7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28273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448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2400" b="1">
              <a:solidFill>
                <a:srgbClr val="0448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7B8FF4-D992-4028-8E51-22F37002CA1E}"/>
              </a:ext>
            </a:extLst>
          </p:cNvPr>
          <p:cNvSpPr/>
          <p:nvPr/>
        </p:nvSpPr>
        <p:spPr>
          <a:xfrm>
            <a:off x="1874838" y="2855913"/>
            <a:ext cx="7269162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8804BD-29CD-40FB-A094-447C15F54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81400"/>
            <a:ext cx="6516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&amp; Objective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5B61BD2-3DC5-42EE-A9ED-2DA7AE57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8496" y="6321625"/>
            <a:ext cx="775504" cy="365125"/>
          </a:xfrm>
        </p:spPr>
        <p:txBody>
          <a:bodyPr/>
          <a:lstStyle/>
          <a:p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2413F2D-9B84-482F-A271-4E455375CDA7}"/>
              </a:ext>
            </a:extLst>
          </p:cNvPr>
          <p:cNvSpPr/>
          <p:nvPr/>
        </p:nvSpPr>
        <p:spPr bwMode="auto">
          <a:xfrm>
            <a:off x="9525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1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DB1932-7D83-4C03-B938-54B297BD6A78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931A6D-6158-419E-93FA-9E1A97D77983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文本框 59">
            <a:extLst>
              <a:ext uri="{FF2B5EF4-FFF2-40B4-BE49-F238E27FC236}">
                <a16:creationId xmlns:a16="http://schemas.microsoft.com/office/drawing/2014/main" id="{C8BFDB0F-B420-9B6E-9BE0-DF4FFA857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Introduction</a:t>
            </a:r>
          </a:p>
        </p:txBody>
      </p:sp>
      <p:pic>
        <p:nvPicPr>
          <p:cNvPr id="9222" name="Picture 12">
            <a:extLst>
              <a:ext uri="{FF2B5EF4-FFF2-40B4-BE49-F238E27FC236}">
                <a16:creationId xmlns:a16="http://schemas.microsoft.com/office/drawing/2014/main" id="{95A291F5-AFC9-4170-64E2-30685F89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23925"/>
            <a:ext cx="30575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4">
            <a:extLst>
              <a:ext uri="{FF2B5EF4-FFF2-40B4-BE49-F238E27FC236}">
                <a16:creationId xmlns:a16="http://schemas.microsoft.com/office/drawing/2014/main" id="{526A26FA-4BB2-8D60-4B2E-38A0F7A88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80" y="3224374"/>
            <a:ext cx="24224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AutoNum type="alphaLcParenBoth"/>
            </a:pP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Image of a rock test </a:t>
            </a:r>
          </a:p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(Shimizu et al., 2000)</a:t>
            </a:r>
            <a:endParaRPr lang="en-US" altLang="en-US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9224" name="Picture 1">
            <a:extLst>
              <a:ext uri="{FF2B5EF4-FFF2-40B4-BE49-F238E27FC236}">
                <a16:creationId xmlns:a16="http://schemas.microsoft.com/office/drawing/2014/main" id="{15367E5A-6114-D591-94CC-F70C73A2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18414"/>
          <a:stretch>
            <a:fillRect/>
          </a:stretch>
        </p:blipFill>
        <p:spPr bwMode="auto">
          <a:xfrm>
            <a:off x="3233738" y="1227138"/>
            <a:ext cx="582930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2">
            <a:extLst>
              <a:ext uri="{FF2B5EF4-FFF2-40B4-BE49-F238E27FC236}">
                <a16:creationId xmlns:a16="http://schemas.microsoft.com/office/drawing/2014/main" id="{CD8DC5E7-291A-3316-5B05-EBAEEAC6D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6" y="3244396"/>
            <a:ext cx="5367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different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 analysis methods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(Yang et al. 2021) 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1">
            <a:extLst>
              <a:ext uri="{FF2B5EF4-FFF2-40B4-BE49-F238E27FC236}">
                <a16:creationId xmlns:a16="http://schemas.microsoft.com/office/drawing/2014/main" id="{D0B2F7CB-9941-CCA6-FED2-A40837C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9" y="3938072"/>
            <a:ext cx="3417888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Box 2">
            <a:extLst>
              <a:ext uri="{FF2B5EF4-FFF2-40B4-BE49-F238E27FC236}">
                <a16:creationId xmlns:a16="http://schemas.microsoft.com/office/drawing/2014/main" id="{7244FFB8-32A4-0307-A125-0B46996E3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7594" y="6435209"/>
            <a:ext cx="5239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Image of 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CT equipment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(Zhou et al. 2021) 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萌萌狗可爱疑问呆萌gif动图_动态图_表情包下载_SOOGIF">
            <a:extLst>
              <a:ext uri="{FF2B5EF4-FFF2-40B4-BE49-F238E27FC236}">
                <a16:creationId xmlns:a16="http://schemas.microsoft.com/office/drawing/2014/main" id="{B182AA57-C58D-E143-0C5A-63E88FDF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35" y="4786137"/>
            <a:ext cx="2048617" cy="20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58556-6F4C-335D-924D-BC7595EE90E3}"/>
              </a:ext>
            </a:extLst>
          </p:cNvPr>
          <p:cNvSpPr txBox="1"/>
          <p:nvPr/>
        </p:nvSpPr>
        <p:spPr>
          <a:xfrm>
            <a:off x="6256455" y="4232139"/>
            <a:ext cx="28242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How to detect the cracks in hundreds of 2D CT images?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E929DF66-8EC4-1E88-D871-2852C7AC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87" y="4331205"/>
            <a:ext cx="1814538" cy="185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49FD9-099F-C709-D4A8-AC47F3030475}"/>
              </a:ext>
            </a:extLst>
          </p:cNvPr>
          <p:cNvSpPr txBox="1"/>
          <p:nvPr/>
        </p:nvSpPr>
        <p:spPr>
          <a:xfrm>
            <a:off x="4705299" y="501246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Cracks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F5AA5D-98BE-2D8B-C73A-A03DFAD4AF30}"/>
              </a:ext>
            </a:extLst>
          </p:cNvPr>
          <p:cNvCxnSpPr/>
          <p:nvPr/>
        </p:nvCxnSpPr>
        <p:spPr>
          <a:xfrm flipV="1">
            <a:off x="5197456" y="4833257"/>
            <a:ext cx="125658" cy="2911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5EB3B4-C0DA-3101-A103-D7AE30829667}"/>
              </a:ext>
            </a:extLst>
          </p:cNvPr>
          <p:cNvSpPr txBox="1"/>
          <p:nvPr/>
        </p:nvSpPr>
        <p:spPr>
          <a:xfrm>
            <a:off x="4863193" y="6622913"/>
            <a:ext cx="46917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credit: https://www.soogif.com/materialPage/0zzGcnLOvvg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A998816-80BE-4649-9626-84B83F975483}"/>
              </a:ext>
            </a:extLst>
          </p:cNvPr>
          <p:cNvSpPr txBox="1">
            <a:spLocks/>
          </p:cNvSpPr>
          <p:nvPr/>
        </p:nvSpPr>
        <p:spPr>
          <a:xfrm>
            <a:off x="8368496" y="6321625"/>
            <a:ext cx="77550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5" grpId="0"/>
      <p:bldP spid="9228" grpId="0"/>
      <p:bldP spid="5" grpId="0"/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1">
            <a:extLst>
              <a:ext uri="{FF2B5EF4-FFF2-40B4-BE49-F238E27FC236}">
                <a16:creationId xmlns:a16="http://schemas.microsoft.com/office/drawing/2014/main" id="{FC40DF1C-F76F-7267-EE0C-5FE339C76CAC}"/>
              </a:ext>
            </a:extLst>
          </p:cNvPr>
          <p:cNvGrpSpPr>
            <a:grpSpLocks/>
          </p:cNvGrpSpPr>
          <p:nvPr/>
        </p:nvGrpSpPr>
        <p:grpSpPr bwMode="auto">
          <a:xfrm>
            <a:off x="3673475" y="2690811"/>
            <a:ext cx="4476750" cy="768350"/>
            <a:chOff x="4497368" y="2155843"/>
            <a:chExt cx="4476185" cy="768332"/>
          </a:xfrm>
        </p:grpSpPr>
        <p:pic>
          <p:nvPicPr>
            <p:cNvPr id="11291" name="Picture 11">
              <a:extLst>
                <a:ext uri="{FF2B5EF4-FFF2-40B4-BE49-F238E27FC236}">
                  <a16:creationId xmlns:a16="http://schemas.microsoft.com/office/drawing/2014/main" id="{4BBB1F94-755E-FA00-A7B5-3F88ED96B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980" y="2155843"/>
              <a:ext cx="749573" cy="7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4">
              <a:extLst>
                <a:ext uri="{FF2B5EF4-FFF2-40B4-BE49-F238E27FC236}">
                  <a16:creationId xmlns:a16="http://schemas.microsoft.com/office/drawing/2014/main" id="{28BF6B55-B082-606E-B6F5-D867D82DC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130" y="2155844"/>
              <a:ext cx="749573" cy="7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3" name="Picture 6">
              <a:extLst>
                <a:ext uri="{FF2B5EF4-FFF2-40B4-BE49-F238E27FC236}">
                  <a16:creationId xmlns:a16="http://schemas.microsoft.com/office/drawing/2014/main" id="{2A1FBF03-E543-6DFE-BA8B-D0D951AC8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280" y="2155844"/>
              <a:ext cx="749573" cy="7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4" name="Picture 2">
              <a:extLst>
                <a:ext uri="{FF2B5EF4-FFF2-40B4-BE49-F238E27FC236}">
                  <a16:creationId xmlns:a16="http://schemas.microsoft.com/office/drawing/2014/main" id="{B191D6CB-5B71-DD87-7E09-950F19584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430" y="2155844"/>
              <a:ext cx="749573" cy="7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5" name="Picture 14">
              <a:extLst>
                <a:ext uri="{FF2B5EF4-FFF2-40B4-BE49-F238E27FC236}">
                  <a16:creationId xmlns:a16="http://schemas.microsoft.com/office/drawing/2014/main" id="{855860DD-834F-09B8-BC59-06AC29AC1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857" y="2155844"/>
              <a:ext cx="749573" cy="7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6" name="Picture 16">
              <a:extLst>
                <a:ext uri="{FF2B5EF4-FFF2-40B4-BE49-F238E27FC236}">
                  <a16:creationId xmlns:a16="http://schemas.microsoft.com/office/drawing/2014/main" id="{0719F3FA-16C9-F58D-303E-630C9C775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368" y="2155844"/>
              <a:ext cx="749573" cy="76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7" name="Picture 18">
            <a:extLst>
              <a:ext uri="{FF2B5EF4-FFF2-40B4-BE49-F238E27FC236}">
                <a16:creationId xmlns:a16="http://schemas.microsoft.com/office/drawing/2014/main" id="{94460F86-DAB2-BA0C-3549-ED1495AF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1"/>
          <a:stretch>
            <a:fillRect/>
          </a:stretch>
        </p:blipFill>
        <p:spPr bwMode="auto">
          <a:xfrm>
            <a:off x="61913" y="1120773"/>
            <a:ext cx="35274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4C1BE419-2085-44D0-AF17-4250DFFAA1B8}"/>
              </a:ext>
            </a:extLst>
          </p:cNvPr>
          <p:cNvSpPr/>
          <p:nvPr/>
        </p:nvSpPr>
        <p:spPr>
          <a:xfrm>
            <a:off x="3409950" y="2263773"/>
            <a:ext cx="1323975" cy="403225"/>
          </a:xfrm>
          <a:prstGeom prst="curvedDown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42" name="矩形 9">
            <a:extLst>
              <a:ext uri="{FF2B5EF4-FFF2-40B4-BE49-F238E27FC236}">
                <a16:creationId xmlns:a16="http://schemas.microsoft.com/office/drawing/2014/main" id="{FE49F9DE-FB02-4CA3-B7C6-4B3B0FAC2D1A}"/>
              </a:ext>
            </a:extLst>
          </p:cNvPr>
          <p:cNvSpPr/>
          <p:nvPr/>
        </p:nvSpPr>
        <p:spPr bwMode="auto">
          <a:xfrm>
            <a:off x="9525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1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10">
            <a:extLst>
              <a:ext uri="{FF2B5EF4-FFF2-40B4-BE49-F238E27FC236}">
                <a16:creationId xmlns:a16="http://schemas.microsoft.com/office/drawing/2014/main" id="{8CB46043-2A7B-4572-BBE3-8E0FEE13D224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4" name="直接连接符 13">
            <a:extLst>
              <a:ext uri="{FF2B5EF4-FFF2-40B4-BE49-F238E27FC236}">
                <a16:creationId xmlns:a16="http://schemas.microsoft.com/office/drawing/2014/main" id="{2B967F0E-0856-4FB8-A678-3B4D0FB0D846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文本框 59">
            <a:extLst>
              <a:ext uri="{FF2B5EF4-FFF2-40B4-BE49-F238E27FC236}">
                <a16:creationId xmlns:a16="http://schemas.microsoft.com/office/drawing/2014/main" id="{C7AD1E2B-CF6D-9F40-D173-C5FE58943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238125"/>
            <a:ext cx="7042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Objective</a:t>
            </a:r>
          </a:p>
        </p:txBody>
      </p:sp>
      <p:sp>
        <p:nvSpPr>
          <p:cNvPr id="11274" name="TextBox 1">
            <a:extLst>
              <a:ext uri="{FF2B5EF4-FFF2-40B4-BE49-F238E27FC236}">
                <a16:creationId xmlns:a16="http://schemas.microsoft.com/office/drawing/2014/main" id="{9911B946-7A88-AAE1-2A3C-5E7C4CF1B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10" y="3517458"/>
            <a:ext cx="21916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AutoNum type="alphaLcParenBoth"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Sandstone sample</a:t>
            </a:r>
          </a:p>
          <a:p>
            <a:pPr algn="ctr"/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(Yang et al. 2021) </a:t>
            </a:r>
          </a:p>
        </p:txBody>
      </p:sp>
      <p:sp>
        <p:nvSpPr>
          <p:cNvPr id="46" name="矩形 7">
            <a:extLst>
              <a:ext uri="{FF2B5EF4-FFF2-40B4-BE49-F238E27FC236}">
                <a16:creationId xmlns:a16="http://schemas.microsoft.com/office/drawing/2014/main" id="{FD3B621C-527E-4E52-8665-4F93E4FCB3DE}"/>
              </a:ext>
            </a:extLst>
          </p:cNvPr>
          <p:cNvSpPr/>
          <p:nvPr/>
        </p:nvSpPr>
        <p:spPr>
          <a:xfrm>
            <a:off x="5392949" y="4461490"/>
            <a:ext cx="3606432" cy="993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Note: 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 </a:t>
            </a:r>
            <a:r>
              <a:rPr lang="en-US" altLang="zh-C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ResUNet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Python code was cited from:</a:t>
            </a:r>
          </a:p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u="sng" dirty="0">
                <a:solidFill>
                  <a:srgbClr val="0000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https://github.com/Subham2901/Concrete_Crack_Segmentation/blob/master/Notebooks/Deep_crack.ipynb</a:t>
            </a:r>
            <a:endParaRPr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	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A847A82-3678-40A2-88C0-80353DAC4D27}"/>
              </a:ext>
            </a:extLst>
          </p:cNvPr>
          <p:cNvSpPr/>
          <p:nvPr/>
        </p:nvSpPr>
        <p:spPr>
          <a:xfrm rot="2481477">
            <a:off x="5735638" y="2646361"/>
            <a:ext cx="111125" cy="3000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46">
            <a:extLst>
              <a:ext uri="{FF2B5EF4-FFF2-40B4-BE49-F238E27FC236}">
                <a16:creationId xmlns:a16="http://schemas.microsoft.com/office/drawing/2014/main" id="{C427B0A4-0EED-41F1-3FD6-480D5998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910" y="2321479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Cracks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9C7B7-82F1-85A4-7D2D-3783810BF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979" y="3561595"/>
            <a:ext cx="4681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Selected 2D CT images of sandstone sample </a:t>
            </a:r>
          </a:p>
          <a:p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out of 937) (Yang et al. 2021) </a:t>
            </a:r>
          </a:p>
        </p:txBody>
      </p:sp>
      <p:pic>
        <p:nvPicPr>
          <p:cNvPr id="4" name="Picture 2" descr="萌萌狗可爱疑问呆萌gif动图_动态图_表情包下载_SOOGIF">
            <a:extLst>
              <a:ext uri="{FF2B5EF4-FFF2-40B4-BE49-F238E27FC236}">
                <a16:creationId xmlns:a16="http://schemas.microsoft.com/office/drawing/2014/main" id="{B1A2730E-1F40-703B-8972-442CD725E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0" y="4834822"/>
            <a:ext cx="2048617" cy="20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8EE38-0AB0-23D1-19BD-1805329933A4}"/>
              </a:ext>
            </a:extLst>
          </p:cNvPr>
          <p:cNvSpPr txBox="1"/>
          <p:nvPr/>
        </p:nvSpPr>
        <p:spPr>
          <a:xfrm>
            <a:off x="-21091" y="4280824"/>
            <a:ext cx="28242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How to detect the cracks in hundreds of 2D CT images?</a:t>
            </a:r>
          </a:p>
        </p:txBody>
      </p:sp>
      <p:pic>
        <p:nvPicPr>
          <p:cNvPr id="3074" name="Picture 2" descr="名侦探柯南GIF - 下载及分享PHONEKY">
            <a:extLst>
              <a:ext uri="{FF2B5EF4-FFF2-40B4-BE49-F238E27FC236}">
                <a16:creationId xmlns:a16="http://schemas.microsoft.com/office/drawing/2014/main" id="{95427A55-E109-37F4-825D-A1DE43043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2"/>
          <a:stretch/>
        </p:blipFill>
        <p:spPr bwMode="auto">
          <a:xfrm>
            <a:off x="3060700" y="5102523"/>
            <a:ext cx="2105025" cy="167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ED8D0-AF3B-F819-E8A2-96BFCBDA9ADC}"/>
              </a:ext>
            </a:extLst>
          </p:cNvPr>
          <p:cNvSpPr txBox="1"/>
          <p:nvPr/>
        </p:nvSpPr>
        <p:spPr>
          <a:xfrm>
            <a:off x="3831386" y="4777243"/>
            <a:ext cx="148084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Try U-Net!!!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D8A30-0319-76C4-4036-9CC21B06C56B}"/>
              </a:ext>
            </a:extLst>
          </p:cNvPr>
          <p:cNvSpPr txBox="1"/>
          <p:nvPr/>
        </p:nvSpPr>
        <p:spPr>
          <a:xfrm>
            <a:off x="5491928" y="5604212"/>
            <a:ext cx="3817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Standard U-Net</a:t>
            </a:r>
          </a:p>
          <a:p>
            <a:pPr marL="285750" indent="-285750"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Residual U-Net (</a:t>
            </a:r>
            <a:r>
              <a:rPr lang="en-US" altLang="zh-CN" sz="1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ResUNet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</a:p>
          <a:p>
            <a:pPr marL="285750" indent="-285750"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Residual U-Net-Transfer Learning </a:t>
            </a:r>
          </a:p>
          <a:p>
            <a:pPr algn="just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(</a:t>
            </a:r>
            <a:r>
              <a:rPr lang="en-US" altLang="zh-CN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ResUNet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-TL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0F3F3A-E882-8C3B-9614-F494AF07D13D}"/>
              </a:ext>
            </a:extLst>
          </p:cNvPr>
          <p:cNvCxnSpPr/>
          <p:nvPr/>
        </p:nvCxnSpPr>
        <p:spPr>
          <a:xfrm flipH="1" flipV="1">
            <a:off x="7844971" y="5246914"/>
            <a:ext cx="210458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5F8966-E817-97E9-E135-95868EA17C93}"/>
              </a:ext>
            </a:extLst>
          </p:cNvPr>
          <p:cNvSpPr txBox="1"/>
          <p:nvPr/>
        </p:nvSpPr>
        <p:spPr>
          <a:xfrm>
            <a:off x="4701620" y="6576160"/>
            <a:ext cx="44795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credit: https://cn.phoneky.com/gif-animations/?id=s2s101943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BD3B96CE-391B-4F09-820C-E0C4AF0B47F2}"/>
              </a:ext>
            </a:extLst>
          </p:cNvPr>
          <p:cNvSpPr txBox="1">
            <a:spLocks/>
          </p:cNvSpPr>
          <p:nvPr/>
        </p:nvSpPr>
        <p:spPr>
          <a:xfrm>
            <a:off x="8368496" y="6321625"/>
            <a:ext cx="77550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A6F7E8F-35D4-4225-B202-468C0B4EC852}"/>
              </a:ext>
            </a:extLst>
          </p:cNvPr>
          <p:cNvSpPr/>
          <p:nvPr/>
        </p:nvSpPr>
        <p:spPr>
          <a:xfrm>
            <a:off x="0" y="2368550"/>
            <a:ext cx="9144000" cy="2136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0B281C-EF23-4ABF-BC5B-F0BC054F2FC9}"/>
              </a:ext>
            </a:extLst>
          </p:cNvPr>
          <p:cNvSpPr/>
          <p:nvPr/>
        </p:nvSpPr>
        <p:spPr>
          <a:xfrm>
            <a:off x="0" y="2855913"/>
            <a:ext cx="822325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9CEF8A-E7EC-4E42-94B6-72406A1D8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2357438"/>
            <a:ext cx="1155700" cy="1419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8625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zh-CN" altLang="en-US" sz="86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27125F-B459-2DD1-B2C8-843045E02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28273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448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2400" b="1">
              <a:solidFill>
                <a:srgbClr val="0448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7B8FF4-D992-4028-8E51-22F37002CA1E}"/>
              </a:ext>
            </a:extLst>
          </p:cNvPr>
          <p:cNvSpPr/>
          <p:nvPr/>
        </p:nvSpPr>
        <p:spPr>
          <a:xfrm>
            <a:off x="1874838" y="2855913"/>
            <a:ext cx="7269162" cy="404812"/>
          </a:xfrm>
          <a:prstGeom prst="rect">
            <a:avLst/>
          </a:prstGeom>
          <a:solidFill>
            <a:srgbClr val="D6E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EE40645-E094-D8A5-AEC6-46E19D97F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81400"/>
            <a:ext cx="6516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Methodology &amp; Procedure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0268DBE-7513-4FBD-B4A4-9AFB43D0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8496" y="6321625"/>
            <a:ext cx="775504" cy="365125"/>
          </a:xfrm>
        </p:spPr>
        <p:txBody>
          <a:bodyPr/>
          <a:lstStyle/>
          <a:p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6F5BD89B-72E6-41DD-BF3E-EB677EAB0683}"/>
              </a:ext>
            </a:extLst>
          </p:cNvPr>
          <p:cNvSpPr/>
          <p:nvPr/>
        </p:nvSpPr>
        <p:spPr>
          <a:xfrm>
            <a:off x="1344642" y="1015949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BE6984C-AD9A-426C-BAC0-8DDC77BF6873}"/>
              </a:ext>
            </a:extLst>
          </p:cNvPr>
          <p:cNvSpPr/>
          <p:nvPr/>
        </p:nvSpPr>
        <p:spPr>
          <a:xfrm>
            <a:off x="1114778" y="1015949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2413F2D-9B84-482F-A271-4E455375CDA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2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DB1932-7D83-4C03-B938-54B297BD6A78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931A6D-6158-419E-93FA-9E1A97D77983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文本框 59">
            <a:extLst>
              <a:ext uri="{FF2B5EF4-FFF2-40B4-BE49-F238E27FC236}">
                <a16:creationId xmlns:a16="http://schemas.microsoft.com/office/drawing/2014/main" id="{2A3E6E1F-7078-45BE-6F55-C8881AA2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919" y="95994"/>
            <a:ext cx="7042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Methodology: Standard U-Net – architecture and loss function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40534-7180-E72D-5523-679FCCC3A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1" y="2115582"/>
            <a:ext cx="744357" cy="762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CDDDBF-776B-DAE6-A047-02593996A8EB}"/>
              </a:ext>
            </a:extLst>
          </p:cNvPr>
          <p:cNvSpPr/>
          <p:nvPr/>
        </p:nvSpPr>
        <p:spPr>
          <a:xfrm>
            <a:off x="923606" y="1009843"/>
            <a:ext cx="27432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EDDB30A-F745-4539-0357-129AB4622238}"/>
              </a:ext>
            </a:extLst>
          </p:cNvPr>
          <p:cNvSpPr/>
          <p:nvPr/>
        </p:nvSpPr>
        <p:spPr>
          <a:xfrm>
            <a:off x="988907" y="1422564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013AF23-6E62-3EE3-DF82-131617743E92}"/>
              </a:ext>
            </a:extLst>
          </p:cNvPr>
          <p:cNvSpPr/>
          <p:nvPr/>
        </p:nvSpPr>
        <p:spPr>
          <a:xfrm>
            <a:off x="1818177" y="1399521"/>
            <a:ext cx="5084064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3540F6C-00A8-43F3-C00D-7BB485D27329}"/>
              </a:ext>
            </a:extLst>
          </p:cNvPr>
          <p:cNvSpPr/>
          <p:nvPr/>
        </p:nvSpPr>
        <p:spPr>
          <a:xfrm rot="5400000">
            <a:off x="1311634" y="1990566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B8F219-981B-FF82-5BBA-1856A4084935}"/>
              </a:ext>
            </a:extLst>
          </p:cNvPr>
          <p:cNvSpPr txBox="1"/>
          <p:nvPr/>
        </p:nvSpPr>
        <p:spPr>
          <a:xfrm rot="16200000">
            <a:off x="442301" y="126654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C7EA60-C1B1-18BF-79F4-6BDA975B66C0}"/>
              </a:ext>
            </a:extLst>
          </p:cNvPr>
          <p:cNvSpPr txBox="1"/>
          <p:nvPr/>
        </p:nvSpPr>
        <p:spPr>
          <a:xfrm>
            <a:off x="818867" y="808811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A011C-E027-C147-174E-FF43BE2B8B03}"/>
              </a:ext>
            </a:extLst>
          </p:cNvPr>
          <p:cNvSpPr txBox="1"/>
          <p:nvPr/>
        </p:nvSpPr>
        <p:spPr>
          <a:xfrm>
            <a:off x="999846" y="80881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A7E897-F10E-8635-4B4B-5EA652565162}"/>
              </a:ext>
            </a:extLst>
          </p:cNvPr>
          <p:cNvSpPr txBox="1"/>
          <p:nvPr/>
        </p:nvSpPr>
        <p:spPr>
          <a:xfrm>
            <a:off x="1231346" y="80881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288113-589D-AF18-962A-C0F6BB74E0DF}"/>
              </a:ext>
            </a:extLst>
          </p:cNvPr>
          <p:cNvSpPr/>
          <p:nvPr/>
        </p:nvSpPr>
        <p:spPr>
          <a:xfrm>
            <a:off x="1335218" y="2164723"/>
            <a:ext cx="9144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36ED748-C235-478E-90BB-52949E0B987A}"/>
              </a:ext>
            </a:extLst>
          </p:cNvPr>
          <p:cNvSpPr/>
          <p:nvPr/>
        </p:nvSpPr>
        <p:spPr>
          <a:xfrm>
            <a:off x="1555200" y="2164723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917CCE-B3FC-430D-83D0-05D3633C303F}"/>
              </a:ext>
            </a:extLst>
          </p:cNvPr>
          <p:cNvSpPr/>
          <p:nvPr/>
        </p:nvSpPr>
        <p:spPr>
          <a:xfrm>
            <a:off x="1818177" y="2164723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8713961-EBB8-4F63-B585-1AD709E450FD}"/>
              </a:ext>
            </a:extLst>
          </p:cNvPr>
          <p:cNvSpPr/>
          <p:nvPr/>
        </p:nvSpPr>
        <p:spPr>
          <a:xfrm>
            <a:off x="1818177" y="3023459"/>
            <a:ext cx="13716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748820-ECDD-44A8-A460-D75887631870}"/>
              </a:ext>
            </a:extLst>
          </p:cNvPr>
          <p:cNvSpPr/>
          <p:nvPr/>
        </p:nvSpPr>
        <p:spPr>
          <a:xfrm>
            <a:off x="2086828" y="3023459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67468A-538F-4C89-B203-31A92A291F1E}"/>
              </a:ext>
            </a:extLst>
          </p:cNvPr>
          <p:cNvSpPr/>
          <p:nvPr/>
        </p:nvSpPr>
        <p:spPr>
          <a:xfrm>
            <a:off x="2501946" y="3023459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D6F69AC-2993-44C1-9EBB-02380680AA10}"/>
              </a:ext>
            </a:extLst>
          </p:cNvPr>
          <p:cNvSpPr/>
          <p:nvPr/>
        </p:nvSpPr>
        <p:spPr>
          <a:xfrm>
            <a:off x="2501946" y="3779739"/>
            <a:ext cx="27432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157870-DE46-4C5D-A306-D0FB66940F3C}"/>
              </a:ext>
            </a:extLst>
          </p:cNvPr>
          <p:cNvSpPr/>
          <p:nvPr/>
        </p:nvSpPr>
        <p:spPr>
          <a:xfrm>
            <a:off x="2897814" y="3779739"/>
            <a:ext cx="36576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EDD9E5-7F61-422A-845C-CA5FF11041BA}"/>
              </a:ext>
            </a:extLst>
          </p:cNvPr>
          <p:cNvSpPr/>
          <p:nvPr/>
        </p:nvSpPr>
        <p:spPr>
          <a:xfrm>
            <a:off x="3397973" y="3773748"/>
            <a:ext cx="36576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861E56A-C759-4143-9116-9BEE5A53A4B8}"/>
              </a:ext>
            </a:extLst>
          </p:cNvPr>
          <p:cNvSpPr/>
          <p:nvPr/>
        </p:nvSpPr>
        <p:spPr>
          <a:xfrm>
            <a:off x="3410186" y="4462462"/>
            <a:ext cx="365760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8F57949-CBB2-4AE5-980E-BE0B3CC234C3}"/>
              </a:ext>
            </a:extLst>
          </p:cNvPr>
          <p:cNvSpPr/>
          <p:nvPr/>
        </p:nvSpPr>
        <p:spPr>
          <a:xfrm>
            <a:off x="3911458" y="4464940"/>
            <a:ext cx="555119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3E1D020-756D-4C68-B7CA-8C7293AC1739}"/>
              </a:ext>
            </a:extLst>
          </p:cNvPr>
          <p:cNvSpPr/>
          <p:nvPr/>
        </p:nvSpPr>
        <p:spPr>
          <a:xfrm>
            <a:off x="4583049" y="4462462"/>
            <a:ext cx="555119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FE531CE-8999-4AF8-BD2C-CC9CDE579680}"/>
              </a:ext>
            </a:extLst>
          </p:cNvPr>
          <p:cNvSpPr/>
          <p:nvPr/>
        </p:nvSpPr>
        <p:spPr>
          <a:xfrm>
            <a:off x="4583048" y="3785580"/>
            <a:ext cx="5551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298F5C0-8AF6-454D-A1BC-52DB5AB5B280}"/>
              </a:ext>
            </a:extLst>
          </p:cNvPr>
          <p:cNvSpPr/>
          <p:nvPr/>
        </p:nvSpPr>
        <p:spPr>
          <a:xfrm>
            <a:off x="5814189" y="3016895"/>
            <a:ext cx="37792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EB4251-1528-4CE8-B218-F18D9FF3D4CB}"/>
              </a:ext>
            </a:extLst>
          </p:cNvPr>
          <p:cNvSpPr/>
          <p:nvPr/>
        </p:nvSpPr>
        <p:spPr>
          <a:xfrm>
            <a:off x="6313845" y="3009762"/>
            <a:ext cx="27432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72292BE-F002-414B-99AB-65A4634A961E}"/>
              </a:ext>
            </a:extLst>
          </p:cNvPr>
          <p:cNvSpPr/>
          <p:nvPr/>
        </p:nvSpPr>
        <p:spPr>
          <a:xfrm>
            <a:off x="7060454" y="2181932"/>
            <a:ext cx="13716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225677D-57AE-492A-A990-99E1CEBAAE3C}"/>
              </a:ext>
            </a:extLst>
          </p:cNvPr>
          <p:cNvSpPr/>
          <p:nvPr/>
        </p:nvSpPr>
        <p:spPr>
          <a:xfrm>
            <a:off x="7569692" y="1062513"/>
            <a:ext cx="914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3276391-9551-407C-A964-56E66B5A66DD}"/>
              </a:ext>
            </a:extLst>
          </p:cNvPr>
          <p:cNvSpPr/>
          <p:nvPr/>
        </p:nvSpPr>
        <p:spPr>
          <a:xfrm>
            <a:off x="7782250" y="1062513"/>
            <a:ext cx="914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82986EC-A906-4B44-95B2-8C88476C8489}"/>
              </a:ext>
            </a:extLst>
          </p:cNvPr>
          <p:cNvSpPr/>
          <p:nvPr/>
        </p:nvSpPr>
        <p:spPr>
          <a:xfrm>
            <a:off x="7986182" y="1062513"/>
            <a:ext cx="457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0AA13D7D-20AC-4B28-ABB7-364099EB7EE0}"/>
              </a:ext>
            </a:extLst>
          </p:cNvPr>
          <p:cNvSpPr/>
          <p:nvPr/>
        </p:nvSpPr>
        <p:spPr>
          <a:xfrm rot="16200000">
            <a:off x="5924472" y="3620805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E7912196-E4A7-49B8-971B-44BE174AEF24}"/>
              </a:ext>
            </a:extLst>
          </p:cNvPr>
          <p:cNvSpPr/>
          <p:nvPr/>
        </p:nvSpPr>
        <p:spPr>
          <a:xfrm>
            <a:off x="1229710" y="1425495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92A791BE-4162-4774-8362-6B355EADE65A}"/>
              </a:ext>
            </a:extLst>
          </p:cNvPr>
          <p:cNvSpPr/>
          <p:nvPr/>
        </p:nvSpPr>
        <p:spPr>
          <a:xfrm>
            <a:off x="1437908" y="2406644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7ADA1AEA-DA03-42D9-BC96-B3B83AE716F6}"/>
              </a:ext>
            </a:extLst>
          </p:cNvPr>
          <p:cNvSpPr/>
          <p:nvPr/>
        </p:nvSpPr>
        <p:spPr>
          <a:xfrm>
            <a:off x="1712574" y="2409316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15238260-BFC2-4F2D-A510-1492E805578B}"/>
              </a:ext>
            </a:extLst>
          </p:cNvPr>
          <p:cNvSpPr/>
          <p:nvPr/>
        </p:nvSpPr>
        <p:spPr>
          <a:xfrm>
            <a:off x="7216650" y="2415878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C19AF61B-5E91-4569-91B8-12C5C4ED3B68}"/>
              </a:ext>
            </a:extLst>
          </p:cNvPr>
          <p:cNvSpPr/>
          <p:nvPr/>
        </p:nvSpPr>
        <p:spPr>
          <a:xfrm>
            <a:off x="1970400" y="323783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9AFCC45B-70CB-4712-8997-C96C9B3820B4}"/>
              </a:ext>
            </a:extLst>
          </p:cNvPr>
          <p:cNvSpPr/>
          <p:nvPr/>
        </p:nvSpPr>
        <p:spPr>
          <a:xfrm>
            <a:off x="2383447" y="323783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Arrow: Right 117">
            <a:extLst>
              <a:ext uri="{FF2B5EF4-FFF2-40B4-BE49-F238E27FC236}">
                <a16:creationId xmlns:a16="http://schemas.microsoft.com/office/drawing/2014/main" id="{3513DAD0-CE59-44D2-943C-6839C68AA9AE}"/>
              </a:ext>
            </a:extLst>
          </p:cNvPr>
          <p:cNvSpPr/>
          <p:nvPr/>
        </p:nvSpPr>
        <p:spPr>
          <a:xfrm>
            <a:off x="2791320" y="394839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A67798E9-3D46-42A8-938C-3194BB1A6EB2}"/>
              </a:ext>
            </a:extLst>
          </p:cNvPr>
          <p:cNvSpPr/>
          <p:nvPr/>
        </p:nvSpPr>
        <p:spPr>
          <a:xfrm>
            <a:off x="6951412" y="2411641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1CA7AF5C-6309-4A1D-BD8C-15D513332FBE}"/>
              </a:ext>
            </a:extLst>
          </p:cNvPr>
          <p:cNvSpPr/>
          <p:nvPr/>
        </p:nvSpPr>
        <p:spPr>
          <a:xfrm>
            <a:off x="3279776" y="3963799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B45D7D21-F1DF-4F3B-AFA7-AE0130DA464B}"/>
              </a:ext>
            </a:extLst>
          </p:cNvPr>
          <p:cNvSpPr/>
          <p:nvPr/>
        </p:nvSpPr>
        <p:spPr>
          <a:xfrm>
            <a:off x="3797982" y="4493956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821AAC2F-87CC-40BC-842D-3B8B8D282C76}"/>
              </a:ext>
            </a:extLst>
          </p:cNvPr>
          <p:cNvSpPr/>
          <p:nvPr/>
        </p:nvSpPr>
        <p:spPr>
          <a:xfrm>
            <a:off x="4466577" y="4491032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Arrow: Right 122">
            <a:extLst>
              <a:ext uri="{FF2B5EF4-FFF2-40B4-BE49-F238E27FC236}">
                <a16:creationId xmlns:a16="http://schemas.microsoft.com/office/drawing/2014/main" id="{AF597D54-3D14-48D1-B3FF-EAD126001385}"/>
              </a:ext>
            </a:extLst>
          </p:cNvPr>
          <p:cNvSpPr/>
          <p:nvPr/>
        </p:nvSpPr>
        <p:spPr>
          <a:xfrm>
            <a:off x="6588165" y="3240665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520BFA77-198D-4524-A45E-B53CBADD2ADA}"/>
              </a:ext>
            </a:extLst>
          </p:cNvPr>
          <p:cNvSpPr/>
          <p:nvPr/>
        </p:nvSpPr>
        <p:spPr>
          <a:xfrm>
            <a:off x="5170927" y="3963857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Arrow: Right 125">
            <a:extLst>
              <a:ext uri="{FF2B5EF4-FFF2-40B4-BE49-F238E27FC236}">
                <a16:creationId xmlns:a16="http://schemas.microsoft.com/office/drawing/2014/main" id="{59C7239D-51CC-44D3-A8B2-9E2ABD5663DD}"/>
              </a:ext>
            </a:extLst>
          </p:cNvPr>
          <p:cNvSpPr/>
          <p:nvPr/>
        </p:nvSpPr>
        <p:spPr>
          <a:xfrm>
            <a:off x="6209956" y="323783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Arrow: Right 126">
            <a:extLst>
              <a:ext uri="{FF2B5EF4-FFF2-40B4-BE49-F238E27FC236}">
                <a16:creationId xmlns:a16="http://schemas.microsoft.com/office/drawing/2014/main" id="{2111EF86-9AF1-412A-8882-7BB16F95F1B3}"/>
              </a:ext>
            </a:extLst>
          </p:cNvPr>
          <p:cNvSpPr/>
          <p:nvPr/>
        </p:nvSpPr>
        <p:spPr>
          <a:xfrm>
            <a:off x="7669746" y="1424657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9A65EBC2-C017-4072-BE1F-53779B721AE0}"/>
              </a:ext>
            </a:extLst>
          </p:cNvPr>
          <p:cNvSpPr/>
          <p:nvPr/>
        </p:nvSpPr>
        <p:spPr>
          <a:xfrm>
            <a:off x="7881118" y="1422128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Arrow: Right 128">
            <a:extLst>
              <a:ext uri="{FF2B5EF4-FFF2-40B4-BE49-F238E27FC236}">
                <a16:creationId xmlns:a16="http://schemas.microsoft.com/office/drawing/2014/main" id="{7C4DD5EC-EEF7-4555-913A-3312C07796C5}"/>
              </a:ext>
            </a:extLst>
          </p:cNvPr>
          <p:cNvSpPr/>
          <p:nvPr/>
        </p:nvSpPr>
        <p:spPr>
          <a:xfrm rot="5400000">
            <a:off x="1808029" y="2857161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Arrow: Right 129">
            <a:extLst>
              <a:ext uri="{FF2B5EF4-FFF2-40B4-BE49-F238E27FC236}">
                <a16:creationId xmlns:a16="http://schemas.microsoft.com/office/drawing/2014/main" id="{AAF139BC-C522-4B93-A5BA-A61AD3BED12C}"/>
              </a:ext>
            </a:extLst>
          </p:cNvPr>
          <p:cNvSpPr/>
          <p:nvPr/>
        </p:nvSpPr>
        <p:spPr>
          <a:xfrm rot="5400000">
            <a:off x="2560378" y="3618949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Arrow: Right 130">
            <a:extLst>
              <a:ext uri="{FF2B5EF4-FFF2-40B4-BE49-F238E27FC236}">
                <a16:creationId xmlns:a16="http://schemas.microsoft.com/office/drawing/2014/main" id="{C9A4C629-AC77-4778-8CF9-3578B16D2A98}"/>
              </a:ext>
            </a:extLst>
          </p:cNvPr>
          <p:cNvSpPr/>
          <p:nvPr/>
        </p:nvSpPr>
        <p:spPr>
          <a:xfrm rot="5400000">
            <a:off x="3519484" y="4289735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A971B4B3-F759-4887-8DC4-518A27C7095A}"/>
              </a:ext>
            </a:extLst>
          </p:cNvPr>
          <p:cNvSpPr/>
          <p:nvPr/>
        </p:nvSpPr>
        <p:spPr>
          <a:xfrm rot="16200000">
            <a:off x="4778096" y="4292371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EAB8AA14-8EB4-43E0-8007-0AE2F8920F15}"/>
              </a:ext>
            </a:extLst>
          </p:cNvPr>
          <p:cNvSpPr/>
          <p:nvPr/>
        </p:nvSpPr>
        <p:spPr>
          <a:xfrm rot="16200000">
            <a:off x="6752994" y="2859797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6CAB6441-C217-4C89-A1BB-2840985948D9}"/>
              </a:ext>
            </a:extLst>
          </p:cNvPr>
          <p:cNvSpPr/>
          <p:nvPr/>
        </p:nvSpPr>
        <p:spPr>
          <a:xfrm rot="16200000">
            <a:off x="7296768" y="2021907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DD42263C-E823-4C5E-922D-321E1B590AF9}"/>
              </a:ext>
            </a:extLst>
          </p:cNvPr>
          <p:cNvSpPr/>
          <p:nvPr/>
        </p:nvSpPr>
        <p:spPr>
          <a:xfrm>
            <a:off x="2197980" y="2408644"/>
            <a:ext cx="411480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Arrow: Right 135">
            <a:extLst>
              <a:ext uri="{FF2B5EF4-FFF2-40B4-BE49-F238E27FC236}">
                <a16:creationId xmlns:a16="http://schemas.microsoft.com/office/drawing/2014/main" id="{4108351B-5F96-477C-975B-94F95D28F3FE}"/>
              </a:ext>
            </a:extLst>
          </p:cNvPr>
          <p:cNvSpPr/>
          <p:nvPr/>
        </p:nvSpPr>
        <p:spPr>
          <a:xfrm>
            <a:off x="2999267" y="3224591"/>
            <a:ext cx="228600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AC993BAD-8953-4332-A05C-A0C842B0548B}"/>
              </a:ext>
            </a:extLst>
          </p:cNvPr>
          <p:cNvSpPr/>
          <p:nvPr/>
        </p:nvSpPr>
        <p:spPr>
          <a:xfrm>
            <a:off x="3822933" y="3948393"/>
            <a:ext cx="36576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9C7A26B-F490-40B7-9C83-F6400E9D6D0F}"/>
              </a:ext>
            </a:extLst>
          </p:cNvPr>
          <p:cNvSpPr txBox="1"/>
          <p:nvPr/>
        </p:nvSpPr>
        <p:spPr>
          <a:xfrm rot="16200000">
            <a:off x="7823795" y="13170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62B99DE-8588-47DE-AE46-15050B186EC1}"/>
              </a:ext>
            </a:extLst>
          </p:cNvPr>
          <p:cNvSpPr/>
          <p:nvPr/>
        </p:nvSpPr>
        <p:spPr>
          <a:xfrm>
            <a:off x="7217082" y="1037609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57A0FAA-020B-4764-B188-9DD53DF30F03}"/>
              </a:ext>
            </a:extLst>
          </p:cNvPr>
          <p:cNvSpPr/>
          <p:nvPr/>
        </p:nvSpPr>
        <p:spPr>
          <a:xfrm>
            <a:off x="6527450" y="2167034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1988016-DF32-4D19-AB09-F609C9F8ABC6}"/>
              </a:ext>
            </a:extLst>
          </p:cNvPr>
          <p:cNvSpPr/>
          <p:nvPr/>
        </p:nvSpPr>
        <p:spPr>
          <a:xfrm>
            <a:off x="5544623" y="3014489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422D9AE-DFC8-44B7-B046-EB3EDF4B5362}"/>
              </a:ext>
            </a:extLst>
          </p:cNvPr>
          <p:cNvSpPr/>
          <p:nvPr/>
        </p:nvSpPr>
        <p:spPr>
          <a:xfrm>
            <a:off x="4217288" y="3787659"/>
            <a:ext cx="386885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F80C8E8-70EA-4394-ACD1-FEB8C6C2B0F6}"/>
              </a:ext>
            </a:extLst>
          </p:cNvPr>
          <p:cNvSpPr txBox="1"/>
          <p:nvPr/>
        </p:nvSpPr>
        <p:spPr>
          <a:xfrm>
            <a:off x="880123" y="1907327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8B6DD31-A532-410F-8D9E-14A53565C9B8}"/>
              </a:ext>
            </a:extLst>
          </p:cNvPr>
          <p:cNvSpPr txBox="1"/>
          <p:nvPr/>
        </p:nvSpPr>
        <p:spPr>
          <a:xfrm>
            <a:off x="968253" y="2618901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EEBDE05-E555-4C70-888A-B12ACF5E33E9}"/>
              </a:ext>
            </a:extLst>
          </p:cNvPr>
          <p:cNvSpPr txBox="1"/>
          <p:nvPr/>
        </p:nvSpPr>
        <p:spPr>
          <a:xfrm>
            <a:off x="1527922" y="3363661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A9F4A23-8C0C-41F7-A615-391FF7CBE9D6}"/>
              </a:ext>
            </a:extLst>
          </p:cNvPr>
          <p:cNvSpPr txBox="1"/>
          <p:nvPr/>
        </p:nvSpPr>
        <p:spPr>
          <a:xfrm>
            <a:off x="2227127" y="403893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2F17954-A1B1-4C20-95F2-BCA4D250240B}"/>
              </a:ext>
            </a:extLst>
          </p:cNvPr>
          <p:cNvSpPr txBox="1"/>
          <p:nvPr/>
        </p:nvSpPr>
        <p:spPr>
          <a:xfrm>
            <a:off x="3140652" y="4460550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5EAC419-F13F-4B1F-B405-5D28740AF3E1}"/>
              </a:ext>
            </a:extLst>
          </p:cNvPr>
          <p:cNvSpPr txBox="1"/>
          <p:nvPr/>
        </p:nvSpPr>
        <p:spPr>
          <a:xfrm>
            <a:off x="1460915" y="1968808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004FFA9-C953-4E2B-B2BA-B9BD72E536E3}"/>
              </a:ext>
            </a:extLst>
          </p:cNvPr>
          <p:cNvSpPr txBox="1"/>
          <p:nvPr/>
        </p:nvSpPr>
        <p:spPr>
          <a:xfrm>
            <a:off x="1733673" y="196365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C22B549-58E8-4D80-B63B-C404205247A8}"/>
              </a:ext>
            </a:extLst>
          </p:cNvPr>
          <p:cNvSpPr txBox="1"/>
          <p:nvPr/>
        </p:nvSpPr>
        <p:spPr>
          <a:xfrm>
            <a:off x="2057717" y="2822012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AC5B0D3-AEF3-4C84-A9AD-EAF9005D106D}"/>
              </a:ext>
            </a:extLst>
          </p:cNvPr>
          <p:cNvSpPr txBox="1"/>
          <p:nvPr/>
        </p:nvSpPr>
        <p:spPr>
          <a:xfrm>
            <a:off x="2491958" y="283089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702DE0C-34C3-41ED-ADC2-AB27ECBBA121}"/>
              </a:ext>
            </a:extLst>
          </p:cNvPr>
          <p:cNvSpPr txBox="1"/>
          <p:nvPr/>
        </p:nvSpPr>
        <p:spPr>
          <a:xfrm>
            <a:off x="2904882" y="356553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459EA87-4C7B-49D4-A056-1AE9EF9CA67E}"/>
              </a:ext>
            </a:extLst>
          </p:cNvPr>
          <p:cNvSpPr txBox="1"/>
          <p:nvPr/>
        </p:nvSpPr>
        <p:spPr>
          <a:xfrm>
            <a:off x="3356511" y="3572099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56FAA54-A419-40FB-AA7B-994CABA4DDF5}"/>
              </a:ext>
            </a:extLst>
          </p:cNvPr>
          <p:cNvSpPr txBox="1"/>
          <p:nvPr/>
        </p:nvSpPr>
        <p:spPr>
          <a:xfrm>
            <a:off x="3981827" y="4264224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56F0A14-96D9-4880-97F9-9B356DE2B18C}"/>
              </a:ext>
            </a:extLst>
          </p:cNvPr>
          <p:cNvSpPr txBox="1"/>
          <p:nvPr/>
        </p:nvSpPr>
        <p:spPr>
          <a:xfrm>
            <a:off x="4802490" y="4269354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77BAEED-27EA-45FE-86C0-9F04BA4A010A}"/>
              </a:ext>
            </a:extLst>
          </p:cNvPr>
          <p:cNvSpPr txBox="1"/>
          <p:nvPr/>
        </p:nvSpPr>
        <p:spPr>
          <a:xfrm>
            <a:off x="5060383" y="4452715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1477C30-9639-432B-9F0B-39D491587323}"/>
              </a:ext>
            </a:extLst>
          </p:cNvPr>
          <p:cNvSpPr txBox="1"/>
          <p:nvPr/>
        </p:nvSpPr>
        <p:spPr>
          <a:xfrm>
            <a:off x="4645370" y="3592599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6EE489C-3803-484F-9BE3-3CC7CB14CD43}"/>
              </a:ext>
            </a:extLst>
          </p:cNvPr>
          <p:cNvSpPr txBox="1"/>
          <p:nvPr/>
        </p:nvSpPr>
        <p:spPr>
          <a:xfrm>
            <a:off x="5285267" y="3588634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0BD4577-CA34-4AE5-A8B1-672DBC5615F1}"/>
              </a:ext>
            </a:extLst>
          </p:cNvPr>
          <p:cNvSpPr txBox="1"/>
          <p:nvPr/>
        </p:nvSpPr>
        <p:spPr>
          <a:xfrm>
            <a:off x="5968917" y="358207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A4F27DC-11C6-45E7-A552-4C75475BBABD}"/>
              </a:ext>
            </a:extLst>
          </p:cNvPr>
          <p:cNvSpPr txBox="1"/>
          <p:nvPr/>
        </p:nvSpPr>
        <p:spPr>
          <a:xfrm>
            <a:off x="6238576" y="2811961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3E79512-D48D-432F-AD00-98B023E72B88}"/>
              </a:ext>
            </a:extLst>
          </p:cNvPr>
          <p:cNvSpPr txBox="1"/>
          <p:nvPr/>
        </p:nvSpPr>
        <p:spPr>
          <a:xfrm>
            <a:off x="6790616" y="2788916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0F80776-8B30-47B4-8825-48350DE5B9B0}"/>
              </a:ext>
            </a:extLst>
          </p:cNvPr>
          <p:cNvSpPr txBox="1"/>
          <p:nvPr/>
        </p:nvSpPr>
        <p:spPr>
          <a:xfrm>
            <a:off x="6961809" y="1968808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6EA4482-3EAA-4176-8216-0958B8BBAAF8}"/>
              </a:ext>
            </a:extLst>
          </p:cNvPr>
          <p:cNvSpPr txBox="1"/>
          <p:nvPr/>
        </p:nvSpPr>
        <p:spPr>
          <a:xfrm>
            <a:off x="7345907" y="196365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B9F97A3-5C9D-428E-8759-8BE8A5A7091C}"/>
              </a:ext>
            </a:extLst>
          </p:cNvPr>
          <p:cNvSpPr txBox="1"/>
          <p:nvPr/>
        </p:nvSpPr>
        <p:spPr>
          <a:xfrm>
            <a:off x="7452547" y="852706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C24E621-7BCF-4C83-9D33-CE3A21C0B7D2}"/>
              </a:ext>
            </a:extLst>
          </p:cNvPr>
          <p:cNvSpPr txBox="1"/>
          <p:nvPr/>
        </p:nvSpPr>
        <p:spPr>
          <a:xfrm>
            <a:off x="7667327" y="84070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0FFC245-3BA4-4ED3-AA78-1069DDAF2BAD}"/>
              </a:ext>
            </a:extLst>
          </p:cNvPr>
          <p:cNvSpPr txBox="1"/>
          <p:nvPr/>
        </p:nvSpPr>
        <p:spPr>
          <a:xfrm>
            <a:off x="7852474" y="84070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2" name="Arrow: Right 171">
            <a:extLst>
              <a:ext uri="{FF2B5EF4-FFF2-40B4-BE49-F238E27FC236}">
                <a16:creationId xmlns:a16="http://schemas.microsoft.com/office/drawing/2014/main" id="{148310C9-2A34-44E2-A23E-EB5CE101E8ED}"/>
              </a:ext>
            </a:extLst>
          </p:cNvPr>
          <p:cNvSpPr/>
          <p:nvPr/>
        </p:nvSpPr>
        <p:spPr>
          <a:xfrm>
            <a:off x="8059333" y="1422128"/>
            <a:ext cx="91440" cy="11989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830349B-4934-42F8-BFE9-C71FB462D34A}"/>
              </a:ext>
            </a:extLst>
          </p:cNvPr>
          <p:cNvSpPr/>
          <p:nvPr/>
        </p:nvSpPr>
        <p:spPr>
          <a:xfrm>
            <a:off x="8170227" y="1060506"/>
            <a:ext cx="274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3843BC1-0B3F-48BD-899F-E912A2B86A4F}"/>
              </a:ext>
            </a:extLst>
          </p:cNvPr>
          <p:cNvSpPr txBox="1"/>
          <p:nvPr/>
        </p:nvSpPr>
        <p:spPr>
          <a:xfrm>
            <a:off x="4179941" y="3584881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F88670DD-D9BB-449A-88CD-6D73FCA92F70}"/>
              </a:ext>
            </a:extLst>
          </p:cNvPr>
          <p:cNvSpPr/>
          <p:nvPr/>
        </p:nvSpPr>
        <p:spPr>
          <a:xfrm>
            <a:off x="5291374" y="3785580"/>
            <a:ext cx="3840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B1199B3-89DA-40DF-A901-1FB226F88695}"/>
              </a:ext>
            </a:extLst>
          </p:cNvPr>
          <p:cNvSpPr/>
          <p:nvPr/>
        </p:nvSpPr>
        <p:spPr>
          <a:xfrm>
            <a:off x="5822666" y="3785580"/>
            <a:ext cx="38404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Arrow: Right 176">
            <a:extLst>
              <a:ext uri="{FF2B5EF4-FFF2-40B4-BE49-F238E27FC236}">
                <a16:creationId xmlns:a16="http://schemas.microsoft.com/office/drawing/2014/main" id="{8A31DB62-B22C-424F-8AF6-6E2F0E6B1B72}"/>
              </a:ext>
            </a:extLst>
          </p:cNvPr>
          <p:cNvSpPr/>
          <p:nvPr/>
        </p:nvSpPr>
        <p:spPr>
          <a:xfrm>
            <a:off x="5703324" y="3942402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CE752809-D991-4717-AE20-A2BA41D3674F}"/>
              </a:ext>
            </a:extLst>
          </p:cNvPr>
          <p:cNvSpPr/>
          <p:nvPr/>
        </p:nvSpPr>
        <p:spPr>
          <a:xfrm>
            <a:off x="6694562" y="3016895"/>
            <a:ext cx="27432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B092978-B77C-45E5-95BC-23523DD825A5}"/>
              </a:ext>
            </a:extLst>
          </p:cNvPr>
          <p:cNvSpPr txBox="1"/>
          <p:nvPr/>
        </p:nvSpPr>
        <p:spPr>
          <a:xfrm>
            <a:off x="5792534" y="2825212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109A205-8AC2-41F1-B7CB-6811847603D5}"/>
              </a:ext>
            </a:extLst>
          </p:cNvPr>
          <p:cNvSpPr/>
          <p:nvPr/>
        </p:nvSpPr>
        <p:spPr>
          <a:xfrm>
            <a:off x="6662586" y="2173435"/>
            <a:ext cx="27432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9AF119-4695-4D36-9CD8-014E382644FB}"/>
              </a:ext>
            </a:extLst>
          </p:cNvPr>
          <p:cNvSpPr/>
          <p:nvPr/>
        </p:nvSpPr>
        <p:spPr>
          <a:xfrm>
            <a:off x="7321162" y="2190810"/>
            <a:ext cx="13716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32E6573-4A22-40B6-A710-D8F67611E5BE}"/>
              </a:ext>
            </a:extLst>
          </p:cNvPr>
          <p:cNvSpPr/>
          <p:nvPr/>
        </p:nvSpPr>
        <p:spPr>
          <a:xfrm>
            <a:off x="7309446" y="1036257"/>
            <a:ext cx="1371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Arrow: Right 182">
            <a:extLst>
              <a:ext uri="{FF2B5EF4-FFF2-40B4-BE49-F238E27FC236}">
                <a16:creationId xmlns:a16="http://schemas.microsoft.com/office/drawing/2014/main" id="{7BC1283A-18D9-4BCB-9069-FC4DFCA1462B}"/>
              </a:ext>
            </a:extLst>
          </p:cNvPr>
          <p:cNvSpPr/>
          <p:nvPr/>
        </p:nvSpPr>
        <p:spPr>
          <a:xfrm>
            <a:off x="7470048" y="1431627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0161A15-61EC-4298-B0AE-98EDB5DE732D}"/>
              </a:ext>
            </a:extLst>
          </p:cNvPr>
          <p:cNvSpPr txBox="1"/>
          <p:nvPr/>
        </p:nvSpPr>
        <p:spPr>
          <a:xfrm>
            <a:off x="6565547" y="197559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11D972E-17DA-48C2-BD89-39E6BA401C7D}"/>
              </a:ext>
            </a:extLst>
          </p:cNvPr>
          <p:cNvSpPr txBox="1"/>
          <p:nvPr/>
        </p:nvSpPr>
        <p:spPr>
          <a:xfrm>
            <a:off x="7219687" y="84592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278AC07-CCD3-4295-9B64-097B8DDBA0D8}"/>
              </a:ext>
            </a:extLst>
          </p:cNvPr>
          <p:cNvSpPr txBox="1"/>
          <p:nvPr/>
        </p:nvSpPr>
        <p:spPr>
          <a:xfrm>
            <a:off x="6132258" y="4053650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71CE02C-04FF-422E-A428-34A8A4DD1966}"/>
              </a:ext>
            </a:extLst>
          </p:cNvPr>
          <p:cNvSpPr txBox="1"/>
          <p:nvPr/>
        </p:nvSpPr>
        <p:spPr>
          <a:xfrm>
            <a:off x="6931351" y="337635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9F919A7-5F0D-4E4B-95EC-F3F5552D92A5}"/>
              </a:ext>
            </a:extLst>
          </p:cNvPr>
          <p:cNvSpPr txBox="1"/>
          <p:nvPr/>
        </p:nvSpPr>
        <p:spPr>
          <a:xfrm>
            <a:off x="7404998" y="2644651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F7AA400-530A-49B3-94F5-DA9253AFAD54}"/>
              </a:ext>
            </a:extLst>
          </p:cNvPr>
          <p:cNvSpPr txBox="1"/>
          <p:nvPr/>
        </p:nvSpPr>
        <p:spPr>
          <a:xfrm>
            <a:off x="8144394" y="1787314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CF95414-4C71-4016-BDE7-BD4594FDDC21}"/>
              </a:ext>
            </a:extLst>
          </p:cNvPr>
          <p:cNvSpPr txBox="1"/>
          <p:nvPr/>
        </p:nvSpPr>
        <p:spPr>
          <a:xfrm>
            <a:off x="5517040" y="282272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0799094-4091-43CE-BFAB-58DD55217C46}"/>
              </a:ext>
            </a:extLst>
          </p:cNvPr>
          <p:cNvSpPr txBox="1"/>
          <p:nvPr/>
        </p:nvSpPr>
        <p:spPr>
          <a:xfrm>
            <a:off x="6404052" y="1972437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EA5F161-A047-4ACF-B05F-029B47566E38}"/>
              </a:ext>
            </a:extLst>
          </p:cNvPr>
          <p:cNvSpPr txBox="1"/>
          <p:nvPr/>
        </p:nvSpPr>
        <p:spPr>
          <a:xfrm>
            <a:off x="7067365" y="83293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C830722-D209-4470-B9C9-DBCFEE317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16" y="2115582"/>
            <a:ext cx="740664" cy="759199"/>
          </a:xfrm>
          <a:prstGeom prst="rect">
            <a:avLst/>
          </a:prstGeom>
        </p:spPr>
      </p:pic>
      <p:sp>
        <p:nvSpPr>
          <p:cNvPr id="193" name="Arrow: Right 192">
            <a:extLst>
              <a:ext uri="{FF2B5EF4-FFF2-40B4-BE49-F238E27FC236}">
                <a16:creationId xmlns:a16="http://schemas.microsoft.com/office/drawing/2014/main" id="{DCC36906-F405-4A1E-AD55-3DC80C042F1E}"/>
              </a:ext>
            </a:extLst>
          </p:cNvPr>
          <p:cNvSpPr/>
          <p:nvPr/>
        </p:nvSpPr>
        <p:spPr>
          <a:xfrm>
            <a:off x="7021325" y="3824778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EB1E351F-874D-4A95-B165-7ECCBE644522}"/>
              </a:ext>
            </a:extLst>
          </p:cNvPr>
          <p:cNvSpPr/>
          <p:nvPr/>
        </p:nvSpPr>
        <p:spPr>
          <a:xfrm rot="5400000">
            <a:off x="6980779" y="4088035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6" name="Arrow: Right 195">
            <a:extLst>
              <a:ext uri="{FF2B5EF4-FFF2-40B4-BE49-F238E27FC236}">
                <a16:creationId xmlns:a16="http://schemas.microsoft.com/office/drawing/2014/main" id="{A7B54E1C-8534-422B-82B3-B77ACA36B7C2}"/>
              </a:ext>
            </a:extLst>
          </p:cNvPr>
          <p:cNvSpPr/>
          <p:nvPr/>
        </p:nvSpPr>
        <p:spPr>
          <a:xfrm rot="16200000">
            <a:off x="7000888" y="4320166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7" name="Arrow: Right 196">
            <a:extLst>
              <a:ext uri="{FF2B5EF4-FFF2-40B4-BE49-F238E27FC236}">
                <a16:creationId xmlns:a16="http://schemas.microsoft.com/office/drawing/2014/main" id="{67820795-928B-460E-8659-CA963C8C8703}"/>
              </a:ext>
            </a:extLst>
          </p:cNvPr>
          <p:cNvSpPr/>
          <p:nvPr/>
        </p:nvSpPr>
        <p:spPr>
          <a:xfrm>
            <a:off x="7034192" y="4582302"/>
            <a:ext cx="91440" cy="11989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8" name="Arrow: Right 197">
            <a:extLst>
              <a:ext uri="{FF2B5EF4-FFF2-40B4-BE49-F238E27FC236}">
                <a16:creationId xmlns:a16="http://schemas.microsoft.com/office/drawing/2014/main" id="{65305A07-DB50-4FBD-87B6-A53787B5484B}"/>
              </a:ext>
            </a:extLst>
          </p:cNvPr>
          <p:cNvSpPr/>
          <p:nvPr/>
        </p:nvSpPr>
        <p:spPr>
          <a:xfrm>
            <a:off x="7025874" y="4843147"/>
            <a:ext cx="13716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D0EF6831-06FA-4F9C-9190-26CA74F533AF}"/>
              </a:ext>
            </a:extLst>
          </p:cNvPr>
          <p:cNvSpPr txBox="1"/>
          <p:nvPr/>
        </p:nvSpPr>
        <p:spPr>
          <a:xfrm>
            <a:off x="7074314" y="3712523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 3×3,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B98983E-5D7F-4B3B-880A-81CDEC7BE72E}"/>
              </a:ext>
            </a:extLst>
          </p:cNvPr>
          <p:cNvSpPr txBox="1"/>
          <p:nvPr/>
        </p:nvSpPr>
        <p:spPr>
          <a:xfrm>
            <a:off x="7074314" y="3955664"/>
            <a:ext cx="1662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MaxPooling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34EDA483-34AF-41A1-8261-21BE221F66AE}"/>
              </a:ext>
            </a:extLst>
          </p:cNvPr>
          <p:cNvSpPr txBox="1"/>
          <p:nvPr/>
        </p:nvSpPr>
        <p:spPr>
          <a:xfrm>
            <a:off x="7095629" y="4200154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Up-conv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5F55E70-D386-4121-AB65-6EB2CF4DC7EB}"/>
              </a:ext>
            </a:extLst>
          </p:cNvPr>
          <p:cNvSpPr txBox="1"/>
          <p:nvPr/>
        </p:nvSpPr>
        <p:spPr>
          <a:xfrm>
            <a:off x="7084622" y="4444645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×1, Sigmoid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3B0128C-AC84-44F6-AE19-3F5F5AF5D8DE}"/>
              </a:ext>
            </a:extLst>
          </p:cNvPr>
          <p:cNvSpPr txBox="1"/>
          <p:nvPr/>
        </p:nvSpPr>
        <p:spPr>
          <a:xfrm>
            <a:off x="7133950" y="4702372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Concatenate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EDB8BF-5AE7-4D5B-9E59-91E5CD561B9B}"/>
              </a:ext>
            </a:extLst>
          </p:cNvPr>
          <p:cNvSpPr txBox="1"/>
          <p:nvPr/>
        </p:nvSpPr>
        <p:spPr>
          <a:xfrm>
            <a:off x="263446" y="4751283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function: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Binary cross-entropy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020D18-4524-4F77-B1DC-DBCB3177D9C2}"/>
                  </a:ext>
                </a:extLst>
              </p:cNvPr>
              <p:cNvSpPr txBox="1"/>
              <p:nvPr/>
            </p:nvSpPr>
            <p:spPr>
              <a:xfrm>
                <a:off x="2302363" y="5140039"/>
                <a:ext cx="46162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=−(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020D18-4524-4F77-B1DC-DBCB3177D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363" y="5140039"/>
                <a:ext cx="4616264" cy="276999"/>
              </a:xfrm>
              <a:prstGeom prst="rect">
                <a:avLst/>
              </a:prstGeom>
              <a:blipFill>
                <a:blip r:embed="rId5"/>
                <a:stretch>
                  <a:fillRect l="-661" r="-132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TextBox 204">
            <a:extLst>
              <a:ext uri="{FF2B5EF4-FFF2-40B4-BE49-F238E27FC236}">
                <a16:creationId xmlns:a16="http://schemas.microsoft.com/office/drawing/2014/main" id="{480F4040-57F1-4CDB-B732-7A07ABF40B36}"/>
              </a:ext>
            </a:extLst>
          </p:cNvPr>
          <p:cNvSpPr txBox="1"/>
          <p:nvPr/>
        </p:nvSpPr>
        <p:spPr>
          <a:xfrm>
            <a:off x="278445" y="5373578"/>
            <a:ext cx="50257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L(y, p)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binary cross-entropy loss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true label (either 0 or 1)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predicted probability for class 1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(i.e., the output of the sigmoid activation function)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Slide Number Placeholder 1">
            <a:extLst>
              <a:ext uri="{FF2B5EF4-FFF2-40B4-BE49-F238E27FC236}">
                <a16:creationId xmlns:a16="http://schemas.microsoft.com/office/drawing/2014/main" id="{39CB0754-967A-4770-B95A-09122F06D569}"/>
              </a:ext>
            </a:extLst>
          </p:cNvPr>
          <p:cNvSpPr txBox="1">
            <a:spLocks/>
          </p:cNvSpPr>
          <p:nvPr/>
        </p:nvSpPr>
        <p:spPr>
          <a:xfrm>
            <a:off x="8368496" y="6321625"/>
            <a:ext cx="77550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B363377-9711-4E37-B95D-5D1CBA38CE48}"/>
              </a:ext>
            </a:extLst>
          </p:cNvPr>
          <p:cNvSpPr txBox="1"/>
          <p:nvPr/>
        </p:nvSpPr>
        <p:spPr>
          <a:xfrm>
            <a:off x="1386844" y="1524599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d=0.1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D8B9570-D0C9-47B8-8CBA-56C18636CABA}"/>
              </a:ext>
            </a:extLst>
          </p:cNvPr>
          <p:cNvSpPr txBox="1"/>
          <p:nvPr/>
        </p:nvSpPr>
        <p:spPr>
          <a:xfrm>
            <a:off x="1889562" y="2529624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d=0.1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8BA2C59-1FD7-4EE0-A2D9-B240FB478726}"/>
              </a:ext>
            </a:extLst>
          </p:cNvPr>
          <p:cNvSpPr txBox="1"/>
          <p:nvPr/>
        </p:nvSpPr>
        <p:spPr>
          <a:xfrm>
            <a:off x="2712334" y="3381475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d=0.2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A7026EF-C165-49A0-817C-CEB990AF92F8}"/>
              </a:ext>
            </a:extLst>
          </p:cNvPr>
          <p:cNvSpPr txBox="1"/>
          <p:nvPr/>
        </p:nvSpPr>
        <p:spPr>
          <a:xfrm>
            <a:off x="3675541" y="4046024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d=0.5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E596CA8-18ED-462E-A084-6C86E2F31499}"/>
              </a:ext>
            </a:extLst>
          </p:cNvPr>
          <p:cNvSpPr txBox="1"/>
          <p:nvPr/>
        </p:nvSpPr>
        <p:spPr>
          <a:xfrm>
            <a:off x="5265351" y="4445020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d=0.2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B076CC2-EE83-4D07-A2EA-188078B29987}"/>
              </a:ext>
            </a:extLst>
          </p:cNvPr>
          <p:cNvSpPr txBox="1"/>
          <p:nvPr/>
        </p:nvSpPr>
        <p:spPr>
          <a:xfrm>
            <a:off x="6142670" y="3815684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d=0.2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FBDC4DC-2C0D-4FAE-9BFE-24965D44D93E}"/>
              </a:ext>
            </a:extLst>
          </p:cNvPr>
          <p:cNvSpPr txBox="1"/>
          <p:nvPr/>
        </p:nvSpPr>
        <p:spPr>
          <a:xfrm>
            <a:off x="6885304" y="3118607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d=0.2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CBFE62AE-ED67-4421-A393-C4BCB7536828}"/>
              </a:ext>
            </a:extLst>
          </p:cNvPr>
          <p:cNvSpPr txBox="1"/>
          <p:nvPr/>
        </p:nvSpPr>
        <p:spPr>
          <a:xfrm>
            <a:off x="7394250" y="2316103"/>
            <a:ext cx="519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d=0.1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570D0C96-9327-4FBD-A724-3A05FED36B74}"/>
              </a:ext>
            </a:extLst>
          </p:cNvPr>
          <p:cNvSpPr txBox="1"/>
          <p:nvPr/>
        </p:nvSpPr>
        <p:spPr>
          <a:xfrm>
            <a:off x="6753148" y="1172956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d=0.1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4FA9AE7F-F427-4007-A4E2-DEFCF1959575}"/>
              </a:ext>
            </a:extLst>
          </p:cNvPr>
          <p:cNvSpPr txBox="1"/>
          <p:nvPr/>
        </p:nvSpPr>
        <p:spPr>
          <a:xfrm>
            <a:off x="7129267" y="5056002"/>
            <a:ext cx="15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Dropout rate: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2413F2D-9B84-482F-A271-4E455375CDA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2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DB1932-7D83-4C03-B938-54B297BD6A78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931A6D-6158-419E-93FA-9E1A97D77983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9">
            <a:extLst>
              <a:ext uri="{FF2B5EF4-FFF2-40B4-BE49-F238E27FC236}">
                <a16:creationId xmlns:a16="http://schemas.microsoft.com/office/drawing/2014/main" id="{772010D4-BFCE-4F48-8FF7-E6D885915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238889"/>
            <a:ext cx="7042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Methodology: </a:t>
            </a:r>
            <a:r>
              <a:rPr lang="en-US" altLang="zh-CN" sz="2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ResUNet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– architecture and loss function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556225-5368-4935-996B-56922C61439F}"/>
              </a:ext>
            </a:extLst>
          </p:cNvPr>
          <p:cNvSpPr txBox="1"/>
          <p:nvPr/>
        </p:nvSpPr>
        <p:spPr>
          <a:xfrm>
            <a:off x="91167" y="4892465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function: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1531B27-8339-4838-92B3-D251C3847DF1}"/>
                  </a:ext>
                </a:extLst>
              </p:cNvPr>
              <p:cNvSpPr txBox="1"/>
              <p:nvPr/>
            </p:nvSpPr>
            <p:spPr>
              <a:xfrm>
                <a:off x="3088617" y="4900201"/>
                <a:ext cx="2738154" cy="443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 ∩ </m:t>
                                </m:r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den>
                    </m:f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1531B27-8339-4838-92B3-D251C3847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617" y="4900201"/>
                <a:ext cx="2738154" cy="443583"/>
              </a:xfrm>
              <a:prstGeom prst="rect">
                <a:avLst/>
              </a:prstGeom>
              <a:blipFill>
                <a:blip r:embed="rId3"/>
                <a:stretch>
                  <a:fillRect l="-5345" t="-2740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59CD659D-9808-4B0C-9DC2-5C7455274E83}"/>
              </a:ext>
            </a:extLst>
          </p:cNvPr>
          <p:cNvSpPr txBox="1"/>
          <p:nvPr/>
        </p:nvSpPr>
        <p:spPr>
          <a:xfrm>
            <a:off x="91167" y="5264176"/>
            <a:ext cx="66191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ground truth binary mask;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predicted binary mask;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sum of all elements in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respectively;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∩ 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sum of the element-wise product of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002D06C-54B3-41C6-B682-06F502621EBE}"/>
              </a:ext>
            </a:extLst>
          </p:cNvPr>
          <p:cNvSpPr/>
          <p:nvPr/>
        </p:nvSpPr>
        <p:spPr>
          <a:xfrm>
            <a:off x="1953336" y="1074912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AC8E389-6C4B-413C-AE10-BA9C8B332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9" y="1175705"/>
            <a:ext cx="744357" cy="762985"/>
          </a:xfrm>
          <a:prstGeom prst="rect">
            <a:avLst/>
          </a:prstGeom>
        </p:spPr>
      </p:pic>
      <p:sp>
        <p:nvSpPr>
          <p:cNvPr id="74" name="Arrow: Right 73">
            <a:extLst>
              <a:ext uri="{FF2B5EF4-FFF2-40B4-BE49-F238E27FC236}">
                <a16:creationId xmlns:a16="http://schemas.microsoft.com/office/drawing/2014/main" id="{CC8119B2-A5D2-4F60-BD35-BC28CE6F8BD8}"/>
              </a:ext>
            </a:extLst>
          </p:cNvPr>
          <p:cNvSpPr/>
          <p:nvPr/>
        </p:nvSpPr>
        <p:spPr>
          <a:xfrm>
            <a:off x="2285818" y="1465795"/>
            <a:ext cx="365760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2B6C9E37-A5D1-44B5-BAD4-01A026257376}"/>
              </a:ext>
            </a:extLst>
          </p:cNvPr>
          <p:cNvSpPr/>
          <p:nvPr/>
        </p:nvSpPr>
        <p:spPr>
          <a:xfrm rot="3096574">
            <a:off x="2031329" y="2011303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4C1C6D1-315A-40B9-9B82-CCA0CF5E7BD4}"/>
              </a:ext>
            </a:extLst>
          </p:cNvPr>
          <p:cNvSpPr txBox="1"/>
          <p:nvPr/>
        </p:nvSpPr>
        <p:spPr>
          <a:xfrm rot="16200000">
            <a:off x="726706" y="1141406"/>
            <a:ext cx="10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7EAD77-F7F3-443D-A119-ACDBB10A05DE}"/>
              </a:ext>
            </a:extLst>
          </p:cNvPr>
          <p:cNvSpPr txBox="1"/>
          <p:nvPr/>
        </p:nvSpPr>
        <p:spPr>
          <a:xfrm>
            <a:off x="1840040" y="86777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8C062BA-9A6A-470D-B3E2-40A3945F86E3}"/>
              </a:ext>
            </a:extLst>
          </p:cNvPr>
          <p:cNvSpPr/>
          <p:nvPr/>
        </p:nvSpPr>
        <p:spPr>
          <a:xfrm>
            <a:off x="2163894" y="2223686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2FD332C-DA43-400B-B060-CC88773F448C}"/>
              </a:ext>
            </a:extLst>
          </p:cNvPr>
          <p:cNvSpPr/>
          <p:nvPr/>
        </p:nvSpPr>
        <p:spPr>
          <a:xfrm>
            <a:off x="2492322" y="3082422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05FC14B-0E9B-42E8-A576-7755663F51FE}"/>
              </a:ext>
            </a:extLst>
          </p:cNvPr>
          <p:cNvSpPr/>
          <p:nvPr/>
        </p:nvSpPr>
        <p:spPr>
          <a:xfrm>
            <a:off x="2954417" y="3838702"/>
            <a:ext cx="365760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8E1EE06-2A1A-4F28-8D05-02D8E85BBACA}"/>
              </a:ext>
            </a:extLst>
          </p:cNvPr>
          <p:cNvSpPr/>
          <p:nvPr/>
        </p:nvSpPr>
        <p:spPr>
          <a:xfrm>
            <a:off x="3502242" y="4506651"/>
            <a:ext cx="555119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5821B83-3CBD-41A5-9C98-10D3CCA859EF}"/>
              </a:ext>
            </a:extLst>
          </p:cNvPr>
          <p:cNvSpPr/>
          <p:nvPr/>
        </p:nvSpPr>
        <p:spPr>
          <a:xfrm>
            <a:off x="4173833" y="4504173"/>
            <a:ext cx="555119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E518181-77E8-46F2-9E9F-A5E3FC338D6B}"/>
              </a:ext>
            </a:extLst>
          </p:cNvPr>
          <p:cNvSpPr/>
          <p:nvPr/>
        </p:nvSpPr>
        <p:spPr>
          <a:xfrm>
            <a:off x="4912342" y="3844543"/>
            <a:ext cx="5551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D4A8BF6-0432-4084-999A-98AA04D68ED4}"/>
              </a:ext>
            </a:extLst>
          </p:cNvPr>
          <p:cNvSpPr/>
          <p:nvPr/>
        </p:nvSpPr>
        <p:spPr>
          <a:xfrm>
            <a:off x="5598498" y="3075715"/>
            <a:ext cx="37792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4620BD6-938D-487D-9E21-BAA742B804CF}"/>
              </a:ext>
            </a:extLst>
          </p:cNvPr>
          <p:cNvSpPr/>
          <p:nvPr/>
        </p:nvSpPr>
        <p:spPr>
          <a:xfrm>
            <a:off x="6764479" y="1035228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3B86071E-FAE8-4714-8A14-D816B1BFBED7}"/>
              </a:ext>
            </a:extLst>
          </p:cNvPr>
          <p:cNvSpPr/>
          <p:nvPr/>
        </p:nvSpPr>
        <p:spPr>
          <a:xfrm rot="16200000">
            <a:off x="5733964" y="3679514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5650B4E9-4798-4900-8A37-4FAE16B9F899}"/>
              </a:ext>
            </a:extLst>
          </p:cNvPr>
          <p:cNvSpPr/>
          <p:nvPr/>
        </p:nvSpPr>
        <p:spPr>
          <a:xfrm>
            <a:off x="6404513" y="2402635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AEF454E3-B264-4AB1-AD28-0B9B3E8694DE}"/>
              </a:ext>
            </a:extLst>
          </p:cNvPr>
          <p:cNvSpPr/>
          <p:nvPr/>
        </p:nvSpPr>
        <p:spPr>
          <a:xfrm>
            <a:off x="4074613" y="453274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FC232FAC-F301-4014-8700-ECEE05E01661}"/>
              </a:ext>
            </a:extLst>
          </p:cNvPr>
          <p:cNvSpPr/>
          <p:nvPr/>
        </p:nvSpPr>
        <p:spPr>
          <a:xfrm>
            <a:off x="6003145" y="3291159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9746E338-FD59-4586-9E1D-C2E9F591256C}"/>
              </a:ext>
            </a:extLst>
          </p:cNvPr>
          <p:cNvSpPr/>
          <p:nvPr/>
        </p:nvSpPr>
        <p:spPr>
          <a:xfrm>
            <a:off x="5500221" y="4022820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50D6758C-684B-428C-AA54-7EEFEDD308F0}"/>
              </a:ext>
            </a:extLst>
          </p:cNvPr>
          <p:cNvSpPr/>
          <p:nvPr/>
        </p:nvSpPr>
        <p:spPr>
          <a:xfrm rot="3232585">
            <a:off x="2302713" y="2925650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09311749-7C21-49D9-81E0-1B56D6B3106D}"/>
              </a:ext>
            </a:extLst>
          </p:cNvPr>
          <p:cNvSpPr/>
          <p:nvPr/>
        </p:nvSpPr>
        <p:spPr>
          <a:xfrm rot="16200000">
            <a:off x="5086873" y="4339127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941AEB60-3CCF-4B20-99F1-9618E4F4691C}"/>
              </a:ext>
            </a:extLst>
          </p:cNvPr>
          <p:cNvSpPr/>
          <p:nvPr/>
        </p:nvSpPr>
        <p:spPr>
          <a:xfrm rot="16200000">
            <a:off x="6167974" y="2899568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8D6DF760-F737-40DE-A4A2-5B2BA618C069}"/>
              </a:ext>
            </a:extLst>
          </p:cNvPr>
          <p:cNvSpPr/>
          <p:nvPr/>
        </p:nvSpPr>
        <p:spPr>
          <a:xfrm rot="16200000">
            <a:off x="6508331" y="2012901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44B5EB38-ADC3-45DF-966D-F0BFA9B40701}"/>
              </a:ext>
            </a:extLst>
          </p:cNvPr>
          <p:cNvSpPr/>
          <p:nvPr/>
        </p:nvSpPr>
        <p:spPr>
          <a:xfrm>
            <a:off x="2407690" y="2501844"/>
            <a:ext cx="3459336" cy="122487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Arrow: Right 122">
            <a:extLst>
              <a:ext uri="{FF2B5EF4-FFF2-40B4-BE49-F238E27FC236}">
                <a16:creationId xmlns:a16="http://schemas.microsoft.com/office/drawing/2014/main" id="{95BAAFBA-766F-4922-B7AC-ADF2C279075F}"/>
              </a:ext>
            </a:extLst>
          </p:cNvPr>
          <p:cNvSpPr/>
          <p:nvPr/>
        </p:nvSpPr>
        <p:spPr>
          <a:xfrm>
            <a:off x="2894344" y="3295351"/>
            <a:ext cx="228600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6105B103-4FA8-4852-9146-1E072CF23719}"/>
              </a:ext>
            </a:extLst>
          </p:cNvPr>
          <p:cNvSpPr/>
          <p:nvPr/>
        </p:nvSpPr>
        <p:spPr>
          <a:xfrm>
            <a:off x="3768401" y="3981889"/>
            <a:ext cx="36576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AEDF1D7-6F2C-4CBF-9319-E8A6FBA1834A}"/>
              </a:ext>
            </a:extLst>
          </p:cNvPr>
          <p:cNvSpPr txBox="1"/>
          <p:nvPr/>
        </p:nvSpPr>
        <p:spPr>
          <a:xfrm rot="16200000">
            <a:off x="6672531" y="127731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C331D70-3561-4DAD-9E91-059FEDA06686}"/>
              </a:ext>
            </a:extLst>
          </p:cNvPr>
          <p:cNvSpPr/>
          <p:nvPr/>
        </p:nvSpPr>
        <p:spPr>
          <a:xfrm>
            <a:off x="6411869" y="1047104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0562176-CA97-4E8F-B9B9-BE41116E708F}"/>
              </a:ext>
            </a:extLst>
          </p:cNvPr>
          <p:cNvSpPr/>
          <p:nvPr/>
        </p:nvSpPr>
        <p:spPr>
          <a:xfrm>
            <a:off x="5974122" y="2200178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093B908-C316-422A-9674-5BA83F61C2BC}"/>
              </a:ext>
            </a:extLst>
          </p:cNvPr>
          <p:cNvSpPr/>
          <p:nvPr/>
        </p:nvSpPr>
        <p:spPr>
          <a:xfrm>
            <a:off x="5328932" y="3075690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9690551-3EB9-4E69-BC35-9590B4B6EC43}"/>
              </a:ext>
            </a:extLst>
          </p:cNvPr>
          <p:cNvSpPr/>
          <p:nvPr/>
        </p:nvSpPr>
        <p:spPr>
          <a:xfrm>
            <a:off x="4520785" y="3848796"/>
            <a:ext cx="386885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86E0CFF-95E2-4BB5-8890-E91444329F64}"/>
              </a:ext>
            </a:extLst>
          </p:cNvPr>
          <p:cNvSpPr txBox="1"/>
          <p:nvPr/>
        </p:nvSpPr>
        <p:spPr>
          <a:xfrm>
            <a:off x="1172876" y="1768369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E6754ED-3DAA-440A-86C1-3F11AA12D909}"/>
              </a:ext>
            </a:extLst>
          </p:cNvPr>
          <p:cNvSpPr txBox="1"/>
          <p:nvPr/>
        </p:nvSpPr>
        <p:spPr>
          <a:xfrm>
            <a:off x="1809303" y="2661721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D5245E6-C1F1-408B-9135-AD82B8F4456A}"/>
              </a:ext>
            </a:extLst>
          </p:cNvPr>
          <p:cNvSpPr txBox="1"/>
          <p:nvPr/>
        </p:nvSpPr>
        <p:spPr>
          <a:xfrm>
            <a:off x="2195834" y="3433956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2378E0A-B362-4BCC-8619-AB5C862EDB8B}"/>
              </a:ext>
            </a:extLst>
          </p:cNvPr>
          <p:cNvSpPr txBox="1"/>
          <p:nvPr/>
        </p:nvSpPr>
        <p:spPr>
          <a:xfrm>
            <a:off x="2595301" y="4097896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3C61D66-8522-420F-84B8-9DBEB4EC58EE}"/>
              </a:ext>
            </a:extLst>
          </p:cNvPr>
          <p:cNvSpPr txBox="1"/>
          <p:nvPr/>
        </p:nvSpPr>
        <p:spPr>
          <a:xfrm>
            <a:off x="3223142" y="451951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B2B458B-BED4-487A-A349-5875078176C1}"/>
              </a:ext>
            </a:extLst>
          </p:cNvPr>
          <p:cNvSpPr txBox="1"/>
          <p:nvPr/>
        </p:nvSpPr>
        <p:spPr>
          <a:xfrm>
            <a:off x="2069609" y="202777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9E7438A-5B02-4867-8E14-BDB5B1DFEB4C}"/>
              </a:ext>
            </a:extLst>
          </p:cNvPr>
          <p:cNvSpPr txBox="1"/>
          <p:nvPr/>
        </p:nvSpPr>
        <p:spPr>
          <a:xfrm>
            <a:off x="2463211" y="288097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54B6B7A-C556-4876-89B1-D4398D89FAE0}"/>
              </a:ext>
            </a:extLst>
          </p:cNvPr>
          <p:cNvSpPr txBox="1"/>
          <p:nvPr/>
        </p:nvSpPr>
        <p:spPr>
          <a:xfrm>
            <a:off x="2961485" y="3624498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24B016F-E875-443A-89FE-8CA2D4330956}"/>
              </a:ext>
            </a:extLst>
          </p:cNvPr>
          <p:cNvSpPr txBox="1"/>
          <p:nvPr/>
        </p:nvSpPr>
        <p:spPr>
          <a:xfrm>
            <a:off x="3579641" y="428885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EEF4F27-1C00-4C97-B38D-AAA61D4AB825}"/>
              </a:ext>
            </a:extLst>
          </p:cNvPr>
          <p:cNvSpPr txBox="1"/>
          <p:nvPr/>
        </p:nvSpPr>
        <p:spPr>
          <a:xfrm>
            <a:off x="4801757" y="4276973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A07C291-975A-470E-9FE9-8B9C77392235}"/>
              </a:ext>
            </a:extLst>
          </p:cNvPr>
          <p:cNvSpPr txBox="1"/>
          <p:nvPr/>
        </p:nvSpPr>
        <p:spPr>
          <a:xfrm>
            <a:off x="5374476" y="449489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04E1983-F870-4867-8950-88651D1925A9}"/>
              </a:ext>
            </a:extLst>
          </p:cNvPr>
          <p:cNvSpPr txBox="1"/>
          <p:nvPr/>
        </p:nvSpPr>
        <p:spPr>
          <a:xfrm>
            <a:off x="4987428" y="3651388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ABCFE09-EA29-45DA-923C-73B6FC441B95}"/>
              </a:ext>
            </a:extLst>
          </p:cNvPr>
          <p:cNvSpPr txBox="1"/>
          <p:nvPr/>
        </p:nvSpPr>
        <p:spPr>
          <a:xfrm>
            <a:off x="6647334" y="82542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54" name="Arrow: Right 153">
            <a:extLst>
              <a:ext uri="{FF2B5EF4-FFF2-40B4-BE49-F238E27FC236}">
                <a16:creationId xmlns:a16="http://schemas.microsoft.com/office/drawing/2014/main" id="{8F9CF6F4-9593-4BD9-88BA-8EF66AA717A3}"/>
              </a:ext>
            </a:extLst>
          </p:cNvPr>
          <p:cNvSpPr/>
          <p:nvPr/>
        </p:nvSpPr>
        <p:spPr>
          <a:xfrm>
            <a:off x="6883188" y="1429347"/>
            <a:ext cx="91440" cy="11989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F2848A03-2A61-4D8D-80E0-EFD7A9092DAB}"/>
              </a:ext>
            </a:extLst>
          </p:cNvPr>
          <p:cNvSpPr/>
          <p:nvPr/>
        </p:nvSpPr>
        <p:spPr>
          <a:xfrm>
            <a:off x="6994082" y="1033221"/>
            <a:ext cx="274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CE96243-BA30-4260-B9F1-139466CBFEDA}"/>
              </a:ext>
            </a:extLst>
          </p:cNvPr>
          <p:cNvSpPr txBox="1"/>
          <p:nvPr/>
        </p:nvSpPr>
        <p:spPr>
          <a:xfrm>
            <a:off x="4495175" y="3636797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AF77CE70-0C75-46E6-936C-23CB0F038A19}"/>
              </a:ext>
            </a:extLst>
          </p:cNvPr>
          <p:cNvSpPr/>
          <p:nvPr/>
        </p:nvSpPr>
        <p:spPr>
          <a:xfrm>
            <a:off x="5620668" y="3844543"/>
            <a:ext cx="384048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399FDE43-5DD1-49E6-B3A8-FC03B1F42206}"/>
              </a:ext>
            </a:extLst>
          </p:cNvPr>
          <p:cNvSpPr/>
          <p:nvPr/>
        </p:nvSpPr>
        <p:spPr>
          <a:xfrm>
            <a:off x="6109542" y="3067389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F9C96B4-3DC7-4A64-B6E8-3ADAB937CFD5}"/>
              </a:ext>
            </a:extLst>
          </p:cNvPr>
          <p:cNvSpPr/>
          <p:nvPr/>
        </p:nvSpPr>
        <p:spPr>
          <a:xfrm>
            <a:off x="6109258" y="2197953"/>
            <a:ext cx="27432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5EDD75C-52D2-4475-8A16-62A5A34E36F8}"/>
              </a:ext>
            </a:extLst>
          </p:cNvPr>
          <p:cNvSpPr/>
          <p:nvPr/>
        </p:nvSpPr>
        <p:spPr>
          <a:xfrm>
            <a:off x="6532725" y="2181804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974C725-CADE-4812-A8A2-49B3EDD1C035}"/>
              </a:ext>
            </a:extLst>
          </p:cNvPr>
          <p:cNvSpPr/>
          <p:nvPr/>
        </p:nvSpPr>
        <p:spPr>
          <a:xfrm>
            <a:off x="6504233" y="1043476"/>
            <a:ext cx="1371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Arrow: Right 164">
            <a:extLst>
              <a:ext uri="{FF2B5EF4-FFF2-40B4-BE49-F238E27FC236}">
                <a16:creationId xmlns:a16="http://schemas.microsoft.com/office/drawing/2014/main" id="{371A4B43-59B0-459A-AF6A-1162DACC47C6}"/>
              </a:ext>
            </a:extLst>
          </p:cNvPr>
          <p:cNvSpPr/>
          <p:nvPr/>
        </p:nvSpPr>
        <p:spPr>
          <a:xfrm>
            <a:off x="6664835" y="1438846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7E415DB-BF62-44C7-AEF7-39C367B82EAF}"/>
              </a:ext>
            </a:extLst>
          </p:cNvPr>
          <p:cNvSpPr txBox="1"/>
          <p:nvPr/>
        </p:nvSpPr>
        <p:spPr>
          <a:xfrm>
            <a:off x="6004401" y="409439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856BFFF-3C80-4419-AFDC-6C45B8470E67}"/>
              </a:ext>
            </a:extLst>
          </p:cNvPr>
          <p:cNvSpPr txBox="1"/>
          <p:nvPr/>
        </p:nvSpPr>
        <p:spPr>
          <a:xfrm>
            <a:off x="6366984" y="340889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9B0A64A-5F40-4A83-9E2B-618EB41B0B57}"/>
              </a:ext>
            </a:extLst>
          </p:cNvPr>
          <p:cNvSpPr txBox="1"/>
          <p:nvPr/>
        </p:nvSpPr>
        <p:spPr>
          <a:xfrm>
            <a:off x="6626074" y="2624331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89A19FD-CA99-489F-B98D-30CEED45BC79}"/>
              </a:ext>
            </a:extLst>
          </p:cNvPr>
          <p:cNvSpPr txBox="1"/>
          <p:nvPr/>
        </p:nvSpPr>
        <p:spPr>
          <a:xfrm>
            <a:off x="6992654" y="1749087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AFD4EC3-C368-4F27-A3A1-931EF513D7C9}"/>
              </a:ext>
            </a:extLst>
          </p:cNvPr>
          <p:cNvSpPr txBox="1"/>
          <p:nvPr/>
        </p:nvSpPr>
        <p:spPr>
          <a:xfrm>
            <a:off x="6204943" y="2863713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1998D2D0-CD52-45FD-B377-809E0D724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91" y="1198291"/>
            <a:ext cx="740664" cy="759199"/>
          </a:xfrm>
          <a:prstGeom prst="rect">
            <a:avLst/>
          </a:prstGeom>
        </p:spPr>
      </p:pic>
      <p:sp>
        <p:nvSpPr>
          <p:cNvPr id="176" name="Arrow: Right 175">
            <a:extLst>
              <a:ext uri="{FF2B5EF4-FFF2-40B4-BE49-F238E27FC236}">
                <a16:creationId xmlns:a16="http://schemas.microsoft.com/office/drawing/2014/main" id="{2BB66C0B-C8C8-4168-BE6D-32C98861A1A9}"/>
              </a:ext>
            </a:extLst>
          </p:cNvPr>
          <p:cNvSpPr/>
          <p:nvPr/>
        </p:nvSpPr>
        <p:spPr>
          <a:xfrm>
            <a:off x="7138319" y="3044194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7" name="Arrow: Right 176">
            <a:extLst>
              <a:ext uri="{FF2B5EF4-FFF2-40B4-BE49-F238E27FC236}">
                <a16:creationId xmlns:a16="http://schemas.microsoft.com/office/drawing/2014/main" id="{851A0C26-87BD-4EA2-A9FF-FEDB98741330}"/>
              </a:ext>
            </a:extLst>
          </p:cNvPr>
          <p:cNvSpPr/>
          <p:nvPr/>
        </p:nvSpPr>
        <p:spPr>
          <a:xfrm rot="5400000">
            <a:off x="7097773" y="3285681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8" name="Arrow: Right 177">
            <a:extLst>
              <a:ext uri="{FF2B5EF4-FFF2-40B4-BE49-F238E27FC236}">
                <a16:creationId xmlns:a16="http://schemas.microsoft.com/office/drawing/2014/main" id="{39B506D4-CEAA-4A14-A5AD-386DA2947A7A}"/>
              </a:ext>
            </a:extLst>
          </p:cNvPr>
          <p:cNvSpPr/>
          <p:nvPr/>
        </p:nvSpPr>
        <p:spPr>
          <a:xfrm rot="16200000">
            <a:off x="7117882" y="3530874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9" name="Arrow: Right 178">
            <a:extLst>
              <a:ext uri="{FF2B5EF4-FFF2-40B4-BE49-F238E27FC236}">
                <a16:creationId xmlns:a16="http://schemas.microsoft.com/office/drawing/2014/main" id="{5928B5B7-0890-4DC2-AFBA-451BBAB1A2D8}"/>
              </a:ext>
            </a:extLst>
          </p:cNvPr>
          <p:cNvSpPr/>
          <p:nvPr/>
        </p:nvSpPr>
        <p:spPr>
          <a:xfrm>
            <a:off x="7138319" y="3788353"/>
            <a:ext cx="91440" cy="11989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0" name="Arrow: Right 179">
            <a:extLst>
              <a:ext uri="{FF2B5EF4-FFF2-40B4-BE49-F238E27FC236}">
                <a16:creationId xmlns:a16="http://schemas.microsoft.com/office/drawing/2014/main" id="{CCDF6D99-DE50-4B9A-AA46-5FB860315A6D}"/>
              </a:ext>
            </a:extLst>
          </p:cNvPr>
          <p:cNvSpPr/>
          <p:nvPr/>
        </p:nvSpPr>
        <p:spPr>
          <a:xfrm>
            <a:off x="7120410" y="4006329"/>
            <a:ext cx="13716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ECD5408-1135-4C95-BFB9-3E2FF377773C}"/>
              </a:ext>
            </a:extLst>
          </p:cNvPr>
          <p:cNvSpPr txBox="1"/>
          <p:nvPr/>
        </p:nvSpPr>
        <p:spPr>
          <a:xfrm>
            <a:off x="7191308" y="2966771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 3×3,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318D1804-764A-4B0E-99D6-C8C182133371}"/>
              </a:ext>
            </a:extLst>
          </p:cNvPr>
          <p:cNvSpPr txBox="1"/>
          <p:nvPr/>
        </p:nvSpPr>
        <p:spPr>
          <a:xfrm>
            <a:off x="7191308" y="3209912"/>
            <a:ext cx="1662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MaxPooling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637F28F-4E5B-4A75-8E25-EBD459438A44}"/>
              </a:ext>
            </a:extLst>
          </p:cNvPr>
          <p:cNvSpPr txBox="1"/>
          <p:nvPr/>
        </p:nvSpPr>
        <p:spPr>
          <a:xfrm>
            <a:off x="7212623" y="3454402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Up-conv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E69D049-8DEF-4C5C-940E-7800B6AF6376}"/>
              </a:ext>
            </a:extLst>
          </p:cNvPr>
          <p:cNvSpPr txBox="1"/>
          <p:nvPr/>
        </p:nvSpPr>
        <p:spPr>
          <a:xfrm>
            <a:off x="7201616" y="3698893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×1, Sigmoid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517B836-1720-4744-916D-962E70AC12E9}"/>
              </a:ext>
            </a:extLst>
          </p:cNvPr>
          <p:cNvSpPr txBox="1"/>
          <p:nvPr/>
        </p:nvSpPr>
        <p:spPr>
          <a:xfrm>
            <a:off x="7184039" y="3944104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Concatenate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Arrow: Right 185">
            <a:extLst>
              <a:ext uri="{FF2B5EF4-FFF2-40B4-BE49-F238E27FC236}">
                <a16:creationId xmlns:a16="http://schemas.microsoft.com/office/drawing/2014/main" id="{62904492-2EE6-449B-A774-7E1250669907}"/>
              </a:ext>
            </a:extLst>
          </p:cNvPr>
          <p:cNvSpPr/>
          <p:nvPr/>
        </p:nvSpPr>
        <p:spPr>
          <a:xfrm rot="3232585">
            <a:off x="2780558" y="3681240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Arrow: Right 186">
            <a:extLst>
              <a:ext uri="{FF2B5EF4-FFF2-40B4-BE49-F238E27FC236}">
                <a16:creationId xmlns:a16="http://schemas.microsoft.com/office/drawing/2014/main" id="{CA5D101B-E28F-498D-A0E1-B3CD447E0EED}"/>
              </a:ext>
            </a:extLst>
          </p:cNvPr>
          <p:cNvSpPr/>
          <p:nvPr/>
        </p:nvSpPr>
        <p:spPr>
          <a:xfrm rot="3232585">
            <a:off x="3322242" y="4334785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1D7832B-3D5E-4196-9B76-23AB85AE58F9}"/>
              </a:ext>
            </a:extLst>
          </p:cNvPr>
          <p:cNvSpPr txBox="1"/>
          <p:nvPr/>
        </p:nvSpPr>
        <p:spPr>
          <a:xfrm>
            <a:off x="1757882" y="1969442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499E421-1BC9-4E13-B898-7645BBF8F421}"/>
              </a:ext>
            </a:extLst>
          </p:cNvPr>
          <p:cNvSpPr txBox="1"/>
          <p:nvPr/>
        </p:nvSpPr>
        <p:spPr>
          <a:xfrm>
            <a:off x="2026362" y="2829310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29D2B09-0076-4179-BC46-8B728337330F}"/>
              </a:ext>
            </a:extLst>
          </p:cNvPr>
          <p:cNvSpPr txBox="1"/>
          <p:nvPr/>
        </p:nvSpPr>
        <p:spPr>
          <a:xfrm>
            <a:off x="2454240" y="3575493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AE26488D-FA77-4392-88D5-04BF97452594}"/>
              </a:ext>
            </a:extLst>
          </p:cNvPr>
          <p:cNvSpPr txBox="1"/>
          <p:nvPr/>
        </p:nvSpPr>
        <p:spPr>
          <a:xfrm>
            <a:off x="2975943" y="4271133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E4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48654A8-3E70-43FF-AFF5-35BBF9305FC5}"/>
              </a:ext>
            </a:extLst>
          </p:cNvPr>
          <p:cNvSpPr txBox="1"/>
          <p:nvPr/>
        </p:nvSpPr>
        <p:spPr>
          <a:xfrm>
            <a:off x="3576126" y="4675332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E2A5A27F-E581-4904-8F0F-960D9A2758E8}"/>
              </a:ext>
            </a:extLst>
          </p:cNvPr>
          <p:cNvSpPr/>
          <p:nvPr/>
        </p:nvSpPr>
        <p:spPr>
          <a:xfrm>
            <a:off x="4896359" y="4492452"/>
            <a:ext cx="555119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Arrow: Right 193">
            <a:extLst>
              <a:ext uri="{FF2B5EF4-FFF2-40B4-BE49-F238E27FC236}">
                <a16:creationId xmlns:a16="http://schemas.microsoft.com/office/drawing/2014/main" id="{C2737D3A-9F4C-4857-A805-34E8A1007DC9}"/>
              </a:ext>
            </a:extLst>
          </p:cNvPr>
          <p:cNvSpPr/>
          <p:nvPr/>
        </p:nvSpPr>
        <p:spPr>
          <a:xfrm>
            <a:off x="4761338" y="453973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5D0CD86A-ACF8-4F64-A7F9-A0F1692214D0}"/>
              </a:ext>
            </a:extLst>
          </p:cNvPr>
          <p:cNvSpPr txBox="1"/>
          <p:nvPr/>
        </p:nvSpPr>
        <p:spPr>
          <a:xfrm>
            <a:off x="4266959" y="4294577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3F2A998-F0D5-4859-806E-BD6B5B496376}"/>
              </a:ext>
            </a:extLst>
          </p:cNvPr>
          <p:cNvSpPr txBox="1"/>
          <p:nvPr/>
        </p:nvSpPr>
        <p:spPr>
          <a:xfrm>
            <a:off x="4262974" y="465572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DA2F050-EFCC-4AB5-A0AB-8826F8CA8121}"/>
              </a:ext>
            </a:extLst>
          </p:cNvPr>
          <p:cNvSpPr txBox="1"/>
          <p:nvPr/>
        </p:nvSpPr>
        <p:spPr>
          <a:xfrm>
            <a:off x="4979501" y="4662898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1F34FE6-8883-418B-91B4-2A3FC4BE1970}"/>
              </a:ext>
            </a:extLst>
          </p:cNvPr>
          <p:cNvSpPr txBox="1"/>
          <p:nvPr/>
        </p:nvSpPr>
        <p:spPr>
          <a:xfrm>
            <a:off x="5767312" y="3632526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E8B3357-6015-4321-BF1E-E101FC3B95DC}"/>
              </a:ext>
            </a:extLst>
          </p:cNvPr>
          <p:cNvSpPr txBox="1"/>
          <p:nvPr/>
        </p:nvSpPr>
        <p:spPr>
          <a:xfrm>
            <a:off x="5557737" y="2871022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3BA8F37-DD42-427C-A633-5D33B056121D}"/>
              </a:ext>
            </a:extLst>
          </p:cNvPr>
          <p:cNvSpPr txBox="1"/>
          <p:nvPr/>
        </p:nvSpPr>
        <p:spPr>
          <a:xfrm>
            <a:off x="5276088" y="286817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38A137A-7581-4E3E-8A1B-7440859DCCF0}"/>
              </a:ext>
            </a:extLst>
          </p:cNvPr>
          <p:cNvSpPr txBox="1"/>
          <p:nvPr/>
        </p:nvSpPr>
        <p:spPr>
          <a:xfrm>
            <a:off x="5862400" y="198216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E96E2EAA-84D9-4ACC-9EB4-33A60638CB7D}"/>
              </a:ext>
            </a:extLst>
          </p:cNvPr>
          <p:cNvSpPr txBox="1"/>
          <p:nvPr/>
        </p:nvSpPr>
        <p:spPr>
          <a:xfrm>
            <a:off x="6078783" y="198139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504977D1-D29E-4058-91E5-0A77D9789C20}"/>
              </a:ext>
            </a:extLst>
          </p:cNvPr>
          <p:cNvSpPr txBox="1"/>
          <p:nvPr/>
        </p:nvSpPr>
        <p:spPr>
          <a:xfrm>
            <a:off x="6562403" y="1991482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44C58E5-DCED-488E-A1DC-7C317780C925}"/>
              </a:ext>
            </a:extLst>
          </p:cNvPr>
          <p:cNvSpPr txBox="1"/>
          <p:nvPr/>
        </p:nvSpPr>
        <p:spPr>
          <a:xfrm>
            <a:off x="6404513" y="834227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3CDE4EA-4A45-4F4E-9364-639A16439B27}"/>
              </a:ext>
            </a:extLst>
          </p:cNvPr>
          <p:cNvSpPr txBox="1"/>
          <p:nvPr/>
        </p:nvSpPr>
        <p:spPr>
          <a:xfrm>
            <a:off x="6228732" y="82816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58DB60A6-97BC-4D1A-A847-60074C9D2FC3}"/>
              </a:ext>
            </a:extLst>
          </p:cNvPr>
          <p:cNvSpPr/>
          <p:nvPr/>
        </p:nvSpPr>
        <p:spPr>
          <a:xfrm>
            <a:off x="1518707" y="1037067"/>
            <a:ext cx="45719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AF9869-3022-4171-9B80-C21775B2D821}"/>
              </a:ext>
            </a:extLst>
          </p:cNvPr>
          <p:cNvCxnSpPr/>
          <p:nvPr/>
        </p:nvCxnSpPr>
        <p:spPr>
          <a:xfrm>
            <a:off x="1605611" y="1465795"/>
            <a:ext cx="3000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6730FA99-8FD0-48CA-AB01-8E7FB7BF5AA6}"/>
              </a:ext>
            </a:extLst>
          </p:cNvPr>
          <p:cNvSpPr txBox="1"/>
          <p:nvPr/>
        </p:nvSpPr>
        <p:spPr>
          <a:xfrm>
            <a:off x="1610038" y="1757132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9D8932D5-9D00-45F0-9F41-32C5671021D6}"/>
              </a:ext>
            </a:extLst>
          </p:cNvPr>
          <p:cNvSpPr/>
          <p:nvPr/>
        </p:nvSpPr>
        <p:spPr>
          <a:xfrm>
            <a:off x="7113784" y="4271133"/>
            <a:ext cx="148559" cy="2971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C6D2197-8AC5-4ECB-8E15-BCF8FF1B4C96}"/>
              </a:ext>
            </a:extLst>
          </p:cNvPr>
          <p:cNvSpPr txBox="1"/>
          <p:nvPr/>
        </p:nvSpPr>
        <p:spPr>
          <a:xfrm>
            <a:off x="7212623" y="4315252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block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D37141-5A26-4D55-9B0B-B96726A3C9D9}"/>
              </a:ext>
            </a:extLst>
          </p:cNvPr>
          <p:cNvSpPr/>
          <p:nvPr/>
        </p:nvSpPr>
        <p:spPr>
          <a:xfrm>
            <a:off x="4445619" y="4887052"/>
            <a:ext cx="1101584" cy="61098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F1A532-2DED-4B66-A893-E01D16471134}"/>
              </a:ext>
            </a:extLst>
          </p:cNvPr>
          <p:cNvCxnSpPr/>
          <p:nvPr/>
        </p:nvCxnSpPr>
        <p:spPr>
          <a:xfrm flipV="1">
            <a:off x="5578602" y="5003189"/>
            <a:ext cx="356188" cy="1331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B24568DE-0D4D-471D-9895-0F5E491C6F14}"/>
              </a:ext>
            </a:extLst>
          </p:cNvPr>
          <p:cNvSpPr txBox="1"/>
          <p:nvPr/>
        </p:nvSpPr>
        <p:spPr>
          <a:xfrm>
            <a:off x="5582505" y="4668637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 coefficient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Slide Number Placeholder 1">
            <a:extLst>
              <a:ext uri="{FF2B5EF4-FFF2-40B4-BE49-F238E27FC236}">
                <a16:creationId xmlns:a16="http://schemas.microsoft.com/office/drawing/2014/main" id="{2CE479AD-C662-4A4C-8FA0-3B2984BA32D5}"/>
              </a:ext>
            </a:extLst>
          </p:cNvPr>
          <p:cNvSpPr txBox="1">
            <a:spLocks/>
          </p:cNvSpPr>
          <p:nvPr/>
        </p:nvSpPr>
        <p:spPr>
          <a:xfrm>
            <a:off x="8368496" y="6321625"/>
            <a:ext cx="77550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C28A10D-5BC9-40DE-9650-00399C6CB124}"/>
              </a:ext>
            </a:extLst>
          </p:cNvPr>
          <p:cNvSpPr txBox="1"/>
          <p:nvPr/>
        </p:nvSpPr>
        <p:spPr>
          <a:xfrm>
            <a:off x="7250944" y="4684544"/>
            <a:ext cx="1703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Dropout rate: 0.5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2413F2D-9B84-482F-A271-4E455375CDA7}"/>
              </a:ext>
            </a:extLst>
          </p:cNvPr>
          <p:cNvSpPr/>
          <p:nvPr/>
        </p:nvSpPr>
        <p:spPr bwMode="auto">
          <a:xfrm>
            <a:off x="0" y="96838"/>
            <a:ext cx="1979613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2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DB1932-7D83-4C03-B938-54B297BD6A78}"/>
              </a:ext>
            </a:extLst>
          </p:cNvPr>
          <p:cNvSpPr/>
          <p:nvPr/>
        </p:nvSpPr>
        <p:spPr bwMode="auto">
          <a:xfrm>
            <a:off x="2039938" y="96838"/>
            <a:ext cx="114300" cy="6842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E931A6D-6158-419E-93FA-9E1A97D77983}"/>
              </a:ext>
            </a:extLst>
          </p:cNvPr>
          <p:cNvCxnSpPr/>
          <p:nvPr/>
        </p:nvCxnSpPr>
        <p:spPr>
          <a:xfrm>
            <a:off x="9525" y="796925"/>
            <a:ext cx="91440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文本框 59">
            <a:extLst>
              <a:ext uri="{FF2B5EF4-FFF2-40B4-BE49-F238E27FC236}">
                <a16:creationId xmlns:a16="http://schemas.microsoft.com/office/drawing/2014/main" id="{0CADF247-005E-D318-143F-0C5DD77B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96838"/>
            <a:ext cx="72376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Methodology: Residual U-Net with transfer learning techniques (</a:t>
            </a:r>
            <a:r>
              <a:rPr lang="en-US" altLang="zh-CN" sz="2000" b="1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ResUNet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-TL)– architecture and loss function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2BB47-787F-4CDE-9753-BF41D1B4D018}"/>
              </a:ext>
            </a:extLst>
          </p:cNvPr>
          <p:cNvSpPr/>
          <p:nvPr/>
        </p:nvSpPr>
        <p:spPr>
          <a:xfrm>
            <a:off x="1873509" y="1074912"/>
            <a:ext cx="9144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154CB-9B72-4C38-A586-5A79549FE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8" y="1167746"/>
            <a:ext cx="744357" cy="76298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0E75E9B1-D799-4E07-9FBC-905B283FCF12}"/>
              </a:ext>
            </a:extLst>
          </p:cNvPr>
          <p:cNvSpPr/>
          <p:nvPr/>
        </p:nvSpPr>
        <p:spPr>
          <a:xfrm>
            <a:off x="2205991" y="1465795"/>
            <a:ext cx="365760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4258126-A99F-4E81-9602-964B91F992EB}"/>
              </a:ext>
            </a:extLst>
          </p:cNvPr>
          <p:cNvSpPr/>
          <p:nvPr/>
        </p:nvSpPr>
        <p:spPr>
          <a:xfrm rot="3096574">
            <a:off x="1951502" y="2011303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5CEB90-7F03-44CD-AD88-305028E8B718}"/>
              </a:ext>
            </a:extLst>
          </p:cNvPr>
          <p:cNvSpPr txBox="1"/>
          <p:nvPr/>
        </p:nvSpPr>
        <p:spPr>
          <a:xfrm rot="16200000">
            <a:off x="1050351" y="1281543"/>
            <a:ext cx="521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32EDFE-22F5-42D6-AA49-8307F07AB2A9}"/>
              </a:ext>
            </a:extLst>
          </p:cNvPr>
          <p:cNvSpPr txBox="1"/>
          <p:nvPr/>
        </p:nvSpPr>
        <p:spPr>
          <a:xfrm>
            <a:off x="1760213" y="86777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813036-5005-40D7-98D3-ED87B90F4140}"/>
              </a:ext>
            </a:extLst>
          </p:cNvPr>
          <p:cNvSpPr/>
          <p:nvPr/>
        </p:nvSpPr>
        <p:spPr>
          <a:xfrm>
            <a:off x="2084067" y="2223686"/>
            <a:ext cx="137160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FB0A67-7CDD-4D13-8DE9-CD0D3FFA78F3}"/>
              </a:ext>
            </a:extLst>
          </p:cNvPr>
          <p:cNvSpPr/>
          <p:nvPr/>
        </p:nvSpPr>
        <p:spPr>
          <a:xfrm>
            <a:off x="2412495" y="3082422"/>
            <a:ext cx="274320" cy="5486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E32582-7E78-4763-92E4-9445F553048C}"/>
              </a:ext>
            </a:extLst>
          </p:cNvPr>
          <p:cNvSpPr/>
          <p:nvPr/>
        </p:nvSpPr>
        <p:spPr>
          <a:xfrm>
            <a:off x="2874590" y="3838702"/>
            <a:ext cx="36576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15532B-2D3E-4675-A563-88037842B9C0}"/>
              </a:ext>
            </a:extLst>
          </p:cNvPr>
          <p:cNvSpPr/>
          <p:nvPr/>
        </p:nvSpPr>
        <p:spPr>
          <a:xfrm>
            <a:off x="3422415" y="4506651"/>
            <a:ext cx="555119" cy="182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DBDBFC-46F7-4646-BF43-D5496684DA26}"/>
              </a:ext>
            </a:extLst>
          </p:cNvPr>
          <p:cNvSpPr/>
          <p:nvPr/>
        </p:nvSpPr>
        <p:spPr>
          <a:xfrm>
            <a:off x="4094006" y="4504173"/>
            <a:ext cx="555119" cy="182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1A0B44-4084-4ABF-B8DC-0F38E9669525}"/>
              </a:ext>
            </a:extLst>
          </p:cNvPr>
          <p:cNvSpPr/>
          <p:nvPr/>
        </p:nvSpPr>
        <p:spPr>
          <a:xfrm>
            <a:off x="4832515" y="3844543"/>
            <a:ext cx="5551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6BDA0-8B1E-463E-B275-4B4DAB0843A1}"/>
              </a:ext>
            </a:extLst>
          </p:cNvPr>
          <p:cNvSpPr/>
          <p:nvPr/>
        </p:nvSpPr>
        <p:spPr>
          <a:xfrm>
            <a:off x="5518671" y="3075715"/>
            <a:ext cx="37792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BA0631-B9FF-4A44-A64D-BCDD67A4C2CE}"/>
              </a:ext>
            </a:extLst>
          </p:cNvPr>
          <p:cNvSpPr/>
          <p:nvPr/>
        </p:nvSpPr>
        <p:spPr>
          <a:xfrm>
            <a:off x="6684652" y="1035228"/>
            <a:ext cx="9144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10ADB5FA-3479-49AF-B5B3-DB15C43846D1}"/>
              </a:ext>
            </a:extLst>
          </p:cNvPr>
          <p:cNvSpPr/>
          <p:nvPr/>
        </p:nvSpPr>
        <p:spPr>
          <a:xfrm rot="16200000">
            <a:off x="5654137" y="3679514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16E8EF9-DF2F-49E7-8089-412B247C897D}"/>
              </a:ext>
            </a:extLst>
          </p:cNvPr>
          <p:cNvSpPr/>
          <p:nvPr/>
        </p:nvSpPr>
        <p:spPr>
          <a:xfrm>
            <a:off x="6324686" y="2402635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A3E84E9-30A5-4A56-9AB9-624BECEDB416}"/>
              </a:ext>
            </a:extLst>
          </p:cNvPr>
          <p:cNvSpPr/>
          <p:nvPr/>
        </p:nvSpPr>
        <p:spPr>
          <a:xfrm>
            <a:off x="3994786" y="453274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AED1AFF-B821-4BB6-84DE-3C446466CC61}"/>
              </a:ext>
            </a:extLst>
          </p:cNvPr>
          <p:cNvSpPr/>
          <p:nvPr/>
        </p:nvSpPr>
        <p:spPr>
          <a:xfrm>
            <a:off x="5923318" y="3291159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06F13EB-F208-44EF-A75E-823647E57BD3}"/>
              </a:ext>
            </a:extLst>
          </p:cNvPr>
          <p:cNvSpPr/>
          <p:nvPr/>
        </p:nvSpPr>
        <p:spPr>
          <a:xfrm>
            <a:off x="5420394" y="4022820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356B17B-C339-4E86-98A8-65C0A77961E3}"/>
              </a:ext>
            </a:extLst>
          </p:cNvPr>
          <p:cNvSpPr/>
          <p:nvPr/>
        </p:nvSpPr>
        <p:spPr>
          <a:xfrm rot="3232585">
            <a:off x="2222886" y="2925650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C921B41-4FB6-42F9-BBC7-E416F1CCD943}"/>
              </a:ext>
            </a:extLst>
          </p:cNvPr>
          <p:cNvSpPr/>
          <p:nvPr/>
        </p:nvSpPr>
        <p:spPr>
          <a:xfrm rot="16200000">
            <a:off x="5007046" y="4339127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48844C6-9D65-4734-84E0-902772F889A3}"/>
              </a:ext>
            </a:extLst>
          </p:cNvPr>
          <p:cNvSpPr/>
          <p:nvPr/>
        </p:nvSpPr>
        <p:spPr>
          <a:xfrm rot="16200000">
            <a:off x="6088147" y="2899568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236ECDC-5FA9-4669-BD66-7435E6000775}"/>
              </a:ext>
            </a:extLst>
          </p:cNvPr>
          <p:cNvSpPr/>
          <p:nvPr/>
        </p:nvSpPr>
        <p:spPr>
          <a:xfrm rot="16200000">
            <a:off x="6428504" y="2012901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A176B37-439F-4211-803B-F697F124687E}"/>
              </a:ext>
            </a:extLst>
          </p:cNvPr>
          <p:cNvSpPr/>
          <p:nvPr/>
        </p:nvSpPr>
        <p:spPr>
          <a:xfrm>
            <a:off x="2327863" y="2501844"/>
            <a:ext cx="3459336" cy="122487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8A0259D4-02E2-4DAC-A9B8-91EF25C6F98C}"/>
              </a:ext>
            </a:extLst>
          </p:cNvPr>
          <p:cNvSpPr/>
          <p:nvPr/>
        </p:nvSpPr>
        <p:spPr>
          <a:xfrm>
            <a:off x="2814517" y="3295351"/>
            <a:ext cx="228600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384F39A3-913A-45FC-A581-B1DA12EDE59A}"/>
              </a:ext>
            </a:extLst>
          </p:cNvPr>
          <p:cNvSpPr/>
          <p:nvPr/>
        </p:nvSpPr>
        <p:spPr>
          <a:xfrm>
            <a:off x="3688574" y="3981889"/>
            <a:ext cx="36576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B637F0-2A39-4026-9958-4F10AD62A8C0}"/>
              </a:ext>
            </a:extLst>
          </p:cNvPr>
          <p:cNvSpPr txBox="1"/>
          <p:nvPr/>
        </p:nvSpPr>
        <p:spPr>
          <a:xfrm rot="16200000">
            <a:off x="6708084" y="1343610"/>
            <a:ext cx="622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en-US" sz="1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07D1B6-597A-456E-B458-5E607A8FD254}"/>
              </a:ext>
            </a:extLst>
          </p:cNvPr>
          <p:cNvSpPr/>
          <p:nvPr/>
        </p:nvSpPr>
        <p:spPr>
          <a:xfrm>
            <a:off x="6332042" y="1047104"/>
            <a:ext cx="9144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F80050-EE16-4235-AD26-10F24C25941A}"/>
              </a:ext>
            </a:extLst>
          </p:cNvPr>
          <p:cNvSpPr/>
          <p:nvPr/>
        </p:nvSpPr>
        <p:spPr>
          <a:xfrm>
            <a:off x="5894295" y="2200178"/>
            <a:ext cx="137160" cy="64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8DCE58-AD79-4C25-8B79-8411AAC60810}"/>
              </a:ext>
            </a:extLst>
          </p:cNvPr>
          <p:cNvSpPr/>
          <p:nvPr/>
        </p:nvSpPr>
        <p:spPr>
          <a:xfrm>
            <a:off x="5249105" y="3075690"/>
            <a:ext cx="274320" cy="5486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D0650B-FD43-439C-BCE4-C2E79AE7811A}"/>
              </a:ext>
            </a:extLst>
          </p:cNvPr>
          <p:cNvSpPr/>
          <p:nvPr/>
        </p:nvSpPr>
        <p:spPr>
          <a:xfrm>
            <a:off x="4440958" y="3848796"/>
            <a:ext cx="386885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DDC6CB-7B3A-438F-AD9E-6C258CE60604}"/>
              </a:ext>
            </a:extLst>
          </p:cNvPr>
          <p:cNvSpPr txBox="1"/>
          <p:nvPr/>
        </p:nvSpPr>
        <p:spPr>
          <a:xfrm>
            <a:off x="1093049" y="1768369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B2558-47E0-4993-8FA0-39F52D4C1386}"/>
              </a:ext>
            </a:extLst>
          </p:cNvPr>
          <p:cNvSpPr txBox="1"/>
          <p:nvPr/>
        </p:nvSpPr>
        <p:spPr>
          <a:xfrm>
            <a:off x="1729476" y="2661721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168B87-E753-4E55-B1AC-E6F944C0912E}"/>
              </a:ext>
            </a:extLst>
          </p:cNvPr>
          <p:cNvSpPr txBox="1"/>
          <p:nvPr/>
        </p:nvSpPr>
        <p:spPr>
          <a:xfrm>
            <a:off x="2116007" y="3433956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8F358B-B2A4-451D-88DD-D2F7A13019FB}"/>
              </a:ext>
            </a:extLst>
          </p:cNvPr>
          <p:cNvSpPr txBox="1"/>
          <p:nvPr/>
        </p:nvSpPr>
        <p:spPr>
          <a:xfrm>
            <a:off x="2515474" y="4097896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647D28-D1E4-4B10-8B51-AF539BEA135D}"/>
              </a:ext>
            </a:extLst>
          </p:cNvPr>
          <p:cNvSpPr txBox="1"/>
          <p:nvPr/>
        </p:nvSpPr>
        <p:spPr>
          <a:xfrm>
            <a:off x="3143315" y="4519513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6830FA-8441-40C2-B19B-74E8D564D679}"/>
              </a:ext>
            </a:extLst>
          </p:cNvPr>
          <p:cNvSpPr txBox="1"/>
          <p:nvPr/>
        </p:nvSpPr>
        <p:spPr>
          <a:xfrm>
            <a:off x="1989782" y="2027771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0EF1F0-DEA1-4755-9567-54562B56C6A8}"/>
              </a:ext>
            </a:extLst>
          </p:cNvPr>
          <p:cNvSpPr txBox="1"/>
          <p:nvPr/>
        </p:nvSpPr>
        <p:spPr>
          <a:xfrm>
            <a:off x="2383384" y="288097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82CFF5-0A10-435D-B591-416C0D7655CF}"/>
              </a:ext>
            </a:extLst>
          </p:cNvPr>
          <p:cNvSpPr txBox="1"/>
          <p:nvPr/>
        </p:nvSpPr>
        <p:spPr>
          <a:xfrm>
            <a:off x="2881658" y="3624498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7244CF-B04A-4807-8EA6-1993F9BD007C}"/>
              </a:ext>
            </a:extLst>
          </p:cNvPr>
          <p:cNvSpPr txBox="1"/>
          <p:nvPr/>
        </p:nvSpPr>
        <p:spPr>
          <a:xfrm>
            <a:off x="3499814" y="4288850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6AC6AD-4EF2-4345-9FF1-1DACA7C9395A}"/>
              </a:ext>
            </a:extLst>
          </p:cNvPr>
          <p:cNvSpPr txBox="1"/>
          <p:nvPr/>
        </p:nvSpPr>
        <p:spPr>
          <a:xfrm>
            <a:off x="4721930" y="4276973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01AB37-9562-4685-8EF5-7034B7363B36}"/>
              </a:ext>
            </a:extLst>
          </p:cNvPr>
          <p:cNvSpPr txBox="1"/>
          <p:nvPr/>
        </p:nvSpPr>
        <p:spPr>
          <a:xfrm>
            <a:off x="5294649" y="449489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61F521-2636-4725-A8C8-67C5BBD3E08F}"/>
              </a:ext>
            </a:extLst>
          </p:cNvPr>
          <p:cNvSpPr txBox="1"/>
          <p:nvPr/>
        </p:nvSpPr>
        <p:spPr>
          <a:xfrm>
            <a:off x="4907601" y="3651388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4E1397-8179-418E-B9C4-D71DABF6DA62}"/>
              </a:ext>
            </a:extLst>
          </p:cNvPr>
          <p:cNvSpPr txBox="1"/>
          <p:nvPr/>
        </p:nvSpPr>
        <p:spPr>
          <a:xfrm>
            <a:off x="6567507" y="82542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5F00CF4D-EE39-4E71-9402-03267FDDC37D}"/>
              </a:ext>
            </a:extLst>
          </p:cNvPr>
          <p:cNvSpPr/>
          <p:nvPr/>
        </p:nvSpPr>
        <p:spPr>
          <a:xfrm>
            <a:off x="6803361" y="1429347"/>
            <a:ext cx="91440" cy="11989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7733CF-3A4B-4397-91D6-E999E5FBC740}"/>
              </a:ext>
            </a:extLst>
          </p:cNvPr>
          <p:cNvSpPr/>
          <p:nvPr/>
        </p:nvSpPr>
        <p:spPr>
          <a:xfrm>
            <a:off x="6914255" y="1033221"/>
            <a:ext cx="274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DE1F5F3-4702-46A0-A7D8-FBC96306901A}"/>
              </a:ext>
            </a:extLst>
          </p:cNvPr>
          <p:cNvSpPr txBox="1"/>
          <p:nvPr/>
        </p:nvSpPr>
        <p:spPr>
          <a:xfrm>
            <a:off x="4415348" y="3636797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5658322-D5E6-4600-B887-5048193E8B3A}"/>
              </a:ext>
            </a:extLst>
          </p:cNvPr>
          <p:cNvSpPr/>
          <p:nvPr/>
        </p:nvSpPr>
        <p:spPr>
          <a:xfrm>
            <a:off x="5540841" y="3844543"/>
            <a:ext cx="384048" cy="457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7661253-10BE-4D10-B55A-1A1A212E8545}"/>
              </a:ext>
            </a:extLst>
          </p:cNvPr>
          <p:cNvSpPr/>
          <p:nvPr/>
        </p:nvSpPr>
        <p:spPr>
          <a:xfrm>
            <a:off x="6029715" y="3067389"/>
            <a:ext cx="274320" cy="5486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EAAEF2-DBCD-465B-AC67-4567BC6A7A49}"/>
              </a:ext>
            </a:extLst>
          </p:cNvPr>
          <p:cNvSpPr/>
          <p:nvPr/>
        </p:nvSpPr>
        <p:spPr>
          <a:xfrm>
            <a:off x="6029431" y="2197953"/>
            <a:ext cx="27432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651F41B-8223-4C48-8BA7-A235422454F3}"/>
              </a:ext>
            </a:extLst>
          </p:cNvPr>
          <p:cNvSpPr/>
          <p:nvPr/>
        </p:nvSpPr>
        <p:spPr>
          <a:xfrm>
            <a:off x="6452898" y="2181804"/>
            <a:ext cx="137160" cy="6400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51F9819-480C-4B5D-A793-F66808B9E644}"/>
              </a:ext>
            </a:extLst>
          </p:cNvPr>
          <p:cNvSpPr/>
          <p:nvPr/>
        </p:nvSpPr>
        <p:spPr>
          <a:xfrm>
            <a:off x="6424406" y="1043476"/>
            <a:ext cx="1371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CFA29045-2655-4B7B-B2CB-4632E1A7E946}"/>
              </a:ext>
            </a:extLst>
          </p:cNvPr>
          <p:cNvSpPr/>
          <p:nvPr/>
        </p:nvSpPr>
        <p:spPr>
          <a:xfrm>
            <a:off x="6585008" y="1438846"/>
            <a:ext cx="91440" cy="119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AA5006B-C89A-4E17-8E91-DC45D14722F6}"/>
              </a:ext>
            </a:extLst>
          </p:cNvPr>
          <p:cNvSpPr txBox="1"/>
          <p:nvPr/>
        </p:nvSpPr>
        <p:spPr>
          <a:xfrm>
            <a:off x="5924574" y="409439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E8F310-8368-4650-A11F-78ADE965260D}"/>
              </a:ext>
            </a:extLst>
          </p:cNvPr>
          <p:cNvSpPr txBox="1"/>
          <p:nvPr/>
        </p:nvSpPr>
        <p:spPr>
          <a:xfrm>
            <a:off x="6287157" y="3408898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CCE081-B764-48D7-A158-8B8B0E98AD3A}"/>
              </a:ext>
            </a:extLst>
          </p:cNvPr>
          <p:cNvSpPr txBox="1"/>
          <p:nvPr/>
        </p:nvSpPr>
        <p:spPr>
          <a:xfrm>
            <a:off x="6546247" y="2624331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146A1A-D1B9-4E96-A16F-73043DC4E692}"/>
              </a:ext>
            </a:extLst>
          </p:cNvPr>
          <p:cNvSpPr txBox="1"/>
          <p:nvPr/>
        </p:nvSpPr>
        <p:spPr>
          <a:xfrm>
            <a:off x="6912827" y="1749087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C0BEC0-07E4-4D3A-A5EA-AFAEC7EBF2A9}"/>
              </a:ext>
            </a:extLst>
          </p:cNvPr>
          <p:cNvSpPr txBox="1"/>
          <p:nvPr/>
        </p:nvSpPr>
        <p:spPr>
          <a:xfrm>
            <a:off x="6125116" y="2863713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01EDA3E-7A90-406C-B69A-FDA3AA841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64" y="1198291"/>
            <a:ext cx="740664" cy="759199"/>
          </a:xfrm>
          <a:prstGeom prst="rect">
            <a:avLst/>
          </a:prstGeom>
        </p:spPr>
      </p:pic>
      <p:sp>
        <p:nvSpPr>
          <p:cNvPr id="71" name="Arrow: Right 70">
            <a:extLst>
              <a:ext uri="{FF2B5EF4-FFF2-40B4-BE49-F238E27FC236}">
                <a16:creationId xmlns:a16="http://schemas.microsoft.com/office/drawing/2014/main" id="{A9548665-CA97-4C5B-B369-4801111329ED}"/>
              </a:ext>
            </a:extLst>
          </p:cNvPr>
          <p:cNvSpPr/>
          <p:nvPr/>
        </p:nvSpPr>
        <p:spPr>
          <a:xfrm>
            <a:off x="7032588" y="2589552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8CC5E660-86EB-4F08-9027-45399EE8B342}"/>
              </a:ext>
            </a:extLst>
          </p:cNvPr>
          <p:cNvSpPr/>
          <p:nvPr/>
        </p:nvSpPr>
        <p:spPr>
          <a:xfrm rot="5400000">
            <a:off x="6992042" y="2831039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16B2096-2D2E-4021-ABA7-BED8AE59671B}"/>
              </a:ext>
            </a:extLst>
          </p:cNvPr>
          <p:cNvSpPr/>
          <p:nvPr/>
        </p:nvSpPr>
        <p:spPr>
          <a:xfrm rot="16200000">
            <a:off x="7012151" y="3076232"/>
            <a:ext cx="157456" cy="108668"/>
          </a:xfrm>
          <a:prstGeom prst="rightArrow">
            <a:avLst>
              <a:gd name="adj1" fmla="val 50000"/>
              <a:gd name="adj2" fmla="val 534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120DD3E9-F30F-4497-A548-005A281FB9DE}"/>
              </a:ext>
            </a:extLst>
          </p:cNvPr>
          <p:cNvSpPr/>
          <p:nvPr/>
        </p:nvSpPr>
        <p:spPr>
          <a:xfrm>
            <a:off x="7032588" y="3333711"/>
            <a:ext cx="91440" cy="11989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70CD6857-A865-43E6-A415-4F64E2E522C3}"/>
              </a:ext>
            </a:extLst>
          </p:cNvPr>
          <p:cNvSpPr/>
          <p:nvPr/>
        </p:nvSpPr>
        <p:spPr>
          <a:xfrm>
            <a:off x="7014679" y="3551687"/>
            <a:ext cx="137160" cy="137160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72C6BC8-1738-4DBF-9815-E6089641B854}"/>
              </a:ext>
            </a:extLst>
          </p:cNvPr>
          <p:cNvSpPr txBox="1"/>
          <p:nvPr/>
        </p:nvSpPr>
        <p:spPr>
          <a:xfrm>
            <a:off x="7085577" y="2512129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 3×3,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11FB65D-64BA-42F9-86A2-6717B67DA497}"/>
              </a:ext>
            </a:extLst>
          </p:cNvPr>
          <p:cNvSpPr txBox="1"/>
          <p:nvPr/>
        </p:nvSpPr>
        <p:spPr>
          <a:xfrm>
            <a:off x="7085577" y="2755270"/>
            <a:ext cx="1662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MaxPooling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4B1552E-10A6-454C-BA83-3CC9B57737C5}"/>
              </a:ext>
            </a:extLst>
          </p:cNvPr>
          <p:cNvSpPr txBox="1"/>
          <p:nvPr/>
        </p:nvSpPr>
        <p:spPr>
          <a:xfrm>
            <a:off x="7106892" y="2999760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Up-conv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DF95B2-BDC1-4F2E-A841-BCF601DDEB03}"/>
              </a:ext>
            </a:extLst>
          </p:cNvPr>
          <p:cNvSpPr txBox="1"/>
          <p:nvPr/>
        </p:nvSpPr>
        <p:spPr>
          <a:xfrm>
            <a:off x="7095885" y="3244251"/>
            <a:ext cx="189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×1, Sigmoid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B97A2A-5B29-464C-8F55-D28CB29F19B2}"/>
              </a:ext>
            </a:extLst>
          </p:cNvPr>
          <p:cNvSpPr txBox="1"/>
          <p:nvPr/>
        </p:nvSpPr>
        <p:spPr>
          <a:xfrm>
            <a:off x="7078308" y="3489462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Concatenate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E47BE506-43A9-44BD-9389-B2C0FC7721D2}"/>
              </a:ext>
            </a:extLst>
          </p:cNvPr>
          <p:cNvSpPr/>
          <p:nvPr/>
        </p:nvSpPr>
        <p:spPr>
          <a:xfrm rot="3232585">
            <a:off x="2700731" y="3681240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961FD6F7-3B6E-4054-A786-10C051BBD812}"/>
              </a:ext>
            </a:extLst>
          </p:cNvPr>
          <p:cNvSpPr/>
          <p:nvPr/>
        </p:nvSpPr>
        <p:spPr>
          <a:xfrm rot="3232585">
            <a:off x="3242415" y="4334785"/>
            <a:ext cx="157455" cy="113940"/>
          </a:xfrm>
          <a:prstGeom prst="rightArrow">
            <a:avLst>
              <a:gd name="adj1" fmla="val 50000"/>
              <a:gd name="adj2" fmla="val 5343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0F7A687-5567-473B-8F72-B5559FDB47DD}"/>
              </a:ext>
            </a:extLst>
          </p:cNvPr>
          <p:cNvSpPr txBox="1"/>
          <p:nvPr/>
        </p:nvSpPr>
        <p:spPr>
          <a:xfrm>
            <a:off x="1678055" y="1969442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7B2797-3C26-4E09-A052-3D47EEBE39FE}"/>
              </a:ext>
            </a:extLst>
          </p:cNvPr>
          <p:cNvSpPr txBox="1"/>
          <p:nvPr/>
        </p:nvSpPr>
        <p:spPr>
          <a:xfrm>
            <a:off x="1946535" y="2829310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390BFEA-47F3-4C22-BE21-57D7F82873F1}"/>
              </a:ext>
            </a:extLst>
          </p:cNvPr>
          <p:cNvSpPr txBox="1"/>
          <p:nvPr/>
        </p:nvSpPr>
        <p:spPr>
          <a:xfrm>
            <a:off x="2374413" y="3575493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F09DF07-9651-4861-82D7-68A1E485A5E3}"/>
              </a:ext>
            </a:extLst>
          </p:cNvPr>
          <p:cNvSpPr txBox="1"/>
          <p:nvPr/>
        </p:nvSpPr>
        <p:spPr>
          <a:xfrm>
            <a:off x="2896116" y="4271133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F06EF8-7D59-4CAF-8777-22D26887A473}"/>
              </a:ext>
            </a:extLst>
          </p:cNvPr>
          <p:cNvSpPr txBox="1"/>
          <p:nvPr/>
        </p:nvSpPr>
        <p:spPr>
          <a:xfrm>
            <a:off x="3496299" y="4675332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E5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F8AB6B-6E2D-4C15-927A-90FCD9DB922C}"/>
              </a:ext>
            </a:extLst>
          </p:cNvPr>
          <p:cNvSpPr/>
          <p:nvPr/>
        </p:nvSpPr>
        <p:spPr>
          <a:xfrm>
            <a:off x="4816532" y="4492452"/>
            <a:ext cx="555119" cy="182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7C1D4458-F106-478A-9257-73856F510571}"/>
              </a:ext>
            </a:extLst>
          </p:cNvPr>
          <p:cNvSpPr/>
          <p:nvPr/>
        </p:nvSpPr>
        <p:spPr>
          <a:xfrm>
            <a:off x="4681511" y="4539733"/>
            <a:ext cx="91440" cy="11989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80B768-63E0-40D3-9E21-A9F0C5FE84E0}"/>
              </a:ext>
            </a:extLst>
          </p:cNvPr>
          <p:cNvSpPr txBox="1"/>
          <p:nvPr/>
        </p:nvSpPr>
        <p:spPr>
          <a:xfrm>
            <a:off x="4187132" y="4294577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54DA427-D5F3-47B7-A3AD-25AD39AB4A8A}"/>
              </a:ext>
            </a:extLst>
          </p:cNvPr>
          <p:cNvSpPr txBox="1"/>
          <p:nvPr/>
        </p:nvSpPr>
        <p:spPr>
          <a:xfrm>
            <a:off x="4183147" y="465572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23E28FB-87AB-40AB-A862-F68FE949F69D}"/>
              </a:ext>
            </a:extLst>
          </p:cNvPr>
          <p:cNvSpPr txBox="1"/>
          <p:nvPr/>
        </p:nvSpPr>
        <p:spPr>
          <a:xfrm>
            <a:off x="4899674" y="4662898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0786E9-66E4-45E1-81CE-B9E9AFA0B510}"/>
              </a:ext>
            </a:extLst>
          </p:cNvPr>
          <p:cNvSpPr txBox="1"/>
          <p:nvPr/>
        </p:nvSpPr>
        <p:spPr>
          <a:xfrm>
            <a:off x="5687485" y="3632526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09477A2-1D7F-4FD1-937C-EEBC673BE838}"/>
              </a:ext>
            </a:extLst>
          </p:cNvPr>
          <p:cNvSpPr txBox="1"/>
          <p:nvPr/>
        </p:nvSpPr>
        <p:spPr>
          <a:xfrm>
            <a:off x="5477910" y="2871022"/>
            <a:ext cx="4191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30B0F44-A539-4B86-949C-7C7C69CDD2B4}"/>
              </a:ext>
            </a:extLst>
          </p:cNvPr>
          <p:cNvSpPr txBox="1"/>
          <p:nvPr/>
        </p:nvSpPr>
        <p:spPr>
          <a:xfrm>
            <a:off x="5196261" y="286817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0F77FB4-D924-4D19-A141-E9495817B457}"/>
              </a:ext>
            </a:extLst>
          </p:cNvPr>
          <p:cNvSpPr txBox="1"/>
          <p:nvPr/>
        </p:nvSpPr>
        <p:spPr>
          <a:xfrm>
            <a:off x="5763523" y="1982161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64CA897-782A-4D4C-AD75-520AC8AF1B28}"/>
              </a:ext>
            </a:extLst>
          </p:cNvPr>
          <p:cNvSpPr txBox="1"/>
          <p:nvPr/>
        </p:nvSpPr>
        <p:spPr>
          <a:xfrm>
            <a:off x="5998956" y="198139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005352B-B8FD-4FE6-B3B9-CE0EC7E26598}"/>
              </a:ext>
            </a:extLst>
          </p:cNvPr>
          <p:cNvSpPr txBox="1"/>
          <p:nvPr/>
        </p:nvSpPr>
        <p:spPr>
          <a:xfrm>
            <a:off x="6482576" y="1991482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47C0865-77B6-404D-A6CF-5BD78F26C2A6}"/>
              </a:ext>
            </a:extLst>
          </p:cNvPr>
          <p:cNvSpPr txBox="1"/>
          <p:nvPr/>
        </p:nvSpPr>
        <p:spPr>
          <a:xfrm>
            <a:off x="6324686" y="834227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08B2D68-4C6B-4779-8D7F-F1A5F5487EBD}"/>
              </a:ext>
            </a:extLst>
          </p:cNvPr>
          <p:cNvSpPr txBox="1"/>
          <p:nvPr/>
        </p:nvSpPr>
        <p:spPr>
          <a:xfrm>
            <a:off x="6148905" y="82816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E2DA48F-3DAF-4CF0-B02F-1E70E932E1DB}"/>
              </a:ext>
            </a:extLst>
          </p:cNvPr>
          <p:cNvSpPr/>
          <p:nvPr/>
        </p:nvSpPr>
        <p:spPr>
          <a:xfrm>
            <a:off x="1438880" y="1037067"/>
            <a:ext cx="45719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8FE0011-755E-41E8-87D9-6E6DCFB0BE75}"/>
              </a:ext>
            </a:extLst>
          </p:cNvPr>
          <p:cNvCxnSpPr/>
          <p:nvPr/>
        </p:nvCxnSpPr>
        <p:spPr>
          <a:xfrm>
            <a:off x="1525784" y="1465795"/>
            <a:ext cx="3000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0111A0D4-3CB4-4029-9913-78172FA763C2}"/>
              </a:ext>
            </a:extLst>
          </p:cNvPr>
          <p:cNvSpPr txBox="1"/>
          <p:nvPr/>
        </p:nvSpPr>
        <p:spPr>
          <a:xfrm>
            <a:off x="1530211" y="1757132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7667437-E842-44C2-A245-1835F2D03AA8}"/>
              </a:ext>
            </a:extLst>
          </p:cNvPr>
          <p:cNvSpPr/>
          <p:nvPr/>
        </p:nvSpPr>
        <p:spPr>
          <a:xfrm>
            <a:off x="7008053" y="3816491"/>
            <a:ext cx="148559" cy="2971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8C6456-1B15-4E8F-95BE-28191D59C4CF}"/>
              </a:ext>
            </a:extLst>
          </p:cNvPr>
          <p:cNvSpPr txBox="1"/>
          <p:nvPr/>
        </p:nvSpPr>
        <p:spPr>
          <a:xfrm>
            <a:off x="7106892" y="386061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block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3A95EA0-2158-4971-8DAE-556AB666FEC6}"/>
              </a:ext>
            </a:extLst>
          </p:cNvPr>
          <p:cNvSpPr/>
          <p:nvPr/>
        </p:nvSpPr>
        <p:spPr>
          <a:xfrm>
            <a:off x="7008053" y="4207056"/>
            <a:ext cx="157173" cy="29711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CACD22B-B750-4106-AC9E-2AA555332E66}"/>
              </a:ext>
            </a:extLst>
          </p:cNvPr>
          <p:cNvSpPr txBox="1"/>
          <p:nvPr/>
        </p:nvSpPr>
        <p:spPr>
          <a:xfrm>
            <a:off x="7124028" y="4222428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VGG16 block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6C5A9-0E38-ED7D-1547-95909F8CDB31}"/>
              </a:ext>
            </a:extLst>
          </p:cNvPr>
          <p:cNvSpPr txBox="1"/>
          <p:nvPr/>
        </p:nvSpPr>
        <p:spPr>
          <a:xfrm>
            <a:off x="11340" y="4892465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function: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CF91E8-4A36-0FEA-59E8-9C7B6889F52B}"/>
                  </a:ext>
                </a:extLst>
              </p:cNvPr>
              <p:cNvSpPr txBox="1"/>
              <p:nvPr/>
            </p:nvSpPr>
            <p:spPr>
              <a:xfrm>
                <a:off x="3008790" y="5123359"/>
                <a:ext cx="2738154" cy="443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 ∩ </m:t>
                                </m:r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den>
                    </m:f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CF91E8-4A36-0FEA-59E8-9C7B6889F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790" y="5123359"/>
                <a:ext cx="2738154" cy="443583"/>
              </a:xfrm>
              <a:prstGeom prst="rect">
                <a:avLst/>
              </a:prstGeom>
              <a:blipFill>
                <a:blip r:embed="rId5"/>
                <a:stretch>
                  <a:fillRect l="-5345" t="-2740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07E072-6E47-1D49-B24F-76FC3753A98D}"/>
              </a:ext>
            </a:extLst>
          </p:cNvPr>
          <p:cNvSpPr txBox="1"/>
          <p:nvPr/>
        </p:nvSpPr>
        <p:spPr>
          <a:xfrm>
            <a:off x="11340" y="5264176"/>
            <a:ext cx="66191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where: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ground truth binary mask;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predicted binary mask;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sum of all elements in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respectively;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∩ 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sum of the element-wise product of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39B109-DDC8-58D2-1217-ED8CCED1BB8B}"/>
              </a:ext>
            </a:extLst>
          </p:cNvPr>
          <p:cNvSpPr/>
          <p:nvPr/>
        </p:nvSpPr>
        <p:spPr>
          <a:xfrm>
            <a:off x="4365792" y="5110210"/>
            <a:ext cx="1101584" cy="610981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67F0C-E55C-5E15-F743-1655901B793D}"/>
              </a:ext>
            </a:extLst>
          </p:cNvPr>
          <p:cNvSpPr txBox="1"/>
          <p:nvPr/>
        </p:nvSpPr>
        <p:spPr>
          <a:xfrm>
            <a:off x="5502678" y="4891795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 coefficient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55BB41-5E40-0252-1353-E0DC32D9647F}"/>
              </a:ext>
            </a:extLst>
          </p:cNvPr>
          <p:cNvCxnSpPr/>
          <p:nvPr/>
        </p:nvCxnSpPr>
        <p:spPr>
          <a:xfrm flipV="1">
            <a:off x="5498775" y="5226347"/>
            <a:ext cx="356188" cy="1331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Slide Number Placeholder 1">
            <a:extLst>
              <a:ext uri="{FF2B5EF4-FFF2-40B4-BE49-F238E27FC236}">
                <a16:creationId xmlns:a16="http://schemas.microsoft.com/office/drawing/2014/main" id="{9DDC7AC7-A3C4-4197-A88E-2E95C37B6879}"/>
              </a:ext>
            </a:extLst>
          </p:cNvPr>
          <p:cNvSpPr txBox="1">
            <a:spLocks/>
          </p:cNvSpPr>
          <p:nvPr/>
        </p:nvSpPr>
        <p:spPr>
          <a:xfrm>
            <a:off x="8368496" y="6321625"/>
            <a:ext cx="77550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fld id="{C6553257-2BF2-44CA-8E56-4EB726CD3EBC}" type="slidenum">
              <a:rPr lang="zh-CN" altLang="en-US" sz="1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1E696F6-076B-4EBE-B884-E21E395F9F2D}"/>
              </a:ext>
            </a:extLst>
          </p:cNvPr>
          <p:cNvSpPr txBox="1"/>
          <p:nvPr/>
        </p:nvSpPr>
        <p:spPr>
          <a:xfrm>
            <a:off x="7151839" y="4596342"/>
            <a:ext cx="1703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Dropout rate: 0.5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清风素材 https://12sc.taobao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100041EB4C34A93AA5B9BA67ABE0B" ma:contentTypeVersion="14" ma:contentTypeDescription="Create a new document." ma:contentTypeScope="" ma:versionID="eed2c67dfd861175ddf25a2fadf932e5">
  <xsd:schema xmlns:xsd="http://www.w3.org/2001/XMLSchema" xmlns:xs="http://www.w3.org/2001/XMLSchema" xmlns:p="http://schemas.microsoft.com/office/2006/metadata/properties" xmlns:ns3="078c56e4-0709-423f-bf8d-f8e919c13ccf" xmlns:ns4="bb1fd607-ae57-41e4-884c-2545304a7041" targetNamespace="http://schemas.microsoft.com/office/2006/metadata/properties" ma:root="true" ma:fieldsID="0d222a2d6738249b0cf34a0ae6f03c9a" ns3:_="" ns4:_="">
    <xsd:import namespace="078c56e4-0709-423f-bf8d-f8e919c13ccf"/>
    <xsd:import namespace="bb1fd607-ae57-41e4-884c-2545304a70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c56e4-0709-423f-bf8d-f8e919c13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fd607-ae57-41e4-884c-2545304a7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09526C-B253-48E1-B560-EF6905E1DB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8c56e4-0709-423f-bf8d-f8e919c13ccf"/>
    <ds:schemaRef ds:uri="bb1fd607-ae57-41e4-884c-2545304a70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B6A8C5-55C8-4EF4-9F13-E222407B2A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AE1A47-6262-454E-83B2-F005F3B791B7}">
  <ds:schemaRefs>
    <ds:schemaRef ds:uri="http://schemas.microsoft.com/office/2006/documentManagement/types"/>
    <ds:schemaRef ds:uri="078c56e4-0709-423f-bf8d-f8e919c13ccf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bb1fd607-ae57-41e4-884c-2545304a7041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12016</TotalTime>
  <Words>1614</Words>
  <Application>Microsoft Office PowerPoint</Application>
  <PresentationFormat>On-screen Show (4:3)</PresentationFormat>
  <Paragraphs>439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DengXian</vt:lpstr>
      <vt:lpstr>Microsoft YaHei</vt:lpstr>
      <vt:lpstr>SimSun</vt:lpstr>
      <vt:lpstr>Arial</vt:lpstr>
      <vt:lpstr>Calibri</vt:lpstr>
      <vt:lpstr>Calibri Light</vt:lpstr>
      <vt:lpstr>Cambria Math</vt:lpstr>
      <vt:lpstr>Impact</vt:lpstr>
      <vt:lpstr>Times New Roman</vt:lpstr>
      <vt:lpstr>Wingdings</vt:lpstr>
      <vt:lpstr>清风素材 https://12sc.taobao.com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12sc.taobao.com</dc:subject>
  <dc:creator>He</dc:creator>
  <cp:keywords/>
  <dc:description>12sc.taobao.com</dc:description>
  <cp:lastModifiedBy>Changdi He</cp:lastModifiedBy>
  <cp:revision>938</cp:revision>
  <dcterms:created xsi:type="dcterms:W3CDTF">2014-11-08T02:42:27Z</dcterms:created>
  <dcterms:modified xsi:type="dcterms:W3CDTF">2023-05-02T20:06:45Z</dcterms:modified>
  <cp:category/>
  <cp:contentStatus>12sc.taobao.com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0x0101004DC100041EB4C34A93AA5B9BA67ABE0B</vt:lpwstr>
  </property>
</Properties>
</file>