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p:scale>
          <a:sx n="32" d="100"/>
          <a:sy n="32" d="100"/>
        </p:scale>
        <p:origin x="1107"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1A899-77B7-EA41-B1B2-616C093547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60E487-490B-4742-A955-899C773A9E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A10F4F-DF02-4747-8CA3-95CAFA1000FA}"/>
              </a:ext>
            </a:extLst>
          </p:cNvPr>
          <p:cNvSpPr>
            <a:spLocks noGrp="1"/>
          </p:cNvSpPr>
          <p:nvPr>
            <p:ph type="dt" sz="half" idx="10"/>
          </p:nvPr>
        </p:nvSpPr>
        <p:spPr/>
        <p:txBody>
          <a:bodyPr/>
          <a:lstStyle/>
          <a:p>
            <a:fld id="{B518EF62-2351-F445-B1ED-933A7BEF112B}" type="datetimeFigureOut">
              <a:rPr lang="en-US" smtClean="0"/>
              <a:t>10/20/2020</a:t>
            </a:fld>
            <a:endParaRPr lang="en-US"/>
          </a:p>
        </p:txBody>
      </p:sp>
      <p:sp>
        <p:nvSpPr>
          <p:cNvPr id="5" name="Footer Placeholder 4">
            <a:extLst>
              <a:ext uri="{FF2B5EF4-FFF2-40B4-BE49-F238E27FC236}">
                <a16:creationId xmlns:a16="http://schemas.microsoft.com/office/drawing/2014/main" id="{82A69EB7-D113-8A44-95EF-CFEF5ECF6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9E2A0-09AF-8D49-B359-38464004DCE7}"/>
              </a:ext>
            </a:extLst>
          </p:cNvPr>
          <p:cNvSpPr>
            <a:spLocks noGrp="1"/>
          </p:cNvSpPr>
          <p:nvPr>
            <p:ph type="sldNum" sz="quarter" idx="12"/>
          </p:nvPr>
        </p:nvSpPr>
        <p:spPr/>
        <p:txBody>
          <a:bodyPr/>
          <a:lstStyle/>
          <a:p>
            <a:fld id="{22FECC3A-A12E-3B4A-854F-3C7CEE466812}" type="slidenum">
              <a:rPr lang="en-US" smtClean="0"/>
              <a:t>‹#›</a:t>
            </a:fld>
            <a:endParaRPr lang="en-US"/>
          </a:p>
        </p:txBody>
      </p:sp>
    </p:spTree>
    <p:extLst>
      <p:ext uri="{BB962C8B-B14F-4D97-AF65-F5344CB8AC3E}">
        <p14:creationId xmlns:p14="http://schemas.microsoft.com/office/powerpoint/2010/main" val="258916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C6415-CA99-AB4C-8160-B5B8494284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24E36D-7ACC-AD46-B4A5-E8C5D60E2D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4AC45D-BE9F-564C-8981-83E448D87437}"/>
              </a:ext>
            </a:extLst>
          </p:cNvPr>
          <p:cNvSpPr>
            <a:spLocks noGrp="1"/>
          </p:cNvSpPr>
          <p:nvPr>
            <p:ph type="dt" sz="half" idx="10"/>
          </p:nvPr>
        </p:nvSpPr>
        <p:spPr/>
        <p:txBody>
          <a:bodyPr/>
          <a:lstStyle/>
          <a:p>
            <a:fld id="{B518EF62-2351-F445-B1ED-933A7BEF112B}" type="datetimeFigureOut">
              <a:rPr lang="en-US" smtClean="0"/>
              <a:t>10/20/2020</a:t>
            </a:fld>
            <a:endParaRPr lang="en-US"/>
          </a:p>
        </p:txBody>
      </p:sp>
      <p:sp>
        <p:nvSpPr>
          <p:cNvPr id="5" name="Footer Placeholder 4">
            <a:extLst>
              <a:ext uri="{FF2B5EF4-FFF2-40B4-BE49-F238E27FC236}">
                <a16:creationId xmlns:a16="http://schemas.microsoft.com/office/drawing/2014/main" id="{BEF7EB3D-ABCB-3F44-A214-1FD3C52F28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5535B3-4695-5E4C-ACC3-7B1571385519}"/>
              </a:ext>
            </a:extLst>
          </p:cNvPr>
          <p:cNvSpPr>
            <a:spLocks noGrp="1"/>
          </p:cNvSpPr>
          <p:nvPr>
            <p:ph type="sldNum" sz="quarter" idx="12"/>
          </p:nvPr>
        </p:nvSpPr>
        <p:spPr/>
        <p:txBody>
          <a:bodyPr/>
          <a:lstStyle/>
          <a:p>
            <a:fld id="{22FECC3A-A12E-3B4A-854F-3C7CEE466812}" type="slidenum">
              <a:rPr lang="en-US" smtClean="0"/>
              <a:t>‹#›</a:t>
            </a:fld>
            <a:endParaRPr lang="en-US"/>
          </a:p>
        </p:txBody>
      </p:sp>
    </p:spTree>
    <p:extLst>
      <p:ext uri="{BB962C8B-B14F-4D97-AF65-F5344CB8AC3E}">
        <p14:creationId xmlns:p14="http://schemas.microsoft.com/office/powerpoint/2010/main" val="175981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89C984-0FE0-894D-ADA6-285273017B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F86853-998D-1C4C-A65A-D6B2954F95A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B20C1-362F-4C4B-8280-723CEBE37ECC}"/>
              </a:ext>
            </a:extLst>
          </p:cNvPr>
          <p:cNvSpPr>
            <a:spLocks noGrp="1"/>
          </p:cNvSpPr>
          <p:nvPr>
            <p:ph type="dt" sz="half" idx="10"/>
          </p:nvPr>
        </p:nvSpPr>
        <p:spPr/>
        <p:txBody>
          <a:bodyPr/>
          <a:lstStyle/>
          <a:p>
            <a:fld id="{B518EF62-2351-F445-B1ED-933A7BEF112B}" type="datetimeFigureOut">
              <a:rPr lang="en-US" smtClean="0"/>
              <a:t>10/20/2020</a:t>
            </a:fld>
            <a:endParaRPr lang="en-US"/>
          </a:p>
        </p:txBody>
      </p:sp>
      <p:sp>
        <p:nvSpPr>
          <p:cNvPr id="5" name="Footer Placeholder 4">
            <a:extLst>
              <a:ext uri="{FF2B5EF4-FFF2-40B4-BE49-F238E27FC236}">
                <a16:creationId xmlns:a16="http://schemas.microsoft.com/office/drawing/2014/main" id="{5958905C-2E9A-E742-8F65-EC5F00A9E7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DBA4A6-92DE-5E43-9487-F5FE55D5E619}"/>
              </a:ext>
            </a:extLst>
          </p:cNvPr>
          <p:cNvSpPr>
            <a:spLocks noGrp="1"/>
          </p:cNvSpPr>
          <p:nvPr>
            <p:ph type="sldNum" sz="quarter" idx="12"/>
          </p:nvPr>
        </p:nvSpPr>
        <p:spPr/>
        <p:txBody>
          <a:bodyPr/>
          <a:lstStyle/>
          <a:p>
            <a:fld id="{22FECC3A-A12E-3B4A-854F-3C7CEE466812}" type="slidenum">
              <a:rPr lang="en-US" smtClean="0"/>
              <a:t>‹#›</a:t>
            </a:fld>
            <a:endParaRPr lang="en-US"/>
          </a:p>
        </p:txBody>
      </p:sp>
    </p:spTree>
    <p:extLst>
      <p:ext uri="{BB962C8B-B14F-4D97-AF65-F5344CB8AC3E}">
        <p14:creationId xmlns:p14="http://schemas.microsoft.com/office/powerpoint/2010/main" val="831425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C2D7A-168A-BD48-9E56-5643818F83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9ABD03-8BF8-8B4B-9494-F77FF01F69C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C10F6A-0DE4-504B-9177-5758A7B484E9}"/>
              </a:ext>
            </a:extLst>
          </p:cNvPr>
          <p:cNvSpPr>
            <a:spLocks noGrp="1"/>
          </p:cNvSpPr>
          <p:nvPr>
            <p:ph type="dt" sz="half" idx="10"/>
          </p:nvPr>
        </p:nvSpPr>
        <p:spPr/>
        <p:txBody>
          <a:bodyPr/>
          <a:lstStyle/>
          <a:p>
            <a:fld id="{B518EF62-2351-F445-B1ED-933A7BEF112B}" type="datetimeFigureOut">
              <a:rPr lang="en-US" smtClean="0"/>
              <a:t>10/20/2020</a:t>
            </a:fld>
            <a:endParaRPr lang="en-US"/>
          </a:p>
        </p:txBody>
      </p:sp>
      <p:sp>
        <p:nvSpPr>
          <p:cNvPr id="5" name="Footer Placeholder 4">
            <a:extLst>
              <a:ext uri="{FF2B5EF4-FFF2-40B4-BE49-F238E27FC236}">
                <a16:creationId xmlns:a16="http://schemas.microsoft.com/office/drawing/2014/main" id="{D01C869E-268E-184E-BF51-2F3700FC3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7A248-4FF5-8F40-BBF0-1D147082DC39}"/>
              </a:ext>
            </a:extLst>
          </p:cNvPr>
          <p:cNvSpPr>
            <a:spLocks noGrp="1"/>
          </p:cNvSpPr>
          <p:nvPr>
            <p:ph type="sldNum" sz="quarter" idx="12"/>
          </p:nvPr>
        </p:nvSpPr>
        <p:spPr/>
        <p:txBody>
          <a:bodyPr/>
          <a:lstStyle/>
          <a:p>
            <a:fld id="{22FECC3A-A12E-3B4A-854F-3C7CEE466812}" type="slidenum">
              <a:rPr lang="en-US" smtClean="0"/>
              <a:t>‹#›</a:t>
            </a:fld>
            <a:endParaRPr lang="en-US"/>
          </a:p>
        </p:txBody>
      </p:sp>
    </p:spTree>
    <p:extLst>
      <p:ext uri="{BB962C8B-B14F-4D97-AF65-F5344CB8AC3E}">
        <p14:creationId xmlns:p14="http://schemas.microsoft.com/office/powerpoint/2010/main" val="131771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97F33-143C-6E40-8C24-4729F2D7FC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5D1B46-368F-C047-948E-A11E21C10B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E44A28-E72D-F04F-ACAF-D05F0EEC208A}"/>
              </a:ext>
            </a:extLst>
          </p:cNvPr>
          <p:cNvSpPr>
            <a:spLocks noGrp="1"/>
          </p:cNvSpPr>
          <p:nvPr>
            <p:ph type="dt" sz="half" idx="10"/>
          </p:nvPr>
        </p:nvSpPr>
        <p:spPr/>
        <p:txBody>
          <a:bodyPr/>
          <a:lstStyle/>
          <a:p>
            <a:fld id="{B518EF62-2351-F445-B1ED-933A7BEF112B}" type="datetimeFigureOut">
              <a:rPr lang="en-US" smtClean="0"/>
              <a:t>10/20/2020</a:t>
            </a:fld>
            <a:endParaRPr lang="en-US"/>
          </a:p>
        </p:txBody>
      </p:sp>
      <p:sp>
        <p:nvSpPr>
          <p:cNvPr id="5" name="Footer Placeholder 4">
            <a:extLst>
              <a:ext uri="{FF2B5EF4-FFF2-40B4-BE49-F238E27FC236}">
                <a16:creationId xmlns:a16="http://schemas.microsoft.com/office/drawing/2014/main" id="{6528479C-927C-3345-A632-1B86562CD0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D5815-BFB2-CD49-B658-7C7C10EFDA74}"/>
              </a:ext>
            </a:extLst>
          </p:cNvPr>
          <p:cNvSpPr>
            <a:spLocks noGrp="1"/>
          </p:cNvSpPr>
          <p:nvPr>
            <p:ph type="sldNum" sz="quarter" idx="12"/>
          </p:nvPr>
        </p:nvSpPr>
        <p:spPr/>
        <p:txBody>
          <a:bodyPr/>
          <a:lstStyle/>
          <a:p>
            <a:fld id="{22FECC3A-A12E-3B4A-854F-3C7CEE466812}" type="slidenum">
              <a:rPr lang="en-US" smtClean="0"/>
              <a:t>‹#›</a:t>
            </a:fld>
            <a:endParaRPr lang="en-US"/>
          </a:p>
        </p:txBody>
      </p:sp>
    </p:spTree>
    <p:extLst>
      <p:ext uri="{BB962C8B-B14F-4D97-AF65-F5344CB8AC3E}">
        <p14:creationId xmlns:p14="http://schemas.microsoft.com/office/powerpoint/2010/main" val="3971276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7714-EAAF-9347-84C6-06A3051B8A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6EC550-FFED-4245-8240-D7B2931D477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1D4226-918B-504F-B805-99932F7C501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5F8FCF-64A9-2C47-84B0-80BF7286AD0E}"/>
              </a:ext>
            </a:extLst>
          </p:cNvPr>
          <p:cNvSpPr>
            <a:spLocks noGrp="1"/>
          </p:cNvSpPr>
          <p:nvPr>
            <p:ph type="dt" sz="half" idx="10"/>
          </p:nvPr>
        </p:nvSpPr>
        <p:spPr/>
        <p:txBody>
          <a:bodyPr/>
          <a:lstStyle/>
          <a:p>
            <a:fld id="{B518EF62-2351-F445-B1ED-933A7BEF112B}" type="datetimeFigureOut">
              <a:rPr lang="en-US" smtClean="0"/>
              <a:t>10/20/2020</a:t>
            </a:fld>
            <a:endParaRPr lang="en-US"/>
          </a:p>
        </p:txBody>
      </p:sp>
      <p:sp>
        <p:nvSpPr>
          <p:cNvPr id="6" name="Footer Placeholder 5">
            <a:extLst>
              <a:ext uri="{FF2B5EF4-FFF2-40B4-BE49-F238E27FC236}">
                <a16:creationId xmlns:a16="http://schemas.microsoft.com/office/drawing/2014/main" id="{09683A7B-037F-A348-B487-0590410AAF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6E29B0-8351-054D-8143-704942597071}"/>
              </a:ext>
            </a:extLst>
          </p:cNvPr>
          <p:cNvSpPr>
            <a:spLocks noGrp="1"/>
          </p:cNvSpPr>
          <p:nvPr>
            <p:ph type="sldNum" sz="quarter" idx="12"/>
          </p:nvPr>
        </p:nvSpPr>
        <p:spPr/>
        <p:txBody>
          <a:bodyPr/>
          <a:lstStyle/>
          <a:p>
            <a:fld id="{22FECC3A-A12E-3B4A-854F-3C7CEE466812}" type="slidenum">
              <a:rPr lang="en-US" smtClean="0"/>
              <a:t>‹#›</a:t>
            </a:fld>
            <a:endParaRPr lang="en-US"/>
          </a:p>
        </p:txBody>
      </p:sp>
    </p:spTree>
    <p:extLst>
      <p:ext uri="{BB962C8B-B14F-4D97-AF65-F5344CB8AC3E}">
        <p14:creationId xmlns:p14="http://schemas.microsoft.com/office/powerpoint/2010/main" val="3442880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8FF9C-956F-174F-B6C2-729AC979F1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3B4042-ED49-3946-8117-682FC444AA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8A5D82-AA4F-1D4C-8D10-AA4971033F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31F6D4-A7F4-8C4C-932D-2FE7D412D7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2C9B878-8A6A-0841-A519-9E5500BE6AA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22D92A-1B51-8047-A879-3B8E834C29D3}"/>
              </a:ext>
            </a:extLst>
          </p:cNvPr>
          <p:cNvSpPr>
            <a:spLocks noGrp="1"/>
          </p:cNvSpPr>
          <p:nvPr>
            <p:ph type="dt" sz="half" idx="10"/>
          </p:nvPr>
        </p:nvSpPr>
        <p:spPr/>
        <p:txBody>
          <a:bodyPr/>
          <a:lstStyle/>
          <a:p>
            <a:fld id="{B518EF62-2351-F445-B1ED-933A7BEF112B}" type="datetimeFigureOut">
              <a:rPr lang="en-US" smtClean="0"/>
              <a:t>10/20/2020</a:t>
            </a:fld>
            <a:endParaRPr lang="en-US"/>
          </a:p>
        </p:txBody>
      </p:sp>
      <p:sp>
        <p:nvSpPr>
          <p:cNvPr id="8" name="Footer Placeholder 7">
            <a:extLst>
              <a:ext uri="{FF2B5EF4-FFF2-40B4-BE49-F238E27FC236}">
                <a16:creationId xmlns:a16="http://schemas.microsoft.com/office/drawing/2014/main" id="{8437738D-1DC5-6244-8BC8-87225CCB02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82B2C3-F4A1-2D47-BEC8-178755E1F4B7}"/>
              </a:ext>
            </a:extLst>
          </p:cNvPr>
          <p:cNvSpPr>
            <a:spLocks noGrp="1"/>
          </p:cNvSpPr>
          <p:nvPr>
            <p:ph type="sldNum" sz="quarter" idx="12"/>
          </p:nvPr>
        </p:nvSpPr>
        <p:spPr/>
        <p:txBody>
          <a:bodyPr/>
          <a:lstStyle/>
          <a:p>
            <a:fld id="{22FECC3A-A12E-3B4A-854F-3C7CEE466812}" type="slidenum">
              <a:rPr lang="en-US" smtClean="0"/>
              <a:t>‹#›</a:t>
            </a:fld>
            <a:endParaRPr lang="en-US"/>
          </a:p>
        </p:txBody>
      </p:sp>
    </p:spTree>
    <p:extLst>
      <p:ext uri="{BB962C8B-B14F-4D97-AF65-F5344CB8AC3E}">
        <p14:creationId xmlns:p14="http://schemas.microsoft.com/office/powerpoint/2010/main" val="1267769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F439E-A9A6-9C40-BE96-5C2822062C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6C91ED-3DF7-6E41-AF3C-A737E6350CC5}"/>
              </a:ext>
            </a:extLst>
          </p:cNvPr>
          <p:cNvSpPr>
            <a:spLocks noGrp="1"/>
          </p:cNvSpPr>
          <p:nvPr>
            <p:ph type="dt" sz="half" idx="10"/>
          </p:nvPr>
        </p:nvSpPr>
        <p:spPr/>
        <p:txBody>
          <a:bodyPr/>
          <a:lstStyle/>
          <a:p>
            <a:fld id="{B518EF62-2351-F445-B1ED-933A7BEF112B}" type="datetimeFigureOut">
              <a:rPr lang="en-US" smtClean="0"/>
              <a:t>10/20/2020</a:t>
            </a:fld>
            <a:endParaRPr lang="en-US"/>
          </a:p>
        </p:txBody>
      </p:sp>
      <p:sp>
        <p:nvSpPr>
          <p:cNvPr id="4" name="Footer Placeholder 3">
            <a:extLst>
              <a:ext uri="{FF2B5EF4-FFF2-40B4-BE49-F238E27FC236}">
                <a16:creationId xmlns:a16="http://schemas.microsoft.com/office/drawing/2014/main" id="{BDE44DFF-F25F-6A4E-8B92-7F5F674162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ABC0BD-714E-584A-A6C3-B0ABD68DD8AD}"/>
              </a:ext>
            </a:extLst>
          </p:cNvPr>
          <p:cNvSpPr>
            <a:spLocks noGrp="1"/>
          </p:cNvSpPr>
          <p:nvPr>
            <p:ph type="sldNum" sz="quarter" idx="12"/>
          </p:nvPr>
        </p:nvSpPr>
        <p:spPr/>
        <p:txBody>
          <a:bodyPr/>
          <a:lstStyle/>
          <a:p>
            <a:fld id="{22FECC3A-A12E-3B4A-854F-3C7CEE466812}" type="slidenum">
              <a:rPr lang="en-US" smtClean="0"/>
              <a:t>‹#›</a:t>
            </a:fld>
            <a:endParaRPr lang="en-US"/>
          </a:p>
        </p:txBody>
      </p:sp>
    </p:spTree>
    <p:extLst>
      <p:ext uri="{BB962C8B-B14F-4D97-AF65-F5344CB8AC3E}">
        <p14:creationId xmlns:p14="http://schemas.microsoft.com/office/powerpoint/2010/main" val="470566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1A5B6A-2F8A-684D-B2CB-C3A590D282D6}"/>
              </a:ext>
            </a:extLst>
          </p:cNvPr>
          <p:cNvSpPr>
            <a:spLocks noGrp="1"/>
          </p:cNvSpPr>
          <p:nvPr>
            <p:ph type="dt" sz="half" idx="10"/>
          </p:nvPr>
        </p:nvSpPr>
        <p:spPr/>
        <p:txBody>
          <a:bodyPr/>
          <a:lstStyle/>
          <a:p>
            <a:fld id="{B518EF62-2351-F445-B1ED-933A7BEF112B}" type="datetimeFigureOut">
              <a:rPr lang="en-US" smtClean="0"/>
              <a:t>10/20/2020</a:t>
            </a:fld>
            <a:endParaRPr lang="en-US"/>
          </a:p>
        </p:txBody>
      </p:sp>
      <p:sp>
        <p:nvSpPr>
          <p:cNvPr id="3" name="Footer Placeholder 2">
            <a:extLst>
              <a:ext uri="{FF2B5EF4-FFF2-40B4-BE49-F238E27FC236}">
                <a16:creationId xmlns:a16="http://schemas.microsoft.com/office/drawing/2014/main" id="{D7D42EC3-DF77-ED46-9617-0C3E271F3E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0E94AE-C0FE-164C-9DA5-D0D65159C121}"/>
              </a:ext>
            </a:extLst>
          </p:cNvPr>
          <p:cNvSpPr>
            <a:spLocks noGrp="1"/>
          </p:cNvSpPr>
          <p:nvPr>
            <p:ph type="sldNum" sz="quarter" idx="12"/>
          </p:nvPr>
        </p:nvSpPr>
        <p:spPr/>
        <p:txBody>
          <a:bodyPr/>
          <a:lstStyle/>
          <a:p>
            <a:fld id="{22FECC3A-A12E-3B4A-854F-3C7CEE466812}" type="slidenum">
              <a:rPr lang="en-US" smtClean="0"/>
              <a:t>‹#›</a:t>
            </a:fld>
            <a:endParaRPr lang="en-US"/>
          </a:p>
        </p:txBody>
      </p:sp>
    </p:spTree>
    <p:extLst>
      <p:ext uri="{BB962C8B-B14F-4D97-AF65-F5344CB8AC3E}">
        <p14:creationId xmlns:p14="http://schemas.microsoft.com/office/powerpoint/2010/main" val="3592149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8D19E-F4A1-7044-8C3B-C84E5D3E86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819C51-BD25-474C-81E4-08294719A9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3127AF-C096-8D40-BD0E-0B08286F8B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C8A256-CC55-0445-BEA0-BA01196B3B68}"/>
              </a:ext>
            </a:extLst>
          </p:cNvPr>
          <p:cNvSpPr>
            <a:spLocks noGrp="1"/>
          </p:cNvSpPr>
          <p:nvPr>
            <p:ph type="dt" sz="half" idx="10"/>
          </p:nvPr>
        </p:nvSpPr>
        <p:spPr/>
        <p:txBody>
          <a:bodyPr/>
          <a:lstStyle/>
          <a:p>
            <a:fld id="{B518EF62-2351-F445-B1ED-933A7BEF112B}" type="datetimeFigureOut">
              <a:rPr lang="en-US" smtClean="0"/>
              <a:t>10/20/2020</a:t>
            </a:fld>
            <a:endParaRPr lang="en-US"/>
          </a:p>
        </p:txBody>
      </p:sp>
      <p:sp>
        <p:nvSpPr>
          <p:cNvPr id="6" name="Footer Placeholder 5">
            <a:extLst>
              <a:ext uri="{FF2B5EF4-FFF2-40B4-BE49-F238E27FC236}">
                <a16:creationId xmlns:a16="http://schemas.microsoft.com/office/drawing/2014/main" id="{DA129DD8-7EE1-944C-BB6D-C9DF22B60C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2C2AF9-2098-284A-9B7E-5DB08F2FF904}"/>
              </a:ext>
            </a:extLst>
          </p:cNvPr>
          <p:cNvSpPr>
            <a:spLocks noGrp="1"/>
          </p:cNvSpPr>
          <p:nvPr>
            <p:ph type="sldNum" sz="quarter" idx="12"/>
          </p:nvPr>
        </p:nvSpPr>
        <p:spPr/>
        <p:txBody>
          <a:bodyPr/>
          <a:lstStyle/>
          <a:p>
            <a:fld id="{22FECC3A-A12E-3B4A-854F-3C7CEE466812}" type="slidenum">
              <a:rPr lang="en-US" smtClean="0"/>
              <a:t>‹#›</a:t>
            </a:fld>
            <a:endParaRPr lang="en-US"/>
          </a:p>
        </p:txBody>
      </p:sp>
    </p:spTree>
    <p:extLst>
      <p:ext uri="{BB962C8B-B14F-4D97-AF65-F5344CB8AC3E}">
        <p14:creationId xmlns:p14="http://schemas.microsoft.com/office/powerpoint/2010/main" val="3368519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477FF-DFCE-F440-98AF-61841B3FB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A37203-17F5-1D45-AA7D-078A7B083F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6EB90C-D507-C944-A981-AC4BDDAE9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928570-4B5E-054C-AA6D-DB4138CD9A99}"/>
              </a:ext>
            </a:extLst>
          </p:cNvPr>
          <p:cNvSpPr>
            <a:spLocks noGrp="1"/>
          </p:cNvSpPr>
          <p:nvPr>
            <p:ph type="dt" sz="half" idx="10"/>
          </p:nvPr>
        </p:nvSpPr>
        <p:spPr/>
        <p:txBody>
          <a:bodyPr/>
          <a:lstStyle/>
          <a:p>
            <a:fld id="{B518EF62-2351-F445-B1ED-933A7BEF112B}" type="datetimeFigureOut">
              <a:rPr lang="en-US" smtClean="0"/>
              <a:t>10/20/2020</a:t>
            </a:fld>
            <a:endParaRPr lang="en-US"/>
          </a:p>
        </p:txBody>
      </p:sp>
      <p:sp>
        <p:nvSpPr>
          <p:cNvPr id="6" name="Footer Placeholder 5">
            <a:extLst>
              <a:ext uri="{FF2B5EF4-FFF2-40B4-BE49-F238E27FC236}">
                <a16:creationId xmlns:a16="http://schemas.microsoft.com/office/drawing/2014/main" id="{88989C2C-F79F-8247-9541-9CA2882C26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D9F696-A84C-EB42-8CA9-BBC89B96BBF8}"/>
              </a:ext>
            </a:extLst>
          </p:cNvPr>
          <p:cNvSpPr>
            <a:spLocks noGrp="1"/>
          </p:cNvSpPr>
          <p:nvPr>
            <p:ph type="sldNum" sz="quarter" idx="12"/>
          </p:nvPr>
        </p:nvSpPr>
        <p:spPr/>
        <p:txBody>
          <a:bodyPr/>
          <a:lstStyle/>
          <a:p>
            <a:fld id="{22FECC3A-A12E-3B4A-854F-3C7CEE466812}" type="slidenum">
              <a:rPr lang="en-US" smtClean="0"/>
              <a:t>‹#›</a:t>
            </a:fld>
            <a:endParaRPr lang="en-US"/>
          </a:p>
        </p:txBody>
      </p:sp>
    </p:spTree>
    <p:extLst>
      <p:ext uri="{BB962C8B-B14F-4D97-AF65-F5344CB8AC3E}">
        <p14:creationId xmlns:p14="http://schemas.microsoft.com/office/powerpoint/2010/main" val="988536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9D5F89-035E-1443-BC7A-495B58823A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3910AD-7966-2841-B2E0-37FFEA6E00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6856B7-CADB-144B-815B-765F849CE3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8EF62-2351-F445-B1ED-933A7BEF112B}" type="datetimeFigureOut">
              <a:rPr lang="en-US" smtClean="0"/>
              <a:t>10/20/2020</a:t>
            </a:fld>
            <a:endParaRPr lang="en-US"/>
          </a:p>
        </p:txBody>
      </p:sp>
      <p:sp>
        <p:nvSpPr>
          <p:cNvPr id="5" name="Footer Placeholder 4">
            <a:extLst>
              <a:ext uri="{FF2B5EF4-FFF2-40B4-BE49-F238E27FC236}">
                <a16:creationId xmlns:a16="http://schemas.microsoft.com/office/drawing/2014/main" id="{3F028DA6-8C08-7541-A98F-4D374989DB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902D9A-E94D-6443-BD9F-A775FCC9B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FECC3A-A12E-3B4A-854F-3C7CEE466812}" type="slidenum">
              <a:rPr lang="en-US" smtClean="0"/>
              <a:t>‹#›</a:t>
            </a:fld>
            <a:endParaRPr lang="en-US"/>
          </a:p>
        </p:txBody>
      </p:sp>
    </p:spTree>
    <p:extLst>
      <p:ext uri="{BB962C8B-B14F-4D97-AF65-F5344CB8AC3E}">
        <p14:creationId xmlns:p14="http://schemas.microsoft.com/office/powerpoint/2010/main" val="556022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21706-3022-C847-A3F4-D0DB2B408C69}"/>
              </a:ext>
            </a:extLst>
          </p:cNvPr>
          <p:cNvSpPr>
            <a:spLocks noGrp="1"/>
          </p:cNvSpPr>
          <p:nvPr>
            <p:ph type="ctrTitle"/>
          </p:nvPr>
        </p:nvSpPr>
        <p:spPr>
          <a:xfrm>
            <a:off x="1218576" y="632362"/>
            <a:ext cx="9194202" cy="4187695"/>
          </a:xfrm>
        </p:spPr>
        <p:txBody>
          <a:bodyPr>
            <a:noAutofit/>
          </a:bodyPr>
          <a:lstStyle/>
          <a:p>
            <a:pPr algn="l"/>
            <a:r>
              <a:rPr lang="en-US" sz="2000" dirty="0"/>
              <a:t/>
            </a:r>
            <a:br>
              <a:rPr lang="en-US" sz="2000" dirty="0"/>
            </a:br>
            <a:r>
              <a:rPr lang="en-US" sz="2000" dirty="0"/>
              <a:t>Jurassic Navajo Sandstone, SE Utah (</a:t>
            </a:r>
            <a:r>
              <a:rPr lang="en-US" sz="2000" dirty="0" err="1"/>
              <a:t>Eolian</a:t>
            </a:r>
            <a:r>
              <a:rPr lang="en-US" sz="2000" dirty="0"/>
              <a:t> Wind blown sandstone)</a:t>
            </a:r>
            <a:br>
              <a:rPr lang="en-US" sz="2000" dirty="0"/>
            </a:br>
            <a:r>
              <a:rPr lang="en-US" sz="2000" dirty="0">
                <a:solidFill>
                  <a:srgbClr val="FF0000"/>
                </a:solidFill>
              </a:rPr>
              <a:t>Goal: </a:t>
            </a:r>
            <a:r>
              <a:rPr lang="en-US" sz="2000" dirty="0"/>
              <a:t/>
            </a:r>
            <a:br>
              <a:rPr lang="en-US" sz="2000" dirty="0"/>
            </a:br>
            <a:r>
              <a:rPr lang="en-US" sz="2000" dirty="0"/>
              <a:t>1. Develop MLA to distinguish normal cross bedded sandstone from soft sediment deformation (SSD) where cross bedding was disrupted and disturbed from liquefaction and fluidization (original textures were altered probably due to triggers like </a:t>
            </a:r>
            <a:r>
              <a:rPr lang="en-US" sz="2000" dirty="0" err="1"/>
              <a:t>equakes</a:t>
            </a:r>
            <a:r>
              <a:rPr lang="en-US" sz="2000" dirty="0"/>
              <a:t>.</a:t>
            </a:r>
            <a:br>
              <a:rPr lang="en-US" sz="2000" dirty="0"/>
            </a:br>
            <a:r>
              <a:rPr lang="en-US" sz="2000" dirty="0"/>
              <a:t>2.  Apply that MLA to map Earth examples as well as in remote imagery from Mars.</a:t>
            </a:r>
            <a:br>
              <a:rPr lang="en-US" sz="2000" dirty="0"/>
            </a:br>
            <a:r>
              <a:rPr lang="en-US" sz="2000" dirty="0"/>
              <a:t/>
            </a:r>
            <a:br>
              <a:rPr lang="en-US" sz="2000" dirty="0"/>
            </a:br>
            <a:r>
              <a:rPr lang="en-US" sz="2000" dirty="0">
                <a:solidFill>
                  <a:srgbClr val="FF0000"/>
                </a:solidFill>
              </a:rPr>
              <a:t>Rules:</a:t>
            </a:r>
            <a:r>
              <a:rPr lang="en-US" sz="2000" dirty="0"/>
              <a:t/>
            </a:r>
            <a:br>
              <a:rPr lang="en-US" sz="2000" dirty="0"/>
            </a:br>
            <a:r>
              <a:rPr lang="en-US" sz="2000" dirty="0"/>
              <a:t>1.  Normal cross bedded dune sandstone (angles up to 34 degrees angle of repose), usually shows a pretty strong anisotropy (often weathers as ribs of sandstone).  Some major bedding surfaces and interdune deposits can be horizontal. </a:t>
            </a:r>
            <a:br>
              <a:rPr lang="en-US" sz="2000" dirty="0"/>
            </a:br>
            <a:r>
              <a:rPr lang="en-US" sz="2000" dirty="0"/>
              <a:t>2. Deformed sandstone; swirly patterns, typically show some angles of internal bedding exceeding 34 degrees.  The most deformed is massive where nearly all original bedding is gone.  This shows the smoothest weathering pattern. </a:t>
            </a:r>
            <a:br>
              <a:rPr lang="en-US" sz="2000" dirty="0"/>
            </a:br>
            <a:r>
              <a:rPr lang="en-US" sz="2000" dirty="0"/>
              <a:t/>
            </a:r>
            <a:br>
              <a:rPr lang="en-US" sz="2000" dirty="0"/>
            </a:br>
            <a:r>
              <a:rPr lang="en-US" sz="2000" dirty="0"/>
              <a:t>See attached annotated images and all the higher res images </a:t>
            </a:r>
          </a:p>
        </p:txBody>
      </p:sp>
    </p:spTree>
    <p:extLst>
      <p:ext uri="{BB962C8B-B14F-4D97-AF65-F5344CB8AC3E}">
        <p14:creationId xmlns:p14="http://schemas.microsoft.com/office/powerpoint/2010/main" val="1838783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60C03-EE0D-934F-8481-7125AD1697A8}"/>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BDA6A0B8-C181-7D47-B0EE-4AF3AD8154FE}"/>
              </a:ext>
            </a:extLst>
          </p:cNvPr>
          <p:cNvPicPr>
            <a:picLocks noChangeAspect="1"/>
          </p:cNvPicPr>
          <p:nvPr/>
        </p:nvPicPr>
        <p:blipFill>
          <a:blip r:embed="rId2"/>
          <a:stretch>
            <a:fillRect/>
          </a:stretch>
        </p:blipFill>
        <p:spPr>
          <a:xfrm>
            <a:off x="1524000" y="0"/>
            <a:ext cx="9144000" cy="6858000"/>
          </a:xfrm>
          <a:prstGeom prst="rect">
            <a:avLst/>
          </a:prstGeom>
        </p:spPr>
      </p:pic>
      <p:sp>
        <p:nvSpPr>
          <p:cNvPr id="7" name="TextBox 6">
            <a:extLst>
              <a:ext uri="{FF2B5EF4-FFF2-40B4-BE49-F238E27FC236}">
                <a16:creationId xmlns:a16="http://schemas.microsoft.com/office/drawing/2014/main" id="{02F8789E-C937-EF4B-B108-4DB498112B9A}"/>
              </a:ext>
            </a:extLst>
          </p:cNvPr>
          <p:cNvSpPr txBox="1"/>
          <p:nvPr/>
        </p:nvSpPr>
        <p:spPr>
          <a:xfrm>
            <a:off x="2312895" y="3059668"/>
            <a:ext cx="929422" cy="369332"/>
          </a:xfrm>
          <a:prstGeom prst="rect">
            <a:avLst/>
          </a:prstGeom>
          <a:noFill/>
        </p:spPr>
        <p:txBody>
          <a:bodyPr wrap="none" rtlCol="0">
            <a:spAutoFit/>
          </a:bodyPr>
          <a:lstStyle/>
          <a:p>
            <a:r>
              <a:rPr lang="en-US" dirty="0"/>
              <a:t>massive</a:t>
            </a:r>
          </a:p>
        </p:txBody>
      </p:sp>
      <p:sp>
        <p:nvSpPr>
          <p:cNvPr id="8" name="TextBox 7">
            <a:extLst>
              <a:ext uri="{FF2B5EF4-FFF2-40B4-BE49-F238E27FC236}">
                <a16:creationId xmlns:a16="http://schemas.microsoft.com/office/drawing/2014/main" id="{5866DC63-E670-2940-8584-69A96D8580FB}"/>
              </a:ext>
            </a:extLst>
          </p:cNvPr>
          <p:cNvSpPr txBox="1"/>
          <p:nvPr/>
        </p:nvSpPr>
        <p:spPr>
          <a:xfrm>
            <a:off x="4961069" y="4089678"/>
            <a:ext cx="1109086" cy="369332"/>
          </a:xfrm>
          <a:prstGeom prst="rect">
            <a:avLst/>
          </a:prstGeom>
          <a:noFill/>
        </p:spPr>
        <p:txBody>
          <a:bodyPr wrap="none" rtlCol="0">
            <a:spAutoFit/>
          </a:bodyPr>
          <a:lstStyle/>
          <a:p>
            <a:r>
              <a:rPr lang="en-US" dirty="0"/>
              <a:t>deformed</a:t>
            </a:r>
          </a:p>
        </p:txBody>
      </p:sp>
      <p:sp>
        <p:nvSpPr>
          <p:cNvPr id="9" name="TextBox 8">
            <a:extLst>
              <a:ext uri="{FF2B5EF4-FFF2-40B4-BE49-F238E27FC236}">
                <a16:creationId xmlns:a16="http://schemas.microsoft.com/office/drawing/2014/main" id="{0C873C47-CAE8-8947-8F9E-55D4F905C991}"/>
              </a:ext>
            </a:extLst>
          </p:cNvPr>
          <p:cNvSpPr txBox="1"/>
          <p:nvPr/>
        </p:nvSpPr>
        <p:spPr>
          <a:xfrm>
            <a:off x="9093798" y="3788450"/>
            <a:ext cx="856325" cy="369332"/>
          </a:xfrm>
          <a:prstGeom prst="rect">
            <a:avLst/>
          </a:prstGeom>
          <a:noFill/>
        </p:spPr>
        <p:txBody>
          <a:bodyPr wrap="none" rtlCol="0">
            <a:spAutoFit/>
          </a:bodyPr>
          <a:lstStyle/>
          <a:p>
            <a:r>
              <a:rPr lang="en-US" dirty="0"/>
              <a:t>normal</a:t>
            </a:r>
          </a:p>
        </p:txBody>
      </p:sp>
    </p:spTree>
    <p:extLst>
      <p:ext uri="{BB962C8B-B14F-4D97-AF65-F5344CB8AC3E}">
        <p14:creationId xmlns:p14="http://schemas.microsoft.com/office/powerpoint/2010/main" val="4115249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60C03-EE0D-934F-8481-7125AD1697A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BC4621E7-CEA7-344A-848C-4FEFEFB918AF}"/>
              </a:ext>
            </a:extLst>
          </p:cNvPr>
          <p:cNvPicPr>
            <a:picLocks noChangeAspect="1"/>
          </p:cNvPicPr>
          <p:nvPr/>
        </p:nvPicPr>
        <p:blipFill>
          <a:blip r:embed="rId2"/>
          <a:stretch>
            <a:fillRect/>
          </a:stretch>
        </p:blipFill>
        <p:spPr>
          <a:xfrm>
            <a:off x="1524000" y="0"/>
            <a:ext cx="9144000" cy="6858000"/>
          </a:xfrm>
          <a:prstGeom prst="rect">
            <a:avLst/>
          </a:prstGeom>
        </p:spPr>
      </p:pic>
      <p:sp>
        <p:nvSpPr>
          <p:cNvPr id="6" name="TextBox 5">
            <a:extLst>
              <a:ext uri="{FF2B5EF4-FFF2-40B4-BE49-F238E27FC236}">
                <a16:creationId xmlns:a16="http://schemas.microsoft.com/office/drawing/2014/main" id="{D1615F04-7DCA-2744-97E5-64C8351ABB61}"/>
              </a:ext>
            </a:extLst>
          </p:cNvPr>
          <p:cNvSpPr txBox="1"/>
          <p:nvPr/>
        </p:nvSpPr>
        <p:spPr>
          <a:xfrm>
            <a:off x="5316072" y="2605122"/>
            <a:ext cx="1109086" cy="369332"/>
          </a:xfrm>
          <a:prstGeom prst="rect">
            <a:avLst/>
          </a:prstGeom>
          <a:noFill/>
        </p:spPr>
        <p:txBody>
          <a:bodyPr wrap="none" rtlCol="0">
            <a:spAutoFit/>
          </a:bodyPr>
          <a:lstStyle/>
          <a:p>
            <a:r>
              <a:rPr lang="en-US" dirty="0"/>
              <a:t>deformed</a:t>
            </a:r>
          </a:p>
        </p:txBody>
      </p:sp>
      <p:sp>
        <p:nvSpPr>
          <p:cNvPr id="7" name="TextBox 6">
            <a:extLst>
              <a:ext uri="{FF2B5EF4-FFF2-40B4-BE49-F238E27FC236}">
                <a16:creationId xmlns:a16="http://schemas.microsoft.com/office/drawing/2014/main" id="{5543D40E-E127-3643-B526-E1EA038285FF}"/>
              </a:ext>
            </a:extLst>
          </p:cNvPr>
          <p:cNvSpPr txBox="1"/>
          <p:nvPr/>
        </p:nvSpPr>
        <p:spPr>
          <a:xfrm>
            <a:off x="2069056" y="2662468"/>
            <a:ext cx="856325" cy="369332"/>
          </a:xfrm>
          <a:prstGeom prst="rect">
            <a:avLst/>
          </a:prstGeom>
          <a:noFill/>
        </p:spPr>
        <p:txBody>
          <a:bodyPr wrap="none" rtlCol="0">
            <a:spAutoFit/>
          </a:bodyPr>
          <a:lstStyle/>
          <a:p>
            <a:r>
              <a:rPr lang="en-US" dirty="0"/>
              <a:t>normal</a:t>
            </a:r>
          </a:p>
        </p:txBody>
      </p:sp>
      <p:sp>
        <p:nvSpPr>
          <p:cNvPr id="8" name="TextBox 7">
            <a:extLst>
              <a:ext uri="{FF2B5EF4-FFF2-40B4-BE49-F238E27FC236}">
                <a16:creationId xmlns:a16="http://schemas.microsoft.com/office/drawing/2014/main" id="{AC17E795-F8D8-0248-B69B-386B3ADF8C65}"/>
              </a:ext>
            </a:extLst>
          </p:cNvPr>
          <p:cNvSpPr txBox="1"/>
          <p:nvPr/>
        </p:nvSpPr>
        <p:spPr>
          <a:xfrm>
            <a:off x="8815849" y="2413256"/>
            <a:ext cx="929422" cy="369332"/>
          </a:xfrm>
          <a:prstGeom prst="rect">
            <a:avLst/>
          </a:prstGeom>
          <a:noFill/>
        </p:spPr>
        <p:txBody>
          <a:bodyPr wrap="none" rtlCol="0">
            <a:spAutoFit/>
          </a:bodyPr>
          <a:lstStyle/>
          <a:p>
            <a:r>
              <a:rPr lang="en-US" dirty="0"/>
              <a:t>massive</a:t>
            </a:r>
          </a:p>
        </p:txBody>
      </p:sp>
    </p:spTree>
    <p:extLst>
      <p:ext uri="{BB962C8B-B14F-4D97-AF65-F5344CB8AC3E}">
        <p14:creationId xmlns:p14="http://schemas.microsoft.com/office/powerpoint/2010/main" val="3115965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60C03-EE0D-934F-8481-7125AD1697A8}"/>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02FFD38-A725-4E40-8F74-378DEF7BEB5F}"/>
              </a:ext>
            </a:extLst>
          </p:cNvPr>
          <p:cNvPicPr>
            <a:picLocks noChangeAspect="1"/>
          </p:cNvPicPr>
          <p:nvPr/>
        </p:nvPicPr>
        <p:blipFill>
          <a:blip r:embed="rId2"/>
          <a:stretch>
            <a:fillRect/>
          </a:stretch>
        </p:blipFill>
        <p:spPr>
          <a:xfrm>
            <a:off x="1524000" y="0"/>
            <a:ext cx="9144000" cy="6858000"/>
          </a:xfrm>
          <a:prstGeom prst="rect">
            <a:avLst/>
          </a:prstGeom>
        </p:spPr>
      </p:pic>
      <p:sp>
        <p:nvSpPr>
          <p:cNvPr id="6" name="TextBox 5">
            <a:extLst>
              <a:ext uri="{FF2B5EF4-FFF2-40B4-BE49-F238E27FC236}">
                <a16:creationId xmlns:a16="http://schemas.microsoft.com/office/drawing/2014/main" id="{B54170D5-B57C-F44E-831A-A1F3C4475C3C}"/>
              </a:ext>
            </a:extLst>
          </p:cNvPr>
          <p:cNvSpPr txBox="1"/>
          <p:nvPr/>
        </p:nvSpPr>
        <p:spPr>
          <a:xfrm>
            <a:off x="7609244" y="3905012"/>
            <a:ext cx="856325" cy="369332"/>
          </a:xfrm>
          <a:prstGeom prst="rect">
            <a:avLst/>
          </a:prstGeom>
          <a:noFill/>
        </p:spPr>
        <p:txBody>
          <a:bodyPr wrap="none" rtlCol="0">
            <a:spAutoFit/>
          </a:bodyPr>
          <a:lstStyle/>
          <a:p>
            <a:r>
              <a:rPr lang="en-US" dirty="0"/>
              <a:t>normal</a:t>
            </a:r>
          </a:p>
        </p:txBody>
      </p:sp>
      <p:sp>
        <p:nvSpPr>
          <p:cNvPr id="7" name="TextBox 6">
            <a:extLst>
              <a:ext uri="{FF2B5EF4-FFF2-40B4-BE49-F238E27FC236}">
                <a16:creationId xmlns:a16="http://schemas.microsoft.com/office/drawing/2014/main" id="{F491F25A-AC9B-C049-9953-FC6798561A24}"/>
              </a:ext>
            </a:extLst>
          </p:cNvPr>
          <p:cNvSpPr txBox="1"/>
          <p:nvPr/>
        </p:nvSpPr>
        <p:spPr>
          <a:xfrm>
            <a:off x="4156039" y="5115212"/>
            <a:ext cx="1109086" cy="369332"/>
          </a:xfrm>
          <a:prstGeom prst="rect">
            <a:avLst/>
          </a:prstGeom>
          <a:noFill/>
        </p:spPr>
        <p:txBody>
          <a:bodyPr wrap="none" rtlCol="0">
            <a:spAutoFit/>
          </a:bodyPr>
          <a:lstStyle/>
          <a:p>
            <a:r>
              <a:rPr lang="en-US" dirty="0"/>
              <a:t>deformed</a:t>
            </a:r>
          </a:p>
        </p:txBody>
      </p:sp>
      <p:sp>
        <p:nvSpPr>
          <p:cNvPr id="8" name="TextBox 7">
            <a:extLst>
              <a:ext uri="{FF2B5EF4-FFF2-40B4-BE49-F238E27FC236}">
                <a16:creationId xmlns:a16="http://schemas.microsoft.com/office/drawing/2014/main" id="{20CAB425-E29D-5A4D-BAA1-B096B26ACCFA}"/>
              </a:ext>
            </a:extLst>
          </p:cNvPr>
          <p:cNvSpPr txBox="1"/>
          <p:nvPr/>
        </p:nvSpPr>
        <p:spPr>
          <a:xfrm>
            <a:off x="1649508" y="2826512"/>
            <a:ext cx="929422" cy="369332"/>
          </a:xfrm>
          <a:prstGeom prst="rect">
            <a:avLst/>
          </a:prstGeom>
          <a:noFill/>
        </p:spPr>
        <p:txBody>
          <a:bodyPr wrap="none" rtlCol="0">
            <a:spAutoFit/>
          </a:bodyPr>
          <a:lstStyle/>
          <a:p>
            <a:r>
              <a:rPr lang="en-US" dirty="0"/>
              <a:t>massive</a:t>
            </a:r>
          </a:p>
        </p:txBody>
      </p:sp>
    </p:spTree>
    <p:extLst>
      <p:ext uri="{BB962C8B-B14F-4D97-AF65-F5344CB8AC3E}">
        <p14:creationId xmlns:p14="http://schemas.microsoft.com/office/powerpoint/2010/main" val="2467060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60C03-EE0D-934F-8481-7125AD1697A8}"/>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563A8070-014A-9445-A206-13A07A0774BC}"/>
              </a:ext>
            </a:extLst>
          </p:cNvPr>
          <p:cNvPicPr>
            <a:picLocks noChangeAspect="1"/>
          </p:cNvPicPr>
          <p:nvPr/>
        </p:nvPicPr>
        <p:blipFill>
          <a:blip r:embed="rId2"/>
          <a:stretch>
            <a:fillRect/>
          </a:stretch>
        </p:blipFill>
        <p:spPr>
          <a:xfrm>
            <a:off x="1524000" y="0"/>
            <a:ext cx="9144000" cy="6858000"/>
          </a:xfrm>
          <a:prstGeom prst="rect">
            <a:avLst/>
          </a:prstGeom>
        </p:spPr>
      </p:pic>
      <p:sp>
        <p:nvSpPr>
          <p:cNvPr id="6" name="TextBox 5">
            <a:extLst>
              <a:ext uri="{FF2B5EF4-FFF2-40B4-BE49-F238E27FC236}">
                <a16:creationId xmlns:a16="http://schemas.microsoft.com/office/drawing/2014/main" id="{E3AE9678-6561-7245-A176-FC13404F4373}"/>
              </a:ext>
            </a:extLst>
          </p:cNvPr>
          <p:cNvSpPr txBox="1"/>
          <p:nvPr/>
        </p:nvSpPr>
        <p:spPr>
          <a:xfrm>
            <a:off x="2273451" y="3059668"/>
            <a:ext cx="1109086" cy="369332"/>
          </a:xfrm>
          <a:prstGeom prst="rect">
            <a:avLst/>
          </a:prstGeom>
          <a:noFill/>
        </p:spPr>
        <p:txBody>
          <a:bodyPr wrap="none" rtlCol="0">
            <a:spAutoFit/>
          </a:bodyPr>
          <a:lstStyle/>
          <a:p>
            <a:r>
              <a:rPr lang="en-US" dirty="0"/>
              <a:t>deformed</a:t>
            </a:r>
          </a:p>
        </p:txBody>
      </p:sp>
    </p:spTree>
    <p:extLst>
      <p:ext uri="{BB962C8B-B14F-4D97-AF65-F5344CB8AC3E}">
        <p14:creationId xmlns:p14="http://schemas.microsoft.com/office/powerpoint/2010/main" val="2077334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60C03-EE0D-934F-8481-7125AD1697A8}"/>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6491EEFE-180F-9B47-8935-853D394F4BD4}"/>
              </a:ext>
            </a:extLst>
          </p:cNvPr>
          <p:cNvPicPr>
            <a:picLocks noChangeAspect="1"/>
          </p:cNvPicPr>
          <p:nvPr/>
        </p:nvPicPr>
        <p:blipFill>
          <a:blip r:embed="rId2"/>
          <a:stretch>
            <a:fillRect/>
          </a:stretch>
        </p:blipFill>
        <p:spPr>
          <a:xfrm>
            <a:off x="1524000" y="0"/>
            <a:ext cx="9144000" cy="6858000"/>
          </a:xfrm>
          <a:prstGeom prst="rect">
            <a:avLst/>
          </a:prstGeom>
        </p:spPr>
      </p:pic>
      <p:sp>
        <p:nvSpPr>
          <p:cNvPr id="6" name="TextBox 5">
            <a:extLst>
              <a:ext uri="{FF2B5EF4-FFF2-40B4-BE49-F238E27FC236}">
                <a16:creationId xmlns:a16="http://schemas.microsoft.com/office/drawing/2014/main" id="{8E8D5D62-D2E9-B244-A683-C687D265C175}"/>
              </a:ext>
            </a:extLst>
          </p:cNvPr>
          <p:cNvSpPr txBox="1"/>
          <p:nvPr/>
        </p:nvSpPr>
        <p:spPr>
          <a:xfrm>
            <a:off x="4941348" y="3619899"/>
            <a:ext cx="929422" cy="369332"/>
          </a:xfrm>
          <a:prstGeom prst="rect">
            <a:avLst/>
          </a:prstGeom>
          <a:noFill/>
        </p:spPr>
        <p:txBody>
          <a:bodyPr wrap="none" rtlCol="0">
            <a:spAutoFit/>
          </a:bodyPr>
          <a:lstStyle/>
          <a:p>
            <a:r>
              <a:rPr lang="en-US" dirty="0"/>
              <a:t>massive</a:t>
            </a:r>
          </a:p>
        </p:txBody>
      </p:sp>
      <p:sp>
        <p:nvSpPr>
          <p:cNvPr id="7" name="TextBox 6">
            <a:extLst>
              <a:ext uri="{FF2B5EF4-FFF2-40B4-BE49-F238E27FC236}">
                <a16:creationId xmlns:a16="http://schemas.microsoft.com/office/drawing/2014/main" id="{935CC99A-6EC3-1C48-B3DE-49BA45BE3CAB}"/>
              </a:ext>
            </a:extLst>
          </p:cNvPr>
          <p:cNvSpPr txBox="1"/>
          <p:nvPr/>
        </p:nvSpPr>
        <p:spPr>
          <a:xfrm>
            <a:off x="6533479" y="5760670"/>
            <a:ext cx="1373391" cy="923330"/>
          </a:xfrm>
          <a:prstGeom prst="rect">
            <a:avLst/>
          </a:prstGeom>
          <a:noFill/>
        </p:spPr>
        <p:txBody>
          <a:bodyPr wrap="square" rtlCol="0">
            <a:spAutoFit/>
          </a:bodyPr>
          <a:lstStyle/>
          <a:p>
            <a:r>
              <a:rPr lang="en-US" dirty="0"/>
              <a:t>Remnant deformed bedding</a:t>
            </a:r>
          </a:p>
        </p:txBody>
      </p:sp>
      <p:sp>
        <p:nvSpPr>
          <p:cNvPr id="8" name="TextBox 7">
            <a:extLst>
              <a:ext uri="{FF2B5EF4-FFF2-40B4-BE49-F238E27FC236}">
                <a16:creationId xmlns:a16="http://schemas.microsoft.com/office/drawing/2014/main" id="{EB3B64BA-2CEB-F84A-83BE-5B979CE6B4E1}"/>
              </a:ext>
            </a:extLst>
          </p:cNvPr>
          <p:cNvSpPr txBox="1"/>
          <p:nvPr/>
        </p:nvSpPr>
        <p:spPr>
          <a:xfrm>
            <a:off x="5409304" y="1027906"/>
            <a:ext cx="1373391" cy="923330"/>
          </a:xfrm>
          <a:prstGeom prst="rect">
            <a:avLst/>
          </a:prstGeom>
          <a:noFill/>
        </p:spPr>
        <p:txBody>
          <a:bodyPr wrap="square" rtlCol="0">
            <a:spAutoFit/>
          </a:bodyPr>
          <a:lstStyle/>
          <a:p>
            <a:r>
              <a:rPr lang="en-US" dirty="0"/>
              <a:t>Intrusive </a:t>
            </a:r>
            <a:r>
              <a:rPr lang="en-US"/>
              <a:t>sandstone diapir</a:t>
            </a:r>
            <a:endParaRPr lang="en-US" dirty="0"/>
          </a:p>
        </p:txBody>
      </p:sp>
    </p:spTree>
    <p:extLst>
      <p:ext uri="{BB962C8B-B14F-4D97-AF65-F5344CB8AC3E}">
        <p14:creationId xmlns:p14="http://schemas.microsoft.com/office/powerpoint/2010/main" val="23327015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192</Words>
  <Application>Microsoft Office PowerPoint</Application>
  <PresentationFormat>Widescreen</PresentationFormat>
  <Paragraphs>14</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 Jurassic Navajo Sandstone, SE Utah (Eolian Wind blown sandstone) Goal:  1. Develop MLA to distinguish normal cross bedded sandstone from soft sediment deformation (SSD) where cross bedding was disrupted and disturbed from liquefaction and fluidization (original textures were altered probably due to triggers like equakes. 2.  Apply that MLA to map Earth examples as well as in remote imagery from Mars.  Rules: 1.  Normal cross bedded dune sandstone (angles up to 34 degrees angle of repose), usually shows a pretty strong anisotropy (often weathers as ribs of sandstone).  Some major bedding surfaces and interdune deposits can be horizontal.  2. Deformed sandstone; swirly patterns, typically show some angles of internal bedding exceeding 34 degrees.  The most deformed is massive where nearly all original bedding is gone.  This shows the smoothest weathering pattern.   See attached annotated images and all the higher res images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Jurassic Navajo Sandstone, SE Utah (Eolian Wind blown sandstone) Goal:  1. Develop MLA to distinguish normal cross bedded sandstone from soft sediment deformation (SSD) where cross bedding was disrupted and disturbed from liquefaction and fluidization (original textures were altered probably due to triggers like equakes. 2.  Apply that MLA to map Earth examples as well as in remote imagery from Mars.  Rules 1.  Normal cross bedded sandstone (angles up to 34 degrees angle of repose), usually shows a pretty strong anisotropy (often weathers as ribs of sandstone). 2. Deformed sandstone; swirly patterns, typically show some angles of internal bedding exceeding 34 degrees.  The most deformed is massive where nearly all original bedding is gone.  This shows the smoothest weathering pattern. </dc:title>
  <dc:creator>Microsoft Office User</dc:creator>
  <cp:lastModifiedBy>KITS</cp:lastModifiedBy>
  <cp:revision>4</cp:revision>
  <dcterms:created xsi:type="dcterms:W3CDTF">2019-07-17T17:43:10Z</dcterms:created>
  <dcterms:modified xsi:type="dcterms:W3CDTF">2020-10-20T09:09:16Z</dcterms:modified>
</cp:coreProperties>
</file>