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20" r:id="rId2"/>
    <p:sldId id="296" r:id="rId3"/>
    <p:sldId id="573" r:id="rId4"/>
    <p:sldId id="562" r:id="rId5"/>
    <p:sldId id="563" r:id="rId6"/>
    <p:sldId id="291" r:id="rId7"/>
    <p:sldId id="297" r:id="rId8"/>
    <p:sldId id="315" r:id="rId9"/>
    <p:sldId id="317" r:id="rId10"/>
    <p:sldId id="318" r:id="rId11"/>
    <p:sldId id="311" r:id="rId12"/>
    <p:sldId id="324" r:id="rId13"/>
    <p:sldId id="325" r:id="rId14"/>
    <p:sldId id="298" r:id="rId15"/>
    <p:sldId id="292" r:id="rId16"/>
    <p:sldId id="301" r:id="rId17"/>
    <p:sldId id="326" r:id="rId18"/>
    <p:sldId id="287" r:id="rId19"/>
    <p:sldId id="307" r:id="rId20"/>
    <p:sldId id="574" r:id="rId21"/>
    <p:sldId id="564" r:id="rId22"/>
    <p:sldId id="565" r:id="rId23"/>
    <p:sldId id="566" r:id="rId24"/>
    <p:sldId id="567" r:id="rId25"/>
    <p:sldId id="568" r:id="rId26"/>
    <p:sldId id="569" r:id="rId27"/>
    <p:sldId id="570" r:id="rId28"/>
    <p:sldId id="571" r:id="rId29"/>
    <p:sldId id="572" r:id="rId30"/>
    <p:sldId id="303" r:id="rId31"/>
    <p:sldId id="256" r:id="rId32"/>
    <p:sldId id="293" r:id="rId33"/>
    <p:sldId id="314" r:id="rId34"/>
    <p:sldId id="295" r:id="rId35"/>
    <p:sldId id="288" r:id="rId36"/>
    <p:sldId id="323" r:id="rId37"/>
    <p:sldId id="321" r:id="rId38"/>
    <p:sldId id="319" r:id="rId39"/>
    <p:sldId id="322" r:id="rId40"/>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1BAD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0" autoAdjust="0"/>
    <p:restoredTop sz="94674"/>
  </p:normalViewPr>
  <p:slideViewPr>
    <p:cSldViewPr snapToGrid="0" snapToObjects="1">
      <p:cViewPr>
        <p:scale>
          <a:sx n="59" d="100"/>
          <a:sy n="59" d="100"/>
        </p:scale>
        <p:origin x="1140" y="8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C977F-B428-DC4F-8742-656E184580DB}" type="datetimeFigureOut">
              <a:rPr kumimoji="1" lang="zh-CN" altLang="en-US" smtClean="0"/>
              <a:t>2023/3/28</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CB28B1-5610-814F-8BFF-09D1AB15E1A8}" type="slidenum">
              <a:rPr kumimoji="1" lang="zh-CN" altLang="en-US" smtClean="0"/>
              <a:t>‹#›</a:t>
            </a:fld>
            <a:endParaRPr kumimoji="1" lang="zh-CN" altLang="en-US"/>
          </a:p>
        </p:txBody>
      </p:sp>
    </p:spTree>
    <p:extLst>
      <p:ext uri="{BB962C8B-B14F-4D97-AF65-F5344CB8AC3E}">
        <p14:creationId xmlns:p14="http://schemas.microsoft.com/office/powerpoint/2010/main" val="3638709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84AA7-23B2-584B-BE8E-F091222036E0}" type="slidenum">
              <a:rPr lang="en-US" smtClean="0"/>
              <a:t>8</a:t>
            </a:fld>
            <a:endParaRPr lang="en-US"/>
          </a:p>
        </p:txBody>
      </p:sp>
    </p:spTree>
    <p:extLst>
      <p:ext uri="{BB962C8B-B14F-4D97-AF65-F5344CB8AC3E}">
        <p14:creationId xmlns:p14="http://schemas.microsoft.com/office/powerpoint/2010/main" val="276855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B1-5610-814F-8BFF-09D1AB15E1A8}" type="slidenum">
              <a:rPr kumimoji="1" lang="zh-CN" altLang="en-US" smtClean="0"/>
              <a:t>11</a:t>
            </a:fld>
            <a:endParaRPr kumimoji="1" lang="zh-CN" altLang="en-US"/>
          </a:p>
        </p:txBody>
      </p:sp>
    </p:spTree>
    <p:extLst>
      <p:ext uri="{BB962C8B-B14F-4D97-AF65-F5344CB8AC3E}">
        <p14:creationId xmlns:p14="http://schemas.microsoft.com/office/powerpoint/2010/main" val="158912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B1-5610-814F-8BFF-09D1AB15E1A8}" type="slidenum">
              <a:rPr kumimoji="1" lang="zh-CN" altLang="en-US" smtClean="0"/>
              <a:t>12</a:t>
            </a:fld>
            <a:endParaRPr kumimoji="1" lang="zh-CN" altLang="en-US"/>
          </a:p>
        </p:txBody>
      </p:sp>
    </p:spTree>
    <p:extLst>
      <p:ext uri="{BB962C8B-B14F-4D97-AF65-F5344CB8AC3E}">
        <p14:creationId xmlns:p14="http://schemas.microsoft.com/office/powerpoint/2010/main" val="404179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B1-5610-814F-8BFF-09D1AB15E1A8}" type="slidenum">
              <a:rPr kumimoji="1" lang="zh-CN" altLang="en-US" smtClean="0"/>
              <a:t>13</a:t>
            </a:fld>
            <a:endParaRPr kumimoji="1" lang="zh-CN" altLang="en-US"/>
          </a:p>
        </p:txBody>
      </p:sp>
    </p:spTree>
    <p:extLst>
      <p:ext uri="{BB962C8B-B14F-4D97-AF65-F5344CB8AC3E}">
        <p14:creationId xmlns:p14="http://schemas.microsoft.com/office/powerpoint/2010/main" val="374122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B1-5610-814F-8BFF-09D1AB15E1A8}" type="slidenum">
              <a:rPr kumimoji="1" lang="zh-CN" altLang="en-US" smtClean="0"/>
              <a:t>36</a:t>
            </a:fld>
            <a:endParaRPr kumimoji="1" lang="zh-CN" altLang="en-US"/>
          </a:p>
        </p:txBody>
      </p:sp>
    </p:spTree>
    <p:extLst>
      <p:ext uri="{BB962C8B-B14F-4D97-AF65-F5344CB8AC3E}">
        <p14:creationId xmlns:p14="http://schemas.microsoft.com/office/powerpoint/2010/main" val="109937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B1-5610-814F-8BFF-09D1AB15E1A8}" type="slidenum">
              <a:rPr kumimoji="1" lang="zh-CN" altLang="en-US" smtClean="0"/>
              <a:t>37</a:t>
            </a:fld>
            <a:endParaRPr kumimoji="1" lang="zh-CN" altLang="en-US"/>
          </a:p>
        </p:txBody>
      </p:sp>
    </p:spTree>
    <p:extLst>
      <p:ext uri="{BB962C8B-B14F-4D97-AF65-F5344CB8AC3E}">
        <p14:creationId xmlns:p14="http://schemas.microsoft.com/office/powerpoint/2010/main" val="395323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B1-5610-814F-8BFF-09D1AB15E1A8}" type="slidenum">
              <a:rPr kumimoji="1" lang="zh-CN" altLang="en-US" smtClean="0"/>
              <a:t>38</a:t>
            </a:fld>
            <a:endParaRPr kumimoji="1" lang="zh-CN" altLang="en-US"/>
          </a:p>
        </p:txBody>
      </p:sp>
    </p:spTree>
    <p:extLst>
      <p:ext uri="{BB962C8B-B14F-4D97-AF65-F5344CB8AC3E}">
        <p14:creationId xmlns:p14="http://schemas.microsoft.com/office/powerpoint/2010/main" val="264411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B1-5610-814F-8BFF-09D1AB15E1A8}" type="slidenum">
              <a:rPr kumimoji="1" lang="zh-CN" altLang="en-US" smtClean="0"/>
              <a:t>39</a:t>
            </a:fld>
            <a:endParaRPr kumimoji="1" lang="zh-CN" altLang="en-US"/>
          </a:p>
        </p:txBody>
      </p:sp>
    </p:spTree>
    <p:extLst>
      <p:ext uri="{BB962C8B-B14F-4D97-AF65-F5344CB8AC3E}">
        <p14:creationId xmlns:p14="http://schemas.microsoft.com/office/powerpoint/2010/main" val="311582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3681506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2550943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381573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541300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169708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253524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1824419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3140639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296760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260284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2CE46B5-9AE5-334C-955A-236A42F29A91}" type="datetimeFigureOut">
              <a:rPr kumimoji="1" lang="zh-CN" altLang="en-US" smtClean="0"/>
              <a:t>2023/3/28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989963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E46B5-9AE5-334C-955A-236A42F29A91}" type="datetimeFigureOut">
              <a:rPr kumimoji="1" lang="zh-CN" altLang="en-US" smtClean="0"/>
              <a:t>2023/3/28</a:t>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375DB-107E-A24E-876B-77D8E2DBCF7F}" type="slidenum">
              <a:rPr kumimoji="1" lang="zh-CN" altLang="en-US" smtClean="0"/>
              <a:t>‹#›</a:t>
            </a:fld>
            <a:endParaRPr kumimoji="1" lang="zh-CN" altLang="en-US"/>
          </a:p>
        </p:txBody>
      </p:sp>
    </p:spTree>
    <p:extLst>
      <p:ext uri="{BB962C8B-B14F-4D97-AF65-F5344CB8AC3E}">
        <p14:creationId xmlns:p14="http://schemas.microsoft.com/office/powerpoint/2010/main" val="3086320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hyperlink" Target="https://www.youtube.com/watch?v=9s_FpMpdYW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v7labs.com/blog/pytorch-loss-functions" TargetMode="External"/><Relationship Id="rId2" Type="http://schemas.openxmlformats.org/officeDocument/2006/relationships/hyperlink" Target="https://arxiv.org/pdf/1612.08242"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arxiv.org/pdf/1804.02767.pdf"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pdf/1911.11929v1.pdf" TargetMode="External"/><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911.11929v1.pdf" TargetMode="External"/><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pdf/2209.02976.pdf" TargetMode="External"/><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hyperlink" Target="https://openaccess.thecvf.com/content_CVPR_2020/papers/Xie_Self-Training_With_Noisy_Student_Improves_ImageNet_Classification_CVPR_2020_paper.pdf"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arxiv.org/pdf/2207.02696.pdf"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46.png"/><Relationship Id="rId1" Type="http://schemas.openxmlformats.org/officeDocument/2006/relationships/slideLayout" Target="../slideLayouts/slideLayout2.xml"/><Relationship Id="rId11" Type="http://schemas.openxmlformats.org/officeDocument/2006/relationships/image" Target="../media/image44.png"/><Relationship Id="rId6" Type="http://schemas.openxmlformats.org/officeDocument/2006/relationships/image" Target="../media/image50.png"/><Relationship Id="rId5" Type="http://schemas.openxmlformats.org/officeDocument/2006/relationships/image" Target="../media/image130.png"/><Relationship Id="rId10" Type="http://schemas.openxmlformats.org/officeDocument/2006/relationships/image" Target="../media/image45.png"/><Relationship Id="rId9" Type="http://schemas.openxmlformats.org/officeDocument/2006/relationships/image" Target="../media/image240.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You Only Look Once</a:t>
            </a:r>
            <a:br>
              <a:rPr kumimoji="1" lang="en-US" altLang="zh-CN" dirty="0"/>
            </a:br>
            <a:r>
              <a:rPr kumimoji="1" lang="en-US" altLang="zh-CN" dirty="0"/>
              <a:t>YOLO</a:t>
            </a:r>
            <a:endParaRPr kumimoji="1" lang="zh-CN" altLang="en-US" dirty="0"/>
          </a:p>
        </p:txBody>
      </p:sp>
      <p:pic>
        <p:nvPicPr>
          <p:cNvPr id="3" name="图片 5" descr="DampPartialAfghanhound-size_restricted.gif">
            <a:extLst>
              <a:ext uri="{FF2B5EF4-FFF2-40B4-BE49-F238E27FC236}">
                <a16:creationId xmlns:a16="http://schemas.microsoft.com/office/drawing/2014/main" id="{341E711F-F144-A5DC-174A-0CDE91CCF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87" y="1538009"/>
            <a:ext cx="8081225" cy="4549430"/>
          </a:xfrm>
          <a:prstGeom prst="rect">
            <a:avLst/>
          </a:prstGeom>
        </p:spPr>
      </p:pic>
    </p:spTree>
    <p:extLst>
      <p:ext uri="{BB962C8B-B14F-4D97-AF65-F5344CB8AC3E}">
        <p14:creationId xmlns:p14="http://schemas.microsoft.com/office/powerpoint/2010/main" val="2133271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Outline</a:t>
            </a:r>
            <a:endParaRPr kumimoji="1" lang="zh-CN" altLang="en-US" dirty="0"/>
          </a:p>
        </p:txBody>
      </p:sp>
      <p:sp>
        <p:nvSpPr>
          <p:cNvPr id="3" name="内容占位符 2"/>
          <p:cNvSpPr>
            <a:spLocks noGrp="1"/>
          </p:cNvSpPr>
          <p:nvPr>
            <p:ph idx="1"/>
          </p:nvPr>
        </p:nvSpPr>
        <p:spPr/>
        <p:txBody>
          <a:bodyPr/>
          <a:lstStyle/>
          <a:p>
            <a:r>
              <a:rPr kumimoji="1" lang="en-US" altLang="zh-CN" dirty="0">
                <a:solidFill>
                  <a:srgbClr val="000000"/>
                </a:solidFill>
              </a:rPr>
              <a:t>Motivation</a:t>
            </a:r>
          </a:p>
          <a:p>
            <a:pPr marL="0" indent="0">
              <a:buNone/>
            </a:pPr>
            <a:endParaRPr kumimoji="1" lang="en-US" altLang="zh-CN" sz="1200" dirty="0">
              <a:solidFill>
                <a:srgbClr val="000000"/>
              </a:solidFill>
            </a:endParaRPr>
          </a:p>
          <a:p>
            <a:r>
              <a:rPr kumimoji="1" lang="en-US" altLang="zh-CN" dirty="0">
                <a:solidFill>
                  <a:srgbClr val="000000"/>
                </a:solidFill>
              </a:rPr>
              <a:t>Key Idea of Yolo</a:t>
            </a:r>
          </a:p>
          <a:p>
            <a:endParaRPr kumimoji="1" lang="en-US" altLang="zh-CN" sz="1350" dirty="0">
              <a:solidFill>
                <a:srgbClr val="000000"/>
              </a:solidFill>
            </a:endParaRPr>
          </a:p>
          <a:p>
            <a:r>
              <a:rPr kumimoji="1" lang="en-US" altLang="zh-CN" dirty="0">
                <a:solidFill>
                  <a:srgbClr val="000000"/>
                </a:solidFill>
              </a:rPr>
              <a:t>Ugly Details: Anchor </a:t>
            </a:r>
            <a:r>
              <a:rPr kumimoji="1" lang="en-US" altLang="zh-CN" dirty="0" err="1">
                <a:solidFill>
                  <a:srgbClr val="000000"/>
                </a:solidFill>
              </a:rPr>
              <a:t>Boxes+Target</a:t>
            </a:r>
            <a:r>
              <a:rPr kumimoji="1" lang="en-US" altLang="zh-CN" dirty="0">
                <a:solidFill>
                  <a:srgbClr val="000000"/>
                </a:solidFill>
              </a:rPr>
              <a:t> Vector</a:t>
            </a:r>
          </a:p>
          <a:p>
            <a:pPr marL="0" indent="0">
              <a:buNone/>
            </a:pPr>
            <a:r>
              <a:rPr kumimoji="1" lang="en-US" altLang="zh-CN" dirty="0">
                <a:solidFill>
                  <a:srgbClr val="000000"/>
                </a:solidFill>
              </a:rPr>
              <a:t>                           Intersection-of-Union (IOU)</a:t>
            </a:r>
          </a:p>
          <a:p>
            <a:pPr marL="0" indent="0">
              <a:buNone/>
            </a:pPr>
            <a:r>
              <a:rPr kumimoji="1" lang="en-US" altLang="zh-CN" dirty="0">
                <a:solidFill>
                  <a:srgbClr val="000000"/>
                </a:solidFill>
              </a:rPr>
              <a:t>                           Loss Function</a:t>
            </a:r>
          </a:p>
          <a:p>
            <a:pPr marL="0" indent="0">
              <a:buNone/>
            </a:pPr>
            <a:r>
              <a:rPr kumimoji="1" lang="en-US" altLang="zh-CN" dirty="0">
                <a:solidFill>
                  <a:srgbClr val="000000"/>
                </a:solidFill>
              </a:rPr>
              <a:t>                            </a:t>
            </a:r>
          </a:p>
        </p:txBody>
      </p:sp>
      <p:grpSp>
        <p:nvGrpSpPr>
          <p:cNvPr id="6" name="Group 5"/>
          <p:cNvGrpSpPr/>
          <p:nvPr/>
        </p:nvGrpSpPr>
        <p:grpSpPr>
          <a:xfrm>
            <a:off x="457200" y="1348064"/>
            <a:ext cx="8229600" cy="3899797"/>
            <a:chOff x="457200" y="1348064"/>
            <a:chExt cx="8229600" cy="3899797"/>
          </a:xfrm>
        </p:grpSpPr>
        <p:sp>
          <p:nvSpPr>
            <p:cNvPr id="4" name="Rectangle 3"/>
            <p:cNvSpPr/>
            <p:nvPr/>
          </p:nvSpPr>
          <p:spPr>
            <a:xfrm>
              <a:off x="457200" y="3853543"/>
              <a:ext cx="8229600" cy="1394318"/>
            </a:xfrm>
            <a:prstGeom prst="rect">
              <a:avLst/>
            </a:prstGeom>
            <a:solidFill>
              <a:schemeClr val="bg1">
                <a:alpha val="56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 y="1348064"/>
              <a:ext cx="8229600" cy="1738036"/>
            </a:xfrm>
            <a:prstGeom prst="rect">
              <a:avLst/>
            </a:prstGeom>
            <a:solidFill>
              <a:schemeClr val="bg1">
                <a:alpha val="56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796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153"/>
          <p:cNvPicPr>
            <a:picLocks noChangeAspect="1"/>
          </p:cNvPicPr>
          <p:nvPr/>
        </p:nvPicPr>
        <p:blipFill>
          <a:blip r:embed="rId3"/>
          <a:stretch>
            <a:fillRect/>
          </a:stretch>
        </p:blipFill>
        <p:spPr>
          <a:xfrm>
            <a:off x="437868" y="3099027"/>
            <a:ext cx="3009099" cy="2982232"/>
          </a:xfrm>
          <a:prstGeom prst="rect">
            <a:avLst/>
          </a:prstGeom>
        </p:spPr>
      </p:pic>
      <p:sp>
        <p:nvSpPr>
          <p:cNvPr id="103" name="标题 1"/>
          <p:cNvSpPr>
            <a:spLocks noGrp="1"/>
          </p:cNvSpPr>
          <p:nvPr>
            <p:ph type="title"/>
          </p:nvPr>
        </p:nvSpPr>
        <p:spPr>
          <a:xfrm>
            <a:off x="-120786" y="-350530"/>
            <a:ext cx="9470996" cy="1143000"/>
          </a:xfrm>
        </p:spPr>
        <p:txBody>
          <a:bodyPr>
            <a:normAutofit fontScale="90000"/>
          </a:bodyPr>
          <a:lstStyle/>
          <a:p>
            <a:r>
              <a:rPr kumimoji="1" lang="en-US" altLang="zh-CN" dirty="0"/>
              <a:t>Training YOLO: Anchor </a:t>
            </a:r>
            <a:r>
              <a:rPr kumimoji="1" lang="en-US" altLang="zh-CN" dirty="0" err="1"/>
              <a:t>Boxes+Target</a:t>
            </a:r>
            <a:r>
              <a:rPr kumimoji="1" lang="en-US" altLang="zh-CN" dirty="0"/>
              <a:t> Vector</a:t>
            </a:r>
            <a:endParaRPr kumimoji="1" lang="zh-CN" altLang="en-US" dirty="0"/>
          </a:p>
        </p:txBody>
      </p:sp>
      <p:sp>
        <p:nvSpPr>
          <p:cNvPr id="9" name="文本框 8"/>
          <p:cNvSpPr txBox="1"/>
          <p:nvPr/>
        </p:nvSpPr>
        <p:spPr>
          <a:xfrm>
            <a:off x="343642" y="1228678"/>
            <a:ext cx="8800353" cy="830997"/>
          </a:xfrm>
          <a:prstGeom prst="rect">
            <a:avLst/>
          </a:prstGeom>
          <a:noFill/>
        </p:spPr>
        <p:txBody>
          <a:bodyPr wrap="square" rtlCol="0">
            <a:spAutoFit/>
          </a:bodyPr>
          <a:lstStyle/>
          <a:p>
            <a:r>
              <a:rPr kumimoji="1" lang="en-US" altLang="zh-CN" sz="2400" dirty="0"/>
              <a:t>Step1: Detect highest class probability/cell</a:t>
            </a:r>
          </a:p>
          <a:p>
            <a:endParaRPr kumimoji="1" lang="zh-CN" altLang="en-US" sz="2400" dirty="0"/>
          </a:p>
        </p:txBody>
      </p:sp>
      <p:grpSp>
        <p:nvGrpSpPr>
          <p:cNvPr id="119" name="Group 118"/>
          <p:cNvGrpSpPr/>
          <p:nvPr/>
        </p:nvGrpSpPr>
        <p:grpSpPr>
          <a:xfrm>
            <a:off x="343644" y="1610522"/>
            <a:ext cx="8800353" cy="875907"/>
            <a:chOff x="4124245" y="892385"/>
            <a:chExt cx="8800353" cy="875907"/>
          </a:xfrm>
        </p:grpSpPr>
        <p:sp>
          <p:nvSpPr>
            <p:cNvPr id="112" name="文本框 8"/>
            <p:cNvSpPr txBox="1"/>
            <p:nvPr/>
          </p:nvSpPr>
          <p:spPr>
            <a:xfrm>
              <a:off x="4124245" y="937295"/>
              <a:ext cx="8800353" cy="830997"/>
            </a:xfrm>
            <a:prstGeom prst="rect">
              <a:avLst/>
            </a:prstGeom>
            <a:noFill/>
          </p:spPr>
          <p:txBody>
            <a:bodyPr wrap="square" rtlCol="0">
              <a:spAutoFit/>
            </a:bodyPr>
            <a:lstStyle/>
            <a:p>
              <a:r>
                <a:rPr kumimoji="1" lang="en-US" altLang="zh-CN" sz="2400" dirty="0"/>
                <a:t>Step 2: Each cell has 2 anchor boxes</a:t>
              </a:r>
            </a:p>
            <a:p>
              <a:endParaRPr kumimoji="1" lang="zh-CN" altLang="en-US" sz="2400" dirty="0"/>
            </a:p>
          </p:txBody>
        </p:sp>
        <p:grpSp>
          <p:nvGrpSpPr>
            <p:cNvPr id="118" name="Group 117"/>
            <p:cNvGrpSpPr/>
            <p:nvPr/>
          </p:nvGrpSpPr>
          <p:grpSpPr>
            <a:xfrm>
              <a:off x="8792901" y="892385"/>
              <a:ext cx="599873" cy="551979"/>
              <a:chOff x="9529641" y="2931114"/>
              <a:chExt cx="599873" cy="551979"/>
            </a:xfrm>
          </p:grpSpPr>
          <p:grpSp>
            <p:nvGrpSpPr>
              <p:cNvPr id="114" name="Group 113"/>
              <p:cNvGrpSpPr/>
              <p:nvPr/>
            </p:nvGrpSpPr>
            <p:grpSpPr>
              <a:xfrm>
                <a:off x="9614691" y="2933541"/>
                <a:ext cx="467016" cy="524241"/>
                <a:chOff x="3104668" y="4283800"/>
                <a:chExt cx="1049656" cy="990600"/>
              </a:xfrm>
            </p:grpSpPr>
            <p:sp>
              <p:nvSpPr>
                <p:cNvPr id="115" name="Rectangle 114"/>
                <p:cNvSpPr/>
                <p:nvPr/>
              </p:nvSpPr>
              <p:spPr>
                <a:xfrm>
                  <a:off x="3104668" y="4634184"/>
                  <a:ext cx="1049656" cy="289832"/>
                </a:xfrm>
                <a:prstGeom prst="rect">
                  <a:avLst/>
                </a:prstGeom>
                <a:solidFill>
                  <a:srgbClr val="FFC0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9529641" y="2931114"/>
                <a:ext cx="599873" cy="55197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1" name="文本框 8"/>
          <p:cNvSpPr txBox="1"/>
          <p:nvPr/>
        </p:nvSpPr>
        <p:spPr>
          <a:xfrm>
            <a:off x="343647" y="757076"/>
            <a:ext cx="9834023" cy="461665"/>
          </a:xfrm>
          <a:prstGeom prst="rect">
            <a:avLst/>
          </a:prstGeom>
          <a:noFill/>
        </p:spPr>
        <p:txBody>
          <a:bodyPr wrap="square" rtlCol="0">
            <a:spAutoFit/>
          </a:bodyPr>
          <a:lstStyle/>
          <a:p>
            <a:r>
              <a:rPr kumimoji="1" lang="en-US" altLang="zh-CN" sz="2400" dirty="0"/>
              <a:t>Step0: Breakup image into 20x20 cells. Mark Center-of-Masses/object </a:t>
            </a:r>
          </a:p>
        </p:txBody>
      </p:sp>
      <p:pic>
        <p:nvPicPr>
          <p:cNvPr id="158" name="Picture 157"/>
          <p:cNvPicPr>
            <a:picLocks noChangeAspect="1"/>
          </p:cNvPicPr>
          <p:nvPr/>
        </p:nvPicPr>
        <p:blipFill>
          <a:blip r:embed="rId4"/>
          <a:stretch>
            <a:fillRect/>
          </a:stretch>
        </p:blipFill>
        <p:spPr>
          <a:xfrm>
            <a:off x="422158" y="3074762"/>
            <a:ext cx="3071156" cy="3006497"/>
          </a:xfrm>
          <a:prstGeom prst="rect">
            <a:avLst/>
          </a:prstGeom>
        </p:spPr>
      </p:pic>
      <p:grpSp>
        <p:nvGrpSpPr>
          <p:cNvPr id="129" name="Group 128"/>
          <p:cNvGrpSpPr/>
          <p:nvPr/>
        </p:nvGrpSpPr>
        <p:grpSpPr>
          <a:xfrm>
            <a:off x="2043717" y="3569340"/>
            <a:ext cx="2286236" cy="2585323"/>
            <a:chOff x="1875587" y="3370797"/>
            <a:chExt cx="2286236" cy="2585323"/>
          </a:xfrm>
        </p:grpSpPr>
        <p:grpSp>
          <p:nvGrpSpPr>
            <p:cNvPr id="125" name="Group 124"/>
            <p:cNvGrpSpPr/>
            <p:nvPr/>
          </p:nvGrpSpPr>
          <p:grpSpPr>
            <a:xfrm>
              <a:off x="3492445" y="3370797"/>
              <a:ext cx="669378" cy="2585323"/>
              <a:chOff x="10122354" y="2084622"/>
              <a:chExt cx="669378" cy="2585323"/>
            </a:xfrm>
          </p:grpSpPr>
          <p:sp>
            <p:nvSpPr>
              <p:cNvPr id="126" name="TextBox 125"/>
              <p:cNvSpPr txBox="1"/>
              <p:nvPr/>
            </p:nvSpPr>
            <p:spPr>
              <a:xfrm>
                <a:off x="10266919" y="2084623"/>
                <a:ext cx="423514" cy="2308324"/>
              </a:xfrm>
              <a:prstGeom prst="rect">
                <a:avLst/>
              </a:prstGeom>
              <a:noFill/>
            </p:spPr>
            <p:txBody>
              <a:bodyPr wrap="none" rtlCol="0">
                <a:spAutoFit/>
              </a:bodyPr>
              <a:lstStyle/>
              <a:p>
                <a:r>
                  <a:rPr lang="en-US" dirty="0">
                    <a:solidFill>
                      <a:srgbClr val="FF0000"/>
                    </a:solidFill>
                  </a:rPr>
                  <a:t>p</a:t>
                </a:r>
                <a:r>
                  <a:rPr lang="en-US" baseline="-25000" dirty="0">
                    <a:solidFill>
                      <a:srgbClr val="FF0000"/>
                    </a:solidFill>
                  </a:rPr>
                  <a:t>c</a:t>
                </a:r>
                <a:endParaRPr lang="en-US" dirty="0">
                  <a:solidFill>
                    <a:srgbClr val="FF0000"/>
                  </a:solidFill>
                </a:endParaRPr>
              </a:p>
              <a:p>
                <a:r>
                  <a:rPr lang="en-US" dirty="0" err="1">
                    <a:solidFill>
                      <a:srgbClr val="FF0000"/>
                    </a:solidFill>
                  </a:rPr>
                  <a:t>b</a:t>
                </a:r>
                <a:r>
                  <a:rPr lang="en-US" baseline="-25000" dirty="0" err="1">
                    <a:solidFill>
                      <a:srgbClr val="FF0000"/>
                    </a:solidFill>
                  </a:rPr>
                  <a:t>x</a:t>
                </a:r>
                <a:endParaRPr lang="en-US" dirty="0">
                  <a:solidFill>
                    <a:srgbClr val="FF0000"/>
                  </a:solidFill>
                </a:endParaRPr>
              </a:p>
              <a:p>
                <a:r>
                  <a:rPr lang="en-US" dirty="0">
                    <a:solidFill>
                      <a:srgbClr val="FF0000"/>
                    </a:solidFill>
                  </a:rPr>
                  <a:t>b</a:t>
                </a:r>
                <a:r>
                  <a:rPr lang="en-US" baseline="-25000" dirty="0">
                    <a:solidFill>
                      <a:srgbClr val="FF0000"/>
                    </a:solidFill>
                  </a:rPr>
                  <a:t>y</a:t>
                </a:r>
                <a:endParaRPr lang="en-US" dirty="0">
                  <a:solidFill>
                    <a:srgbClr val="FF0000"/>
                  </a:solidFill>
                </a:endParaRPr>
              </a:p>
              <a:p>
                <a:r>
                  <a:rPr lang="en-US" dirty="0" err="1">
                    <a:solidFill>
                      <a:srgbClr val="FF0000"/>
                    </a:solidFill>
                  </a:rPr>
                  <a:t>b</a:t>
                </a:r>
                <a:r>
                  <a:rPr lang="en-US" baseline="-25000" dirty="0" err="1">
                    <a:solidFill>
                      <a:srgbClr val="FF0000"/>
                    </a:solidFill>
                  </a:rPr>
                  <a:t>w</a:t>
                </a:r>
                <a:endParaRPr lang="en-US" baseline="-25000" dirty="0">
                  <a:solidFill>
                    <a:srgbClr val="FF0000"/>
                  </a:solidFill>
                </a:endParaRPr>
              </a:p>
              <a:p>
                <a:r>
                  <a:rPr lang="en-US" dirty="0" err="1">
                    <a:solidFill>
                      <a:srgbClr val="FF0000"/>
                    </a:solidFill>
                  </a:rPr>
                  <a:t>b</a:t>
                </a:r>
                <a:r>
                  <a:rPr lang="en-US" baseline="-25000" dirty="0" err="1">
                    <a:solidFill>
                      <a:srgbClr val="FF0000"/>
                    </a:solidFill>
                  </a:rPr>
                  <a:t>h</a:t>
                </a:r>
                <a:endParaRPr lang="en-US" dirty="0">
                  <a:solidFill>
                    <a:srgbClr val="FF0000"/>
                  </a:solidFill>
                </a:endParaRPr>
              </a:p>
              <a:p>
                <a:r>
                  <a:rPr lang="en-US" dirty="0">
                    <a:solidFill>
                      <a:schemeClr val="accent6">
                        <a:lumMod val="75000"/>
                      </a:schemeClr>
                    </a:solidFill>
                  </a:rPr>
                  <a:t>c</a:t>
                </a:r>
                <a:r>
                  <a:rPr lang="en-US" baseline="-25000" dirty="0">
                    <a:solidFill>
                      <a:schemeClr val="accent6">
                        <a:lumMod val="75000"/>
                      </a:schemeClr>
                    </a:solidFill>
                  </a:rPr>
                  <a:t>1</a:t>
                </a:r>
                <a:endParaRPr lang="en-US" dirty="0">
                  <a:solidFill>
                    <a:schemeClr val="accent6">
                      <a:lumMod val="75000"/>
                    </a:schemeClr>
                  </a:solidFill>
                </a:endParaRPr>
              </a:p>
              <a:p>
                <a:r>
                  <a:rPr lang="en-US" dirty="0">
                    <a:solidFill>
                      <a:schemeClr val="accent6">
                        <a:lumMod val="75000"/>
                      </a:schemeClr>
                    </a:solidFill>
                  </a:rPr>
                  <a:t>c</a:t>
                </a:r>
                <a:r>
                  <a:rPr lang="en-US" baseline="-25000" dirty="0">
                    <a:solidFill>
                      <a:schemeClr val="accent6">
                        <a:lumMod val="75000"/>
                      </a:schemeClr>
                    </a:solidFill>
                  </a:rPr>
                  <a:t>2</a:t>
                </a:r>
                <a:endParaRPr lang="en-US" dirty="0">
                  <a:solidFill>
                    <a:schemeClr val="accent6">
                      <a:lumMod val="75000"/>
                    </a:schemeClr>
                  </a:solidFill>
                </a:endParaRPr>
              </a:p>
              <a:p>
                <a:r>
                  <a:rPr lang="en-US" dirty="0">
                    <a:solidFill>
                      <a:schemeClr val="accent6">
                        <a:lumMod val="75000"/>
                      </a:schemeClr>
                    </a:solidFill>
                  </a:rPr>
                  <a:t>c</a:t>
                </a:r>
                <a:r>
                  <a:rPr lang="en-US" baseline="-25000" dirty="0">
                    <a:solidFill>
                      <a:schemeClr val="accent6">
                        <a:lumMod val="75000"/>
                      </a:schemeClr>
                    </a:solidFill>
                  </a:rPr>
                  <a:t>3</a:t>
                </a:r>
                <a:endParaRPr lang="en-US" dirty="0">
                  <a:solidFill>
                    <a:schemeClr val="accent6">
                      <a:lumMod val="75000"/>
                    </a:schemeClr>
                  </a:solidFill>
                </a:endParaRPr>
              </a:p>
            </p:txBody>
          </p:sp>
          <p:sp>
            <p:nvSpPr>
              <p:cNvPr id="127" name="Double Brace 126"/>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8" name="Freeform 127"/>
            <p:cNvSpPr/>
            <p:nvPr/>
          </p:nvSpPr>
          <p:spPr>
            <a:xfrm>
              <a:off x="1875587" y="4687503"/>
              <a:ext cx="1761423" cy="490889"/>
            </a:xfrm>
            <a:custGeom>
              <a:avLst/>
              <a:gdLst>
                <a:gd name="connsiteX0" fmla="*/ 1761423 w 1761423"/>
                <a:gd name="connsiteY0" fmla="*/ 490889 h 490889"/>
                <a:gd name="connsiteX1" fmla="*/ 0 w 1761423"/>
                <a:gd name="connsiteY1" fmla="*/ 0 h 490889"/>
              </a:gdLst>
              <a:ahLst/>
              <a:cxnLst>
                <a:cxn ang="0">
                  <a:pos x="connsiteX0" y="connsiteY0"/>
                </a:cxn>
                <a:cxn ang="0">
                  <a:pos x="connsiteX1" y="connsiteY1"/>
                </a:cxn>
              </a:cxnLst>
              <a:rect l="l" t="t" r="r" b="b"/>
              <a:pathLst>
                <a:path w="1761423" h="490889">
                  <a:moveTo>
                    <a:pt x="1761423" y="490889"/>
                  </a:moveTo>
                  <a:lnTo>
                    <a:pt x="0" y="0"/>
                  </a:lnTo>
                </a:path>
              </a:pathLst>
            </a:custGeom>
            <a:noFill/>
            <a:ln w="28575">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 name="Group 199"/>
          <p:cNvGrpSpPr/>
          <p:nvPr/>
        </p:nvGrpSpPr>
        <p:grpSpPr>
          <a:xfrm>
            <a:off x="448462" y="3085478"/>
            <a:ext cx="2987910" cy="2987910"/>
            <a:chOff x="8992095" y="2756849"/>
            <a:chExt cx="2987910" cy="2987910"/>
          </a:xfrm>
        </p:grpSpPr>
        <p:grpSp>
          <p:nvGrpSpPr>
            <p:cNvPr id="179" name="Group 178"/>
            <p:cNvGrpSpPr/>
            <p:nvPr/>
          </p:nvGrpSpPr>
          <p:grpSpPr>
            <a:xfrm>
              <a:off x="8992095" y="2879204"/>
              <a:ext cx="2987910" cy="2743200"/>
              <a:chOff x="8992095" y="2879204"/>
              <a:chExt cx="2987910" cy="2743200"/>
            </a:xfrm>
          </p:grpSpPr>
          <p:cxnSp>
            <p:nvCxnSpPr>
              <p:cNvPr id="160" name="Straight Connector 159"/>
              <p:cNvCxnSpPr/>
              <p:nvPr/>
            </p:nvCxnSpPr>
            <p:spPr>
              <a:xfrm>
                <a:off x="8992095" y="2879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8992095" y="3031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8992095" y="3184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8992095" y="3336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8992095" y="3488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8992095" y="3641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8992095" y="3793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8992095" y="3946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8992095" y="4098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8992095" y="4250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8992095" y="4403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8992095" y="4555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8992095" y="4708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8992095" y="4860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8992095" y="5012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8992095" y="5165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8992095" y="5317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8992095" y="5470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8992095" y="5622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grpSp>
        <p:grpSp>
          <p:nvGrpSpPr>
            <p:cNvPr id="180" name="Group 179"/>
            <p:cNvGrpSpPr/>
            <p:nvPr/>
          </p:nvGrpSpPr>
          <p:grpSpPr>
            <a:xfrm rot="16200000">
              <a:off x="9030325" y="2879204"/>
              <a:ext cx="2987910" cy="2743200"/>
              <a:chOff x="8992095" y="2879204"/>
              <a:chExt cx="2987910" cy="2743200"/>
            </a:xfrm>
          </p:grpSpPr>
          <p:cxnSp>
            <p:nvCxnSpPr>
              <p:cNvPr id="181" name="Straight Connector 180"/>
              <p:cNvCxnSpPr/>
              <p:nvPr/>
            </p:nvCxnSpPr>
            <p:spPr>
              <a:xfrm>
                <a:off x="8992095" y="2879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8992095" y="3031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8992095" y="3184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8992095" y="3336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8992095" y="3488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8992095" y="3641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8992095" y="3793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8992095" y="3946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8992095" y="4098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8992095" y="4250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8992095" y="4403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8992095" y="4555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8992095" y="4708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8992095" y="4860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8992095" y="5012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8992095" y="5165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8992095" y="5317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8992095" y="5470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8992095" y="5622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grpSp>
      </p:grpSp>
      <p:grpSp>
        <p:nvGrpSpPr>
          <p:cNvPr id="133" name="Group 132"/>
          <p:cNvGrpSpPr/>
          <p:nvPr/>
        </p:nvGrpSpPr>
        <p:grpSpPr>
          <a:xfrm>
            <a:off x="591568" y="3559313"/>
            <a:ext cx="2800666" cy="1237678"/>
            <a:chOff x="118537" y="3556582"/>
            <a:chExt cx="2800666" cy="1237678"/>
          </a:xfrm>
        </p:grpSpPr>
        <p:sp>
          <p:nvSpPr>
            <p:cNvPr id="134" name="Oval 133"/>
            <p:cNvSpPr/>
            <p:nvPr/>
          </p:nvSpPr>
          <p:spPr>
            <a:xfrm>
              <a:off x="1712501" y="3633700"/>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1306891" y="4627189"/>
              <a:ext cx="185230" cy="167071"/>
            </a:xfrm>
            <a:prstGeom prst="ellipse">
              <a:avLst/>
            </a:prstGeom>
            <a:solidFill>
              <a:schemeClr val="accent6">
                <a:lumMod val="75000"/>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2054904" y="3575188"/>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2508043" y="3556582"/>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2704085" y="4090899"/>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2405219" y="3946416"/>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1676048" y="3807312"/>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18537" y="4211470"/>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537022" y="4113487"/>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877569" y="4340945"/>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683655" y="4319149"/>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2069751" y="4141427"/>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2120035" y="3917341"/>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2733973" y="3803952"/>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1256099" y="3635188"/>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1294387" y="4029951"/>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1512637" y="3787698"/>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7" name="Picture 156"/>
          <p:cNvPicPr>
            <a:picLocks noChangeAspect="1"/>
          </p:cNvPicPr>
          <p:nvPr/>
        </p:nvPicPr>
        <p:blipFill>
          <a:blip r:embed="rId5"/>
          <a:stretch>
            <a:fillRect/>
          </a:stretch>
        </p:blipFill>
        <p:spPr>
          <a:xfrm>
            <a:off x="3625775" y="5834571"/>
            <a:ext cx="952605" cy="1075385"/>
          </a:xfrm>
          <a:prstGeom prst="rect">
            <a:avLst/>
          </a:prstGeom>
        </p:spPr>
      </p:pic>
      <p:grpSp>
        <p:nvGrpSpPr>
          <p:cNvPr id="202" name="Group 201"/>
          <p:cNvGrpSpPr/>
          <p:nvPr/>
        </p:nvGrpSpPr>
        <p:grpSpPr>
          <a:xfrm>
            <a:off x="2809400" y="3152246"/>
            <a:ext cx="2286236" cy="2585323"/>
            <a:chOff x="1875587" y="3370797"/>
            <a:chExt cx="2286236" cy="2585323"/>
          </a:xfrm>
        </p:grpSpPr>
        <p:grpSp>
          <p:nvGrpSpPr>
            <p:cNvPr id="203" name="Group 202"/>
            <p:cNvGrpSpPr/>
            <p:nvPr/>
          </p:nvGrpSpPr>
          <p:grpSpPr>
            <a:xfrm>
              <a:off x="3492445" y="3370797"/>
              <a:ext cx="669378" cy="2585323"/>
              <a:chOff x="10122354" y="2084622"/>
              <a:chExt cx="669378" cy="2585323"/>
            </a:xfrm>
          </p:grpSpPr>
          <p:sp>
            <p:nvSpPr>
              <p:cNvPr id="205" name="TextBox 204"/>
              <p:cNvSpPr txBox="1"/>
              <p:nvPr/>
            </p:nvSpPr>
            <p:spPr>
              <a:xfrm>
                <a:off x="10266919" y="2084623"/>
                <a:ext cx="423514" cy="2308324"/>
              </a:xfrm>
              <a:prstGeom prst="rect">
                <a:avLst/>
              </a:prstGeom>
              <a:noFill/>
            </p:spPr>
            <p:txBody>
              <a:bodyPr wrap="none" rtlCol="0">
                <a:spAutoFit/>
              </a:bodyPr>
              <a:lstStyle/>
              <a:p>
                <a:r>
                  <a:rPr lang="en-US" dirty="0">
                    <a:solidFill>
                      <a:srgbClr val="FF0000"/>
                    </a:solidFill>
                  </a:rPr>
                  <a:t>p</a:t>
                </a:r>
                <a:r>
                  <a:rPr lang="en-US" baseline="-25000" dirty="0">
                    <a:solidFill>
                      <a:srgbClr val="FF0000"/>
                    </a:solidFill>
                  </a:rPr>
                  <a:t>c</a:t>
                </a:r>
                <a:endParaRPr lang="en-US" dirty="0">
                  <a:solidFill>
                    <a:srgbClr val="FF0000"/>
                  </a:solidFill>
                </a:endParaRPr>
              </a:p>
              <a:p>
                <a:r>
                  <a:rPr lang="en-US" dirty="0" err="1">
                    <a:solidFill>
                      <a:srgbClr val="FF0000"/>
                    </a:solidFill>
                  </a:rPr>
                  <a:t>b</a:t>
                </a:r>
                <a:r>
                  <a:rPr lang="en-US" baseline="-25000" dirty="0" err="1">
                    <a:solidFill>
                      <a:srgbClr val="FF0000"/>
                    </a:solidFill>
                  </a:rPr>
                  <a:t>x</a:t>
                </a:r>
                <a:endParaRPr lang="en-US" dirty="0">
                  <a:solidFill>
                    <a:srgbClr val="FF0000"/>
                  </a:solidFill>
                </a:endParaRPr>
              </a:p>
              <a:p>
                <a:r>
                  <a:rPr lang="en-US" dirty="0">
                    <a:solidFill>
                      <a:srgbClr val="FF0000"/>
                    </a:solidFill>
                  </a:rPr>
                  <a:t>b</a:t>
                </a:r>
                <a:r>
                  <a:rPr lang="en-US" baseline="-25000" dirty="0">
                    <a:solidFill>
                      <a:srgbClr val="FF0000"/>
                    </a:solidFill>
                  </a:rPr>
                  <a:t>y</a:t>
                </a:r>
                <a:endParaRPr lang="en-US" dirty="0">
                  <a:solidFill>
                    <a:srgbClr val="FF0000"/>
                  </a:solidFill>
                </a:endParaRPr>
              </a:p>
              <a:p>
                <a:r>
                  <a:rPr lang="en-US" dirty="0" err="1">
                    <a:solidFill>
                      <a:srgbClr val="FF0000"/>
                    </a:solidFill>
                  </a:rPr>
                  <a:t>b</a:t>
                </a:r>
                <a:r>
                  <a:rPr lang="en-US" baseline="-25000" dirty="0" err="1">
                    <a:solidFill>
                      <a:srgbClr val="FF0000"/>
                    </a:solidFill>
                  </a:rPr>
                  <a:t>w</a:t>
                </a:r>
                <a:endParaRPr lang="en-US" baseline="-25000" dirty="0">
                  <a:solidFill>
                    <a:srgbClr val="FF0000"/>
                  </a:solidFill>
                </a:endParaRPr>
              </a:p>
              <a:p>
                <a:r>
                  <a:rPr lang="en-US" dirty="0" err="1">
                    <a:solidFill>
                      <a:srgbClr val="FF0000"/>
                    </a:solidFill>
                  </a:rPr>
                  <a:t>b</a:t>
                </a:r>
                <a:r>
                  <a:rPr lang="en-US" baseline="-25000" dirty="0" err="1">
                    <a:solidFill>
                      <a:srgbClr val="FF0000"/>
                    </a:solidFill>
                  </a:rPr>
                  <a:t>h</a:t>
                </a:r>
                <a:endParaRPr lang="en-US" dirty="0">
                  <a:solidFill>
                    <a:srgbClr val="FF0000"/>
                  </a:solidFill>
                </a:endParaRPr>
              </a:p>
              <a:p>
                <a:r>
                  <a:rPr lang="en-US" dirty="0">
                    <a:solidFill>
                      <a:srgbClr val="7030A0"/>
                    </a:solidFill>
                  </a:rPr>
                  <a:t>c</a:t>
                </a:r>
                <a:r>
                  <a:rPr lang="en-US" baseline="-25000" dirty="0">
                    <a:solidFill>
                      <a:srgbClr val="7030A0"/>
                    </a:solidFill>
                  </a:rPr>
                  <a:t>1</a:t>
                </a:r>
                <a:endParaRPr lang="en-US" dirty="0">
                  <a:solidFill>
                    <a:srgbClr val="7030A0"/>
                  </a:solidFill>
                </a:endParaRPr>
              </a:p>
              <a:p>
                <a:r>
                  <a:rPr lang="en-US" dirty="0">
                    <a:solidFill>
                      <a:srgbClr val="7030A0"/>
                    </a:solidFill>
                  </a:rPr>
                  <a:t>c</a:t>
                </a:r>
                <a:r>
                  <a:rPr lang="en-US" baseline="-25000" dirty="0">
                    <a:solidFill>
                      <a:srgbClr val="7030A0"/>
                    </a:solidFill>
                  </a:rPr>
                  <a:t>2</a:t>
                </a:r>
                <a:endParaRPr lang="en-US" dirty="0">
                  <a:solidFill>
                    <a:srgbClr val="7030A0"/>
                  </a:solidFill>
                </a:endParaRPr>
              </a:p>
              <a:p>
                <a:r>
                  <a:rPr lang="en-US" dirty="0">
                    <a:solidFill>
                      <a:srgbClr val="7030A0"/>
                    </a:solidFill>
                  </a:rPr>
                  <a:t>c</a:t>
                </a:r>
                <a:r>
                  <a:rPr lang="en-US" baseline="-25000" dirty="0">
                    <a:solidFill>
                      <a:srgbClr val="7030A0"/>
                    </a:solidFill>
                  </a:rPr>
                  <a:t>3</a:t>
                </a:r>
                <a:endParaRPr lang="en-US" dirty="0">
                  <a:solidFill>
                    <a:srgbClr val="7030A0"/>
                  </a:solidFill>
                </a:endParaRPr>
              </a:p>
            </p:txBody>
          </p:sp>
          <p:sp>
            <p:nvSpPr>
              <p:cNvPr id="206" name="Double Brace 205"/>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4" name="Freeform 203"/>
            <p:cNvSpPr/>
            <p:nvPr/>
          </p:nvSpPr>
          <p:spPr>
            <a:xfrm>
              <a:off x="1875587" y="4687503"/>
              <a:ext cx="1761423" cy="715878"/>
            </a:xfrm>
            <a:custGeom>
              <a:avLst/>
              <a:gdLst>
                <a:gd name="connsiteX0" fmla="*/ 1761423 w 1761423"/>
                <a:gd name="connsiteY0" fmla="*/ 490889 h 490889"/>
                <a:gd name="connsiteX1" fmla="*/ 0 w 1761423"/>
                <a:gd name="connsiteY1" fmla="*/ 0 h 490889"/>
              </a:gdLst>
              <a:ahLst/>
              <a:cxnLst>
                <a:cxn ang="0">
                  <a:pos x="connsiteX0" y="connsiteY0"/>
                </a:cxn>
                <a:cxn ang="0">
                  <a:pos x="connsiteX1" y="connsiteY1"/>
                </a:cxn>
              </a:cxnLst>
              <a:rect l="l" t="t" r="r" b="b"/>
              <a:pathLst>
                <a:path w="1761423" h="490889">
                  <a:moveTo>
                    <a:pt x="1761423" y="490889"/>
                  </a:moveTo>
                  <a:lnTo>
                    <a:pt x="0" y="0"/>
                  </a:lnTo>
                </a:path>
              </a:pathLst>
            </a:custGeom>
            <a:noFill/>
            <a:ln w="28575">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3156677" y="5541548"/>
            <a:ext cx="412156" cy="392042"/>
            <a:chOff x="6077806" y="4796991"/>
            <a:chExt cx="412156" cy="392042"/>
          </a:xfrm>
        </p:grpSpPr>
        <p:sp>
          <p:nvSpPr>
            <p:cNvPr id="207" name="Rectangle 206"/>
            <p:cNvSpPr/>
            <p:nvPr/>
          </p:nvSpPr>
          <p:spPr>
            <a:xfrm>
              <a:off x="6077806" y="4970152"/>
              <a:ext cx="412156" cy="45719"/>
            </a:xfrm>
            <a:prstGeom prst="rect">
              <a:avLst/>
            </a:prstGeom>
            <a:solidFill>
              <a:schemeClr val="bg1">
                <a:lumMod val="75000"/>
                <a:alpha val="6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6246868" y="4796991"/>
              <a:ext cx="74033" cy="392042"/>
            </a:xfrm>
            <a:prstGeom prst="rect">
              <a:avLst/>
            </a:prstGeom>
            <a:solidFill>
              <a:schemeClr val="bg1">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0" name="TextBox 209"/>
          <p:cNvSpPr txBox="1"/>
          <p:nvPr/>
        </p:nvSpPr>
        <p:spPr>
          <a:xfrm>
            <a:off x="5927655" y="1228678"/>
            <a:ext cx="2193229" cy="461665"/>
          </a:xfrm>
          <a:prstGeom prst="rect">
            <a:avLst/>
          </a:prstGeom>
          <a:noFill/>
        </p:spPr>
        <p:txBody>
          <a:bodyPr wrap="none" rtlCol="0">
            <a:spAutoFit/>
          </a:bodyPr>
          <a:lstStyle/>
          <a:p>
            <a:r>
              <a:rPr lang="en-US" dirty="0">
                <a:solidFill>
                  <a:srgbClr val="FF0000"/>
                </a:solidFill>
              </a:rPr>
              <a:t>w</a:t>
            </a:r>
            <a:r>
              <a:rPr lang="en-US" baseline="30000" dirty="0">
                <a:solidFill>
                  <a:srgbClr val="FF0000"/>
                </a:solidFill>
              </a:rPr>
              <a:t>(k+1)</a:t>
            </a:r>
            <a:r>
              <a:rPr lang="en-US" dirty="0">
                <a:solidFill>
                  <a:srgbClr val="FF0000"/>
                </a:solidFill>
              </a:rPr>
              <a:t> = w</a:t>
            </a:r>
            <a:r>
              <a:rPr lang="en-US" baseline="30000" dirty="0">
                <a:solidFill>
                  <a:srgbClr val="FF0000"/>
                </a:solidFill>
              </a:rPr>
              <a:t>(k)</a:t>
            </a:r>
            <a:r>
              <a:rPr lang="en-US" baseline="-25000" dirty="0">
                <a:solidFill>
                  <a:srgbClr val="FF0000"/>
                </a:solidFill>
              </a:rPr>
              <a:t> </a:t>
            </a:r>
            <a:r>
              <a:rPr lang="en-US" dirty="0">
                <a:solidFill>
                  <a:srgbClr val="FF0000"/>
                </a:solidFill>
              </a:rPr>
              <a:t> - </a:t>
            </a:r>
            <a:r>
              <a:rPr lang="en-US" dirty="0" err="1">
                <a:solidFill>
                  <a:srgbClr val="FF0000"/>
                </a:solidFill>
                <a:latin typeface="Symbol" panose="05050102010706020507" pitchFamily="18" charset="2"/>
              </a:rPr>
              <a:t>a</a:t>
            </a:r>
            <a:r>
              <a:rPr lang="en-US" dirty="0" err="1">
                <a:solidFill>
                  <a:srgbClr val="FF0000"/>
                </a:solidFill>
                <a:sym typeface="Symbol" panose="05050102010706020507" pitchFamily="18" charset="2"/>
              </a:rPr>
              <a:t></a:t>
            </a:r>
            <a:r>
              <a:rPr lang="en-US" sz="2400" dirty="0" err="1">
                <a:solidFill>
                  <a:srgbClr val="FF0000"/>
                </a:solidFill>
                <a:latin typeface="Symbol" panose="05050102010706020507" pitchFamily="18" charset="2"/>
                <a:sym typeface="Symbol" panose="05050102010706020507" pitchFamily="18" charset="2"/>
              </a:rPr>
              <a:t>e</a:t>
            </a:r>
            <a:r>
              <a:rPr lang="en-US" dirty="0">
                <a:solidFill>
                  <a:srgbClr val="FF0000"/>
                </a:solidFill>
              </a:rPr>
              <a:t>/</a:t>
            </a:r>
            <a:r>
              <a:rPr lang="en-US" dirty="0">
                <a:solidFill>
                  <a:srgbClr val="FF0000"/>
                </a:solidFill>
                <a:sym typeface="Symbol" panose="05050102010706020507" pitchFamily="18" charset="2"/>
              </a:rPr>
              <a:t></a:t>
            </a:r>
            <a:r>
              <a:rPr lang="en-US" dirty="0">
                <a:solidFill>
                  <a:srgbClr val="FF0000"/>
                </a:solidFill>
              </a:rPr>
              <a:t>w</a:t>
            </a:r>
          </a:p>
        </p:txBody>
      </p:sp>
    </p:spTree>
    <p:extLst>
      <p:ext uri="{BB962C8B-B14F-4D97-AF65-F5344CB8AC3E}">
        <p14:creationId xmlns:p14="http://schemas.microsoft.com/office/powerpoint/2010/main" val="359259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left)">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500"/>
                                        <p:tgtEl>
                                          <p:spTgt spid="20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1000"/>
                                        <p:tgtEl>
                                          <p:spTgt spid="133"/>
                                        </p:tgtEl>
                                      </p:cBhvr>
                                    </p:animEffect>
                                    <p:anim calcmode="lin" valueType="num">
                                      <p:cBhvr>
                                        <p:cTn id="18" dur="1000" fill="hold"/>
                                        <p:tgtEl>
                                          <p:spTgt spid="133"/>
                                        </p:tgtEl>
                                        <p:attrNameLst>
                                          <p:attrName>ppt_x</p:attrName>
                                        </p:attrNameLst>
                                      </p:cBhvr>
                                      <p:tavLst>
                                        <p:tav tm="0">
                                          <p:val>
                                            <p:strVal val="#ppt_x"/>
                                          </p:val>
                                        </p:tav>
                                        <p:tav tm="100000">
                                          <p:val>
                                            <p:strVal val="#ppt_x"/>
                                          </p:val>
                                        </p:tav>
                                      </p:tavLst>
                                    </p:anim>
                                    <p:anim calcmode="lin" valueType="num">
                                      <p:cBhvr>
                                        <p:cTn id="1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0"/>
                                        </p:tgtEl>
                                        <p:attrNameLst>
                                          <p:attrName>style.visibility</p:attrName>
                                        </p:attrNameLst>
                                      </p:cBhvr>
                                      <p:to>
                                        <p:strVal val="visible"/>
                                      </p:to>
                                    </p:set>
                                    <p:animEffect transition="in" filter="wipe(left)">
                                      <p:cBhvr>
                                        <p:cTn id="29" dur="500"/>
                                        <p:tgtEl>
                                          <p:spTgt spid="2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8"/>
                                        </p:tgtEl>
                                        <p:attrNameLst>
                                          <p:attrName>style.visibility</p:attrName>
                                        </p:attrNameLst>
                                      </p:cBhvr>
                                      <p:to>
                                        <p:strVal val="visible"/>
                                      </p:to>
                                    </p:set>
                                    <p:animEffect transition="in" filter="fade">
                                      <p:cBhvr>
                                        <p:cTn id="34" dur="500"/>
                                        <p:tgtEl>
                                          <p:spTgt spid="15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0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wipe(left)">
                                      <p:cBhvr>
                                        <p:cTn id="55" dur="500"/>
                                        <p:tgtEl>
                                          <p:spTgt spid="11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09"/>
                                        </p:tgtEl>
                                        <p:attrNameLst>
                                          <p:attrName>style.visibility</p:attrName>
                                        </p:attrNameLst>
                                      </p:cBhvr>
                                      <p:to>
                                        <p:strVal val="visible"/>
                                      </p:to>
                                    </p:set>
                                    <p:anim calcmode="lin" valueType="num">
                                      <p:cBhvr additive="base">
                                        <p:cTn id="60" dur="500" fill="hold"/>
                                        <p:tgtEl>
                                          <p:spTgt spid="209"/>
                                        </p:tgtEl>
                                        <p:attrNameLst>
                                          <p:attrName>ppt_x</p:attrName>
                                        </p:attrNameLst>
                                      </p:cBhvr>
                                      <p:tavLst>
                                        <p:tav tm="0">
                                          <p:val>
                                            <p:strVal val="#ppt_x"/>
                                          </p:val>
                                        </p:tav>
                                        <p:tav tm="100000">
                                          <p:val>
                                            <p:strVal val="#ppt_x"/>
                                          </p:val>
                                        </p:tav>
                                      </p:tavLst>
                                    </p:anim>
                                    <p:anim calcmode="lin" valueType="num">
                                      <p:cBhvr additive="base">
                                        <p:cTn id="61"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1" grpId="0"/>
      <p:bldP spid="2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文本框 8"/>
          <p:cNvSpPr txBox="1"/>
          <p:nvPr/>
        </p:nvSpPr>
        <p:spPr>
          <a:xfrm>
            <a:off x="358057" y="2073493"/>
            <a:ext cx="9190655" cy="830997"/>
          </a:xfrm>
          <a:prstGeom prst="rect">
            <a:avLst/>
          </a:prstGeom>
          <a:noFill/>
        </p:spPr>
        <p:txBody>
          <a:bodyPr wrap="square" rtlCol="0">
            <a:spAutoFit/>
          </a:bodyPr>
          <a:lstStyle/>
          <a:p>
            <a:r>
              <a:rPr kumimoji="1" lang="en-US" altLang="zh-CN" sz="2400" dirty="0"/>
              <a:t>Step 3: Eliminate anchor boxes unless its cell has Center-of-Mass point</a:t>
            </a:r>
          </a:p>
          <a:p>
            <a:endParaRPr kumimoji="1" lang="zh-CN" altLang="en-US" sz="2400" dirty="0"/>
          </a:p>
        </p:txBody>
      </p:sp>
      <p:pic>
        <p:nvPicPr>
          <p:cNvPr id="154" name="Picture 153"/>
          <p:cNvPicPr>
            <a:picLocks noChangeAspect="1"/>
          </p:cNvPicPr>
          <p:nvPr/>
        </p:nvPicPr>
        <p:blipFill>
          <a:blip r:embed="rId3"/>
          <a:stretch>
            <a:fillRect/>
          </a:stretch>
        </p:blipFill>
        <p:spPr>
          <a:xfrm>
            <a:off x="437868" y="3099027"/>
            <a:ext cx="3009099" cy="2982232"/>
          </a:xfrm>
          <a:prstGeom prst="rect">
            <a:avLst/>
          </a:prstGeom>
        </p:spPr>
      </p:pic>
      <p:sp>
        <p:nvSpPr>
          <p:cNvPr id="103" name="标题 1"/>
          <p:cNvSpPr>
            <a:spLocks noGrp="1"/>
          </p:cNvSpPr>
          <p:nvPr>
            <p:ph type="title"/>
          </p:nvPr>
        </p:nvSpPr>
        <p:spPr>
          <a:xfrm>
            <a:off x="-120786" y="-350530"/>
            <a:ext cx="9470996" cy="1143000"/>
          </a:xfrm>
        </p:spPr>
        <p:txBody>
          <a:bodyPr>
            <a:normAutofit fontScale="90000"/>
          </a:bodyPr>
          <a:lstStyle/>
          <a:p>
            <a:r>
              <a:rPr kumimoji="1" lang="en-US" altLang="zh-CN" dirty="0"/>
              <a:t>Training YOLO: Anchor </a:t>
            </a:r>
            <a:r>
              <a:rPr kumimoji="1" lang="en-US" altLang="zh-CN" dirty="0" err="1"/>
              <a:t>Boxes+Target</a:t>
            </a:r>
            <a:r>
              <a:rPr kumimoji="1" lang="en-US" altLang="zh-CN" dirty="0"/>
              <a:t> Vector</a:t>
            </a:r>
            <a:endParaRPr kumimoji="1" lang="zh-CN" altLang="en-US" dirty="0"/>
          </a:p>
        </p:txBody>
      </p:sp>
      <p:sp>
        <p:nvSpPr>
          <p:cNvPr id="9" name="文本框 8"/>
          <p:cNvSpPr txBox="1"/>
          <p:nvPr/>
        </p:nvSpPr>
        <p:spPr>
          <a:xfrm>
            <a:off x="343642" y="1228678"/>
            <a:ext cx="8800353" cy="830997"/>
          </a:xfrm>
          <a:prstGeom prst="rect">
            <a:avLst/>
          </a:prstGeom>
          <a:noFill/>
        </p:spPr>
        <p:txBody>
          <a:bodyPr wrap="square" rtlCol="0">
            <a:spAutoFit/>
          </a:bodyPr>
          <a:lstStyle/>
          <a:p>
            <a:r>
              <a:rPr kumimoji="1" lang="en-US" altLang="zh-CN" sz="2400" dirty="0"/>
              <a:t>Step1: Detect highest class probability/cell</a:t>
            </a:r>
          </a:p>
          <a:p>
            <a:endParaRPr kumimoji="1" lang="zh-CN" altLang="en-US" sz="2400" dirty="0"/>
          </a:p>
        </p:txBody>
      </p:sp>
      <p:grpSp>
        <p:nvGrpSpPr>
          <p:cNvPr id="119" name="Group 118"/>
          <p:cNvGrpSpPr/>
          <p:nvPr/>
        </p:nvGrpSpPr>
        <p:grpSpPr>
          <a:xfrm>
            <a:off x="343644" y="1610522"/>
            <a:ext cx="8800353" cy="875907"/>
            <a:chOff x="4124245" y="892385"/>
            <a:chExt cx="8800353" cy="875907"/>
          </a:xfrm>
        </p:grpSpPr>
        <p:sp>
          <p:nvSpPr>
            <p:cNvPr id="112" name="文本框 8"/>
            <p:cNvSpPr txBox="1"/>
            <p:nvPr/>
          </p:nvSpPr>
          <p:spPr>
            <a:xfrm>
              <a:off x="4124245" y="937295"/>
              <a:ext cx="8800353" cy="830997"/>
            </a:xfrm>
            <a:prstGeom prst="rect">
              <a:avLst/>
            </a:prstGeom>
            <a:noFill/>
          </p:spPr>
          <p:txBody>
            <a:bodyPr wrap="square" rtlCol="0">
              <a:spAutoFit/>
            </a:bodyPr>
            <a:lstStyle/>
            <a:p>
              <a:r>
                <a:rPr kumimoji="1" lang="en-US" altLang="zh-CN" sz="2400" dirty="0"/>
                <a:t>Step 2: Each cell has 2 anchor boxes</a:t>
              </a:r>
            </a:p>
            <a:p>
              <a:endParaRPr kumimoji="1" lang="zh-CN" altLang="en-US" sz="2400" dirty="0"/>
            </a:p>
          </p:txBody>
        </p:sp>
        <p:grpSp>
          <p:nvGrpSpPr>
            <p:cNvPr id="118" name="Group 117"/>
            <p:cNvGrpSpPr/>
            <p:nvPr/>
          </p:nvGrpSpPr>
          <p:grpSpPr>
            <a:xfrm>
              <a:off x="8792901" y="892385"/>
              <a:ext cx="599873" cy="551979"/>
              <a:chOff x="9529641" y="2931114"/>
              <a:chExt cx="599873" cy="551979"/>
            </a:xfrm>
          </p:grpSpPr>
          <p:grpSp>
            <p:nvGrpSpPr>
              <p:cNvPr id="114" name="Group 113"/>
              <p:cNvGrpSpPr/>
              <p:nvPr/>
            </p:nvGrpSpPr>
            <p:grpSpPr>
              <a:xfrm>
                <a:off x="9614691" y="2933541"/>
                <a:ext cx="467016" cy="524241"/>
                <a:chOff x="3104668" y="4283800"/>
                <a:chExt cx="1049656" cy="990600"/>
              </a:xfrm>
            </p:grpSpPr>
            <p:sp>
              <p:nvSpPr>
                <p:cNvPr id="115" name="Rectangle 114"/>
                <p:cNvSpPr/>
                <p:nvPr/>
              </p:nvSpPr>
              <p:spPr>
                <a:xfrm>
                  <a:off x="3104668" y="4634184"/>
                  <a:ext cx="1049656" cy="289832"/>
                </a:xfrm>
                <a:prstGeom prst="rect">
                  <a:avLst/>
                </a:prstGeom>
                <a:solidFill>
                  <a:srgbClr val="FFC0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9529641" y="2931114"/>
                <a:ext cx="599873" cy="55197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31" name="文本框 8"/>
          <p:cNvSpPr txBox="1"/>
          <p:nvPr/>
        </p:nvSpPr>
        <p:spPr>
          <a:xfrm>
            <a:off x="343647" y="757076"/>
            <a:ext cx="9834023" cy="461665"/>
          </a:xfrm>
          <a:prstGeom prst="rect">
            <a:avLst/>
          </a:prstGeom>
          <a:noFill/>
        </p:spPr>
        <p:txBody>
          <a:bodyPr wrap="square" rtlCol="0">
            <a:spAutoFit/>
          </a:bodyPr>
          <a:lstStyle/>
          <a:p>
            <a:r>
              <a:rPr kumimoji="1" lang="en-US" altLang="zh-CN" sz="2400" dirty="0"/>
              <a:t>Step0: Breakup image into 20x20 cells. Mark Center-of-Masses/object </a:t>
            </a:r>
          </a:p>
        </p:txBody>
      </p:sp>
      <p:pic>
        <p:nvPicPr>
          <p:cNvPr id="158" name="Picture 157"/>
          <p:cNvPicPr>
            <a:picLocks noChangeAspect="1"/>
          </p:cNvPicPr>
          <p:nvPr/>
        </p:nvPicPr>
        <p:blipFill>
          <a:blip r:embed="rId4"/>
          <a:stretch>
            <a:fillRect/>
          </a:stretch>
        </p:blipFill>
        <p:spPr>
          <a:xfrm>
            <a:off x="422158" y="3074762"/>
            <a:ext cx="3071156" cy="3006497"/>
          </a:xfrm>
          <a:prstGeom prst="rect">
            <a:avLst/>
          </a:prstGeom>
        </p:spPr>
      </p:pic>
      <p:grpSp>
        <p:nvGrpSpPr>
          <p:cNvPr id="200" name="Group 199"/>
          <p:cNvGrpSpPr/>
          <p:nvPr/>
        </p:nvGrpSpPr>
        <p:grpSpPr>
          <a:xfrm>
            <a:off x="448462" y="3085478"/>
            <a:ext cx="2987910" cy="2987910"/>
            <a:chOff x="8992095" y="2756849"/>
            <a:chExt cx="2987910" cy="2987910"/>
          </a:xfrm>
        </p:grpSpPr>
        <p:grpSp>
          <p:nvGrpSpPr>
            <p:cNvPr id="179" name="Group 178"/>
            <p:cNvGrpSpPr/>
            <p:nvPr/>
          </p:nvGrpSpPr>
          <p:grpSpPr>
            <a:xfrm>
              <a:off x="8992095" y="2879204"/>
              <a:ext cx="2987910" cy="2743200"/>
              <a:chOff x="8992095" y="2879204"/>
              <a:chExt cx="2987910" cy="2743200"/>
            </a:xfrm>
          </p:grpSpPr>
          <p:cxnSp>
            <p:nvCxnSpPr>
              <p:cNvPr id="160" name="Straight Connector 159"/>
              <p:cNvCxnSpPr/>
              <p:nvPr/>
            </p:nvCxnSpPr>
            <p:spPr>
              <a:xfrm>
                <a:off x="8992095" y="2879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8992095" y="3031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8992095" y="3184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8992095" y="3336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8992095" y="3488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8992095" y="3641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8992095" y="3793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8992095" y="3946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8992095" y="4098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8992095" y="4250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8992095" y="4403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8992095" y="4555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8992095" y="4708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8992095" y="4860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8992095" y="5012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8992095" y="5165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8992095" y="5317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8992095" y="5470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8992095" y="5622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grpSp>
        <p:grpSp>
          <p:nvGrpSpPr>
            <p:cNvPr id="180" name="Group 179"/>
            <p:cNvGrpSpPr/>
            <p:nvPr/>
          </p:nvGrpSpPr>
          <p:grpSpPr>
            <a:xfrm rot="16200000">
              <a:off x="9030325" y="2879204"/>
              <a:ext cx="2987910" cy="2743200"/>
              <a:chOff x="8992095" y="2879204"/>
              <a:chExt cx="2987910" cy="2743200"/>
            </a:xfrm>
          </p:grpSpPr>
          <p:cxnSp>
            <p:nvCxnSpPr>
              <p:cNvPr id="181" name="Straight Connector 180"/>
              <p:cNvCxnSpPr/>
              <p:nvPr/>
            </p:nvCxnSpPr>
            <p:spPr>
              <a:xfrm>
                <a:off x="8992095" y="2879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8992095" y="3031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8992095" y="3184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8992095" y="3336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8992095" y="3488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8992095" y="3641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8992095" y="3793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8992095" y="3946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8992095" y="4098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8992095" y="4250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8992095" y="4403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8992095" y="4555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8992095" y="4708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8992095" y="4860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8992095" y="5012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8992095" y="5165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8992095" y="5317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8992095" y="5470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8992095" y="5622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grpSp>
      </p:grpSp>
      <p:grpSp>
        <p:nvGrpSpPr>
          <p:cNvPr id="133" name="Group 132"/>
          <p:cNvGrpSpPr/>
          <p:nvPr/>
        </p:nvGrpSpPr>
        <p:grpSpPr>
          <a:xfrm>
            <a:off x="591568" y="3559313"/>
            <a:ext cx="2800666" cy="1237678"/>
            <a:chOff x="118537" y="3556582"/>
            <a:chExt cx="2800666" cy="1237678"/>
          </a:xfrm>
        </p:grpSpPr>
        <p:sp>
          <p:nvSpPr>
            <p:cNvPr id="134" name="Oval 133"/>
            <p:cNvSpPr/>
            <p:nvPr/>
          </p:nvSpPr>
          <p:spPr>
            <a:xfrm>
              <a:off x="1712501" y="3633700"/>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1306891" y="4627189"/>
              <a:ext cx="185230" cy="167071"/>
            </a:xfrm>
            <a:prstGeom prst="ellipse">
              <a:avLst/>
            </a:prstGeom>
            <a:solidFill>
              <a:schemeClr val="accent6">
                <a:lumMod val="75000"/>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2054904" y="3575188"/>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2508043" y="3556582"/>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2704085" y="4090899"/>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2405219" y="3946416"/>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1676048" y="3807312"/>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18537" y="4211470"/>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537022" y="4113487"/>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877569" y="4340945"/>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683655" y="4319149"/>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2069751" y="4141427"/>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2120035" y="3917341"/>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2733973" y="3803952"/>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1256099" y="3635188"/>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1294387" y="4029951"/>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1512637" y="3787698"/>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7" name="Picture 156"/>
          <p:cNvPicPr>
            <a:picLocks noChangeAspect="1"/>
          </p:cNvPicPr>
          <p:nvPr/>
        </p:nvPicPr>
        <p:blipFill>
          <a:blip r:embed="rId5"/>
          <a:stretch>
            <a:fillRect/>
          </a:stretch>
        </p:blipFill>
        <p:spPr>
          <a:xfrm>
            <a:off x="3625775" y="5834571"/>
            <a:ext cx="952605" cy="1075385"/>
          </a:xfrm>
          <a:prstGeom prst="rect">
            <a:avLst/>
          </a:prstGeom>
        </p:spPr>
      </p:pic>
      <p:grpSp>
        <p:nvGrpSpPr>
          <p:cNvPr id="209" name="Group 208"/>
          <p:cNvGrpSpPr/>
          <p:nvPr/>
        </p:nvGrpSpPr>
        <p:grpSpPr>
          <a:xfrm>
            <a:off x="3156677" y="5541548"/>
            <a:ext cx="412156" cy="392042"/>
            <a:chOff x="6077806" y="4796991"/>
            <a:chExt cx="412156" cy="392042"/>
          </a:xfrm>
        </p:grpSpPr>
        <p:sp>
          <p:nvSpPr>
            <p:cNvPr id="207" name="Rectangle 206"/>
            <p:cNvSpPr/>
            <p:nvPr/>
          </p:nvSpPr>
          <p:spPr>
            <a:xfrm>
              <a:off x="6077806" y="4970152"/>
              <a:ext cx="412156" cy="45719"/>
            </a:xfrm>
            <a:prstGeom prst="rect">
              <a:avLst/>
            </a:prstGeom>
            <a:solidFill>
              <a:schemeClr val="tx1">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6246868" y="4796991"/>
              <a:ext cx="74033" cy="392042"/>
            </a:xfrm>
            <a:prstGeom prst="rect">
              <a:avLst/>
            </a:prstGeom>
            <a:solidFill>
              <a:schemeClr val="bg1">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4897875" y="2755361"/>
            <a:ext cx="1265671" cy="3111735"/>
            <a:chOff x="10093570" y="743305"/>
            <a:chExt cx="1265671" cy="3111735"/>
          </a:xfrm>
        </p:grpSpPr>
        <p:pic>
          <p:nvPicPr>
            <p:cNvPr id="91" name="Picture 90"/>
            <p:cNvPicPr>
              <a:picLocks noChangeAspect="1"/>
            </p:cNvPicPr>
            <p:nvPr/>
          </p:nvPicPr>
          <p:blipFill>
            <a:blip r:embed="rId6"/>
            <a:stretch>
              <a:fillRect/>
            </a:stretch>
          </p:blipFill>
          <p:spPr>
            <a:xfrm>
              <a:off x="10404565" y="1030810"/>
              <a:ext cx="647571" cy="2659667"/>
            </a:xfrm>
            <a:prstGeom prst="rect">
              <a:avLst/>
            </a:prstGeom>
          </p:spPr>
        </p:pic>
        <p:sp>
          <p:nvSpPr>
            <p:cNvPr id="92" name="Rectangle 91"/>
            <p:cNvSpPr/>
            <p:nvPr/>
          </p:nvSpPr>
          <p:spPr>
            <a:xfrm>
              <a:off x="10093570" y="759854"/>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10814278" y="743305"/>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4193914" y="3093044"/>
            <a:ext cx="1240236" cy="1209910"/>
            <a:chOff x="4689857" y="1986306"/>
            <a:chExt cx="1240236" cy="1209910"/>
          </a:xfrm>
        </p:grpSpPr>
        <p:cxnSp>
          <p:nvCxnSpPr>
            <p:cNvPr id="95" name="Straight Arrow Connector 94"/>
            <p:cNvCxnSpPr/>
            <p:nvPr/>
          </p:nvCxnSpPr>
          <p:spPr>
            <a:xfrm flipV="1">
              <a:off x="5303198" y="1986306"/>
              <a:ext cx="626895" cy="106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4689857" y="1991312"/>
              <a:ext cx="604653" cy="369332"/>
            </a:xfrm>
            <a:prstGeom prst="rect">
              <a:avLst/>
            </a:prstGeom>
            <a:noFill/>
          </p:spPr>
          <p:txBody>
            <a:bodyPr wrap="none" rtlCol="0">
              <a:spAutoFit/>
            </a:bodyPr>
            <a:lstStyle/>
            <a:p>
              <a:r>
                <a:rPr lang="en-US" dirty="0"/>
                <a:t>p</a:t>
              </a:r>
              <a:r>
                <a:rPr lang="en-US" baseline="-25000" dirty="0"/>
                <a:t>c</a:t>
              </a:r>
              <a:r>
                <a:rPr lang="en-US" dirty="0"/>
                <a:t>=0</a:t>
              </a:r>
            </a:p>
          </p:txBody>
        </p:sp>
        <p:cxnSp>
          <p:nvCxnSpPr>
            <p:cNvPr id="97" name="Straight Arrow Connector 96"/>
            <p:cNvCxnSpPr/>
            <p:nvPr/>
          </p:nvCxnSpPr>
          <p:spPr>
            <a:xfrm>
              <a:off x="5269052" y="2435814"/>
              <a:ext cx="613721" cy="7604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98" name="Group 97"/>
          <p:cNvGrpSpPr/>
          <p:nvPr/>
        </p:nvGrpSpPr>
        <p:grpSpPr>
          <a:xfrm>
            <a:off x="5427531" y="3046336"/>
            <a:ext cx="251747" cy="2519711"/>
            <a:chOff x="5466609" y="2640734"/>
            <a:chExt cx="251747" cy="2519711"/>
          </a:xfrm>
        </p:grpSpPr>
        <p:sp>
          <p:nvSpPr>
            <p:cNvPr id="99" name="Rectangle 98"/>
            <p:cNvSpPr/>
            <p:nvPr/>
          </p:nvSpPr>
          <p:spPr>
            <a:xfrm>
              <a:off x="5466609" y="3909758"/>
              <a:ext cx="251747" cy="1250687"/>
            </a:xfrm>
            <a:prstGeom prst="rect">
              <a:avLst/>
            </a:prstGeom>
            <a:solidFill>
              <a:schemeClr val="tx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480201" y="2640734"/>
              <a:ext cx="238155" cy="1250687"/>
            </a:xfrm>
            <a:prstGeom prst="rect">
              <a:avLst/>
            </a:prstGeom>
            <a:solidFill>
              <a:schemeClr val="bg1">
                <a:lumMod val="75000"/>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2780344" y="5550270"/>
            <a:ext cx="412156" cy="392042"/>
            <a:chOff x="6077806" y="4796991"/>
            <a:chExt cx="412156" cy="392042"/>
          </a:xfrm>
        </p:grpSpPr>
        <p:sp>
          <p:nvSpPr>
            <p:cNvPr id="102" name="Rectangle 101"/>
            <p:cNvSpPr/>
            <p:nvPr/>
          </p:nvSpPr>
          <p:spPr>
            <a:xfrm>
              <a:off x="6077806" y="4970152"/>
              <a:ext cx="412156" cy="45719"/>
            </a:xfrm>
            <a:prstGeom prst="rect">
              <a:avLst/>
            </a:prstGeom>
            <a:solidFill>
              <a:schemeClr val="tx1">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246868" y="4796991"/>
              <a:ext cx="74033" cy="392042"/>
            </a:xfrm>
            <a:prstGeom prst="rect">
              <a:avLst/>
            </a:prstGeom>
            <a:solidFill>
              <a:schemeClr val="bg1">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2323148" y="5534229"/>
            <a:ext cx="412156" cy="392042"/>
            <a:chOff x="6077806" y="4796991"/>
            <a:chExt cx="412156" cy="392042"/>
          </a:xfrm>
        </p:grpSpPr>
        <p:sp>
          <p:nvSpPr>
            <p:cNvPr id="106" name="Rectangle 105"/>
            <p:cNvSpPr/>
            <p:nvPr/>
          </p:nvSpPr>
          <p:spPr>
            <a:xfrm>
              <a:off x="6077806" y="4970152"/>
              <a:ext cx="412156" cy="45719"/>
            </a:xfrm>
            <a:prstGeom prst="rect">
              <a:avLst/>
            </a:prstGeom>
            <a:solidFill>
              <a:schemeClr val="tx1">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6246868" y="4796991"/>
              <a:ext cx="74033" cy="392042"/>
            </a:xfrm>
            <a:prstGeom prst="rect">
              <a:avLst/>
            </a:prstGeom>
            <a:solidFill>
              <a:schemeClr val="bg1">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1865952" y="5558293"/>
            <a:ext cx="412156" cy="392042"/>
            <a:chOff x="6077806" y="4796991"/>
            <a:chExt cx="412156" cy="392042"/>
          </a:xfrm>
        </p:grpSpPr>
        <p:sp>
          <p:nvSpPr>
            <p:cNvPr id="109" name="Rectangle 108"/>
            <p:cNvSpPr/>
            <p:nvPr/>
          </p:nvSpPr>
          <p:spPr>
            <a:xfrm>
              <a:off x="6077806" y="4970152"/>
              <a:ext cx="412156" cy="45719"/>
            </a:xfrm>
            <a:prstGeom prst="rect">
              <a:avLst/>
            </a:prstGeom>
            <a:solidFill>
              <a:schemeClr val="tx1">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6246868" y="4796991"/>
              <a:ext cx="74033" cy="392042"/>
            </a:xfrm>
            <a:prstGeom prst="rect">
              <a:avLst/>
            </a:prstGeom>
            <a:solidFill>
              <a:schemeClr val="bg1">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1408756" y="5526210"/>
            <a:ext cx="412156" cy="392042"/>
            <a:chOff x="6077806" y="4796991"/>
            <a:chExt cx="412156" cy="392042"/>
          </a:xfrm>
        </p:grpSpPr>
        <p:sp>
          <p:nvSpPr>
            <p:cNvPr id="113" name="Rectangle 112"/>
            <p:cNvSpPr/>
            <p:nvPr/>
          </p:nvSpPr>
          <p:spPr>
            <a:xfrm>
              <a:off x="6077806" y="4970152"/>
              <a:ext cx="412156" cy="45719"/>
            </a:xfrm>
            <a:prstGeom prst="rect">
              <a:avLst/>
            </a:prstGeom>
            <a:solidFill>
              <a:schemeClr val="tx1">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6246868" y="4796991"/>
              <a:ext cx="74033" cy="392042"/>
            </a:xfrm>
            <a:prstGeom prst="rect">
              <a:avLst/>
            </a:prstGeom>
            <a:solidFill>
              <a:schemeClr val="bg1">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951560" y="5566316"/>
            <a:ext cx="412156" cy="392042"/>
            <a:chOff x="6077806" y="4796991"/>
            <a:chExt cx="412156" cy="392042"/>
          </a:xfrm>
        </p:grpSpPr>
        <p:sp>
          <p:nvSpPr>
            <p:cNvPr id="124" name="Rectangle 123"/>
            <p:cNvSpPr/>
            <p:nvPr/>
          </p:nvSpPr>
          <p:spPr>
            <a:xfrm>
              <a:off x="6077806" y="4970152"/>
              <a:ext cx="412156" cy="45719"/>
            </a:xfrm>
            <a:prstGeom prst="rect">
              <a:avLst/>
            </a:prstGeom>
            <a:solidFill>
              <a:schemeClr val="tx1">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246868" y="4796991"/>
              <a:ext cx="74033" cy="392042"/>
            </a:xfrm>
            <a:prstGeom prst="rect">
              <a:avLst/>
            </a:prstGeom>
            <a:solidFill>
              <a:schemeClr val="bg1">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2" name="Group 131"/>
          <p:cNvGrpSpPr/>
          <p:nvPr/>
        </p:nvGrpSpPr>
        <p:grpSpPr>
          <a:xfrm>
            <a:off x="494364" y="5574338"/>
            <a:ext cx="412156" cy="392042"/>
            <a:chOff x="6077806" y="4796991"/>
            <a:chExt cx="412156" cy="392042"/>
          </a:xfrm>
        </p:grpSpPr>
        <p:sp>
          <p:nvSpPr>
            <p:cNvPr id="136" name="Rectangle 135"/>
            <p:cNvSpPr/>
            <p:nvPr/>
          </p:nvSpPr>
          <p:spPr>
            <a:xfrm>
              <a:off x="6077806" y="4970152"/>
              <a:ext cx="412156" cy="45719"/>
            </a:xfrm>
            <a:prstGeom prst="rect">
              <a:avLst/>
            </a:prstGeom>
            <a:solidFill>
              <a:schemeClr val="tx1">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6246868" y="4796991"/>
              <a:ext cx="74033" cy="392042"/>
            </a:xfrm>
            <a:prstGeom prst="rect">
              <a:avLst/>
            </a:prstGeom>
            <a:solidFill>
              <a:schemeClr val="bg1">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321129" y="4527832"/>
            <a:ext cx="1384702" cy="432602"/>
            <a:chOff x="1211267" y="4482437"/>
            <a:chExt cx="1384702" cy="432602"/>
          </a:xfrm>
        </p:grpSpPr>
        <p:grpSp>
          <p:nvGrpSpPr>
            <p:cNvPr id="155" name="Group 154"/>
            <p:cNvGrpSpPr/>
            <p:nvPr/>
          </p:nvGrpSpPr>
          <p:grpSpPr>
            <a:xfrm>
              <a:off x="2183813" y="4522997"/>
              <a:ext cx="412156" cy="392042"/>
              <a:chOff x="6077806" y="4796991"/>
              <a:chExt cx="412156" cy="392042"/>
            </a:xfrm>
          </p:grpSpPr>
          <p:sp>
            <p:nvSpPr>
              <p:cNvPr id="156" name="Rectangle 155"/>
              <p:cNvSpPr/>
              <p:nvPr/>
            </p:nvSpPr>
            <p:spPr>
              <a:xfrm>
                <a:off x="6077806" y="4970152"/>
                <a:ext cx="412156" cy="45719"/>
              </a:xfrm>
              <a:prstGeom prst="rect">
                <a:avLst/>
              </a:prstGeom>
              <a:solidFill>
                <a:schemeClr val="accent6">
                  <a:lumMod val="20000"/>
                  <a:lumOff val="80000"/>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p:nvPr/>
            </p:nvSpPr>
            <p:spPr>
              <a:xfrm>
                <a:off x="6246868" y="4796991"/>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 name="Group 200"/>
            <p:cNvGrpSpPr/>
            <p:nvPr/>
          </p:nvGrpSpPr>
          <p:grpSpPr>
            <a:xfrm>
              <a:off x="2021722" y="4509719"/>
              <a:ext cx="412156" cy="392042"/>
              <a:chOff x="6077806" y="4796991"/>
              <a:chExt cx="412156" cy="392042"/>
            </a:xfrm>
          </p:grpSpPr>
          <p:sp>
            <p:nvSpPr>
              <p:cNvPr id="210" name="Rectangle 209"/>
              <p:cNvSpPr/>
              <p:nvPr/>
            </p:nvSpPr>
            <p:spPr>
              <a:xfrm>
                <a:off x="6077806" y="4970152"/>
                <a:ext cx="412156" cy="45719"/>
              </a:xfrm>
              <a:prstGeom prst="rect">
                <a:avLst/>
              </a:prstGeom>
              <a:solidFill>
                <a:schemeClr val="accent6">
                  <a:lumMod val="20000"/>
                  <a:lumOff val="80000"/>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6246868" y="4796991"/>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2" name="Group 211"/>
            <p:cNvGrpSpPr/>
            <p:nvPr/>
          </p:nvGrpSpPr>
          <p:grpSpPr>
            <a:xfrm>
              <a:off x="1859631" y="4522271"/>
              <a:ext cx="412156" cy="392042"/>
              <a:chOff x="6077806" y="4796991"/>
              <a:chExt cx="412156" cy="392042"/>
            </a:xfrm>
          </p:grpSpPr>
          <p:sp>
            <p:nvSpPr>
              <p:cNvPr id="213" name="Rectangle 212"/>
              <p:cNvSpPr/>
              <p:nvPr/>
            </p:nvSpPr>
            <p:spPr>
              <a:xfrm>
                <a:off x="6077806" y="4970152"/>
                <a:ext cx="412156" cy="45719"/>
              </a:xfrm>
              <a:prstGeom prst="rect">
                <a:avLst/>
              </a:prstGeom>
              <a:solidFill>
                <a:schemeClr val="accent6">
                  <a:lumMod val="20000"/>
                  <a:lumOff val="80000"/>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6246868" y="4796991"/>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 name="Group 214"/>
            <p:cNvGrpSpPr/>
            <p:nvPr/>
          </p:nvGrpSpPr>
          <p:grpSpPr>
            <a:xfrm>
              <a:off x="1697540" y="4508993"/>
              <a:ext cx="412156" cy="392042"/>
              <a:chOff x="6077806" y="4796991"/>
              <a:chExt cx="412156" cy="392042"/>
            </a:xfrm>
          </p:grpSpPr>
          <p:sp>
            <p:nvSpPr>
              <p:cNvPr id="216" name="Rectangle 215"/>
              <p:cNvSpPr/>
              <p:nvPr/>
            </p:nvSpPr>
            <p:spPr>
              <a:xfrm>
                <a:off x="6077806" y="4970152"/>
                <a:ext cx="412156" cy="45719"/>
              </a:xfrm>
              <a:prstGeom prst="rect">
                <a:avLst/>
              </a:prstGeom>
              <a:solidFill>
                <a:schemeClr val="accent6">
                  <a:lumMod val="20000"/>
                  <a:lumOff val="80000"/>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ectangle 216"/>
              <p:cNvSpPr/>
              <p:nvPr/>
            </p:nvSpPr>
            <p:spPr>
              <a:xfrm>
                <a:off x="6246868" y="4796991"/>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8" name="Group 217"/>
            <p:cNvGrpSpPr/>
            <p:nvPr/>
          </p:nvGrpSpPr>
          <p:grpSpPr>
            <a:xfrm>
              <a:off x="1535449" y="4485383"/>
              <a:ext cx="412156" cy="392042"/>
              <a:chOff x="6077806" y="4796991"/>
              <a:chExt cx="412156" cy="392042"/>
            </a:xfrm>
          </p:grpSpPr>
          <p:sp>
            <p:nvSpPr>
              <p:cNvPr id="219" name="Rectangle 218"/>
              <p:cNvSpPr/>
              <p:nvPr/>
            </p:nvSpPr>
            <p:spPr>
              <a:xfrm>
                <a:off x="6077806" y="4970152"/>
                <a:ext cx="412156" cy="45719"/>
              </a:xfrm>
              <a:prstGeom prst="rect">
                <a:avLst/>
              </a:prstGeom>
              <a:solidFill>
                <a:schemeClr val="accent6">
                  <a:lumMod val="20000"/>
                  <a:lumOff val="80000"/>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p:cNvSpPr/>
              <p:nvPr/>
            </p:nvSpPr>
            <p:spPr>
              <a:xfrm>
                <a:off x="6246868" y="4796991"/>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1" name="Group 220"/>
            <p:cNvGrpSpPr/>
            <p:nvPr/>
          </p:nvGrpSpPr>
          <p:grpSpPr>
            <a:xfrm>
              <a:off x="1373358" y="4482437"/>
              <a:ext cx="412156" cy="392042"/>
              <a:chOff x="6077806" y="4796991"/>
              <a:chExt cx="412156" cy="392042"/>
            </a:xfrm>
          </p:grpSpPr>
          <p:sp>
            <p:nvSpPr>
              <p:cNvPr id="222" name="Rectangle 221"/>
              <p:cNvSpPr/>
              <p:nvPr/>
            </p:nvSpPr>
            <p:spPr>
              <a:xfrm>
                <a:off x="6077806" y="4970152"/>
                <a:ext cx="412156" cy="45719"/>
              </a:xfrm>
              <a:prstGeom prst="rect">
                <a:avLst/>
              </a:prstGeom>
              <a:solidFill>
                <a:schemeClr val="accent6">
                  <a:lumMod val="20000"/>
                  <a:lumOff val="80000"/>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p:cNvSpPr/>
              <p:nvPr/>
            </p:nvSpPr>
            <p:spPr>
              <a:xfrm>
                <a:off x="6246868" y="4796991"/>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4" name="Group 223"/>
            <p:cNvGrpSpPr/>
            <p:nvPr/>
          </p:nvGrpSpPr>
          <p:grpSpPr>
            <a:xfrm>
              <a:off x="1211267" y="4494989"/>
              <a:ext cx="412156" cy="392042"/>
              <a:chOff x="6077806" y="4796991"/>
              <a:chExt cx="412156" cy="392042"/>
            </a:xfrm>
          </p:grpSpPr>
          <p:sp>
            <p:nvSpPr>
              <p:cNvPr id="225" name="Rectangle 224"/>
              <p:cNvSpPr/>
              <p:nvPr/>
            </p:nvSpPr>
            <p:spPr>
              <a:xfrm>
                <a:off x="6077806" y="4970152"/>
                <a:ext cx="412156" cy="45719"/>
              </a:xfrm>
              <a:prstGeom prst="rect">
                <a:avLst/>
              </a:prstGeom>
              <a:solidFill>
                <a:schemeClr val="accent6">
                  <a:lumMod val="20000"/>
                  <a:lumOff val="80000"/>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6246868" y="4796991"/>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 name="Group 2"/>
          <p:cNvGrpSpPr/>
          <p:nvPr/>
        </p:nvGrpSpPr>
        <p:grpSpPr>
          <a:xfrm>
            <a:off x="1666527" y="4516511"/>
            <a:ext cx="412156" cy="392042"/>
            <a:chOff x="3919290" y="4485588"/>
            <a:chExt cx="412156" cy="392042"/>
          </a:xfrm>
        </p:grpSpPr>
        <p:sp>
          <p:nvSpPr>
            <p:cNvPr id="227" name="Rectangle 226"/>
            <p:cNvSpPr/>
            <p:nvPr/>
          </p:nvSpPr>
          <p:spPr>
            <a:xfrm>
              <a:off x="3919290" y="4658749"/>
              <a:ext cx="412156" cy="45719"/>
            </a:xfrm>
            <a:prstGeom prst="rect">
              <a:avLst/>
            </a:prstGeom>
            <a:solidFill>
              <a:schemeClr val="accent6">
                <a:lumMod val="20000"/>
                <a:lumOff val="80000"/>
                <a:alpha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p:cNvSpPr/>
            <p:nvPr/>
          </p:nvSpPr>
          <p:spPr>
            <a:xfrm>
              <a:off x="4088352" y="4485588"/>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393670" y="2831115"/>
            <a:ext cx="1639738" cy="2727178"/>
            <a:chOff x="5393670" y="2831115"/>
            <a:chExt cx="1639738" cy="2727178"/>
          </a:xfrm>
        </p:grpSpPr>
        <p:grpSp>
          <p:nvGrpSpPr>
            <p:cNvPr id="4" name="Group 3"/>
            <p:cNvGrpSpPr/>
            <p:nvPr/>
          </p:nvGrpSpPr>
          <p:grpSpPr>
            <a:xfrm>
              <a:off x="5393670" y="2980870"/>
              <a:ext cx="1639738" cy="2577423"/>
              <a:chOff x="6607722" y="2616340"/>
              <a:chExt cx="1639738" cy="2577423"/>
            </a:xfrm>
          </p:grpSpPr>
          <p:pic>
            <p:nvPicPr>
              <p:cNvPr id="229" name="Picture 228"/>
              <p:cNvPicPr>
                <a:picLocks noChangeAspect="1"/>
              </p:cNvPicPr>
              <p:nvPr/>
            </p:nvPicPr>
            <p:blipFill>
              <a:blip r:embed="rId7"/>
              <a:stretch>
                <a:fillRect/>
              </a:stretch>
            </p:blipFill>
            <p:spPr>
              <a:xfrm>
                <a:off x="6607722" y="2616340"/>
                <a:ext cx="343542" cy="2548860"/>
              </a:xfrm>
              <a:prstGeom prst="rect">
                <a:avLst/>
              </a:prstGeom>
            </p:spPr>
          </p:pic>
          <p:sp>
            <p:nvSpPr>
              <p:cNvPr id="230" name="Rectangle 229"/>
              <p:cNvSpPr/>
              <p:nvPr/>
            </p:nvSpPr>
            <p:spPr>
              <a:xfrm>
                <a:off x="6656310" y="3855468"/>
                <a:ext cx="294954" cy="1338295"/>
              </a:xfrm>
              <a:prstGeom prst="rect">
                <a:avLst/>
              </a:prstGeom>
              <a:solidFill>
                <a:schemeClr val="accent6">
                  <a:lumMod val="75000"/>
                  <a:alpha val="48000"/>
                </a:scheme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TextBox 230"/>
              <p:cNvSpPr txBox="1"/>
              <p:nvPr/>
            </p:nvSpPr>
            <p:spPr>
              <a:xfrm>
                <a:off x="6919789" y="4263880"/>
                <a:ext cx="1327671" cy="461665"/>
              </a:xfrm>
              <a:prstGeom prst="rect">
                <a:avLst/>
              </a:prstGeom>
              <a:noFill/>
            </p:spPr>
            <p:txBody>
              <a:bodyPr wrap="none" rtlCol="0">
                <a:spAutoFit/>
              </a:bodyPr>
              <a:lstStyle/>
              <a:p>
                <a:pPr algn="ctr"/>
                <a:r>
                  <a:rPr lang="en-US" sz="1200" dirty="0"/>
                  <a:t>High probability</a:t>
                </a:r>
              </a:p>
              <a:p>
                <a:pPr algn="ctr"/>
                <a:r>
                  <a:rPr lang="en-US" sz="1200" dirty="0"/>
                  <a:t>Bike in anchor box</a:t>
                </a:r>
              </a:p>
            </p:txBody>
          </p:sp>
          <p:sp>
            <p:nvSpPr>
              <p:cNvPr id="232" name="TextBox 231"/>
              <p:cNvSpPr txBox="1"/>
              <p:nvPr/>
            </p:nvSpPr>
            <p:spPr>
              <a:xfrm>
                <a:off x="6914664" y="3015933"/>
                <a:ext cx="1327671" cy="461665"/>
              </a:xfrm>
              <a:prstGeom prst="rect">
                <a:avLst/>
              </a:prstGeom>
              <a:noFill/>
            </p:spPr>
            <p:txBody>
              <a:bodyPr wrap="none" rtlCol="0">
                <a:spAutoFit/>
              </a:bodyPr>
              <a:lstStyle/>
              <a:p>
                <a:pPr algn="ctr"/>
                <a:r>
                  <a:rPr lang="en-US" sz="1200" dirty="0"/>
                  <a:t>Lower probability</a:t>
                </a:r>
              </a:p>
              <a:p>
                <a:pPr algn="ctr"/>
                <a:r>
                  <a:rPr lang="en-US" sz="1200" dirty="0"/>
                  <a:t>bike in anchor box</a:t>
                </a:r>
              </a:p>
            </p:txBody>
          </p:sp>
          <p:sp>
            <p:nvSpPr>
              <p:cNvPr id="233" name="Rectangle 232"/>
              <p:cNvSpPr/>
              <p:nvPr/>
            </p:nvSpPr>
            <p:spPr>
              <a:xfrm>
                <a:off x="6699922" y="2671550"/>
                <a:ext cx="225074" cy="1135133"/>
              </a:xfrm>
              <a:prstGeom prst="rect">
                <a:avLst/>
              </a:prstGeom>
              <a:solidFill>
                <a:schemeClr val="accent6">
                  <a:alpha val="29000"/>
                </a:scheme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5408006" y="2831115"/>
              <a:ext cx="359394" cy="369332"/>
            </a:xfrm>
            <a:prstGeom prst="rect">
              <a:avLst/>
            </a:prstGeom>
            <a:solidFill>
              <a:schemeClr val="bg1"/>
            </a:solidFill>
          </p:spPr>
          <p:txBody>
            <a:bodyPr wrap="none" rtlCol="0">
              <a:spAutoFit/>
            </a:bodyPr>
            <a:lstStyle/>
            <a:p>
              <a:r>
                <a:rPr lang="en-US" dirty="0"/>
                <a:t>.2</a:t>
              </a:r>
            </a:p>
          </p:txBody>
        </p:sp>
        <p:sp>
          <p:nvSpPr>
            <p:cNvPr id="235" name="Rectangle 234"/>
            <p:cNvSpPr/>
            <p:nvPr/>
          </p:nvSpPr>
          <p:spPr>
            <a:xfrm>
              <a:off x="5497835" y="2835752"/>
              <a:ext cx="219949" cy="347560"/>
            </a:xfrm>
            <a:prstGeom prst="rect">
              <a:avLst/>
            </a:prstGeom>
            <a:solidFill>
              <a:schemeClr val="accent6">
                <a:alpha val="29000"/>
              </a:scheme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2" name="文本框 8"/>
          <p:cNvSpPr txBox="1"/>
          <p:nvPr/>
        </p:nvSpPr>
        <p:spPr>
          <a:xfrm>
            <a:off x="343641" y="2465408"/>
            <a:ext cx="8800353" cy="461665"/>
          </a:xfrm>
          <a:prstGeom prst="rect">
            <a:avLst/>
          </a:prstGeom>
          <a:noFill/>
        </p:spPr>
        <p:txBody>
          <a:bodyPr wrap="square" rtlCol="0">
            <a:spAutoFit/>
          </a:bodyPr>
          <a:lstStyle/>
          <a:p>
            <a:r>
              <a:rPr kumimoji="1" lang="en-US" altLang="zh-CN" sz="2400" dirty="0"/>
              <a:t>Step 4: Eliminate 1-out-2-anchor box/cell w lowest class prob.</a:t>
            </a:r>
          </a:p>
        </p:txBody>
      </p:sp>
      <p:sp>
        <p:nvSpPr>
          <p:cNvPr id="238" name="Rectangle 237"/>
          <p:cNvSpPr/>
          <p:nvPr/>
        </p:nvSpPr>
        <p:spPr>
          <a:xfrm>
            <a:off x="1821771" y="4517524"/>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81199" y="3458182"/>
            <a:ext cx="1237839" cy="369332"/>
          </a:xfrm>
          <a:prstGeom prst="rect">
            <a:avLst/>
          </a:prstGeom>
          <a:noFill/>
        </p:spPr>
        <p:txBody>
          <a:bodyPr wrap="none" rtlCol="0">
            <a:spAutoFit/>
          </a:bodyPr>
          <a:lstStyle/>
          <a:p>
            <a:pPr algn="ctr"/>
            <a:r>
              <a:rPr lang="en-US" sz="900" dirty="0"/>
              <a:t>Probability confidence</a:t>
            </a:r>
          </a:p>
          <a:p>
            <a:pPr algn="ctr"/>
            <a:r>
              <a:rPr lang="en-US" sz="900" dirty="0"/>
              <a:t>Of an object/cell</a:t>
            </a:r>
          </a:p>
        </p:txBody>
      </p:sp>
      <p:sp>
        <p:nvSpPr>
          <p:cNvPr id="239" name="TextBox 238"/>
          <p:cNvSpPr txBox="1"/>
          <p:nvPr/>
        </p:nvSpPr>
        <p:spPr>
          <a:xfrm>
            <a:off x="5927655" y="1228678"/>
            <a:ext cx="2193229" cy="461665"/>
          </a:xfrm>
          <a:prstGeom prst="rect">
            <a:avLst/>
          </a:prstGeom>
          <a:noFill/>
        </p:spPr>
        <p:txBody>
          <a:bodyPr wrap="none" rtlCol="0">
            <a:spAutoFit/>
          </a:bodyPr>
          <a:lstStyle/>
          <a:p>
            <a:r>
              <a:rPr lang="en-US" dirty="0">
                <a:solidFill>
                  <a:srgbClr val="FF0000"/>
                </a:solidFill>
              </a:rPr>
              <a:t>w</a:t>
            </a:r>
            <a:r>
              <a:rPr lang="en-US" baseline="30000" dirty="0">
                <a:solidFill>
                  <a:srgbClr val="FF0000"/>
                </a:solidFill>
              </a:rPr>
              <a:t>(k+1)</a:t>
            </a:r>
            <a:r>
              <a:rPr lang="en-US" dirty="0">
                <a:solidFill>
                  <a:srgbClr val="FF0000"/>
                </a:solidFill>
              </a:rPr>
              <a:t> = w</a:t>
            </a:r>
            <a:r>
              <a:rPr lang="en-US" baseline="30000" dirty="0">
                <a:solidFill>
                  <a:srgbClr val="FF0000"/>
                </a:solidFill>
              </a:rPr>
              <a:t>(k)</a:t>
            </a:r>
            <a:r>
              <a:rPr lang="en-US" baseline="-25000" dirty="0">
                <a:solidFill>
                  <a:srgbClr val="FF0000"/>
                </a:solidFill>
              </a:rPr>
              <a:t> </a:t>
            </a:r>
            <a:r>
              <a:rPr lang="en-US" dirty="0">
                <a:solidFill>
                  <a:srgbClr val="FF0000"/>
                </a:solidFill>
              </a:rPr>
              <a:t> - </a:t>
            </a:r>
            <a:r>
              <a:rPr lang="en-US" dirty="0" err="1">
                <a:solidFill>
                  <a:srgbClr val="FF0000"/>
                </a:solidFill>
                <a:latin typeface="Symbol" panose="05050102010706020507" pitchFamily="18" charset="2"/>
              </a:rPr>
              <a:t>a</a:t>
            </a:r>
            <a:r>
              <a:rPr lang="en-US" dirty="0" err="1">
                <a:solidFill>
                  <a:srgbClr val="FF0000"/>
                </a:solidFill>
                <a:sym typeface="Symbol" panose="05050102010706020507" pitchFamily="18" charset="2"/>
              </a:rPr>
              <a:t></a:t>
            </a:r>
            <a:r>
              <a:rPr lang="en-US" sz="2400" dirty="0" err="1">
                <a:solidFill>
                  <a:srgbClr val="FF0000"/>
                </a:solidFill>
                <a:latin typeface="Symbol" panose="05050102010706020507" pitchFamily="18" charset="2"/>
                <a:sym typeface="Symbol" panose="05050102010706020507" pitchFamily="18" charset="2"/>
              </a:rPr>
              <a:t>e</a:t>
            </a:r>
            <a:r>
              <a:rPr lang="en-US" dirty="0">
                <a:solidFill>
                  <a:srgbClr val="FF0000"/>
                </a:solidFill>
              </a:rPr>
              <a:t>/</a:t>
            </a:r>
            <a:r>
              <a:rPr lang="en-US" dirty="0">
                <a:solidFill>
                  <a:srgbClr val="FF0000"/>
                </a:solidFill>
                <a:sym typeface="Symbol" panose="05050102010706020507" pitchFamily="18" charset="2"/>
              </a:rPr>
              <a:t></a:t>
            </a:r>
            <a:r>
              <a:rPr lang="en-US" dirty="0">
                <a:solidFill>
                  <a:srgbClr val="FF0000"/>
                </a:solidFill>
              </a:rPr>
              <a:t>w</a:t>
            </a:r>
          </a:p>
        </p:txBody>
      </p:sp>
      <p:pic>
        <p:nvPicPr>
          <p:cNvPr id="10" name="Picture 9"/>
          <p:cNvPicPr>
            <a:picLocks noChangeAspect="1"/>
          </p:cNvPicPr>
          <p:nvPr/>
        </p:nvPicPr>
        <p:blipFill>
          <a:blip r:embed="rId8"/>
          <a:stretch>
            <a:fillRect/>
          </a:stretch>
        </p:blipFill>
        <p:spPr>
          <a:xfrm>
            <a:off x="1178330" y="6437899"/>
            <a:ext cx="1564318" cy="421041"/>
          </a:xfrm>
          <a:prstGeom prst="rect">
            <a:avLst/>
          </a:prstGeom>
        </p:spPr>
      </p:pic>
      <p:pic>
        <p:nvPicPr>
          <p:cNvPr id="8" name="Picture 7"/>
          <p:cNvPicPr>
            <a:picLocks noChangeAspect="1"/>
          </p:cNvPicPr>
          <p:nvPr/>
        </p:nvPicPr>
        <p:blipFill>
          <a:blip r:embed="rId9"/>
          <a:stretch>
            <a:fillRect/>
          </a:stretch>
        </p:blipFill>
        <p:spPr>
          <a:xfrm>
            <a:off x="385454" y="6066100"/>
            <a:ext cx="3048336" cy="342938"/>
          </a:xfrm>
          <a:prstGeom prst="rect">
            <a:avLst/>
          </a:prstGeom>
        </p:spPr>
      </p:pic>
    </p:spTree>
    <p:extLst>
      <p:ext uri="{BB962C8B-B14F-4D97-AF65-F5344CB8AC3E}">
        <p14:creationId xmlns:p14="http://schemas.microsoft.com/office/powerpoint/2010/main" val="201360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wipe(down)">
                                      <p:cBhvr>
                                        <p:cTn id="23" dur="500"/>
                                        <p:tgtEl>
                                          <p:spTgt spid="10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wipe(down)">
                                      <p:cBhvr>
                                        <p:cTn id="28" dur="500"/>
                                        <p:tgtEl>
                                          <p:spTgt spid="10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wipe(down)">
                                      <p:cBhvr>
                                        <p:cTn id="33" dur="500"/>
                                        <p:tgtEl>
                                          <p:spTgt spid="10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wipe(down)">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wipe(down)">
                                      <p:cBhvr>
                                        <p:cTn id="43" dur="500"/>
                                        <p:tgtEl>
                                          <p:spTgt spid="1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wipe(down)">
                                      <p:cBhvr>
                                        <p:cTn id="48" dur="500"/>
                                        <p:tgtEl>
                                          <p:spTgt spid="1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3"/>
                                        </p:tgtEl>
                                        <p:attrNameLst>
                                          <p:attrName>style.visibility</p:attrName>
                                        </p:attrNameLst>
                                      </p:cBhvr>
                                      <p:to>
                                        <p:strVal val="visible"/>
                                      </p:to>
                                    </p:set>
                                    <p:animEffect transition="in" filter="wipe(left)">
                                      <p:cBhvr>
                                        <p:cTn id="53" dur="500"/>
                                        <p:tgtEl>
                                          <p:spTgt spid="15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05"/>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08"/>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1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21"/>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32"/>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500"/>
                                        <p:tgtEl>
                                          <p:spTgt spid="2"/>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
                                        </p:tgtEl>
                                      </p:cBhvr>
                                    </p:animEffect>
                                    <p:set>
                                      <p:cBhvr>
                                        <p:cTn id="98" dur="1" fill="hold">
                                          <p:stCondLst>
                                            <p:cond delay="499"/>
                                          </p:stCondLst>
                                        </p:cTn>
                                        <p:tgtEl>
                                          <p:spTgt spid="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9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22"/>
                                        </p:tgtEl>
                                        <p:attrNameLst>
                                          <p:attrName>style.visibility</p:attrName>
                                        </p:attrNameLst>
                                      </p:cBhvr>
                                      <p:to>
                                        <p:strVal val="visible"/>
                                      </p:to>
                                    </p:set>
                                    <p:animEffect transition="in" filter="wipe(left)">
                                      <p:cBhvr>
                                        <p:cTn id="111" dur="500"/>
                                        <p:tgtEl>
                                          <p:spTgt spid="122"/>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23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nodeType="clickEffect">
                                  <p:stCondLst>
                                    <p:cond delay="0"/>
                                  </p:stCondLst>
                                  <p:childTnLst>
                                    <p:anim calcmode="lin" valueType="num">
                                      <p:cBhvr additive="base">
                                        <p:cTn id="119" dur="500"/>
                                        <p:tgtEl>
                                          <p:spTgt spid="3"/>
                                        </p:tgtEl>
                                        <p:attrNameLst>
                                          <p:attrName>ppt_x</p:attrName>
                                        </p:attrNameLst>
                                      </p:cBhvr>
                                      <p:tavLst>
                                        <p:tav tm="0">
                                          <p:val>
                                            <p:strVal val="ppt_x"/>
                                          </p:val>
                                        </p:tav>
                                        <p:tav tm="100000">
                                          <p:val>
                                            <p:strVal val="ppt_x"/>
                                          </p:val>
                                        </p:tav>
                                      </p:tavLst>
                                    </p:anim>
                                    <p:anim calcmode="lin" valueType="num">
                                      <p:cBhvr additive="base">
                                        <p:cTn id="120" dur="500"/>
                                        <p:tgtEl>
                                          <p:spTgt spid="3"/>
                                        </p:tgtEl>
                                        <p:attrNameLst>
                                          <p:attrName>ppt_y</p:attrName>
                                        </p:attrNameLst>
                                      </p:cBhvr>
                                      <p:tavLst>
                                        <p:tav tm="0">
                                          <p:val>
                                            <p:strVal val="ppt_y"/>
                                          </p:val>
                                        </p:tav>
                                        <p:tav tm="100000">
                                          <p:val>
                                            <p:strVal val="1+ppt_h/2"/>
                                          </p:val>
                                        </p:tav>
                                      </p:tavLst>
                                    </p:anim>
                                    <p:set>
                                      <p:cBhvr>
                                        <p:cTn id="12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22" grpId="0"/>
      <p:bldP spid="238" grpId="0" animBg="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文本框 8"/>
          <p:cNvSpPr txBox="1"/>
          <p:nvPr/>
        </p:nvSpPr>
        <p:spPr>
          <a:xfrm>
            <a:off x="358057" y="2073493"/>
            <a:ext cx="9190655" cy="830997"/>
          </a:xfrm>
          <a:prstGeom prst="rect">
            <a:avLst/>
          </a:prstGeom>
          <a:noFill/>
        </p:spPr>
        <p:txBody>
          <a:bodyPr wrap="square" rtlCol="0">
            <a:spAutoFit/>
          </a:bodyPr>
          <a:lstStyle/>
          <a:p>
            <a:r>
              <a:rPr kumimoji="1" lang="en-US" altLang="zh-CN" sz="2400" dirty="0"/>
              <a:t>Step 3: Eliminate anchor boxes unless its cell has Center-of-Mass point</a:t>
            </a:r>
          </a:p>
          <a:p>
            <a:endParaRPr kumimoji="1" lang="zh-CN" altLang="en-US" sz="2400" dirty="0"/>
          </a:p>
        </p:txBody>
      </p:sp>
      <p:pic>
        <p:nvPicPr>
          <p:cNvPr id="154" name="Picture 153"/>
          <p:cNvPicPr>
            <a:picLocks noChangeAspect="1"/>
          </p:cNvPicPr>
          <p:nvPr/>
        </p:nvPicPr>
        <p:blipFill>
          <a:blip r:embed="rId3"/>
          <a:stretch>
            <a:fillRect/>
          </a:stretch>
        </p:blipFill>
        <p:spPr>
          <a:xfrm>
            <a:off x="437868" y="3099027"/>
            <a:ext cx="3009099" cy="2982232"/>
          </a:xfrm>
          <a:prstGeom prst="rect">
            <a:avLst/>
          </a:prstGeom>
        </p:spPr>
      </p:pic>
      <p:sp>
        <p:nvSpPr>
          <p:cNvPr id="103" name="标题 1"/>
          <p:cNvSpPr>
            <a:spLocks noGrp="1"/>
          </p:cNvSpPr>
          <p:nvPr>
            <p:ph type="title"/>
          </p:nvPr>
        </p:nvSpPr>
        <p:spPr>
          <a:xfrm>
            <a:off x="-120786" y="-350530"/>
            <a:ext cx="9470996" cy="1143000"/>
          </a:xfrm>
        </p:spPr>
        <p:txBody>
          <a:bodyPr>
            <a:normAutofit fontScale="90000"/>
          </a:bodyPr>
          <a:lstStyle/>
          <a:p>
            <a:r>
              <a:rPr kumimoji="1" lang="en-US" altLang="zh-CN" dirty="0"/>
              <a:t>Training YOLO: Anchor </a:t>
            </a:r>
            <a:r>
              <a:rPr kumimoji="1" lang="en-US" altLang="zh-CN" dirty="0" err="1"/>
              <a:t>Boxes+Target</a:t>
            </a:r>
            <a:r>
              <a:rPr kumimoji="1" lang="en-US" altLang="zh-CN" dirty="0"/>
              <a:t> Vector</a:t>
            </a:r>
            <a:endParaRPr kumimoji="1" lang="zh-CN" altLang="en-US" dirty="0"/>
          </a:p>
        </p:txBody>
      </p:sp>
      <p:sp>
        <p:nvSpPr>
          <p:cNvPr id="9" name="文本框 8"/>
          <p:cNvSpPr txBox="1"/>
          <p:nvPr/>
        </p:nvSpPr>
        <p:spPr>
          <a:xfrm>
            <a:off x="343642" y="1228678"/>
            <a:ext cx="8800353" cy="830997"/>
          </a:xfrm>
          <a:prstGeom prst="rect">
            <a:avLst/>
          </a:prstGeom>
          <a:noFill/>
        </p:spPr>
        <p:txBody>
          <a:bodyPr wrap="square" rtlCol="0">
            <a:spAutoFit/>
          </a:bodyPr>
          <a:lstStyle/>
          <a:p>
            <a:r>
              <a:rPr kumimoji="1" lang="en-US" altLang="zh-CN" sz="2400" dirty="0"/>
              <a:t>Step1: Detect highest class probability/cell</a:t>
            </a:r>
          </a:p>
          <a:p>
            <a:endParaRPr kumimoji="1" lang="zh-CN" altLang="en-US" sz="2400" dirty="0"/>
          </a:p>
        </p:txBody>
      </p:sp>
      <p:grpSp>
        <p:nvGrpSpPr>
          <p:cNvPr id="119" name="Group 118"/>
          <p:cNvGrpSpPr/>
          <p:nvPr/>
        </p:nvGrpSpPr>
        <p:grpSpPr>
          <a:xfrm>
            <a:off x="343644" y="1610522"/>
            <a:ext cx="8800353" cy="875907"/>
            <a:chOff x="4124245" y="892385"/>
            <a:chExt cx="8800353" cy="875907"/>
          </a:xfrm>
        </p:grpSpPr>
        <p:sp>
          <p:nvSpPr>
            <p:cNvPr id="112" name="文本框 8"/>
            <p:cNvSpPr txBox="1"/>
            <p:nvPr/>
          </p:nvSpPr>
          <p:spPr>
            <a:xfrm>
              <a:off x="4124245" y="937295"/>
              <a:ext cx="8800353" cy="830997"/>
            </a:xfrm>
            <a:prstGeom prst="rect">
              <a:avLst/>
            </a:prstGeom>
            <a:noFill/>
          </p:spPr>
          <p:txBody>
            <a:bodyPr wrap="square" rtlCol="0">
              <a:spAutoFit/>
            </a:bodyPr>
            <a:lstStyle/>
            <a:p>
              <a:r>
                <a:rPr kumimoji="1" lang="en-US" altLang="zh-CN" sz="2400" dirty="0"/>
                <a:t>Step 2: Each cell has 2 anchor boxes</a:t>
              </a:r>
            </a:p>
            <a:p>
              <a:endParaRPr kumimoji="1" lang="zh-CN" altLang="en-US" sz="2400" dirty="0"/>
            </a:p>
          </p:txBody>
        </p:sp>
        <p:grpSp>
          <p:nvGrpSpPr>
            <p:cNvPr id="118" name="Group 117"/>
            <p:cNvGrpSpPr/>
            <p:nvPr/>
          </p:nvGrpSpPr>
          <p:grpSpPr>
            <a:xfrm>
              <a:off x="8792901" y="892385"/>
              <a:ext cx="599873" cy="551979"/>
              <a:chOff x="9529641" y="2931114"/>
              <a:chExt cx="599873" cy="551979"/>
            </a:xfrm>
          </p:grpSpPr>
          <p:grpSp>
            <p:nvGrpSpPr>
              <p:cNvPr id="114" name="Group 113"/>
              <p:cNvGrpSpPr/>
              <p:nvPr/>
            </p:nvGrpSpPr>
            <p:grpSpPr>
              <a:xfrm>
                <a:off x="9614691" y="2933541"/>
                <a:ext cx="467016" cy="524241"/>
                <a:chOff x="3104668" y="4283800"/>
                <a:chExt cx="1049656" cy="990600"/>
              </a:xfrm>
            </p:grpSpPr>
            <p:sp>
              <p:nvSpPr>
                <p:cNvPr id="115" name="Rectangle 114"/>
                <p:cNvSpPr/>
                <p:nvPr/>
              </p:nvSpPr>
              <p:spPr>
                <a:xfrm>
                  <a:off x="3104668" y="4634184"/>
                  <a:ext cx="1049656" cy="289832"/>
                </a:xfrm>
                <a:prstGeom prst="rect">
                  <a:avLst/>
                </a:prstGeom>
                <a:solidFill>
                  <a:srgbClr val="FFC0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9529641" y="2931114"/>
                <a:ext cx="599873" cy="55197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23" name="文本框 8"/>
          <p:cNvSpPr txBox="1"/>
          <p:nvPr/>
        </p:nvSpPr>
        <p:spPr>
          <a:xfrm>
            <a:off x="5530711" y="1672930"/>
            <a:ext cx="8800353" cy="646331"/>
          </a:xfrm>
          <a:prstGeom prst="rect">
            <a:avLst/>
          </a:prstGeom>
          <a:noFill/>
        </p:spPr>
        <p:txBody>
          <a:bodyPr wrap="square" rtlCol="0">
            <a:spAutoFit/>
          </a:bodyPr>
          <a:lstStyle/>
          <a:p>
            <a:r>
              <a:rPr kumimoji="1" lang="en-US" altLang="zh-CN" dirty="0"/>
              <a:t>. (But only 1 needed/cell if 1 obj./cell)</a:t>
            </a:r>
          </a:p>
          <a:p>
            <a:endParaRPr kumimoji="1" lang="zh-CN" altLang="en-US" dirty="0"/>
          </a:p>
        </p:txBody>
      </p:sp>
      <p:sp>
        <p:nvSpPr>
          <p:cNvPr id="131" name="文本框 8"/>
          <p:cNvSpPr txBox="1"/>
          <p:nvPr/>
        </p:nvSpPr>
        <p:spPr>
          <a:xfrm>
            <a:off x="343647" y="757076"/>
            <a:ext cx="9834023" cy="461665"/>
          </a:xfrm>
          <a:prstGeom prst="rect">
            <a:avLst/>
          </a:prstGeom>
          <a:noFill/>
        </p:spPr>
        <p:txBody>
          <a:bodyPr wrap="square" rtlCol="0">
            <a:spAutoFit/>
          </a:bodyPr>
          <a:lstStyle/>
          <a:p>
            <a:r>
              <a:rPr kumimoji="1" lang="en-US" altLang="zh-CN" sz="2400" dirty="0"/>
              <a:t>Step0: Breakup image into 20x20 cells. Mark Center-of-Masses/object </a:t>
            </a:r>
          </a:p>
        </p:txBody>
      </p:sp>
      <p:pic>
        <p:nvPicPr>
          <p:cNvPr id="158" name="Picture 157"/>
          <p:cNvPicPr>
            <a:picLocks noChangeAspect="1"/>
          </p:cNvPicPr>
          <p:nvPr/>
        </p:nvPicPr>
        <p:blipFill>
          <a:blip r:embed="rId4"/>
          <a:stretch>
            <a:fillRect/>
          </a:stretch>
        </p:blipFill>
        <p:spPr>
          <a:xfrm>
            <a:off x="422158" y="3074762"/>
            <a:ext cx="3071156" cy="3006497"/>
          </a:xfrm>
          <a:prstGeom prst="rect">
            <a:avLst/>
          </a:prstGeom>
        </p:spPr>
      </p:pic>
      <p:grpSp>
        <p:nvGrpSpPr>
          <p:cNvPr id="200" name="Group 199"/>
          <p:cNvGrpSpPr/>
          <p:nvPr/>
        </p:nvGrpSpPr>
        <p:grpSpPr>
          <a:xfrm>
            <a:off x="448462" y="3085478"/>
            <a:ext cx="2987910" cy="2987910"/>
            <a:chOff x="8992095" y="2756849"/>
            <a:chExt cx="2987910" cy="2987910"/>
          </a:xfrm>
        </p:grpSpPr>
        <p:grpSp>
          <p:nvGrpSpPr>
            <p:cNvPr id="179" name="Group 178"/>
            <p:cNvGrpSpPr/>
            <p:nvPr/>
          </p:nvGrpSpPr>
          <p:grpSpPr>
            <a:xfrm>
              <a:off x="8992095" y="2879204"/>
              <a:ext cx="2987910" cy="2743200"/>
              <a:chOff x="8992095" y="2879204"/>
              <a:chExt cx="2987910" cy="2743200"/>
            </a:xfrm>
          </p:grpSpPr>
          <p:cxnSp>
            <p:nvCxnSpPr>
              <p:cNvPr id="160" name="Straight Connector 159"/>
              <p:cNvCxnSpPr/>
              <p:nvPr/>
            </p:nvCxnSpPr>
            <p:spPr>
              <a:xfrm>
                <a:off x="8992095" y="2879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8992095" y="3031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8992095" y="3184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8992095" y="3336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8992095" y="3488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8992095" y="3641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8992095" y="3793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8992095" y="3946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8992095" y="4098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8992095" y="4250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8992095" y="4403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8992095" y="4555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8992095" y="4708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8992095" y="4860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8992095" y="5012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8992095" y="5165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8992095" y="5317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8992095" y="5470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8992095" y="5622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grpSp>
        <p:grpSp>
          <p:nvGrpSpPr>
            <p:cNvPr id="180" name="Group 179"/>
            <p:cNvGrpSpPr/>
            <p:nvPr/>
          </p:nvGrpSpPr>
          <p:grpSpPr>
            <a:xfrm rot="16200000">
              <a:off x="9030325" y="2879204"/>
              <a:ext cx="2987910" cy="2743200"/>
              <a:chOff x="8992095" y="2879204"/>
              <a:chExt cx="2987910" cy="2743200"/>
            </a:xfrm>
          </p:grpSpPr>
          <p:cxnSp>
            <p:nvCxnSpPr>
              <p:cNvPr id="181" name="Straight Connector 180"/>
              <p:cNvCxnSpPr/>
              <p:nvPr/>
            </p:nvCxnSpPr>
            <p:spPr>
              <a:xfrm>
                <a:off x="8992095" y="2879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8992095" y="3031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8992095" y="3184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8992095" y="3336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8992095" y="3488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8992095" y="3641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8992095" y="3793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8992095" y="3946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8992095" y="4098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8992095" y="4250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8992095" y="4403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8992095" y="4555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8992095" y="4708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8992095" y="4860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8992095" y="50128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8992095" y="51652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8992095" y="53176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8992095" y="54700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8992095" y="5622404"/>
                <a:ext cx="2987910" cy="0"/>
              </a:xfrm>
              <a:prstGeom prst="line">
                <a:avLst/>
              </a:prstGeom>
              <a:ln w="3175"/>
            </p:spPr>
            <p:style>
              <a:lnRef idx="2">
                <a:schemeClr val="accent1"/>
              </a:lnRef>
              <a:fillRef idx="0">
                <a:schemeClr val="accent1"/>
              </a:fillRef>
              <a:effectRef idx="1">
                <a:schemeClr val="accent1"/>
              </a:effectRef>
              <a:fontRef idx="minor">
                <a:schemeClr val="tx1"/>
              </a:fontRef>
            </p:style>
          </p:cxnSp>
        </p:grpSp>
      </p:grpSp>
      <p:grpSp>
        <p:nvGrpSpPr>
          <p:cNvPr id="133" name="Group 132"/>
          <p:cNvGrpSpPr/>
          <p:nvPr/>
        </p:nvGrpSpPr>
        <p:grpSpPr>
          <a:xfrm>
            <a:off x="591568" y="3559313"/>
            <a:ext cx="2800666" cy="1237678"/>
            <a:chOff x="118537" y="3556582"/>
            <a:chExt cx="2800666" cy="1237678"/>
          </a:xfrm>
        </p:grpSpPr>
        <p:sp>
          <p:nvSpPr>
            <p:cNvPr id="134" name="Oval 133"/>
            <p:cNvSpPr/>
            <p:nvPr/>
          </p:nvSpPr>
          <p:spPr>
            <a:xfrm>
              <a:off x="1712501" y="3633700"/>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1306891" y="4627189"/>
              <a:ext cx="185230" cy="167071"/>
            </a:xfrm>
            <a:prstGeom prst="ellipse">
              <a:avLst/>
            </a:prstGeom>
            <a:solidFill>
              <a:schemeClr val="accent6">
                <a:lumMod val="75000"/>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2054904" y="3575188"/>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2508043" y="3556582"/>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2704085" y="4090899"/>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2405219" y="3946416"/>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1676048" y="3807312"/>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18537" y="4211470"/>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537022" y="4113487"/>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877569" y="4340945"/>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683655" y="4319149"/>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2069751" y="4141427"/>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2120035" y="3917341"/>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2733973" y="3803952"/>
              <a:ext cx="185230" cy="167071"/>
            </a:xfrm>
            <a:prstGeom prst="ellipse">
              <a:avLst/>
            </a:prstGeom>
            <a:solidFill>
              <a:srgbClr val="00B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1256099" y="3635188"/>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1294387" y="4029951"/>
              <a:ext cx="185230" cy="167071"/>
            </a:xfrm>
            <a:prstGeom prst="ellipse">
              <a:avLst/>
            </a:prstGeom>
            <a:solidFill>
              <a:srgbClr val="FFFF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1512637" y="3787698"/>
              <a:ext cx="185230" cy="167071"/>
            </a:xfrm>
            <a:prstGeom prst="ellipse">
              <a:avLst/>
            </a:prstGeom>
            <a:solidFill>
              <a:schemeClr val="accent4">
                <a:alpha val="3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7" name="Picture 156"/>
          <p:cNvPicPr>
            <a:picLocks noChangeAspect="1"/>
          </p:cNvPicPr>
          <p:nvPr/>
        </p:nvPicPr>
        <p:blipFill>
          <a:blip r:embed="rId5"/>
          <a:stretch>
            <a:fillRect/>
          </a:stretch>
        </p:blipFill>
        <p:spPr>
          <a:xfrm>
            <a:off x="3625775" y="5834571"/>
            <a:ext cx="952605" cy="1075385"/>
          </a:xfrm>
          <a:prstGeom prst="rect">
            <a:avLst/>
          </a:prstGeom>
        </p:spPr>
      </p:pic>
      <p:grpSp>
        <p:nvGrpSpPr>
          <p:cNvPr id="90" name="Group 89"/>
          <p:cNvGrpSpPr/>
          <p:nvPr/>
        </p:nvGrpSpPr>
        <p:grpSpPr>
          <a:xfrm>
            <a:off x="4897875" y="2755361"/>
            <a:ext cx="1265671" cy="3111735"/>
            <a:chOff x="10093570" y="743305"/>
            <a:chExt cx="1265671" cy="3111735"/>
          </a:xfrm>
        </p:grpSpPr>
        <p:pic>
          <p:nvPicPr>
            <p:cNvPr id="91" name="Picture 90"/>
            <p:cNvPicPr>
              <a:picLocks noChangeAspect="1"/>
            </p:cNvPicPr>
            <p:nvPr/>
          </p:nvPicPr>
          <p:blipFill>
            <a:blip r:embed="rId6"/>
            <a:stretch>
              <a:fillRect/>
            </a:stretch>
          </p:blipFill>
          <p:spPr>
            <a:xfrm>
              <a:off x="10404565" y="1030810"/>
              <a:ext cx="647571" cy="2659667"/>
            </a:xfrm>
            <a:prstGeom prst="rect">
              <a:avLst/>
            </a:prstGeom>
          </p:spPr>
        </p:pic>
        <p:sp>
          <p:nvSpPr>
            <p:cNvPr id="92" name="Rectangle 91"/>
            <p:cNvSpPr/>
            <p:nvPr/>
          </p:nvSpPr>
          <p:spPr>
            <a:xfrm>
              <a:off x="10093570" y="759854"/>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10814278" y="743305"/>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4193914" y="3093044"/>
            <a:ext cx="1240236" cy="374338"/>
            <a:chOff x="4689857" y="1986306"/>
            <a:chExt cx="1240236" cy="374338"/>
          </a:xfrm>
        </p:grpSpPr>
        <p:cxnSp>
          <p:nvCxnSpPr>
            <p:cNvPr id="95" name="Straight Arrow Connector 94"/>
            <p:cNvCxnSpPr/>
            <p:nvPr/>
          </p:nvCxnSpPr>
          <p:spPr>
            <a:xfrm flipV="1">
              <a:off x="5303198" y="1986306"/>
              <a:ext cx="626895" cy="106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4689857" y="1991312"/>
              <a:ext cx="604653" cy="369332"/>
            </a:xfrm>
            <a:prstGeom prst="rect">
              <a:avLst/>
            </a:prstGeom>
            <a:noFill/>
          </p:spPr>
          <p:txBody>
            <a:bodyPr wrap="none" rtlCol="0">
              <a:spAutoFit/>
            </a:bodyPr>
            <a:lstStyle/>
            <a:p>
              <a:r>
                <a:rPr lang="en-US" dirty="0"/>
                <a:t>p</a:t>
              </a:r>
              <a:r>
                <a:rPr lang="en-US" baseline="-25000" dirty="0"/>
                <a:t>c</a:t>
              </a:r>
              <a:r>
                <a:rPr lang="en-US" dirty="0"/>
                <a:t>=0</a:t>
              </a:r>
            </a:p>
          </p:txBody>
        </p:sp>
      </p:grpSp>
      <p:grpSp>
        <p:nvGrpSpPr>
          <p:cNvPr id="98" name="Group 97"/>
          <p:cNvGrpSpPr/>
          <p:nvPr/>
        </p:nvGrpSpPr>
        <p:grpSpPr>
          <a:xfrm>
            <a:off x="5427531" y="3046336"/>
            <a:ext cx="251747" cy="2519711"/>
            <a:chOff x="5466609" y="2640734"/>
            <a:chExt cx="251747" cy="2519711"/>
          </a:xfrm>
        </p:grpSpPr>
        <p:sp>
          <p:nvSpPr>
            <p:cNvPr id="99" name="Rectangle 98"/>
            <p:cNvSpPr/>
            <p:nvPr/>
          </p:nvSpPr>
          <p:spPr>
            <a:xfrm>
              <a:off x="5466609" y="3909758"/>
              <a:ext cx="251747" cy="1250687"/>
            </a:xfrm>
            <a:prstGeom prst="rect">
              <a:avLst/>
            </a:prstGeom>
            <a:solidFill>
              <a:schemeClr val="tx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5480201" y="2640734"/>
              <a:ext cx="238155" cy="1250687"/>
            </a:xfrm>
            <a:prstGeom prst="rect">
              <a:avLst/>
            </a:prstGeom>
            <a:solidFill>
              <a:schemeClr val="bg1">
                <a:lumMod val="75000"/>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8" name="Rectangle 227"/>
          <p:cNvSpPr/>
          <p:nvPr/>
        </p:nvSpPr>
        <p:spPr>
          <a:xfrm>
            <a:off x="1835589" y="4516511"/>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5393670" y="2831115"/>
            <a:ext cx="1639738" cy="2727178"/>
            <a:chOff x="5393670" y="2831115"/>
            <a:chExt cx="1639738" cy="2727178"/>
          </a:xfrm>
        </p:grpSpPr>
        <p:grpSp>
          <p:nvGrpSpPr>
            <p:cNvPr id="4" name="Group 3"/>
            <p:cNvGrpSpPr/>
            <p:nvPr/>
          </p:nvGrpSpPr>
          <p:grpSpPr>
            <a:xfrm>
              <a:off x="5393670" y="2980870"/>
              <a:ext cx="1639738" cy="2577423"/>
              <a:chOff x="6607722" y="2616340"/>
              <a:chExt cx="1639738" cy="2577423"/>
            </a:xfrm>
          </p:grpSpPr>
          <p:pic>
            <p:nvPicPr>
              <p:cNvPr id="229" name="Picture 228"/>
              <p:cNvPicPr>
                <a:picLocks noChangeAspect="1"/>
              </p:cNvPicPr>
              <p:nvPr/>
            </p:nvPicPr>
            <p:blipFill>
              <a:blip r:embed="rId7"/>
              <a:stretch>
                <a:fillRect/>
              </a:stretch>
            </p:blipFill>
            <p:spPr>
              <a:xfrm>
                <a:off x="6607722" y="2616340"/>
                <a:ext cx="343542" cy="2548860"/>
              </a:xfrm>
              <a:prstGeom prst="rect">
                <a:avLst/>
              </a:prstGeom>
            </p:spPr>
          </p:pic>
          <p:sp>
            <p:nvSpPr>
              <p:cNvPr id="230" name="Rectangle 229"/>
              <p:cNvSpPr/>
              <p:nvPr/>
            </p:nvSpPr>
            <p:spPr>
              <a:xfrm>
                <a:off x="6656310" y="3855468"/>
                <a:ext cx="294954" cy="1338295"/>
              </a:xfrm>
              <a:prstGeom prst="rect">
                <a:avLst/>
              </a:prstGeom>
              <a:solidFill>
                <a:schemeClr val="accent6">
                  <a:lumMod val="75000"/>
                  <a:alpha val="48000"/>
                </a:scheme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TextBox 230"/>
              <p:cNvSpPr txBox="1"/>
              <p:nvPr/>
            </p:nvSpPr>
            <p:spPr>
              <a:xfrm>
                <a:off x="6919789" y="4263880"/>
                <a:ext cx="1327671" cy="461665"/>
              </a:xfrm>
              <a:prstGeom prst="rect">
                <a:avLst/>
              </a:prstGeom>
              <a:noFill/>
            </p:spPr>
            <p:txBody>
              <a:bodyPr wrap="none" rtlCol="0">
                <a:spAutoFit/>
              </a:bodyPr>
              <a:lstStyle/>
              <a:p>
                <a:pPr algn="ctr"/>
                <a:r>
                  <a:rPr lang="en-US" sz="1200" dirty="0"/>
                  <a:t>High probability</a:t>
                </a:r>
              </a:p>
              <a:p>
                <a:pPr algn="ctr"/>
                <a:r>
                  <a:rPr lang="en-US" sz="1200" dirty="0"/>
                  <a:t>Bike in anchor box</a:t>
                </a:r>
              </a:p>
            </p:txBody>
          </p:sp>
          <p:sp>
            <p:nvSpPr>
              <p:cNvPr id="232" name="TextBox 231"/>
              <p:cNvSpPr txBox="1"/>
              <p:nvPr/>
            </p:nvSpPr>
            <p:spPr>
              <a:xfrm>
                <a:off x="6914664" y="3015933"/>
                <a:ext cx="1327671" cy="461665"/>
              </a:xfrm>
              <a:prstGeom prst="rect">
                <a:avLst/>
              </a:prstGeom>
              <a:noFill/>
            </p:spPr>
            <p:txBody>
              <a:bodyPr wrap="none" rtlCol="0">
                <a:spAutoFit/>
              </a:bodyPr>
              <a:lstStyle/>
              <a:p>
                <a:pPr algn="ctr"/>
                <a:r>
                  <a:rPr lang="en-US" sz="1200" dirty="0"/>
                  <a:t>Lower probability</a:t>
                </a:r>
              </a:p>
              <a:p>
                <a:pPr algn="ctr"/>
                <a:r>
                  <a:rPr lang="en-US" sz="1200" dirty="0"/>
                  <a:t>bike in anchor box</a:t>
                </a:r>
              </a:p>
            </p:txBody>
          </p:sp>
          <p:sp>
            <p:nvSpPr>
              <p:cNvPr id="233" name="Rectangle 232"/>
              <p:cNvSpPr/>
              <p:nvPr/>
            </p:nvSpPr>
            <p:spPr>
              <a:xfrm>
                <a:off x="6699922" y="2671550"/>
                <a:ext cx="225074" cy="1135133"/>
              </a:xfrm>
              <a:prstGeom prst="rect">
                <a:avLst/>
              </a:prstGeom>
              <a:solidFill>
                <a:schemeClr val="accent6">
                  <a:alpha val="29000"/>
                </a:scheme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5408006" y="2831115"/>
              <a:ext cx="359394" cy="369332"/>
            </a:xfrm>
            <a:prstGeom prst="rect">
              <a:avLst/>
            </a:prstGeom>
            <a:solidFill>
              <a:schemeClr val="bg1"/>
            </a:solidFill>
          </p:spPr>
          <p:txBody>
            <a:bodyPr wrap="none" rtlCol="0">
              <a:spAutoFit/>
            </a:bodyPr>
            <a:lstStyle/>
            <a:p>
              <a:r>
                <a:rPr lang="en-US" dirty="0"/>
                <a:t>.2</a:t>
              </a:r>
            </a:p>
          </p:txBody>
        </p:sp>
      </p:grpSp>
      <p:sp>
        <p:nvSpPr>
          <p:cNvPr id="122" name="文本框 8"/>
          <p:cNvSpPr txBox="1"/>
          <p:nvPr/>
        </p:nvSpPr>
        <p:spPr>
          <a:xfrm>
            <a:off x="343641" y="2465408"/>
            <a:ext cx="8800353" cy="461665"/>
          </a:xfrm>
          <a:prstGeom prst="rect">
            <a:avLst/>
          </a:prstGeom>
          <a:noFill/>
        </p:spPr>
        <p:txBody>
          <a:bodyPr wrap="square" rtlCol="0">
            <a:spAutoFit/>
          </a:bodyPr>
          <a:lstStyle/>
          <a:p>
            <a:r>
              <a:rPr kumimoji="1" lang="en-US" altLang="zh-CN" sz="2400" dirty="0"/>
              <a:t>Step 4: Eliminate 1-out-2-anchor box/cell w lowest class prob.</a:t>
            </a:r>
          </a:p>
        </p:txBody>
      </p:sp>
      <p:sp>
        <p:nvSpPr>
          <p:cNvPr id="238" name="Rectangle 237"/>
          <p:cNvSpPr/>
          <p:nvPr/>
        </p:nvSpPr>
        <p:spPr>
          <a:xfrm>
            <a:off x="1821771" y="4517524"/>
            <a:ext cx="74033" cy="392042"/>
          </a:xfrm>
          <a:prstGeom prst="rect">
            <a:avLst/>
          </a:prstGeom>
          <a:solidFill>
            <a:schemeClr val="accent6">
              <a:lumMod val="75000"/>
              <a:alpha val="7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2233648" y="3478801"/>
            <a:ext cx="74033" cy="392042"/>
          </a:xfrm>
          <a:prstGeom prst="rect">
            <a:avLst/>
          </a:pr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2628743" y="3420219"/>
            <a:ext cx="74033" cy="392042"/>
          </a:xfrm>
          <a:prstGeom prst="rect">
            <a:avLst/>
          </a:pr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p:nvPr/>
        </p:nvSpPr>
        <p:spPr>
          <a:xfrm>
            <a:off x="2965124" y="3581651"/>
            <a:ext cx="300214" cy="122393"/>
          </a:xfrm>
          <a:prstGeom prst="rect">
            <a:avLst/>
          </a:pr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3301505" y="3743083"/>
            <a:ext cx="300214" cy="122393"/>
          </a:xfrm>
          <a:prstGeom prst="rect">
            <a:avLst/>
          </a:pr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1698578" y="4010080"/>
            <a:ext cx="300214" cy="122393"/>
          </a:xfrm>
          <a:prstGeom prst="rect">
            <a:avLst/>
          </a:pr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p:cNvSpPr/>
          <p:nvPr/>
        </p:nvSpPr>
        <p:spPr>
          <a:xfrm>
            <a:off x="1703836" y="3640714"/>
            <a:ext cx="300214" cy="122393"/>
          </a:xfrm>
          <a:prstGeom prst="rect">
            <a:avLst/>
          </a:prstGeom>
          <a:solidFill>
            <a:srgbClr val="FFFF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Rectangle 235"/>
          <p:cNvSpPr/>
          <p:nvPr/>
        </p:nvSpPr>
        <p:spPr>
          <a:xfrm>
            <a:off x="2512093" y="4276340"/>
            <a:ext cx="245249" cy="277761"/>
          </a:xfrm>
          <a:prstGeom prst="rect">
            <a:avLst/>
          </a:prstGeom>
          <a:solidFill>
            <a:srgbClr val="7030A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p:cNvSpPr/>
          <p:nvPr/>
        </p:nvSpPr>
        <p:spPr>
          <a:xfrm>
            <a:off x="1310852" y="4258051"/>
            <a:ext cx="245249" cy="277761"/>
          </a:xfrm>
          <a:prstGeom prst="rect">
            <a:avLst/>
          </a:prstGeom>
          <a:solidFill>
            <a:srgbClr val="7030A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p:cNvSpPr/>
          <p:nvPr/>
        </p:nvSpPr>
        <p:spPr>
          <a:xfrm>
            <a:off x="638178" y="4085638"/>
            <a:ext cx="135516" cy="334124"/>
          </a:xfrm>
          <a:prstGeom prst="rect">
            <a:avLst/>
          </a:prstGeom>
          <a:solidFill>
            <a:srgbClr val="7030A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p:cNvSpPr/>
          <p:nvPr/>
        </p:nvSpPr>
        <p:spPr>
          <a:xfrm>
            <a:off x="1010905" y="4019595"/>
            <a:ext cx="135516" cy="334124"/>
          </a:xfrm>
          <a:prstGeom prst="rect">
            <a:avLst/>
          </a:prstGeom>
          <a:solidFill>
            <a:srgbClr val="7030A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p:cNvSpPr/>
          <p:nvPr/>
        </p:nvSpPr>
        <p:spPr>
          <a:xfrm>
            <a:off x="3204190" y="3635709"/>
            <a:ext cx="135516" cy="334124"/>
          </a:xfrm>
          <a:prstGeom prst="rect">
            <a:avLst/>
          </a:prstGeom>
          <a:solidFill>
            <a:srgbClr val="7030A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TextBox 241"/>
          <p:cNvSpPr txBox="1"/>
          <p:nvPr/>
        </p:nvSpPr>
        <p:spPr>
          <a:xfrm>
            <a:off x="5446193" y="2902427"/>
            <a:ext cx="301686" cy="369332"/>
          </a:xfrm>
          <a:prstGeom prst="rect">
            <a:avLst/>
          </a:prstGeom>
          <a:solidFill>
            <a:schemeClr val="bg1"/>
          </a:solidFill>
        </p:spPr>
        <p:txBody>
          <a:bodyPr wrap="none" rtlCol="0">
            <a:spAutoFit/>
          </a:bodyPr>
          <a:lstStyle/>
          <a:p>
            <a:r>
              <a:rPr lang="en-US" dirty="0"/>
              <a:t>0</a:t>
            </a:r>
          </a:p>
        </p:txBody>
      </p:sp>
      <p:sp>
        <p:nvSpPr>
          <p:cNvPr id="243" name="Rectangle 242"/>
          <p:cNvSpPr/>
          <p:nvPr/>
        </p:nvSpPr>
        <p:spPr>
          <a:xfrm>
            <a:off x="5463033" y="2942358"/>
            <a:ext cx="219949" cy="347560"/>
          </a:xfrm>
          <a:prstGeom prst="rect">
            <a:avLst/>
          </a:prstGeom>
          <a:solidFill>
            <a:schemeClr val="accent6">
              <a:alpha val="29000"/>
            </a:scheme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文本框 8"/>
          <p:cNvSpPr txBox="1"/>
          <p:nvPr/>
        </p:nvSpPr>
        <p:spPr>
          <a:xfrm>
            <a:off x="343647" y="2797376"/>
            <a:ext cx="3149667" cy="461665"/>
          </a:xfrm>
          <a:prstGeom prst="rect">
            <a:avLst/>
          </a:prstGeom>
          <a:solidFill>
            <a:schemeClr val="bg1"/>
          </a:solidFill>
        </p:spPr>
        <p:txBody>
          <a:bodyPr wrap="square" rtlCol="0">
            <a:spAutoFit/>
          </a:bodyPr>
          <a:lstStyle/>
          <a:p>
            <a:r>
              <a:rPr kumimoji="1" lang="en-US" altLang="zh-CN" sz="2400" dirty="0"/>
              <a:t>Step 5: Iterate</a:t>
            </a:r>
          </a:p>
        </p:txBody>
      </p:sp>
      <p:grpSp>
        <p:nvGrpSpPr>
          <p:cNvPr id="10" name="Group 9"/>
          <p:cNvGrpSpPr/>
          <p:nvPr/>
        </p:nvGrpSpPr>
        <p:grpSpPr>
          <a:xfrm>
            <a:off x="431407" y="3221416"/>
            <a:ext cx="3104938" cy="2851972"/>
            <a:chOff x="9111924" y="3251427"/>
            <a:chExt cx="3015373" cy="2982232"/>
          </a:xfrm>
        </p:grpSpPr>
        <p:pic>
          <p:nvPicPr>
            <p:cNvPr id="245" name="Picture 244"/>
            <p:cNvPicPr>
              <a:picLocks noChangeAspect="1"/>
            </p:cNvPicPr>
            <p:nvPr/>
          </p:nvPicPr>
          <p:blipFill>
            <a:blip r:embed="rId3"/>
            <a:stretch>
              <a:fillRect/>
            </a:stretch>
          </p:blipFill>
          <p:spPr>
            <a:xfrm>
              <a:off x="9111924" y="3251427"/>
              <a:ext cx="3009099" cy="2982232"/>
            </a:xfrm>
            <a:prstGeom prst="rect">
              <a:avLst/>
            </a:prstGeom>
          </p:spPr>
        </p:pic>
        <p:sp>
          <p:nvSpPr>
            <p:cNvPr id="8" name="Rectangle 7"/>
            <p:cNvSpPr/>
            <p:nvPr/>
          </p:nvSpPr>
          <p:spPr>
            <a:xfrm>
              <a:off x="10059093" y="4319503"/>
              <a:ext cx="1057874" cy="86953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10895135" y="3665032"/>
              <a:ext cx="102603" cy="345047"/>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a:off x="11241320" y="3630978"/>
              <a:ext cx="102603" cy="345047"/>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Rectangle 247"/>
            <p:cNvSpPr/>
            <p:nvPr/>
          </p:nvSpPr>
          <p:spPr>
            <a:xfrm>
              <a:off x="11690108" y="3596924"/>
              <a:ext cx="102603" cy="345047"/>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p:cNvSpPr/>
            <p:nvPr/>
          </p:nvSpPr>
          <p:spPr>
            <a:xfrm>
              <a:off x="11509426" y="4047074"/>
              <a:ext cx="231983" cy="227559"/>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p:cNvSpPr/>
            <p:nvPr/>
          </p:nvSpPr>
          <p:spPr>
            <a:xfrm>
              <a:off x="9227282" y="4419762"/>
              <a:ext cx="185290" cy="265918"/>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p:cNvSpPr/>
            <p:nvPr/>
          </p:nvSpPr>
          <p:spPr>
            <a:xfrm>
              <a:off x="9677621" y="4178270"/>
              <a:ext cx="185290" cy="265918"/>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Rectangle 251"/>
            <p:cNvSpPr/>
            <p:nvPr/>
          </p:nvSpPr>
          <p:spPr>
            <a:xfrm>
              <a:off x="11800890" y="3741005"/>
              <a:ext cx="185290" cy="265918"/>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p:cNvSpPr/>
            <p:nvPr/>
          </p:nvSpPr>
          <p:spPr>
            <a:xfrm>
              <a:off x="11895314" y="4208100"/>
              <a:ext cx="231983" cy="227559"/>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p:cNvSpPr/>
            <p:nvPr/>
          </p:nvSpPr>
          <p:spPr>
            <a:xfrm>
              <a:off x="11200490" y="4073728"/>
              <a:ext cx="231983" cy="227559"/>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p:cNvSpPr/>
            <p:nvPr/>
          </p:nvSpPr>
          <p:spPr>
            <a:xfrm>
              <a:off x="10428179" y="3790429"/>
              <a:ext cx="231983" cy="227559"/>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Rectangle 255"/>
            <p:cNvSpPr/>
            <p:nvPr/>
          </p:nvSpPr>
          <p:spPr>
            <a:xfrm>
              <a:off x="11690108" y="3289918"/>
              <a:ext cx="367754" cy="1176851"/>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Rectangle 256"/>
            <p:cNvSpPr/>
            <p:nvPr/>
          </p:nvSpPr>
          <p:spPr>
            <a:xfrm>
              <a:off x="10679118" y="3865940"/>
              <a:ext cx="645069" cy="660086"/>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Rectangle 258"/>
            <p:cNvSpPr/>
            <p:nvPr/>
          </p:nvSpPr>
          <p:spPr>
            <a:xfrm>
              <a:off x="9907921" y="4337631"/>
              <a:ext cx="314845" cy="262015"/>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8" name="TextBox 257"/>
          <p:cNvSpPr txBox="1"/>
          <p:nvPr/>
        </p:nvSpPr>
        <p:spPr>
          <a:xfrm>
            <a:off x="5927655" y="1228678"/>
            <a:ext cx="2193229" cy="461665"/>
          </a:xfrm>
          <a:prstGeom prst="rect">
            <a:avLst/>
          </a:prstGeom>
          <a:noFill/>
        </p:spPr>
        <p:txBody>
          <a:bodyPr wrap="none" rtlCol="0">
            <a:spAutoFit/>
          </a:bodyPr>
          <a:lstStyle/>
          <a:p>
            <a:r>
              <a:rPr lang="en-US" dirty="0">
                <a:solidFill>
                  <a:srgbClr val="FF0000"/>
                </a:solidFill>
              </a:rPr>
              <a:t>w</a:t>
            </a:r>
            <a:r>
              <a:rPr lang="en-US" baseline="30000" dirty="0">
                <a:solidFill>
                  <a:srgbClr val="FF0000"/>
                </a:solidFill>
              </a:rPr>
              <a:t>(k+1)</a:t>
            </a:r>
            <a:r>
              <a:rPr lang="en-US" dirty="0">
                <a:solidFill>
                  <a:srgbClr val="FF0000"/>
                </a:solidFill>
              </a:rPr>
              <a:t> = w</a:t>
            </a:r>
            <a:r>
              <a:rPr lang="en-US" baseline="30000" dirty="0">
                <a:solidFill>
                  <a:srgbClr val="FF0000"/>
                </a:solidFill>
              </a:rPr>
              <a:t>(k)</a:t>
            </a:r>
            <a:r>
              <a:rPr lang="en-US" baseline="-25000" dirty="0">
                <a:solidFill>
                  <a:srgbClr val="FF0000"/>
                </a:solidFill>
              </a:rPr>
              <a:t> </a:t>
            </a:r>
            <a:r>
              <a:rPr lang="en-US" dirty="0">
                <a:solidFill>
                  <a:srgbClr val="FF0000"/>
                </a:solidFill>
              </a:rPr>
              <a:t> - </a:t>
            </a:r>
            <a:r>
              <a:rPr lang="en-US" dirty="0" err="1">
                <a:solidFill>
                  <a:srgbClr val="FF0000"/>
                </a:solidFill>
                <a:latin typeface="Symbol" panose="05050102010706020507" pitchFamily="18" charset="2"/>
              </a:rPr>
              <a:t>a</a:t>
            </a:r>
            <a:r>
              <a:rPr lang="en-US" dirty="0" err="1">
                <a:solidFill>
                  <a:srgbClr val="FF0000"/>
                </a:solidFill>
                <a:sym typeface="Symbol" panose="05050102010706020507" pitchFamily="18" charset="2"/>
              </a:rPr>
              <a:t></a:t>
            </a:r>
            <a:r>
              <a:rPr lang="en-US" sz="2400" dirty="0" err="1">
                <a:solidFill>
                  <a:srgbClr val="FF0000"/>
                </a:solidFill>
                <a:latin typeface="Symbol" panose="05050102010706020507" pitchFamily="18" charset="2"/>
                <a:sym typeface="Symbol" panose="05050102010706020507" pitchFamily="18" charset="2"/>
              </a:rPr>
              <a:t>e</a:t>
            </a:r>
            <a:r>
              <a:rPr lang="en-US" dirty="0">
                <a:solidFill>
                  <a:srgbClr val="FF0000"/>
                </a:solidFill>
              </a:rPr>
              <a:t>/</a:t>
            </a:r>
            <a:r>
              <a:rPr lang="en-US" dirty="0">
                <a:solidFill>
                  <a:srgbClr val="FF0000"/>
                </a:solidFill>
                <a:sym typeface="Symbol" panose="05050102010706020507" pitchFamily="18" charset="2"/>
              </a:rPr>
              <a:t></a:t>
            </a:r>
            <a:r>
              <a:rPr lang="en-US" dirty="0">
                <a:solidFill>
                  <a:srgbClr val="FF0000"/>
                </a:solidFill>
              </a:rPr>
              <a:t>w</a:t>
            </a:r>
          </a:p>
        </p:txBody>
      </p:sp>
    </p:spTree>
    <p:extLst>
      <p:ext uri="{BB962C8B-B14F-4D97-AF65-F5344CB8AC3E}">
        <p14:creationId xmlns:p14="http://schemas.microsoft.com/office/powerpoint/2010/main" val="126274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4"/>
                                        </p:tgtEl>
                                        <p:attrNameLst>
                                          <p:attrName>style.visibility</p:attrName>
                                        </p:attrNameLst>
                                      </p:cBhvr>
                                      <p:to>
                                        <p:strVal val="visible"/>
                                      </p:to>
                                    </p:set>
                                    <p:animEffect transition="in" filter="wipe(left)">
                                      <p:cBhvr>
                                        <p:cTn id="55" dur="500"/>
                                        <p:tgtEl>
                                          <p:spTgt spid="24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3" grpId="0" animBg="1"/>
      <p:bldP spid="204" grpId="0" animBg="1"/>
      <p:bldP spid="205" grpId="0" animBg="1"/>
      <p:bldP spid="206" grpId="0" animBg="1"/>
      <p:bldP spid="234" grpId="0" animBg="1"/>
      <p:bldP spid="236" grpId="0" animBg="1"/>
      <p:bldP spid="237" grpId="0" animBg="1"/>
      <p:bldP spid="239" grpId="0" animBg="1"/>
      <p:bldP spid="240" grpId="0" animBg="1"/>
      <p:bldP spid="241" grpId="0" animBg="1"/>
      <p:bldP spid="242" grpId="0" animBg="1"/>
      <p:bldP spid="2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Outline</a:t>
            </a:r>
            <a:endParaRPr kumimoji="1" lang="zh-CN" altLang="en-US" dirty="0"/>
          </a:p>
        </p:txBody>
      </p:sp>
      <p:sp>
        <p:nvSpPr>
          <p:cNvPr id="3" name="内容占位符 2"/>
          <p:cNvSpPr>
            <a:spLocks noGrp="1"/>
          </p:cNvSpPr>
          <p:nvPr>
            <p:ph idx="1"/>
          </p:nvPr>
        </p:nvSpPr>
        <p:spPr/>
        <p:txBody>
          <a:bodyPr/>
          <a:lstStyle/>
          <a:p>
            <a:r>
              <a:rPr kumimoji="1" lang="en-US" altLang="zh-CN" dirty="0">
                <a:solidFill>
                  <a:srgbClr val="000000"/>
                </a:solidFill>
              </a:rPr>
              <a:t>Motivation</a:t>
            </a:r>
          </a:p>
          <a:p>
            <a:pPr marL="0" indent="0">
              <a:buNone/>
            </a:pPr>
            <a:endParaRPr kumimoji="1" lang="en-US" altLang="zh-CN" sz="1200" dirty="0">
              <a:solidFill>
                <a:srgbClr val="000000"/>
              </a:solidFill>
            </a:endParaRPr>
          </a:p>
          <a:p>
            <a:r>
              <a:rPr kumimoji="1" lang="en-US" altLang="zh-CN" dirty="0">
                <a:solidFill>
                  <a:srgbClr val="000000"/>
                </a:solidFill>
              </a:rPr>
              <a:t>Key Idea of Yolo</a:t>
            </a:r>
          </a:p>
          <a:p>
            <a:endParaRPr kumimoji="1" lang="en-US" altLang="zh-CN" sz="1350" dirty="0">
              <a:solidFill>
                <a:srgbClr val="000000"/>
              </a:solidFill>
            </a:endParaRPr>
          </a:p>
          <a:p>
            <a:r>
              <a:rPr kumimoji="1" lang="en-US" altLang="zh-CN" dirty="0">
                <a:solidFill>
                  <a:srgbClr val="000000"/>
                </a:solidFill>
              </a:rPr>
              <a:t>Ugly Details: Anchor </a:t>
            </a:r>
            <a:r>
              <a:rPr kumimoji="1" lang="en-US" altLang="zh-CN" dirty="0" err="1">
                <a:solidFill>
                  <a:srgbClr val="000000"/>
                </a:solidFill>
              </a:rPr>
              <a:t>Boxes+Target</a:t>
            </a:r>
            <a:r>
              <a:rPr kumimoji="1" lang="en-US" altLang="zh-CN" dirty="0">
                <a:solidFill>
                  <a:srgbClr val="000000"/>
                </a:solidFill>
              </a:rPr>
              <a:t> Vector</a:t>
            </a:r>
          </a:p>
          <a:p>
            <a:pPr marL="0" indent="0">
              <a:buNone/>
            </a:pPr>
            <a:r>
              <a:rPr kumimoji="1" lang="en-US" altLang="zh-CN" dirty="0">
                <a:solidFill>
                  <a:srgbClr val="000000"/>
                </a:solidFill>
              </a:rPr>
              <a:t>                           Intersection-of-Union (IOU)</a:t>
            </a:r>
          </a:p>
          <a:p>
            <a:pPr marL="0" indent="0">
              <a:buNone/>
            </a:pPr>
            <a:r>
              <a:rPr kumimoji="1" lang="en-US" altLang="zh-CN" dirty="0">
                <a:solidFill>
                  <a:srgbClr val="000000"/>
                </a:solidFill>
              </a:rPr>
              <a:t>                           Loss Function</a:t>
            </a:r>
          </a:p>
          <a:p>
            <a:pPr marL="0" indent="0">
              <a:buNone/>
            </a:pPr>
            <a:r>
              <a:rPr kumimoji="1" lang="en-US" altLang="zh-CN" dirty="0">
                <a:solidFill>
                  <a:srgbClr val="000000"/>
                </a:solidFill>
              </a:rPr>
              <a:t>                            </a:t>
            </a:r>
          </a:p>
        </p:txBody>
      </p:sp>
      <p:grpSp>
        <p:nvGrpSpPr>
          <p:cNvPr id="6" name="Group 5"/>
          <p:cNvGrpSpPr/>
          <p:nvPr/>
        </p:nvGrpSpPr>
        <p:grpSpPr>
          <a:xfrm>
            <a:off x="457200" y="1348063"/>
            <a:ext cx="8229600" cy="3899797"/>
            <a:chOff x="457200" y="1348063"/>
            <a:chExt cx="8229600" cy="3899797"/>
          </a:xfrm>
        </p:grpSpPr>
        <p:sp>
          <p:nvSpPr>
            <p:cNvPr id="4" name="Rectangle 3"/>
            <p:cNvSpPr/>
            <p:nvPr/>
          </p:nvSpPr>
          <p:spPr>
            <a:xfrm>
              <a:off x="457200" y="4432852"/>
              <a:ext cx="8229600" cy="815008"/>
            </a:xfrm>
            <a:prstGeom prst="rect">
              <a:avLst/>
            </a:prstGeom>
            <a:solidFill>
              <a:schemeClr val="bg1">
                <a:alpha val="56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 y="1348063"/>
              <a:ext cx="8229600" cy="2587833"/>
            </a:xfrm>
            <a:prstGeom prst="rect">
              <a:avLst/>
            </a:prstGeom>
            <a:solidFill>
              <a:schemeClr val="bg1">
                <a:alpha val="56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061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stretch>
            <a:fillRect/>
          </a:stretch>
        </p:blipFill>
        <p:spPr>
          <a:xfrm>
            <a:off x="8001001" y="4044057"/>
            <a:ext cx="936365" cy="1494199"/>
          </a:xfrm>
          <a:prstGeom prst="rect">
            <a:avLst/>
          </a:prstGeom>
        </p:spPr>
      </p:pic>
      <p:sp>
        <p:nvSpPr>
          <p:cNvPr id="2" name="标题 1"/>
          <p:cNvSpPr>
            <a:spLocks noGrp="1"/>
          </p:cNvSpPr>
          <p:nvPr>
            <p:ph type="title"/>
          </p:nvPr>
        </p:nvSpPr>
        <p:spPr>
          <a:xfrm>
            <a:off x="1477930" y="1465036"/>
            <a:ext cx="2030591" cy="487010"/>
          </a:xfrm>
        </p:spPr>
        <p:txBody>
          <a:bodyPr>
            <a:normAutofit/>
          </a:bodyPr>
          <a:lstStyle/>
          <a:p>
            <a:pPr algn="l"/>
            <a:r>
              <a:rPr kumimoji="1" lang="en-US" altLang="zh-CN" sz="2100" dirty="0"/>
              <a:t>Bounding Box</a:t>
            </a:r>
            <a:endParaRPr kumimoji="1" lang="zh-CN" altLang="en-US" sz="2100" dirty="0"/>
          </a:p>
        </p:txBody>
      </p:sp>
      <p:pic>
        <p:nvPicPr>
          <p:cNvPr id="5" name="图片 4" descr="Screen Shot 2019-06-13 at 14.19.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795" y="2128198"/>
            <a:ext cx="1609725" cy="1428750"/>
          </a:xfrm>
          <a:prstGeom prst="rect">
            <a:avLst/>
          </a:prstGeom>
        </p:spPr>
      </p:pic>
      <p:pic>
        <p:nvPicPr>
          <p:cNvPr id="6" name="图片 5"/>
          <p:cNvPicPr>
            <a:picLocks noChangeAspect="1"/>
          </p:cNvPicPr>
          <p:nvPr/>
        </p:nvPicPr>
        <p:blipFill>
          <a:blip r:embed="rId4"/>
          <a:stretch>
            <a:fillRect/>
          </a:stretch>
        </p:blipFill>
        <p:spPr>
          <a:xfrm>
            <a:off x="1270000" y="3606475"/>
            <a:ext cx="4740768" cy="2392817"/>
          </a:xfrm>
          <a:prstGeom prst="rect">
            <a:avLst/>
          </a:prstGeom>
        </p:spPr>
      </p:pic>
      <p:sp>
        <p:nvSpPr>
          <p:cNvPr id="7" name="文本框 6"/>
          <p:cNvSpPr txBox="1"/>
          <p:nvPr/>
        </p:nvSpPr>
        <p:spPr>
          <a:xfrm>
            <a:off x="1882733" y="1924831"/>
            <a:ext cx="986886" cy="300082"/>
          </a:xfrm>
          <a:prstGeom prst="rect">
            <a:avLst/>
          </a:prstGeom>
          <a:noFill/>
        </p:spPr>
        <p:txBody>
          <a:bodyPr wrap="square" rtlCol="0">
            <a:spAutoFit/>
          </a:bodyPr>
          <a:lstStyle/>
          <a:p>
            <a:r>
              <a:rPr kumimoji="1" lang="en-US" altLang="zh-CN" sz="1350" dirty="0"/>
              <a:t>(</a:t>
            </a:r>
            <a:r>
              <a:rPr kumimoji="1" lang="en-US" altLang="zh-CN" sz="1350" dirty="0" err="1"/>
              <a:t>x,y</a:t>
            </a:r>
            <a:r>
              <a:rPr kumimoji="1" lang="en-US" altLang="zh-CN" sz="1350" dirty="0"/>
              <a:t>)</a:t>
            </a:r>
            <a:endParaRPr kumimoji="1" lang="zh-CN" altLang="en-US" sz="1350" dirty="0"/>
          </a:p>
        </p:txBody>
      </p:sp>
      <p:sp>
        <p:nvSpPr>
          <p:cNvPr id="8" name="文本框 7"/>
          <p:cNvSpPr txBox="1"/>
          <p:nvPr/>
        </p:nvSpPr>
        <p:spPr>
          <a:xfrm>
            <a:off x="2323385" y="3452871"/>
            <a:ext cx="986886" cy="300082"/>
          </a:xfrm>
          <a:prstGeom prst="rect">
            <a:avLst/>
          </a:prstGeom>
          <a:noFill/>
        </p:spPr>
        <p:txBody>
          <a:bodyPr wrap="square" rtlCol="0">
            <a:spAutoFit/>
          </a:bodyPr>
          <a:lstStyle/>
          <a:p>
            <a:r>
              <a:rPr kumimoji="1" lang="en-US" altLang="zh-CN" sz="1350" dirty="0"/>
              <a:t>w—width</a:t>
            </a:r>
          </a:p>
        </p:txBody>
      </p:sp>
      <p:sp>
        <p:nvSpPr>
          <p:cNvPr id="9" name="文本框 8"/>
          <p:cNvSpPr txBox="1"/>
          <p:nvPr/>
        </p:nvSpPr>
        <p:spPr>
          <a:xfrm>
            <a:off x="3508520" y="2695099"/>
            <a:ext cx="986886" cy="300082"/>
          </a:xfrm>
          <a:prstGeom prst="rect">
            <a:avLst/>
          </a:prstGeom>
          <a:noFill/>
        </p:spPr>
        <p:txBody>
          <a:bodyPr wrap="square" rtlCol="0">
            <a:spAutoFit/>
          </a:bodyPr>
          <a:lstStyle/>
          <a:p>
            <a:r>
              <a:rPr kumimoji="1" lang="en-US" altLang="zh-CN" sz="1350" dirty="0"/>
              <a:t>h—height</a:t>
            </a:r>
          </a:p>
        </p:txBody>
      </p:sp>
      <p:sp>
        <p:nvSpPr>
          <p:cNvPr id="16" name="文本框 15"/>
          <p:cNvSpPr txBox="1"/>
          <p:nvPr/>
        </p:nvSpPr>
        <p:spPr>
          <a:xfrm>
            <a:off x="6227976" y="3898026"/>
            <a:ext cx="1773025" cy="1338828"/>
          </a:xfrm>
          <a:prstGeom prst="rect">
            <a:avLst/>
          </a:prstGeom>
          <a:noFill/>
        </p:spPr>
        <p:txBody>
          <a:bodyPr wrap="square" rtlCol="0">
            <a:spAutoFit/>
          </a:bodyPr>
          <a:lstStyle/>
          <a:p>
            <a:pPr algn="ctr"/>
            <a:r>
              <a:rPr kumimoji="1" lang="en-US" altLang="zh-CN" sz="1350" dirty="0" err="1"/>
              <a:t>IoU</a:t>
            </a:r>
            <a:r>
              <a:rPr kumimoji="1" lang="en-US" altLang="zh-CN" sz="1350" dirty="0"/>
              <a:t>&gt;0.7 positive</a:t>
            </a:r>
          </a:p>
          <a:p>
            <a:pPr algn="ctr"/>
            <a:r>
              <a:rPr kumimoji="1" lang="en-US" altLang="zh-CN" sz="1350" dirty="0" err="1"/>
              <a:t>IoU</a:t>
            </a:r>
            <a:r>
              <a:rPr kumimoji="1" lang="en-US" altLang="zh-CN" sz="1350" dirty="0"/>
              <a:t>&lt;0.3 negative</a:t>
            </a:r>
          </a:p>
          <a:p>
            <a:pPr algn="ctr"/>
            <a:r>
              <a:rPr kumimoji="1" lang="en-US" altLang="zh-CN" sz="1350" dirty="0"/>
              <a:t>0.3&lt;</a:t>
            </a:r>
            <a:r>
              <a:rPr kumimoji="1" lang="en-US" altLang="zh-CN" sz="1350" dirty="0" err="1"/>
              <a:t>IoU</a:t>
            </a:r>
            <a:r>
              <a:rPr kumimoji="1" lang="en-US" altLang="zh-CN" sz="1350" dirty="0"/>
              <a:t>&lt;0.7</a:t>
            </a:r>
          </a:p>
          <a:p>
            <a:pPr algn="ctr"/>
            <a:r>
              <a:rPr kumimoji="1" lang="en-US" altLang="zh-CN" sz="1350" dirty="0"/>
              <a:t> Number used in training</a:t>
            </a:r>
          </a:p>
          <a:p>
            <a:pPr algn="ctr"/>
            <a:endParaRPr kumimoji="1" lang="zh-CN" altLang="en-US" sz="1350" dirty="0"/>
          </a:p>
        </p:txBody>
      </p:sp>
      <p:sp>
        <p:nvSpPr>
          <p:cNvPr id="17" name="标题 1"/>
          <p:cNvSpPr txBox="1">
            <a:spLocks/>
          </p:cNvSpPr>
          <p:nvPr/>
        </p:nvSpPr>
        <p:spPr>
          <a:xfrm>
            <a:off x="1477930" y="362049"/>
            <a:ext cx="6172200"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sz="4000" dirty="0" err="1"/>
              <a:t>Classification+Localization</a:t>
            </a:r>
            <a:r>
              <a:rPr kumimoji="1" lang="en-US" altLang="zh-CN" sz="4000" dirty="0"/>
              <a:t>: Intersection of Union (</a:t>
            </a:r>
            <a:r>
              <a:rPr kumimoji="1" lang="en-US" altLang="zh-CN" sz="4000" dirty="0">
                <a:solidFill>
                  <a:srgbClr val="FF0000"/>
                </a:solidFill>
              </a:rPr>
              <a:t>IOU)</a:t>
            </a:r>
            <a:r>
              <a:rPr kumimoji="1" lang="en-US" altLang="zh-CN" sz="4000" dirty="0"/>
              <a:t> </a:t>
            </a:r>
          </a:p>
        </p:txBody>
      </p:sp>
      <p:sp>
        <p:nvSpPr>
          <p:cNvPr id="4" name="TextBox 3"/>
          <p:cNvSpPr txBox="1"/>
          <p:nvPr/>
        </p:nvSpPr>
        <p:spPr>
          <a:xfrm>
            <a:off x="839028" y="4555897"/>
            <a:ext cx="1672253" cy="300082"/>
          </a:xfrm>
          <a:prstGeom prst="rect">
            <a:avLst/>
          </a:prstGeom>
          <a:solidFill>
            <a:srgbClr val="FFFF00"/>
          </a:solidFill>
          <a:ln>
            <a:solidFill>
              <a:schemeClr val="tx1"/>
            </a:solidFill>
          </a:ln>
        </p:spPr>
        <p:txBody>
          <a:bodyPr wrap="none" rtlCol="0">
            <a:spAutoFit/>
          </a:bodyPr>
          <a:lstStyle/>
          <a:p>
            <a:r>
              <a:rPr lang="en-US" sz="1350" dirty="0">
                <a:solidFill>
                  <a:srgbClr val="FF0000"/>
                </a:solidFill>
              </a:rPr>
              <a:t>Intersection of Union</a:t>
            </a:r>
          </a:p>
        </p:txBody>
      </p:sp>
      <p:sp>
        <p:nvSpPr>
          <p:cNvPr id="11" name="Rectangle 10"/>
          <p:cNvSpPr/>
          <p:nvPr/>
        </p:nvSpPr>
        <p:spPr>
          <a:xfrm>
            <a:off x="2493225" y="2088095"/>
            <a:ext cx="911713" cy="126859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3763121" y="1887804"/>
            <a:ext cx="4766561" cy="300082"/>
          </a:xfrm>
          <a:prstGeom prst="rect">
            <a:avLst/>
          </a:prstGeom>
          <a:noFill/>
        </p:spPr>
        <p:txBody>
          <a:bodyPr wrap="none" rtlCol="0">
            <a:spAutoFit/>
          </a:bodyPr>
          <a:lstStyle/>
          <a:p>
            <a:r>
              <a:rPr lang="en-US" sz="1350" dirty="0"/>
              <a:t>How close is intersection of </a:t>
            </a:r>
            <a:r>
              <a:rPr lang="en-US" sz="1350" b="1" dirty="0">
                <a:solidFill>
                  <a:srgbClr val="FF0000"/>
                </a:solidFill>
                <a:effectLst>
                  <a:outerShdw blurRad="38100" dist="38100" dir="2700000" algn="tl">
                    <a:srgbClr val="000000">
                      <a:alpha val="43137"/>
                    </a:srgbClr>
                  </a:outerShdw>
                </a:effectLst>
              </a:rPr>
              <a:t>truth</a:t>
            </a:r>
            <a:r>
              <a:rPr lang="en-US" sz="1350" dirty="0"/>
              <a:t> &amp; </a:t>
            </a:r>
            <a:r>
              <a:rPr lang="en-US" sz="1350" b="1" dirty="0">
                <a:effectLst>
                  <a:outerShdw blurRad="38100" dist="38100" dir="2700000" algn="tl">
                    <a:srgbClr val="000000">
                      <a:alpha val="43137"/>
                    </a:srgbClr>
                  </a:outerShdw>
                </a:effectLst>
              </a:rPr>
              <a:t>proposed </a:t>
            </a:r>
            <a:r>
              <a:rPr lang="en-US" sz="1350" dirty="0"/>
              <a:t>overlapping boxes?</a:t>
            </a:r>
          </a:p>
        </p:txBody>
      </p:sp>
      <p:pic>
        <p:nvPicPr>
          <p:cNvPr id="18" name="图片 3" descr="Screen Shot 2019-06-18 at 16.57.5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308" y="4953873"/>
            <a:ext cx="2415215" cy="1385652"/>
          </a:xfrm>
          <a:prstGeom prst="rect">
            <a:avLst/>
          </a:prstGeom>
        </p:spPr>
      </p:pic>
      <p:sp>
        <p:nvSpPr>
          <p:cNvPr id="19" name="文本框 9"/>
          <p:cNvSpPr txBox="1"/>
          <p:nvPr/>
        </p:nvSpPr>
        <p:spPr>
          <a:xfrm>
            <a:off x="3939849" y="5857369"/>
            <a:ext cx="4952218" cy="923330"/>
          </a:xfrm>
          <a:prstGeom prst="rect">
            <a:avLst/>
          </a:prstGeom>
          <a:noFill/>
        </p:spPr>
        <p:txBody>
          <a:bodyPr wrap="square" rtlCol="0">
            <a:spAutoFit/>
          </a:bodyPr>
          <a:lstStyle/>
          <a:p>
            <a:r>
              <a:rPr kumimoji="1" lang="en-US" altLang="zh-CN" dirty="0"/>
              <a:t>P</a:t>
            </a:r>
            <a:r>
              <a:rPr kumimoji="1" lang="en-US" altLang="zh-CN" baseline="-25000" dirty="0"/>
              <a:t>c</a:t>
            </a:r>
            <a:r>
              <a:rPr kumimoji="1" lang="en-US" altLang="zh-CN" dirty="0"/>
              <a:t> =</a:t>
            </a:r>
            <a:r>
              <a:rPr kumimoji="1" lang="en-US" altLang="zh-CN" dirty="0" err="1"/>
              <a:t>Pr</a:t>
            </a:r>
            <a:r>
              <a:rPr kumimoji="1" lang="en-US" altLang="zh-CN" dirty="0"/>
              <a:t>(Object)*IOU If cell contains objects</a:t>
            </a:r>
          </a:p>
          <a:p>
            <a:r>
              <a:rPr kumimoji="1" lang="en-US" altLang="zh-CN" dirty="0"/>
              <a:t>P</a:t>
            </a:r>
            <a:r>
              <a:rPr kumimoji="1" lang="en-US" altLang="zh-CN" baseline="-25000" dirty="0"/>
              <a:t>c  </a:t>
            </a:r>
            <a:r>
              <a:rPr kumimoji="1" lang="en-US" altLang="zh-CN" dirty="0"/>
              <a:t>=0 If cell doesn’t contain objects</a:t>
            </a:r>
          </a:p>
          <a:p>
            <a:endParaRPr kumimoji="1" lang="zh-CN" altLang="en-US" dirty="0"/>
          </a:p>
        </p:txBody>
      </p:sp>
      <p:cxnSp>
        <p:nvCxnSpPr>
          <p:cNvPr id="14" name="Straight Arrow Connector 13"/>
          <p:cNvCxnSpPr/>
          <p:nvPr/>
        </p:nvCxnSpPr>
        <p:spPr>
          <a:xfrm flipV="1">
            <a:off x="4239491" y="4286992"/>
            <a:ext cx="1021278" cy="5689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085112" y="5236854"/>
            <a:ext cx="1175657" cy="1176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1063688" y="2901468"/>
            <a:ext cx="1259697" cy="646331"/>
            <a:chOff x="1063688" y="2901468"/>
            <a:chExt cx="1259697" cy="646331"/>
          </a:xfrm>
        </p:grpSpPr>
        <p:sp>
          <p:nvSpPr>
            <p:cNvPr id="22" name="TextBox 21"/>
            <p:cNvSpPr txBox="1"/>
            <p:nvPr/>
          </p:nvSpPr>
          <p:spPr>
            <a:xfrm>
              <a:off x="1063688" y="2901468"/>
              <a:ext cx="683329" cy="646331"/>
            </a:xfrm>
            <a:prstGeom prst="rect">
              <a:avLst/>
            </a:prstGeom>
            <a:noFill/>
          </p:spPr>
          <p:txBody>
            <a:bodyPr wrap="none" rtlCol="0">
              <a:spAutoFit/>
            </a:bodyPr>
            <a:lstStyle/>
            <a:p>
              <a:pPr algn="ctr"/>
              <a:r>
                <a:rPr lang="en-US" dirty="0">
                  <a:solidFill>
                    <a:srgbClr val="FF0000"/>
                  </a:solidFill>
                </a:rPr>
                <a:t>Truth</a:t>
              </a:r>
            </a:p>
            <a:p>
              <a:pPr algn="ctr"/>
              <a:r>
                <a:rPr lang="en-US" dirty="0">
                  <a:solidFill>
                    <a:srgbClr val="FF0000"/>
                  </a:solidFill>
                </a:rPr>
                <a:t>BB</a:t>
              </a:r>
            </a:p>
          </p:txBody>
        </p:sp>
        <p:cxnSp>
          <p:nvCxnSpPr>
            <p:cNvPr id="24" name="Straight Arrow Connector 23"/>
            <p:cNvCxnSpPr>
              <a:stCxn id="22" idx="3"/>
            </p:cNvCxnSpPr>
            <p:nvPr/>
          </p:nvCxnSpPr>
          <p:spPr>
            <a:xfrm flipV="1">
              <a:off x="1747017" y="2995182"/>
              <a:ext cx="576368" cy="2294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2493225" y="2220689"/>
            <a:ext cx="654012" cy="1132524"/>
          </a:xfrm>
          <a:prstGeom prst="rect">
            <a:avLst/>
          </a:prstGeom>
          <a:solidFill>
            <a:srgbClr val="92D050">
              <a:alpha val="41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2372449" y="2078671"/>
            <a:ext cx="1048550" cy="1420202"/>
            <a:chOff x="2372449" y="2078671"/>
            <a:chExt cx="1048550" cy="1420202"/>
          </a:xfrm>
        </p:grpSpPr>
        <p:sp>
          <p:nvSpPr>
            <p:cNvPr id="28" name="Rectangle 27"/>
            <p:cNvSpPr/>
            <p:nvPr/>
          </p:nvSpPr>
          <p:spPr>
            <a:xfrm>
              <a:off x="2493224" y="2078671"/>
              <a:ext cx="927775" cy="1291964"/>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372449" y="2206909"/>
              <a:ext cx="844438" cy="1291964"/>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ectangle 45"/>
          <p:cNvSpPr/>
          <p:nvPr/>
        </p:nvSpPr>
        <p:spPr>
          <a:xfrm>
            <a:off x="5131439" y="5917371"/>
            <a:ext cx="1493849" cy="327948"/>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218421" y="4970555"/>
            <a:ext cx="722315" cy="282981"/>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8075967" y="4016119"/>
            <a:ext cx="786431" cy="270873"/>
            <a:chOff x="8075968" y="3724944"/>
            <a:chExt cx="786431" cy="270873"/>
          </a:xfrm>
        </p:grpSpPr>
        <p:sp>
          <p:nvSpPr>
            <p:cNvPr id="54" name="Rectangle 53"/>
            <p:cNvSpPr/>
            <p:nvPr/>
          </p:nvSpPr>
          <p:spPr>
            <a:xfrm>
              <a:off x="8637254" y="3724944"/>
              <a:ext cx="225145" cy="236947"/>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8075968" y="3758870"/>
              <a:ext cx="225145" cy="236947"/>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05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1+#ppt_w/2"/>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1+#ppt_w/2"/>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6" grpId="0"/>
      <p:bldP spid="4" grpId="0" animBg="1"/>
      <p:bldP spid="11" grpId="0" animBg="1"/>
      <p:bldP spid="13" grpId="0"/>
      <p:bldP spid="19" grpId="0"/>
      <p:bldP spid="26" grpId="0" animBg="1"/>
      <p:bldP spid="46"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Outline</a:t>
            </a:r>
            <a:endParaRPr kumimoji="1" lang="zh-CN" altLang="en-US" dirty="0"/>
          </a:p>
        </p:txBody>
      </p:sp>
      <p:sp>
        <p:nvSpPr>
          <p:cNvPr id="3" name="内容占位符 2"/>
          <p:cNvSpPr>
            <a:spLocks noGrp="1"/>
          </p:cNvSpPr>
          <p:nvPr>
            <p:ph idx="1"/>
          </p:nvPr>
        </p:nvSpPr>
        <p:spPr/>
        <p:txBody>
          <a:bodyPr/>
          <a:lstStyle/>
          <a:p>
            <a:r>
              <a:rPr kumimoji="1" lang="en-US" altLang="zh-CN" dirty="0">
                <a:solidFill>
                  <a:srgbClr val="000000"/>
                </a:solidFill>
              </a:rPr>
              <a:t>Motivation</a:t>
            </a:r>
          </a:p>
          <a:p>
            <a:pPr marL="0" indent="0">
              <a:buNone/>
            </a:pPr>
            <a:endParaRPr kumimoji="1" lang="en-US" altLang="zh-CN" sz="1200" dirty="0">
              <a:solidFill>
                <a:srgbClr val="000000"/>
              </a:solidFill>
            </a:endParaRPr>
          </a:p>
          <a:p>
            <a:r>
              <a:rPr kumimoji="1" lang="en-US" altLang="zh-CN" dirty="0">
                <a:solidFill>
                  <a:srgbClr val="000000"/>
                </a:solidFill>
              </a:rPr>
              <a:t>Key Idea of Yolo</a:t>
            </a:r>
          </a:p>
          <a:p>
            <a:endParaRPr kumimoji="1" lang="en-US" altLang="zh-CN" sz="1350" dirty="0">
              <a:solidFill>
                <a:srgbClr val="000000"/>
              </a:solidFill>
            </a:endParaRPr>
          </a:p>
          <a:p>
            <a:r>
              <a:rPr kumimoji="1" lang="en-US" altLang="zh-CN" dirty="0">
                <a:solidFill>
                  <a:srgbClr val="000000"/>
                </a:solidFill>
              </a:rPr>
              <a:t>Ugly Details: Anchor </a:t>
            </a:r>
            <a:r>
              <a:rPr kumimoji="1" lang="en-US" altLang="zh-CN" dirty="0" err="1">
                <a:solidFill>
                  <a:srgbClr val="000000"/>
                </a:solidFill>
              </a:rPr>
              <a:t>Boxes+Target</a:t>
            </a:r>
            <a:r>
              <a:rPr kumimoji="1" lang="en-US" altLang="zh-CN" dirty="0">
                <a:solidFill>
                  <a:srgbClr val="000000"/>
                </a:solidFill>
              </a:rPr>
              <a:t> Vector</a:t>
            </a:r>
          </a:p>
          <a:p>
            <a:pPr marL="0" indent="0">
              <a:buNone/>
            </a:pPr>
            <a:r>
              <a:rPr kumimoji="1" lang="en-US" altLang="zh-CN" dirty="0">
                <a:solidFill>
                  <a:srgbClr val="000000"/>
                </a:solidFill>
              </a:rPr>
              <a:t>                           Intersection-of-Union (IOU)</a:t>
            </a:r>
          </a:p>
          <a:p>
            <a:pPr marL="0" indent="0">
              <a:buNone/>
            </a:pPr>
            <a:r>
              <a:rPr kumimoji="1" lang="en-US" altLang="zh-CN" dirty="0">
                <a:solidFill>
                  <a:srgbClr val="000000"/>
                </a:solidFill>
              </a:rPr>
              <a:t>                           Loss Function &amp; </a:t>
            </a:r>
            <a:r>
              <a:rPr kumimoji="1" lang="en-US" altLang="zh-CN" dirty="0">
                <a:solidFill>
                  <a:srgbClr val="FF0000"/>
                </a:solidFill>
              </a:rPr>
              <a:t>Confidence</a:t>
            </a:r>
          </a:p>
          <a:p>
            <a:pPr marL="0" indent="0">
              <a:buNone/>
            </a:pPr>
            <a:r>
              <a:rPr kumimoji="1" lang="en-US" altLang="zh-CN" dirty="0">
                <a:solidFill>
                  <a:srgbClr val="000000"/>
                </a:solidFill>
              </a:rPr>
              <a:t>                            </a:t>
            </a:r>
          </a:p>
        </p:txBody>
      </p:sp>
      <p:sp>
        <p:nvSpPr>
          <p:cNvPr id="5" name="Rectangle 4"/>
          <p:cNvSpPr/>
          <p:nvPr/>
        </p:nvSpPr>
        <p:spPr>
          <a:xfrm>
            <a:off x="457200" y="1348063"/>
            <a:ext cx="8229600" cy="3124545"/>
          </a:xfrm>
          <a:prstGeom prst="rect">
            <a:avLst/>
          </a:prstGeom>
          <a:solidFill>
            <a:schemeClr val="bg1">
              <a:alpha val="56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3955863" y="4047121"/>
            <a:ext cx="5069122" cy="2536241"/>
            <a:chOff x="4006796" y="3891274"/>
            <a:chExt cx="5069122" cy="2536241"/>
          </a:xfrm>
        </p:grpSpPr>
        <p:sp>
          <p:nvSpPr>
            <p:cNvPr id="6" name="文本框 9"/>
            <p:cNvSpPr txBox="1"/>
            <p:nvPr/>
          </p:nvSpPr>
          <p:spPr>
            <a:xfrm>
              <a:off x="4006796" y="5504185"/>
              <a:ext cx="4952218" cy="923330"/>
            </a:xfrm>
            <a:prstGeom prst="rect">
              <a:avLst/>
            </a:prstGeom>
            <a:noFill/>
          </p:spPr>
          <p:txBody>
            <a:bodyPr wrap="square" rtlCol="0">
              <a:spAutoFit/>
            </a:bodyPr>
            <a:lstStyle/>
            <a:p>
              <a:r>
                <a:rPr kumimoji="1" lang="en-US" altLang="zh-CN" dirty="0"/>
                <a:t>Confidence=</a:t>
              </a:r>
              <a:r>
                <a:rPr kumimoji="1" lang="en-US" altLang="zh-CN" dirty="0" err="1"/>
                <a:t>Pr</a:t>
              </a:r>
              <a:r>
                <a:rPr kumimoji="1" lang="en-US" altLang="zh-CN" dirty="0"/>
                <a:t>(Object)*IOU If cell contains objects</a:t>
              </a:r>
            </a:p>
            <a:p>
              <a:r>
                <a:rPr kumimoji="1" lang="en-US" altLang="zh-CN" dirty="0"/>
                <a:t>Confidence=0 If cell doesn’t contain objects</a:t>
              </a:r>
            </a:p>
            <a:p>
              <a:endParaRPr kumimoji="1" lang="zh-CN" altLang="en-US" dirty="0"/>
            </a:p>
          </p:txBody>
        </p:sp>
        <p:pic>
          <p:nvPicPr>
            <p:cNvPr id="7" name="Picture 6"/>
            <p:cNvPicPr>
              <a:picLocks noChangeAspect="1"/>
            </p:cNvPicPr>
            <p:nvPr/>
          </p:nvPicPr>
          <p:blipFill>
            <a:blip r:embed="rId2"/>
            <a:stretch>
              <a:fillRect/>
            </a:stretch>
          </p:blipFill>
          <p:spPr>
            <a:xfrm>
              <a:off x="8139553" y="3891275"/>
              <a:ext cx="936365" cy="1494199"/>
            </a:xfrm>
            <a:prstGeom prst="rect">
              <a:avLst/>
            </a:prstGeom>
          </p:spPr>
        </p:pic>
        <p:grpSp>
          <p:nvGrpSpPr>
            <p:cNvPr id="8" name="Group 7"/>
            <p:cNvGrpSpPr/>
            <p:nvPr/>
          </p:nvGrpSpPr>
          <p:grpSpPr>
            <a:xfrm>
              <a:off x="4006797" y="3891274"/>
              <a:ext cx="5031832" cy="1940859"/>
              <a:chOff x="4209960" y="3036552"/>
              <a:chExt cx="5031832" cy="1940859"/>
            </a:xfrm>
          </p:grpSpPr>
          <p:sp>
            <p:nvSpPr>
              <p:cNvPr id="9" name="Rectangle 8"/>
              <p:cNvSpPr/>
              <p:nvPr/>
            </p:nvSpPr>
            <p:spPr>
              <a:xfrm>
                <a:off x="4209960" y="4649463"/>
                <a:ext cx="2642446" cy="327948"/>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016647" y="3036552"/>
                <a:ext cx="225145" cy="236947"/>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441777" y="3036553"/>
                <a:ext cx="225145" cy="236947"/>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377687" y="5407036"/>
            <a:ext cx="3239991" cy="1283985"/>
            <a:chOff x="5444289" y="4343549"/>
            <a:chExt cx="3239991" cy="1283985"/>
          </a:xfrm>
        </p:grpSpPr>
        <p:pic>
          <p:nvPicPr>
            <p:cNvPr id="13" name="Picture 12"/>
            <p:cNvPicPr>
              <a:picLocks noChangeAspect="1"/>
            </p:cNvPicPr>
            <p:nvPr/>
          </p:nvPicPr>
          <p:blipFill>
            <a:blip r:embed="rId3"/>
            <a:stretch>
              <a:fillRect/>
            </a:stretch>
          </p:blipFill>
          <p:spPr>
            <a:xfrm>
              <a:off x="5782474" y="4343549"/>
              <a:ext cx="2901806" cy="1283985"/>
            </a:xfrm>
            <a:prstGeom prst="rect">
              <a:avLst/>
            </a:prstGeom>
          </p:spPr>
        </p:pic>
        <p:sp>
          <p:nvSpPr>
            <p:cNvPr id="14" name="TextBox 13"/>
            <p:cNvSpPr txBox="1"/>
            <p:nvPr/>
          </p:nvSpPr>
          <p:spPr>
            <a:xfrm>
              <a:off x="5444289" y="4929250"/>
              <a:ext cx="976678" cy="369332"/>
            </a:xfrm>
            <a:prstGeom prst="rect">
              <a:avLst/>
            </a:prstGeom>
            <a:solidFill>
              <a:schemeClr val="bg1"/>
            </a:solidFill>
            <a:ln>
              <a:noFill/>
            </a:ln>
            <a:effectLst/>
          </p:spPr>
          <p:txBody>
            <a:bodyPr wrap="none" rtlCol="0">
              <a:spAutoFit/>
            </a:bodyPr>
            <a:lstStyle/>
            <a:p>
              <a:r>
                <a:rPr lang="en-US" dirty="0">
                  <a:solidFill>
                    <a:srgbClr val="FF0000"/>
                  </a:solidFill>
                  <a:latin typeface="Symbol" panose="05050102010706020507" pitchFamily="18" charset="2"/>
                </a:rPr>
                <a:t>e</a:t>
              </a:r>
              <a:r>
                <a:rPr lang="en-US" dirty="0">
                  <a:solidFill>
                    <a:srgbClr val="FF0000"/>
                  </a:solidFill>
                </a:rPr>
                <a:t>(</a:t>
              </a:r>
              <a:r>
                <a:rPr lang="en-US" dirty="0" err="1">
                  <a:solidFill>
                    <a:srgbClr val="FF0000"/>
                  </a:solidFill>
                </a:rPr>
                <a:t>y,y</a:t>
              </a:r>
              <a:r>
                <a:rPr lang="en-US" dirty="0">
                  <a:solidFill>
                    <a:srgbClr val="FF0000"/>
                  </a:solidFill>
                </a:rPr>
                <a:t>’) = </a:t>
              </a:r>
            </a:p>
          </p:txBody>
        </p:sp>
      </p:grpSp>
      <p:sp>
        <p:nvSpPr>
          <p:cNvPr id="15" name="Rectangle 14"/>
          <p:cNvSpPr/>
          <p:nvPr/>
        </p:nvSpPr>
        <p:spPr>
          <a:xfrm>
            <a:off x="1485073" y="6290734"/>
            <a:ext cx="2023440" cy="327948"/>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91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708416" y="-25748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dirty="0"/>
              <a:t>Summary</a:t>
            </a:r>
            <a:endParaRPr kumimoji="1" lang="zh-CN" altLang="en-US" dirty="0"/>
          </a:p>
        </p:txBody>
      </p:sp>
      <p:grpSp>
        <p:nvGrpSpPr>
          <p:cNvPr id="15" name="Group 14"/>
          <p:cNvGrpSpPr/>
          <p:nvPr/>
        </p:nvGrpSpPr>
        <p:grpSpPr>
          <a:xfrm>
            <a:off x="1025347" y="1882316"/>
            <a:ext cx="7488356" cy="1226266"/>
            <a:chOff x="1025347" y="2495449"/>
            <a:chExt cx="7488356" cy="1226266"/>
          </a:xfrm>
        </p:grpSpPr>
        <p:sp>
          <p:nvSpPr>
            <p:cNvPr id="13" name="TextBox 12"/>
            <p:cNvSpPr txBox="1"/>
            <p:nvPr/>
          </p:nvSpPr>
          <p:spPr>
            <a:xfrm>
              <a:off x="6320474" y="3129840"/>
              <a:ext cx="2193229" cy="461665"/>
            </a:xfrm>
            <a:prstGeom prst="rect">
              <a:avLst/>
            </a:prstGeom>
            <a:noFill/>
          </p:spPr>
          <p:txBody>
            <a:bodyPr wrap="none" rtlCol="0">
              <a:spAutoFit/>
            </a:bodyPr>
            <a:lstStyle/>
            <a:p>
              <a:r>
                <a:rPr lang="en-US" dirty="0">
                  <a:solidFill>
                    <a:srgbClr val="FF0000"/>
                  </a:solidFill>
                </a:rPr>
                <a:t>w</a:t>
              </a:r>
              <a:r>
                <a:rPr lang="en-US" baseline="30000" dirty="0">
                  <a:solidFill>
                    <a:srgbClr val="FF0000"/>
                  </a:solidFill>
                </a:rPr>
                <a:t>(k+1)</a:t>
              </a:r>
              <a:r>
                <a:rPr lang="en-US" dirty="0">
                  <a:solidFill>
                    <a:srgbClr val="FF0000"/>
                  </a:solidFill>
                </a:rPr>
                <a:t> = w</a:t>
              </a:r>
              <a:r>
                <a:rPr lang="en-US" baseline="30000" dirty="0">
                  <a:solidFill>
                    <a:srgbClr val="FF0000"/>
                  </a:solidFill>
                </a:rPr>
                <a:t>(k)</a:t>
              </a:r>
              <a:r>
                <a:rPr lang="en-US" baseline="-25000" dirty="0">
                  <a:solidFill>
                    <a:srgbClr val="FF0000"/>
                  </a:solidFill>
                </a:rPr>
                <a:t> </a:t>
              </a:r>
              <a:r>
                <a:rPr lang="en-US" dirty="0">
                  <a:solidFill>
                    <a:srgbClr val="FF0000"/>
                  </a:solidFill>
                </a:rPr>
                <a:t> - </a:t>
              </a:r>
              <a:r>
                <a:rPr lang="en-US" dirty="0" err="1">
                  <a:solidFill>
                    <a:srgbClr val="FF0000"/>
                  </a:solidFill>
                  <a:latin typeface="Symbol" panose="05050102010706020507" pitchFamily="18" charset="2"/>
                </a:rPr>
                <a:t>a</a:t>
              </a:r>
              <a:r>
                <a:rPr lang="en-US" dirty="0" err="1">
                  <a:solidFill>
                    <a:srgbClr val="FF0000"/>
                  </a:solidFill>
                  <a:sym typeface="Symbol" panose="05050102010706020507" pitchFamily="18" charset="2"/>
                </a:rPr>
                <a:t></a:t>
              </a:r>
              <a:r>
                <a:rPr lang="en-US" sz="2400" dirty="0" err="1">
                  <a:solidFill>
                    <a:srgbClr val="FF0000"/>
                  </a:solidFill>
                  <a:latin typeface="Symbol" panose="05050102010706020507" pitchFamily="18" charset="2"/>
                  <a:sym typeface="Symbol" panose="05050102010706020507" pitchFamily="18" charset="2"/>
                </a:rPr>
                <a:t>e</a:t>
              </a:r>
              <a:r>
                <a:rPr lang="en-US" dirty="0">
                  <a:solidFill>
                    <a:srgbClr val="FF0000"/>
                  </a:solidFill>
                </a:rPr>
                <a:t>/</a:t>
              </a:r>
              <a:r>
                <a:rPr lang="en-US" dirty="0">
                  <a:solidFill>
                    <a:srgbClr val="FF0000"/>
                  </a:solidFill>
                  <a:sym typeface="Symbol" panose="05050102010706020507" pitchFamily="18" charset="2"/>
                </a:rPr>
                <a:t></a:t>
              </a:r>
              <a:r>
                <a:rPr lang="en-US" dirty="0">
                  <a:solidFill>
                    <a:srgbClr val="FF0000"/>
                  </a:solidFill>
                </a:rPr>
                <a:t>w</a:t>
              </a:r>
            </a:p>
          </p:txBody>
        </p:sp>
        <p:grpSp>
          <p:nvGrpSpPr>
            <p:cNvPr id="8" name="Group 7"/>
            <p:cNvGrpSpPr/>
            <p:nvPr/>
          </p:nvGrpSpPr>
          <p:grpSpPr>
            <a:xfrm>
              <a:off x="1025347" y="2495449"/>
              <a:ext cx="4854715" cy="1226266"/>
              <a:chOff x="941527" y="5482489"/>
              <a:chExt cx="4854715" cy="1226266"/>
            </a:xfrm>
          </p:grpSpPr>
          <p:pic>
            <p:nvPicPr>
              <p:cNvPr id="11" name="Picture 10"/>
              <p:cNvPicPr>
                <a:picLocks noChangeAspect="1"/>
              </p:cNvPicPr>
              <p:nvPr/>
            </p:nvPicPr>
            <p:blipFill>
              <a:blip r:embed="rId2"/>
              <a:stretch>
                <a:fillRect/>
              </a:stretch>
            </p:blipFill>
            <p:spPr>
              <a:xfrm>
                <a:off x="2055947" y="5482489"/>
                <a:ext cx="2582227" cy="1226266"/>
              </a:xfrm>
              <a:prstGeom prst="rect">
                <a:avLst/>
              </a:prstGeom>
            </p:spPr>
          </p:pic>
          <p:pic>
            <p:nvPicPr>
              <p:cNvPr id="7" name="Picture 6"/>
              <p:cNvPicPr>
                <a:picLocks noChangeAspect="1"/>
              </p:cNvPicPr>
              <p:nvPr/>
            </p:nvPicPr>
            <p:blipFill>
              <a:blip r:embed="rId3"/>
              <a:stretch>
                <a:fillRect/>
              </a:stretch>
            </p:blipFill>
            <p:spPr>
              <a:xfrm>
                <a:off x="4660790" y="5653968"/>
                <a:ext cx="1135452" cy="1037662"/>
              </a:xfrm>
              <a:prstGeom prst="rect">
                <a:avLst/>
              </a:prstGeom>
            </p:spPr>
          </p:pic>
          <p:pic>
            <p:nvPicPr>
              <p:cNvPr id="14" name="Picture 13"/>
              <p:cNvPicPr>
                <a:picLocks noChangeAspect="1"/>
              </p:cNvPicPr>
              <p:nvPr/>
            </p:nvPicPr>
            <p:blipFill>
              <a:blip r:embed="rId4"/>
              <a:stretch>
                <a:fillRect/>
              </a:stretch>
            </p:blipFill>
            <p:spPr>
              <a:xfrm>
                <a:off x="941527" y="5663656"/>
                <a:ext cx="996604" cy="1027974"/>
              </a:xfrm>
              <a:prstGeom prst="rect">
                <a:avLst/>
              </a:prstGeom>
            </p:spPr>
          </p:pic>
        </p:grpSp>
      </p:grpSp>
      <p:sp>
        <p:nvSpPr>
          <p:cNvPr id="9" name="TextBox 8"/>
          <p:cNvSpPr txBox="1"/>
          <p:nvPr/>
        </p:nvSpPr>
        <p:spPr>
          <a:xfrm>
            <a:off x="708416" y="1314727"/>
            <a:ext cx="2496196" cy="584775"/>
          </a:xfrm>
          <a:prstGeom prst="rect">
            <a:avLst/>
          </a:prstGeom>
          <a:noFill/>
        </p:spPr>
        <p:txBody>
          <a:bodyPr wrap="none" rtlCol="0">
            <a:spAutoFit/>
          </a:bodyPr>
          <a:lstStyle/>
          <a:p>
            <a:r>
              <a:rPr lang="en-US" sz="3200" dirty="0"/>
              <a:t>YOLO Training</a:t>
            </a:r>
          </a:p>
        </p:txBody>
      </p:sp>
      <p:sp>
        <p:nvSpPr>
          <p:cNvPr id="18" name="TextBox 17"/>
          <p:cNvSpPr txBox="1"/>
          <p:nvPr/>
        </p:nvSpPr>
        <p:spPr>
          <a:xfrm>
            <a:off x="624595" y="3631524"/>
            <a:ext cx="2875724" cy="584775"/>
          </a:xfrm>
          <a:prstGeom prst="rect">
            <a:avLst/>
          </a:prstGeom>
          <a:noFill/>
        </p:spPr>
        <p:txBody>
          <a:bodyPr wrap="none" rtlCol="0">
            <a:spAutoFit/>
          </a:bodyPr>
          <a:lstStyle/>
          <a:p>
            <a:r>
              <a:rPr lang="en-US" sz="3200" dirty="0"/>
              <a:t>YOLO Prediction</a:t>
            </a:r>
          </a:p>
        </p:txBody>
      </p:sp>
      <p:pic>
        <p:nvPicPr>
          <p:cNvPr id="19" name="Picture 18"/>
          <p:cNvPicPr>
            <a:picLocks noChangeAspect="1"/>
          </p:cNvPicPr>
          <p:nvPr/>
        </p:nvPicPr>
        <p:blipFill>
          <a:blip r:embed="rId5"/>
          <a:stretch>
            <a:fillRect/>
          </a:stretch>
        </p:blipFill>
        <p:spPr>
          <a:xfrm>
            <a:off x="1194809" y="4185018"/>
            <a:ext cx="4847851" cy="1879539"/>
          </a:xfrm>
          <a:prstGeom prst="rect">
            <a:avLst/>
          </a:prstGeom>
        </p:spPr>
      </p:pic>
      <p:pic>
        <p:nvPicPr>
          <p:cNvPr id="20" name="Picture 19"/>
          <p:cNvPicPr>
            <a:picLocks noChangeAspect="1"/>
          </p:cNvPicPr>
          <p:nvPr/>
        </p:nvPicPr>
        <p:blipFill>
          <a:blip r:embed="rId6"/>
          <a:stretch>
            <a:fillRect/>
          </a:stretch>
        </p:blipFill>
        <p:spPr>
          <a:xfrm>
            <a:off x="1194809" y="4756366"/>
            <a:ext cx="4853893" cy="1364686"/>
          </a:xfrm>
          <a:prstGeom prst="rect">
            <a:avLst/>
          </a:prstGeom>
        </p:spPr>
      </p:pic>
      <p:sp>
        <p:nvSpPr>
          <p:cNvPr id="16" name="Rectangle 15"/>
          <p:cNvSpPr/>
          <p:nvPr/>
        </p:nvSpPr>
        <p:spPr>
          <a:xfrm>
            <a:off x="4107546" y="3893103"/>
            <a:ext cx="7635240" cy="2142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204612" y="5483427"/>
            <a:ext cx="7635240" cy="1054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204612" y="5199008"/>
            <a:ext cx="7635240" cy="347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9664DDF-B5F4-2957-2BF5-C5E0D183790C}"/>
              </a:ext>
            </a:extLst>
          </p:cNvPr>
          <p:cNvSpPr txBox="1"/>
          <p:nvPr/>
        </p:nvSpPr>
        <p:spPr>
          <a:xfrm>
            <a:off x="4414695" y="1573166"/>
            <a:ext cx="2050369" cy="523220"/>
          </a:xfrm>
          <a:prstGeom prst="rect">
            <a:avLst/>
          </a:prstGeom>
          <a:noFill/>
        </p:spPr>
        <p:txBody>
          <a:bodyPr wrap="none" rtlCol="0">
            <a:spAutoFit/>
          </a:bodyPr>
          <a:lstStyle/>
          <a:p>
            <a:pPr algn="ctr"/>
            <a:r>
              <a:rPr lang="en-US" sz="1400" dirty="0"/>
              <a:t>Target boxes: </a:t>
            </a:r>
          </a:p>
          <a:p>
            <a:pPr algn="ctr"/>
            <a:r>
              <a:rPr lang="en-US" sz="1400" dirty="0"/>
              <a:t>One bounding box/object</a:t>
            </a:r>
          </a:p>
        </p:txBody>
      </p:sp>
      <p:sp>
        <p:nvSpPr>
          <p:cNvPr id="3" name="TextBox 2">
            <a:extLst>
              <a:ext uri="{FF2B5EF4-FFF2-40B4-BE49-F238E27FC236}">
                <a16:creationId xmlns:a16="http://schemas.microsoft.com/office/drawing/2014/main" id="{E3329D86-F0CA-2BAC-03FB-EA2ADE7A4850}"/>
              </a:ext>
            </a:extLst>
          </p:cNvPr>
          <p:cNvSpPr txBox="1"/>
          <p:nvPr/>
        </p:nvSpPr>
        <p:spPr>
          <a:xfrm>
            <a:off x="230891" y="3043173"/>
            <a:ext cx="1994520" cy="307777"/>
          </a:xfrm>
          <a:prstGeom prst="rect">
            <a:avLst/>
          </a:prstGeom>
          <a:noFill/>
        </p:spPr>
        <p:txBody>
          <a:bodyPr wrap="none" rtlCol="0">
            <a:spAutoFit/>
          </a:bodyPr>
          <a:lstStyle/>
          <a:p>
            <a:r>
              <a:rPr lang="en-US" sz="1400" dirty="0"/>
              <a:t>Two bounding boxes/cell</a:t>
            </a:r>
          </a:p>
        </p:txBody>
      </p:sp>
      <p:sp>
        <p:nvSpPr>
          <p:cNvPr id="4" name="TextBox 3">
            <a:extLst>
              <a:ext uri="{FF2B5EF4-FFF2-40B4-BE49-F238E27FC236}">
                <a16:creationId xmlns:a16="http://schemas.microsoft.com/office/drawing/2014/main" id="{5389EFA8-9C5C-C5C4-1C7A-8786EB5A00B3}"/>
              </a:ext>
            </a:extLst>
          </p:cNvPr>
          <p:cNvSpPr txBox="1"/>
          <p:nvPr/>
        </p:nvSpPr>
        <p:spPr>
          <a:xfrm>
            <a:off x="2324822" y="3053711"/>
            <a:ext cx="2587824" cy="307777"/>
          </a:xfrm>
          <a:prstGeom prst="rect">
            <a:avLst/>
          </a:prstGeom>
          <a:noFill/>
        </p:spPr>
        <p:txBody>
          <a:bodyPr wrap="none" rtlCol="0">
            <a:spAutoFit/>
          </a:bodyPr>
          <a:lstStyle/>
          <a:p>
            <a:r>
              <a:rPr lang="en-US" sz="1400" dirty="0"/>
              <a:t>&gt;24 layers </a:t>
            </a:r>
            <a:r>
              <a:rPr lang="en-US" sz="1400" dirty="0" err="1"/>
              <a:t>VGG+transfer</a:t>
            </a:r>
            <a:r>
              <a:rPr lang="en-US" sz="1400" dirty="0"/>
              <a:t> learning</a:t>
            </a:r>
          </a:p>
        </p:txBody>
      </p:sp>
      <p:sp>
        <p:nvSpPr>
          <p:cNvPr id="6" name="Oval 5">
            <a:extLst>
              <a:ext uri="{FF2B5EF4-FFF2-40B4-BE49-F238E27FC236}">
                <a16:creationId xmlns:a16="http://schemas.microsoft.com/office/drawing/2014/main" id="{9F06DC12-E49D-60E4-586C-89D272CDDFAE}"/>
              </a:ext>
            </a:extLst>
          </p:cNvPr>
          <p:cNvSpPr/>
          <p:nvPr/>
        </p:nvSpPr>
        <p:spPr>
          <a:xfrm>
            <a:off x="1740753" y="2618811"/>
            <a:ext cx="140599" cy="12872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FDD1B8-A0D6-CF20-5540-E4B69961A6DF}"/>
              </a:ext>
            </a:extLst>
          </p:cNvPr>
          <p:cNvSpPr/>
          <p:nvPr/>
        </p:nvSpPr>
        <p:spPr>
          <a:xfrm>
            <a:off x="1164443" y="2516707"/>
            <a:ext cx="140599" cy="12872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311F3FE-4954-CC8A-23D8-4D21604C683E}"/>
              </a:ext>
            </a:extLst>
          </p:cNvPr>
          <p:cNvSpPr txBox="1"/>
          <p:nvPr/>
        </p:nvSpPr>
        <p:spPr>
          <a:xfrm>
            <a:off x="4414695" y="1096120"/>
            <a:ext cx="1976567" cy="523220"/>
          </a:xfrm>
          <a:prstGeom prst="rect">
            <a:avLst/>
          </a:prstGeom>
          <a:noFill/>
        </p:spPr>
        <p:txBody>
          <a:bodyPr wrap="none" rtlCol="0">
            <a:spAutoFit/>
          </a:bodyPr>
          <a:lstStyle/>
          <a:p>
            <a:pPr algn="ctr"/>
            <a:r>
              <a:rPr lang="en-US" sz="1400" dirty="0" err="1"/>
              <a:t>IOU</a:t>
            </a:r>
            <a:r>
              <a:rPr lang="en-US" sz="1400" dirty="0" err="1">
                <a:sym typeface="Wingdings" panose="05000000000000000000" pitchFamily="2" charset="2"/>
              </a:rPr>
              <a:t>eliminates</a:t>
            </a:r>
            <a:r>
              <a:rPr lang="en-US" sz="1400" dirty="0">
                <a:sym typeface="Wingdings" panose="05000000000000000000" pitchFamily="2" charset="2"/>
              </a:rPr>
              <a:t> boxes</a:t>
            </a:r>
          </a:p>
          <a:p>
            <a:pPr algn="ctr"/>
            <a:r>
              <a:rPr lang="en-US" sz="1400" dirty="0">
                <a:sym typeface="Wingdings" panose="05000000000000000000" pitchFamily="2" charset="2"/>
              </a:rPr>
              <a:t>Intersecting same object</a:t>
            </a:r>
            <a:endParaRPr lang="en-US" sz="1400" dirty="0"/>
          </a:p>
        </p:txBody>
      </p:sp>
      <p:pic>
        <p:nvPicPr>
          <p:cNvPr id="26" name="图片 4" descr="Screen Shot 2019-06-13 at 14.19.30.png">
            <a:extLst>
              <a:ext uri="{FF2B5EF4-FFF2-40B4-BE49-F238E27FC236}">
                <a16:creationId xmlns:a16="http://schemas.microsoft.com/office/drawing/2014/main" id="{49F1C401-DB0B-978B-647B-5AE6DD4976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031" y="624646"/>
            <a:ext cx="1609725" cy="1428750"/>
          </a:xfrm>
          <a:prstGeom prst="rect">
            <a:avLst/>
          </a:prstGeom>
        </p:spPr>
      </p:pic>
      <p:sp>
        <p:nvSpPr>
          <p:cNvPr id="27" name="文本框 6">
            <a:extLst>
              <a:ext uri="{FF2B5EF4-FFF2-40B4-BE49-F238E27FC236}">
                <a16:creationId xmlns:a16="http://schemas.microsoft.com/office/drawing/2014/main" id="{3AF51F0A-FBC6-5C99-990F-908A9BE81EB1}"/>
              </a:ext>
            </a:extLst>
          </p:cNvPr>
          <p:cNvSpPr txBox="1"/>
          <p:nvPr/>
        </p:nvSpPr>
        <p:spPr>
          <a:xfrm>
            <a:off x="7325969" y="421279"/>
            <a:ext cx="986886" cy="300082"/>
          </a:xfrm>
          <a:prstGeom prst="rect">
            <a:avLst/>
          </a:prstGeom>
          <a:noFill/>
        </p:spPr>
        <p:txBody>
          <a:bodyPr wrap="square" rtlCol="0">
            <a:spAutoFit/>
          </a:bodyPr>
          <a:lstStyle/>
          <a:p>
            <a:r>
              <a:rPr kumimoji="1" lang="en-US" altLang="zh-CN" sz="1350" dirty="0"/>
              <a:t>(</a:t>
            </a:r>
            <a:r>
              <a:rPr kumimoji="1" lang="en-US" altLang="zh-CN" sz="1350" dirty="0" err="1"/>
              <a:t>x,y</a:t>
            </a:r>
            <a:r>
              <a:rPr kumimoji="1" lang="en-US" altLang="zh-CN" sz="1350" dirty="0"/>
              <a:t>)</a:t>
            </a:r>
            <a:endParaRPr kumimoji="1" lang="zh-CN" altLang="en-US" sz="1350" dirty="0"/>
          </a:p>
        </p:txBody>
      </p:sp>
      <p:sp>
        <p:nvSpPr>
          <p:cNvPr id="28" name="文本框 7">
            <a:extLst>
              <a:ext uri="{FF2B5EF4-FFF2-40B4-BE49-F238E27FC236}">
                <a16:creationId xmlns:a16="http://schemas.microsoft.com/office/drawing/2014/main" id="{10295CF1-C8FD-B31B-FCF8-6EEA62A7C49A}"/>
              </a:ext>
            </a:extLst>
          </p:cNvPr>
          <p:cNvSpPr txBox="1"/>
          <p:nvPr/>
        </p:nvSpPr>
        <p:spPr>
          <a:xfrm>
            <a:off x="7766621" y="1949319"/>
            <a:ext cx="986886" cy="300082"/>
          </a:xfrm>
          <a:prstGeom prst="rect">
            <a:avLst/>
          </a:prstGeom>
          <a:noFill/>
        </p:spPr>
        <p:txBody>
          <a:bodyPr wrap="square" rtlCol="0">
            <a:spAutoFit/>
          </a:bodyPr>
          <a:lstStyle/>
          <a:p>
            <a:r>
              <a:rPr kumimoji="1" lang="en-US" altLang="zh-CN" sz="1350" dirty="0"/>
              <a:t>w—width</a:t>
            </a:r>
          </a:p>
        </p:txBody>
      </p:sp>
      <p:sp>
        <p:nvSpPr>
          <p:cNvPr id="30" name="Rectangle 29">
            <a:extLst>
              <a:ext uri="{FF2B5EF4-FFF2-40B4-BE49-F238E27FC236}">
                <a16:creationId xmlns:a16="http://schemas.microsoft.com/office/drawing/2014/main" id="{D5E23BCF-A0AC-9372-5A1D-92E3A68E85D6}"/>
              </a:ext>
            </a:extLst>
          </p:cNvPr>
          <p:cNvSpPr/>
          <p:nvPr/>
        </p:nvSpPr>
        <p:spPr>
          <a:xfrm>
            <a:off x="7936461" y="584543"/>
            <a:ext cx="911713" cy="126859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1" name="Group 30">
            <a:extLst>
              <a:ext uri="{FF2B5EF4-FFF2-40B4-BE49-F238E27FC236}">
                <a16:creationId xmlns:a16="http://schemas.microsoft.com/office/drawing/2014/main" id="{FAD686F2-F4E9-33EA-0FDA-EF923F03AEC0}"/>
              </a:ext>
            </a:extLst>
          </p:cNvPr>
          <p:cNvGrpSpPr/>
          <p:nvPr/>
        </p:nvGrpSpPr>
        <p:grpSpPr>
          <a:xfrm>
            <a:off x="6506924" y="1397916"/>
            <a:ext cx="1259697" cy="646331"/>
            <a:chOff x="1063688" y="2901468"/>
            <a:chExt cx="1259697" cy="646331"/>
          </a:xfrm>
        </p:grpSpPr>
        <p:sp>
          <p:nvSpPr>
            <p:cNvPr id="32" name="TextBox 31">
              <a:extLst>
                <a:ext uri="{FF2B5EF4-FFF2-40B4-BE49-F238E27FC236}">
                  <a16:creationId xmlns:a16="http://schemas.microsoft.com/office/drawing/2014/main" id="{2B48DC48-7E2E-7726-CCEA-4775BC17EBBB}"/>
                </a:ext>
              </a:extLst>
            </p:cNvPr>
            <p:cNvSpPr txBox="1"/>
            <p:nvPr/>
          </p:nvSpPr>
          <p:spPr>
            <a:xfrm>
              <a:off x="1063688" y="2901468"/>
              <a:ext cx="683329" cy="646331"/>
            </a:xfrm>
            <a:prstGeom prst="rect">
              <a:avLst/>
            </a:prstGeom>
            <a:noFill/>
          </p:spPr>
          <p:txBody>
            <a:bodyPr wrap="none" rtlCol="0">
              <a:spAutoFit/>
            </a:bodyPr>
            <a:lstStyle/>
            <a:p>
              <a:pPr algn="ctr"/>
              <a:r>
                <a:rPr lang="en-US" dirty="0">
                  <a:solidFill>
                    <a:srgbClr val="FF0000"/>
                  </a:solidFill>
                </a:rPr>
                <a:t>Truth</a:t>
              </a:r>
            </a:p>
            <a:p>
              <a:pPr algn="ctr"/>
              <a:r>
                <a:rPr lang="en-US" dirty="0">
                  <a:solidFill>
                    <a:srgbClr val="FF0000"/>
                  </a:solidFill>
                </a:rPr>
                <a:t>BB</a:t>
              </a:r>
            </a:p>
          </p:txBody>
        </p:sp>
        <p:cxnSp>
          <p:nvCxnSpPr>
            <p:cNvPr id="33" name="Straight Arrow Connector 32">
              <a:extLst>
                <a:ext uri="{FF2B5EF4-FFF2-40B4-BE49-F238E27FC236}">
                  <a16:creationId xmlns:a16="http://schemas.microsoft.com/office/drawing/2014/main" id="{3ECF87DA-9A3B-F752-16D1-3BC52B871B42}"/>
                </a:ext>
              </a:extLst>
            </p:cNvPr>
            <p:cNvCxnSpPr>
              <a:stCxn id="32" idx="3"/>
            </p:cNvCxnSpPr>
            <p:nvPr/>
          </p:nvCxnSpPr>
          <p:spPr>
            <a:xfrm flipV="1">
              <a:off x="1747017" y="2995182"/>
              <a:ext cx="576368" cy="2294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4" name="Rectangle 33">
            <a:extLst>
              <a:ext uri="{FF2B5EF4-FFF2-40B4-BE49-F238E27FC236}">
                <a16:creationId xmlns:a16="http://schemas.microsoft.com/office/drawing/2014/main" id="{9DCA3444-DC78-62C0-0590-A0D5AC0E456C}"/>
              </a:ext>
            </a:extLst>
          </p:cNvPr>
          <p:cNvSpPr/>
          <p:nvPr/>
        </p:nvSpPr>
        <p:spPr>
          <a:xfrm>
            <a:off x="7936461" y="717137"/>
            <a:ext cx="654012" cy="1132524"/>
          </a:xfrm>
          <a:prstGeom prst="rect">
            <a:avLst/>
          </a:prstGeom>
          <a:solidFill>
            <a:srgbClr val="92D050">
              <a:alpha val="41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A5C0D76-461B-4A33-091A-C9EBCA8DAACA}"/>
              </a:ext>
            </a:extLst>
          </p:cNvPr>
          <p:cNvGrpSpPr/>
          <p:nvPr/>
        </p:nvGrpSpPr>
        <p:grpSpPr>
          <a:xfrm>
            <a:off x="7815685" y="575119"/>
            <a:ext cx="1048550" cy="1420202"/>
            <a:chOff x="2372449" y="2078671"/>
            <a:chExt cx="1048550" cy="1420202"/>
          </a:xfrm>
        </p:grpSpPr>
        <p:sp>
          <p:nvSpPr>
            <p:cNvPr id="36" name="Rectangle 35">
              <a:extLst>
                <a:ext uri="{FF2B5EF4-FFF2-40B4-BE49-F238E27FC236}">
                  <a16:creationId xmlns:a16="http://schemas.microsoft.com/office/drawing/2014/main" id="{A266E77A-2342-AD21-2EA5-2B455BFB9BBF}"/>
                </a:ext>
              </a:extLst>
            </p:cNvPr>
            <p:cNvSpPr/>
            <p:nvPr/>
          </p:nvSpPr>
          <p:spPr>
            <a:xfrm>
              <a:off x="2493224" y="2078671"/>
              <a:ext cx="927775" cy="1291964"/>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49FE97B-611B-8E5F-C584-242F928DE6EE}"/>
                </a:ext>
              </a:extLst>
            </p:cNvPr>
            <p:cNvSpPr/>
            <p:nvPr/>
          </p:nvSpPr>
          <p:spPr>
            <a:xfrm>
              <a:off x="2372449" y="2206909"/>
              <a:ext cx="844438" cy="1291964"/>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6138088C-DE1A-BDBB-D284-280563D25249}"/>
              </a:ext>
            </a:extLst>
          </p:cNvPr>
          <p:cNvGrpSpPr/>
          <p:nvPr/>
        </p:nvGrpSpPr>
        <p:grpSpPr>
          <a:xfrm>
            <a:off x="1305042" y="4819722"/>
            <a:ext cx="1188447" cy="1160812"/>
            <a:chOff x="1305042" y="4819722"/>
            <a:chExt cx="1188447" cy="1160812"/>
          </a:xfrm>
        </p:grpSpPr>
        <p:grpSp>
          <p:nvGrpSpPr>
            <p:cNvPr id="47" name="Group 46">
              <a:extLst>
                <a:ext uri="{FF2B5EF4-FFF2-40B4-BE49-F238E27FC236}">
                  <a16:creationId xmlns:a16="http://schemas.microsoft.com/office/drawing/2014/main" id="{DE33363D-6D1E-381F-7157-FAA42829E02E}"/>
                </a:ext>
              </a:extLst>
            </p:cNvPr>
            <p:cNvGrpSpPr/>
            <p:nvPr/>
          </p:nvGrpSpPr>
          <p:grpSpPr>
            <a:xfrm>
              <a:off x="1305042" y="4819722"/>
              <a:ext cx="435711" cy="429396"/>
              <a:chOff x="1305042" y="4819722"/>
              <a:chExt cx="435711" cy="429396"/>
            </a:xfrm>
          </p:grpSpPr>
          <p:sp>
            <p:nvSpPr>
              <p:cNvPr id="45" name="Rectangle 44">
                <a:extLst>
                  <a:ext uri="{FF2B5EF4-FFF2-40B4-BE49-F238E27FC236}">
                    <a16:creationId xmlns:a16="http://schemas.microsoft.com/office/drawing/2014/main" id="{E56A1FE8-7D29-15B3-2D5C-2AE22FCB2462}"/>
                  </a:ext>
                </a:extLst>
              </p:cNvPr>
              <p:cNvSpPr/>
              <p:nvPr/>
            </p:nvSpPr>
            <p:spPr>
              <a:xfrm>
                <a:off x="1305042" y="4964537"/>
                <a:ext cx="435711" cy="234471"/>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0AB6AD7-5A99-54C9-97E3-BBDA466FA006}"/>
                  </a:ext>
                </a:extLst>
              </p:cNvPr>
              <p:cNvSpPr/>
              <p:nvPr/>
            </p:nvSpPr>
            <p:spPr>
              <a:xfrm>
                <a:off x="1436741" y="4819722"/>
                <a:ext cx="212354" cy="429396"/>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E157C60B-1BF4-953C-AE6E-92D16290D0E2}"/>
                </a:ext>
              </a:extLst>
            </p:cNvPr>
            <p:cNvGrpSpPr/>
            <p:nvPr/>
          </p:nvGrpSpPr>
          <p:grpSpPr>
            <a:xfrm>
              <a:off x="1833731" y="4905633"/>
              <a:ext cx="283311" cy="284581"/>
              <a:chOff x="1305042" y="4819722"/>
              <a:chExt cx="435711" cy="429396"/>
            </a:xfrm>
          </p:grpSpPr>
          <p:sp>
            <p:nvSpPr>
              <p:cNvPr id="49" name="Rectangle 48">
                <a:extLst>
                  <a:ext uri="{FF2B5EF4-FFF2-40B4-BE49-F238E27FC236}">
                    <a16:creationId xmlns:a16="http://schemas.microsoft.com/office/drawing/2014/main" id="{709694BF-3F88-AF01-CAAA-2E0A965F0118}"/>
                  </a:ext>
                </a:extLst>
              </p:cNvPr>
              <p:cNvSpPr/>
              <p:nvPr/>
            </p:nvSpPr>
            <p:spPr>
              <a:xfrm>
                <a:off x="1305042" y="4964537"/>
                <a:ext cx="435711" cy="234471"/>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EABB9AE-04F3-BD61-13EB-C5A7D3D7B7C9}"/>
                  </a:ext>
                </a:extLst>
              </p:cNvPr>
              <p:cNvSpPr/>
              <p:nvPr/>
            </p:nvSpPr>
            <p:spPr>
              <a:xfrm>
                <a:off x="1436741" y="4819722"/>
                <a:ext cx="212354" cy="429396"/>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03C37EF-ABEB-D7B8-7848-1CFB8E8E7BC4}"/>
                </a:ext>
              </a:extLst>
            </p:cNvPr>
            <p:cNvGrpSpPr/>
            <p:nvPr/>
          </p:nvGrpSpPr>
          <p:grpSpPr>
            <a:xfrm>
              <a:off x="2281134" y="4913301"/>
              <a:ext cx="212355" cy="284581"/>
              <a:chOff x="1305042" y="4819722"/>
              <a:chExt cx="435711" cy="429396"/>
            </a:xfrm>
          </p:grpSpPr>
          <p:sp>
            <p:nvSpPr>
              <p:cNvPr id="52" name="Rectangle 51">
                <a:extLst>
                  <a:ext uri="{FF2B5EF4-FFF2-40B4-BE49-F238E27FC236}">
                    <a16:creationId xmlns:a16="http://schemas.microsoft.com/office/drawing/2014/main" id="{2E091D81-D5AA-7ABD-AB2A-F7A91C098DD2}"/>
                  </a:ext>
                </a:extLst>
              </p:cNvPr>
              <p:cNvSpPr/>
              <p:nvPr/>
            </p:nvSpPr>
            <p:spPr>
              <a:xfrm>
                <a:off x="1305042" y="4964537"/>
                <a:ext cx="435711" cy="234471"/>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F7FE18F-013F-AA1C-7615-54F5A59FC9C1}"/>
                  </a:ext>
                </a:extLst>
              </p:cNvPr>
              <p:cNvSpPr/>
              <p:nvPr/>
            </p:nvSpPr>
            <p:spPr>
              <a:xfrm>
                <a:off x="1436741" y="4819722"/>
                <a:ext cx="212354" cy="429396"/>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6F0CCBE1-013D-B4FA-9991-1B8F70A572C2}"/>
                </a:ext>
              </a:extLst>
            </p:cNvPr>
            <p:cNvGrpSpPr/>
            <p:nvPr/>
          </p:nvGrpSpPr>
          <p:grpSpPr>
            <a:xfrm>
              <a:off x="1433938" y="5567484"/>
              <a:ext cx="212355" cy="284581"/>
              <a:chOff x="1305042" y="4819722"/>
              <a:chExt cx="435711" cy="429396"/>
            </a:xfrm>
          </p:grpSpPr>
          <p:sp>
            <p:nvSpPr>
              <p:cNvPr id="55" name="Rectangle 54">
                <a:extLst>
                  <a:ext uri="{FF2B5EF4-FFF2-40B4-BE49-F238E27FC236}">
                    <a16:creationId xmlns:a16="http://schemas.microsoft.com/office/drawing/2014/main" id="{6ABDEC1C-80B7-3830-A4F7-D1323CAE1982}"/>
                  </a:ext>
                </a:extLst>
              </p:cNvPr>
              <p:cNvSpPr/>
              <p:nvPr/>
            </p:nvSpPr>
            <p:spPr>
              <a:xfrm>
                <a:off x="1305042" y="4964537"/>
                <a:ext cx="435711" cy="234471"/>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5923304-6EB2-D956-3E2F-669568E688C5}"/>
                  </a:ext>
                </a:extLst>
              </p:cNvPr>
              <p:cNvSpPr/>
              <p:nvPr/>
            </p:nvSpPr>
            <p:spPr>
              <a:xfrm>
                <a:off x="1436741" y="4819722"/>
                <a:ext cx="212354" cy="429396"/>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F9AE23B6-AC7F-8439-3B9D-88E19EBA6FB4}"/>
                </a:ext>
              </a:extLst>
            </p:cNvPr>
            <p:cNvGrpSpPr/>
            <p:nvPr/>
          </p:nvGrpSpPr>
          <p:grpSpPr>
            <a:xfrm>
              <a:off x="1827256" y="5460892"/>
              <a:ext cx="327496" cy="519642"/>
              <a:chOff x="1305042" y="4819722"/>
              <a:chExt cx="435711" cy="429396"/>
            </a:xfrm>
          </p:grpSpPr>
          <p:sp>
            <p:nvSpPr>
              <p:cNvPr id="58" name="Rectangle 57">
                <a:extLst>
                  <a:ext uri="{FF2B5EF4-FFF2-40B4-BE49-F238E27FC236}">
                    <a16:creationId xmlns:a16="http://schemas.microsoft.com/office/drawing/2014/main" id="{914B7399-805F-B4C2-F1E4-F9B7BDB5AFDA}"/>
                  </a:ext>
                </a:extLst>
              </p:cNvPr>
              <p:cNvSpPr/>
              <p:nvPr/>
            </p:nvSpPr>
            <p:spPr>
              <a:xfrm>
                <a:off x="1305042" y="4964537"/>
                <a:ext cx="435711" cy="234471"/>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BCD3514-D61B-23D4-5C8C-8094C5F8108F}"/>
                  </a:ext>
                </a:extLst>
              </p:cNvPr>
              <p:cNvSpPr/>
              <p:nvPr/>
            </p:nvSpPr>
            <p:spPr>
              <a:xfrm>
                <a:off x="1436741" y="4819722"/>
                <a:ext cx="212354" cy="429396"/>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3" name="Group 62">
            <a:extLst>
              <a:ext uri="{FF2B5EF4-FFF2-40B4-BE49-F238E27FC236}">
                <a16:creationId xmlns:a16="http://schemas.microsoft.com/office/drawing/2014/main" id="{6605CEA4-7EFA-1E6E-6E91-A8EC34D9A6D9}"/>
              </a:ext>
            </a:extLst>
          </p:cNvPr>
          <p:cNvGrpSpPr/>
          <p:nvPr/>
        </p:nvGrpSpPr>
        <p:grpSpPr>
          <a:xfrm>
            <a:off x="1549873" y="5276474"/>
            <a:ext cx="1022858" cy="291915"/>
            <a:chOff x="1549873" y="5276474"/>
            <a:chExt cx="1022858" cy="291915"/>
          </a:xfrm>
        </p:grpSpPr>
        <p:sp>
          <p:nvSpPr>
            <p:cNvPr id="61" name="Rectangle 60">
              <a:extLst>
                <a:ext uri="{FF2B5EF4-FFF2-40B4-BE49-F238E27FC236}">
                  <a16:creationId xmlns:a16="http://schemas.microsoft.com/office/drawing/2014/main" id="{151CF53B-29E3-0FEF-32A9-87BC6A4F753F}"/>
                </a:ext>
              </a:extLst>
            </p:cNvPr>
            <p:cNvSpPr/>
            <p:nvPr/>
          </p:nvSpPr>
          <p:spPr>
            <a:xfrm>
              <a:off x="1549873" y="5276474"/>
              <a:ext cx="119923" cy="29191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54B1569-7472-8BB4-9439-272E9AFD0238}"/>
                </a:ext>
              </a:extLst>
            </p:cNvPr>
            <p:cNvSpPr/>
            <p:nvPr/>
          </p:nvSpPr>
          <p:spPr>
            <a:xfrm>
              <a:off x="2027463" y="5320324"/>
              <a:ext cx="545268" cy="15539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0F222319-4AC1-777F-F0C3-832F7BF1EE2C}"/>
              </a:ext>
            </a:extLst>
          </p:cNvPr>
          <p:cNvGrpSpPr/>
          <p:nvPr/>
        </p:nvGrpSpPr>
        <p:grpSpPr>
          <a:xfrm>
            <a:off x="7673570" y="5270892"/>
            <a:ext cx="936365" cy="1494199"/>
            <a:chOff x="7797838" y="4898779"/>
            <a:chExt cx="936365" cy="1494199"/>
          </a:xfrm>
        </p:grpSpPr>
        <p:pic>
          <p:nvPicPr>
            <p:cNvPr id="40" name="Picture 39">
              <a:extLst>
                <a:ext uri="{FF2B5EF4-FFF2-40B4-BE49-F238E27FC236}">
                  <a16:creationId xmlns:a16="http://schemas.microsoft.com/office/drawing/2014/main" id="{B243754F-270D-61D9-E3C6-B75C58FB0961}"/>
                </a:ext>
              </a:extLst>
            </p:cNvPr>
            <p:cNvPicPr>
              <a:picLocks noChangeAspect="1"/>
            </p:cNvPicPr>
            <p:nvPr/>
          </p:nvPicPr>
          <p:blipFill>
            <a:blip r:embed="rId8"/>
            <a:stretch>
              <a:fillRect/>
            </a:stretch>
          </p:blipFill>
          <p:spPr>
            <a:xfrm>
              <a:off x="7797838" y="4898779"/>
              <a:ext cx="936365" cy="1494199"/>
            </a:xfrm>
            <a:prstGeom prst="rect">
              <a:avLst/>
            </a:prstGeom>
          </p:spPr>
        </p:pic>
        <p:grpSp>
          <p:nvGrpSpPr>
            <p:cNvPr id="41" name="Group 40">
              <a:extLst>
                <a:ext uri="{FF2B5EF4-FFF2-40B4-BE49-F238E27FC236}">
                  <a16:creationId xmlns:a16="http://schemas.microsoft.com/office/drawing/2014/main" id="{CFF3830C-F857-89C4-B3BF-74DB4F4535B8}"/>
                </a:ext>
              </a:extLst>
            </p:cNvPr>
            <p:cNvGrpSpPr/>
            <p:nvPr/>
          </p:nvGrpSpPr>
          <p:grpSpPr>
            <a:xfrm>
              <a:off x="7902473" y="4904767"/>
              <a:ext cx="786431" cy="270873"/>
              <a:chOff x="8105636" y="4050045"/>
              <a:chExt cx="786431" cy="270873"/>
            </a:xfrm>
          </p:grpSpPr>
          <p:sp>
            <p:nvSpPr>
              <p:cNvPr id="43" name="Rectangle 42">
                <a:extLst>
                  <a:ext uri="{FF2B5EF4-FFF2-40B4-BE49-F238E27FC236}">
                    <a16:creationId xmlns:a16="http://schemas.microsoft.com/office/drawing/2014/main" id="{5378AAC1-C861-3F3E-3E37-239E11F53E2A}"/>
                  </a:ext>
                </a:extLst>
              </p:cNvPr>
              <p:cNvSpPr/>
              <p:nvPr/>
            </p:nvSpPr>
            <p:spPr>
              <a:xfrm>
                <a:off x="8666922" y="4050045"/>
                <a:ext cx="225145" cy="236947"/>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E082A6B-F473-B200-D5E1-CD9F517359C8}"/>
                  </a:ext>
                </a:extLst>
              </p:cNvPr>
              <p:cNvSpPr/>
              <p:nvPr/>
            </p:nvSpPr>
            <p:spPr>
              <a:xfrm>
                <a:off x="8105636" y="4083971"/>
                <a:ext cx="225145" cy="236947"/>
              </a:xfrm>
              <a:prstGeom prst="rect">
                <a:avLst/>
              </a:prstGeom>
              <a:solidFill>
                <a:srgbClr val="FF0000">
                  <a:alpha val="41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7" name="Rectangle 16">
            <a:extLst>
              <a:ext uri="{FF2B5EF4-FFF2-40B4-BE49-F238E27FC236}">
                <a16:creationId xmlns:a16="http://schemas.microsoft.com/office/drawing/2014/main" id="{AC6ED7F1-951C-BFB5-5C36-9518F3C34553}"/>
              </a:ext>
            </a:extLst>
          </p:cNvPr>
          <p:cNvSpPr/>
          <p:nvPr/>
        </p:nvSpPr>
        <p:spPr>
          <a:xfrm>
            <a:off x="103895" y="3561806"/>
            <a:ext cx="8938016" cy="32264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B3218CF-8339-47FE-E09B-8589D8F2E701}"/>
              </a:ext>
            </a:extLst>
          </p:cNvPr>
          <p:cNvSpPr txBox="1"/>
          <p:nvPr/>
        </p:nvSpPr>
        <p:spPr>
          <a:xfrm>
            <a:off x="174898" y="3676816"/>
            <a:ext cx="8619442" cy="1754326"/>
          </a:xfrm>
          <a:prstGeom prst="rect">
            <a:avLst/>
          </a:prstGeom>
          <a:noFill/>
        </p:spPr>
        <p:txBody>
          <a:bodyPr wrap="square">
            <a:spAutoFit/>
          </a:bodyPr>
          <a:lstStyle/>
          <a:p>
            <a:r>
              <a:rPr lang="en-US" b="0" i="0" dirty="0">
                <a:solidFill>
                  <a:srgbClr val="080A13"/>
                </a:solidFill>
                <a:effectLst/>
                <a:latin typeface="Inter"/>
              </a:rPr>
              <a:t>YOLO predicts multiple bounding boxes per grid cell. At training time, we only want one bounding box predictor to be responsible for each object. YOLO assigns one predictor to be “responsible” for predicting an object based on which prediction has the highest current IOU with the ground truth. This leads to specialization between the bounding box predictors. Each predictor gets better at forecasting certain sizes, aspect ratios, or classes of objects, improving the overall recall score.</a:t>
            </a:r>
            <a:endParaRPr lang="en-US" dirty="0"/>
          </a:p>
        </p:txBody>
      </p:sp>
      <p:sp>
        <p:nvSpPr>
          <p:cNvPr id="65" name="TextBox 64">
            <a:extLst>
              <a:ext uri="{FF2B5EF4-FFF2-40B4-BE49-F238E27FC236}">
                <a16:creationId xmlns:a16="http://schemas.microsoft.com/office/drawing/2014/main" id="{F144E38F-74D5-4189-1DA0-BD1B2331CBE8}"/>
              </a:ext>
            </a:extLst>
          </p:cNvPr>
          <p:cNvSpPr txBox="1"/>
          <p:nvPr/>
        </p:nvSpPr>
        <p:spPr>
          <a:xfrm>
            <a:off x="5043386" y="3510899"/>
            <a:ext cx="4202421" cy="3877985"/>
          </a:xfrm>
          <a:prstGeom prst="rect">
            <a:avLst/>
          </a:prstGeom>
          <a:solidFill>
            <a:schemeClr val="bg1"/>
          </a:solidFill>
          <a:ln>
            <a:solidFill>
              <a:schemeClr val="bg1"/>
            </a:solidFill>
          </a:ln>
          <a:effectLst/>
        </p:spPr>
        <p:txBody>
          <a:bodyPr wrap="square">
            <a:spAutoFit/>
          </a:bodyPr>
          <a:lstStyle/>
          <a:p>
            <a:r>
              <a:rPr lang="en-US" sz="1600" b="0" i="0" dirty="0">
                <a:solidFill>
                  <a:srgbClr val="080A13"/>
                </a:solidFill>
                <a:effectLst/>
                <a:latin typeface="Inter"/>
              </a:rPr>
              <a:t>One key technique used in the YOLO models is </a:t>
            </a:r>
            <a:r>
              <a:rPr lang="en-US" sz="1600" b="1" i="0" dirty="0">
                <a:solidFill>
                  <a:srgbClr val="080A13"/>
                </a:solidFill>
                <a:effectLst/>
                <a:latin typeface="Inter"/>
              </a:rPr>
              <a:t>non-maximum suppression (NMS)</a:t>
            </a:r>
            <a:r>
              <a:rPr lang="en-US" sz="1600" b="0" i="0" dirty="0">
                <a:solidFill>
                  <a:srgbClr val="080A13"/>
                </a:solidFill>
                <a:effectLst/>
                <a:latin typeface="Inter"/>
              </a:rPr>
              <a:t>. NMS is a post-processing step that is used to improve the accuracy and efficiency of object detection. In object detection, it is common for multiple bounding boxes to be generated for a single object in an image. These bounding boxes may overlap or be located at different positions, but they all represent the same object. NMS is used to identify and remove redundant or incorrect bounding boxes and to output a single bounding box for each object in the image.</a:t>
            </a:r>
          </a:p>
          <a:p>
            <a:endParaRPr lang="en-US" sz="1600" dirty="0">
              <a:solidFill>
                <a:srgbClr val="080A13"/>
              </a:solidFill>
              <a:latin typeface="Inter"/>
            </a:endParaRPr>
          </a:p>
          <a:p>
            <a:endParaRPr lang="en-US" sz="1600" dirty="0">
              <a:solidFill>
                <a:srgbClr val="080A13"/>
              </a:solidFill>
              <a:latin typeface="Inter"/>
            </a:endParaRPr>
          </a:p>
          <a:p>
            <a:endParaRPr lang="en-US" sz="1600" dirty="0"/>
          </a:p>
        </p:txBody>
      </p:sp>
    </p:spTree>
    <p:extLst>
      <p:ext uri="{BB962C8B-B14F-4D97-AF65-F5344CB8AC3E}">
        <p14:creationId xmlns:p14="http://schemas.microsoft.com/office/powerpoint/2010/main" val="245115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1+#ppt_w/2"/>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1+#ppt_w/2"/>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2" presetClass="exit" presetSubtype="8" fill="hold" grpId="0" nodeType="clickEffect">
                                  <p:stCondLst>
                                    <p:cond delay="0"/>
                                  </p:stCondLst>
                                  <p:childTnLst>
                                    <p:animEffect transition="out" filter="wipe(left)">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xit" presetSubtype="8" fill="hold" grpId="0" nodeType="clickEffect">
                                  <p:stCondLst>
                                    <p:cond delay="0"/>
                                  </p:stCondLst>
                                  <p:childTnLst>
                                    <p:animEffect transition="out" filter="wipe(left)">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xit" presetSubtype="8" fill="hold" grpId="0" nodeType="clickEffect">
                                  <p:stCondLst>
                                    <p:cond delay="0"/>
                                  </p:stCondLst>
                                  <p:childTnLst>
                                    <p:animEffect transition="out" filter="wipe(left)">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6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63"/>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P spid="2" grpId="0"/>
      <p:bldP spid="3" grpId="0"/>
      <p:bldP spid="4" grpId="0"/>
      <p:bldP spid="6" grpId="0" animBg="1"/>
      <p:bldP spid="10" grpId="0" animBg="1"/>
      <p:bldP spid="12" grpId="0"/>
      <p:bldP spid="27" grpId="0"/>
      <p:bldP spid="28" grpId="0"/>
      <p:bldP spid="30" grpId="0" animBg="1"/>
      <p:bldP spid="34" grpId="0" animBg="1"/>
      <p:bldP spid="17" grpId="0" animBg="1"/>
      <p:bldP spid="22" grpId="0"/>
      <p:bldP spid="22" grpId="1"/>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DampPartialAfghanhound-size_restrict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8570"/>
            <a:ext cx="4656667" cy="2621531"/>
          </a:xfrm>
          <a:prstGeom prst="rect">
            <a:avLst/>
          </a:prstGeom>
        </p:spPr>
      </p:pic>
      <p:pic>
        <p:nvPicPr>
          <p:cNvPr id="8" name="图片 7" descr="OrderlyInfamousAndalusianhorse-size_restrict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537" y="2308570"/>
            <a:ext cx="4561463" cy="2621531"/>
          </a:xfrm>
          <a:prstGeom prst="rect">
            <a:avLst/>
          </a:prstGeom>
        </p:spPr>
      </p:pic>
      <p:sp>
        <p:nvSpPr>
          <p:cNvPr id="9" name="标题 1"/>
          <p:cNvSpPr>
            <a:spLocks noGrp="1"/>
          </p:cNvSpPr>
          <p:nvPr>
            <p:ph type="title"/>
          </p:nvPr>
        </p:nvSpPr>
        <p:spPr>
          <a:xfrm>
            <a:off x="457200" y="274638"/>
            <a:ext cx="8229600" cy="1143000"/>
          </a:xfrm>
        </p:spPr>
        <p:txBody>
          <a:bodyPr/>
          <a:lstStyle/>
          <a:p>
            <a:r>
              <a:rPr kumimoji="1" lang="en-US" altLang="zh-CN" dirty="0"/>
              <a:t>Summary</a:t>
            </a:r>
            <a:endParaRPr kumimoji="1" lang="zh-CN" altLang="en-US" dirty="0"/>
          </a:p>
        </p:txBody>
      </p:sp>
      <p:sp>
        <p:nvSpPr>
          <p:cNvPr id="10" name="文本框 9"/>
          <p:cNvSpPr txBox="1"/>
          <p:nvPr/>
        </p:nvSpPr>
        <p:spPr>
          <a:xfrm>
            <a:off x="275410" y="1406526"/>
            <a:ext cx="4789077" cy="523220"/>
          </a:xfrm>
          <a:prstGeom prst="rect">
            <a:avLst/>
          </a:prstGeom>
          <a:noFill/>
        </p:spPr>
        <p:txBody>
          <a:bodyPr wrap="square" rtlCol="0">
            <a:spAutoFit/>
          </a:bodyPr>
          <a:lstStyle/>
          <a:p>
            <a:r>
              <a:rPr kumimoji="1" lang="en-US" altLang="zh-CN" sz="2800" dirty="0"/>
              <a:t>YOLO=Real-time Detection</a:t>
            </a:r>
            <a:endParaRPr kumimoji="1" lang="zh-CN" altLang="en-US" sz="2800" dirty="0"/>
          </a:p>
        </p:txBody>
      </p:sp>
      <p:sp>
        <p:nvSpPr>
          <p:cNvPr id="11" name="文本框 10"/>
          <p:cNvSpPr txBox="1"/>
          <p:nvPr/>
        </p:nvSpPr>
        <p:spPr>
          <a:xfrm>
            <a:off x="1368409" y="5247369"/>
            <a:ext cx="6130639" cy="1200328"/>
          </a:xfrm>
          <a:prstGeom prst="rect">
            <a:avLst/>
          </a:prstGeom>
          <a:noFill/>
        </p:spPr>
        <p:txBody>
          <a:bodyPr wrap="square" rtlCol="0">
            <a:spAutoFit/>
          </a:bodyPr>
          <a:lstStyle/>
          <a:p>
            <a:r>
              <a:rPr kumimoji="1" lang="en-US" altLang="zh-CN" sz="2400" dirty="0"/>
              <a:t>Advantage: Fast</a:t>
            </a:r>
          </a:p>
          <a:p>
            <a:r>
              <a:rPr kumimoji="1" lang="en-US" altLang="zh-CN" sz="2400" dirty="0"/>
              <a:t>Disadvantage: Small Object</a:t>
            </a:r>
          </a:p>
          <a:p>
            <a:r>
              <a:rPr kumimoji="1" lang="en-US" altLang="zh-CN" sz="2400" dirty="0"/>
              <a:t>                          Multi objects in same cell</a:t>
            </a:r>
            <a:endParaRPr kumimoji="1" lang="zh-CN" altLang="en-US" sz="2400" dirty="0"/>
          </a:p>
        </p:txBody>
      </p:sp>
      <p:sp>
        <p:nvSpPr>
          <p:cNvPr id="2" name="Rectangle 1"/>
          <p:cNvSpPr/>
          <p:nvPr/>
        </p:nvSpPr>
        <p:spPr>
          <a:xfrm>
            <a:off x="275410" y="1806636"/>
            <a:ext cx="5759752" cy="369332"/>
          </a:xfrm>
          <a:prstGeom prst="rect">
            <a:avLst/>
          </a:prstGeom>
        </p:spPr>
        <p:txBody>
          <a:bodyPr wrap="square">
            <a:spAutoFit/>
          </a:bodyPr>
          <a:lstStyle/>
          <a:p>
            <a:r>
              <a:rPr lang="en-US" dirty="0">
                <a:hlinkClick r:id="rId4"/>
              </a:rPr>
              <a:t>https://www.youtube.com/watch?v=9s_FpMpdYW8</a:t>
            </a:r>
            <a:endParaRPr lang="en-US" dirty="0"/>
          </a:p>
        </p:txBody>
      </p:sp>
    </p:spTree>
    <p:extLst>
      <p:ext uri="{BB962C8B-B14F-4D97-AF65-F5344CB8AC3E}">
        <p14:creationId xmlns:p14="http://schemas.microsoft.com/office/powerpoint/2010/main" val="1208168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2095500"/>
            <a:ext cx="9144000" cy="4187088"/>
          </a:xfrm>
          <a:prstGeom prst="rect">
            <a:avLst/>
          </a:prstGeom>
        </p:spPr>
      </p:pic>
      <p:sp>
        <p:nvSpPr>
          <p:cNvPr id="5" name="文本框 4"/>
          <p:cNvSpPr txBox="1"/>
          <p:nvPr/>
        </p:nvSpPr>
        <p:spPr>
          <a:xfrm>
            <a:off x="6120190" y="1753810"/>
            <a:ext cx="3023810" cy="369332"/>
          </a:xfrm>
          <a:prstGeom prst="rect">
            <a:avLst/>
          </a:prstGeom>
          <a:noFill/>
        </p:spPr>
        <p:txBody>
          <a:bodyPr wrap="square" rtlCol="0">
            <a:spAutoFit/>
          </a:bodyPr>
          <a:lstStyle/>
          <a:p>
            <a:r>
              <a:rPr kumimoji="1" lang="en-US" altLang="zh-CN" dirty="0"/>
              <a:t>Frame per second</a:t>
            </a:r>
            <a:endParaRPr kumimoji="1" lang="zh-CN" altLang="en-US" dirty="0"/>
          </a:p>
        </p:txBody>
      </p:sp>
      <p:sp>
        <p:nvSpPr>
          <p:cNvPr id="6" name="文本框 5"/>
          <p:cNvSpPr txBox="1"/>
          <p:nvPr/>
        </p:nvSpPr>
        <p:spPr>
          <a:xfrm>
            <a:off x="3096380" y="1753810"/>
            <a:ext cx="3023810" cy="369332"/>
          </a:xfrm>
          <a:prstGeom prst="rect">
            <a:avLst/>
          </a:prstGeom>
          <a:noFill/>
        </p:spPr>
        <p:txBody>
          <a:bodyPr wrap="square" rtlCol="0">
            <a:spAutoFit/>
          </a:bodyPr>
          <a:lstStyle/>
          <a:p>
            <a:r>
              <a:rPr kumimoji="1" lang="en-US" altLang="zh-CN" dirty="0"/>
              <a:t>Mean Average Precision</a:t>
            </a:r>
            <a:endParaRPr kumimoji="1" lang="zh-CN" altLang="en-US" dirty="0"/>
          </a:p>
        </p:txBody>
      </p:sp>
      <p:sp>
        <p:nvSpPr>
          <p:cNvPr id="7" name="标题 1"/>
          <p:cNvSpPr>
            <a:spLocks noGrp="1"/>
          </p:cNvSpPr>
          <p:nvPr>
            <p:ph type="title"/>
          </p:nvPr>
        </p:nvSpPr>
        <p:spPr>
          <a:xfrm>
            <a:off x="457200" y="274638"/>
            <a:ext cx="8229600" cy="1143000"/>
          </a:xfrm>
        </p:spPr>
        <p:txBody>
          <a:bodyPr/>
          <a:lstStyle/>
          <a:p>
            <a:r>
              <a:rPr kumimoji="1" lang="en-US" altLang="zh-CN" dirty="0"/>
              <a:t>Summary</a:t>
            </a:r>
            <a:endParaRPr kumimoji="1" lang="zh-CN" altLang="en-US" dirty="0"/>
          </a:p>
        </p:txBody>
      </p:sp>
      <p:pic>
        <p:nvPicPr>
          <p:cNvPr id="8" name="图片 5" descr="DampPartialAfghanhound-size_restrict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190" y="1"/>
            <a:ext cx="3193144" cy="1797622"/>
          </a:xfrm>
          <a:prstGeom prst="rect">
            <a:avLst/>
          </a:prstGeom>
        </p:spPr>
      </p:pic>
      <p:grpSp>
        <p:nvGrpSpPr>
          <p:cNvPr id="2" name="Group 1"/>
          <p:cNvGrpSpPr/>
          <p:nvPr/>
        </p:nvGrpSpPr>
        <p:grpSpPr>
          <a:xfrm>
            <a:off x="0" y="3696719"/>
            <a:ext cx="9073166" cy="2472262"/>
            <a:chOff x="0" y="3696719"/>
            <a:chExt cx="9073166" cy="2472262"/>
          </a:xfrm>
        </p:grpSpPr>
        <p:sp>
          <p:nvSpPr>
            <p:cNvPr id="9" name="Rectangle 8"/>
            <p:cNvSpPr/>
            <p:nvPr/>
          </p:nvSpPr>
          <p:spPr>
            <a:xfrm>
              <a:off x="0" y="4719391"/>
              <a:ext cx="9002332" cy="144959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0834" y="3696719"/>
              <a:ext cx="9002332" cy="501794"/>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stretch>
            <a:fillRect/>
          </a:stretch>
        </p:blipFill>
        <p:spPr>
          <a:xfrm>
            <a:off x="156784" y="35201"/>
            <a:ext cx="2087941" cy="2087941"/>
          </a:xfrm>
          <a:prstGeom prst="rect">
            <a:avLst/>
          </a:prstGeom>
        </p:spPr>
      </p:pic>
      <p:pic>
        <p:nvPicPr>
          <p:cNvPr id="11" name="Picture 10"/>
          <p:cNvPicPr>
            <a:picLocks noChangeAspect="1"/>
          </p:cNvPicPr>
          <p:nvPr/>
        </p:nvPicPr>
        <p:blipFill>
          <a:blip r:embed="rId5"/>
          <a:stretch>
            <a:fillRect/>
          </a:stretch>
        </p:blipFill>
        <p:spPr>
          <a:xfrm>
            <a:off x="156783" y="252692"/>
            <a:ext cx="2087941" cy="1927254"/>
          </a:xfrm>
          <a:prstGeom prst="rect">
            <a:avLst/>
          </a:prstGeom>
        </p:spPr>
      </p:pic>
      <p:pic>
        <p:nvPicPr>
          <p:cNvPr id="12" name="Picture 11"/>
          <p:cNvPicPr>
            <a:picLocks noChangeAspect="1"/>
          </p:cNvPicPr>
          <p:nvPr/>
        </p:nvPicPr>
        <p:blipFill>
          <a:blip r:embed="rId6"/>
          <a:stretch>
            <a:fillRect/>
          </a:stretch>
        </p:blipFill>
        <p:spPr>
          <a:xfrm>
            <a:off x="-1983921" y="210979"/>
            <a:ext cx="4109669" cy="1968967"/>
          </a:xfrm>
          <a:prstGeom prst="rect">
            <a:avLst/>
          </a:prstGeom>
        </p:spPr>
      </p:pic>
    </p:spTree>
    <p:extLst>
      <p:ext uri="{BB962C8B-B14F-4D97-AF65-F5344CB8AC3E}">
        <p14:creationId xmlns:p14="http://schemas.microsoft.com/office/powerpoint/2010/main" val="22160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Outline</a:t>
            </a:r>
            <a:endParaRPr kumimoji="1" lang="zh-CN" altLang="en-US" dirty="0"/>
          </a:p>
        </p:txBody>
      </p:sp>
      <p:sp>
        <p:nvSpPr>
          <p:cNvPr id="3" name="内容占位符 2"/>
          <p:cNvSpPr>
            <a:spLocks noGrp="1"/>
          </p:cNvSpPr>
          <p:nvPr>
            <p:ph idx="1"/>
          </p:nvPr>
        </p:nvSpPr>
        <p:spPr/>
        <p:txBody>
          <a:bodyPr/>
          <a:lstStyle/>
          <a:p>
            <a:r>
              <a:rPr kumimoji="1" lang="en-US" altLang="zh-CN" dirty="0">
                <a:solidFill>
                  <a:srgbClr val="000000"/>
                </a:solidFill>
              </a:rPr>
              <a:t>Motivation</a:t>
            </a:r>
          </a:p>
          <a:p>
            <a:pPr marL="0" indent="0">
              <a:buNone/>
            </a:pPr>
            <a:endParaRPr kumimoji="1" lang="en-US" altLang="zh-CN" sz="1200" dirty="0">
              <a:solidFill>
                <a:srgbClr val="000000"/>
              </a:solidFill>
            </a:endParaRPr>
          </a:p>
          <a:p>
            <a:r>
              <a:rPr kumimoji="1" lang="en-US" altLang="zh-CN" dirty="0">
                <a:solidFill>
                  <a:srgbClr val="000000"/>
                </a:solidFill>
              </a:rPr>
              <a:t>Key Idea of Yolo</a:t>
            </a:r>
          </a:p>
          <a:p>
            <a:endParaRPr kumimoji="1" lang="en-US" altLang="zh-CN" sz="1350" dirty="0">
              <a:solidFill>
                <a:srgbClr val="000000"/>
              </a:solidFill>
            </a:endParaRPr>
          </a:p>
          <a:p>
            <a:r>
              <a:rPr kumimoji="1" lang="en-US" altLang="zh-CN" dirty="0">
                <a:solidFill>
                  <a:srgbClr val="000000"/>
                </a:solidFill>
              </a:rPr>
              <a:t>Ugly Details: Anchor </a:t>
            </a:r>
            <a:r>
              <a:rPr kumimoji="1" lang="en-US" altLang="zh-CN" dirty="0" err="1">
                <a:solidFill>
                  <a:srgbClr val="000000"/>
                </a:solidFill>
              </a:rPr>
              <a:t>Boxes+Target</a:t>
            </a:r>
            <a:r>
              <a:rPr kumimoji="1" lang="en-US" altLang="zh-CN" dirty="0">
                <a:solidFill>
                  <a:srgbClr val="000000"/>
                </a:solidFill>
              </a:rPr>
              <a:t> Vector</a:t>
            </a:r>
          </a:p>
          <a:p>
            <a:pPr marL="0" indent="0">
              <a:buNone/>
            </a:pPr>
            <a:r>
              <a:rPr kumimoji="1" lang="en-US" altLang="zh-CN" dirty="0">
                <a:solidFill>
                  <a:srgbClr val="000000"/>
                </a:solidFill>
              </a:rPr>
              <a:t>                           Intersection-of-Union (IOU)</a:t>
            </a:r>
          </a:p>
          <a:p>
            <a:pPr marL="0" indent="0">
              <a:buNone/>
            </a:pPr>
            <a:r>
              <a:rPr kumimoji="1" lang="en-US" altLang="zh-CN" dirty="0">
                <a:solidFill>
                  <a:srgbClr val="000000"/>
                </a:solidFill>
              </a:rPr>
              <a:t>                           Loss Function</a:t>
            </a:r>
          </a:p>
          <a:p>
            <a:pPr marL="0" indent="0">
              <a:buNone/>
            </a:pPr>
            <a:r>
              <a:rPr kumimoji="1" lang="en-US" altLang="zh-CN" dirty="0">
                <a:solidFill>
                  <a:srgbClr val="000000"/>
                </a:solidFill>
              </a:rPr>
              <a:t>                            </a:t>
            </a:r>
          </a:p>
        </p:txBody>
      </p:sp>
      <p:sp>
        <p:nvSpPr>
          <p:cNvPr id="4" name="Rectangle 3"/>
          <p:cNvSpPr/>
          <p:nvPr/>
        </p:nvSpPr>
        <p:spPr>
          <a:xfrm>
            <a:off x="457200" y="2325757"/>
            <a:ext cx="8229600" cy="2922104"/>
          </a:xfrm>
          <a:prstGeom prst="rect">
            <a:avLst/>
          </a:prstGeom>
          <a:solidFill>
            <a:schemeClr val="bg1">
              <a:alpha val="56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3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63340"/>
            <a:ext cx="8686800" cy="7683190"/>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800" b="1" i="0" dirty="0">
                <a:solidFill>
                  <a:srgbClr val="1F1F1F"/>
                </a:solidFill>
                <a:effectLst/>
                <a:latin typeface="Inter"/>
              </a:rPr>
              <a:t>YOLO v2</a:t>
            </a:r>
            <a:endParaRPr lang="en-US" sz="2800" b="0" i="0" dirty="0">
              <a:solidFill>
                <a:srgbClr val="1F1F1F"/>
              </a:solidFill>
              <a:effectLst/>
              <a:latin typeface="Inter"/>
            </a:endParaRPr>
          </a:p>
          <a:p>
            <a:pPr algn="l"/>
            <a:r>
              <a:rPr lang="en-US" b="0" i="0" u="none" strike="noStrike" dirty="0">
                <a:solidFill>
                  <a:srgbClr val="1064FE"/>
                </a:solidFill>
                <a:effectLst/>
                <a:latin typeface="Inter"/>
                <a:hlinkClick r:id="rId2"/>
              </a:rPr>
              <a:t>YOLO v2</a:t>
            </a:r>
            <a:r>
              <a:rPr lang="en-US" b="0" i="0" dirty="0">
                <a:solidFill>
                  <a:srgbClr val="080A13"/>
                </a:solidFill>
                <a:effectLst/>
                <a:latin typeface="Inter"/>
              </a:rPr>
              <a:t>, also known as YOLO9000, was introduced in 2016 as an improvement over the original YOLO algorithm. It was designed to be faster and more accurate than YOLO and to be able to detect a wider range of object classes. This updated version also uses a different CNN backbone called Darknet-19, a variant of the </a:t>
            </a:r>
            <a:r>
              <a:rPr lang="en-US" b="0" i="0" dirty="0" err="1">
                <a:solidFill>
                  <a:srgbClr val="080A13"/>
                </a:solidFill>
                <a:effectLst/>
                <a:latin typeface="Inter"/>
              </a:rPr>
              <a:t>VGGNet</a:t>
            </a:r>
            <a:r>
              <a:rPr lang="en-US" b="0" i="0" dirty="0">
                <a:solidFill>
                  <a:srgbClr val="080A13"/>
                </a:solidFill>
                <a:effectLst/>
                <a:latin typeface="Inter"/>
              </a:rPr>
              <a:t> architecture with simple progressive convolution and pooling layers.</a:t>
            </a:r>
          </a:p>
          <a:p>
            <a:pPr algn="l"/>
            <a:endParaRPr lang="en-US" b="0" i="0" dirty="0">
              <a:solidFill>
                <a:srgbClr val="080A13"/>
              </a:solidFill>
              <a:effectLst/>
              <a:latin typeface="Inter"/>
            </a:endParaRPr>
          </a:p>
          <a:p>
            <a:pPr algn="l"/>
            <a:r>
              <a:rPr lang="en-US" b="0" i="0" dirty="0">
                <a:solidFill>
                  <a:srgbClr val="080A13"/>
                </a:solidFill>
                <a:effectLst/>
                <a:latin typeface="Inter"/>
              </a:rPr>
              <a:t>One of the main improvements in YOLO v2 is the use of anchor boxes. Anchor boxes are a set of predefined bounding boxes of different aspect ratios and scales. When predicting bounding boxes, YOLO v2 uses a combination of the anchor boxes and the predicted offsets to determine the final bounding box. This allows the algorithm to handle a wider range of object sizes and aspect ratios.</a:t>
            </a:r>
          </a:p>
          <a:p>
            <a:pPr algn="l"/>
            <a:endParaRPr lang="en-US" b="0" i="0" dirty="0">
              <a:solidFill>
                <a:srgbClr val="080A13"/>
              </a:solidFill>
              <a:effectLst/>
              <a:latin typeface="Inter"/>
            </a:endParaRPr>
          </a:p>
          <a:p>
            <a:pPr algn="l"/>
            <a:r>
              <a:rPr lang="en-US" b="0" i="0" dirty="0">
                <a:solidFill>
                  <a:srgbClr val="080A13"/>
                </a:solidFill>
                <a:effectLst/>
                <a:latin typeface="Inter"/>
              </a:rPr>
              <a:t>Another improvement in YOLO v2 is the use of batch normalization, which helps to improve the accuracy and stability of the model. YOLO v2 also uses a multi-scale training strategy, which involves training the model on images at multiple scales and then averaging the predictions. This helps to improve the detection performance of small objects.</a:t>
            </a:r>
          </a:p>
          <a:p>
            <a:pPr algn="l"/>
            <a:r>
              <a:rPr lang="en-US" b="0" i="0" dirty="0">
                <a:solidFill>
                  <a:srgbClr val="080A13"/>
                </a:solidFill>
                <a:effectLst/>
                <a:latin typeface="Inter"/>
              </a:rPr>
              <a:t>YOLO v2 also introduces a new </a:t>
            </a:r>
            <a:r>
              <a:rPr lang="en-US" b="0" i="0" u="none" strike="noStrike" dirty="0">
                <a:solidFill>
                  <a:srgbClr val="1064FE"/>
                </a:solidFill>
                <a:effectLst/>
                <a:latin typeface="Inter"/>
                <a:hlinkClick r:id="rId3"/>
              </a:rPr>
              <a:t>loss function</a:t>
            </a:r>
            <a:r>
              <a:rPr lang="en-US" b="0" i="0" dirty="0">
                <a:solidFill>
                  <a:srgbClr val="080A13"/>
                </a:solidFill>
                <a:effectLst/>
                <a:latin typeface="Inter"/>
              </a:rPr>
              <a:t> better suited to object detection tasks. The loss</a:t>
            </a: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Rectangle 2">
            <a:extLst>
              <a:ext uri="{FF2B5EF4-FFF2-40B4-BE49-F238E27FC236}">
                <a16:creationId xmlns:a16="http://schemas.microsoft.com/office/drawing/2014/main" id="{FAE6B9BD-7C3E-C170-D714-9D08E8FCB8D5}"/>
              </a:ext>
            </a:extLst>
          </p:cNvPr>
          <p:cNvSpPr/>
          <p:nvPr/>
        </p:nvSpPr>
        <p:spPr>
          <a:xfrm>
            <a:off x="457200" y="2057400"/>
            <a:ext cx="6727371" cy="34290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 name="Rectangle 3">
            <a:extLst>
              <a:ext uri="{FF2B5EF4-FFF2-40B4-BE49-F238E27FC236}">
                <a16:creationId xmlns:a16="http://schemas.microsoft.com/office/drawing/2014/main" id="{41A005E3-928E-B3B5-BF21-2CFADBC674A5}"/>
              </a:ext>
            </a:extLst>
          </p:cNvPr>
          <p:cNvSpPr/>
          <p:nvPr/>
        </p:nvSpPr>
        <p:spPr>
          <a:xfrm>
            <a:off x="457200" y="4567174"/>
            <a:ext cx="8686800" cy="1082512"/>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3610112423"/>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39077-9BDA-3E6A-3712-40B05859DA1D}"/>
              </a:ext>
            </a:extLst>
          </p:cNvPr>
          <p:cNvSpPr txBox="1"/>
          <p:nvPr/>
        </p:nvSpPr>
        <p:spPr>
          <a:xfrm>
            <a:off x="534761" y="1010245"/>
            <a:ext cx="8531678" cy="5847755"/>
          </a:xfrm>
          <a:prstGeom prst="rect">
            <a:avLst/>
          </a:prstGeom>
          <a:noFill/>
        </p:spPr>
        <p:txBody>
          <a:bodyPr wrap="square">
            <a:spAutoFit/>
          </a:bodyPr>
          <a:lstStyle/>
          <a:p>
            <a:pPr algn="l"/>
            <a:r>
              <a:rPr lang="en-US" sz="3200" b="1" i="0" dirty="0">
                <a:solidFill>
                  <a:srgbClr val="1F1F1F"/>
                </a:solidFill>
                <a:effectLst/>
                <a:latin typeface="Inter"/>
              </a:rPr>
              <a:t>YOLO v3</a:t>
            </a:r>
            <a:endParaRPr lang="en-US" sz="3200" b="0" i="0" dirty="0">
              <a:solidFill>
                <a:srgbClr val="1F1F1F"/>
              </a:solidFill>
              <a:effectLst/>
              <a:latin typeface="Inter"/>
            </a:endParaRPr>
          </a:p>
          <a:p>
            <a:pPr algn="l"/>
            <a:r>
              <a:rPr lang="en-US" b="0" i="0" u="none" strike="noStrike" dirty="0">
                <a:solidFill>
                  <a:srgbClr val="1064FE"/>
                </a:solidFill>
                <a:effectLst/>
                <a:latin typeface="Inter"/>
                <a:hlinkClick r:id="rId2"/>
              </a:rPr>
              <a:t>YOLO v3</a:t>
            </a:r>
            <a:r>
              <a:rPr lang="en-US" b="0" i="0" dirty="0">
                <a:solidFill>
                  <a:srgbClr val="080A13"/>
                </a:solidFill>
                <a:effectLst/>
                <a:latin typeface="Inter"/>
              </a:rPr>
              <a:t> is the third version of the YOLO object detection algorithm. It was introduced in 2018 as an improvement over YOLO v2, aiming to increase the accuracy and speed of the algorithm.</a:t>
            </a:r>
          </a:p>
          <a:p>
            <a:pPr algn="l"/>
            <a:endParaRPr lang="en-US" b="0" i="0" dirty="0">
              <a:solidFill>
                <a:srgbClr val="080A13"/>
              </a:solidFill>
              <a:effectLst/>
              <a:latin typeface="Inter"/>
            </a:endParaRPr>
          </a:p>
          <a:p>
            <a:pPr algn="l"/>
            <a:r>
              <a:rPr lang="en-US" b="0" i="0" dirty="0">
                <a:solidFill>
                  <a:srgbClr val="080A13"/>
                </a:solidFill>
                <a:effectLst/>
                <a:latin typeface="Inter"/>
              </a:rPr>
              <a:t>One of the main improvements in YOLO v3 is the use of a new CNN architecture called Darknet-53. Darknet-53 is a variant of the </a:t>
            </a:r>
            <a:r>
              <a:rPr lang="en-US" b="0" i="0" dirty="0" err="1">
                <a:solidFill>
                  <a:srgbClr val="080A13"/>
                </a:solidFill>
                <a:effectLst/>
                <a:latin typeface="Inter"/>
              </a:rPr>
              <a:t>ResNet</a:t>
            </a:r>
            <a:r>
              <a:rPr lang="en-US" b="0" i="0" dirty="0">
                <a:solidFill>
                  <a:srgbClr val="080A13"/>
                </a:solidFill>
                <a:effectLst/>
                <a:latin typeface="Inter"/>
              </a:rPr>
              <a:t> architecture and is designed specifically for object detection tasks. It has 53 convolutional layers and is able to achieve state-of-the-art results on various object detection benchmarks.</a:t>
            </a:r>
          </a:p>
          <a:p>
            <a:pPr algn="l"/>
            <a:endParaRPr lang="en-US" b="0" i="0" dirty="0">
              <a:solidFill>
                <a:srgbClr val="080A13"/>
              </a:solidFill>
              <a:effectLst/>
              <a:latin typeface="Inter"/>
            </a:endParaRPr>
          </a:p>
          <a:p>
            <a:pPr algn="l"/>
            <a:r>
              <a:rPr lang="en-US" b="0" i="0" dirty="0">
                <a:solidFill>
                  <a:srgbClr val="080A13"/>
                </a:solidFill>
                <a:effectLst/>
                <a:latin typeface="Inter"/>
              </a:rPr>
              <a:t>Another improvement in YOLO v3 are anchor boxes with different scales and aspect ratios. In YOLO v2, the anchor boxes were all the same size, which limited the ability of the algorithm to detect objects of different sizes and shapes. In YOLO v3 the anchor boxes are scaled, and aspect ratios are varied to better match the size and shape of the objects being detected.</a:t>
            </a:r>
          </a:p>
          <a:p>
            <a:pPr algn="l"/>
            <a:endParaRPr lang="en-US" b="0" i="0" dirty="0">
              <a:solidFill>
                <a:srgbClr val="080A13"/>
              </a:solidFill>
              <a:effectLst/>
              <a:latin typeface="Inter"/>
            </a:endParaRPr>
          </a:p>
          <a:p>
            <a:pPr algn="l"/>
            <a:r>
              <a:rPr lang="en-US" b="0" i="0" dirty="0">
                <a:solidFill>
                  <a:srgbClr val="080A13"/>
                </a:solidFill>
                <a:effectLst/>
                <a:latin typeface="Inter"/>
              </a:rPr>
              <a:t>YOLO v3 also introduces the concept of "feature pyramid networks" (FPN). FPNs are a CNN architecture used to detect objects at multiple scales. They construct a pyramid of feature maps, with each level of the pyramid being used to detect objects at a different scale. This</a:t>
            </a: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Rectangle 2">
            <a:extLst>
              <a:ext uri="{FF2B5EF4-FFF2-40B4-BE49-F238E27FC236}">
                <a16:creationId xmlns:a16="http://schemas.microsoft.com/office/drawing/2014/main" id="{FAE6B9BD-7C3E-C170-D714-9D08E8FCB8D5}"/>
              </a:ext>
            </a:extLst>
          </p:cNvPr>
          <p:cNvSpPr/>
          <p:nvPr/>
        </p:nvSpPr>
        <p:spPr>
          <a:xfrm>
            <a:off x="534761" y="2915327"/>
            <a:ext cx="8315325" cy="34290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 name="Rectangle 3">
            <a:extLst>
              <a:ext uri="{FF2B5EF4-FFF2-40B4-BE49-F238E27FC236}">
                <a16:creationId xmlns:a16="http://schemas.microsoft.com/office/drawing/2014/main" id="{41A005E3-928E-B3B5-BF21-2CFADBC674A5}"/>
              </a:ext>
            </a:extLst>
          </p:cNvPr>
          <p:cNvSpPr/>
          <p:nvPr/>
        </p:nvSpPr>
        <p:spPr>
          <a:xfrm>
            <a:off x="457200" y="4604657"/>
            <a:ext cx="8686800" cy="690626"/>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6" name="Rectangle 5">
            <a:extLst>
              <a:ext uri="{FF2B5EF4-FFF2-40B4-BE49-F238E27FC236}">
                <a16:creationId xmlns:a16="http://schemas.microsoft.com/office/drawing/2014/main" id="{B908BA3D-DC94-5DE7-BD87-A89B024535B1}"/>
              </a:ext>
            </a:extLst>
          </p:cNvPr>
          <p:cNvSpPr/>
          <p:nvPr/>
        </p:nvSpPr>
        <p:spPr>
          <a:xfrm>
            <a:off x="609600" y="5654686"/>
            <a:ext cx="8686800" cy="354228"/>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3290781224"/>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9F5E1B-3EBF-C63A-D083-4D809D599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83" y="2790943"/>
            <a:ext cx="7701507" cy="42542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Rectangle 2">
            <a:extLst>
              <a:ext uri="{FF2B5EF4-FFF2-40B4-BE49-F238E27FC236}">
                <a16:creationId xmlns:a16="http://schemas.microsoft.com/office/drawing/2014/main" id="{FAE6B9BD-7C3E-C170-D714-9D08E8FCB8D5}"/>
              </a:ext>
            </a:extLst>
          </p:cNvPr>
          <p:cNvSpPr/>
          <p:nvPr/>
        </p:nvSpPr>
        <p:spPr>
          <a:xfrm>
            <a:off x="739140" y="994041"/>
            <a:ext cx="7701507" cy="568675"/>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TextBox 7">
            <a:extLst>
              <a:ext uri="{FF2B5EF4-FFF2-40B4-BE49-F238E27FC236}">
                <a16:creationId xmlns:a16="http://schemas.microsoft.com/office/drawing/2014/main" id="{D5FDE575-379E-C441-81ED-DED65CCEA6C1}"/>
              </a:ext>
            </a:extLst>
          </p:cNvPr>
          <p:cNvSpPr txBox="1"/>
          <p:nvPr/>
        </p:nvSpPr>
        <p:spPr>
          <a:xfrm>
            <a:off x="851535" y="921583"/>
            <a:ext cx="8202930" cy="1846659"/>
          </a:xfrm>
          <a:prstGeom prst="rect">
            <a:avLst/>
          </a:prstGeom>
          <a:noFill/>
        </p:spPr>
        <p:txBody>
          <a:bodyPr wrap="square">
            <a:spAutoFit/>
          </a:bodyPr>
          <a:lstStyle/>
          <a:p>
            <a:r>
              <a:rPr lang="en-US" b="0" i="0" dirty="0">
                <a:solidFill>
                  <a:srgbClr val="080A13"/>
                </a:solidFill>
                <a:effectLst/>
                <a:latin typeface="Inter"/>
              </a:rPr>
              <a:t>The primary improvement in </a:t>
            </a:r>
            <a:r>
              <a:rPr lang="en-US" sz="2400" b="1" i="0" dirty="0">
                <a:solidFill>
                  <a:srgbClr val="080A13"/>
                </a:solidFill>
                <a:effectLst/>
                <a:latin typeface="Inter"/>
              </a:rPr>
              <a:t>YOLO v4 </a:t>
            </a:r>
            <a:r>
              <a:rPr lang="en-US" b="0" i="0" dirty="0">
                <a:solidFill>
                  <a:srgbClr val="080A13"/>
                </a:solidFill>
                <a:effectLst/>
                <a:latin typeface="Inter"/>
              </a:rPr>
              <a:t>over YOLO v3 is the use of a new CNN architecture called </a:t>
            </a:r>
            <a:r>
              <a:rPr lang="en-US" b="0" i="0" u="none" strike="noStrike" dirty="0" err="1">
                <a:solidFill>
                  <a:srgbClr val="1064FE"/>
                </a:solidFill>
                <a:effectLst/>
                <a:latin typeface="Inter"/>
                <a:hlinkClick r:id="rId3"/>
              </a:rPr>
              <a:t>CSPNet</a:t>
            </a:r>
            <a:r>
              <a:rPr lang="en-US" b="0" i="0" dirty="0">
                <a:solidFill>
                  <a:srgbClr val="080A13"/>
                </a:solidFill>
                <a:effectLst/>
                <a:latin typeface="Inter"/>
              </a:rPr>
              <a:t> (shown below). </a:t>
            </a:r>
            <a:r>
              <a:rPr lang="en-US" b="0" i="0" dirty="0" err="1">
                <a:solidFill>
                  <a:srgbClr val="080A13"/>
                </a:solidFill>
                <a:effectLst/>
                <a:latin typeface="Inter"/>
              </a:rPr>
              <a:t>CSPNet</a:t>
            </a:r>
            <a:r>
              <a:rPr lang="en-US" b="0" i="0" dirty="0">
                <a:solidFill>
                  <a:srgbClr val="080A13"/>
                </a:solidFill>
                <a:effectLst/>
                <a:latin typeface="Inter"/>
              </a:rPr>
              <a:t> stands for "Cross Stage Partial Network" and is a variant of the </a:t>
            </a:r>
            <a:r>
              <a:rPr lang="en-US" b="0" i="0" dirty="0" err="1">
                <a:solidFill>
                  <a:srgbClr val="080A13"/>
                </a:solidFill>
                <a:effectLst/>
                <a:latin typeface="Inter"/>
              </a:rPr>
              <a:t>ResNet</a:t>
            </a:r>
            <a:r>
              <a:rPr lang="en-US" b="0" i="0" dirty="0">
                <a:solidFill>
                  <a:srgbClr val="080A13"/>
                </a:solidFill>
                <a:effectLst/>
                <a:latin typeface="Inter"/>
              </a:rPr>
              <a:t> architecture designed specifically for object detection tasks. It has a relatively shallow structure, with only 54 convolutional layers. However, it can achieve state-of-the-art results on various object detection benchmarks.</a:t>
            </a:r>
            <a:endParaRPr lang="en-US" dirty="0"/>
          </a:p>
        </p:txBody>
      </p:sp>
    </p:spTree>
    <p:extLst>
      <p:ext uri="{BB962C8B-B14F-4D97-AF65-F5344CB8AC3E}">
        <p14:creationId xmlns:p14="http://schemas.microsoft.com/office/powerpoint/2010/main" val="102865882"/>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9F5E1B-3EBF-C63A-D083-4D809D599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83" y="2790943"/>
            <a:ext cx="7701507" cy="42542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Rectangle 2">
            <a:extLst>
              <a:ext uri="{FF2B5EF4-FFF2-40B4-BE49-F238E27FC236}">
                <a16:creationId xmlns:a16="http://schemas.microsoft.com/office/drawing/2014/main" id="{FAE6B9BD-7C3E-C170-D714-9D08E8FCB8D5}"/>
              </a:ext>
            </a:extLst>
          </p:cNvPr>
          <p:cNvSpPr/>
          <p:nvPr/>
        </p:nvSpPr>
        <p:spPr>
          <a:xfrm>
            <a:off x="739140" y="994041"/>
            <a:ext cx="7701507" cy="568675"/>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TextBox 7">
            <a:extLst>
              <a:ext uri="{FF2B5EF4-FFF2-40B4-BE49-F238E27FC236}">
                <a16:creationId xmlns:a16="http://schemas.microsoft.com/office/drawing/2014/main" id="{D5FDE575-379E-C441-81ED-DED65CCEA6C1}"/>
              </a:ext>
            </a:extLst>
          </p:cNvPr>
          <p:cNvSpPr txBox="1"/>
          <p:nvPr/>
        </p:nvSpPr>
        <p:spPr>
          <a:xfrm>
            <a:off x="685800" y="944284"/>
            <a:ext cx="8202930" cy="1846659"/>
          </a:xfrm>
          <a:prstGeom prst="rect">
            <a:avLst/>
          </a:prstGeom>
          <a:noFill/>
        </p:spPr>
        <p:txBody>
          <a:bodyPr wrap="square">
            <a:spAutoFit/>
          </a:bodyPr>
          <a:lstStyle/>
          <a:p>
            <a:r>
              <a:rPr lang="en-US" b="0" i="0" dirty="0">
                <a:solidFill>
                  <a:srgbClr val="080A13"/>
                </a:solidFill>
                <a:effectLst/>
                <a:latin typeface="Inter"/>
              </a:rPr>
              <a:t>The primary improvement in </a:t>
            </a:r>
            <a:r>
              <a:rPr lang="en-US" sz="2400" b="1" i="0" dirty="0">
                <a:solidFill>
                  <a:srgbClr val="080A13"/>
                </a:solidFill>
                <a:effectLst/>
                <a:latin typeface="Inter"/>
              </a:rPr>
              <a:t>YOLO v4 </a:t>
            </a:r>
            <a:r>
              <a:rPr lang="en-US" b="0" i="0" dirty="0">
                <a:solidFill>
                  <a:srgbClr val="080A13"/>
                </a:solidFill>
                <a:effectLst/>
                <a:latin typeface="Inter"/>
              </a:rPr>
              <a:t>over YOLO v3 is the use of a new CNN architecture called </a:t>
            </a:r>
            <a:r>
              <a:rPr lang="en-US" b="0" i="0" u="none" strike="noStrike" dirty="0" err="1">
                <a:solidFill>
                  <a:srgbClr val="1064FE"/>
                </a:solidFill>
                <a:effectLst/>
                <a:latin typeface="Inter"/>
                <a:hlinkClick r:id="rId3"/>
              </a:rPr>
              <a:t>CSPNet</a:t>
            </a:r>
            <a:r>
              <a:rPr lang="en-US" b="0" i="0" dirty="0">
                <a:solidFill>
                  <a:srgbClr val="080A13"/>
                </a:solidFill>
                <a:effectLst/>
                <a:latin typeface="Inter"/>
              </a:rPr>
              <a:t> (shown below). </a:t>
            </a:r>
            <a:r>
              <a:rPr lang="en-US" b="0" i="0" dirty="0" err="1">
                <a:solidFill>
                  <a:srgbClr val="080A13"/>
                </a:solidFill>
                <a:effectLst/>
                <a:latin typeface="Inter"/>
              </a:rPr>
              <a:t>CSPNet</a:t>
            </a:r>
            <a:r>
              <a:rPr lang="en-US" b="0" i="0" dirty="0">
                <a:solidFill>
                  <a:srgbClr val="080A13"/>
                </a:solidFill>
                <a:effectLst/>
                <a:latin typeface="Inter"/>
              </a:rPr>
              <a:t> stands for "Cross Stage Partial Network" and is a variant of the </a:t>
            </a:r>
            <a:r>
              <a:rPr lang="en-US" b="0" i="0" dirty="0" err="1">
                <a:solidFill>
                  <a:srgbClr val="080A13"/>
                </a:solidFill>
                <a:effectLst/>
                <a:latin typeface="Inter"/>
              </a:rPr>
              <a:t>ResNet</a:t>
            </a:r>
            <a:r>
              <a:rPr lang="en-US" b="0" i="0" dirty="0">
                <a:solidFill>
                  <a:srgbClr val="080A13"/>
                </a:solidFill>
                <a:effectLst/>
                <a:latin typeface="Inter"/>
              </a:rPr>
              <a:t> architecture designed specifically for object detection tasks. It has a relatively shallow structure, with only 54 convolutional layers. However, it can achieve state-of-the-art results on various object detection benchmarks.</a:t>
            </a:r>
            <a:endParaRPr lang="en-US" dirty="0"/>
          </a:p>
        </p:txBody>
      </p:sp>
    </p:spTree>
    <p:extLst>
      <p:ext uri="{BB962C8B-B14F-4D97-AF65-F5344CB8AC3E}">
        <p14:creationId xmlns:p14="http://schemas.microsoft.com/office/powerpoint/2010/main" val="3536274400"/>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4" name="TextBox 3">
            <a:extLst>
              <a:ext uri="{FF2B5EF4-FFF2-40B4-BE49-F238E27FC236}">
                <a16:creationId xmlns:a16="http://schemas.microsoft.com/office/drawing/2014/main" id="{7C6F5D65-6A9A-3F52-10AE-2DDCCEF91DA7}"/>
              </a:ext>
            </a:extLst>
          </p:cNvPr>
          <p:cNvSpPr txBox="1"/>
          <p:nvPr/>
        </p:nvSpPr>
        <p:spPr>
          <a:xfrm>
            <a:off x="320040" y="1122344"/>
            <a:ext cx="8926830" cy="523220"/>
          </a:xfrm>
          <a:prstGeom prst="rect">
            <a:avLst/>
          </a:prstGeom>
          <a:noFill/>
        </p:spPr>
        <p:txBody>
          <a:bodyPr wrap="square">
            <a:spAutoFit/>
          </a:bodyPr>
          <a:lstStyle/>
          <a:p>
            <a:r>
              <a:rPr lang="en-US" sz="2800" dirty="0">
                <a:solidFill>
                  <a:schemeClr val="accent4"/>
                </a:solidFill>
              </a:rPr>
              <a:t>https://www.v7labs.com/blog/yolo-object-detection</a:t>
            </a:r>
          </a:p>
        </p:txBody>
      </p:sp>
      <p:sp>
        <p:nvSpPr>
          <p:cNvPr id="6" name="TextBox 5">
            <a:extLst>
              <a:ext uri="{FF2B5EF4-FFF2-40B4-BE49-F238E27FC236}">
                <a16:creationId xmlns:a16="http://schemas.microsoft.com/office/drawing/2014/main" id="{3CB9BD58-21C8-D5CF-09E8-77C0F6AD763D}"/>
              </a:ext>
            </a:extLst>
          </p:cNvPr>
          <p:cNvSpPr txBox="1"/>
          <p:nvPr/>
        </p:nvSpPr>
        <p:spPr>
          <a:xfrm>
            <a:off x="0" y="1933287"/>
            <a:ext cx="8755380" cy="1354217"/>
          </a:xfrm>
          <a:prstGeom prst="rect">
            <a:avLst/>
          </a:prstGeom>
          <a:noFill/>
        </p:spPr>
        <p:txBody>
          <a:bodyPr wrap="square">
            <a:spAutoFit/>
          </a:bodyPr>
          <a:lstStyle/>
          <a:p>
            <a:r>
              <a:rPr lang="en-US" b="0" i="0" dirty="0">
                <a:solidFill>
                  <a:srgbClr val="080A13"/>
                </a:solidFill>
                <a:effectLst/>
                <a:latin typeface="Inter"/>
              </a:rPr>
              <a:t>Unlike YOLO, </a:t>
            </a:r>
            <a:r>
              <a:rPr lang="en-US" sz="2800" b="1" i="0" dirty="0">
                <a:solidFill>
                  <a:srgbClr val="080A13"/>
                </a:solidFill>
                <a:effectLst/>
                <a:latin typeface="Inter"/>
              </a:rPr>
              <a:t>YOLO v5 </a:t>
            </a:r>
            <a:r>
              <a:rPr lang="en-US" b="0" i="0" dirty="0">
                <a:solidFill>
                  <a:srgbClr val="080A13"/>
                </a:solidFill>
                <a:effectLst/>
                <a:latin typeface="Inter"/>
              </a:rPr>
              <a:t>uses a more complex architecture called </a:t>
            </a:r>
            <a:r>
              <a:rPr lang="en-US" b="0" i="0" dirty="0" err="1">
                <a:solidFill>
                  <a:srgbClr val="080A13"/>
                </a:solidFill>
                <a:effectLst/>
                <a:latin typeface="Inter"/>
              </a:rPr>
              <a:t>EfficientDet</a:t>
            </a:r>
            <a:r>
              <a:rPr lang="en-US" b="0" i="0" dirty="0">
                <a:solidFill>
                  <a:srgbClr val="080A13"/>
                </a:solidFill>
                <a:effectLst/>
                <a:latin typeface="Inter"/>
              </a:rPr>
              <a:t> (architecture shown below), based on the </a:t>
            </a:r>
            <a:r>
              <a:rPr lang="en-US" b="0" i="0" dirty="0" err="1">
                <a:solidFill>
                  <a:srgbClr val="080A13"/>
                </a:solidFill>
                <a:effectLst/>
                <a:latin typeface="Inter"/>
              </a:rPr>
              <a:t>EfficientNet</a:t>
            </a:r>
            <a:r>
              <a:rPr lang="en-US" b="0" i="0" dirty="0">
                <a:solidFill>
                  <a:srgbClr val="080A13"/>
                </a:solidFill>
                <a:effectLst/>
                <a:latin typeface="Inter"/>
              </a:rPr>
              <a:t> network architecture. Using a more complex architecture in YOLO v5 allows it to achieve higher accuracy and better generalization to a wider range of object categories.</a:t>
            </a:r>
            <a:endParaRPr lang="en-US" dirty="0"/>
          </a:p>
        </p:txBody>
      </p:sp>
      <p:pic>
        <p:nvPicPr>
          <p:cNvPr id="2050" name="Picture 2" descr="Architecture of the EfficientDet model">
            <a:extLst>
              <a:ext uri="{FF2B5EF4-FFF2-40B4-BE49-F238E27FC236}">
                <a16:creationId xmlns:a16="http://schemas.microsoft.com/office/drawing/2014/main" id="{10CCB38D-0B0A-D641-A63C-DB9811D05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 y="2989263"/>
            <a:ext cx="9144000" cy="38687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E36E467-B3BD-9DFC-7264-E034756AF92D}"/>
              </a:ext>
            </a:extLst>
          </p:cNvPr>
          <p:cNvSpPr/>
          <p:nvPr/>
        </p:nvSpPr>
        <p:spPr>
          <a:xfrm>
            <a:off x="4572000" y="2100444"/>
            <a:ext cx="3449547" cy="240554"/>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 name="Rectangle 8">
            <a:extLst>
              <a:ext uri="{FF2B5EF4-FFF2-40B4-BE49-F238E27FC236}">
                <a16:creationId xmlns:a16="http://schemas.microsoft.com/office/drawing/2014/main" id="{7D17A5CC-9B8C-2A11-C008-8CEEE2EB1649}"/>
              </a:ext>
            </a:extLst>
          </p:cNvPr>
          <p:cNvSpPr/>
          <p:nvPr/>
        </p:nvSpPr>
        <p:spPr>
          <a:xfrm>
            <a:off x="4129700" y="2676099"/>
            <a:ext cx="3449547" cy="240554"/>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1981011460"/>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73E643C-1235-1802-7FF8-B36596B42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 y="4091355"/>
            <a:ext cx="9144000" cy="33721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4" name="TextBox 3">
            <a:extLst>
              <a:ext uri="{FF2B5EF4-FFF2-40B4-BE49-F238E27FC236}">
                <a16:creationId xmlns:a16="http://schemas.microsoft.com/office/drawing/2014/main" id="{7C6F5D65-6A9A-3F52-10AE-2DDCCEF91DA7}"/>
              </a:ext>
            </a:extLst>
          </p:cNvPr>
          <p:cNvSpPr txBox="1"/>
          <p:nvPr/>
        </p:nvSpPr>
        <p:spPr>
          <a:xfrm>
            <a:off x="320040" y="1122344"/>
            <a:ext cx="8926830" cy="523220"/>
          </a:xfrm>
          <a:prstGeom prst="rect">
            <a:avLst/>
          </a:prstGeom>
          <a:noFill/>
        </p:spPr>
        <p:txBody>
          <a:bodyPr wrap="square">
            <a:spAutoFit/>
          </a:bodyPr>
          <a:lstStyle/>
          <a:p>
            <a:r>
              <a:rPr lang="en-US" sz="2800" dirty="0">
                <a:solidFill>
                  <a:schemeClr val="accent4"/>
                </a:solidFill>
              </a:rPr>
              <a:t>https://www.v7labs.com/blog/yolo-object-detection</a:t>
            </a:r>
          </a:p>
        </p:txBody>
      </p:sp>
      <p:sp>
        <p:nvSpPr>
          <p:cNvPr id="3" name="TextBox 2">
            <a:extLst>
              <a:ext uri="{FF2B5EF4-FFF2-40B4-BE49-F238E27FC236}">
                <a16:creationId xmlns:a16="http://schemas.microsoft.com/office/drawing/2014/main" id="{4F9A8437-B793-EBD5-75C2-38F510764D8B}"/>
              </a:ext>
            </a:extLst>
          </p:cNvPr>
          <p:cNvSpPr txBox="1"/>
          <p:nvPr/>
        </p:nvSpPr>
        <p:spPr>
          <a:xfrm>
            <a:off x="617220" y="1906141"/>
            <a:ext cx="8138160" cy="2185214"/>
          </a:xfrm>
          <a:prstGeom prst="rect">
            <a:avLst/>
          </a:prstGeom>
          <a:noFill/>
        </p:spPr>
        <p:txBody>
          <a:bodyPr wrap="square">
            <a:spAutoFit/>
          </a:bodyPr>
          <a:lstStyle/>
          <a:p>
            <a:r>
              <a:rPr lang="en-US" sz="2800" b="1" i="0" u="none" strike="noStrike" dirty="0">
                <a:solidFill>
                  <a:srgbClr val="1064FE"/>
                </a:solidFill>
                <a:effectLst/>
                <a:latin typeface="Inter"/>
                <a:hlinkClick r:id="rId3"/>
              </a:rPr>
              <a:t>YOLO v6</a:t>
            </a:r>
            <a:r>
              <a:rPr lang="en-US" sz="2800" b="1" i="0" dirty="0">
                <a:solidFill>
                  <a:srgbClr val="080A13"/>
                </a:solidFill>
                <a:effectLst/>
                <a:latin typeface="Inter"/>
              </a:rPr>
              <a:t> </a:t>
            </a:r>
            <a:r>
              <a:rPr lang="en-US" b="0" i="0" dirty="0">
                <a:solidFill>
                  <a:srgbClr val="080A13"/>
                </a:solidFill>
                <a:effectLst/>
                <a:latin typeface="Inter"/>
              </a:rPr>
              <a:t>was proposed in 2022 by Li et al. as an improvement over previous versions. One of the main differences between YOLO v5 and YOLO v6 is the CNN architecture used. YOLO v6 uses a variant of the </a:t>
            </a:r>
            <a:r>
              <a:rPr lang="en-US" b="0" i="0" dirty="0" err="1">
                <a:solidFill>
                  <a:srgbClr val="080A13"/>
                </a:solidFill>
                <a:effectLst/>
                <a:latin typeface="Inter"/>
              </a:rPr>
              <a:t>EfficientNet</a:t>
            </a:r>
            <a:r>
              <a:rPr lang="en-US" b="0" i="0" dirty="0">
                <a:solidFill>
                  <a:srgbClr val="080A13"/>
                </a:solidFill>
                <a:effectLst/>
                <a:latin typeface="Inter"/>
              </a:rPr>
              <a:t> architecture called </a:t>
            </a:r>
            <a:r>
              <a:rPr lang="en-US" b="0" i="0" u="none" strike="noStrike" dirty="0">
                <a:solidFill>
                  <a:srgbClr val="1064FE"/>
                </a:solidFill>
                <a:effectLst/>
                <a:latin typeface="Inter"/>
                <a:hlinkClick r:id="rId4"/>
              </a:rPr>
              <a:t>EfficientNet-L2</a:t>
            </a:r>
            <a:r>
              <a:rPr lang="en-US" b="0" i="0" dirty="0">
                <a:solidFill>
                  <a:srgbClr val="080A13"/>
                </a:solidFill>
                <a:effectLst/>
                <a:latin typeface="Inter"/>
              </a:rPr>
              <a:t>. It’s a more efficient architecture than </a:t>
            </a:r>
            <a:r>
              <a:rPr lang="en-US" b="0" i="0" dirty="0" err="1">
                <a:solidFill>
                  <a:srgbClr val="080A13"/>
                </a:solidFill>
                <a:effectLst/>
                <a:latin typeface="Inter"/>
              </a:rPr>
              <a:t>EfficientDet</a:t>
            </a:r>
            <a:r>
              <a:rPr lang="en-US" b="0" i="0" dirty="0">
                <a:solidFill>
                  <a:srgbClr val="080A13"/>
                </a:solidFill>
                <a:effectLst/>
                <a:latin typeface="Inter"/>
              </a:rPr>
              <a:t> used in YOLO v5, with fewer parameters and a higher computational efficiency. It can achieve state-of-the-art results on various object detection benchmarks. The framework of the YOLO v6 model is shown below.</a:t>
            </a:r>
            <a:endParaRPr lang="en-US" dirty="0"/>
          </a:p>
        </p:txBody>
      </p:sp>
      <p:sp>
        <p:nvSpPr>
          <p:cNvPr id="5" name="Rectangle 4">
            <a:extLst>
              <a:ext uri="{FF2B5EF4-FFF2-40B4-BE49-F238E27FC236}">
                <a16:creationId xmlns:a16="http://schemas.microsoft.com/office/drawing/2014/main" id="{1ED886A4-35A9-9CD7-A0D9-28E011FE6C85}"/>
              </a:ext>
            </a:extLst>
          </p:cNvPr>
          <p:cNvSpPr/>
          <p:nvPr/>
        </p:nvSpPr>
        <p:spPr>
          <a:xfrm>
            <a:off x="4129700" y="2676099"/>
            <a:ext cx="3449547" cy="240554"/>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 name="Rectangle 6">
            <a:extLst>
              <a:ext uri="{FF2B5EF4-FFF2-40B4-BE49-F238E27FC236}">
                <a16:creationId xmlns:a16="http://schemas.microsoft.com/office/drawing/2014/main" id="{9518B30A-5AE8-F97B-464D-94ABA80F00AA}"/>
              </a:ext>
            </a:extLst>
          </p:cNvPr>
          <p:cNvSpPr/>
          <p:nvPr/>
        </p:nvSpPr>
        <p:spPr>
          <a:xfrm>
            <a:off x="498770" y="2960370"/>
            <a:ext cx="2319635" cy="224281"/>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Rectangle 7">
            <a:extLst>
              <a:ext uri="{FF2B5EF4-FFF2-40B4-BE49-F238E27FC236}">
                <a16:creationId xmlns:a16="http://schemas.microsoft.com/office/drawing/2014/main" id="{8E384F9D-B71B-E345-7674-B630B71222D6}"/>
              </a:ext>
            </a:extLst>
          </p:cNvPr>
          <p:cNvSpPr/>
          <p:nvPr/>
        </p:nvSpPr>
        <p:spPr>
          <a:xfrm>
            <a:off x="3725840" y="3177230"/>
            <a:ext cx="3052150" cy="285719"/>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2404204694"/>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4" name="TextBox 3">
            <a:extLst>
              <a:ext uri="{FF2B5EF4-FFF2-40B4-BE49-F238E27FC236}">
                <a16:creationId xmlns:a16="http://schemas.microsoft.com/office/drawing/2014/main" id="{7C6F5D65-6A9A-3F52-10AE-2DDCCEF91DA7}"/>
              </a:ext>
            </a:extLst>
          </p:cNvPr>
          <p:cNvSpPr txBox="1"/>
          <p:nvPr/>
        </p:nvSpPr>
        <p:spPr>
          <a:xfrm>
            <a:off x="320040" y="1122344"/>
            <a:ext cx="8926830" cy="523220"/>
          </a:xfrm>
          <a:prstGeom prst="rect">
            <a:avLst/>
          </a:prstGeom>
          <a:noFill/>
        </p:spPr>
        <p:txBody>
          <a:bodyPr wrap="square">
            <a:spAutoFit/>
          </a:bodyPr>
          <a:lstStyle/>
          <a:p>
            <a:r>
              <a:rPr lang="en-US" sz="2800" dirty="0">
                <a:solidFill>
                  <a:schemeClr val="accent4"/>
                </a:solidFill>
              </a:rPr>
              <a:t>https://www.v7labs.com/blog/yolo-object-detection</a:t>
            </a:r>
          </a:p>
        </p:txBody>
      </p:sp>
      <p:sp>
        <p:nvSpPr>
          <p:cNvPr id="5" name="TextBox 4">
            <a:extLst>
              <a:ext uri="{FF2B5EF4-FFF2-40B4-BE49-F238E27FC236}">
                <a16:creationId xmlns:a16="http://schemas.microsoft.com/office/drawing/2014/main" id="{1928D874-55D1-8046-A409-3D86C0CD5768}"/>
              </a:ext>
            </a:extLst>
          </p:cNvPr>
          <p:cNvSpPr txBox="1"/>
          <p:nvPr/>
        </p:nvSpPr>
        <p:spPr>
          <a:xfrm>
            <a:off x="320040" y="2030790"/>
            <a:ext cx="8195310" cy="2185214"/>
          </a:xfrm>
          <a:prstGeom prst="rect">
            <a:avLst/>
          </a:prstGeom>
          <a:noFill/>
        </p:spPr>
        <p:txBody>
          <a:bodyPr wrap="square">
            <a:spAutoFit/>
          </a:bodyPr>
          <a:lstStyle/>
          <a:p>
            <a:pPr algn="l"/>
            <a:r>
              <a:rPr lang="en-US" sz="2800" b="1" i="0" u="none" strike="noStrike" dirty="0">
                <a:solidFill>
                  <a:srgbClr val="1064FE"/>
                </a:solidFill>
                <a:effectLst/>
                <a:latin typeface="Inter"/>
                <a:hlinkClick r:id="rId2"/>
              </a:rPr>
              <a:t>YOLO v7</a:t>
            </a:r>
            <a:r>
              <a:rPr lang="en-US" sz="2800" b="1" i="0" dirty="0">
                <a:solidFill>
                  <a:srgbClr val="080A13"/>
                </a:solidFill>
                <a:effectLst/>
                <a:latin typeface="Inter"/>
              </a:rPr>
              <a:t>,  </a:t>
            </a:r>
            <a:r>
              <a:rPr lang="en-US" b="0" i="0" dirty="0">
                <a:solidFill>
                  <a:srgbClr val="080A13"/>
                </a:solidFill>
                <a:effectLst/>
                <a:latin typeface="Inter"/>
              </a:rPr>
              <a:t>latest version of YOLO, has several improvements over the previous versions. One of the main improvements is the use of anchor boxes. </a:t>
            </a:r>
          </a:p>
          <a:p>
            <a:pPr algn="l"/>
            <a:endParaRPr lang="en-US" b="0" i="0" dirty="0">
              <a:solidFill>
                <a:srgbClr val="080A13"/>
              </a:solidFill>
              <a:effectLst/>
              <a:latin typeface="Inter"/>
            </a:endParaRPr>
          </a:p>
          <a:p>
            <a:pPr algn="l"/>
            <a:r>
              <a:rPr lang="en-US" b="0" i="0" dirty="0">
                <a:solidFill>
                  <a:srgbClr val="080A13"/>
                </a:solidFill>
                <a:effectLst/>
                <a:latin typeface="Inter"/>
              </a:rPr>
              <a:t>Anchor boxes are a set of predefined boxes with different aspect ratios that are used to detect objects of different shapes. YOLO v7 uses nine anchor boxes, which allows it to detect a wider range of object shapes and sizes compared to previous versions, thus helping to reduce the number of false positives.</a:t>
            </a:r>
          </a:p>
        </p:txBody>
      </p:sp>
      <p:sp>
        <p:nvSpPr>
          <p:cNvPr id="6" name="Rectangle 5">
            <a:extLst>
              <a:ext uri="{FF2B5EF4-FFF2-40B4-BE49-F238E27FC236}">
                <a16:creationId xmlns:a16="http://schemas.microsoft.com/office/drawing/2014/main" id="{D6CF8687-4BD6-BF43-E160-A26EBB2EF5E6}"/>
              </a:ext>
            </a:extLst>
          </p:cNvPr>
          <p:cNvSpPr/>
          <p:nvPr/>
        </p:nvSpPr>
        <p:spPr>
          <a:xfrm>
            <a:off x="3874430" y="3320089"/>
            <a:ext cx="3052150" cy="285719"/>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TextBox 7">
            <a:extLst>
              <a:ext uri="{FF2B5EF4-FFF2-40B4-BE49-F238E27FC236}">
                <a16:creationId xmlns:a16="http://schemas.microsoft.com/office/drawing/2014/main" id="{4C1C88CC-4C67-88DD-8D28-FCE7E6239616}"/>
              </a:ext>
            </a:extLst>
          </p:cNvPr>
          <p:cNvSpPr txBox="1"/>
          <p:nvPr/>
        </p:nvSpPr>
        <p:spPr>
          <a:xfrm>
            <a:off x="320040" y="4260115"/>
            <a:ext cx="8378190" cy="1477328"/>
          </a:xfrm>
          <a:prstGeom prst="rect">
            <a:avLst/>
          </a:prstGeom>
          <a:noFill/>
        </p:spPr>
        <p:txBody>
          <a:bodyPr wrap="square">
            <a:spAutoFit/>
          </a:bodyPr>
          <a:lstStyle/>
          <a:p>
            <a:r>
              <a:rPr lang="en-US" b="0" i="0" dirty="0">
                <a:solidFill>
                  <a:srgbClr val="080A13"/>
                </a:solidFill>
                <a:effectLst/>
                <a:latin typeface="Inter"/>
              </a:rPr>
              <a:t>A key improvement in YOLO v7 is the use of a new loss function called “focal loss.” Previous versions of YOLO used a standard cross-entropy loss function, which is known to be less effective at detecting small objects. Focal loss battles this issue by down-weighting the loss for well-classified examples and focusing on the hard examples—the objects that are hard to detect.</a:t>
            </a:r>
            <a:endParaRPr lang="en-US" dirty="0"/>
          </a:p>
        </p:txBody>
      </p:sp>
      <p:sp>
        <p:nvSpPr>
          <p:cNvPr id="9" name="Rectangle 8">
            <a:extLst>
              <a:ext uri="{FF2B5EF4-FFF2-40B4-BE49-F238E27FC236}">
                <a16:creationId xmlns:a16="http://schemas.microsoft.com/office/drawing/2014/main" id="{16F03D1A-620E-2FAC-8932-3A3983A85247}"/>
              </a:ext>
            </a:extLst>
          </p:cNvPr>
          <p:cNvSpPr/>
          <p:nvPr/>
        </p:nvSpPr>
        <p:spPr>
          <a:xfrm>
            <a:off x="5021240" y="4315511"/>
            <a:ext cx="3151210" cy="285719"/>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 name="Rectangle 9">
            <a:extLst>
              <a:ext uri="{FF2B5EF4-FFF2-40B4-BE49-F238E27FC236}">
                <a16:creationId xmlns:a16="http://schemas.microsoft.com/office/drawing/2014/main" id="{AD584F34-B929-1481-7FA5-E54B603481F4}"/>
              </a:ext>
            </a:extLst>
          </p:cNvPr>
          <p:cNvSpPr/>
          <p:nvPr/>
        </p:nvSpPr>
        <p:spPr>
          <a:xfrm>
            <a:off x="445770" y="4855919"/>
            <a:ext cx="8069580" cy="879737"/>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1846967978"/>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4" name="TextBox 3">
            <a:extLst>
              <a:ext uri="{FF2B5EF4-FFF2-40B4-BE49-F238E27FC236}">
                <a16:creationId xmlns:a16="http://schemas.microsoft.com/office/drawing/2014/main" id="{7C6F5D65-6A9A-3F52-10AE-2DDCCEF91DA7}"/>
              </a:ext>
            </a:extLst>
          </p:cNvPr>
          <p:cNvSpPr txBox="1"/>
          <p:nvPr/>
        </p:nvSpPr>
        <p:spPr>
          <a:xfrm>
            <a:off x="320040" y="1122344"/>
            <a:ext cx="8926830" cy="523220"/>
          </a:xfrm>
          <a:prstGeom prst="rect">
            <a:avLst/>
          </a:prstGeom>
          <a:noFill/>
        </p:spPr>
        <p:txBody>
          <a:bodyPr wrap="square">
            <a:spAutoFit/>
          </a:bodyPr>
          <a:lstStyle/>
          <a:p>
            <a:r>
              <a:rPr lang="en-US" sz="2800" dirty="0">
                <a:solidFill>
                  <a:schemeClr val="accent4"/>
                </a:solidFill>
              </a:rPr>
              <a:t>https://www.v7labs.com/blog/yolo-object-detection</a:t>
            </a:r>
          </a:p>
        </p:txBody>
      </p:sp>
      <p:sp>
        <p:nvSpPr>
          <p:cNvPr id="3" name="TextBox 2">
            <a:extLst>
              <a:ext uri="{FF2B5EF4-FFF2-40B4-BE49-F238E27FC236}">
                <a16:creationId xmlns:a16="http://schemas.microsoft.com/office/drawing/2014/main" id="{95FB96B3-408E-E1D2-E07D-6C1370C72ED0}"/>
              </a:ext>
            </a:extLst>
          </p:cNvPr>
          <p:cNvSpPr txBox="1"/>
          <p:nvPr/>
        </p:nvSpPr>
        <p:spPr>
          <a:xfrm>
            <a:off x="228600" y="1645564"/>
            <a:ext cx="8469630" cy="4955203"/>
          </a:xfrm>
          <a:prstGeom prst="rect">
            <a:avLst/>
          </a:prstGeom>
          <a:noFill/>
        </p:spPr>
        <p:txBody>
          <a:bodyPr wrap="square">
            <a:spAutoFit/>
          </a:bodyPr>
          <a:lstStyle/>
          <a:p>
            <a:pPr algn="l"/>
            <a:r>
              <a:rPr lang="en-US" sz="2800" b="0" i="0" dirty="0">
                <a:solidFill>
                  <a:srgbClr val="080A13"/>
                </a:solidFill>
                <a:effectLst/>
                <a:latin typeface="Inter"/>
              </a:rPr>
              <a:t>YOLO v7 </a:t>
            </a:r>
            <a:r>
              <a:rPr lang="en-US" b="0" i="0" dirty="0">
                <a:solidFill>
                  <a:srgbClr val="080A13"/>
                </a:solidFill>
                <a:effectLst/>
                <a:latin typeface="Inter"/>
              </a:rPr>
              <a:t>is a powerful and effective object detection algorithm, but it does have a few limitations.</a:t>
            </a:r>
          </a:p>
          <a:p>
            <a:pPr algn="l"/>
            <a:endParaRPr lang="en-US" b="0" i="0" dirty="0">
              <a:solidFill>
                <a:srgbClr val="080A13"/>
              </a:solidFill>
              <a:effectLst/>
              <a:latin typeface="Inter"/>
            </a:endParaRPr>
          </a:p>
          <a:p>
            <a:pPr algn="l">
              <a:buFont typeface="+mj-lt"/>
              <a:buAutoNum type="arabicPeriod"/>
            </a:pPr>
            <a:r>
              <a:rPr lang="en-US" b="0" i="0" dirty="0">
                <a:solidFill>
                  <a:srgbClr val="080A13"/>
                </a:solidFill>
                <a:effectLst/>
                <a:latin typeface="Inter"/>
              </a:rPr>
              <a:t>YOLO v7, like many object detection algorithms, struggles to detect small objects. It might fail to accurately detecting objects in crowded scenes or when objects are far away from the camera.</a:t>
            </a:r>
          </a:p>
          <a:p>
            <a:pPr algn="l">
              <a:buFont typeface="+mj-lt"/>
              <a:buAutoNum type="arabicPeriod"/>
            </a:pPr>
            <a:endParaRPr lang="en-US" b="0" i="0" dirty="0">
              <a:solidFill>
                <a:srgbClr val="080A13"/>
              </a:solidFill>
              <a:effectLst/>
              <a:latin typeface="Inter"/>
            </a:endParaRPr>
          </a:p>
          <a:p>
            <a:pPr algn="l">
              <a:buFont typeface="+mj-lt"/>
              <a:buAutoNum type="arabicPeriod"/>
            </a:pPr>
            <a:r>
              <a:rPr lang="en-US" b="0" i="0" dirty="0">
                <a:solidFill>
                  <a:srgbClr val="080A13"/>
                </a:solidFill>
                <a:effectLst/>
                <a:latin typeface="Inter"/>
              </a:rPr>
              <a:t>YOLO v7 is also not perfect at detecting objects at different scales. This can make it difficult to detect objects that are either very large or very small compared to the other objects in the scene.</a:t>
            </a:r>
          </a:p>
          <a:p>
            <a:pPr algn="l">
              <a:buFont typeface="+mj-lt"/>
              <a:buAutoNum type="arabicPeriod"/>
            </a:pPr>
            <a:endParaRPr lang="en-US" b="0" i="0" dirty="0">
              <a:solidFill>
                <a:srgbClr val="080A13"/>
              </a:solidFill>
              <a:effectLst/>
              <a:latin typeface="Inter"/>
            </a:endParaRPr>
          </a:p>
          <a:p>
            <a:pPr algn="l">
              <a:buFont typeface="+mj-lt"/>
              <a:buAutoNum type="arabicPeriod"/>
            </a:pPr>
            <a:r>
              <a:rPr lang="en-US" b="0" i="0" dirty="0">
                <a:solidFill>
                  <a:srgbClr val="080A13"/>
                </a:solidFill>
                <a:effectLst/>
                <a:latin typeface="Inter"/>
              </a:rPr>
              <a:t>YOLO v7 can be sensitive to changes in lighting or other environmental conditions, so it may be inconvenient to use in real-world applications where lighting conditions may vary.</a:t>
            </a:r>
          </a:p>
          <a:p>
            <a:pPr algn="l">
              <a:buFont typeface="+mj-lt"/>
              <a:buAutoNum type="arabicPeriod"/>
            </a:pPr>
            <a:endParaRPr lang="en-US" b="0" i="0" dirty="0">
              <a:solidFill>
                <a:srgbClr val="080A13"/>
              </a:solidFill>
              <a:effectLst/>
              <a:latin typeface="Inter"/>
            </a:endParaRPr>
          </a:p>
          <a:p>
            <a:pPr algn="l">
              <a:buFont typeface="+mj-lt"/>
              <a:buAutoNum type="arabicPeriod"/>
            </a:pPr>
            <a:r>
              <a:rPr lang="en-US" b="0" i="0" dirty="0">
                <a:solidFill>
                  <a:srgbClr val="080A13"/>
                </a:solidFill>
                <a:effectLst/>
                <a:latin typeface="Inter"/>
              </a:rPr>
              <a:t>YOLO v7 can be computationally intensive, which can make it difficult to run in real-time on resource-constrained devices like smartphones or other edge devices.</a:t>
            </a:r>
          </a:p>
        </p:txBody>
      </p:sp>
      <p:sp>
        <p:nvSpPr>
          <p:cNvPr id="7" name="Rectangle 6">
            <a:extLst>
              <a:ext uri="{FF2B5EF4-FFF2-40B4-BE49-F238E27FC236}">
                <a16:creationId xmlns:a16="http://schemas.microsoft.com/office/drawing/2014/main" id="{8A6D73CA-2262-57E9-298A-93BBA8D14825}"/>
              </a:ext>
            </a:extLst>
          </p:cNvPr>
          <p:cNvSpPr/>
          <p:nvPr/>
        </p:nvSpPr>
        <p:spPr>
          <a:xfrm>
            <a:off x="628650" y="2108718"/>
            <a:ext cx="1211580" cy="369107"/>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 name="Rectangle 10">
            <a:extLst>
              <a:ext uri="{FF2B5EF4-FFF2-40B4-BE49-F238E27FC236}">
                <a16:creationId xmlns:a16="http://schemas.microsoft.com/office/drawing/2014/main" id="{26A2A867-0664-6E0E-A50F-1D69D514B6F4}"/>
              </a:ext>
            </a:extLst>
          </p:cNvPr>
          <p:cNvSpPr/>
          <p:nvPr/>
        </p:nvSpPr>
        <p:spPr>
          <a:xfrm>
            <a:off x="4930140" y="2673461"/>
            <a:ext cx="3150870" cy="26405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2" name="Rectangle 11">
            <a:extLst>
              <a:ext uri="{FF2B5EF4-FFF2-40B4-BE49-F238E27FC236}">
                <a16:creationId xmlns:a16="http://schemas.microsoft.com/office/drawing/2014/main" id="{CB74B8C0-97B2-6922-41F2-4FF47CE6E30F}"/>
              </a:ext>
            </a:extLst>
          </p:cNvPr>
          <p:cNvSpPr/>
          <p:nvPr/>
        </p:nvSpPr>
        <p:spPr>
          <a:xfrm>
            <a:off x="320040" y="3788465"/>
            <a:ext cx="6185535" cy="26405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3" name="Rectangle 12">
            <a:extLst>
              <a:ext uri="{FF2B5EF4-FFF2-40B4-BE49-F238E27FC236}">
                <a16:creationId xmlns:a16="http://schemas.microsoft.com/office/drawing/2014/main" id="{B0C63893-C895-09EE-D2ED-E64F4AFAA3E7}"/>
              </a:ext>
            </a:extLst>
          </p:cNvPr>
          <p:cNvSpPr/>
          <p:nvPr/>
        </p:nvSpPr>
        <p:spPr>
          <a:xfrm>
            <a:off x="320040" y="4903469"/>
            <a:ext cx="7760970" cy="26405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5" name="Rectangle 14">
            <a:extLst>
              <a:ext uri="{FF2B5EF4-FFF2-40B4-BE49-F238E27FC236}">
                <a16:creationId xmlns:a16="http://schemas.microsoft.com/office/drawing/2014/main" id="{0A9BF100-C9AF-A958-4252-B967A252AC86}"/>
              </a:ext>
            </a:extLst>
          </p:cNvPr>
          <p:cNvSpPr/>
          <p:nvPr/>
        </p:nvSpPr>
        <p:spPr>
          <a:xfrm>
            <a:off x="320040" y="6018473"/>
            <a:ext cx="4251960" cy="26405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51885256"/>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F1C54-3C3D-F795-453D-63B2B10F3FE3}"/>
              </a:ext>
            </a:extLst>
          </p:cNvPr>
          <p:cNvSpPr/>
          <p:nvPr/>
        </p:nvSpPr>
        <p:spPr>
          <a:xfrm>
            <a:off x="0" y="0"/>
            <a:ext cx="9144000" cy="6606540"/>
          </a:xfrm>
          <a:prstGeom prst="rect">
            <a:avLst/>
          </a:prstGeom>
          <a:solidFill>
            <a:srgbClr val="F3F4F9"/>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pic>
        <p:nvPicPr>
          <p:cNvPr id="4098" name="Picture 2" descr="one and tow">
            <a:extLst>
              <a:ext uri="{FF2B5EF4-FFF2-40B4-BE49-F238E27FC236}">
                <a16:creationId xmlns:a16="http://schemas.microsoft.com/office/drawing/2014/main" id="{8E1C38D5-737B-4E38-8E92-BBA878B5A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3" y="571500"/>
            <a:ext cx="763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6" name="TextBox 5">
            <a:extLst>
              <a:ext uri="{FF2B5EF4-FFF2-40B4-BE49-F238E27FC236}">
                <a16:creationId xmlns:a16="http://schemas.microsoft.com/office/drawing/2014/main" id="{C2082E8C-23E2-DC45-6124-826C418EA20E}"/>
              </a:ext>
            </a:extLst>
          </p:cNvPr>
          <p:cNvSpPr txBox="1"/>
          <p:nvPr/>
        </p:nvSpPr>
        <p:spPr>
          <a:xfrm>
            <a:off x="4526280" y="4886236"/>
            <a:ext cx="4617720" cy="1200329"/>
          </a:xfrm>
          <a:prstGeom prst="rect">
            <a:avLst/>
          </a:prstGeom>
          <a:noFill/>
        </p:spPr>
        <p:txBody>
          <a:bodyPr wrap="square">
            <a:spAutoFit/>
          </a:bodyPr>
          <a:lstStyle/>
          <a:p>
            <a:r>
              <a:rPr lang="en-US" b="0" i="0" dirty="0">
                <a:solidFill>
                  <a:srgbClr val="080A13"/>
                </a:solidFill>
                <a:effectLst/>
                <a:latin typeface="Inter"/>
              </a:rPr>
              <a:t>Object detection algorithms are broadly classified into two categories based on how many times the same input image is passed through a network.</a:t>
            </a:r>
            <a:endParaRPr lang="en-US" dirty="0"/>
          </a:p>
        </p:txBody>
      </p:sp>
      <p:sp>
        <p:nvSpPr>
          <p:cNvPr id="9" name="TextBox 8">
            <a:extLst>
              <a:ext uri="{FF2B5EF4-FFF2-40B4-BE49-F238E27FC236}">
                <a16:creationId xmlns:a16="http://schemas.microsoft.com/office/drawing/2014/main" id="{3EAFC2D7-7A1D-6071-CF5C-9529721C8BC1}"/>
              </a:ext>
            </a:extLst>
          </p:cNvPr>
          <p:cNvSpPr txBox="1"/>
          <p:nvPr/>
        </p:nvSpPr>
        <p:spPr>
          <a:xfrm>
            <a:off x="4158933" y="4886235"/>
            <a:ext cx="4617720" cy="1200329"/>
          </a:xfrm>
          <a:prstGeom prst="rect">
            <a:avLst/>
          </a:prstGeom>
          <a:noFill/>
        </p:spPr>
        <p:txBody>
          <a:bodyPr wrap="square">
            <a:spAutoFit/>
          </a:bodyPr>
          <a:lstStyle/>
          <a:p>
            <a:r>
              <a:rPr lang="en-US" b="0" i="0" dirty="0">
                <a:solidFill>
                  <a:srgbClr val="080A13"/>
                </a:solidFill>
                <a:effectLst/>
                <a:latin typeface="Inter"/>
              </a:rPr>
              <a:t>Generally, single-shot object detection is better suited for real-time applications, while two-shot object detection is better for applications where accuracy is more important.</a:t>
            </a:r>
            <a:endParaRPr lang="en-US" dirty="0"/>
          </a:p>
        </p:txBody>
      </p:sp>
    </p:spTree>
    <p:extLst>
      <p:ext uri="{BB962C8B-B14F-4D97-AF65-F5344CB8AC3E}">
        <p14:creationId xmlns:p14="http://schemas.microsoft.com/office/powerpoint/2010/main" val="1589605796"/>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F1C54-3C3D-F795-453D-63B2B10F3FE3}"/>
              </a:ext>
            </a:extLst>
          </p:cNvPr>
          <p:cNvSpPr/>
          <p:nvPr/>
        </p:nvSpPr>
        <p:spPr>
          <a:xfrm>
            <a:off x="0" y="0"/>
            <a:ext cx="9144000" cy="6606540"/>
          </a:xfrm>
          <a:prstGeom prst="rect">
            <a:avLst/>
          </a:prstGeom>
          <a:solidFill>
            <a:srgbClr val="F3F4F9"/>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TextBox 2">
            <a:extLst>
              <a:ext uri="{FF2B5EF4-FFF2-40B4-BE49-F238E27FC236}">
                <a16:creationId xmlns:a16="http://schemas.microsoft.com/office/drawing/2014/main" id="{E6C2EB27-1AAA-7D6C-363A-DE747B0FD981}"/>
              </a:ext>
            </a:extLst>
          </p:cNvPr>
          <p:cNvSpPr txBox="1"/>
          <p:nvPr/>
        </p:nvSpPr>
        <p:spPr>
          <a:xfrm>
            <a:off x="2970805" y="2184696"/>
            <a:ext cx="3092513" cy="1015663"/>
          </a:xfrm>
          <a:prstGeom prst="rect">
            <a:avLst/>
          </a:prstGeom>
          <a:noFill/>
        </p:spPr>
        <p:txBody>
          <a:bodyPr wrap="none" rtlCol="0">
            <a:spAutoFit/>
          </a:bodyPr>
          <a:lstStyle/>
          <a:p>
            <a:r>
              <a:rPr lang="en-US" sz="6000" dirty="0">
                <a:solidFill>
                  <a:schemeClr val="accent4"/>
                </a:solidFill>
              </a:rPr>
              <a:t>The End</a:t>
            </a:r>
          </a:p>
        </p:txBody>
      </p:sp>
    </p:spTree>
    <p:extLst>
      <p:ext uri="{BB962C8B-B14F-4D97-AF65-F5344CB8AC3E}">
        <p14:creationId xmlns:p14="http://schemas.microsoft.com/office/powerpoint/2010/main" val="2153704598"/>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F1C54-3C3D-F795-453D-63B2B10F3FE3}"/>
              </a:ext>
            </a:extLst>
          </p:cNvPr>
          <p:cNvSpPr/>
          <p:nvPr/>
        </p:nvSpPr>
        <p:spPr>
          <a:xfrm>
            <a:off x="0" y="0"/>
            <a:ext cx="9144000" cy="6606540"/>
          </a:xfrm>
          <a:prstGeom prst="rect">
            <a:avLst/>
          </a:prstGeom>
          <a:solidFill>
            <a:srgbClr val="F3F4F9"/>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pic>
        <p:nvPicPr>
          <p:cNvPr id="4098" name="Picture 2" descr="one and tow">
            <a:extLst>
              <a:ext uri="{FF2B5EF4-FFF2-40B4-BE49-F238E27FC236}">
                <a16:creationId xmlns:a16="http://schemas.microsoft.com/office/drawing/2014/main" id="{8E1C38D5-737B-4E38-8E92-BBA878B5A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3" y="571500"/>
            <a:ext cx="763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2030" y="781190"/>
            <a:ext cx="7739939" cy="769441"/>
          </a:xfrm>
          <a:prstGeom prst="rect">
            <a:avLst/>
          </a:prstGeom>
          <a:solidFill>
            <a:srgbClr val="F3F4F9"/>
          </a:solidFill>
        </p:spPr>
        <p:txBody>
          <a:bodyPr wrap="none" rtlCol="0">
            <a:spAutoFit/>
          </a:bodyPr>
          <a:lstStyle/>
          <a:p>
            <a:r>
              <a:rPr lang="en-US" sz="4400" dirty="0">
                <a:solidFill>
                  <a:schemeClr val="accent4"/>
                </a:solidFill>
              </a:rPr>
              <a:t>One and Two Stage Detectors</a:t>
            </a:r>
          </a:p>
        </p:txBody>
      </p:sp>
      <p:sp>
        <p:nvSpPr>
          <p:cNvPr id="6" name="TextBox 5">
            <a:extLst>
              <a:ext uri="{FF2B5EF4-FFF2-40B4-BE49-F238E27FC236}">
                <a16:creationId xmlns:a16="http://schemas.microsoft.com/office/drawing/2014/main" id="{C2082E8C-23E2-DC45-6124-826C418EA20E}"/>
              </a:ext>
            </a:extLst>
          </p:cNvPr>
          <p:cNvSpPr txBox="1"/>
          <p:nvPr/>
        </p:nvSpPr>
        <p:spPr>
          <a:xfrm>
            <a:off x="4526280" y="4886236"/>
            <a:ext cx="4617720" cy="1200329"/>
          </a:xfrm>
          <a:prstGeom prst="rect">
            <a:avLst/>
          </a:prstGeom>
          <a:noFill/>
        </p:spPr>
        <p:txBody>
          <a:bodyPr wrap="square">
            <a:spAutoFit/>
          </a:bodyPr>
          <a:lstStyle/>
          <a:p>
            <a:r>
              <a:rPr lang="en-US" b="0" i="0" dirty="0">
                <a:solidFill>
                  <a:srgbClr val="080A13"/>
                </a:solidFill>
                <a:effectLst/>
                <a:latin typeface="Inter"/>
              </a:rPr>
              <a:t>Object detection algorithms are broadly classified into two categories based on how many times the same input image is passed through a network.</a:t>
            </a:r>
            <a:endParaRPr lang="en-US" dirty="0"/>
          </a:p>
        </p:txBody>
      </p:sp>
      <p:sp>
        <p:nvSpPr>
          <p:cNvPr id="9" name="TextBox 8">
            <a:extLst>
              <a:ext uri="{FF2B5EF4-FFF2-40B4-BE49-F238E27FC236}">
                <a16:creationId xmlns:a16="http://schemas.microsoft.com/office/drawing/2014/main" id="{3EAFC2D7-7A1D-6071-CF5C-9529721C8BC1}"/>
              </a:ext>
            </a:extLst>
          </p:cNvPr>
          <p:cNvSpPr txBox="1"/>
          <p:nvPr/>
        </p:nvSpPr>
        <p:spPr>
          <a:xfrm>
            <a:off x="4158933" y="4886235"/>
            <a:ext cx="4617720" cy="1200329"/>
          </a:xfrm>
          <a:prstGeom prst="rect">
            <a:avLst/>
          </a:prstGeom>
          <a:noFill/>
        </p:spPr>
        <p:txBody>
          <a:bodyPr wrap="square">
            <a:spAutoFit/>
          </a:bodyPr>
          <a:lstStyle/>
          <a:p>
            <a:r>
              <a:rPr lang="en-US" b="0" i="0" dirty="0">
                <a:solidFill>
                  <a:srgbClr val="080A13"/>
                </a:solidFill>
                <a:effectLst/>
                <a:latin typeface="Inter"/>
              </a:rPr>
              <a:t>Generally, single-shot object detection is better suited for real-time applications, while two-shot object detection is better for applications where accuracy is more important.</a:t>
            </a:r>
            <a:endParaRPr lang="en-US" dirty="0"/>
          </a:p>
        </p:txBody>
      </p:sp>
      <p:sp>
        <p:nvSpPr>
          <p:cNvPr id="3" name="Rectangle 2">
            <a:extLst>
              <a:ext uri="{FF2B5EF4-FFF2-40B4-BE49-F238E27FC236}">
                <a16:creationId xmlns:a16="http://schemas.microsoft.com/office/drawing/2014/main" id="{798DA883-AF45-66FD-B7CE-379162D0D2E2}"/>
              </a:ext>
            </a:extLst>
          </p:cNvPr>
          <p:cNvSpPr/>
          <p:nvPr/>
        </p:nvSpPr>
        <p:spPr>
          <a:xfrm>
            <a:off x="1257300" y="2777490"/>
            <a:ext cx="2901633" cy="3829050"/>
          </a:xfrm>
          <a:prstGeom prst="rect">
            <a:avLst/>
          </a:prstGeom>
          <a:solidFill>
            <a:srgbClr val="F1F4F9"/>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994649009"/>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标题 1"/>
          <p:cNvSpPr txBox="1">
            <a:spLocks/>
          </p:cNvSpPr>
          <p:nvPr/>
        </p:nvSpPr>
        <p:spPr>
          <a:xfrm>
            <a:off x="708416" y="-25748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dirty="0"/>
              <a:t>You Only Look Once (YOLO)</a:t>
            </a:r>
            <a:endParaRPr kumimoji="1" lang="zh-CN" altLang="en-US" dirty="0"/>
          </a:p>
        </p:txBody>
      </p:sp>
      <p:pic>
        <p:nvPicPr>
          <p:cNvPr id="7" name="Picture 6"/>
          <p:cNvPicPr>
            <a:picLocks noChangeAspect="1"/>
          </p:cNvPicPr>
          <p:nvPr/>
        </p:nvPicPr>
        <p:blipFill>
          <a:blip r:embed="rId2"/>
          <a:stretch>
            <a:fillRect/>
          </a:stretch>
        </p:blipFill>
        <p:spPr>
          <a:xfrm>
            <a:off x="3472736" y="1340259"/>
            <a:ext cx="2700959" cy="3442399"/>
          </a:xfrm>
          <a:prstGeom prst="rect">
            <a:avLst/>
          </a:prstGeom>
        </p:spPr>
      </p:pic>
      <p:sp>
        <p:nvSpPr>
          <p:cNvPr id="11" name="TextBox 10"/>
          <p:cNvSpPr txBox="1"/>
          <p:nvPr/>
        </p:nvSpPr>
        <p:spPr>
          <a:xfrm>
            <a:off x="1489274" y="1630017"/>
            <a:ext cx="1596271" cy="369332"/>
          </a:xfrm>
          <a:prstGeom prst="rect">
            <a:avLst/>
          </a:prstGeom>
          <a:noFill/>
        </p:spPr>
        <p:txBody>
          <a:bodyPr wrap="none" rtlCol="0">
            <a:spAutoFit/>
          </a:bodyPr>
          <a:lstStyle/>
          <a:p>
            <a:r>
              <a:rPr lang="en-US" dirty="0"/>
              <a:t>3x3 cells (ROIs)</a:t>
            </a:r>
          </a:p>
        </p:txBody>
      </p:sp>
      <p:sp>
        <p:nvSpPr>
          <p:cNvPr id="20" name="Rectangle 19"/>
          <p:cNvSpPr/>
          <p:nvPr/>
        </p:nvSpPr>
        <p:spPr>
          <a:xfrm>
            <a:off x="5256082" y="1709516"/>
            <a:ext cx="200116" cy="1511533"/>
          </a:xfrm>
          <a:prstGeom prst="rect">
            <a:avLst/>
          </a:prstGeom>
          <a:solidFill>
            <a:srgbClr val="FF00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95385" y="3254795"/>
            <a:ext cx="200116" cy="1231084"/>
          </a:xfrm>
          <a:prstGeom prst="rect">
            <a:avLst/>
          </a:prstGeom>
          <a:solidFill>
            <a:srgbClr val="00B05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92126" y="4531927"/>
            <a:ext cx="4620888" cy="494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1182624" y="1011270"/>
            <a:ext cx="5403633" cy="3409009"/>
            <a:chOff x="1182624" y="1011270"/>
            <a:chExt cx="5403633" cy="3409009"/>
          </a:xfrm>
        </p:grpSpPr>
        <p:pic>
          <p:nvPicPr>
            <p:cNvPr id="24" name="Picture 23"/>
            <p:cNvPicPr>
              <a:picLocks noChangeAspect="1"/>
            </p:cNvPicPr>
            <p:nvPr/>
          </p:nvPicPr>
          <p:blipFill>
            <a:blip r:embed="rId3"/>
            <a:stretch>
              <a:fillRect/>
            </a:stretch>
          </p:blipFill>
          <p:spPr>
            <a:xfrm>
              <a:off x="5938686" y="1760612"/>
              <a:ext cx="647571" cy="2659667"/>
            </a:xfrm>
            <a:prstGeom prst="rect">
              <a:avLst/>
            </a:prstGeom>
          </p:spPr>
        </p:pic>
        <p:sp>
          <p:nvSpPr>
            <p:cNvPr id="25" name="Freeform 24"/>
            <p:cNvSpPr/>
            <p:nvPr/>
          </p:nvSpPr>
          <p:spPr>
            <a:xfrm>
              <a:off x="1182624" y="1011270"/>
              <a:ext cx="5168124" cy="1134522"/>
            </a:xfrm>
            <a:custGeom>
              <a:avLst/>
              <a:gdLst>
                <a:gd name="connsiteX0" fmla="*/ 0 w 5168124"/>
                <a:gd name="connsiteY0" fmla="*/ 1134522 h 1134522"/>
                <a:gd name="connsiteX1" fmla="*/ 292608 w 5168124"/>
                <a:gd name="connsiteY1" fmla="*/ 646842 h 1134522"/>
                <a:gd name="connsiteX2" fmla="*/ 1292352 w 5168124"/>
                <a:gd name="connsiteY2" fmla="*/ 646842 h 1134522"/>
                <a:gd name="connsiteX3" fmla="*/ 2279904 w 5168124"/>
                <a:gd name="connsiteY3" fmla="*/ 12858 h 1134522"/>
                <a:gd name="connsiteX4" fmla="*/ 4767072 w 5168124"/>
                <a:gd name="connsiteY4" fmla="*/ 256698 h 1134522"/>
                <a:gd name="connsiteX5" fmla="*/ 5132832 w 5168124"/>
                <a:gd name="connsiteY5" fmla="*/ 683418 h 113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8124" h="1134522">
                  <a:moveTo>
                    <a:pt x="0" y="1134522"/>
                  </a:moveTo>
                  <a:cubicBezTo>
                    <a:pt x="38608" y="931322"/>
                    <a:pt x="77216" y="728122"/>
                    <a:pt x="292608" y="646842"/>
                  </a:cubicBezTo>
                  <a:cubicBezTo>
                    <a:pt x="508000" y="565562"/>
                    <a:pt x="961136" y="752506"/>
                    <a:pt x="1292352" y="646842"/>
                  </a:cubicBezTo>
                  <a:cubicBezTo>
                    <a:pt x="1623568" y="541178"/>
                    <a:pt x="1700784" y="77882"/>
                    <a:pt x="2279904" y="12858"/>
                  </a:cubicBezTo>
                  <a:cubicBezTo>
                    <a:pt x="2859024" y="-52166"/>
                    <a:pt x="4291584" y="144938"/>
                    <a:pt x="4767072" y="256698"/>
                  </a:cubicBezTo>
                  <a:cubicBezTo>
                    <a:pt x="5242560" y="368458"/>
                    <a:pt x="5187696" y="525938"/>
                    <a:pt x="5132832" y="683418"/>
                  </a:cubicBezTo>
                </a:path>
              </a:pathLst>
            </a:custGeom>
            <a:noFill/>
            <a:ln>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6136213" y="1860084"/>
            <a:ext cx="251747" cy="2512446"/>
          </a:xfrm>
          <a:prstGeom prst="rect">
            <a:avLst/>
          </a:prstGeom>
          <a:solidFill>
            <a:srgbClr val="00B0F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2304104" y="1735888"/>
            <a:ext cx="4956473" cy="3262462"/>
            <a:chOff x="2340864" y="1760931"/>
            <a:chExt cx="4956473" cy="3262462"/>
          </a:xfrm>
        </p:grpSpPr>
        <p:pic>
          <p:nvPicPr>
            <p:cNvPr id="30" name="Picture 29"/>
            <p:cNvPicPr>
              <a:picLocks noChangeAspect="1"/>
            </p:cNvPicPr>
            <p:nvPr/>
          </p:nvPicPr>
          <p:blipFill>
            <a:blip r:embed="rId4"/>
            <a:stretch>
              <a:fillRect/>
            </a:stretch>
          </p:blipFill>
          <p:spPr>
            <a:xfrm>
              <a:off x="6953795" y="1760931"/>
              <a:ext cx="343542" cy="2548860"/>
            </a:xfrm>
            <a:prstGeom prst="rect">
              <a:avLst/>
            </a:prstGeom>
          </p:spPr>
        </p:pic>
        <p:sp>
          <p:nvSpPr>
            <p:cNvPr id="34" name="Freeform 33"/>
            <p:cNvSpPr/>
            <p:nvPr/>
          </p:nvSpPr>
          <p:spPr>
            <a:xfrm>
              <a:off x="2340864" y="4133088"/>
              <a:ext cx="4498848" cy="890305"/>
            </a:xfrm>
            <a:custGeom>
              <a:avLst/>
              <a:gdLst>
                <a:gd name="connsiteX0" fmla="*/ 0 w 4498848"/>
                <a:gd name="connsiteY0" fmla="*/ 0 h 890305"/>
                <a:gd name="connsiteX1" fmla="*/ 938784 w 4498848"/>
                <a:gd name="connsiteY1" fmla="*/ 377952 h 890305"/>
                <a:gd name="connsiteX2" fmla="*/ 3255264 w 4498848"/>
                <a:gd name="connsiteY2" fmla="*/ 890016 h 890305"/>
                <a:gd name="connsiteX3" fmla="*/ 4498848 w 4498848"/>
                <a:gd name="connsiteY3" fmla="*/ 304800 h 890305"/>
              </a:gdLst>
              <a:ahLst/>
              <a:cxnLst>
                <a:cxn ang="0">
                  <a:pos x="connsiteX0" y="connsiteY0"/>
                </a:cxn>
                <a:cxn ang="0">
                  <a:pos x="connsiteX1" y="connsiteY1"/>
                </a:cxn>
                <a:cxn ang="0">
                  <a:pos x="connsiteX2" y="connsiteY2"/>
                </a:cxn>
                <a:cxn ang="0">
                  <a:pos x="connsiteX3" y="connsiteY3"/>
                </a:cxn>
              </a:cxnLst>
              <a:rect l="l" t="t" r="r" b="b"/>
              <a:pathLst>
                <a:path w="4498848" h="890305">
                  <a:moveTo>
                    <a:pt x="0" y="0"/>
                  </a:moveTo>
                  <a:cubicBezTo>
                    <a:pt x="198120" y="114808"/>
                    <a:pt x="396240" y="229616"/>
                    <a:pt x="938784" y="377952"/>
                  </a:cubicBezTo>
                  <a:cubicBezTo>
                    <a:pt x="1481328" y="526288"/>
                    <a:pt x="2661920" y="902208"/>
                    <a:pt x="3255264" y="890016"/>
                  </a:cubicBezTo>
                  <a:cubicBezTo>
                    <a:pt x="3848608" y="877824"/>
                    <a:pt x="4173728" y="591312"/>
                    <a:pt x="4498848" y="304800"/>
                  </a:cubicBezTo>
                </a:path>
              </a:pathLst>
            </a:custGeom>
            <a:noFill/>
            <a:ln>
              <a:solidFill>
                <a:srgbClr val="7030A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2" name="Rectangle 31"/>
          <p:cNvSpPr/>
          <p:nvPr/>
        </p:nvSpPr>
        <p:spPr>
          <a:xfrm>
            <a:off x="7029443" y="3179960"/>
            <a:ext cx="187770" cy="1111624"/>
          </a:xfrm>
          <a:prstGeom prst="rect">
            <a:avLst/>
          </a:prstGeom>
          <a:solidFill>
            <a:srgbClr val="7030A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871044" y="1409806"/>
            <a:ext cx="471283" cy="369332"/>
          </a:xfrm>
          <a:prstGeom prst="rect">
            <a:avLst/>
          </a:prstGeom>
          <a:noFill/>
        </p:spPr>
        <p:txBody>
          <a:bodyPr wrap="none" rtlCol="0">
            <a:spAutoFit/>
          </a:bodyPr>
          <a:lstStyle/>
          <a:p>
            <a:r>
              <a:rPr lang="en-US" dirty="0">
                <a:solidFill>
                  <a:srgbClr val="7030A0"/>
                </a:solidFill>
              </a:rPr>
              <a:t>car</a:t>
            </a:r>
          </a:p>
        </p:txBody>
      </p:sp>
      <p:sp>
        <p:nvSpPr>
          <p:cNvPr id="37" name="TextBox 36"/>
          <p:cNvSpPr txBox="1"/>
          <p:nvPr/>
        </p:nvSpPr>
        <p:spPr>
          <a:xfrm>
            <a:off x="5888351" y="1400543"/>
            <a:ext cx="795089" cy="369332"/>
          </a:xfrm>
          <a:prstGeom prst="rect">
            <a:avLst/>
          </a:prstGeom>
          <a:noFill/>
        </p:spPr>
        <p:txBody>
          <a:bodyPr wrap="none" rtlCol="0">
            <a:spAutoFit/>
          </a:bodyPr>
          <a:lstStyle/>
          <a:p>
            <a:r>
              <a:rPr lang="en-US" dirty="0">
                <a:solidFill>
                  <a:srgbClr val="00B0F0"/>
                </a:solidFill>
              </a:rPr>
              <a:t>No car</a:t>
            </a:r>
          </a:p>
        </p:txBody>
      </p:sp>
      <p:sp>
        <p:nvSpPr>
          <p:cNvPr id="41" name="TextBox 40"/>
          <p:cNvSpPr txBox="1"/>
          <p:nvPr/>
        </p:nvSpPr>
        <p:spPr>
          <a:xfrm>
            <a:off x="4925234" y="1289021"/>
            <a:ext cx="921791" cy="369332"/>
          </a:xfrm>
          <a:prstGeom prst="rect">
            <a:avLst/>
          </a:prstGeom>
          <a:noFill/>
        </p:spPr>
        <p:txBody>
          <a:bodyPr wrap="none" rtlCol="0">
            <a:spAutoFit/>
          </a:bodyPr>
          <a:lstStyle/>
          <a:p>
            <a:r>
              <a:rPr lang="en-US" dirty="0"/>
              <a:t>Target y</a:t>
            </a:r>
          </a:p>
        </p:txBody>
      </p:sp>
      <p:sp>
        <p:nvSpPr>
          <p:cNvPr id="2" name="TextBox 1"/>
          <p:cNvSpPr txBox="1"/>
          <p:nvPr/>
        </p:nvSpPr>
        <p:spPr>
          <a:xfrm>
            <a:off x="-380051" y="4652420"/>
            <a:ext cx="5546839" cy="830997"/>
          </a:xfrm>
          <a:prstGeom prst="rect">
            <a:avLst/>
          </a:prstGeom>
          <a:solidFill>
            <a:schemeClr val="bg1"/>
          </a:solidFill>
          <a:ln>
            <a:solidFill>
              <a:schemeClr val="bg1"/>
            </a:solidFill>
          </a:ln>
        </p:spPr>
        <p:txBody>
          <a:bodyPr wrap="none" rtlCol="0">
            <a:spAutoFit/>
          </a:bodyPr>
          <a:lstStyle/>
          <a:p>
            <a:pPr algn="ctr"/>
            <a:r>
              <a:rPr lang="en-US" sz="2400" dirty="0"/>
              <a:t> </a:t>
            </a:r>
          </a:p>
          <a:p>
            <a:pPr algn="just"/>
            <a:r>
              <a:rPr lang="en-US" sz="2400" dirty="0"/>
              <a:t>     </a:t>
            </a:r>
            <a:r>
              <a:rPr lang="en-US" sz="2000" dirty="0"/>
              <a:t>For one picture </a:t>
            </a:r>
            <a:r>
              <a:rPr lang="en-US" sz="2000" b="1" dirty="0"/>
              <a:t>y</a:t>
            </a:r>
            <a:r>
              <a:rPr lang="en-US" sz="2000" dirty="0"/>
              <a:t> is </a:t>
            </a:r>
            <a:r>
              <a:rPr lang="en-US" sz="2400" dirty="0">
                <a:solidFill>
                  <a:srgbClr val="7030A0"/>
                </a:solidFill>
              </a:rPr>
              <a:t>3x3</a:t>
            </a:r>
            <a:r>
              <a:rPr lang="en-US" sz="2400" dirty="0"/>
              <a:t>x</a:t>
            </a:r>
            <a:r>
              <a:rPr lang="en-US" sz="2400" dirty="0">
                <a:solidFill>
                  <a:srgbClr val="00B050"/>
                </a:solidFill>
              </a:rPr>
              <a:t>2</a:t>
            </a:r>
            <a:r>
              <a:rPr lang="en-US" sz="2400" dirty="0"/>
              <a:t>x</a:t>
            </a:r>
            <a:r>
              <a:rPr lang="en-US" sz="2400" dirty="0">
                <a:solidFill>
                  <a:srgbClr val="FF0000"/>
                </a:solidFill>
              </a:rPr>
              <a:t>8</a:t>
            </a:r>
            <a:r>
              <a:rPr lang="en-US" sz="2000" dirty="0"/>
              <a:t> flattened vector    </a:t>
            </a:r>
            <a:endParaRPr lang="en-US" sz="2400" dirty="0"/>
          </a:p>
        </p:txBody>
      </p:sp>
      <p:grpSp>
        <p:nvGrpSpPr>
          <p:cNvPr id="50" name="Group 49"/>
          <p:cNvGrpSpPr/>
          <p:nvPr/>
        </p:nvGrpSpPr>
        <p:grpSpPr>
          <a:xfrm>
            <a:off x="1679502" y="5450034"/>
            <a:ext cx="1618841" cy="674610"/>
            <a:chOff x="1679502" y="5450034"/>
            <a:chExt cx="1618841" cy="674610"/>
          </a:xfrm>
        </p:grpSpPr>
        <p:sp>
          <p:nvSpPr>
            <p:cNvPr id="49" name="TextBox 48"/>
            <p:cNvSpPr txBox="1"/>
            <p:nvPr/>
          </p:nvSpPr>
          <p:spPr>
            <a:xfrm>
              <a:off x="1679502" y="5755312"/>
              <a:ext cx="1618841" cy="369332"/>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2 anchor boxes</a:t>
              </a:r>
            </a:p>
          </p:txBody>
        </p:sp>
        <p:cxnSp>
          <p:nvCxnSpPr>
            <p:cNvPr id="33" name="Straight Arrow Connector 32"/>
            <p:cNvCxnSpPr/>
            <p:nvPr/>
          </p:nvCxnSpPr>
          <p:spPr>
            <a:xfrm flipV="1">
              <a:off x="2304104" y="5450034"/>
              <a:ext cx="214060" cy="37716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3008244" y="5450035"/>
            <a:ext cx="2827383" cy="464728"/>
            <a:chOff x="3008244" y="5450035"/>
            <a:chExt cx="2827383" cy="464728"/>
          </a:xfrm>
        </p:grpSpPr>
        <p:sp>
          <p:nvSpPr>
            <p:cNvPr id="3" name="TextBox 2"/>
            <p:cNvSpPr txBox="1"/>
            <p:nvPr/>
          </p:nvSpPr>
          <p:spPr>
            <a:xfrm>
              <a:off x="3472736" y="5545431"/>
              <a:ext cx="2362891" cy="369332"/>
            </a:xfrm>
            <a:prstGeom prst="rect">
              <a:avLst/>
            </a:prstGeom>
            <a:noFill/>
          </p:spPr>
          <p:txBody>
            <a:bodyPr wrap="none" rtlCol="0">
              <a:spAutoFit/>
            </a:bodyPr>
            <a:lstStyle/>
            <a:p>
              <a:r>
                <a:rPr lang="en-US" dirty="0">
                  <a:solidFill>
                    <a:srgbClr val="FF0000"/>
                  </a:solidFill>
                </a:rPr>
                <a:t>(4 coord.+4 classes)/BB</a:t>
              </a:r>
            </a:p>
          </p:txBody>
        </p:sp>
        <p:cxnSp>
          <p:nvCxnSpPr>
            <p:cNvPr id="51" name="Straight Arrow Connector 50"/>
            <p:cNvCxnSpPr>
              <a:stCxn id="3" idx="1"/>
            </p:cNvCxnSpPr>
            <p:nvPr/>
          </p:nvCxnSpPr>
          <p:spPr>
            <a:xfrm flipH="1" flipV="1">
              <a:off x="3008244" y="5450035"/>
              <a:ext cx="464492" cy="2800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63991" y="5401485"/>
            <a:ext cx="1978619" cy="538254"/>
            <a:chOff x="1679502" y="5586390"/>
            <a:chExt cx="1978619" cy="538254"/>
          </a:xfrm>
        </p:grpSpPr>
        <p:sp>
          <p:nvSpPr>
            <p:cNvPr id="56" name="TextBox 55"/>
            <p:cNvSpPr txBox="1"/>
            <p:nvPr/>
          </p:nvSpPr>
          <p:spPr>
            <a:xfrm>
              <a:off x="1679502" y="5755312"/>
              <a:ext cx="763351" cy="369332"/>
            </a:xfrm>
            <a:prstGeom prst="rect">
              <a:avLst/>
            </a:prstGeom>
            <a:noFill/>
          </p:spPr>
          <p:txBody>
            <a:bodyPr wrap="none" rtlCol="0">
              <a:spAutoFit/>
            </a:bodyPr>
            <a:lstStyle/>
            <a:p>
              <a:r>
                <a:rPr lang="en-US" dirty="0">
                  <a:solidFill>
                    <a:srgbClr val="7030A0"/>
                  </a:solidFill>
                </a:rPr>
                <a:t>9 cells</a:t>
              </a:r>
            </a:p>
          </p:txBody>
        </p:sp>
        <p:cxnSp>
          <p:nvCxnSpPr>
            <p:cNvPr id="57" name="Straight Arrow Connector 56"/>
            <p:cNvCxnSpPr>
              <a:stCxn id="56" idx="3"/>
            </p:cNvCxnSpPr>
            <p:nvPr/>
          </p:nvCxnSpPr>
          <p:spPr>
            <a:xfrm flipV="1">
              <a:off x="2442853" y="5586390"/>
              <a:ext cx="1215268" cy="3535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5" name="Group 74"/>
          <p:cNvGrpSpPr/>
          <p:nvPr/>
        </p:nvGrpSpPr>
        <p:grpSpPr>
          <a:xfrm>
            <a:off x="5789698" y="4939356"/>
            <a:ext cx="1987382" cy="1918644"/>
            <a:chOff x="5789698" y="4939356"/>
            <a:chExt cx="1987382" cy="1918644"/>
          </a:xfrm>
        </p:grpSpPr>
        <p:sp>
          <p:nvSpPr>
            <p:cNvPr id="60" name="TextBox 59"/>
            <p:cNvSpPr txBox="1"/>
            <p:nvPr/>
          </p:nvSpPr>
          <p:spPr>
            <a:xfrm>
              <a:off x="6141396" y="5080703"/>
              <a:ext cx="418704" cy="369332"/>
            </a:xfrm>
            <a:prstGeom prst="rect">
              <a:avLst/>
            </a:prstGeom>
            <a:noFill/>
          </p:spPr>
          <p:txBody>
            <a:bodyPr wrap="none" rtlCol="0">
              <a:spAutoFit/>
            </a:bodyPr>
            <a:lstStyle/>
            <a:p>
              <a:r>
                <a:rPr lang="en-US" dirty="0"/>
                <a:t>16</a:t>
              </a:r>
            </a:p>
          </p:txBody>
        </p:sp>
        <p:grpSp>
          <p:nvGrpSpPr>
            <p:cNvPr id="72" name="Group 71"/>
            <p:cNvGrpSpPr/>
            <p:nvPr/>
          </p:nvGrpSpPr>
          <p:grpSpPr>
            <a:xfrm>
              <a:off x="6195367" y="4939356"/>
              <a:ext cx="1581713" cy="1581481"/>
              <a:chOff x="6202169" y="4609692"/>
              <a:chExt cx="1581713" cy="1581481"/>
            </a:xfrm>
          </p:grpSpPr>
          <p:grpSp>
            <p:nvGrpSpPr>
              <p:cNvPr id="63" name="Group 62"/>
              <p:cNvGrpSpPr/>
              <p:nvPr/>
            </p:nvGrpSpPr>
            <p:grpSpPr>
              <a:xfrm>
                <a:off x="6208971" y="5086056"/>
                <a:ext cx="1574911" cy="1105117"/>
                <a:chOff x="6251926" y="5019526"/>
                <a:chExt cx="1574911" cy="1105117"/>
              </a:xfrm>
            </p:grpSpPr>
            <p:sp>
              <p:nvSpPr>
                <p:cNvPr id="59" name="Cube 58"/>
                <p:cNvSpPr/>
                <p:nvPr/>
              </p:nvSpPr>
              <p:spPr>
                <a:xfrm>
                  <a:off x="6251926" y="5026152"/>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Cube 60"/>
                <p:cNvSpPr/>
                <p:nvPr/>
              </p:nvSpPr>
              <p:spPr>
                <a:xfrm>
                  <a:off x="6484242" y="5026152"/>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Cube 61"/>
                <p:cNvSpPr/>
                <p:nvPr/>
              </p:nvSpPr>
              <p:spPr>
                <a:xfrm>
                  <a:off x="6736436" y="5019526"/>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202169" y="4834622"/>
                <a:ext cx="1574911" cy="1105117"/>
                <a:chOff x="6251926" y="5019526"/>
                <a:chExt cx="1574911" cy="1105117"/>
              </a:xfrm>
            </p:grpSpPr>
            <p:sp>
              <p:nvSpPr>
                <p:cNvPr id="65" name="Cube 64"/>
                <p:cNvSpPr/>
                <p:nvPr/>
              </p:nvSpPr>
              <p:spPr>
                <a:xfrm>
                  <a:off x="6251926" y="5026152"/>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ube 65"/>
                <p:cNvSpPr/>
                <p:nvPr/>
              </p:nvSpPr>
              <p:spPr>
                <a:xfrm>
                  <a:off x="6484242" y="5026152"/>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Cube 66"/>
                <p:cNvSpPr/>
                <p:nvPr/>
              </p:nvSpPr>
              <p:spPr>
                <a:xfrm>
                  <a:off x="6736436" y="5019526"/>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6208619" y="4609692"/>
                <a:ext cx="1574911" cy="1105117"/>
                <a:chOff x="6251926" y="5019526"/>
                <a:chExt cx="1574911" cy="1105117"/>
              </a:xfrm>
            </p:grpSpPr>
            <p:sp>
              <p:nvSpPr>
                <p:cNvPr id="69" name="Cube 68"/>
                <p:cNvSpPr/>
                <p:nvPr/>
              </p:nvSpPr>
              <p:spPr>
                <a:xfrm>
                  <a:off x="6251926" y="5026152"/>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Cube 69"/>
                <p:cNvSpPr/>
                <p:nvPr/>
              </p:nvSpPr>
              <p:spPr>
                <a:xfrm>
                  <a:off x="6484242" y="5026152"/>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Cube 70"/>
                <p:cNvSpPr/>
                <p:nvPr/>
              </p:nvSpPr>
              <p:spPr>
                <a:xfrm>
                  <a:off x="6736436" y="5019526"/>
                  <a:ext cx="1090401" cy="1098491"/>
                </a:xfrm>
                <a:prstGeom prst="cube">
                  <a:avLst>
                    <a:gd name="adj" fmla="val 76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73" name="TextBox 72"/>
            <p:cNvSpPr txBox="1"/>
            <p:nvPr/>
          </p:nvSpPr>
          <p:spPr>
            <a:xfrm>
              <a:off x="5789698" y="5921389"/>
              <a:ext cx="301686" cy="369332"/>
            </a:xfrm>
            <a:prstGeom prst="rect">
              <a:avLst/>
            </a:prstGeom>
            <a:noFill/>
          </p:spPr>
          <p:txBody>
            <a:bodyPr wrap="none" rtlCol="0">
              <a:spAutoFit/>
            </a:bodyPr>
            <a:lstStyle/>
            <a:p>
              <a:r>
                <a:rPr lang="en-US" dirty="0"/>
                <a:t>3</a:t>
              </a:r>
            </a:p>
          </p:txBody>
        </p:sp>
        <p:sp>
          <p:nvSpPr>
            <p:cNvPr id="74" name="TextBox 73"/>
            <p:cNvSpPr txBox="1"/>
            <p:nvPr/>
          </p:nvSpPr>
          <p:spPr>
            <a:xfrm>
              <a:off x="6399564" y="6488668"/>
              <a:ext cx="301686" cy="369332"/>
            </a:xfrm>
            <a:prstGeom prst="rect">
              <a:avLst/>
            </a:prstGeom>
            <a:noFill/>
          </p:spPr>
          <p:txBody>
            <a:bodyPr wrap="none" rtlCol="0">
              <a:spAutoFit/>
            </a:bodyPr>
            <a:lstStyle/>
            <a:p>
              <a:r>
                <a:rPr lang="en-US" dirty="0"/>
                <a:t>3</a:t>
              </a:r>
            </a:p>
          </p:txBody>
        </p:sp>
      </p:grpSp>
      <p:pic>
        <p:nvPicPr>
          <p:cNvPr id="76" name="Picture 75"/>
          <p:cNvPicPr>
            <a:picLocks noChangeAspect="1"/>
          </p:cNvPicPr>
          <p:nvPr/>
        </p:nvPicPr>
        <p:blipFill>
          <a:blip r:embed="rId5"/>
          <a:stretch>
            <a:fillRect/>
          </a:stretch>
        </p:blipFill>
        <p:spPr>
          <a:xfrm>
            <a:off x="928825" y="1968050"/>
            <a:ext cx="2446728" cy="2238352"/>
          </a:xfrm>
          <a:prstGeom prst="rect">
            <a:avLst/>
          </a:prstGeom>
        </p:spPr>
      </p:pic>
      <p:sp>
        <p:nvSpPr>
          <p:cNvPr id="31" name="Rectangle 30"/>
          <p:cNvSpPr/>
          <p:nvPr/>
        </p:nvSpPr>
        <p:spPr>
          <a:xfrm>
            <a:off x="1769586" y="3389250"/>
            <a:ext cx="748578" cy="704271"/>
          </a:xfrm>
          <a:prstGeom prst="rect">
            <a:avLst/>
          </a:prstGeom>
          <a:solidFill>
            <a:srgbClr val="7030A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1744512" y="3179960"/>
            <a:ext cx="670777" cy="837616"/>
            <a:chOff x="1744512" y="3179960"/>
            <a:chExt cx="670777" cy="837616"/>
          </a:xfrm>
        </p:grpSpPr>
        <p:sp>
          <p:nvSpPr>
            <p:cNvPr id="38" name="Rectangle 37"/>
            <p:cNvSpPr/>
            <p:nvPr/>
          </p:nvSpPr>
          <p:spPr>
            <a:xfrm>
              <a:off x="2020301" y="3179960"/>
              <a:ext cx="155335" cy="837616"/>
            </a:xfrm>
            <a:prstGeom prst="rect">
              <a:avLst/>
            </a:prstGeom>
            <a:solidFill>
              <a:srgbClr val="002060">
                <a:alpha val="34000"/>
              </a:srgb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1744512" y="3494983"/>
              <a:ext cx="670777" cy="369961"/>
            </a:xfrm>
            <a:prstGeom prst="rect">
              <a:avLst/>
            </a:prstGeom>
            <a:solidFill>
              <a:srgbClr val="002060">
                <a:alpha val="34000"/>
              </a:srgb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p:cNvSpPr/>
          <p:nvPr/>
        </p:nvSpPr>
        <p:spPr>
          <a:xfrm>
            <a:off x="958302" y="2013174"/>
            <a:ext cx="748578" cy="704271"/>
          </a:xfrm>
          <a:prstGeom prst="rect">
            <a:avLst/>
          </a:prstGeom>
          <a:solidFill>
            <a:srgbClr val="00B0F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49600" y="2595146"/>
            <a:ext cx="2652970" cy="1902988"/>
            <a:chOff x="49600" y="2595146"/>
            <a:chExt cx="2652970" cy="1902988"/>
          </a:xfrm>
        </p:grpSpPr>
        <p:grpSp>
          <p:nvGrpSpPr>
            <p:cNvPr id="12" name="Group 11"/>
            <p:cNvGrpSpPr/>
            <p:nvPr/>
          </p:nvGrpSpPr>
          <p:grpSpPr>
            <a:xfrm>
              <a:off x="839525" y="2595146"/>
              <a:ext cx="1049656" cy="990600"/>
              <a:chOff x="1973496" y="4245894"/>
              <a:chExt cx="1049656" cy="990600"/>
            </a:xfrm>
          </p:grpSpPr>
          <p:sp>
            <p:nvSpPr>
              <p:cNvPr id="13" name="Rectangle 12"/>
              <p:cNvSpPr/>
              <p:nvPr/>
            </p:nvSpPr>
            <p:spPr>
              <a:xfrm>
                <a:off x="1973496" y="4596278"/>
                <a:ext cx="1049656" cy="289832"/>
              </a:xfrm>
              <a:prstGeom prst="rect">
                <a:avLst/>
              </a:prstGeom>
              <a:solidFill>
                <a:srgbClr val="FF00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440512" y="4245894"/>
                <a:ext cx="176589" cy="990600"/>
              </a:xfrm>
              <a:prstGeom prst="rect">
                <a:avLst/>
              </a:prstGeom>
              <a:solidFill>
                <a:srgbClr val="00B05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9600" y="3221050"/>
              <a:ext cx="2652970" cy="1277084"/>
              <a:chOff x="1183571" y="4871798"/>
              <a:chExt cx="2652970" cy="1277084"/>
            </a:xfrm>
          </p:grpSpPr>
          <p:sp>
            <p:nvSpPr>
              <p:cNvPr id="16" name="TextBox 15"/>
              <p:cNvSpPr txBox="1"/>
              <p:nvPr/>
            </p:nvSpPr>
            <p:spPr>
              <a:xfrm>
                <a:off x="1183571" y="5779550"/>
                <a:ext cx="2652970" cy="369332"/>
              </a:xfrm>
              <a:prstGeom prst="rect">
                <a:avLst/>
              </a:prstGeom>
              <a:noFill/>
            </p:spPr>
            <p:txBody>
              <a:bodyPr wrap="none" rtlCol="0">
                <a:spAutoFit/>
              </a:bodyPr>
              <a:lstStyle/>
              <a:p>
                <a:r>
                  <a:rPr lang="en-US" dirty="0"/>
                  <a:t>Assign 2 anchor boxes/cell</a:t>
                </a:r>
              </a:p>
            </p:txBody>
          </p:sp>
          <p:cxnSp>
            <p:nvCxnSpPr>
              <p:cNvPr id="17" name="Straight Arrow Connector 16"/>
              <p:cNvCxnSpPr/>
              <p:nvPr/>
            </p:nvCxnSpPr>
            <p:spPr>
              <a:xfrm flipV="1">
                <a:off x="1769165" y="5227020"/>
                <a:ext cx="671347" cy="540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1769165" y="4871798"/>
                <a:ext cx="335673" cy="9024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77" name="Rectangle 76"/>
          <p:cNvSpPr/>
          <p:nvPr/>
        </p:nvSpPr>
        <p:spPr>
          <a:xfrm>
            <a:off x="2154600" y="4627540"/>
            <a:ext cx="851515" cy="369332"/>
          </a:xfrm>
          <a:prstGeom prst="rect">
            <a:avLst/>
          </a:prstGeom>
        </p:spPr>
        <p:txBody>
          <a:bodyPr wrap="none">
            <a:spAutoFit/>
          </a:bodyPr>
          <a:lstStyle/>
          <a:p>
            <a:r>
              <a:rPr lang="en-US" dirty="0"/>
              <a:t>3x3x16</a:t>
            </a:r>
          </a:p>
        </p:txBody>
      </p:sp>
      <p:grpSp>
        <p:nvGrpSpPr>
          <p:cNvPr id="81" name="Group 80"/>
          <p:cNvGrpSpPr/>
          <p:nvPr/>
        </p:nvGrpSpPr>
        <p:grpSpPr>
          <a:xfrm>
            <a:off x="3358895" y="1346926"/>
            <a:ext cx="2777453" cy="3559985"/>
            <a:chOff x="3358895" y="1346926"/>
            <a:chExt cx="2777453" cy="3559985"/>
          </a:xfrm>
        </p:grpSpPr>
        <p:pic>
          <p:nvPicPr>
            <p:cNvPr id="78" name="Picture 77"/>
            <p:cNvPicPr>
              <a:picLocks noChangeAspect="1"/>
            </p:cNvPicPr>
            <p:nvPr/>
          </p:nvPicPr>
          <p:blipFill>
            <a:blip r:embed="rId6"/>
            <a:stretch>
              <a:fillRect/>
            </a:stretch>
          </p:blipFill>
          <p:spPr>
            <a:xfrm>
              <a:off x="3358895" y="2296412"/>
              <a:ext cx="2402738" cy="1680086"/>
            </a:xfrm>
            <a:prstGeom prst="rect">
              <a:avLst/>
            </a:prstGeom>
          </p:spPr>
        </p:pic>
        <p:sp>
          <p:nvSpPr>
            <p:cNvPr id="79" name="Rectangle 78"/>
            <p:cNvSpPr/>
            <p:nvPr/>
          </p:nvSpPr>
          <p:spPr>
            <a:xfrm>
              <a:off x="3400627" y="1346926"/>
              <a:ext cx="2494695" cy="949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3541239" y="3957425"/>
              <a:ext cx="2595109" cy="949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2" name="Picture 81"/>
          <p:cNvPicPr>
            <a:picLocks noChangeAspect="1"/>
          </p:cNvPicPr>
          <p:nvPr/>
        </p:nvPicPr>
        <p:blipFill>
          <a:blip r:embed="rId7"/>
          <a:stretch>
            <a:fillRect/>
          </a:stretch>
        </p:blipFill>
        <p:spPr>
          <a:xfrm>
            <a:off x="847075" y="1999348"/>
            <a:ext cx="2496002" cy="2207053"/>
          </a:xfrm>
          <a:prstGeom prst="rect">
            <a:avLst/>
          </a:prstGeom>
        </p:spPr>
      </p:pic>
      <p:pic>
        <p:nvPicPr>
          <p:cNvPr id="84" name="Picture 83"/>
          <p:cNvPicPr>
            <a:picLocks noChangeAspect="1"/>
          </p:cNvPicPr>
          <p:nvPr/>
        </p:nvPicPr>
        <p:blipFill>
          <a:blip r:embed="rId4"/>
          <a:stretch>
            <a:fillRect/>
          </a:stretch>
        </p:blipFill>
        <p:spPr>
          <a:xfrm>
            <a:off x="11882504" y="1086214"/>
            <a:ext cx="343542" cy="2548860"/>
          </a:xfrm>
          <a:prstGeom prst="rect">
            <a:avLst/>
          </a:prstGeom>
        </p:spPr>
      </p:pic>
      <p:pic>
        <p:nvPicPr>
          <p:cNvPr id="87" name="Picture 86"/>
          <p:cNvPicPr>
            <a:picLocks noChangeAspect="1"/>
          </p:cNvPicPr>
          <p:nvPr/>
        </p:nvPicPr>
        <p:blipFill>
          <a:blip r:embed="rId3"/>
          <a:stretch>
            <a:fillRect/>
          </a:stretch>
        </p:blipFill>
        <p:spPr>
          <a:xfrm>
            <a:off x="10404565" y="1030810"/>
            <a:ext cx="647571" cy="2659667"/>
          </a:xfrm>
          <a:prstGeom prst="rect">
            <a:avLst/>
          </a:prstGeom>
        </p:spPr>
      </p:pic>
      <p:sp>
        <p:nvSpPr>
          <p:cNvPr id="86" name="Rectangle 85"/>
          <p:cNvSpPr/>
          <p:nvPr/>
        </p:nvSpPr>
        <p:spPr>
          <a:xfrm>
            <a:off x="10602476" y="1095407"/>
            <a:ext cx="251747" cy="2512446"/>
          </a:xfrm>
          <a:prstGeom prst="rect">
            <a:avLst/>
          </a:prstGeom>
          <a:solidFill>
            <a:srgbClr val="00B0F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8" name="Picture 87"/>
          <p:cNvPicPr>
            <a:picLocks noChangeAspect="1"/>
          </p:cNvPicPr>
          <p:nvPr/>
        </p:nvPicPr>
        <p:blipFill>
          <a:blip r:embed="rId8"/>
          <a:stretch>
            <a:fillRect/>
          </a:stretch>
        </p:blipFill>
        <p:spPr>
          <a:xfrm>
            <a:off x="3149443" y="1961988"/>
            <a:ext cx="2845114" cy="2934023"/>
          </a:xfrm>
          <a:prstGeom prst="rect">
            <a:avLst/>
          </a:prstGeom>
        </p:spPr>
      </p:pic>
    </p:spTree>
    <p:extLst>
      <p:ext uri="{BB962C8B-B14F-4D97-AF65-F5344CB8AC3E}">
        <p14:creationId xmlns:p14="http://schemas.microsoft.com/office/powerpoint/2010/main" val="59683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left)">
                                      <p:cBhvr>
                                        <p:cTn id="88" dur="500"/>
                                        <p:tgtEl>
                                          <p:spTgt spid="7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81"/>
                                        </p:tgtEl>
                                        <p:attrNameLst>
                                          <p:attrName>style.visibility</p:attrName>
                                        </p:attrNameLst>
                                      </p:cBhvr>
                                      <p:to>
                                        <p:strVal val="visible"/>
                                      </p:to>
                                    </p:set>
                                    <p:animEffect transition="in" filter="wipe(left)">
                                      <p:cBhvr>
                                        <p:cTn id="93" dur="500"/>
                                        <p:tgtEl>
                                          <p:spTgt spid="81"/>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82"/>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P spid="21" grpId="0" animBg="1"/>
      <p:bldP spid="28" grpId="0" animBg="1"/>
      <p:bldP spid="32" grpId="0" animBg="1"/>
      <p:bldP spid="36" grpId="0"/>
      <p:bldP spid="37" grpId="0"/>
      <p:bldP spid="41" grpId="0"/>
      <p:bldP spid="2" grpId="0" animBg="1"/>
      <p:bldP spid="31" grpId="0" animBg="1"/>
      <p:bldP spid="27" grpId="0" animBg="1"/>
      <p:bldP spid="77" grpId="0"/>
      <p:bldP spid="8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213339" y="2296869"/>
            <a:ext cx="6400800" cy="1752600"/>
          </a:xfrm>
        </p:spPr>
        <p:txBody>
          <a:bodyPr/>
          <a:lstStyle/>
          <a:p>
            <a:r>
              <a:rPr kumimoji="1" lang="en-US" altLang="zh-CN" dirty="0" err="1">
                <a:solidFill>
                  <a:schemeClr val="tx1"/>
                </a:solidFill>
              </a:rPr>
              <a:t>Shihang</a:t>
            </a:r>
            <a:r>
              <a:rPr kumimoji="1" lang="en-US" altLang="zh-CN" dirty="0">
                <a:solidFill>
                  <a:schemeClr val="tx1"/>
                </a:solidFill>
              </a:rPr>
              <a:t> Feng + GTS</a:t>
            </a:r>
            <a:endParaRPr kumimoji="1" lang="zh-CN" altLang="en-US" dirty="0">
              <a:solidFill>
                <a:schemeClr val="tx1"/>
              </a:solidFill>
            </a:endParaRPr>
          </a:p>
        </p:txBody>
      </p:sp>
      <p:sp>
        <p:nvSpPr>
          <p:cNvPr id="5" name="标题 1"/>
          <p:cNvSpPr txBox="1">
            <a:spLocks/>
          </p:cNvSpPr>
          <p:nvPr/>
        </p:nvSpPr>
        <p:spPr>
          <a:xfrm>
            <a:off x="580292" y="115386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dirty="0"/>
              <a:t>You Only Look Once (YOLO)</a:t>
            </a:r>
            <a:endParaRPr kumimoji="1" lang="zh-CN" altLang="en-US" dirty="0"/>
          </a:p>
        </p:txBody>
      </p:sp>
      <p:pic>
        <p:nvPicPr>
          <p:cNvPr id="6" name="图片 5" descr="DampPartialAfghanhound-size_restrict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06" y="3173169"/>
            <a:ext cx="5670820" cy="3192462"/>
          </a:xfrm>
          <a:prstGeom prst="rect">
            <a:avLst/>
          </a:prstGeom>
        </p:spPr>
      </p:pic>
    </p:spTree>
    <p:extLst>
      <p:ext uri="{BB962C8B-B14F-4D97-AF65-F5344CB8AC3E}">
        <p14:creationId xmlns:p14="http://schemas.microsoft.com/office/powerpoint/2010/main" val="1337204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Confidence Metric</a:t>
            </a:r>
            <a:endParaRPr kumimoji="1" lang="zh-CN" altLang="en-US" dirty="0"/>
          </a:p>
        </p:txBody>
      </p:sp>
      <p:pic>
        <p:nvPicPr>
          <p:cNvPr id="4" name="图片 3" descr="Screen Shot 2019-06-18 at 16.57.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836" y="2122411"/>
            <a:ext cx="4742440" cy="2720823"/>
          </a:xfrm>
          <a:prstGeom prst="rect">
            <a:avLst/>
          </a:prstGeom>
        </p:spPr>
      </p:pic>
      <p:pic>
        <p:nvPicPr>
          <p:cNvPr id="5" name="图片 4"/>
          <p:cNvPicPr>
            <a:picLocks noChangeAspect="1"/>
          </p:cNvPicPr>
          <p:nvPr/>
        </p:nvPicPr>
        <p:blipFill>
          <a:blip r:embed="rId3"/>
          <a:stretch>
            <a:fillRect/>
          </a:stretch>
        </p:blipFill>
        <p:spPr>
          <a:xfrm>
            <a:off x="737811" y="1937733"/>
            <a:ext cx="3619693" cy="3613957"/>
          </a:xfrm>
          <a:prstGeom prst="rect">
            <a:avLst/>
          </a:prstGeom>
        </p:spPr>
      </p:pic>
      <p:sp>
        <p:nvSpPr>
          <p:cNvPr id="6" name="文本框 5"/>
          <p:cNvSpPr txBox="1"/>
          <p:nvPr/>
        </p:nvSpPr>
        <p:spPr>
          <a:xfrm>
            <a:off x="5092094" y="4871798"/>
            <a:ext cx="1403048" cy="523220"/>
          </a:xfrm>
          <a:prstGeom prst="rect">
            <a:avLst/>
          </a:prstGeom>
          <a:noFill/>
        </p:spPr>
        <p:txBody>
          <a:bodyPr wrap="square" rtlCol="0">
            <a:spAutoFit/>
          </a:bodyPr>
          <a:lstStyle/>
          <a:p>
            <a:pPr algn="ctr"/>
            <a:r>
              <a:rPr kumimoji="1" lang="en-US" altLang="zh-CN" sz="1400" dirty="0"/>
              <a:t>20 </a:t>
            </a:r>
          </a:p>
          <a:p>
            <a:pPr algn="ctr"/>
            <a:r>
              <a:rPr kumimoji="1" lang="en-US" altLang="zh-CN" sz="1400" dirty="0"/>
              <a:t>Class Probability </a:t>
            </a:r>
            <a:endParaRPr kumimoji="1" lang="zh-CN" altLang="en-US" sz="1400" dirty="0"/>
          </a:p>
        </p:txBody>
      </p:sp>
      <p:sp>
        <p:nvSpPr>
          <p:cNvPr id="7" name="文本框 6"/>
          <p:cNvSpPr txBox="1"/>
          <p:nvPr/>
        </p:nvSpPr>
        <p:spPr>
          <a:xfrm>
            <a:off x="6175828" y="4871798"/>
            <a:ext cx="1403048" cy="523220"/>
          </a:xfrm>
          <a:prstGeom prst="rect">
            <a:avLst/>
          </a:prstGeom>
          <a:noFill/>
        </p:spPr>
        <p:txBody>
          <a:bodyPr wrap="square" rtlCol="0">
            <a:spAutoFit/>
          </a:bodyPr>
          <a:lstStyle/>
          <a:p>
            <a:pPr algn="ctr"/>
            <a:r>
              <a:rPr kumimoji="1" lang="en-US" altLang="zh-CN" sz="1400" dirty="0"/>
              <a:t>2 </a:t>
            </a:r>
          </a:p>
          <a:p>
            <a:pPr algn="ctr"/>
            <a:r>
              <a:rPr kumimoji="1" lang="en-US" altLang="zh-CN" sz="1400" dirty="0"/>
              <a:t>Confidence</a:t>
            </a:r>
            <a:endParaRPr kumimoji="1" lang="zh-CN" altLang="en-US" sz="1400" dirty="0"/>
          </a:p>
        </p:txBody>
      </p:sp>
      <p:sp>
        <p:nvSpPr>
          <p:cNvPr id="8" name="文本框 7"/>
          <p:cNvSpPr txBox="1"/>
          <p:nvPr/>
        </p:nvSpPr>
        <p:spPr>
          <a:xfrm>
            <a:off x="7061199" y="4876472"/>
            <a:ext cx="1403048" cy="523220"/>
          </a:xfrm>
          <a:prstGeom prst="rect">
            <a:avLst/>
          </a:prstGeom>
          <a:noFill/>
        </p:spPr>
        <p:txBody>
          <a:bodyPr wrap="square" rtlCol="0">
            <a:spAutoFit/>
          </a:bodyPr>
          <a:lstStyle/>
          <a:p>
            <a:pPr algn="ctr"/>
            <a:r>
              <a:rPr kumimoji="1" lang="en-US" altLang="zh-CN" sz="1400" dirty="0"/>
              <a:t>8</a:t>
            </a:r>
          </a:p>
          <a:p>
            <a:pPr algn="ctr"/>
            <a:r>
              <a:rPr kumimoji="1" lang="en-US" altLang="zh-CN" sz="1400" dirty="0"/>
              <a:t>2*(</a:t>
            </a:r>
            <a:r>
              <a:rPr kumimoji="1" lang="en-US" altLang="zh-CN" sz="1400" dirty="0" err="1"/>
              <a:t>x,y,h,w</a:t>
            </a:r>
            <a:r>
              <a:rPr kumimoji="1" lang="en-US" altLang="zh-CN" sz="1400" dirty="0"/>
              <a:t>)</a:t>
            </a:r>
            <a:endParaRPr kumimoji="1" lang="zh-CN" altLang="en-US" sz="1400" dirty="0"/>
          </a:p>
        </p:txBody>
      </p:sp>
      <p:sp>
        <p:nvSpPr>
          <p:cNvPr id="10" name="文本框 9"/>
          <p:cNvSpPr txBox="1"/>
          <p:nvPr/>
        </p:nvSpPr>
        <p:spPr>
          <a:xfrm>
            <a:off x="710515" y="5563657"/>
            <a:ext cx="5622878" cy="369332"/>
          </a:xfrm>
          <a:prstGeom prst="rect">
            <a:avLst/>
          </a:prstGeom>
          <a:noFill/>
        </p:spPr>
        <p:txBody>
          <a:bodyPr wrap="square" rtlCol="0">
            <a:spAutoFit/>
          </a:bodyPr>
          <a:lstStyle/>
          <a:p>
            <a:r>
              <a:rPr kumimoji="1" lang="en-US" altLang="zh-CN" dirty="0">
                <a:solidFill>
                  <a:srgbClr val="FF0000"/>
                </a:solidFill>
              </a:rPr>
              <a:t>Confidence</a:t>
            </a:r>
            <a:r>
              <a:rPr kumimoji="1" lang="zh-CN" altLang="en-US" dirty="0">
                <a:solidFill>
                  <a:srgbClr val="FF0000"/>
                </a:solidFill>
              </a:rPr>
              <a:t> </a:t>
            </a:r>
            <a:r>
              <a:rPr kumimoji="1" lang="en-US" altLang="zh-CN" dirty="0">
                <a:solidFill>
                  <a:srgbClr val="FF0000"/>
                </a:solidFill>
              </a:rPr>
              <a:t>C=</a:t>
            </a:r>
            <a:r>
              <a:rPr kumimoji="1" lang="en-US" altLang="zh-CN" dirty="0" err="1">
                <a:solidFill>
                  <a:srgbClr val="FF0000"/>
                </a:solidFill>
              </a:rPr>
              <a:t>Pr</a:t>
            </a:r>
            <a:r>
              <a:rPr kumimoji="1" lang="en-US" altLang="zh-CN" dirty="0">
                <a:solidFill>
                  <a:srgbClr val="FF0000"/>
                </a:solidFill>
              </a:rPr>
              <a:t>(object)*IOU</a:t>
            </a:r>
          </a:p>
        </p:txBody>
      </p:sp>
      <p:sp>
        <p:nvSpPr>
          <p:cNvPr id="9" name="文本框 8"/>
          <p:cNvSpPr txBox="1"/>
          <p:nvPr/>
        </p:nvSpPr>
        <p:spPr>
          <a:xfrm>
            <a:off x="343647" y="1169760"/>
            <a:ext cx="8800353" cy="830997"/>
          </a:xfrm>
          <a:prstGeom prst="rect">
            <a:avLst/>
          </a:prstGeom>
          <a:noFill/>
        </p:spPr>
        <p:txBody>
          <a:bodyPr wrap="square" rtlCol="0">
            <a:spAutoFit/>
          </a:bodyPr>
          <a:lstStyle/>
          <a:p>
            <a:r>
              <a:rPr kumimoji="1" lang="en-US" altLang="zh-CN" sz="2400" dirty="0"/>
              <a:t>Yolo:  Propose possible boxes </a:t>
            </a:r>
            <a:r>
              <a:rPr kumimoji="1" lang="en-US" altLang="zh-CN" sz="2400" dirty="0">
                <a:sym typeface="Wingdings"/>
              </a:rPr>
              <a:t>+ Classification +</a:t>
            </a:r>
            <a:r>
              <a:rPr kumimoji="1" lang="en-US" altLang="zh-CN" sz="2400" dirty="0"/>
              <a:t>Localization </a:t>
            </a:r>
          </a:p>
          <a:p>
            <a:endParaRPr kumimoji="1" lang="zh-CN" altLang="en-US" sz="2400" dirty="0"/>
          </a:p>
        </p:txBody>
      </p:sp>
      <p:sp>
        <p:nvSpPr>
          <p:cNvPr id="11" name="文本框 9">
            <a:extLst>
              <a:ext uri="{FF2B5EF4-FFF2-40B4-BE49-F238E27FC236}">
                <a16:creationId xmlns:a16="http://schemas.microsoft.com/office/drawing/2014/main" id="{48188F2A-191A-0244-956F-341C3311FF1C}"/>
              </a:ext>
            </a:extLst>
          </p:cNvPr>
          <p:cNvSpPr txBox="1"/>
          <p:nvPr/>
        </p:nvSpPr>
        <p:spPr>
          <a:xfrm>
            <a:off x="0" y="5860231"/>
            <a:ext cx="9144000" cy="1077218"/>
          </a:xfrm>
          <a:prstGeom prst="rect">
            <a:avLst/>
          </a:prstGeom>
          <a:noFill/>
        </p:spPr>
        <p:txBody>
          <a:bodyPr wrap="square" rtlCol="0">
            <a:spAutoFit/>
          </a:bodyPr>
          <a:lstStyle/>
          <a:p>
            <a:pPr algn="just"/>
            <a:r>
              <a:rPr kumimoji="1" lang="en-US" altLang="zh-CN" sz="1600" dirty="0" err="1"/>
              <a:t>Pr</a:t>
            </a:r>
            <a:r>
              <a:rPr kumimoji="1" lang="en-US" altLang="zh-CN" sz="1600" dirty="0"/>
              <a:t>(Object)</a:t>
            </a:r>
            <a:r>
              <a:rPr kumimoji="1" lang="zh-CN" altLang="en-US" sz="1600" dirty="0"/>
              <a:t> </a:t>
            </a:r>
            <a:r>
              <a:rPr kumimoji="1" lang="en-US" altLang="zh-CN" sz="1600" dirty="0"/>
              <a:t>is</a:t>
            </a:r>
            <a:r>
              <a:rPr kumimoji="1" lang="zh-CN" altLang="en-US" sz="1600" dirty="0"/>
              <a:t> </a:t>
            </a:r>
            <a:r>
              <a:rPr kumimoji="1" lang="en-US" altLang="zh-CN" sz="1600" dirty="0"/>
              <a:t>the</a:t>
            </a:r>
            <a:r>
              <a:rPr kumimoji="1" lang="zh-CN" altLang="en-US" sz="1600" dirty="0"/>
              <a:t> </a:t>
            </a:r>
            <a:r>
              <a:rPr kumimoji="1" lang="en-US" altLang="zh-CN" sz="1600" dirty="0"/>
              <a:t>probability</a:t>
            </a:r>
            <a:r>
              <a:rPr kumimoji="1" lang="zh-CN" altLang="en-US" sz="1600" dirty="0"/>
              <a:t> </a:t>
            </a:r>
            <a:r>
              <a:rPr kumimoji="1" lang="en-US" altLang="zh-CN" sz="1600" dirty="0"/>
              <a:t>the</a:t>
            </a:r>
            <a:r>
              <a:rPr kumimoji="1" lang="zh-CN" altLang="en-US" sz="1600" dirty="0"/>
              <a:t> </a:t>
            </a:r>
            <a:r>
              <a:rPr kumimoji="1" lang="en-US" altLang="zh-CN" sz="1600" dirty="0"/>
              <a:t>box</a:t>
            </a:r>
            <a:r>
              <a:rPr kumimoji="1" lang="zh-CN" altLang="en-US" sz="1600" dirty="0"/>
              <a:t> </a:t>
            </a:r>
            <a:r>
              <a:rPr kumimoji="1" lang="en-US" altLang="zh-CN" sz="1600" dirty="0"/>
              <a:t>contains</a:t>
            </a:r>
            <a:r>
              <a:rPr kumimoji="1" lang="zh-CN" altLang="en-US" sz="1600" dirty="0"/>
              <a:t> </a:t>
            </a:r>
            <a:r>
              <a:rPr kumimoji="1" lang="en-US" altLang="zh-CN" sz="1600" dirty="0"/>
              <a:t>an</a:t>
            </a:r>
            <a:r>
              <a:rPr kumimoji="1" lang="zh-CN" altLang="en-US" sz="1600" dirty="0"/>
              <a:t> </a:t>
            </a:r>
            <a:r>
              <a:rPr kumimoji="1" lang="en-US" altLang="zh-CN" sz="1600" dirty="0"/>
              <a:t>object.</a:t>
            </a:r>
          </a:p>
          <a:p>
            <a:pPr algn="just"/>
            <a:r>
              <a:rPr kumimoji="1" lang="en-US" altLang="zh-CN" sz="1600" dirty="0"/>
              <a:t>In</a:t>
            </a:r>
            <a:r>
              <a:rPr kumimoji="1" lang="zh-CN" altLang="en-US" sz="1600" dirty="0"/>
              <a:t> </a:t>
            </a:r>
            <a:r>
              <a:rPr kumimoji="1" lang="en-US" altLang="zh-CN" sz="1600" dirty="0"/>
              <a:t>the</a:t>
            </a:r>
            <a:r>
              <a:rPr kumimoji="1" lang="zh-CN" altLang="en-US" sz="1600" dirty="0"/>
              <a:t> </a:t>
            </a:r>
            <a:r>
              <a:rPr kumimoji="1" lang="en-US" altLang="zh-CN" sz="1600" dirty="0"/>
              <a:t>training,</a:t>
            </a:r>
            <a:r>
              <a:rPr kumimoji="1" lang="zh-CN" altLang="en-US" sz="1600" dirty="0"/>
              <a:t> </a:t>
            </a:r>
            <a:r>
              <a:rPr kumimoji="1" lang="en-US" altLang="zh-CN" sz="1600" dirty="0"/>
              <a:t>if</a:t>
            </a:r>
            <a:r>
              <a:rPr kumimoji="1" lang="zh-CN" altLang="en-US" sz="1600" dirty="0"/>
              <a:t> </a:t>
            </a:r>
            <a:r>
              <a:rPr kumimoji="1" lang="en-US" altLang="zh-CN" sz="1600" dirty="0"/>
              <a:t>box</a:t>
            </a:r>
            <a:r>
              <a:rPr kumimoji="1" lang="zh-CN" altLang="en-US" sz="1600" dirty="0"/>
              <a:t> </a:t>
            </a:r>
            <a:r>
              <a:rPr kumimoji="1" lang="en-US" altLang="zh-CN" sz="1600" dirty="0"/>
              <a:t>contains</a:t>
            </a:r>
            <a:r>
              <a:rPr kumimoji="1" lang="zh-CN" altLang="en-US" sz="1600" dirty="0"/>
              <a:t> </a:t>
            </a:r>
            <a:r>
              <a:rPr kumimoji="1" lang="en-US" altLang="zh-CN" sz="1600" dirty="0"/>
              <a:t>an</a:t>
            </a:r>
            <a:r>
              <a:rPr kumimoji="1" lang="zh-CN" altLang="en-US" sz="1600" dirty="0"/>
              <a:t> </a:t>
            </a:r>
            <a:r>
              <a:rPr kumimoji="1" lang="en-US" altLang="zh-CN" sz="1600" dirty="0"/>
              <a:t>object,</a:t>
            </a:r>
            <a:r>
              <a:rPr kumimoji="1" lang="zh-CN" altLang="en-US" sz="1600" dirty="0"/>
              <a:t> </a:t>
            </a:r>
            <a:r>
              <a:rPr kumimoji="1" lang="en-US" altLang="zh-CN" sz="1600" dirty="0" err="1"/>
              <a:t>Pr</a:t>
            </a:r>
            <a:r>
              <a:rPr kumimoji="1" lang="en-US" altLang="zh-CN" sz="1600" dirty="0"/>
              <a:t>(object)=1,</a:t>
            </a:r>
            <a:r>
              <a:rPr kumimoji="1" lang="zh-CN" altLang="en-US" sz="1600" dirty="0"/>
              <a:t> </a:t>
            </a:r>
            <a:r>
              <a:rPr kumimoji="1" lang="en-US" altLang="zh-CN" sz="1600" dirty="0"/>
              <a:t>Confidence=IOU,</a:t>
            </a:r>
            <a:r>
              <a:rPr kumimoji="1" lang="zh-CN" altLang="en-US" sz="1600" dirty="0"/>
              <a:t> </a:t>
            </a:r>
            <a:r>
              <a:rPr kumimoji="1" lang="en-US" altLang="zh-CN" sz="1600" dirty="0"/>
              <a:t>otherwise</a:t>
            </a:r>
            <a:r>
              <a:rPr kumimoji="1" lang="zh-CN" altLang="en-US" sz="1600" dirty="0"/>
              <a:t> </a:t>
            </a:r>
            <a:r>
              <a:rPr kumimoji="1" lang="en-US" altLang="zh-CN" sz="1600" dirty="0" err="1"/>
              <a:t>Pr</a:t>
            </a:r>
            <a:r>
              <a:rPr kumimoji="1" lang="en-US" altLang="zh-CN" sz="1600" dirty="0"/>
              <a:t>(object)=Confidence=0</a:t>
            </a:r>
          </a:p>
          <a:p>
            <a:pPr algn="just"/>
            <a:r>
              <a:rPr kumimoji="1" lang="en-US" altLang="zh-CN" sz="1600" dirty="0"/>
              <a:t>In</a:t>
            </a:r>
            <a:r>
              <a:rPr kumimoji="1" lang="zh-CN" altLang="en-US" sz="1600" dirty="0"/>
              <a:t> </a:t>
            </a:r>
            <a:r>
              <a:rPr kumimoji="1" lang="en-US" altLang="zh-CN" sz="1600" dirty="0"/>
              <a:t>the</a:t>
            </a:r>
            <a:r>
              <a:rPr kumimoji="1" lang="zh-CN" altLang="en-US" sz="1600" dirty="0"/>
              <a:t> </a:t>
            </a:r>
            <a:r>
              <a:rPr kumimoji="1" lang="en-US" altLang="zh-CN" sz="1600" dirty="0"/>
              <a:t>test,</a:t>
            </a:r>
            <a:r>
              <a:rPr kumimoji="1" lang="zh-CN" altLang="en-US" sz="1600" dirty="0"/>
              <a:t> </a:t>
            </a:r>
            <a:r>
              <a:rPr kumimoji="1" lang="en-US" altLang="zh-CN" sz="1600" dirty="0"/>
              <a:t>only</a:t>
            </a:r>
            <a:r>
              <a:rPr kumimoji="1" lang="zh-CN" altLang="en-US" sz="1600" dirty="0"/>
              <a:t> </a:t>
            </a:r>
            <a:r>
              <a:rPr kumimoji="1" lang="en-US" altLang="zh-CN" sz="1600" dirty="0"/>
              <a:t>confidence</a:t>
            </a:r>
            <a:r>
              <a:rPr kumimoji="1" lang="zh-CN" altLang="en-US" sz="1600" dirty="0"/>
              <a:t> </a:t>
            </a:r>
            <a:r>
              <a:rPr kumimoji="1" lang="en-US" altLang="zh-CN" sz="1600" dirty="0"/>
              <a:t>score</a:t>
            </a:r>
            <a:r>
              <a:rPr kumimoji="1" lang="zh-CN" altLang="en-US" sz="1600" dirty="0"/>
              <a:t> </a:t>
            </a:r>
            <a:r>
              <a:rPr kumimoji="1" lang="en-US" altLang="zh-CN" sz="1600" dirty="0"/>
              <a:t>will</a:t>
            </a:r>
            <a:r>
              <a:rPr kumimoji="1" lang="zh-CN" altLang="en-US" sz="1600" dirty="0"/>
              <a:t> </a:t>
            </a:r>
            <a:r>
              <a:rPr kumimoji="1" lang="en-US" altLang="zh-CN" sz="1600" dirty="0"/>
              <a:t>be</a:t>
            </a:r>
            <a:r>
              <a:rPr kumimoji="1" lang="zh-CN" altLang="en-US" sz="1600" dirty="0"/>
              <a:t> </a:t>
            </a:r>
            <a:r>
              <a:rPr kumimoji="1" lang="en-US" altLang="zh-CN" sz="1600" dirty="0"/>
              <a:t>output,</a:t>
            </a:r>
            <a:r>
              <a:rPr kumimoji="1" lang="zh-CN" altLang="en-US" sz="1600" dirty="0"/>
              <a:t> </a:t>
            </a:r>
            <a:r>
              <a:rPr kumimoji="1" lang="en-US" altLang="zh-CN" sz="1600" dirty="0"/>
              <a:t>the</a:t>
            </a:r>
            <a:r>
              <a:rPr kumimoji="1" lang="zh-CN" altLang="en-US" sz="1600" dirty="0"/>
              <a:t> </a:t>
            </a:r>
            <a:r>
              <a:rPr kumimoji="1" lang="en-US" altLang="zh-CN" sz="1600" dirty="0"/>
              <a:t>high</a:t>
            </a:r>
            <a:r>
              <a:rPr kumimoji="1" lang="zh-CN" altLang="en-US" sz="1600" dirty="0"/>
              <a:t> </a:t>
            </a:r>
            <a:r>
              <a:rPr kumimoji="1" lang="en-US" altLang="zh-CN" sz="1600" dirty="0"/>
              <a:t>score</a:t>
            </a:r>
            <a:r>
              <a:rPr kumimoji="1" lang="zh-CN" altLang="en-US" sz="1600" dirty="0"/>
              <a:t> </a:t>
            </a:r>
            <a:r>
              <a:rPr kumimoji="1" lang="en-US" altLang="zh-CN" sz="1600" dirty="0"/>
              <a:t>means</a:t>
            </a:r>
            <a:r>
              <a:rPr kumimoji="1" lang="zh-CN" altLang="en-US" sz="1600" dirty="0"/>
              <a:t> </a:t>
            </a:r>
            <a:r>
              <a:rPr kumimoji="1" lang="en-US" altLang="zh-CN" sz="1600" dirty="0"/>
              <a:t>the</a:t>
            </a:r>
            <a:r>
              <a:rPr kumimoji="1" lang="zh-CN" altLang="en-US" sz="1600" dirty="0"/>
              <a:t> </a:t>
            </a:r>
            <a:r>
              <a:rPr kumimoji="1" lang="en-US" altLang="zh-CN" sz="1600" dirty="0"/>
              <a:t>window</a:t>
            </a:r>
            <a:r>
              <a:rPr kumimoji="1" lang="zh-CN" altLang="en-US" sz="1600" dirty="0"/>
              <a:t> </a:t>
            </a:r>
            <a:r>
              <a:rPr kumimoji="1" lang="en-US" altLang="zh-CN" sz="1600" dirty="0"/>
              <a:t>contain</a:t>
            </a:r>
            <a:r>
              <a:rPr kumimoji="1" lang="zh-CN" altLang="en-US" sz="1600" dirty="0"/>
              <a:t> </a:t>
            </a:r>
            <a:r>
              <a:rPr kumimoji="1" lang="en-US" altLang="zh-CN" sz="1600" dirty="0"/>
              <a:t>object</a:t>
            </a:r>
            <a:r>
              <a:rPr kumimoji="1" lang="zh-CN" altLang="en-US" sz="1600" dirty="0"/>
              <a:t> </a:t>
            </a:r>
            <a:r>
              <a:rPr kumimoji="1" lang="en-US" altLang="zh-CN" sz="1600" dirty="0"/>
              <a:t>and</a:t>
            </a:r>
            <a:r>
              <a:rPr kumimoji="1" lang="zh-CN" altLang="en-US" sz="1600" dirty="0"/>
              <a:t> </a:t>
            </a:r>
            <a:r>
              <a:rPr kumimoji="1" lang="en-US" altLang="zh-CN" sz="1600" dirty="0"/>
              <a:t>location</a:t>
            </a:r>
            <a:r>
              <a:rPr kumimoji="1" lang="zh-CN" altLang="en-US" sz="1600" dirty="0"/>
              <a:t> </a:t>
            </a:r>
            <a:r>
              <a:rPr kumimoji="1" lang="en-US" altLang="zh-CN" sz="1600" dirty="0"/>
              <a:t>is</a:t>
            </a:r>
            <a:r>
              <a:rPr kumimoji="1" lang="zh-CN" altLang="en-US" sz="1600" dirty="0"/>
              <a:t> </a:t>
            </a:r>
            <a:r>
              <a:rPr kumimoji="1" lang="en-US" altLang="zh-CN" sz="1600" dirty="0"/>
              <a:t>correct</a:t>
            </a:r>
            <a:endParaRPr kumimoji="1" lang="zh-CN" altLang="en-US" sz="1600" dirty="0"/>
          </a:p>
        </p:txBody>
      </p:sp>
    </p:spTree>
    <p:extLst>
      <p:ext uri="{BB962C8B-B14F-4D97-AF65-F5344CB8AC3E}">
        <p14:creationId xmlns:p14="http://schemas.microsoft.com/office/powerpoint/2010/main" val="330879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0613" y="473529"/>
            <a:ext cx="9615383" cy="4789033"/>
          </a:xfrm>
          <a:prstGeom prst="rect">
            <a:avLst/>
          </a:prstGeom>
        </p:spPr>
      </p:pic>
      <p:sp>
        <p:nvSpPr>
          <p:cNvPr id="7" name="Title 4"/>
          <p:cNvSpPr>
            <a:spLocks noGrp="1"/>
          </p:cNvSpPr>
          <p:nvPr>
            <p:ph type="ctrTitle"/>
          </p:nvPr>
        </p:nvSpPr>
        <p:spPr>
          <a:xfrm>
            <a:off x="335128" y="489858"/>
            <a:ext cx="8343900" cy="693964"/>
          </a:xfrm>
          <a:solidFill>
            <a:schemeClr val="bg1"/>
          </a:solidFill>
        </p:spPr>
        <p:txBody>
          <a:bodyPr/>
          <a:lstStyle/>
          <a:p>
            <a:r>
              <a:rPr lang="en-US" sz="3200" dirty="0">
                <a:solidFill>
                  <a:schemeClr val="accent4"/>
                </a:solidFill>
              </a:rPr>
              <a:t>Localization, Classification  and Detection</a:t>
            </a:r>
          </a:p>
        </p:txBody>
      </p:sp>
      <p:sp>
        <p:nvSpPr>
          <p:cNvPr id="9" name="TextBox 8"/>
          <p:cNvSpPr txBox="1"/>
          <p:nvPr/>
        </p:nvSpPr>
        <p:spPr>
          <a:xfrm>
            <a:off x="2088981" y="4376058"/>
            <a:ext cx="1701107" cy="584775"/>
          </a:xfrm>
          <a:prstGeom prst="rect">
            <a:avLst/>
          </a:prstGeom>
          <a:solidFill>
            <a:schemeClr val="bg1"/>
          </a:solidFill>
        </p:spPr>
        <p:txBody>
          <a:bodyPr wrap="none" rtlCol="0">
            <a:spAutoFit/>
          </a:bodyPr>
          <a:lstStyle/>
          <a:p>
            <a:r>
              <a:rPr lang="en-US" sz="1600" dirty="0">
                <a:solidFill>
                  <a:schemeClr val="accent4"/>
                </a:solidFill>
              </a:rPr>
              <a:t>Assume 1 object</a:t>
            </a:r>
          </a:p>
          <a:p>
            <a:endParaRPr lang="en-US" sz="1600" dirty="0">
              <a:solidFill>
                <a:schemeClr val="accent4"/>
              </a:solidFill>
            </a:endParaRPr>
          </a:p>
        </p:txBody>
      </p:sp>
      <p:sp>
        <p:nvSpPr>
          <p:cNvPr id="10" name="Rectangle 9"/>
          <p:cNvSpPr/>
          <p:nvPr/>
        </p:nvSpPr>
        <p:spPr>
          <a:xfrm>
            <a:off x="6123214" y="1269547"/>
            <a:ext cx="2841172" cy="3691286"/>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 name="TextBox 10"/>
          <p:cNvSpPr txBox="1"/>
          <p:nvPr/>
        </p:nvSpPr>
        <p:spPr>
          <a:xfrm>
            <a:off x="3984955" y="2161214"/>
            <a:ext cx="1140057" cy="830997"/>
          </a:xfrm>
          <a:prstGeom prst="rect">
            <a:avLst/>
          </a:prstGeom>
          <a:noFill/>
        </p:spPr>
        <p:txBody>
          <a:bodyPr wrap="none" rtlCol="0">
            <a:spAutoFit/>
          </a:bodyPr>
          <a:lstStyle/>
          <a:p>
            <a:pPr algn="ctr"/>
            <a:r>
              <a:rPr lang="en-US" sz="1600" b="1" dirty="0">
                <a:solidFill>
                  <a:srgbClr val="FF0000"/>
                </a:solidFill>
                <a:effectLst>
                  <a:outerShdw blurRad="38100" dist="38100" dir="2700000" algn="tl">
                    <a:srgbClr val="000000">
                      <a:alpha val="43137"/>
                    </a:srgbClr>
                  </a:outerShdw>
                </a:effectLst>
              </a:rPr>
              <a:t>Bounding</a:t>
            </a:r>
          </a:p>
          <a:p>
            <a:pPr algn="ctr"/>
            <a:r>
              <a:rPr lang="en-US" sz="1600" b="1" dirty="0">
                <a:solidFill>
                  <a:srgbClr val="FF0000"/>
                </a:solidFill>
                <a:effectLst>
                  <a:outerShdw blurRad="38100" dist="38100" dir="2700000" algn="tl">
                    <a:srgbClr val="000000">
                      <a:alpha val="43137"/>
                    </a:srgbClr>
                  </a:outerShdw>
                </a:effectLst>
              </a:rPr>
              <a:t>Box</a:t>
            </a:r>
          </a:p>
          <a:p>
            <a:pPr algn="ctr"/>
            <a:endParaRPr lang="en-US" sz="1600"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6421435" y="2992211"/>
            <a:ext cx="1773242" cy="584775"/>
          </a:xfrm>
          <a:prstGeom prst="rect">
            <a:avLst/>
          </a:prstGeom>
          <a:noFill/>
        </p:spPr>
        <p:txBody>
          <a:bodyPr wrap="none" rtlCol="0">
            <a:spAutoFit/>
          </a:bodyPr>
          <a:lstStyle/>
          <a:p>
            <a:r>
              <a:rPr lang="en-US" sz="1600" b="1" dirty="0">
                <a:solidFill>
                  <a:srgbClr val="FF0000"/>
                </a:solidFill>
                <a:effectLst>
                  <a:outerShdw blurRad="38100" dist="38100" dir="2700000" algn="tl">
                    <a:srgbClr val="000000">
                      <a:alpha val="43137"/>
                    </a:srgbClr>
                  </a:outerShdw>
                </a:effectLst>
              </a:rPr>
              <a:t>Multiple Objects</a:t>
            </a:r>
          </a:p>
          <a:p>
            <a:endParaRPr lang="en-US" sz="1600" b="1" dirty="0">
              <a:solidFill>
                <a:srgbClr val="FF0000"/>
              </a:solidFill>
              <a:effectLst>
                <a:outerShdw blurRad="38100" dist="38100" dir="2700000" algn="tl">
                  <a:srgbClr val="000000">
                    <a:alpha val="43137"/>
                  </a:srgbClr>
                </a:outerShdw>
              </a:effectLst>
            </a:endParaRPr>
          </a:p>
        </p:txBody>
      </p:sp>
      <p:grpSp>
        <p:nvGrpSpPr>
          <p:cNvPr id="2" name="Group 1"/>
          <p:cNvGrpSpPr/>
          <p:nvPr/>
        </p:nvGrpSpPr>
        <p:grpSpPr>
          <a:xfrm>
            <a:off x="254956" y="1146568"/>
            <a:ext cx="5369157" cy="6618347"/>
            <a:chOff x="254956" y="1146568"/>
            <a:chExt cx="5369157" cy="6618347"/>
          </a:xfrm>
        </p:grpSpPr>
        <p:sp>
          <p:nvSpPr>
            <p:cNvPr id="8" name="Rectangle 7"/>
            <p:cNvSpPr/>
            <p:nvPr/>
          </p:nvSpPr>
          <p:spPr>
            <a:xfrm>
              <a:off x="2782941" y="1146568"/>
              <a:ext cx="2841172" cy="3691286"/>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3" name="Rectangle 12"/>
            <p:cNvSpPr/>
            <p:nvPr/>
          </p:nvSpPr>
          <p:spPr>
            <a:xfrm>
              <a:off x="254956" y="4073629"/>
              <a:ext cx="2841172" cy="3691286"/>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sp>
        <p:nvSpPr>
          <p:cNvPr id="14" name="Rectangle 13"/>
          <p:cNvSpPr/>
          <p:nvPr/>
        </p:nvSpPr>
        <p:spPr>
          <a:xfrm>
            <a:off x="3032492" y="473529"/>
            <a:ext cx="2591621" cy="710293"/>
          </a:xfrm>
          <a:prstGeom prst="rect">
            <a:avLst/>
          </a:prstGeom>
          <a:solidFill>
            <a:srgbClr val="FF0000">
              <a:alpha val="28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5" name="Rectangle 14"/>
          <p:cNvSpPr/>
          <p:nvPr/>
        </p:nvSpPr>
        <p:spPr>
          <a:xfrm>
            <a:off x="472689" y="463067"/>
            <a:ext cx="2591621" cy="710293"/>
          </a:xfrm>
          <a:prstGeom prst="rect">
            <a:avLst/>
          </a:prstGeom>
          <a:solidFill>
            <a:srgbClr val="00B050">
              <a:alpha val="28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6" name="Rectangle 15"/>
          <p:cNvSpPr/>
          <p:nvPr/>
        </p:nvSpPr>
        <p:spPr>
          <a:xfrm>
            <a:off x="6421436" y="489858"/>
            <a:ext cx="2029546" cy="710293"/>
          </a:xfrm>
          <a:prstGeom prst="rect">
            <a:avLst/>
          </a:prstGeom>
          <a:solidFill>
            <a:srgbClr val="7030A0">
              <a:alpha val="28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3937931276"/>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9AEC8AFF-921B-8D4A-BD89-79675CC4F8DE}"/>
                  </a:ext>
                </a:extLst>
              </p:cNvPr>
              <p:cNvSpPr/>
              <p:nvPr/>
            </p:nvSpPr>
            <p:spPr>
              <a:xfrm>
                <a:off x="4181184" y="2604245"/>
                <a:ext cx="5507704" cy="1701620"/>
              </a:xfrm>
              <a:prstGeom prst="rect">
                <a:avLst/>
              </a:prstGeom>
            </p:spPr>
            <p:txBody>
              <a:bodyPr wrap="square">
                <a:spAutoFit/>
              </a:bodyPr>
              <a:lstStyle/>
              <a:p>
                <a:r>
                  <a:rPr lang="zh-CN" altLang="en-US" sz="1600" dirty="0">
                    <a:solidFill>
                      <a:schemeClr val="tx1"/>
                    </a:solidFill>
                  </a:rPr>
                  <a:t> </a:t>
                </a:r>
                <a14:m>
                  <m:oMath xmlns:m="http://schemas.openxmlformats.org/officeDocument/2006/math">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𝜆</m:t>
                        </m:r>
                      </m:e>
                      <m:sub>
                        <m:r>
                          <a:rPr lang="en-US" altLang="zh-CN" sz="1600" i="1">
                            <a:solidFill>
                              <a:schemeClr val="tx1"/>
                            </a:solidFill>
                            <a:latin typeface="Cambria Math" panose="02040503050406030204" pitchFamily="18" charset="0"/>
                            <a:ea typeface="Cambria Math" panose="02040503050406030204" pitchFamily="18" charset="0"/>
                          </a:rPr>
                          <m:t>𝑐𝑜𝑜𝑟𝑑</m:t>
                        </m:r>
                      </m:sub>
                    </m:sSub>
                    <m:nary>
                      <m:naryPr>
                        <m:chr m:val="∑"/>
                        <m:ctrlPr>
                          <a:rPr lang="en-US" sz="1600" i="1">
                            <a:solidFill>
                              <a:schemeClr val="tx1"/>
                            </a:solidFill>
                            <a:latin typeface="Cambria Math" panose="02040503050406030204" pitchFamily="18" charset="0"/>
                            <a:ea typeface="Cambria Math" panose="02040503050406030204" pitchFamily="18" charset="0"/>
                          </a:rPr>
                        </m:ctrlPr>
                      </m:naryPr>
                      <m:sub>
                        <m:r>
                          <m:rPr>
                            <m:brk m:alnAt="23"/>
                          </m:rPr>
                          <a:rPr lang="en-US" altLang="zh-CN" sz="1600" i="1">
                            <a:solidFill>
                              <a:schemeClr val="tx1"/>
                            </a:solidFill>
                            <a:latin typeface="Cambria Math" panose="02040503050406030204" pitchFamily="18" charset="0"/>
                            <a:ea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=0</m:t>
                        </m:r>
                      </m:sub>
                      <m:sup>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Cambria Math" panose="02040503050406030204" pitchFamily="18" charset="0"/>
                              </a:rPr>
                              <m:t>𝑆</m:t>
                            </m:r>
                          </m:e>
                          <m:sup>
                            <m:r>
                              <a:rPr lang="en-US" altLang="zh-CN" sz="1600" i="1">
                                <a:solidFill>
                                  <a:schemeClr val="tx1"/>
                                </a:solidFill>
                                <a:latin typeface="Cambria Math" panose="02040503050406030204" pitchFamily="18" charset="0"/>
                                <a:ea typeface="Cambria Math" panose="02040503050406030204" pitchFamily="18" charset="0"/>
                              </a:rPr>
                              <m:t>2</m:t>
                            </m:r>
                          </m:sup>
                        </m:sSup>
                      </m:sup>
                      <m:e>
                        <m:nary>
                          <m:naryPr>
                            <m:chr m:val="∑"/>
                            <m:ctrlPr>
                              <a:rPr lang="en-US" sz="1600" i="1">
                                <a:solidFill>
                                  <a:schemeClr val="tx1"/>
                                </a:solidFill>
                                <a:latin typeface="Cambria Math" panose="02040503050406030204" pitchFamily="18" charset="0"/>
                                <a:ea typeface="Cambria Math" panose="02040503050406030204" pitchFamily="18" charset="0"/>
                              </a:rPr>
                            </m:ctrlPr>
                          </m:naryPr>
                          <m:sub>
                            <m:r>
                              <m:rPr>
                                <m:brk m:alnAt="23"/>
                              </m:rPr>
                              <a:rPr lang="en-US" altLang="zh-CN" sz="1600" i="1">
                                <a:solidFill>
                                  <a:schemeClr val="tx1"/>
                                </a:solidFill>
                                <a:latin typeface="Cambria Math" panose="02040503050406030204" pitchFamily="18" charset="0"/>
                                <a:ea typeface="Cambria Math" panose="02040503050406030204" pitchFamily="18" charset="0"/>
                              </a:rPr>
                              <m:t>𝑗</m:t>
                            </m:r>
                            <m:r>
                              <a:rPr lang="en-US" altLang="zh-CN" sz="1600" i="1">
                                <a:solidFill>
                                  <a:schemeClr val="tx1"/>
                                </a:solidFill>
                                <a:latin typeface="Cambria Math" panose="02040503050406030204" pitchFamily="18" charset="0"/>
                                <a:ea typeface="Cambria Math" panose="02040503050406030204" pitchFamily="18" charset="0"/>
                              </a:rPr>
                              <m:t>=0</m:t>
                            </m:r>
                          </m:sub>
                          <m:sup>
                            <m:r>
                              <a:rPr lang="en-US" altLang="zh-CN" sz="1600" i="1">
                                <a:solidFill>
                                  <a:schemeClr val="tx1"/>
                                </a:solidFill>
                                <a:latin typeface="Cambria Math" panose="02040503050406030204" pitchFamily="18" charset="0"/>
                                <a:ea typeface="Cambria Math" panose="02040503050406030204" pitchFamily="18" charset="0"/>
                              </a:rPr>
                              <m:t>𝐵</m:t>
                            </m:r>
                          </m:sup>
                          <m:e>
                            <m:d>
                              <m:dPr>
                                <m:begChr m:val="["/>
                                <m:endChr m:val="]"/>
                                <m:ctrlPr>
                                  <a:rPr lang="en-US" sz="1600" i="1">
                                    <a:solidFill>
                                      <a:schemeClr val="tx1"/>
                                    </a:solidFill>
                                    <a:latin typeface="Cambria Math" panose="02040503050406030204" pitchFamily="18" charset="0"/>
                                    <a:ea typeface="Cambria Math" panose="02040503050406030204" pitchFamily="18" charset="0"/>
                                  </a:rPr>
                                </m:ctrlPr>
                              </m:dPr>
                              <m:e>
                                <m:sSup>
                                  <m:sSupPr>
                                    <m:ctrlPr>
                                      <a:rPr lang="en-US" sz="1600" i="1">
                                        <a:solidFill>
                                          <a:schemeClr val="tx1"/>
                                        </a:solidFill>
                                        <a:latin typeface="Cambria Math" panose="02040503050406030204" pitchFamily="18" charset="0"/>
                                        <a:ea typeface="Cambria Math" panose="02040503050406030204" pitchFamily="18" charset="0"/>
                                      </a:rPr>
                                    </m:ctrlPr>
                                  </m:sSupPr>
                                  <m:e>
                                    <m:d>
                                      <m:dPr>
                                        <m:ctrlPr>
                                          <a:rPr lang="en-US" sz="1600" i="1">
                                            <a:solidFill>
                                              <a:schemeClr val="tx1"/>
                                            </a:solidFill>
                                            <a:latin typeface="Cambria Math" panose="02040503050406030204" pitchFamily="18" charset="0"/>
                                            <a:ea typeface="Cambria Math" panose="02040503050406030204" pitchFamily="18" charset="0"/>
                                          </a:rPr>
                                        </m:ctrlPr>
                                      </m:dPr>
                                      <m:e>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𝑥</m:t>
                                            </m:r>
                                          </m:e>
                                          <m:sub>
                                            <m:r>
                                              <a:rPr lang="en-US" altLang="zh-CN" sz="1600" i="1">
                                                <a:solidFill>
                                                  <a:schemeClr val="tx1"/>
                                                </a:solidFill>
                                                <a:latin typeface="Cambria Math" panose="02040503050406030204" pitchFamily="18" charset="0"/>
                                                <a:ea typeface="Cambria Math" panose="02040503050406030204" pitchFamily="18" charset="0"/>
                                              </a:rPr>
                                              <m:t>𝑖</m:t>
                                            </m:r>
                                          </m:sub>
                                        </m:sSub>
                                        <m:r>
                                          <a:rPr lang="en-US" altLang="zh-CN" sz="1600" i="1">
                                            <a:solidFill>
                                              <a:schemeClr val="tx1"/>
                                            </a:solidFill>
                                            <a:latin typeface="Cambria Math" panose="02040503050406030204" pitchFamily="18" charset="0"/>
                                            <a:ea typeface="Cambria Math" panose="02040503050406030204" pitchFamily="18" charset="0"/>
                                          </a:rPr>
                                          <m:t>−</m:t>
                                        </m:r>
                                        <m:sSub>
                                          <m:sSubPr>
                                            <m:ctrlPr>
                                              <a:rPr lang="en-US" altLang="zh-CN" sz="1600" i="1">
                                                <a:solidFill>
                                                  <a:schemeClr val="tx1"/>
                                                </a:solidFill>
                                                <a:latin typeface="Cambria Math" panose="02040503050406030204" pitchFamily="18" charset="0"/>
                                                <a:ea typeface="Cambria Math" panose="02040503050406030204" pitchFamily="18" charset="0"/>
                                              </a:rPr>
                                            </m:ctrlPr>
                                          </m:sSubPr>
                                          <m:e>
                                            <m:acc>
                                              <m:accPr>
                                                <m:chr m:val="̂"/>
                                                <m:ctrlPr>
                                                  <a:rPr lang="en-US" altLang="zh-CN"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𝑥</m:t>
                                                </m:r>
                                              </m:e>
                                            </m:acc>
                                          </m:e>
                                          <m:sub>
                                            <m:r>
                                              <a:rPr lang="en-US" altLang="zh-CN" sz="1600" i="1">
                                                <a:solidFill>
                                                  <a:schemeClr val="tx1"/>
                                                </a:solidFill>
                                                <a:latin typeface="Cambria Math" panose="02040503050406030204" pitchFamily="18" charset="0"/>
                                                <a:ea typeface="Cambria Math" panose="02040503050406030204" pitchFamily="18" charset="0"/>
                                              </a:rPr>
                                              <m:t>𝑖</m:t>
                                            </m:r>
                                          </m:sub>
                                        </m:sSub>
                                      </m:e>
                                    </m:d>
                                  </m:e>
                                  <m:sup>
                                    <m:r>
                                      <a:rPr lang="en-US" altLang="zh-CN" sz="1600" i="1">
                                        <a:solidFill>
                                          <a:schemeClr val="tx1"/>
                                        </a:solidFill>
                                        <a:latin typeface="Cambria Math" panose="02040503050406030204" pitchFamily="18" charset="0"/>
                                        <a:ea typeface="Cambria Math" panose="02040503050406030204" pitchFamily="18" charset="0"/>
                                      </a:rPr>
                                      <m:t>2</m:t>
                                    </m:r>
                                  </m:sup>
                                </m:sSup>
                                <m:r>
                                  <a:rPr lang="en-US" altLang="zh-CN" sz="1600" i="1">
                                    <a:solidFill>
                                      <a:schemeClr val="tx1"/>
                                    </a:solidFill>
                                    <a:latin typeface="Cambria Math" panose="02040503050406030204" pitchFamily="18" charset="0"/>
                                    <a:ea typeface="Cambria Math" panose="02040503050406030204" pitchFamily="18" charset="0"/>
                                  </a:rPr>
                                  <m:t>+</m:t>
                                </m:r>
                                <m:sSup>
                                  <m:sSupPr>
                                    <m:ctrlPr>
                                      <a:rPr lang="en-US" altLang="zh-CN" sz="1600" i="1">
                                        <a:solidFill>
                                          <a:schemeClr val="tx1"/>
                                        </a:solidFill>
                                        <a:latin typeface="Cambria Math" panose="02040503050406030204" pitchFamily="18" charset="0"/>
                                        <a:ea typeface="Cambria Math" panose="02040503050406030204" pitchFamily="18" charset="0"/>
                                      </a:rPr>
                                    </m:ctrlPr>
                                  </m:sSupPr>
                                  <m:e>
                                    <m:d>
                                      <m:dPr>
                                        <m:ctrlPr>
                                          <a:rPr lang="en-US" altLang="zh-CN" sz="1600" i="1">
                                            <a:solidFill>
                                              <a:schemeClr val="tx1"/>
                                            </a:solidFill>
                                            <a:latin typeface="Cambria Math" panose="02040503050406030204" pitchFamily="18" charset="0"/>
                                            <a:ea typeface="Cambria Math" panose="02040503050406030204" pitchFamily="18" charset="0"/>
                                          </a:rPr>
                                        </m:ctrlPr>
                                      </m:dPr>
                                      <m:e>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𝑦</m:t>
                                            </m:r>
                                          </m:e>
                                          <m:sub>
                                            <m:r>
                                              <a:rPr lang="en-US" altLang="zh-CN" sz="1600" i="1">
                                                <a:solidFill>
                                                  <a:schemeClr val="tx1"/>
                                                </a:solidFill>
                                                <a:latin typeface="Cambria Math" panose="02040503050406030204" pitchFamily="18" charset="0"/>
                                                <a:ea typeface="Cambria Math" panose="02040503050406030204" pitchFamily="18" charset="0"/>
                                              </a:rPr>
                                              <m:t>𝑖</m:t>
                                            </m:r>
                                          </m:sub>
                                        </m:sSub>
                                        <m:r>
                                          <a:rPr lang="en-US" altLang="zh-CN" sz="1600" i="1">
                                            <a:solidFill>
                                              <a:schemeClr val="tx1"/>
                                            </a:solidFill>
                                            <a:latin typeface="Cambria Math" panose="02040503050406030204" pitchFamily="18" charset="0"/>
                                            <a:ea typeface="Cambria Math" panose="02040503050406030204" pitchFamily="18" charset="0"/>
                                          </a:rPr>
                                          <m:t>−</m:t>
                                        </m:r>
                                        <m:sSub>
                                          <m:sSubPr>
                                            <m:ctrlPr>
                                              <a:rPr lang="en-US" altLang="zh-CN" sz="1600" i="1">
                                                <a:solidFill>
                                                  <a:schemeClr val="tx1"/>
                                                </a:solidFill>
                                                <a:latin typeface="Cambria Math" panose="02040503050406030204" pitchFamily="18" charset="0"/>
                                                <a:ea typeface="Cambria Math" panose="02040503050406030204" pitchFamily="18" charset="0"/>
                                              </a:rPr>
                                            </m:ctrlPr>
                                          </m:sSubPr>
                                          <m:e>
                                            <m:acc>
                                              <m:accPr>
                                                <m:chr m:val="̂"/>
                                                <m:ctrlPr>
                                                  <a:rPr lang="en-US" altLang="zh-CN"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𝑦</m:t>
                                                </m:r>
                                              </m:e>
                                            </m:acc>
                                          </m:e>
                                          <m:sub>
                                            <m:r>
                                              <a:rPr lang="en-US" altLang="zh-CN" sz="1600" i="1">
                                                <a:solidFill>
                                                  <a:schemeClr val="tx1"/>
                                                </a:solidFill>
                                                <a:latin typeface="Cambria Math" panose="02040503050406030204" pitchFamily="18" charset="0"/>
                                                <a:ea typeface="Cambria Math" panose="02040503050406030204" pitchFamily="18" charset="0"/>
                                              </a:rPr>
                                              <m:t>𝑖</m:t>
                                            </m:r>
                                          </m:sub>
                                        </m:sSub>
                                      </m:e>
                                    </m:d>
                                  </m:e>
                                  <m:sup>
                                    <m:r>
                                      <a:rPr lang="en-US" altLang="zh-CN" sz="1600" i="1">
                                        <a:solidFill>
                                          <a:schemeClr val="tx1"/>
                                        </a:solidFill>
                                        <a:latin typeface="Cambria Math" panose="02040503050406030204" pitchFamily="18" charset="0"/>
                                        <a:ea typeface="Cambria Math" panose="02040503050406030204" pitchFamily="18" charset="0"/>
                                      </a:rPr>
                                      <m:t>2</m:t>
                                    </m:r>
                                  </m:sup>
                                </m:sSup>
                              </m:e>
                            </m:d>
                          </m:e>
                        </m:nary>
                      </m:e>
                    </m:nary>
                  </m:oMath>
                </a14:m>
                <a:endParaRPr lang="en-US" altLang="zh-CN" sz="1600" dirty="0">
                  <a:solidFill>
                    <a:schemeClr val="tx1"/>
                  </a:solidFill>
                </a:endParaRPr>
              </a:p>
              <a:p>
                <a:r>
                  <a:rPr lang="en-US" altLang="zh-CN" sz="1600" dirty="0">
                    <a:solidFill>
                      <a:schemeClr val="tx1"/>
                    </a:solidFill>
                  </a:rPr>
                  <a:t>+</a:t>
                </a:r>
                <a14:m>
                  <m:oMath xmlns:m="http://schemas.openxmlformats.org/officeDocument/2006/math">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𝜆</m:t>
                        </m:r>
                      </m:e>
                      <m:sub>
                        <m:r>
                          <a:rPr lang="en-US" altLang="zh-CN" sz="1600" i="1">
                            <a:solidFill>
                              <a:schemeClr val="tx1"/>
                            </a:solidFill>
                            <a:latin typeface="Cambria Math" panose="02040503050406030204" pitchFamily="18" charset="0"/>
                            <a:ea typeface="Cambria Math" panose="02040503050406030204" pitchFamily="18" charset="0"/>
                          </a:rPr>
                          <m:t>𝑐𝑜𝑜𝑟𝑑</m:t>
                        </m:r>
                      </m:sub>
                    </m:sSub>
                    <m:nary>
                      <m:naryPr>
                        <m:chr m:val="∑"/>
                        <m:ctrlPr>
                          <a:rPr lang="en-US" sz="1600" i="1">
                            <a:solidFill>
                              <a:schemeClr val="tx1"/>
                            </a:solidFill>
                            <a:latin typeface="Cambria Math" panose="02040503050406030204" pitchFamily="18" charset="0"/>
                            <a:ea typeface="Cambria Math" panose="02040503050406030204" pitchFamily="18" charset="0"/>
                          </a:rPr>
                        </m:ctrlPr>
                      </m:naryPr>
                      <m:sub>
                        <m:r>
                          <m:rPr>
                            <m:brk m:alnAt="23"/>
                          </m:rPr>
                          <a:rPr lang="en-US" altLang="zh-CN" sz="1600" i="1">
                            <a:solidFill>
                              <a:schemeClr val="tx1"/>
                            </a:solidFill>
                            <a:latin typeface="Cambria Math" panose="02040503050406030204" pitchFamily="18" charset="0"/>
                            <a:ea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=0</m:t>
                        </m:r>
                      </m:sub>
                      <m:sup>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Cambria Math" panose="02040503050406030204" pitchFamily="18" charset="0"/>
                              </a:rPr>
                              <m:t>𝑆</m:t>
                            </m:r>
                          </m:e>
                          <m:sup>
                            <m:r>
                              <a:rPr lang="en-US" altLang="zh-CN" sz="1600" i="1">
                                <a:solidFill>
                                  <a:schemeClr val="tx1"/>
                                </a:solidFill>
                                <a:latin typeface="Cambria Math" panose="02040503050406030204" pitchFamily="18" charset="0"/>
                                <a:ea typeface="Cambria Math" panose="02040503050406030204" pitchFamily="18" charset="0"/>
                              </a:rPr>
                              <m:t>2</m:t>
                            </m:r>
                          </m:sup>
                        </m:sSup>
                      </m:sup>
                      <m:e>
                        <m:nary>
                          <m:naryPr>
                            <m:chr m:val="∑"/>
                            <m:ctrlPr>
                              <a:rPr lang="en-US" sz="1600" i="1">
                                <a:solidFill>
                                  <a:schemeClr val="tx1"/>
                                </a:solidFill>
                                <a:latin typeface="Cambria Math" panose="02040503050406030204" pitchFamily="18" charset="0"/>
                                <a:ea typeface="Cambria Math" panose="02040503050406030204" pitchFamily="18" charset="0"/>
                              </a:rPr>
                            </m:ctrlPr>
                          </m:naryPr>
                          <m:sub>
                            <m:r>
                              <m:rPr>
                                <m:brk m:alnAt="23"/>
                              </m:rPr>
                              <a:rPr lang="en-US" altLang="zh-CN" sz="1600" i="1">
                                <a:solidFill>
                                  <a:schemeClr val="tx1"/>
                                </a:solidFill>
                                <a:latin typeface="Cambria Math" panose="02040503050406030204" pitchFamily="18" charset="0"/>
                                <a:ea typeface="Cambria Math" panose="02040503050406030204" pitchFamily="18" charset="0"/>
                              </a:rPr>
                              <m:t>𝑗</m:t>
                            </m:r>
                            <m:r>
                              <a:rPr lang="en-US" altLang="zh-CN" sz="1600" i="1">
                                <a:solidFill>
                                  <a:schemeClr val="tx1"/>
                                </a:solidFill>
                                <a:latin typeface="Cambria Math" panose="02040503050406030204" pitchFamily="18" charset="0"/>
                                <a:ea typeface="Cambria Math" panose="02040503050406030204" pitchFamily="18" charset="0"/>
                              </a:rPr>
                              <m:t>=0</m:t>
                            </m:r>
                          </m:sub>
                          <m:sup>
                            <m:r>
                              <a:rPr lang="en-US" altLang="zh-CN" sz="1600" i="1">
                                <a:solidFill>
                                  <a:schemeClr val="tx1"/>
                                </a:solidFill>
                                <a:latin typeface="Cambria Math" panose="02040503050406030204" pitchFamily="18" charset="0"/>
                                <a:ea typeface="Cambria Math" panose="02040503050406030204" pitchFamily="18" charset="0"/>
                              </a:rPr>
                              <m:t>𝐵</m:t>
                            </m:r>
                          </m:sup>
                          <m:e>
                            <m:d>
                              <m:dPr>
                                <m:begChr m:val="["/>
                                <m:endChr m:val="]"/>
                                <m:ctrlPr>
                                  <a:rPr lang="en-US" sz="1600" i="1">
                                    <a:solidFill>
                                      <a:schemeClr val="tx1"/>
                                    </a:solidFill>
                                    <a:latin typeface="Cambria Math" panose="02040503050406030204" pitchFamily="18" charset="0"/>
                                    <a:ea typeface="Cambria Math" panose="02040503050406030204" pitchFamily="18" charset="0"/>
                                  </a:rPr>
                                </m:ctrlPr>
                              </m:dPr>
                              <m:e>
                                <m:sSup>
                                  <m:sSupPr>
                                    <m:ctrlPr>
                                      <a:rPr lang="en-US" sz="1600" i="1">
                                        <a:solidFill>
                                          <a:schemeClr val="tx1"/>
                                        </a:solidFill>
                                        <a:latin typeface="Cambria Math" panose="02040503050406030204" pitchFamily="18" charset="0"/>
                                        <a:ea typeface="Cambria Math" panose="02040503050406030204" pitchFamily="18" charset="0"/>
                                      </a:rPr>
                                    </m:ctrlPr>
                                  </m:sSupPr>
                                  <m:e>
                                    <m:d>
                                      <m:dPr>
                                        <m:ctrlPr>
                                          <a:rPr lang="en-US" sz="1600" i="1">
                                            <a:solidFill>
                                              <a:schemeClr val="tx1"/>
                                            </a:solidFill>
                                            <a:latin typeface="Cambria Math" panose="02040503050406030204" pitchFamily="18" charset="0"/>
                                            <a:ea typeface="Cambria Math" panose="02040503050406030204" pitchFamily="18" charset="0"/>
                                          </a:rPr>
                                        </m:ctrlPr>
                                      </m:dPr>
                                      <m:e>
                                        <m:rad>
                                          <m:radPr>
                                            <m:degHide m:val="on"/>
                                            <m:ctrlPr>
                                              <a:rPr lang="en-US" sz="1600" i="1">
                                                <a:solidFill>
                                                  <a:schemeClr val="tx1"/>
                                                </a:solidFill>
                                                <a:latin typeface="Cambria Math" panose="02040503050406030204" pitchFamily="18" charset="0"/>
                                                <a:ea typeface="Cambria Math" panose="02040503050406030204" pitchFamily="18" charset="0"/>
                                              </a:rPr>
                                            </m:ctrlPr>
                                          </m:radPr>
                                          <m:deg/>
                                          <m:e>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𝑤</m:t>
                                                </m:r>
                                              </m:e>
                                              <m:sub>
                                                <m:r>
                                                  <a:rPr lang="en-US" altLang="zh-CN" sz="1600" i="1">
                                                    <a:solidFill>
                                                      <a:schemeClr val="tx1"/>
                                                    </a:solidFill>
                                                    <a:latin typeface="Cambria Math" panose="02040503050406030204" pitchFamily="18" charset="0"/>
                                                    <a:ea typeface="Cambria Math" panose="02040503050406030204" pitchFamily="18" charset="0"/>
                                                  </a:rPr>
                                                  <m:t>𝑖</m:t>
                                                </m:r>
                                              </m:sub>
                                            </m:sSub>
                                          </m:e>
                                        </m:rad>
                                        <m:r>
                                          <a:rPr lang="en-US" altLang="zh-CN" sz="1600" i="1">
                                            <a:solidFill>
                                              <a:schemeClr val="tx1"/>
                                            </a:solidFill>
                                            <a:latin typeface="Cambria Math" panose="02040503050406030204" pitchFamily="18" charset="0"/>
                                            <a:ea typeface="Cambria Math" panose="02040503050406030204" pitchFamily="18" charset="0"/>
                                          </a:rPr>
                                          <m:t>−</m:t>
                                        </m:r>
                                        <m:rad>
                                          <m:radPr>
                                            <m:degHide m:val="on"/>
                                            <m:ctrlPr>
                                              <a:rPr lang="en-US" sz="1600" i="1">
                                                <a:solidFill>
                                                  <a:schemeClr val="tx1"/>
                                                </a:solidFill>
                                                <a:latin typeface="Cambria Math" panose="02040503050406030204" pitchFamily="18" charset="0"/>
                                                <a:ea typeface="Cambria Math" panose="02040503050406030204" pitchFamily="18" charset="0"/>
                                              </a:rPr>
                                            </m:ctrlPr>
                                          </m:radPr>
                                          <m:deg/>
                                          <m:e>
                                            <m:sSub>
                                              <m:sSubPr>
                                                <m:ctrlPr>
                                                  <a:rPr lang="en-US" sz="1600" i="1">
                                                    <a:solidFill>
                                                      <a:schemeClr val="tx1"/>
                                                    </a:solidFill>
                                                    <a:latin typeface="Cambria Math" panose="02040503050406030204" pitchFamily="18" charset="0"/>
                                                    <a:ea typeface="Cambria Math" panose="02040503050406030204" pitchFamily="18" charset="0"/>
                                                  </a:rPr>
                                                </m:ctrlPr>
                                              </m:sSubPr>
                                              <m:e>
                                                <m:acc>
                                                  <m:accPr>
                                                    <m:chr m:val="̂"/>
                                                    <m:ctrlPr>
                                                      <a:rPr lang="en-US"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𝑤</m:t>
                                                    </m:r>
                                                  </m:e>
                                                </m:acc>
                                              </m:e>
                                              <m:sub>
                                                <m:r>
                                                  <a:rPr lang="en-US" altLang="zh-CN" sz="1600" i="1">
                                                    <a:solidFill>
                                                      <a:schemeClr val="tx1"/>
                                                    </a:solidFill>
                                                    <a:latin typeface="Cambria Math" panose="02040503050406030204" pitchFamily="18" charset="0"/>
                                                    <a:ea typeface="Cambria Math" panose="02040503050406030204" pitchFamily="18" charset="0"/>
                                                  </a:rPr>
                                                  <m:t>𝑖</m:t>
                                                </m:r>
                                              </m:sub>
                                            </m:sSub>
                                          </m:e>
                                        </m:rad>
                                      </m:e>
                                    </m:d>
                                  </m:e>
                                  <m:sup>
                                    <m:r>
                                      <a:rPr lang="en-US" altLang="zh-CN" sz="1600" i="1">
                                        <a:solidFill>
                                          <a:schemeClr val="tx1"/>
                                        </a:solidFill>
                                        <a:latin typeface="Cambria Math" panose="02040503050406030204" pitchFamily="18" charset="0"/>
                                        <a:ea typeface="Cambria Math" panose="02040503050406030204" pitchFamily="18" charset="0"/>
                                      </a:rPr>
                                      <m:t>2</m:t>
                                    </m:r>
                                  </m:sup>
                                </m:sSup>
                                <m:r>
                                  <a:rPr lang="en-US" altLang="zh-CN" sz="1600" i="1">
                                    <a:solidFill>
                                      <a:schemeClr val="tx1"/>
                                    </a:solidFill>
                                    <a:latin typeface="Cambria Math" panose="02040503050406030204" pitchFamily="18" charset="0"/>
                                    <a:ea typeface="Cambria Math" panose="02040503050406030204" pitchFamily="18" charset="0"/>
                                  </a:rPr>
                                  <m:t>+</m:t>
                                </m:r>
                                <m:sSup>
                                  <m:sSupPr>
                                    <m:ctrlPr>
                                      <a:rPr lang="en-US" sz="1600" i="1">
                                        <a:solidFill>
                                          <a:schemeClr val="tx1"/>
                                        </a:solidFill>
                                        <a:latin typeface="Cambria Math" panose="02040503050406030204" pitchFamily="18" charset="0"/>
                                        <a:ea typeface="Cambria Math" panose="02040503050406030204" pitchFamily="18" charset="0"/>
                                      </a:rPr>
                                    </m:ctrlPr>
                                  </m:sSupPr>
                                  <m:e>
                                    <m:d>
                                      <m:dPr>
                                        <m:ctrlPr>
                                          <a:rPr lang="en-US" sz="1600" i="1">
                                            <a:solidFill>
                                              <a:schemeClr val="tx1"/>
                                            </a:solidFill>
                                            <a:latin typeface="Cambria Math" panose="02040503050406030204" pitchFamily="18" charset="0"/>
                                            <a:ea typeface="Cambria Math" panose="02040503050406030204" pitchFamily="18" charset="0"/>
                                          </a:rPr>
                                        </m:ctrlPr>
                                      </m:dPr>
                                      <m:e>
                                        <m:rad>
                                          <m:radPr>
                                            <m:degHide m:val="on"/>
                                            <m:ctrlPr>
                                              <a:rPr lang="en-US" sz="1600" i="1">
                                                <a:solidFill>
                                                  <a:schemeClr val="tx1"/>
                                                </a:solidFill>
                                                <a:latin typeface="Cambria Math" panose="02040503050406030204" pitchFamily="18" charset="0"/>
                                                <a:ea typeface="Cambria Math" panose="02040503050406030204" pitchFamily="18" charset="0"/>
                                              </a:rPr>
                                            </m:ctrlPr>
                                          </m:radPr>
                                          <m:deg/>
                                          <m:e>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h</m:t>
                                                </m:r>
                                              </m:e>
                                              <m:sub>
                                                <m:r>
                                                  <a:rPr lang="en-US" altLang="zh-CN" sz="1600" i="1">
                                                    <a:solidFill>
                                                      <a:schemeClr val="tx1"/>
                                                    </a:solidFill>
                                                    <a:latin typeface="Cambria Math" panose="02040503050406030204" pitchFamily="18" charset="0"/>
                                                    <a:ea typeface="Cambria Math" panose="02040503050406030204" pitchFamily="18" charset="0"/>
                                                  </a:rPr>
                                                  <m:t>𝑖</m:t>
                                                </m:r>
                                              </m:sub>
                                            </m:sSub>
                                          </m:e>
                                        </m:rad>
                                        <m:r>
                                          <a:rPr lang="en-US" altLang="zh-CN" sz="1600" i="1">
                                            <a:solidFill>
                                              <a:schemeClr val="tx1"/>
                                            </a:solidFill>
                                            <a:latin typeface="Cambria Math" panose="02040503050406030204" pitchFamily="18" charset="0"/>
                                            <a:ea typeface="Cambria Math" panose="02040503050406030204" pitchFamily="18" charset="0"/>
                                          </a:rPr>
                                          <m:t>−</m:t>
                                        </m:r>
                                        <m:rad>
                                          <m:radPr>
                                            <m:degHide m:val="on"/>
                                            <m:ctrlPr>
                                              <a:rPr lang="en-US" sz="1600" i="1">
                                                <a:solidFill>
                                                  <a:schemeClr val="tx1"/>
                                                </a:solidFill>
                                                <a:latin typeface="Cambria Math" panose="02040503050406030204" pitchFamily="18" charset="0"/>
                                                <a:ea typeface="Cambria Math" panose="02040503050406030204" pitchFamily="18" charset="0"/>
                                              </a:rPr>
                                            </m:ctrlPr>
                                          </m:radPr>
                                          <m:deg/>
                                          <m:e>
                                            <m:sSub>
                                              <m:sSubPr>
                                                <m:ctrlPr>
                                                  <a:rPr lang="en-US" sz="1600" i="1">
                                                    <a:solidFill>
                                                      <a:schemeClr val="tx1"/>
                                                    </a:solidFill>
                                                    <a:latin typeface="Cambria Math" panose="02040503050406030204" pitchFamily="18" charset="0"/>
                                                    <a:ea typeface="Cambria Math" panose="02040503050406030204" pitchFamily="18" charset="0"/>
                                                  </a:rPr>
                                                </m:ctrlPr>
                                              </m:sSubPr>
                                              <m:e>
                                                <m:acc>
                                                  <m:accPr>
                                                    <m:chr m:val="̂"/>
                                                    <m:ctrlPr>
                                                      <a:rPr lang="en-US"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h</m:t>
                                                    </m:r>
                                                  </m:e>
                                                </m:acc>
                                              </m:e>
                                              <m:sub>
                                                <m:r>
                                                  <a:rPr lang="en-US" altLang="zh-CN" sz="1600" i="1">
                                                    <a:solidFill>
                                                      <a:schemeClr val="tx1"/>
                                                    </a:solidFill>
                                                    <a:latin typeface="Cambria Math" panose="02040503050406030204" pitchFamily="18" charset="0"/>
                                                    <a:ea typeface="Cambria Math" panose="02040503050406030204" pitchFamily="18" charset="0"/>
                                                  </a:rPr>
                                                  <m:t>𝑖</m:t>
                                                </m:r>
                                              </m:sub>
                                            </m:sSub>
                                          </m:e>
                                        </m:rad>
                                      </m:e>
                                    </m:d>
                                  </m:e>
                                  <m:sup>
                                    <m:r>
                                      <a:rPr lang="en-US" altLang="zh-CN" sz="1600" i="1">
                                        <a:solidFill>
                                          <a:schemeClr val="tx1"/>
                                        </a:solidFill>
                                        <a:latin typeface="Cambria Math" panose="02040503050406030204" pitchFamily="18" charset="0"/>
                                        <a:ea typeface="Cambria Math" panose="02040503050406030204" pitchFamily="18" charset="0"/>
                                      </a:rPr>
                                      <m:t>2</m:t>
                                    </m:r>
                                  </m:sup>
                                </m:sSup>
                              </m:e>
                            </m:d>
                          </m:e>
                        </m:nary>
                      </m:e>
                    </m:nary>
                  </m:oMath>
                </a14:m>
                <a:endParaRPr lang="en-US" altLang="zh-CN" sz="1600" dirty="0">
                  <a:solidFill>
                    <a:schemeClr val="tx1"/>
                  </a:solidFill>
                  <a:ea typeface="Cambria Math" panose="02040503050406030204" pitchFamily="18" charset="0"/>
                </a:endParaRPr>
              </a:p>
              <a:p>
                <a:r>
                  <a:rPr lang="zh-CN" altLang="en-US" sz="1600" dirty="0">
                    <a:solidFill>
                      <a:schemeClr val="tx1"/>
                    </a:solidFill>
                  </a:rPr>
                  <a:t> </a:t>
                </a:r>
                <a:r>
                  <a:rPr lang="en-US" altLang="zh-CN" sz="1600" dirty="0">
                    <a:solidFill>
                      <a:schemeClr val="tx1"/>
                    </a:solidFill>
                  </a:rPr>
                  <a:t>+</a:t>
                </a:r>
                <a14:m>
                  <m:oMath xmlns:m="http://schemas.openxmlformats.org/officeDocument/2006/math">
                    <m:nary>
                      <m:naryPr>
                        <m:chr m:val="∑"/>
                        <m:ctrlPr>
                          <a:rPr lang="en-US" sz="1600" i="1">
                            <a:solidFill>
                              <a:schemeClr val="tx1"/>
                            </a:solidFill>
                            <a:latin typeface="Cambria Math" panose="02040503050406030204" pitchFamily="18" charset="0"/>
                            <a:ea typeface="Cambria Math" panose="02040503050406030204" pitchFamily="18" charset="0"/>
                          </a:rPr>
                        </m:ctrlPr>
                      </m:naryPr>
                      <m:sub>
                        <m:r>
                          <m:rPr>
                            <m:brk m:alnAt="23"/>
                          </m:rPr>
                          <a:rPr lang="en-US" altLang="zh-CN" sz="1600" i="1">
                            <a:solidFill>
                              <a:schemeClr val="tx1"/>
                            </a:solidFill>
                            <a:latin typeface="Cambria Math" panose="02040503050406030204" pitchFamily="18" charset="0"/>
                            <a:ea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=0</m:t>
                        </m:r>
                      </m:sub>
                      <m:sup>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Cambria Math" panose="02040503050406030204" pitchFamily="18" charset="0"/>
                              </a:rPr>
                              <m:t>𝑆</m:t>
                            </m:r>
                          </m:e>
                          <m:sup>
                            <m:r>
                              <a:rPr lang="en-US" altLang="zh-CN" sz="1600" i="1">
                                <a:solidFill>
                                  <a:schemeClr val="tx1"/>
                                </a:solidFill>
                                <a:latin typeface="Cambria Math" panose="02040503050406030204" pitchFamily="18" charset="0"/>
                                <a:ea typeface="Cambria Math" panose="02040503050406030204" pitchFamily="18" charset="0"/>
                              </a:rPr>
                              <m:t>2</m:t>
                            </m:r>
                          </m:sup>
                        </m:sSup>
                      </m:sup>
                      <m:e>
                        <m:nary>
                          <m:naryPr>
                            <m:chr m:val="∑"/>
                            <m:ctrlPr>
                              <a:rPr lang="en-US" sz="1600" i="1">
                                <a:solidFill>
                                  <a:schemeClr val="tx1"/>
                                </a:solidFill>
                                <a:latin typeface="Cambria Math" panose="02040503050406030204" pitchFamily="18" charset="0"/>
                                <a:ea typeface="Cambria Math" panose="02040503050406030204" pitchFamily="18" charset="0"/>
                              </a:rPr>
                            </m:ctrlPr>
                          </m:naryPr>
                          <m:sub>
                            <m:r>
                              <m:rPr>
                                <m:brk m:alnAt="23"/>
                              </m:rPr>
                              <a:rPr lang="en-US" altLang="zh-CN" sz="1600" i="1">
                                <a:solidFill>
                                  <a:schemeClr val="tx1"/>
                                </a:solidFill>
                                <a:latin typeface="Cambria Math" panose="02040503050406030204" pitchFamily="18" charset="0"/>
                                <a:ea typeface="Cambria Math" panose="02040503050406030204" pitchFamily="18" charset="0"/>
                              </a:rPr>
                              <m:t>𝑗</m:t>
                            </m:r>
                            <m:r>
                              <a:rPr lang="en-US" altLang="zh-CN" sz="1600" i="1">
                                <a:solidFill>
                                  <a:schemeClr val="tx1"/>
                                </a:solidFill>
                                <a:latin typeface="Cambria Math" panose="02040503050406030204" pitchFamily="18" charset="0"/>
                                <a:ea typeface="Cambria Math" panose="02040503050406030204" pitchFamily="18" charset="0"/>
                              </a:rPr>
                              <m:t>=0</m:t>
                            </m:r>
                          </m:sub>
                          <m:sup>
                            <m:r>
                              <a:rPr lang="en-US" altLang="zh-CN" sz="1600" i="1">
                                <a:solidFill>
                                  <a:schemeClr val="tx1"/>
                                </a:solidFill>
                                <a:latin typeface="Cambria Math" panose="02040503050406030204" pitchFamily="18" charset="0"/>
                                <a:ea typeface="Cambria Math" panose="02040503050406030204" pitchFamily="18" charset="0"/>
                              </a:rPr>
                              <m:t>𝐵</m:t>
                            </m:r>
                          </m:sup>
                          <m:e>
                            <m:sSup>
                              <m:sSupPr>
                                <m:ctrlPr>
                                  <a:rPr lang="en-US" sz="1600" i="1">
                                    <a:solidFill>
                                      <a:schemeClr val="tx1"/>
                                    </a:solidFill>
                                    <a:latin typeface="Cambria Math" panose="02040503050406030204" pitchFamily="18" charset="0"/>
                                    <a:ea typeface="Cambria Math" panose="02040503050406030204" pitchFamily="18" charset="0"/>
                                  </a:rPr>
                                </m:ctrlPr>
                              </m:sSupPr>
                              <m:e>
                                <m:d>
                                  <m:dPr>
                                    <m:ctrlPr>
                                      <a:rPr lang="en-US" sz="1600" i="1">
                                        <a:solidFill>
                                          <a:schemeClr val="tx1"/>
                                        </a:solidFill>
                                        <a:latin typeface="Cambria Math" panose="02040503050406030204" pitchFamily="18" charset="0"/>
                                        <a:ea typeface="Cambria Math" panose="02040503050406030204" pitchFamily="18" charset="0"/>
                                      </a:rPr>
                                    </m:ctrlPr>
                                  </m:dPr>
                                  <m:e>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𝐶</m:t>
                                        </m:r>
                                      </m:e>
                                      <m:sub>
                                        <m:r>
                                          <a:rPr lang="en-US" altLang="zh-CN" sz="1600" i="1">
                                            <a:solidFill>
                                              <a:schemeClr val="tx1"/>
                                            </a:solidFill>
                                            <a:latin typeface="Cambria Math" panose="02040503050406030204" pitchFamily="18" charset="0"/>
                                            <a:ea typeface="Cambria Math" panose="02040503050406030204" pitchFamily="18" charset="0"/>
                                          </a:rPr>
                                          <m:t>𝑖</m:t>
                                        </m:r>
                                      </m:sub>
                                    </m:sSub>
                                    <m:r>
                                      <a:rPr lang="en-US" altLang="zh-CN" sz="1600" i="1">
                                        <a:solidFill>
                                          <a:schemeClr val="tx1"/>
                                        </a:solidFill>
                                        <a:latin typeface="Cambria Math" panose="02040503050406030204" pitchFamily="18" charset="0"/>
                                        <a:ea typeface="Cambria Math" panose="02040503050406030204" pitchFamily="18" charset="0"/>
                                      </a:rPr>
                                      <m:t>−</m:t>
                                    </m:r>
                                    <m:sSub>
                                      <m:sSubPr>
                                        <m:ctrlPr>
                                          <a:rPr lang="en-US" altLang="zh-CN" sz="1600" i="1">
                                            <a:solidFill>
                                              <a:schemeClr val="tx1"/>
                                            </a:solidFill>
                                            <a:latin typeface="Cambria Math" panose="02040503050406030204" pitchFamily="18" charset="0"/>
                                            <a:ea typeface="Cambria Math" panose="02040503050406030204" pitchFamily="18" charset="0"/>
                                          </a:rPr>
                                        </m:ctrlPr>
                                      </m:sSubPr>
                                      <m:e>
                                        <m:acc>
                                          <m:accPr>
                                            <m:chr m:val="̂"/>
                                            <m:ctrlPr>
                                              <a:rPr lang="en-US" altLang="zh-CN"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𝐶</m:t>
                                            </m:r>
                                          </m:e>
                                        </m:acc>
                                      </m:e>
                                      <m:sub>
                                        <m:r>
                                          <a:rPr lang="en-US" altLang="zh-CN" sz="1600" i="1">
                                            <a:solidFill>
                                              <a:schemeClr val="tx1"/>
                                            </a:solidFill>
                                            <a:latin typeface="Cambria Math" panose="02040503050406030204" pitchFamily="18" charset="0"/>
                                            <a:ea typeface="Cambria Math" panose="02040503050406030204" pitchFamily="18" charset="0"/>
                                          </a:rPr>
                                          <m:t>𝑖</m:t>
                                        </m:r>
                                      </m:sub>
                                    </m:sSub>
                                  </m:e>
                                </m:d>
                              </m:e>
                              <m:sup>
                                <m:r>
                                  <a:rPr lang="en-US" altLang="zh-CN" sz="1600" i="1">
                                    <a:solidFill>
                                      <a:schemeClr val="tx1"/>
                                    </a:solidFill>
                                    <a:latin typeface="Cambria Math" panose="02040503050406030204" pitchFamily="18" charset="0"/>
                                    <a:ea typeface="Cambria Math" panose="02040503050406030204" pitchFamily="18" charset="0"/>
                                  </a:rPr>
                                  <m:t>2</m:t>
                                </m:r>
                              </m:sup>
                            </m:sSup>
                          </m:e>
                        </m:nary>
                      </m:e>
                    </m:nary>
                  </m:oMath>
                </a14:m>
                <a:endParaRPr lang="en-US" altLang="zh-CN" sz="1600" dirty="0">
                  <a:solidFill>
                    <a:schemeClr val="tx1"/>
                  </a:solidFill>
                  <a:ea typeface="Cambria Math" panose="02040503050406030204" pitchFamily="18" charset="0"/>
                </a:endParaRPr>
              </a:p>
              <a:p>
                <a:r>
                  <a:rPr lang="zh-CN" altLang="en-US" sz="1600" dirty="0">
                    <a:solidFill>
                      <a:schemeClr val="tx1"/>
                    </a:solidFill>
                  </a:rPr>
                  <a:t> </a:t>
                </a:r>
                <a:r>
                  <a:rPr lang="en-US" altLang="zh-CN" sz="1600" dirty="0">
                    <a:solidFill>
                      <a:schemeClr val="tx1"/>
                    </a:solidFill>
                  </a:rPr>
                  <a:t>+</a:t>
                </a:r>
                <a14:m>
                  <m:oMath xmlns:m="http://schemas.openxmlformats.org/officeDocument/2006/math">
                    <m:nary>
                      <m:naryPr>
                        <m:chr m:val="∑"/>
                        <m:ctrlPr>
                          <a:rPr lang="en-US" sz="1600" i="1">
                            <a:solidFill>
                              <a:schemeClr val="tx1"/>
                            </a:solidFill>
                            <a:latin typeface="Cambria Math" panose="02040503050406030204" pitchFamily="18" charset="0"/>
                            <a:ea typeface="Cambria Math" panose="02040503050406030204" pitchFamily="18" charset="0"/>
                          </a:rPr>
                        </m:ctrlPr>
                      </m:naryPr>
                      <m:sub>
                        <m:r>
                          <m:rPr>
                            <m:brk m:alnAt="23"/>
                          </m:rPr>
                          <a:rPr lang="en-US" altLang="zh-CN" sz="1600" i="1">
                            <a:solidFill>
                              <a:schemeClr val="tx1"/>
                            </a:solidFill>
                            <a:latin typeface="Cambria Math" panose="02040503050406030204" pitchFamily="18" charset="0"/>
                            <a:ea typeface="Cambria Math" panose="02040503050406030204" pitchFamily="18" charset="0"/>
                          </a:rPr>
                          <m:t>𝑖</m:t>
                        </m:r>
                        <m:r>
                          <a:rPr lang="en-US" altLang="zh-CN" sz="1600" i="1">
                            <a:solidFill>
                              <a:schemeClr val="tx1"/>
                            </a:solidFill>
                            <a:latin typeface="Cambria Math" panose="02040503050406030204" pitchFamily="18" charset="0"/>
                            <a:ea typeface="Cambria Math" panose="02040503050406030204" pitchFamily="18" charset="0"/>
                          </a:rPr>
                          <m:t>=0</m:t>
                        </m:r>
                      </m:sub>
                      <m:sup>
                        <m:sSup>
                          <m:sSupPr>
                            <m:ctrlPr>
                              <a:rPr lang="en-US"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Cambria Math" panose="02040503050406030204" pitchFamily="18" charset="0"/>
                              </a:rPr>
                              <m:t>𝑆</m:t>
                            </m:r>
                          </m:e>
                          <m:sup>
                            <m:r>
                              <a:rPr lang="en-US" altLang="zh-CN" sz="1600" i="1">
                                <a:solidFill>
                                  <a:schemeClr val="tx1"/>
                                </a:solidFill>
                                <a:latin typeface="Cambria Math" panose="02040503050406030204" pitchFamily="18" charset="0"/>
                                <a:ea typeface="Cambria Math" panose="02040503050406030204" pitchFamily="18" charset="0"/>
                              </a:rPr>
                              <m:t>2</m:t>
                            </m:r>
                          </m:sup>
                        </m:sSup>
                      </m:sup>
                      <m:e>
                        <m:nary>
                          <m:naryPr>
                            <m:chr m:val="∑"/>
                            <m:supHide m:val="on"/>
                            <m:ctrlPr>
                              <a:rPr lang="en-US" altLang="zh-CN" sz="1600" i="1">
                                <a:solidFill>
                                  <a:schemeClr val="tx1"/>
                                </a:solidFill>
                                <a:latin typeface="Cambria Math" panose="02040503050406030204" pitchFamily="18" charset="0"/>
                                <a:ea typeface="Cambria Math" panose="02040503050406030204" pitchFamily="18" charset="0"/>
                              </a:rPr>
                            </m:ctrlPr>
                          </m:naryPr>
                          <m:sub>
                            <m:r>
                              <m:rPr>
                                <m:brk m:alnAt="7"/>
                              </m:rPr>
                              <a:rPr lang="en-US" altLang="zh-CN" sz="1600" i="1">
                                <a:solidFill>
                                  <a:schemeClr val="tx1"/>
                                </a:solidFill>
                                <a:latin typeface="Cambria Math" panose="02040503050406030204" pitchFamily="18" charset="0"/>
                                <a:ea typeface="Cambria Math" panose="02040503050406030204" pitchFamily="18" charset="0"/>
                              </a:rPr>
                              <m:t>𝑐</m:t>
                            </m:r>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𝑐𝑙𝑎𝑠𝑠𝑒𝑠</m:t>
                            </m:r>
                          </m:sub>
                          <m:sup/>
                          <m:e>
                            <m:sSup>
                              <m:sSupPr>
                                <m:ctrlPr>
                                  <a:rPr lang="en-US" sz="1600" i="1">
                                    <a:solidFill>
                                      <a:schemeClr val="tx1"/>
                                    </a:solidFill>
                                    <a:latin typeface="Cambria Math" panose="02040503050406030204" pitchFamily="18" charset="0"/>
                                    <a:ea typeface="Cambria Math" panose="02040503050406030204" pitchFamily="18" charset="0"/>
                                  </a:rPr>
                                </m:ctrlPr>
                              </m:sSupPr>
                              <m:e>
                                <m:d>
                                  <m:dPr>
                                    <m:ctrlPr>
                                      <a:rPr lang="en-US" sz="1600" i="1">
                                        <a:solidFill>
                                          <a:schemeClr val="tx1"/>
                                        </a:solidFill>
                                        <a:latin typeface="Cambria Math" panose="02040503050406030204" pitchFamily="18" charset="0"/>
                                        <a:ea typeface="Cambria Math" panose="02040503050406030204" pitchFamily="18" charset="0"/>
                                      </a:rPr>
                                    </m:ctrlPr>
                                  </m:dPr>
                                  <m:e>
                                    <m:sSub>
                                      <m:sSubPr>
                                        <m:ctrlPr>
                                          <a:rPr lang="en-US" sz="1600" i="1">
                                            <a:solidFill>
                                              <a:schemeClr val="tx1"/>
                                            </a:solidFill>
                                            <a:latin typeface="Cambria Math" panose="02040503050406030204" pitchFamily="18" charset="0"/>
                                            <a:ea typeface="Cambria Math" panose="02040503050406030204" pitchFamily="18" charset="0"/>
                                          </a:rPr>
                                        </m:ctrlPr>
                                      </m:sSubPr>
                                      <m:e>
                                        <m:r>
                                          <a:rPr lang="en-US" altLang="zh-CN" sz="1600" i="1">
                                            <a:solidFill>
                                              <a:schemeClr val="tx1"/>
                                            </a:solidFill>
                                            <a:latin typeface="Cambria Math" panose="02040503050406030204" pitchFamily="18" charset="0"/>
                                            <a:ea typeface="Cambria Math" panose="02040503050406030204" pitchFamily="18" charset="0"/>
                                          </a:rPr>
                                          <m:t>𝑝</m:t>
                                        </m:r>
                                      </m:e>
                                      <m:sub>
                                        <m:r>
                                          <a:rPr lang="en-US" altLang="zh-CN" sz="1600" i="1">
                                            <a:solidFill>
                                              <a:schemeClr val="tx1"/>
                                            </a:solidFill>
                                            <a:latin typeface="Cambria Math" panose="02040503050406030204" pitchFamily="18" charset="0"/>
                                            <a:ea typeface="Cambria Math" panose="02040503050406030204" pitchFamily="18" charset="0"/>
                                          </a:rPr>
                                          <m:t>𝑖</m:t>
                                        </m:r>
                                      </m:sub>
                                    </m:sSub>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𝑐</m:t>
                                    </m:r>
                                    <m:r>
                                      <a:rPr lang="en-US" altLang="zh-CN" sz="1600" i="1">
                                        <a:solidFill>
                                          <a:schemeClr val="tx1"/>
                                        </a:solidFill>
                                        <a:latin typeface="Cambria Math" panose="02040503050406030204" pitchFamily="18" charset="0"/>
                                        <a:ea typeface="Cambria Math" panose="02040503050406030204" pitchFamily="18" charset="0"/>
                                      </a:rPr>
                                      <m:t>)−</m:t>
                                    </m:r>
                                    <m:sSub>
                                      <m:sSubPr>
                                        <m:ctrlPr>
                                          <a:rPr lang="en-US" altLang="zh-CN" sz="1600" i="1">
                                            <a:solidFill>
                                              <a:schemeClr val="tx1"/>
                                            </a:solidFill>
                                            <a:latin typeface="Cambria Math" panose="02040503050406030204" pitchFamily="18" charset="0"/>
                                            <a:ea typeface="Cambria Math" panose="02040503050406030204" pitchFamily="18" charset="0"/>
                                          </a:rPr>
                                        </m:ctrlPr>
                                      </m:sSubPr>
                                      <m:e>
                                        <m:acc>
                                          <m:accPr>
                                            <m:chr m:val="̂"/>
                                            <m:ctrlPr>
                                              <a:rPr lang="en-US" altLang="zh-CN" sz="1600" i="1">
                                                <a:solidFill>
                                                  <a:schemeClr val="tx1"/>
                                                </a:solidFill>
                                                <a:latin typeface="Cambria Math" panose="02040503050406030204" pitchFamily="18" charset="0"/>
                                                <a:ea typeface="Cambria Math" panose="02040503050406030204" pitchFamily="18" charset="0"/>
                                              </a:rPr>
                                            </m:ctrlPr>
                                          </m:accPr>
                                          <m:e>
                                            <m:r>
                                              <a:rPr lang="en-US" altLang="zh-CN" sz="1600" i="1">
                                                <a:solidFill>
                                                  <a:schemeClr val="tx1"/>
                                                </a:solidFill>
                                                <a:latin typeface="Cambria Math" panose="02040503050406030204" pitchFamily="18" charset="0"/>
                                                <a:ea typeface="Cambria Math" panose="02040503050406030204" pitchFamily="18" charset="0"/>
                                              </a:rPr>
                                              <m:t>𝑝</m:t>
                                            </m:r>
                                          </m:e>
                                        </m:acc>
                                      </m:e>
                                      <m:sub>
                                        <m:r>
                                          <a:rPr lang="en-US" altLang="zh-CN" sz="1600" i="1">
                                            <a:solidFill>
                                              <a:schemeClr val="tx1"/>
                                            </a:solidFill>
                                            <a:latin typeface="Cambria Math" panose="02040503050406030204" pitchFamily="18" charset="0"/>
                                            <a:ea typeface="Cambria Math" panose="02040503050406030204" pitchFamily="18" charset="0"/>
                                          </a:rPr>
                                          <m:t>𝑖</m:t>
                                        </m:r>
                                      </m:sub>
                                    </m:sSub>
                                    <m:r>
                                      <a:rPr lang="en-US" altLang="zh-CN" sz="1600" i="1">
                                        <a:solidFill>
                                          <a:schemeClr val="tx1"/>
                                        </a:solidFill>
                                        <a:latin typeface="Cambria Math" panose="02040503050406030204" pitchFamily="18" charset="0"/>
                                        <a:ea typeface="Cambria Math" panose="02040503050406030204" pitchFamily="18" charset="0"/>
                                      </a:rPr>
                                      <m:t>(</m:t>
                                    </m:r>
                                    <m:r>
                                      <a:rPr lang="en-US" altLang="zh-CN" sz="1600" i="1">
                                        <a:solidFill>
                                          <a:schemeClr val="tx1"/>
                                        </a:solidFill>
                                        <a:latin typeface="Cambria Math" panose="02040503050406030204" pitchFamily="18" charset="0"/>
                                        <a:ea typeface="Cambria Math" panose="02040503050406030204" pitchFamily="18" charset="0"/>
                                      </a:rPr>
                                      <m:t>𝑐</m:t>
                                    </m:r>
                                    <m:r>
                                      <a:rPr lang="en-US" altLang="zh-CN" sz="1600" i="1">
                                        <a:solidFill>
                                          <a:schemeClr val="tx1"/>
                                        </a:solidFill>
                                        <a:latin typeface="Cambria Math" panose="02040503050406030204" pitchFamily="18" charset="0"/>
                                        <a:ea typeface="Cambria Math" panose="02040503050406030204" pitchFamily="18" charset="0"/>
                                      </a:rPr>
                                      <m:t>)</m:t>
                                    </m:r>
                                  </m:e>
                                </m:d>
                              </m:e>
                              <m:sup>
                                <m:r>
                                  <a:rPr lang="en-US" altLang="zh-CN" sz="1600" i="1">
                                    <a:solidFill>
                                      <a:schemeClr val="tx1"/>
                                    </a:solidFill>
                                    <a:latin typeface="Cambria Math" panose="02040503050406030204" pitchFamily="18" charset="0"/>
                                    <a:ea typeface="Cambria Math" panose="02040503050406030204" pitchFamily="18" charset="0"/>
                                  </a:rPr>
                                  <m:t>2</m:t>
                                </m:r>
                              </m:sup>
                            </m:sSup>
                          </m:e>
                        </m:nary>
                      </m:e>
                    </m:nary>
                  </m:oMath>
                </a14:m>
                <a:endParaRPr lang="en-US" altLang="zh-CN" sz="1600" dirty="0">
                  <a:solidFill>
                    <a:schemeClr val="tx1"/>
                  </a:solidFill>
                  <a:ea typeface="Cambria Math" panose="02040503050406030204" pitchFamily="18" charset="0"/>
                </a:endParaRPr>
              </a:p>
            </p:txBody>
          </p:sp>
        </mc:Choice>
        <mc:Fallback xmlns="">
          <p:sp>
            <p:nvSpPr>
              <p:cNvPr id="20" name="Rectangle 19">
                <a:extLst>
                  <a:ext uri="{FF2B5EF4-FFF2-40B4-BE49-F238E27FC236}">
                    <a16:creationId xmlns:a16="http://schemas.microsoft.com/office/drawing/2014/main" id="{9AEC8AFF-921B-8D4A-BD89-79675CC4F8DE}"/>
                  </a:ext>
                </a:extLst>
              </p:cNvPr>
              <p:cNvSpPr>
                <a:spLocks noRot="1" noChangeAspect="1" noMove="1" noResize="1" noEditPoints="1" noAdjustHandles="1" noChangeArrowheads="1" noChangeShapeType="1" noTextEdit="1"/>
              </p:cNvSpPr>
              <p:nvPr/>
            </p:nvSpPr>
            <p:spPr>
              <a:xfrm>
                <a:off x="4181184" y="2604245"/>
                <a:ext cx="5507704" cy="1701620"/>
              </a:xfrm>
              <a:prstGeom prst="rect">
                <a:avLst/>
              </a:prstGeom>
              <a:blipFill>
                <a:blip r:embed="rId9"/>
                <a:stretch>
                  <a:fillRect l="-2436" t="-18638" b="-33333"/>
                </a:stretch>
              </a:blipFill>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7233314" y="259076"/>
            <a:ext cx="1933670" cy="1770589"/>
          </a:xfrm>
          <a:prstGeom prst="rect">
            <a:avLst/>
          </a:prstGeom>
          <a:ln w="28575">
            <a:solidFill>
              <a:srgbClr val="FF0000"/>
            </a:solidFill>
          </a:ln>
        </p:spPr>
      </p:pic>
      <p:sp>
        <p:nvSpPr>
          <p:cNvPr id="2" name="标题 1"/>
          <p:cNvSpPr>
            <a:spLocks noGrp="1"/>
          </p:cNvSpPr>
          <p:nvPr>
            <p:ph type="title"/>
          </p:nvPr>
        </p:nvSpPr>
        <p:spPr>
          <a:xfrm>
            <a:off x="457200" y="274638"/>
            <a:ext cx="8229600" cy="1143000"/>
          </a:xfrm>
        </p:spPr>
        <p:txBody>
          <a:bodyPr/>
          <a:lstStyle/>
          <a:p>
            <a:r>
              <a:rPr kumimoji="1" lang="en-US" altLang="zh-CN" dirty="0"/>
              <a:t>YOLO</a:t>
            </a:r>
            <a:endParaRPr kumimoji="1" lang="zh-CN" altLang="en-US" dirty="0"/>
          </a:p>
        </p:txBody>
      </p:sp>
      <p:grpSp>
        <p:nvGrpSpPr>
          <p:cNvPr id="15" name="Group 14">
            <a:extLst>
              <a:ext uri="{FF2B5EF4-FFF2-40B4-BE49-F238E27FC236}">
                <a16:creationId xmlns:a16="http://schemas.microsoft.com/office/drawing/2014/main" id="{5E620A25-22EA-EF41-BAA1-47F66C168E5A}"/>
              </a:ext>
            </a:extLst>
          </p:cNvPr>
          <p:cNvGrpSpPr/>
          <p:nvPr/>
        </p:nvGrpSpPr>
        <p:grpSpPr>
          <a:xfrm>
            <a:off x="-219889" y="2968417"/>
            <a:ext cx="4219942" cy="3207078"/>
            <a:chOff x="-275739" y="2895879"/>
            <a:chExt cx="4708267" cy="3613957"/>
          </a:xfrm>
        </p:grpSpPr>
        <p:pic>
          <p:nvPicPr>
            <p:cNvPr id="16" name="图片 6">
              <a:extLst>
                <a:ext uri="{FF2B5EF4-FFF2-40B4-BE49-F238E27FC236}">
                  <a16:creationId xmlns:a16="http://schemas.microsoft.com/office/drawing/2014/main" id="{772EA516-FBBF-CE4F-92F8-DA788C2FA645}"/>
                </a:ext>
              </a:extLst>
            </p:cNvPr>
            <p:cNvPicPr>
              <a:picLocks noChangeAspect="1"/>
            </p:cNvPicPr>
            <p:nvPr/>
          </p:nvPicPr>
          <p:blipFill>
            <a:blip r:embed="rId11"/>
            <a:stretch>
              <a:fillRect/>
            </a:stretch>
          </p:blipFill>
          <p:spPr>
            <a:xfrm>
              <a:off x="812835" y="2895879"/>
              <a:ext cx="3619693" cy="3613957"/>
            </a:xfrm>
            <a:prstGeom prst="rect">
              <a:avLst/>
            </a:prstGeom>
          </p:spPr>
        </p:pic>
        <p:sp>
          <p:nvSpPr>
            <p:cNvPr id="17" name="椭圆 9">
              <a:extLst>
                <a:ext uri="{FF2B5EF4-FFF2-40B4-BE49-F238E27FC236}">
                  <a16:creationId xmlns:a16="http://schemas.microsoft.com/office/drawing/2014/main" id="{F2B11F6D-8E47-CD40-AE52-1102599FA669}"/>
                </a:ext>
              </a:extLst>
            </p:cNvPr>
            <p:cNvSpPr/>
            <p:nvPr/>
          </p:nvSpPr>
          <p:spPr>
            <a:xfrm>
              <a:off x="1486405" y="5171475"/>
              <a:ext cx="120953" cy="1088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文本框 10">
              <a:extLst>
                <a:ext uri="{FF2B5EF4-FFF2-40B4-BE49-F238E27FC236}">
                  <a16:creationId xmlns:a16="http://schemas.microsoft.com/office/drawing/2014/main" id="{71747FCC-5362-2740-9B64-92DCA5F58751}"/>
                </a:ext>
              </a:extLst>
            </p:cNvPr>
            <p:cNvSpPr txBox="1"/>
            <p:nvPr/>
          </p:nvSpPr>
          <p:spPr>
            <a:xfrm>
              <a:off x="-275739" y="4932857"/>
              <a:ext cx="1197430" cy="646331"/>
            </a:xfrm>
            <a:prstGeom prst="rect">
              <a:avLst/>
            </a:prstGeom>
            <a:noFill/>
          </p:spPr>
          <p:txBody>
            <a:bodyPr wrap="square" rtlCol="0">
              <a:spAutoFit/>
            </a:bodyPr>
            <a:lstStyle/>
            <a:p>
              <a:pPr algn="ctr"/>
              <a:r>
                <a:rPr kumimoji="1" lang="en-US" altLang="zh-CN" dirty="0"/>
                <a:t>Dog Center</a:t>
              </a:r>
              <a:endParaRPr kumimoji="1" lang="zh-CN" altLang="en-US" dirty="0"/>
            </a:p>
          </p:txBody>
        </p:sp>
      </p:grpSp>
      <p:sp>
        <p:nvSpPr>
          <p:cNvPr id="19" name="文本框 8">
            <a:extLst>
              <a:ext uri="{FF2B5EF4-FFF2-40B4-BE49-F238E27FC236}">
                <a16:creationId xmlns:a16="http://schemas.microsoft.com/office/drawing/2014/main" id="{E629F740-797A-7340-BE76-8BF4A135A515}"/>
              </a:ext>
            </a:extLst>
          </p:cNvPr>
          <p:cNvSpPr txBox="1"/>
          <p:nvPr/>
        </p:nvSpPr>
        <p:spPr>
          <a:xfrm>
            <a:off x="1413077" y="2599085"/>
            <a:ext cx="1765904" cy="369332"/>
          </a:xfrm>
          <a:prstGeom prst="rect">
            <a:avLst/>
          </a:prstGeom>
          <a:noFill/>
        </p:spPr>
        <p:txBody>
          <a:bodyPr wrap="square" rtlCol="0">
            <a:spAutoFit/>
          </a:bodyPr>
          <a:lstStyle/>
          <a:p>
            <a:pPr algn="ctr"/>
            <a:r>
              <a:rPr kumimoji="1" lang="en-US" altLang="zh-CN" dirty="0"/>
              <a:t>S</a:t>
            </a:r>
            <a:r>
              <a:rPr kumimoji="1" lang="zh-CN" altLang="en-US" dirty="0"/>
              <a:t>*</a:t>
            </a:r>
            <a:r>
              <a:rPr kumimoji="1" lang="en-US" altLang="zh-CN" dirty="0"/>
              <a:t>S cells</a:t>
            </a:r>
            <a:endParaRPr kumimoji="1" lang="zh-CN" altLang="en-US" dirty="0"/>
          </a:p>
        </p:txBody>
      </p:sp>
      <mc:AlternateContent xmlns:mc="http://schemas.openxmlformats.org/markup-compatibility/2006" xmlns:a14="http://schemas.microsoft.com/office/drawing/2010/main">
        <mc:Choice Requires="a14">
          <p:sp>
            <p:nvSpPr>
              <p:cNvPr id="21" name="文本框 7">
                <a:extLst>
                  <a:ext uri="{FF2B5EF4-FFF2-40B4-BE49-F238E27FC236}">
                    <a16:creationId xmlns:a16="http://schemas.microsoft.com/office/drawing/2014/main" id="{BC4D8528-019C-8847-8937-D9884E36300E}"/>
                  </a:ext>
                </a:extLst>
              </p:cNvPr>
              <p:cNvSpPr txBox="1"/>
              <p:nvPr/>
            </p:nvSpPr>
            <p:spPr>
              <a:xfrm>
                <a:off x="57531" y="1832499"/>
                <a:ext cx="5353710" cy="467116"/>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dirty="0">
                    <a:solidFill>
                      <a:schemeClr val="tx1"/>
                    </a:solidFill>
                  </a:rPr>
                  <a:t>Red</a:t>
                </a:r>
                <a:r>
                  <a:rPr kumimoji="1" lang="zh-CN" altLang="en-US" dirty="0">
                    <a:solidFill>
                      <a:schemeClr val="tx1"/>
                    </a:solidFill>
                  </a:rPr>
                  <a:t> </a:t>
                </a:r>
                <a:r>
                  <a:rPr kumimoji="1" lang="en-US" altLang="zh-CN" dirty="0"/>
                  <a:t>box</a:t>
                </a:r>
                <a:r>
                  <a:rPr kumimoji="1" lang="zh-CN" altLang="en-US" dirty="0">
                    <a:solidFill>
                      <a:schemeClr val="tx1"/>
                    </a:solidFill>
                  </a:rPr>
                  <a:t> </a:t>
                </a:r>
                <a:r>
                  <a:rPr kumimoji="1" lang="en-US" altLang="zh-CN" dirty="0">
                    <a:solidFill>
                      <a:schemeClr val="tx1"/>
                    </a:solidFill>
                  </a:rPr>
                  <a:t>in</a:t>
                </a:r>
                <a:r>
                  <a:rPr kumimoji="1" lang="zh-CN" altLang="en-US" dirty="0">
                    <a:solidFill>
                      <a:schemeClr val="tx1"/>
                    </a:solidFill>
                  </a:rPr>
                  <a:t> </a:t>
                </a:r>
                <a:r>
                  <a:rPr kumimoji="1" lang="en-US" altLang="zh-CN" dirty="0">
                    <a:solidFill>
                      <a:schemeClr val="tx1"/>
                    </a:solidFill>
                  </a:rPr>
                  <a:t>the</a:t>
                </a:r>
                <a:r>
                  <a:rPr kumimoji="1" lang="zh-CN" altLang="en-US" dirty="0">
                    <a:solidFill>
                      <a:schemeClr val="tx1"/>
                    </a:solidFill>
                  </a:rPr>
                  <a:t> </a:t>
                </a:r>
                <a:r>
                  <a:rPr kumimoji="1" lang="en-US" altLang="zh-CN" dirty="0">
                    <a:solidFill>
                      <a:schemeClr val="tx1"/>
                    </a:solidFill>
                  </a:rPr>
                  <a:t>left</a:t>
                </a:r>
                <a:r>
                  <a:rPr kumimoji="1" lang="zh-CN" altLang="en-US" dirty="0">
                    <a:solidFill>
                      <a:schemeClr val="tx1"/>
                    </a:solidFill>
                  </a:rPr>
                  <a:t> </a:t>
                </a:r>
                <a:r>
                  <a:rPr kumimoji="1" lang="en-US" altLang="zh-CN" dirty="0">
                    <a:solidFill>
                      <a:schemeClr val="tx1"/>
                    </a:solidFill>
                  </a:rPr>
                  <a:t>image,</a:t>
                </a:r>
                <a:r>
                  <a:rPr lang="en-US" altLang="zh-CN" dirty="0">
                    <a:solidFill>
                      <a:schemeClr val="tx1"/>
                    </a:solidFill>
                  </a:rPr>
                  <a:t> </a:t>
                </a:r>
                <a14:m>
                  <m:oMath xmlns:m="http://schemas.openxmlformats.org/officeDocument/2006/math">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ea typeface="Cambria Math" panose="02040503050406030204" pitchFamily="18" charset="0"/>
                          </a:rPr>
                          <m:t>𝕀</m:t>
                        </m:r>
                      </m:e>
                      <m:sub>
                        <m:r>
                          <a:rPr lang="en-US" altLang="zh-CN" i="1">
                            <a:solidFill>
                              <a:schemeClr val="tx1"/>
                            </a:solidFill>
                            <a:latin typeface="Cambria Math" panose="02040503050406030204" pitchFamily="18" charset="0"/>
                          </a:rPr>
                          <m:t>𝑖𝑗</m:t>
                        </m:r>
                      </m:sub>
                      <m:sup>
                        <m:r>
                          <a:rPr lang="en-US" altLang="zh-CN" i="1">
                            <a:solidFill>
                              <a:schemeClr val="tx1"/>
                            </a:solidFill>
                            <a:latin typeface="Cambria Math" panose="02040503050406030204" pitchFamily="18" charset="0"/>
                          </a:rPr>
                          <m:t>𝑜𝑏𝑗</m:t>
                        </m:r>
                      </m:sup>
                    </m:sSubSup>
                  </m:oMath>
                </a14:m>
                <a:r>
                  <a:rPr lang="en-US" altLang="zh-CN" dirty="0">
                    <a:solidFill>
                      <a:schemeClr val="tx1"/>
                    </a:solidFill>
                    <a:ea typeface="Cambria Math" panose="02040503050406030204" pitchFamily="18" charset="0"/>
                  </a:rPr>
                  <a:t>=1,</a:t>
                </a:r>
                <a:r>
                  <a:rPr lang="zh-CN" altLang="en-US" dirty="0">
                    <a:solidFill>
                      <a:schemeClr val="tx1"/>
                    </a:solidFill>
                    <a:ea typeface="Cambria Math" panose="02040503050406030204" pitchFamily="18" charset="0"/>
                  </a:rPr>
                  <a:t> </a:t>
                </a:r>
                <a14:m>
                  <m:oMath xmlns:m="http://schemas.openxmlformats.org/officeDocument/2006/math">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ea typeface="Cambria Math" panose="02040503050406030204" pitchFamily="18" charset="0"/>
                          </a:rPr>
                          <m:t>𝕀</m:t>
                        </m:r>
                      </m:e>
                      <m:sub>
                        <m:r>
                          <a:rPr lang="en-US" altLang="zh-CN" i="1">
                            <a:solidFill>
                              <a:schemeClr val="tx1"/>
                            </a:solidFill>
                            <a:latin typeface="Cambria Math" panose="02040503050406030204" pitchFamily="18" charset="0"/>
                          </a:rPr>
                          <m:t>𝑖𝑗</m:t>
                        </m:r>
                      </m:sub>
                      <m:sup>
                        <m:r>
                          <a:rPr lang="en-US" altLang="zh-CN" i="1">
                            <a:solidFill>
                              <a:schemeClr val="tx1"/>
                            </a:solidFill>
                            <a:latin typeface="Cambria Math" panose="02040503050406030204" pitchFamily="18" charset="0"/>
                          </a:rPr>
                          <m:t>𝑛𝑜𝑜𝑏𝑗</m:t>
                        </m:r>
                      </m:sup>
                    </m:sSubSup>
                  </m:oMath>
                </a14:m>
                <a:r>
                  <a:rPr lang="en-US" altLang="zh-CN" dirty="0">
                    <a:solidFill>
                      <a:schemeClr val="tx1"/>
                    </a:solidFill>
                    <a:ea typeface="Cambria Math" panose="02040503050406030204" pitchFamily="18" charset="0"/>
                  </a:rPr>
                  <a:t>=0 </a:t>
                </a:r>
                <a:endParaRPr kumimoji="1" lang="zh-CN" altLang="en-US" dirty="0">
                  <a:solidFill>
                    <a:schemeClr val="tx1"/>
                  </a:solidFill>
                </a:endParaRPr>
              </a:p>
            </p:txBody>
          </p:sp>
        </mc:Choice>
        <mc:Fallback xmlns="">
          <p:sp>
            <p:nvSpPr>
              <p:cNvPr id="21" name="文本框 7">
                <a:extLst>
                  <a:ext uri="{FF2B5EF4-FFF2-40B4-BE49-F238E27FC236}">
                    <a16:creationId xmlns:a16="http://schemas.microsoft.com/office/drawing/2014/main" id="{BC4D8528-019C-8847-8937-D9884E36300E}"/>
                  </a:ext>
                </a:extLst>
              </p:cNvPr>
              <p:cNvSpPr txBox="1">
                <a:spLocks noRot="1" noChangeAspect="1" noMove="1" noResize="1" noEditPoints="1" noAdjustHandles="1" noChangeArrowheads="1" noChangeShapeType="1" noTextEdit="1"/>
              </p:cNvSpPr>
              <p:nvPr/>
            </p:nvSpPr>
            <p:spPr>
              <a:xfrm>
                <a:off x="57531" y="1832499"/>
                <a:ext cx="5353710" cy="467116"/>
              </a:xfrm>
              <a:prstGeom prst="rect">
                <a:avLst/>
              </a:prstGeom>
              <a:blipFill>
                <a:blip r:embed="rId5"/>
                <a:stretch>
                  <a:fillRect l="-683"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本框 7">
                <a:extLst>
                  <a:ext uri="{FF2B5EF4-FFF2-40B4-BE49-F238E27FC236}">
                    <a16:creationId xmlns:a16="http://schemas.microsoft.com/office/drawing/2014/main" id="{E5AA4321-435B-3344-841C-B4199EDA4F33}"/>
                  </a:ext>
                </a:extLst>
              </p:cNvPr>
              <p:cNvSpPr txBox="1"/>
              <p:nvPr/>
            </p:nvSpPr>
            <p:spPr>
              <a:xfrm>
                <a:off x="4000053" y="5191352"/>
                <a:ext cx="4739562" cy="467116"/>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dirty="0">
                    <a:solidFill>
                      <a:schemeClr val="tx1"/>
                    </a:solidFill>
                  </a:rPr>
                  <a:t>Black</a:t>
                </a:r>
                <a:r>
                  <a:rPr kumimoji="1" lang="zh-CN" altLang="en-US" dirty="0">
                    <a:solidFill>
                      <a:schemeClr val="tx1"/>
                    </a:solidFill>
                  </a:rPr>
                  <a:t> </a:t>
                </a:r>
                <a:r>
                  <a:rPr kumimoji="1" lang="en-US" altLang="zh-CN" dirty="0"/>
                  <a:t>box</a:t>
                </a:r>
                <a:r>
                  <a:rPr kumimoji="1" lang="zh-CN" altLang="en-US" dirty="0">
                    <a:solidFill>
                      <a:schemeClr val="tx1"/>
                    </a:solidFill>
                  </a:rPr>
                  <a:t> </a:t>
                </a:r>
                <a:r>
                  <a:rPr kumimoji="1" lang="en-US" altLang="zh-CN" dirty="0">
                    <a:solidFill>
                      <a:schemeClr val="tx1"/>
                    </a:solidFill>
                  </a:rPr>
                  <a:t>in</a:t>
                </a:r>
                <a:r>
                  <a:rPr kumimoji="1" lang="zh-CN" altLang="en-US" dirty="0">
                    <a:solidFill>
                      <a:schemeClr val="tx1"/>
                    </a:solidFill>
                  </a:rPr>
                  <a:t> </a:t>
                </a:r>
                <a:r>
                  <a:rPr kumimoji="1" lang="en-US" altLang="zh-CN" dirty="0">
                    <a:solidFill>
                      <a:schemeClr val="tx1"/>
                    </a:solidFill>
                  </a:rPr>
                  <a:t>the</a:t>
                </a:r>
                <a:r>
                  <a:rPr kumimoji="1" lang="zh-CN" altLang="en-US" dirty="0">
                    <a:solidFill>
                      <a:schemeClr val="tx1"/>
                    </a:solidFill>
                  </a:rPr>
                  <a:t> </a:t>
                </a:r>
                <a:r>
                  <a:rPr kumimoji="1" lang="en-US" altLang="zh-CN" dirty="0">
                    <a:solidFill>
                      <a:schemeClr val="tx1"/>
                    </a:solidFill>
                  </a:rPr>
                  <a:t>left</a:t>
                </a:r>
                <a:r>
                  <a:rPr kumimoji="1" lang="zh-CN" altLang="en-US" dirty="0">
                    <a:solidFill>
                      <a:schemeClr val="tx1"/>
                    </a:solidFill>
                  </a:rPr>
                  <a:t> </a:t>
                </a:r>
                <a:r>
                  <a:rPr kumimoji="1" lang="en-US" altLang="zh-CN" dirty="0">
                    <a:solidFill>
                      <a:schemeClr val="tx1"/>
                    </a:solidFill>
                  </a:rPr>
                  <a:t>image,</a:t>
                </a:r>
                <a:r>
                  <a:rPr kumimoji="1" lang="zh-CN" altLang="en-US" dirty="0">
                    <a:solidFill>
                      <a:schemeClr val="tx1"/>
                    </a:solidFill>
                  </a:rPr>
                  <a:t> </a:t>
                </a:r>
                <a14:m>
                  <m:oMath xmlns:m="http://schemas.openxmlformats.org/officeDocument/2006/math">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ea typeface="Cambria Math" panose="02040503050406030204" pitchFamily="18" charset="0"/>
                          </a:rPr>
                          <m:t>𝕀</m:t>
                        </m:r>
                      </m:e>
                      <m:sub>
                        <m:r>
                          <a:rPr lang="en-US" altLang="zh-CN" i="1">
                            <a:solidFill>
                              <a:schemeClr val="tx1"/>
                            </a:solidFill>
                            <a:latin typeface="Cambria Math" panose="02040503050406030204" pitchFamily="18" charset="0"/>
                          </a:rPr>
                          <m:t>𝑖𝑗</m:t>
                        </m:r>
                      </m:sub>
                      <m:sup>
                        <m:r>
                          <a:rPr lang="en-US" altLang="zh-CN" i="1">
                            <a:solidFill>
                              <a:schemeClr val="tx1"/>
                            </a:solidFill>
                            <a:latin typeface="Cambria Math" panose="02040503050406030204" pitchFamily="18" charset="0"/>
                          </a:rPr>
                          <m:t>𝑜𝑏𝑗</m:t>
                        </m:r>
                      </m:sup>
                    </m:sSubSup>
                  </m:oMath>
                </a14:m>
                <a:r>
                  <a:rPr lang="en-US" altLang="zh-CN" dirty="0">
                    <a:solidFill>
                      <a:schemeClr val="tx1"/>
                    </a:solidFill>
                    <a:ea typeface="Cambria Math" panose="02040503050406030204" pitchFamily="18" charset="0"/>
                  </a:rPr>
                  <a:t>=0,</a:t>
                </a:r>
                <a:r>
                  <a:rPr lang="zh-CN" altLang="en-US" dirty="0">
                    <a:solidFill>
                      <a:schemeClr val="tx1"/>
                    </a:solidFill>
                    <a:ea typeface="Cambria Math" panose="02040503050406030204" pitchFamily="18" charset="0"/>
                  </a:rPr>
                  <a:t> </a:t>
                </a:r>
                <a14:m>
                  <m:oMath xmlns:m="http://schemas.openxmlformats.org/officeDocument/2006/math">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ea typeface="Cambria Math" panose="02040503050406030204" pitchFamily="18" charset="0"/>
                          </a:rPr>
                          <m:t>𝕀</m:t>
                        </m:r>
                      </m:e>
                      <m:sub>
                        <m:r>
                          <a:rPr lang="en-US" altLang="zh-CN" i="1">
                            <a:solidFill>
                              <a:schemeClr val="tx1"/>
                            </a:solidFill>
                            <a:latin typeface="Cambria Math" panose="02040503050406030204" pitchFamily="18" charset="0"/>
                          </a:rPr>
                          <m:t>𝑖𝑗</m:t>
                        </m:r>
                      </m:sub>
                      <m:sup>
                        <m:r>
                          <a:rPr lang="en-US" altLang="zh-CN" i="1">
                            <a:solidFill>
                              <a:schemeClr val="tx1"/>
                            </a:solidFill>
                            <a:latin typeface="Cambria Math" panose="02040503050406030204" pitchFamily="18" charset="0"/>
                          </a:rPr>
                          <m:t>𝑛𝑜𝑜𝑏𝑗</m:t>
                        </m:r>
                      </m:sup>
                    </m:sSubSup>
                  </m:oMath>
                </a14:m>
                <a:r>
                  <a:rPr lang="en-US" altLang="zh-CN" dirty="0">
                    <a:solidFill>
                      <a:schemeClr val="tx1"/>
                    </a:solidFill>
                    <a:ea typeface="Cambria Math" panose="02040503050406030204" pitchFamily="18" charset="0"/>
                  </a:rPr>
                  <a:t>=1</a:t>
                </a:r>
              </a:p>
            </p:txBody>
          </p:sp>
        </mc:Choice>
        <mc:Fallback xmlns="">
          <p:sp>
            <p:nvSpPr>
              <p:cNvPr id="22" name="文本框 7">
                <a:extLst>
                  <a:ext uri="{FF2B5EF4-FFF2-40B4-BE49-F238E27FC236}">
                    <a16:creationId xmlns:a16="http://schemas.microsoft.com/office/drawing/2014/main" id="{E5AA4321-435B-3344-841C-B4199EDA4F33}"/>
                  </a:ext>
                </a:extLst>
              </p:cNvPr>
              <p:cNvSpPr txBox="1">
                <a:spLocks noRot="1" noChangeAspect="1" noMove="1" noResize="1" noEditPoints="1" noAdjustHandles="1" noChangeArrowheads="1" noChangeShapeType="1" noTextEdit="1"/>
              </p:cNvSpPr>
              <p:nvPr/>
            </p:nvSpPr>
            <p:spPr>
              <a:xfrm>
                <a:off x="4000053" y="5191352"/>
                <a:ext cx="4739562" cy="467116"/>
              </a:xfrm>
              <a:prstGeom prst="rect">
                <a:avLst/>
              </a:prstGeom>
              <a:blipFill>
                <a:blip r:embed="rId6"/>
                <a:stretch>
                  <a:fillRect l="-535" b="-7895"/>
                </a:stretch>
              </a:blipFill>
            </p:spPr>
            <p:txBody>
              <a:bodyPr/>
              <a:lstStyle/>
              <a:p>
                <a:r>
                  <a:rPr lang="en-US">
                    <a:noFill/>
                  </a:rPr>
                  <a:t> </a:t>
                </a:r>
              </a:p>
            </p:txBody>
          </p:sp>
        </mc:Fallback>
      </mc:AlternateContent>
      <p:sp>
        <p:nvSpPr>
          <p:cNvPr id="24" name="进程 11">
            <a:extLst>
              <a:ext uri="{FF2B5EF4-FFF2-40B4-BE49-F238E27FC236}">
                <a16:creationId xmlns:a16="http://schemas.microsoft.com/office/drawing/2014/main" id="{55403B47-B4B6-C243-800E-FA5C04E0CED4}"/>
              </a:ext>
            </a:extLst>
          </p:cNvPr>
          <p:cNvSpPr/>
          <p:nvPr/>
        </p:nvSpPr>
        <p:spPr>
          <a:xfrm>
            <a:off x="4315070" y="5923523"/>
            <a:ext cx="2406493" cy="364497"/>
          </a:xfrm>
          <a:prstGeom prst="flowChartProcess">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F2B05AE-F2AF-2F4D-9AD9-D63C8E578E22}"/>
                  </a:ext>
                </a:extLst>
              </p:cNvPr>
              <p:cNvSpPr txBox="1"/>
              <p:nvPr/>
            </p:nvSpPr>
            <p:spPr>
              <a:xfrm>
                <a:off x="4315070" y="5947478"/>
                <a:ext cx="2406493" cy="340542"/>
              </a:xfrm>
              <a:prstGeom prst="rect">
                <a:avLst/>
              </a:prstGeom>
              <a:noFill/>
            </p:spPr>
            <p:txBody>
              <a:bodyPr wrap="none" lIns="0" tIns="0" rIns="0" bIns="0" rtlCol="0">
                <a:spAutoFit/>
              </a:bodyPr>
              <a:lstStyle/>
              <a:p>
                <a:r>
                  <a:rPr lang="zh-CN" altLang="en-US" sz="1600" dirty="0"/>
                  <a:t> </a:t>
                </a:r>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𝜆</m:t>
                        </m:r>
                      </m:e>
                      <m:sub>
                        <m:r>
                          <a:rPr lang="en-US" altLang="zh-CN" sz="1600" b="0" i="1" smtClean="0">
                            <a:latin typeface="Cambria Math" panose="02040503050406030204" pitchFamily="18" charset="0"/>
                            <a:ea typeface="Cambria Math" panose="02040503050406030204" pitchFamily="18" charset="0"/>
                          </a:rPr>
                          <m:t>𝑛𝑜𝑜𝑏𝑗</m:t>
                        </m:r>
                      </m:sub>
                    </m:sSub>
                    <m:r>
                      <a:rPr lang="en-US" altLang="zh-CN" sz="1600" i="1">
                        <a:latin typeface="Cambria Math" panose="02040503050406030204" pitchFamily="18" charset="0"/>
                        <a:ea typeface="Cambria Math" panose="02040503050406030204" pitchFamily="18" charset="0"/>
                      </a:rPr>
                      <m:t> </m:t>
                    </m:r>
                    <m:nary>
                      <m:naryPr>
                        <m:chr m:val="∑"/>
                        <m:ctrlPr>
                          <a:rPr lang="en-US" sz="1600" i="1">
                            <a:latin typeface="Cambria Math" panose="02040503050406030204" pitchFamily="18" charset="0"/>
                            <a:ea typeface="Cambria Math" panose="02040503050406030204" pitchFamily="18" charset="0"/>
                          </a:rPr>
                        </m:ctrlPr>
                      </m:naryPr>
                      <m:sub>
                        <m:r>
                          <m:rPr>
                            <m:brk m:alnAt="23"/>
                          </m:rPr>
                          <a:rPr lang="en-US" altLang="zh-CN" sz="1600" i="1">
                            <a:latin typeface="Cambria Math" panose="02040503050406030204" pitchFamily="18" charset="0"/>
                            <a:ea typeface="Cambria Math" panose="02040503050406030204" pitchFamily="18" charset="0"/>
                          </a:rPr>
                          <m:t>𝑖</m:t>
                        </m:r>
                        <m:r>
                          <a:rPr lang="en-US" altLang="zh-CN" sz="1600" i="1">
                            <a:latin typeface="Cambria Math" panose="02040503050406030204" pitchFamily="18" charset="0"/>
                            <a:ea typeface="Cambria Math" panose="02040503050406030204" pitchFamily="18" charset="0"/>
                          </a:rPr>
                          <m:t>=0</m:t>
                        </m:r>
                      </m:sub>
                      <m:sup>
                        <m:sSup>
                          <m:sSupPr>
                            <m:ctrlPr>
                              <a:rPr lang="en-US"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Cambria Math" panose="02040503050406030204" pitchFamily="18" charset="0"/>
                              </a:rPr>
                              <m:t>𝑆</m:t>
                            </m:r>
                          </m:e>
                          <m:sup>
                            <m:r>
                              <a:rPr lang="en-US" altLang="zh-CN" sz="1600" i="1">
                                <a:latin typeface="Cambria Math" panose="02040503050406030204" pitchFamily="18" charset="0"/>
                                <a:ea typeface="Cambria Math" panose="02040503050406030204" pitchFamily="18" charset="0"/>
                              </a:rPr>
                              <m:t>2</m:t>
                            </m:r>
                          </m:sup>
                        </m:sSup>
                      </m:sup>
                      <m:e>
                        <m:nary>
                          <m:naryPr>
                            <m:chr m:val="∑"/>
                            <m:ctrlPr>
                              <a:rPr lang="en-US" sz="1600" i="1" smtClean="0">
                                <a:latin typeface="Cambria Math" panose="02040503050406030204" pitchFamily="18" charset="0"/>
                                <a:ea typeface="Cambria Math" panose="02040503050406030204" pitchFamily="18" charset="0"/>
                              </a:rPr>
                            </m:ctrlPr>
                          </m:naryPr>
                          <m:sub>
                            <m:r>
                              <m:rPr>
                                <m:brk m:alnAt="23"/>
                              </m:rPr>
                              <a:rPr lang="en-US" altLang="zh-CN" sz="1600" i="1">
                                <a:latin typeface="Cambria Math" panose="02040503050406030204" pitchFamily="18" charset="0"/>
                                <a:ea typeface="Cambria Math" panose="02040503050406030204" pitchFamily="18" charset="0"/>
                              </a:rPr>
                              <m:t>𝑗</m:t>
                            </m:r>
                            <m:r>
                              <a:rPr lang="en-US" altLang="zh-CN" sz="1600" i="1">
                                <a:latin typeface="Cambria Math" panose="02040503050406030204" pitchFamily="18" charset="0"/>
                                <a:ea typeface="Cambria Math" panose="02040503050406030204" pitchFamily="18" charset="0"/>
                              </a:rPr>
                              <m:t>=0</m:t>
                            </m:r>
                          </m:sub>
                          <m:sup>
                            <m:r>
                              <a:rPr lang="en-US" altLang="zh-CN" sz="1600" i="1">
                                <a:latin typeface="Cambria Math" panose="02040503050406030204" pitchFamily="18" charset="0"/>
                                <a:ea typeface="Cambria Math" panose="02040503050406030204" pitchFamily="18" charset="0"/>
                              </a:rPr>
                              <m:t>𝐵</m:t>
                            </m:r>
                          </m:sup>
                          <m:e>
                            <m:sSup>
                              <m:sSupPr>
                                <m:ctrlPr>
                                  <a:rPr lang="en-US" sz="1600" i="1">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𝐶</m:t>
                                        </m:r>
                                      </m:e>
                                      <m:sub>
                                        <m:r>
                                          <a:rPr lang="en-US" altLang="zh-CN" sz="1600" i="1">
                                            <a:latin typeface="Cambria Math" panose="02040503050406030204" pitchFamily="18" charset="0"/>
                                            <a:ea typeface="Cambria Math" panose="02040503050406030204" pitchFamily="18" charset="0"/>
                                          </a:rPr>
                                          <m:t>𝑖</m:t>
                                        </m:r>
                                      </m:sub>
                                    </m:sSub>
                                    <m:r>
                                      <a:rPr lang="en-US" altLang="zh-CN" sz="1600" i="1">
                                        <a:latin typeface="Cambria Math" panose="02040503050406030204" pitchFamily="18" charset="0"/>
                                        <a:ea typeface="Cambria Math" panose="02040503050406030204" pitchFamily="18" charset="0"/>
                                      </a:rPr>
                                      <m:t>−</m:t>
                                    </m:r>
                                    <m:sSub>
                                      <m:sSubPr>
                                        <m:ctrlPr>
                                          <a:rPr lang="en-US" altLang="zh-CN" sz="1600" i="1">
                                            <a:latin typeface="Cambria Math" panose="02040503050406030204" pitchFamily="18" charset="0"/>
                                            <a:ea typeface="Cambria Math" panose="02040503050406030204" pitchFamily="18" charset="0"/>
                                          </a:rPr>
                                        </m:ctrlPr>
                                      </m:sSubPr>
                                      <m:e>
                                        <m:acc>
                                          <m:accPr>
                                            <m:chr m:val="̂"/>
                                            <m:ctrlPr>
                                              <a:rPr lang="en-US" altLang="zh-CN" sz="1600" i="1">
                                                <a:latin typeface="Cambria Math" panose="02040503050406030204" pitchFamily="18" charset="0"/>
                                                <a:ea typeface="Cambria Math" panose="02040503050406030204" pitchFamily="18" charset="0"/>
                                              </a:rPr>
                                            </m:ctrlPr>
                                          </m:accPr>
                                          <m:e>
                                            <m:r>
                                              <a:rPr lang="en-US" altLang="zh-CN" sz="1600" b="0" i="1" smtClean="0">
                                                <a:latin typeface="Cambria Math" panose="02040503050406030204" pitchFamily="18" charset="0"/>
                                                <a:ea typeface="Cambria Math" panose="02040503050406030204" pitchFamily="18" charset="0"/>
                                              </a:rPr>
                                              <m:t>𝐶</m:t>
                                            </m:r>
                                          </m:e>
                                        </m:acc>
                                      </m:e>
                                      <m:sub>
                                        <m:r>
                                          <a:rPr lang="en-US" altLang="zh-CN" sz="1600" i="1">
                                            <a:latin typeface="Cambria Math" panose="02040503050406030204" pitchFamily="18" charset="0"/>
                                            <a:ea typeface="Cambria Math" panose="02040503050406030204" pitchFamily="18" charset="0"/>
                                          </a:rPr>
                                          <m:t>𝑖</m:t>
                                        </m:r>
                                      </m:sub>
                                    </m:sSub>
                                  </m:e>
                                </m:d>
                              </m:e>
                              <m:sup>
                                <m:r>
                                  <a:rPr lang="en-US" altLang="zh-CN" sz="1600" i="1">
                                    <a:latin typeface="Cambria Math" panose="02040503050406030204" pitchFamily="18" charset="0"/>
                                    <a:ea typeface="Cambria Math" panose="02040503050406030204" pitchFamily="18" charset="0"/>
                                  </a:rPr>
                                  <m:t>2</m:t>
                                </m:r>
                              </m:sup>
                            </m:sSup>
                          </m:e>
                        </m:nary>
                      </m:e>
                    </m:nary>
                  </m:oMath>
                </a14:m>
                <a:endParaRPr lang="en-US" altLang="zh-CN" sz="1600" dirty="0">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CF2B05AE-F2AF-2F4D-9AD9-D63C8E578E22}"/>
                  </a:ext>
                </a:extLst>
              </p:cNvPr>
              <p:cNvSpPr txBox="1">
                <a:spLocks noRot="1" noChangeAspect="1" noMove="1" noResize="1" noEditPoints="1" noAdjustHandles="1" noChangeArrowheads="1" noChangeShapeType="1" noTextEdit="1"/>
              </p:cNvSpPr>
              <p:nvPr/>
            </p:nvSpPr>
            <p:spPr>
              <a:xfrm>
                <a:off x="4315070" y="5947478"/>
                <a:ext cx="2406493" cy="340542"/>
              </a:xfrm>
              <a:prstGeom prst="rect">
                <a:avLst/>
              </a:prstGeom>
              <a:blipFill>
                <a:blip r:embed="rId7"/>
                <a:stretch>
                  <a:fillRect l="-1053" t="-107407" r="-526" b="-181481"/>
                </a:stretch>
              </a:blipFill>
            </p:spPr>
            <p:txBody>
              <a:bodyPr/>
              <a:lstStyle/>
              <a:p>
                <a:r>
                  <a:rPr lang="en-US">
                    <a:noFill/>
                  </a:rPr>
                  <a:t> </a:t>
                </a:r>
              </a:p>
            </p:txBody>
          </p:sp>
        </mc:Fallback>
      </mc:AlternateContent>
      <p:sp>
        <p:nvSpPr>
          <p:cNvPr id="26" name="文本框 7">
            <a:extLst>
              <a:ext uri="{FF2B5EF4-FFF2-40B4-BE49-F238E27FC236}">
                <a16:creationId xmlns:a16="http://schemas.microsoft.com/office/drawing/2014/main" id="{CF3FF0B9-F305-1E4E-B90F-0A73B9F4ABB9}"/>
              </a:ext>
            </a:extLst>
          </p:cNvPr>
          <p:cNvSpPr txBox="1"/>
          <p:nvPr/>
        </p:nvSpPr>
        <p:spPr>
          <a:xfrm>
            <a:off x="4258181" y="2228192"/>
            <a:ext cx="5353710" cy="338554"/>
          </a:xfrm>
          <a:prstGeom prst="rect">
            <a:avLst/>
          </a:prstGeom>
          <a:noFill/>
        </p:spPr>
        <p:txBody>
          <a:bodyPr wrap="square" rtlCol="0">
            <a:spAutoFit/>
          </a:bodyPr>
          <a:lstStyle/>
          <a:p>
            <a:r>
              <a:rPr kumimoji="1" lang="en-US" altLang="zh-CN" sz="1600" dirty="0"/>
              <a:t>Loss</a:t>
            </a:r>
            <a:r>
              <a:rPr kumimoji="1" lang="zh-CN" altLang="en-US" sz="1600" dirty="0"/>
              <a:t> </a:t>
            </a:r>
            <a:r>
              <a:rPr kumimoji="1" lang="en-US" altLang="zh-CN" sz="1600" dirty="0"/>
              <a:t>Function</a:t>
            </a:r>
            <a:endParaRPr kumimoji="1" lang="zh-CN" altLang="en-US" sz="1600" dirty="0"/>
          </a:p>
        </p:txBody>
      </p:sp>
      <p:sp>
        <p:nvSpPr>
          <p:cNvPr id="27" name="文本框 7">
            <a:extLst>
              <a:ext uri="{FF2B5EF4-FFF2-40B4-BE49-F238E27FC236}">
                <a16:creationId xmlns:a16="http://schemas.microsoft.com/office/drawing/2014/main" id="{DF6A26ED-AE56-A446-812D-2156757071D8}"/>
              </a:ext>
            </a:extLst>
          </p:cNvPr>
          <p:cNvSpPr txBox="1"/>
          <p:nvPr/>
        </p:nvSpPr>
        <p:spPr>
          <a:xfrm>
            <a:off x="4230885" y="5579104"/>
            <a:ext cx="5353710" cy="338554"/>
          </a:xfrm>
          <a:prstGeom prst="rect">
            <a:avLst/>
          </a:prstGeom>
          <a:noFill/>
        </p:spPr>
        <p:txBody>
          <a:bodyPr wrap="square" rtlCol="0">
            <a:spAutoFit/>
          </a:bodyPr>
          <a:lstStyle/>
          <a:p>
            <a:r>
              <a:rPr kumimoji="1" lang="en-US" altLang="zh-CN" sz="1600" dirty="0"/>
              <a:t>Loss</a:t>
            </a:r>
            <a:r>
              <a:rPr kumimoji="1" lang="zh-CN" altLang="en-US" sz="1600" dirty="0"/>
              <a:t> </a:t>
            </a:r>
            <a:r>
              <a:rPr kumimoji="1" lang="en-US" altLang="zh-CN" sz="1600" dirty="0"/>
              <a:t>Function</a:t>
            </a:r>
            <a:endParaRPr kumimoji="1" lang="zh-CN" altLang="en-US" sz="1600" dirty="0"/>
          </a:p>
        </p:txBody>
      </p:sp>
      <p:sp>
        <p:nvSpPr>
          <p:cNvPr id="3" name="TextBox 2">
            <a:extLst>
              <a:ext uri="{FF2B5EF4-FFF2-40B4-BE49-F238E27FC236}">
                <a16:creationId xmlns:a16="http://schemas.microsoft.com/office/drawing/2014/main" id="{D4F86312-28E2-1C4C-AFAD-E5C1D6F1C793}"/>
              </a:ext>
            </a:extLst>
          </p:cNvPr>
          <p:cNvSpPr txBox="1"/>
          <p:nvPr/>
        </p:nvSpPr>
        <p:spPr>
          <a:xfrm>
            <a:off x="4306858" y="6469041"/>
            <a:ext cx="4432757" cy="338554"/>
          </a:xfrm>
          <a:prstGeom prst="rect">
            <a:avLst/>
          </a:prstGeom>
          <a:noFill/>
        </p:spPr>
        <p:txBody>
          <a:bodyPr wrap="square" rtlCol="0">
            <a:spAutoFit/>
          </a:bodyPr>
          <a:lstStyle/>
          <a:p>
            <a:r>
              <a:rPr lang="en-US" altLang="zh-CN" sz="1600" dirty="0">
                <a:solidFill>
                  <a:srgbClr val="FF0000"/>
                </a:solidFill>
              </a:rPr>
              <a:t>Only</a:t>
            </a:r>
            <a:r>
              <a:rPr lang="zh-CN" altLang="en-US" sz="1600" dirty="0">
                <a:solidFill>
                  <a:srgbClr val="FF0000"/>
                </a:solidFill>
              </a:rPr>
              <a:t> </a:t>
            </a:r>
            <a:r>
              <a:rPr lang="en-US" altLang="zh-CN" sz="1600" dirty="0">
                <a:solidFill>
                  <a:srgbClr val="FF0000"/>
                </a:solidFill>
              </a:rPr>
              <a:t>confidence</a:t>
            </a:r>
            <a:r>
              <a:rPr lang="zh-CN" altLang="en-US" sz="1600" dirty="0">
                <a:solidFill>
                  <a:srgbClr val="FF0000"/>
                </a:solidFill>
              </a:rPr>
              <a:t> </a:t>
            </a:r>
            <a:r>
              <a:rPr lang="en-US" altLang="zh-CN" sz="1600" dirty="0">
                <a:solidFill>
                  <a:srgbClr val="FF0000"/>
                </a:solidFill>
              </a:rPr>
              <a:t>loss</a:t>
            </a:r>
            <a:r>
              <a:rPr lang="zh-CN" altLang="en-US" sz="1600" dirty="0">
                <a:solidFill>
                  <a:srgbClr val="FF0000"/>
                </a:solidFill>
              </a:rPr>
              <a:t> </a:t>
            </a:r>
            <a:r>
              <a:rPr lang="en-US" altLang="zh-CN" sz="1600" dirty="0">
                <a:solidFill>
                  <a:srgbClr val="FF0000"/>
                </a:solidFill>
              </a:rPr>
              <a:t>are</a:t>
            </a:r>
            <a:r>
              <a:rPr lang="zh-CN" altLang="en-US" sz="1600" dirty="0">
                <a:solidFill>
                  <a:srgbClr val="FF0000"/>
                </a:solidFill>
              </a:rPr>
              <a:t> </a:t>
            </a:r>
            <a:r>
              <a:rPr lang="en-US" altLang="zh-CN" sz="1600" dirty="0">
                <a:solidFill>
                  <a:srgbClr val="FF0000"/>
                </a:solidFill>
              </a:rPr>
              <a:t>calculated</a:t>
            </a:r>
            <a:endParaRPr lang="en-US" sz="1600" dirty="0">
              <a:solidFill>
                <a:srgbClr val="FF0000"/>
              </a:solidFill>
            </a:endParaRPr>
          </a:p>
        </p:txBody>
      </p:sp>
      <p:sp>
        <p:nvSpPr>
          <p:cNvPr id="28" name="进程 11">
            <a:extLst>
              <a:ext uri="{FF2B5EF4-FFF2-40B4-BE49-F238E27FC236}">
                <a16:creationId xmlns:a16="http://schemas.microsoft.com/office/drawing/2014/main" id="{5B2D9180-2E00-9F42-AACB-C8FEEDF7C0F8}"/>
              </a:ext>
            </a:extLst>
          </p:cNvPr>
          <p:cNvSpPr/>
          <p:nvPr/>
        </p:nvSpPr>
        <p:spPr>
          <a:xfrm>
            <a:off x="4208686" y="2619810"/>
            <a:ext cx="4530929" cy="987077"/>
          </a:xfrm>
          <a:prstGeom prst="flowChartProcess">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sp>
        <p:nvSpPr>
          <p:cNvPr id="29" name="进程 11">
            <a:extLst>
              <a:ext uri="{FF2B5EF4-FFF2-40B4-BE49-F238E27FC236}">
                <a16:creationId xmlns:a16="http://schemas.microsoft.com/office/drawing/2014/main" id="{7396E6F1-5C31-0B4C-8CB9-7B5E32A17EFB}"/>
              </a:ext>
            </a:extLst>
          </p:cNvPr>
          <p:cNvSpPr/>
          <p:nvPr/>
        </p:nvSpPr>
        <p:spPr>
          <a:xfrm>
            <a:off x="4208686" y="3644490"/>
            <a:ext cx="2028342" cy="321845"/>
          </a:xfrm>
          <a:prstGeom prst="flowChartProcess">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sp>
        <p:nvSpPr>
          <p:cNvPr id="30" name="进程 11">
            <a:extLst>
              <a:ext uri="{FF2B5EF4-FFF2-40B4-BE49-F238E27FC236}">
                <a16:creationId xmlns:a16="http://schemas.microsoft.com/office/drawing/2014/main" id="{C4CD0EC7-BA1B-7040-9F65-2D764BF5558F}"/>
              </a:ext>
            </a:extLst>
          </p:cNvPr>
          <p:cNvSpPr/>
          <p:nvPr/>
        </p:nvSpPr>
        <p:spPr>
          <a:xfrm>
            <a:off x="4208479" y="3966335"/>
            <a:ext cx="3024835" cy="330687"/>
          </a:xfrm>
          <a:prstGeom prst="flowChartProcess">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sp>
        <p:nvSpPr>
          <p:cNvPr id="32" name="TextBox 31">
            <a:extLst>
              <a:ext uri="{FF2B5EF4-FFF2-40B4-BE49-F238E27FC236}">
                <a16:creationId xmlns:a16="http://schemas.microsoft.com/office/drawing/2014/main" id="{1F5DA2E1-A379-4142-9B10-CE42261FBD5E}"/>
              </a:ext>
            </a:extLst>
          </p:cNvPr>
          <p:cNvSpPr txBox="1"/>
          <p:nvPr/>
        </p:nvSpPr>
        <p:spPr>
          <a:xfrm>
            <a:off x="4208479" y="4343363"/>
            <a:ext cx="4432757" cy="584775"/>
          </a:xfrm>
          <a:prstGeom prst="rect">
            <a:avLst/>
          </a:prstGeom>
          <a:noFill/>
        </p:spPr>
        <p:txBody>
          <a:bodyPr wrap="square" rtlCol="0">
            <a:spAutoFit/>
          </a:bodyPr>
          <a:lstStyle/>
          <a:p>
            <a:r>
              <a:rPr lang="en-US" altLang="zh-CN" sz="1600" dirty="0">
                <a:solidFill>
                  <a:srgbClr val="FF0000"/>
                </a:solidFill>
              </a:rPr>
              <a:t>Confidence</a:t>
            </a:r>
            <a:r>
              <a:rPr lang="zh-CN" altLang="en-US" sz="1600" dirty="0">
                <a:solidFill>
                  <a:srgbClr val="FF0000"/>
                </a:solidFill>
              </a:rPr>
              <a:t> </a:t>
            </a:r>
            <a:r>
              <a:rPr lang="en-US" altLang="zh-CN" sz="1600" dirty="0">
                <a:solidFill>
                  <a:srgbClr val="FF0000"/>
                </a:solidFill>
              </a:rPr>
              <a:t>loss,</a:t>
            </a:r>
            <a:r>
              <a:rPr lang="zh-CN" altLang="en-US" sz="1600" dirty="0">
                <a:solidFill>
                  <a:srgbClr val="FF0000"/>
                </a:solidFill>
              </a:rPr>
              <a:t> </a:t>
            </a:r>
            <a:r>
              <a:rPr lang="en-US" altLang="zh-CN" sz="1600" dirty="0">
                <a:solidFill>
                  <a:srgbClr val="FF0000"/>
                </a:solidFill>
              </a:rPr>
              <a:t>coordinate</a:t>
            </a:r>
            <a:r>
              <a:rPr lang="zh-CN" altLang="en-US" sz="1600" dirty="0">
                <a:solidFill>
                  <a:srgbClr val="FF0000"/>
                </a:solidFill>
              </a:rPr>
              <a:t> </a:t>
            </a:r>
            <a:r>
              <a:rPr lang="en-US" altLang="zh-CN" sz="1600" dirty="0">
                <a:solidFill>
                  <a:srgbClr val="FF0000"/>
                </a:solidFill>
              </a:rPr>
              <a:t>loss</a:t>
            </a:r>
            <a:r>
              <a:rPr lang="zh-CN" altLang="en-US" sz="1600" dirty="0">
                <a:solidFill>
                  <a:srgbClr val="FF0000"/>
                </a:solidFill>
              </a:rPr>
              <a:t> </a:t>
            </a:r>
            <a:r>
              <a:rPr lang="en-US" altLang="zh-CN" sz="1600" dirty="0">
                <a:solidFill>
                  <a:srgbClr val="FF0000"/>
                </a:solidFill>
              </a:rPr>
              <a:t>and</a:t>
            </a:r>
            <a:r>
              <a:rPr lang="zh-CN" altLang="en-US" sz="1600" dirty="0">
                <a:solidFill>
                  <a:srgbClr val="FF0000"/>
                </a:solidFill>
              </a:rPr>
              <a:t> </a:t>
            </a:r>
            <a:r>
              <a:rPr lang="en-US" altLang="zh-CN" sz="1600" dirty="0">
                <a:solidFill>
                  <a:srgbClr val="FF0000"/>
                </a:solidFill>
              </a:rPr>
              <a:t>classification</a:t>
            </a:r>
            <a:r>
              <a:rPr lang="zh-CN" altLang="en-US" sz="1600" dirty="0">
                <a:solidFill>
                  <a:srgbClr val="FF0000"/>
                </a:solidFill>
              </a:rPr>
              <a:t> </a:t>
            </a:r>
            <a:r>
              <a:rPr lang="en-US" altLang="zh-CN" sz="1600" dirty="0">
                <a:solidFill>
                  <a:srgbClr val="FF0000"/>
                </a:solidFill>
              </a:rPr>
              <a:t>loss</a:t>
            </a:r>
            <a:r>
              <a:rPr lang="zh-CN" altLang="en-US" sz="1600" dirty="0">
                <a:solidFill>
                  <a:srgbClr val="FF0000"/>
                </a:solidFill>
              </a:rPr>
              <a:t> </a:t>
            </a:r>
            <a:r>
              <a:rPr lang="en-US" altLang="zh-CN" sz="1600" dirty="0">
                <a:solidFill>
                  <a:srgbClr val="FF0000"/>
                </a:solidFill>
              </a:rPr>
              <a:t>are</a:t>
            </a:r>
            <a:r>
              <a:rPr lang="zh-CN" altLang="en-US" sz="1600" dirty="0">
                <a:solidFill>
                  <a:srgbClr val="FF0000"/>
                </a:solidFill>
              </a:rPr>
              <a:t> </a:t>
            </a:r>
            <a:r>
              <a:rPr lang="en-US" altLang="zh-CN" sz="1600" dirty="0">
                <a:solidFill>
                  <a:srgbClr val="FF0000"/>
                </a:solidFill>
              </a:rPr>
              <a:t>calculated</a:t>
            </a:r>
            <a:endParaRPr lang="en-US" sz="1600" dirty="0">
              <a:solidFill>
                <a:srgbClr val="FF0000"/>
              </a:solidFill>
            </a:endParaRPr>
          </a:p>
        </p:txBody>
      </p:sp>
      <p:sp>
        <p:nvSpPr>
          <p:cNvPr id="4" name="TextBox 3"/>
          <p:cNvSpPr txBox="1"/>
          <p:nvPr/>
        </p:nvSpPr>
        <p:spPr>
          <a:xfrm>
            <a:off x="433200" y="320455"/>
            <a:ext cx="840295" cy="646331"/>
          </a:xfrm>
          <a:prstGeom prst="rect">
            <a:avLst/>
          </a:prstGeom>
          <a:solidFill>
            <a:srgbClr val="FF0000"/>
          </a:solidFill>
          <a:ln>
            <a:solidFill>
              <a:schemeClr val="tx1"/>
            </a:solidFill>
          </a:ln>
        </p:spPr>
        <p:txBody>
          <a:bodyPr wrap="none" rtlCol="0">
            <a:spAutoFit/>
          </a:bodyPr>
          <a:lstStyle/>
          <a:p>
            <a:r>
              <a:rPr lang="en-US" dirty="0" err="1"/>
              <a:t>i</a:t>
            </a:r>
            <a:r>
              <a:rPr lang="en-US" dirty="0"/>
              <a:t>=cell #</a:t>
            </a:r>
          </a:p>
          <a:p>
            <a:r>
              <a:rPr lang="en-US" dirty="0"/>
              <a:t>j=BB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2CD0C95-D06B-3A4C-974C-1BC0431699B9}"/>
                  </a:ext>
                </a:extLst>
              </p:cNvPr>
              <p:cNvSpPr/>
              <p:nvPr/>
            </p:nvSpPr>
            <p:spPr>
              <a:xfrm>
                <a:off x="0" y="1148977"/>
                <a:ext cx="8911987" cy="758669"/>
              </a:xfrm>
              <a:prstGeom prst="rect">
                <a:avLst/>
              </a:prstGeom>
            </p:spPr>
            <p:txBody>
              <a:bodyPr wrap="square">
                <a:spAutoFit/>
              </a:bodyPr>
              <a:lstStyle/>
              <a:p>
                <a14:m>
                  <m:oMath xmlns:m="http://schemas.openxmlformats.org/officeDocument/2006/math">
                    <m:sSubSup>
                      <m:sSubSupPr>
                        <m:ctrlPr>
                          <a:rPr lang="en-US" altLang="zh-CN" sz="1600" i="1" smtClean="0">
                            <a:latin typeface="Cambria Math" panose="02040503050406030204" pitchFamily="18" charset="0"/>
                          </a:rPr>
                        </m:ctrlPr>
                      </m:sSubSupPr>
                      <m:e>
                        <m:r>
                          <a:rPr lang="en-US" altLang="zh-CN" sz="1600" i="1" smtClean="0">
                            <a:latin typeface="Cambria Math" panose="02040503050406030204" pitchFamily="18" charset="0"/>
                            <a:ea typeface="Cambria Math" panose="02040503050406030204" pitchFamily="18" charset="0"/>
                          </a:rPr>
                          <m:t>𝕀</m:t>
                        </m:r>
                      </m:e>
                      <m:sub>
                        <m:r>
                          <a:rPr lang="en-US" altLang="zh-CN" sz="1600" b="0" i="1" smtClean="0">
                            <a:latin typeface="Cambria Math" panose="02040503050406030204" pitchFamily="18" charset="0"/>
                          </a:rPr>
                          <m:t>𝑖𝑗</m:t>
                        </m:r>
                      </m:sub>
                      <m:sup>
                        <m:r>
                          <a:rPr lang="en-US" altLang="zh-CN" sz="1600" b="0" i="1" smtClean="0">
                            <a:latin typeface="Cambria Math" panose="02040503050406030204" pitchFamily="18" charset="0"/>
                          </a:rPr>
                          <m:t>𝑜𝑏𝑗</m:t>
                        </m:r>
                      </m:sup>
                    </m:sSubSup>
                  </m:oMath>
                </a14:m>
                <a:r>
                  <a:rPr lang="en-US" altLang="zh-CN" sz="1600" dirty="0">
                    <a:ea typeface="Cambria Math" panose="02040503050406030204" pitchFamily="18" charset="0"/>
                  </a:rPr>
                  <a:t>=1,</a:t>
                </a:r>
                <a:r>
                  <a:rPr lang="zh-CN" altLang="en-US" sz="1600" dirty="0">
                    <a:ea typeface="Cambria Math" panose="02040503050406030204" pitchFamily="18" charset="0"/>
                  </a:rPr>
                  <a:t> </a:t>
                </a:r>
                <a14:m>
                  <m:oMath xmlns:m="http://schemas.openxmlformats.org/officeDocument/2006/math">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ea typeface="Cambria Math" panose="02040503050406030204" pitchFamily="18" charset="0"/>
                          </a:rPr>
                          <m:t>𝕀</m:t>
                        </m:r>
                      </m:e>
                      <m:sub>
                        <m:r>
                          <a:rPr lang="en-US" altLang="zh-CN" sz="1600" i="1">
                            <a:latin typeface="Cambria Math" panose="02040503050406030204" pitchFamily="18" charset="0"/>
                          </a:rPr>
                          <m:t>𝑖𝑗</m:t>
                        </m:r>
                      </m:sub>
                      <m:sup>
                        <m:r>
                          <a:rPr lang="en-US" altLang="zh-CN" sz="1600" b="0" i="1" smtClean="0">
                            <a:latin typeface="Cambria Math" panose="02040503050406030204" pitchFamily="18" charset="0"/>
                          </a:rPr>
                          <m:t>𝑛𝑜</m:t>
                        </m:r>
                        <m:r>
                          <a:rPr lang="en-US" altLang="zh-CN" sz="1600" i="1">
                            <a:latin typeface="Cambria Math" panose="02040503050406030204" pitchFamily="18" charset="0"/>
                          </a:rPr>
                          <m:t>𝑜𝑏𝑗</m:t>
                        </m:r>
                      </m:sup>
                    </m:sSubSup>
                  </m:oMath>
                </a14:m>
                <a:r>
                  <a:rPr lang="en-US" altLang="zh-CN" sz="1600" dirty="0">
                    <a:ea typeface="Cambria Math" panose="02040503050406030204" pitchFamily="18" charset="0"/>
                  </a:rPr>
                  <a:t>=0 if</a:t>
                </a:r>
                <a:r>
                  <a:rPr lang="zh-CN" altLang="en-US" sz="1600" dirty="0">
                    <a:ea typeface="Cambria Math" panose="02040503050406030204" pitchFamily="18" charset="0"/>
                  </a:rPr>
                  <a:t> </a:t>
                </a:r>
                <a:r>
                  <a:rPr lang="en-US" altLang="zh-CN" sz="1600" dirty="0" err="1">
                    <a:ea typeface="Cambria Math" panose="02040503050406030204" pitchFamily="18" charset="0"/>
                  </a:rPr>
                  <a:t>i</a:t>
                </a:r>
                <a:r>
                  <a:rPr lang="en-US" altLang="zh-CN" sz="1600" baseline="-25000" dirty="0" err="1">
                    <a:ea typeface="Cambria Math" panose="02040503050406030204" pitchFamily="18" charset="0"/>
                  </a:rPr>
                  <a:t>th</a:t>
                </a:r>
                <a:r>
                  <a:rPr lang="zh-CN" altLang="en-US" sz="1600" dirty="0">
                    <a:ea typeface="Cambria Math" panose="02040503050406030204" pitchFamily="18" charset="0"/>
                  </a:rPr>
                  <a:t> </a:t>
                </a:r>
                <a:r>
                  <a:rPr lang="en-US" altLang="zh-CN" sz="1600" dirty="0">
                    <a:ea typeface="Cambria Math" panose="02040503050406030204" pitchFamily="18" charset="0"/>
                  </a:rPr>
                  <a:t>cell</a:t>
                </a:r>
                <a:r>
                  <a:rPr lang="zh-CN" altLang="en-US" sz="1600" dirty="0">
                    <a:ea typeface="Cambria Math" panose="02040503050406030204" pitchFamily="18" charset="0"/>
                  </a:rPr>
                  <a:t> </a:t>
                </a:r>
                <a:r>
                  <a:rPr lang="en-US" altLang="zh-CN" sz="1600" dirty="0">
                    <a:ea typeface="Cambria Math" panose="02040503050406030204" pitchFamily="18" charset="0"/>
                  </a:rPr>
                  <a:t>has</a:t>
                </a:r>
                <a:r>
                  <a:rPr lang="zh-CN" altLang="en-US" sz="1600" dirty="0">
                    <a:ea typeface="Cambria Math" panose="02040503050406030204" pitchFamily="18" charset="0"/>
                  </a:rPr>
                  <a:t> </a:t>
                </a:r>
                <a:r>
                  <a:rPr lang="en-US" altLang="zh-CN" sz="1600" dirty="0">
                    <a:ea typeface="Cambria Math" panose="02040503050406030204" pitchFamily="18" charset="0"/>
                  </a:rPr>
                  <a:t>a</a:t>
                </a:r>
                <a:r>
                  <a:rPr lang="zh-CN" altLang="en-US" sz="1600" dirty="0">
                    <a:ea typeface="Cambria Math" panose="02040503050406030204" pitchFamily="18" charset="0"/>
                  </a:rPr>
                  <a:t> </a:t>
                </a:r>
                <a:r>
                  <a:rPr lang="en-US" altLang="zh-CN" sz="1600" dirty="0">
                    <a:ea typeface="Cambria Math" panose="02040503050406030204" pitchFamily="18" charset="0"/>
                  </a:rPr>
                  <a:t>object</a:t>
                </a:r>
                <a:r>
                  <a:rPr lang="zh-CN" altLang="en-US" sz="1600" dirty="0">
                    <a:ea typeface="Cambria Math" panose="02040503050406030204" pitchFamily="18" charset="0"/>
                  </a:rPr>
                  <a:t> </a:t>
                </a:r>
                <a:r>
                  <a:rPr lang="en-US" altLang="zh-CN" sz="1600" dirty="0">
                    <a:ea typeface="Cambria Math" panose="02040503050406030204" pitchFamily="18" charset="0"/>
                  </a:rPr>
                  <a:t>center</a:t>
                </a:r>
                <a:r>
                  <a:rPr lang="zh-CN" altLang="en-US" sz="1600" dirty="0">
                    <a:ea typeface="Cambria Math" panose="02040503050406030204" pitchFamily="18" charset="0"/>
                  </a:rPr>
                  <a:t> </a:t>
                </a:r>
                <a:r>
                  <a:rPr lang="en-US" altLang="zh-CN" sz="1600" dirty="0">
                    <a:ea typeface="Cambria Math" panose="02040503050406030204" pitchFamily="18" charset="0"/>
                  </a:rPr>
                  <a:t>in</a:t>
                </a:r>
                <a:r>
                  <a:rPr lang="zh-CN" altLang="en-US" sz="1600" dirty="0">
                    <a:ea typeface="Cambria Math" panose="02040503050406030204" pitchFamily="18" charset="0"/>
                  </a:rPr>
                  <a:t> </a:t>
                </a:r>
                <a:r>
                  <a:rPr lang="en-US" altLang="zh-CN" sz="1600" dirty="0">
                    <a:ea typeface="Cambria Math" panose="02040503050406030204" pitchFamily="18" charset="0"/>
                  </a:rPr>
                  <a:t>it</a:t>
                </a:r>
                <a:r>
                  <a:rPr lang="zh-CN" altLang="en-US" sz="1600" dirty="0">
                    <a:ea typeface="Cambria Math" panose="02040503050406030204" pitchFamily="18" charset="0"/>
                  </a:rPr>
                  <a:t> </a:t>
                </a:r>
                <a:r>
                  <a:rPr lang="en-US" altLang="zh-CN" sz="1600" dirty="0">
                    <a:ea typeface="Cambria Math" panose="02040503050406030204" pitchFamily="18" charset="0"/>
                  </a:rPr>
                  <a:t>and</a:t>
                </a:r>
                <a:r>
                  <a:rPr lang="zh-CN" altLang="en-US" sz="1600" dirty="0">
                    <a:ea typeface="Cambria Math" panose="02040503050406030204" pitchFamily="18" charset="0"/>
                  </a:rPr>
                  <a:t> </a:t>
                </a:r>
                <a:r>
                  <a:rPr lang="en-US" altLang="zh-CN" sz="1600" dirty="0">
                    <a:ea typeface="Cambria Math" panose="02040503050406030204" pitchFamily="18" charset="0"/>
                  </a:rPr>
                  <a:t>the</a:t>
                </a:r>
                <a:r>
                  <a:rPr lang="zh-CN" altLang="en-US" sz="1600" dirty="0">
                    <a:ea typeface="Cambria Math" panose="02040503050406030204" pitchFamily="18" charset="0"/>
                  </a:rPr>
                  <a:t> </a:t>
                </a:r>
                <a:r>
                  <a:rPr lang="en-US" altLang="zh-CN" sz="1600" dirty="0" err="1">
                    <a:ea typeface="Cambria Math" panose="02040503050406030204" pitchFamily="18" charset="0"/>
                  </a:rPr>
                  <a:t>j</a:t>
                </a:r>
                <a:r>
                  <a:rPr lang="en-US" altLang="zh-CN" sz="1600" baseline="-25000" dirty="0" err="1">
                    <a:ea typeface="Cambria Math" panose="02040503050406030204" pitchFamily="18" charset="0"/>
                  </a:rPr>
                  <a:t>th</a:t>
                </a:r>
                <a:r>
                  <a:rPr lang="zh-CN" altLang="en-US" sz="1600" dirty="0">
                    <a:ea typeface="Cambria Math" panose="02040503050406030204" pitchFamily="18" charset="0"/>
                  </a:rPr>
                  <a:t> </a:t>
                </a:r>
                <a:r>
                  <a:rPr lang="en-US" altLang="zh-CN" sz="1600" dirty="0">
                    <a:ea typeface="Cambria Math" panose="02040503050406030204" pitchFamily="18" charset="0"/>
                  </a:rPr>
                  <a:t>bounding</a:t>
                </a:r>
                <a:r>
                  <a:rPr lang="zh-CN" altLang="en-US" sz="1600" dirty="0">
                    <a:ea typeface="Cambria Math" panose="02040503050406030204" pitchFamily="18" charset="0"/>
                  </a:rPr>
                  <a:t> </a:t>
                </a:r>
                <a:r>
                  <a:rPr lang="en-US" altLang="zh-CN" sz="1600" dirty="0">
                    <a:ea typeface="Cambria Math" panose="02040503050406030204" pitchFamily="18" charset="0"/>
                  </a:rPr>
                  <a:t>box</a:t>
                </a:r>
                <a:r>
                  <a:rPr lang="zh-CN" altLang="en-US" sz="1600" dirty="0">
                    <a:ea typeface="Cambria Math" panose="02040503050406030204" pitchFamily="18" charset="0"/>
                  </a:rPr>
                  <a:t> </a:t>
                </a:r>
                <a:r>
                  <a:rPr lang="en-US" altLang="zh-CN" sz="1600" dirty="0">
                    <a:ea typeface="Cambria Math" panose="02040503050406030204" pitchFamily="18" charset="0"/>
                  </a:rPr>
                  <a:t>has</a:t>
                </a:r>
                <a:r>
                  <a:rPr lang="zh-CN" altLang="en-US" sz="1600" dirty="0">
                    <a:ea typeface="Cambria Math" panose="02040503050406030204" pitchFamily="18" charset="0"/>
                  </a:rPr>
                  <a:t> </a:t>
                </a:r>
                <a:r>
                  <a:rPr lang="en-US" altLang="zh-CN" sz="1600" dirty="0">
                    <a:ea typeface="Cambria Math" panose="02040503050406030204" pitchFamily="18" charset="0"/>
                  </a:rPr>
                  <a:t>the</a:t>
                </a:r>
                <a:r>
                  <a:rPr lang="zh-CN" altLang="en-US" sz="1600" dirty="0">
                    <a:ea typeface="Cambria Math" panose="02040503050406030204" pitchFamily="18" charset="0"/>
                  </a:rPr>
                  <a:t> </a:t>
                </a:r>
                <a:endParaRPr lang="en-US" altLang="zh-CN" sz="1600" dirty="0">
                  <a:ea typeface="Cambria Math" panose="02040503050406030204" pitchFamily="18" charset="0"/>
                </a:endParaRPr>
              </a:p>
              <a:p>
                <a:r>
                  <a:rPr lang="en-US" altLang="zh-CN" sz="1600" dirty="0">
                    <a:ea typeface="Cambria Math" panose="02040503050406030204" pitchFamily="18" charset="0"/>
                  </a:rPr>
                  <a:t>highest</a:t>
                </a:r>
                <a:r>
                  <a:rPr lang="zh-CN" altLang="en-US" sz="1600" dirty="0">
                    <a:ea typeface="Cambria Math" panose="02040503050406030204" pitchFamily="18" charset="0"/>
                  </a:rPr>
                  <a:t> </a:t>
                </a:r>
                <a:r>
                  <a:rPr lang="en-US" altLang="zh-CN" sz="1600" dirty="0" err="1">
                    <a:ea typeface="Cambria Math" panose="02040503050406030204" pitchFamily="18" charset="0"/>
                  </a:rPr>
                  <a:t>IoU</a:t>
                </a:r>
                <a:r>
                  <a:rPr lang="zh-CN" altLang="en-US" sz="1600" dirty="0">
                    <a:ea typeface="Cambria Math" panose="02040503050406030204" pitchFamily="18" charset="0"/>
                  </a:rPr>
                  <a:t> </a:t>
                </a:r>
                <a:r>
                  <a:rPr lang="en-US" altLang="zh-CN" sz="1600" dirty="0">
                    <a:ea typeface="Cambria Math" panose="02040503050406030204" pitchFamily="18" charset="0"/>
                  </a:rPr>
                  <a:t>among</a:t>
                </a:r>
                <a:r>
                  <a:rPr lang="zh-CN" altLang="en-US" sz="1600" dirty="0">
                    <a:ea typeface="Cambria Math" panose="02040503050406030204" pitchFamily="18" charset="0"/>
                  </a:rPr>
                  <a:t> </a:t>
                </a:r>
                <a:r>
                  <a:rPr lang="en-US" altLang="zh-CN" sz="1600" dirty="0">
                    <a:ea typeface="Cambria Math" panose="02040503050406030204" pitchFamily="18" charset="0"/>
                  </a:rPr>
                  <a:t>all</a:t>
                </a:r>
                <a:r>
                  <a:rPr lang="zh-CN" altLang="en-US" sz="1600" dirty="0">
                    <a:ea typeface="Cambria Math" panose="02040503050406030204" pitchFamily="18" charset="0"/>
                  </a:rPr>
                  <a:t> </a:t>
                </a:r>
                <a:r>
                  <a:rPr lang="en-US" altLang="zh-CN" sz="1600" dirty="0">
                    <a:ea typeface="Cambria Math" panose="02040503050406030204" pitchFamily="18" charset="0"/>
                  </a:rPr>
                  <a:t>the</a:t>
                </a:r>
                <a:r>
                  <a:rPr lang="zh-CN" altLang="en-US" sz="1600" dirty="0">
                    <a:ea typeface="Cambria Math" panose="02040503050406030204" pitchFamily="18" charset="0"/>
                  </a:rPr>
                  <a:t> </a:t>
                </a:r>
                <a:r>
                  <a:rPr lang="en-US" altLang="zh-CN" sz="1600" dirty="0">
                    <a:ea typeface="Cambria Math" panose="02040503050406030204" pitchFamily="18" charset="0"/>
                  </a:rPr>
                  <a:t>B</a:t>
                </a:r>
                <a:r>
                  <a:rPr lang="zh-CN" altLang="en-US" sz="1600" dirty="0">
                    <a:ea typeface="Cambria Math" panose="02040503050406030204" pitchFamily="18" charset="0"/>
                  </a:rPr>
                  <a:t> </a:t>
                </a:r>
                <a:r>
                  <a:rPr lang="en-US" altLang="zh-CN" sz="1600" dirty="0">
                    <a:ea typeface="Cambria Math" panose="02040503050406030204" pitchFamily="18" charset="0"/>
                  </a:rPr>
                  <a:t>bounding</a:t>
                </a:r>
                <a:r>
                  <a:rPr lang="zh-CN" altLang="en-US" sz="1600" dirty="0">
                    <a:ea typeface="Cambria Math" panose="02040503050406030204" pitchFamily="18" charset="0"/>
                  </a:rPr>
                  <a:t> </a:t>
                </a:r>
                <a:r>
                  <a:rPr lang="en-US" altLang="zh-CN" sz="1600" dirty="0">
                    <a:ea typeface="Cambria Math" panose="02040503050406030204" pitchFamily="18" charset="0"/>
                  </a:rPr>
                  <a:t>boxes</a:t>
                </a:r>
                <a:r>
                  <a:rPr lang="zh-CN" altLang="en-US" sz="1600" dirty="0">
                    <a:ea typeface="Cambria Math" panose="02040503050406030204" pitchFamily="18" charset="0"/>
                  </a:rPr>
                  <a:t> </a:t>
                </a:r>
                <a:r>
                  <a:rPr lang="en-US" altLang="zh-CN" sz="1600" dirty="0">
                    <a:ea typeface="Cambria Math" panose="02040503050406030204" pitchFamily="18" charset="0"/>
                  </a:rPr>
                  <a:t>with</a:t>
                </a:r>
                <a:r>
                  <a:rPr lang="zh-CN" altLang="en-US" sz="1600" dirty="0">
                    <a:ea typeface="Cambria Math" panose="02040503050406030204" pitchFamily="18" charset="0"/>
                  </a:rPr>
                  <a:t> </a:t>
                </a:r>
                <a:r>
                  <a:rPr lang="en-US" altLang="zh-CN" sz="1600" dirty="0">
                    <a:ea typeface="Cambria Math" panose="02040503050406030204" pitchFamily="18" charset="0"/>
                  </a:rPr>
                  <a:t>this</a:t>
                </a:r>
                <a:r>
                  <a:rPr lang="zh-CN" altLang="en-US" sz="1600" dirty="0">
                    <a:ea typeface="Cambria Math" panose="02040503050406030204" pitchFamily="18" charset="0"/>
                  </a:rPr>
                  <a:t> </a:t>
                </a:r>
                <a:r>
                  <a:rPr lang="en-US" altLang="zh-CN" sz="1600" dirty="0">
                    <a:ea typeface="Cambria Math" panose="02040503050406030204" pitchFamily="18" charset="0"/>
                  </a:rPr>
                  <a:t>cell,</a:t>
                </a:r>
                <a:r>
                  <a:rPr lang="zh-CN" altLang="en-US" sz="1600" dirty="0">
                    <a:ea typeface="Cambria Math" panose="02040503050406030204" pitchFamily="18" charset="0"/>
                  </a:rPr>
                  <a:t> </a:t>
                </a:r>
                <a:r>
                  <a:rPr lang="en-US" altLang="zh-CN" sz="1600" dirty="0">
                    <a:ea typeface="Cambria Math" panose="02040503050406030204" pitchFamily="18" charset="0"/>
                  </a:rPr>
                  <a:t>otherwise</a:t>
                </a:r>
                <a:r>
                  <a:rPr lang="zh-CN" altLang="en-US" sz="1600" dirty="0">
                    <a:ea typeface="Cambria Math" panose="02040503050406030204" pitchFamily="18" charset="0"/>
                  </a:rPr>
                  <a:t> </a:t>
                </a:r>
                <a14:m>
                  <m:oMath xmlns:m="http://schemas.openxmlformats.org/officeDocument/2006/math">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ea typeface="Cambria Math" panose="02040503050406030204" pitchFamily="18" charset="0"/>
                          </a:rPr>
                          <m:t>𝕀</m:t>
                        </m:r>
                      </m:e>
                      <m:sub>
                        <m:r>
                          <a:rPr lang="en-US" altLang="zh-CN" sz="1600" i="1">
                            <a:latin typeface="Cambria Math" panose="02040503050406030204" pitchFamily="18" charset="0"/>
                          </a:rPr>
                          <m:t>𝑖𝑗</m:t>
                        </m:r>
                      </m:sub>
                      <m:sup>
                        <m:r>
                          <a:rPr lang="en-US" altLang="zh-CN" sz="1600" i="1">
                            <a:latin typeface="Cambria Math" panose="02040503050406030204" pitchFamily="18" charset="0"/>
                          </a:rPr>
                          <m:t>𝑜𝑏𝑗</m:t>
                        </m:r>
                      </m:sup>
                    </m:sSubSup>
                  </m:oMath>
                </a14:m>
                <a:r>
                  <a:rPr lang="en-US" altLang="zh-CN" sz="1600" dirty="0">
                    <a:ea typeface="Cambria Math" panose="02040503050406030204" pitchFamily="18" charset="0"/>
                  </a:rPr>
                  <a:t>=0,</a:t>
                </a:r>
                <a:r>
                  <a:rPr lang="zh-CN" altLang="en-US" sz="1600" dirty="0">
                    <a:ea typeface="Cambria Math" panose="02040503050406030204" pitchFamily="18" charset="0"/>
                  </a:rPr>
                  <a:t> </a:t>
                </a:r>
                <a14:m>
                  <m:oMath xmlns:m="http://schemas.openxmlformats.org/officeDocument/2006/math">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ea typeface="Cambria Math" panose="02040503050406030204" pitchFamily="18" charset="0"/>
                          </a:rPr>
                          <m:t>𝕀</m:t>
                        </m:r>
                      </m:e>
                      <m:sub>
                        <m:r>
                          <a:rPr lang="en-US" altLang="zh-CN" sz="1600" i="1">
                            <a:latin typeface="Cambria Math" panose="02040503050406030204" pitchFamily="18" charset="0"/>
                          </a:rPr>
                          <m:t>𝑖𝑗</m:t>
                        </m:r>
                      </m:sub>
                      <m:sup>
                        <m:r>
                          <a:rPr lang="en-US" altLang="zh-CN" sz="1600" i="1">
                            <a:latin typeface="Cambria Math" panose="02040503050406030204" pitchFamily="18" charset="0"/>
                          </a:rPr>
                          <m:t>𝑛𝑜𝑜𝑏𝑗</m:t>
                        </m:r>
                      </m:sup>
                    </m:sSubSup>
                  </m:oMath>
                </a14:m>
                <a:r>
                  <a:rPr lang="en-US" altLang="zh-CN" sz="1600" dirty="0">
                    <a:ea typeface="Cambria Math" panose="02040503050406030204" pitchFamily="18" charset="0"/>
                  </a:rPr>
                  <a:t>=1</a:t>
                </a:r>
              </a:p>
            </p:txBody>
          </p:sp>
        </mc:Choice>
        <mc:Fallback xmlns="">
          <p:sp>
            <p:nvSpPr>
              <p:cNvPr id="14" name="Rectangle 13">
                <a:extLst>
                  <a:ext uri="{FF2B5EF4-FFF2-40B4-BE49-F238E27FC236}">
                    <a16:creationId xmlns:a16="http://schemas.microsoft.com/office/drawing/2014/main" id="{12CD0C95-D06B-3A4C-974C-1BC0431699B9}"/>
                  </a:ext>
                </a:extLst>
              </p:cNvPr>
              <p:cNvSpPr>
                <a:spLocks noRot="1" noChangeAspect="1" noMove="1" noResize="1" noEditPoints="1" noAdjustHandles="1" noChangeArrowheads="1" noChangeShapeType="1" noTextEdit="1"/>
              </p:cNvSpPr>
              <p:nvPr/>
            </p:nvSpPr>
            <p:spPr>
              <a:xfrm>
                <a:off x="0" y="1148977"/>
                <a:ext cx="8911987" cy="758669"/>
              </a:xfrm>
              <a:prstGeom prst="rect">
                <a:avLst/>
              </a:prstGeom>
              <a:blipFill>
                <a:blip r:embed="rId8"/>
                <a:stretch>
                  <a:fillRect l="-342" b="-4000"/>
                </a:stretch>
              </a:blipFill>
            </p:spPr>
            <p:txBody>
              <a:bodyPr/>
              <a:lstStyle/>
              <a:p>
                <a:r>
                  <a:rPr lang="en-US">
                    <a:noFill/>
                  </a:rPr>
                  <a:t> </a:t>
                </a:r>
              </a:p>
            </p:txBody>
          </p:sp>
        </mc:Fallback>
      </mc:AlternateContent>
      <p:grpSp>
        <p:nvGrpSpPr>
          <p:cNvPr id="12" name="Group 11"/>
          <p:cNvGrpSpPr/>
          <p:nvPr/>
        </p:nvGrpSpPr>
        <p:grpSpPr>
          <a:xfrm>
            <a:off x="5982397" y="2188162"/>
            <a:ext cx="1337674" cy="525360"/>
            <a:chOff x="5982397" y="2188162"/>
            <a:chExt cx="1337674" cy="525360"/>
          </a:xfrm>
        </p:grpSpPr>
        <p:sp>
          <p:nvSpPr>
            <p:cNvPr id="7" name="TextBox 6"/>
            <p:cNvSpPr txBox="1"/>
            <p:nvPr/>
          </p:nvSpPr>
          <p:spPr>
            <a:xfrm>
              <a:off x="5982397" y="2188162"/>
              <a:ext cx="1337674" cy="307777"/>
            </a:xfrm>
            <a:prstGeom prst="rect">
              <a:avLst/>
            </a:prstGeom>
            <a:solidFill>
              <a:srgbClr val="FF0000"/>
            </a:solidFill>
            <a:ln>
              <a:solidFill>
                <a:schemeClr val="tx1"/>
              </a:solidFill>
            </a:ln>
          </p:spPr>
          <p:txBody>
            <a:bodyPr wrap="none" rtlCol="0">
              <a:spAutoFit/>
            </a:bodyPr>
            <a:lstStyle/>
            <a:p>
              <a:r>
                <a:rPr lang="en-US" sz="1400" dirty="0"/>
                <a:t>j BB index silent</a:t>
              </a:r>
            </a:p>
          </p:txBody>
        </p:sp>
        <p:cxnSp>
          <p:nvCxnSpPr>
            <p:cNvPr id="9" name="Straight Arrow Connector 8"/>
            <p:cNvCxnSpPr>
              <a:stCxn id="7" idx="2"/>
            </p:cNvCxnSpPr>
            <p:nvPr/>
          </p:nvCxnSpPr>
          <p:spPr>
            <a:xfrm flipH="1">
              <a:off x="6424857" y="2495939"/>
              <a:ext cx="226377" cy="2020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7" idx="2"/>
            </p:cNvCxnSpPr>
            <p:nvPr/>
          </p:nvCxnSpPr>
          <p:spPr>
            <a:xfrm>
              <a:off x="6651234" y="2495939"/>
              <a:ext cx="361448" cy="2175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6264530" y="2647467"/>
            <a:ext cx="2744039" cy="1608120"/>
            <a:chOff x="6264530" y="2647467"/>
            <a:chExt cx="2744039" cy="1608120"/>
          </a:xfrm>
        </p:grpSpPr>
        <p:pic>
          <p:nvPicPr>
            <p:cNvPr id="35" name="Picture 34"/>
            <p:cNvPicPr>
              <a:picLocks noChangeAspect="1"/>
            </p:cNvPicPr>
            <p:nvPr/>
          </p:nvPicPr>
          <p:blipFill>
            <a:blip r:embed="rId12"/>
            <a:stretch>
              <a:fillRect/>
            </a:stretch>
          </p:blipFill>
          <p:spPr>
            <a:xfrm>
              <a:off x="6264530" y="3586517"/>
              <a:ext cx="321769" cy="351405"/>
            </a:xfrm>
            <a:prstGeom prst="rect">
              <a:avLst/>
            </a:prstGeom>
          </p:spPr>
        </p:pic>
        <p:pic>
          <p:nvPicPr>
            <p:cNvPr id="23" name="Picture 22"/>
            <p:cNvPicPr>
              <a:picLocks noChangeAspect="1"/>
            </p:cNvPicPr>
            <p:nvPr/>
          </p:nvPicPr>
          <p:blipFill>
            <a:blip r:embed="rId12"/>
            <a:stretch>
              <a:fillRect/>
            </a:stretch>
          </p:blipFill>
          <p:spPr>
            <a:xfrm>
              <a:off x="7829633" y="2647467"/>
              <a:ext cx="321769" cy="351405"/>
            </a:xfrm>
            <a:prstGeom prst="rect">
              <a:avLst/>
            </a:prstGeom>
          </p:spPr>
        </p:pic>
        <p:pic>
          <p:nvPicPr>
            <p:cNvPr id="34" name="Picture 33"/>
            <p:cNvPicPr>
              <a:picLocks noChangeAspect="1"/>
            </p:cNvPicPr>
            <p:nvPr/>
          </p:nvPicPr>
          <p:blipFill>
            <a:blip r:embed="rId12"/>
            <a:stretch>
              <a:fillRect/>
            </a:stretch>
          </p:blipFill>
          <p:spPr>
            <a:xfrm>
              <a:off x="8686800" y="3082712"/>
              <a:ext cx="321769" cy="351405"/>
            </a:xfrm>
            <a:prstGeom prst="rect">
              <a:avLst/>
            </a:prstGeom>
          </p:spPr>
        </p:pic>
        <p:pic>
          <p:nvPicPr>
            <p:cNvPr id="36" name="Picture 35"/>
            <p:cNvPicPr>
              <a:picLocks noChangeAspect="1"/>
            </p:cNvPicPr>
            <p:nvPr/>
          </p:nvPicPr>
          <p:blipFill>
            <a:blip r:embed="rId12"/>
            <a:stretch>
              <a:fillRect/>
            </a:stretch>
          </p:blipFill>
          <p:spPr>
            <a:xfrm>
              <a:off x="7341187" y="3904182"/>
              <a:ext cx="321769" cy="351405"/>
            </a:xfrm>
            <a:prstGeom prst="rect">
              <a:avLst/>
            </a:prstGeom>
          </p:spPr>
        </p:pic>
      </p:grpSp>
      <p:sp>
        <p:nvSpPr>
          <p:cNvPr id="38" name="Rectangle 37"/>
          <p:cNvSpPr/>
          <p:nvPr/>
        </p:nvSpPr>
        <p:spPr>
          <a:xfrm>
            <a:off x="1273495" y="4880126"/>
            <a:ext cx="1932781" cy="302383"/>
          </a:xfrm>
          <a:prstGeom prst="rect">
            <a:avLst/>
          </a:prstGeom>
          <a:solidFill>
            <a:srgbClr val="FFFF00">
              <a:alpha val="30000"/>
            </a:srgbClr>
          </a:solidFill>
          <a:ln>
            <a:solidFill>
              <a:schemeClr val="accent1">
                <a:shade val="95000"/>
                <a:satMod val="105000"/>
                <a:alpha val="1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571750" y="5229682"/>
            <a:ext cx="940467" cy="428786"/>
          </a:xfrm>
          <a:prstGeom prst="rect">
            <a:avLst/>
          </a:prstGeom>
          <a:solidFill>
            <a:schemeClr val="tx1">
              <a:alpha val="30000"/>
            </a:schemeClr>
          </a:solidFill>
          <a:ln>
            <a:solidFill>
              <a:schemeClr val="accent1">
                <a:shade val="95000"/>
                <a:satMod val="105000"/>
                <a:alpha val="1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6600999" y="3616734"/>
            <a:ext cx="1832061" cy="373344"/>
            <a:chOff x="6600999" y="3616734"/>
            <a:chExt cx="1832061" cy="373344"/>
          </a:xfrm>
        </p:grpSpPr>
        <p:pic>
          <p:nvPicPr>
            <p:cNvPr id="40" name="Picture 39"/>
            <p:cNvPicPr>
              <a:picLocks noChangeAspect="1"/>
            </p:cNvPicPr>
            <p:nvPr/>
          </p:nvPicPr>
          <p:blipFill>
            <a:blip r:embed="rId13"/>
            <a:stretch>
              <a:fillRect/>
            </a:stretch>
          </p:blipFill>
          <p:spPr>
            <a:xfrm>
              <a:off x="6892378" y="3616734"/>
              <a:ext cx="1540682" cy="330852"/>
            </a:xfrm>
            <a:prstGeom prst="rect">
              <a:avLst/>
            </a:prstGeom>
          </p:spPr>
        </p:pic>
        <p:sp>
          <p:nvSpPr>
            <p:cNvPr id="41" name="TextBox 40"/>
            <p:cNvSpPr txBox="1"/>
            <p:nvPr/>
          </p:nvSpPr>
          <p:spPr>
            <a:xfrm>
              <a:off x="6600999" y="3620746"/>
              <a:ext cx="300082" cy="369332"/>
            </a:xfrm>
            <a:prstGeom prst="rect">
              <a:avLst/>
            </a:prstGeom>
            <a:noFill/>
          </p:spPr>
          <p:txBody>
            <a:bodyPr wrap="none" rtlCol="0">
              <a:spAutoFit/>
            </a:bodyPr>
            <a:lstStyle/>
            <a:p>
              <a:r>
                <a:rPr lang="en-US" dirty="0"/>
                <a:t>+</a:t>
              </a:r>
            </a:p>
          </p:txBody>
        </p:sp>
      </p:grpSp>
      <p:sp>
        <p:nvSpPr>
          <p:cNvPr id="43" name="文本框 9"/>
          <p:cNvSpPr txBox="1"/>
          <p:nvPr/>
        </p:nvSpPr>
        <p:spPr>
          <a:xfrm>
            <a:off x="853348" y="6206605"/>
            <a:ext cx="3084987" cy="430887"/>
          </a:xfrm>
          <a:prstGeom prst="rect">
            <a:avLst/>
          </a:prstGeom>
          <a:solidFill>
            <a:srgbClr val="FF0000"/>
          </a:solidFill>
          <a:ln>
            <a:solidFill>
              <a:srgbClr val="FFFF00"/>
            </a:solidFill>
          </a:ln>
        </p:spPr>
        <p:txBody>
          <a:bodyPr wrap="square" rtlCol="0">
            <a:spAutoFit/>
          </a:bodyPr>
          <a:lstStyle/>
          <a:p>
            <a:r>
              <a:rPr kumimoji="1" lang="en-US" altLang="zh-CN" sz="1100" dirty="0"/>
              <a:t>Confidence=</a:t>
            </a:r>
            <a:r>
              <a:rPr kumimoji="1" lang="en-US" altLang="zh-CN" sz="1100" dirty="0" err="1"/>
              <a:t>Pr</a:t>
            </a:r>
            <a:r>
              <a:rPr kumimoji="1" lang="en-US" altLang="zh-CN" sz="1100" dirty="0"/>
              <a:t>(Object)*IOU If cell contains objects</a:t>
            </a:r>
          </a:p>
          <a:p>
            <a:r>
              <a:rPr kumimoji="1" lang="en-US" altLang="zh-CN" sz="1100" dirty="0"/>
              <a:t>Confidence=0 If cell </a:t>
            </a:r>
            <a:r>
              <a:rPr kumimoji="1" lang="en-US" altLang="zh-CN" sz="1100" dirty="0" err="1"/>
              <a:t>doesn’tcontain</a:t>
            </a:r>
            <a:r>
              <a:rPr kumimoji="1" lang="en-US" altLang="zh-CN" sz="1100" dirty="0"/>
              <a:t> objects</a:t>
            </a:r>
          </a:p>
        </p:txBody>
      </p:sp>
    </p:spTree>
    <p:extLst>
      <p:ext uri="{BB962C8B-B14F-4D97-AF65-F5344CB8AC3E}">
        <p14:creationId xmlns:p14="http://schemas.microsoft.com/office/powerpoint/2010/main" val="20223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3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animBg="1"/>
      <p:bldP spid="25" grpId="0"/>
      <p:bldP spid="26" grpId="0"/>
      <p:bldP spid="27" grpId="0"/>
      <p:bldP spid="3" grpId="0"/>
      <p:bldP spid="28" grpId="0" animBg="1"/>
      <p:bldP spid="29" grpId="0" animBg="1"/>
      <p:bldP spid="30" grpId="0" animBg="1"/>
      <p:bldP spid="32" grpId="0"/>
      <p:bldP spid="4" grpId="0" animBg="1"/>
      <p:bldP spid="14" grpId="0"/>
      <p:bldP spid="38" grpId="0" animBg="1"/>
      <p:bldP spid="38" grpId="1" animBg="1"/>
      <p:bldP spid="39" grpId="0" animBg="1"/>
      <p:bldP spid="39" grpId="1" animBg="1"/>
      <p:bldP spid="4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stretch>
            <a:fillRect/>
          </a:stretch>
        </p:blipFill>
        <p:spPr>
          <a:xfrm>
            <a:off x="45535" y="2299078"/>
            <a:ext cx="4606973" cy="3770562"/>
          </a:xfrm>
          <a:prstGeom prst="rect">
            <a:avLst/>
          </a:prstGeom>
        </p:spPr>
      </p:pic>
      <p:pic>
        <p:nvPicPr>
          <p:cNvPr id="6" name="图片 5" descr="Screen Shot 2019-06-18 at 16.57.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425" y="2122411"/>
            <a:ext cx="4742440" cy="2720823"/>
          </a:xfrm>
          <a:prstGeom prst="rect">
            <a:avLst/>
          </a:prstGeom>
        </p:spPr>
      </p:pic>
      <p:sp>
        <p:nvSpPr>
          <p:cNvPr id="7" name="文本框 6"/>
          <p:cNvSpPr txBox="1"/>
          <p:nvPr/>
        </p:nvSpPr>
        <p:spPr>
          <a:xfrm>
            <a:off x="5369683" y="4871798"/>
            <a:ext cx="1403048" cy="523220"/>
          </a:xfrm>
          <a:prstGeom prst="rect">
            <a:avLst/>
          </a:prstGeom>
          <a:noFill/>
        </p:spPr>
        <p:txBody>
          <a:bodyPr wrap="square" rtlCol="0">
            <a:spAutoFit/>
          </a:bodyPr>
          <a:lstStyle/>
          <a:p>
            <a:pPr algn="ctr"/>
            <a:r>
              <a:rPr kumimoji="1" lang="en-US" altLang="zh-CN" sz="1400" dirty="0"/>
              <a:t>20 </a:t>
            </a:r>
          </a:p>
          <a:p>
            <a:pPr algn="ctr"/>
            <a:r>
              <a:rPr kumimoji="1" lang="en-US" altLang="zh-CN" sz="1400" dirty="0"/>
              <a:t>Class Probability </a:t>
            </a:r>
            <a:endParaRPr kumimoji="1" lang="zh-CN" altLang="en-US" sz="1400" dirty="0"/>
          </a:p>
        </p:txBody>
      </p:sp>
      <p:sp>
        <p:nvSpPr>
          <p:cNvPr id="8" name="文本框 7"/>
          <p:cNvSpPr txBox="1"/>
          <p:nvPr/>
        </p:nvSpPr>
        <p:spPr>
          <a:xfrm>
            <a:off x="6453417" y="4871798"/>
            <a:ext cx="1403048" cy="523220"/>
          </a:xfrm>
          <a:prstGeom prst="rect">
            <a:avLst/>
          </a:prstGeom>
          <a:noFill/>
        </p:spPr>
        <p:txBody>
          <a:bodyPr wrap="square" rtlCol="0">
            <a:spAutoFit/>
          </a:bodyPr>
          <a:lstStyle/>
          <a:p>
            <a:pPr algn="ctr"/>
            <a:r>
              <a:rPr kumimoji="1" lang="en-US" altLang="zh-CN" sz="1400" dirty="0"/>
              <a:t>2 </a:t>
            </a:r>
          </a:p>
          <a:p>
            <a:pPr algn="ctr"/>
            <a:r>
              <a:rPr kumimoji="1" lang="en-US" altLang="zh-CN" sz="1400" dirty="0"/>
              <a:t>Confidence</a:t>
            </a:r>
            <a:endParaRPr kumimoji="1" lang="zh-CN" altLang="en-US" sz="1400" dirty="0"/>
          </a:p>
        </p:txBody>
      </p:sp>
      <p:sp>
        <p:nvSpPr>
          <p:cNvPr id="9" name="文本框 8"/>
          <p:cNvSpPr txBox="1"/>
          <p:nvPr/>
        </p:nvSpPr>
        <p:spPr>
          <a:xfrm>
            <a:off x="7338788" y="4876472"/>
            <a:ext cx="1403048" cy="523220"/>
          </a:xfrm>
          <a:prstGeom prst="rect">
            <a:avLst/>
          </a:prstGeom>
          <a:noFill/>
        </p:spPr>
        <p:txBody>
          <a:bodyPr wrap="square" rtlCol="0">
            <a:spAutoFit/>
          </a:bodyPr>
          <a:lstStyle/>
          <a:p>
            <a:pPr algn="ctr"/>
            <a:r>
              <a:rPr kumimoji="1" lang="en-US" altLang="zh-CN" sz="1400" dirty="0"/>
              <a:t>8</a:t>
            </a:r>
          </a:p>
          <a:p>
            <a:pPr algn="ctr"/>
            <a:r>
              <a:rPr kumimoji="1" lang="en-US" altLang="zh-CN" sz="1400" dirty="0"/>
              <a:t>2*(</a:t>
            </a:r>
            <a:r>
              <a:rPr kumimoji="1" lang="en-US" altLang="zh-CN" sz="1400" dirty="0" err="1"/>
              <a:t>x,y,h,w</a:t>
            </a:r>
            <a:r>
              <a:rPr kumimoji="1" lang="en-US" altLang="zh-CN" sz="1400" dirty="0"/>
              <a:t>)</a:t>
            </a:r>
            <a:endParaRPr kumimoji="1" lang="zh-CN" altLang="en-US" sz="1400" dirty="0"/>
          </a:p>
        </p:txBody>
      </p:sp>
      <p:sp>
        <p:nvSpPr>
          <p:cNvPr id="10" name="标题 1"/>
          <p:cNvSpPr>
            <a:spLocks noGrp="1"/>
          </p:cNvSpPr>
          <p:nvPr>
            <p:ph type="title"/>
          </p:nvPr>
        </p:nvSpPr>
        <p:spPr>
          <a:xfrm>
            <a:off x="537708" y="-97794"/>
            <a:ext cx="8229600" cy="1143000"/>
          </a:xfrm>
        </p:spPr>
        <p:txBody>
          <a:bodyPr/>
          <a:lstStyle/>
          <a:p>
            <a:r>
              <a:rPr kumimoji="1" lang="en-US" altLang="zh-CN" dirty="0"/>
              <a:t>YOLO Loss Function</a:t>
            </a:r>
            <a:endParaRPr kumimoji="1" lang="zh-CN" altLang="en-US" dirty="0"/>
          </a:p>
        </p:txBody>
      </p:sp>
      <p:sp>
        <p:nvSpPr>
          <p:cNvPr id="11" name="文本框 10"/>
          <p:cNvSpPr txBox="1"/>
          <p:nvPr/>
        </p:nvSpPr>
        <p:spPr>
          <a:xfrm>
            <a:off x="275410" y="1406526"/>
            <a:ext cx="4789077" cy="523220"/>
          </a:xfrm>
          <a:prstGeom prst="rect">
            <a:avLst/>
          </a:prstGeom>
          <a:noFill/>
        </p:spPr>
        <p:txBody>
          <a:bodyPr wrap="square" rtlCol="0">
            <a:spAutoFit/>
          </a:bodyPr>
          <a:lstStyle/>
          <a:p>
            <a:r>
              <a:rPr kumimoji="1" lang="en-US" altLang="zh-CN" sz="2800" dirty="0"/>
              <a:t>Loss function</a:t>
            </a:r>
            <a:endParaRPr kumimoji="1" lang="zh-CN" altLang="en-US" sz="2800" dirty="0"/>
          </a:p>
        </p:txBody>
      </p:sp>
      <p:sp>
        <p:nvSpPr>
          <p:cNvPr id="12" name="进程 11"/>
          <p:cNvSpPr/>
          <p:nvPr/>
        </p:nvSpPr>
        <p:spPr>
          <a:xfrm>
            <a:off x="0" y="2299078"/>
            <a:ext cx="4652508" cy="1431947"/>
          </a:xfrm>
          <a:prstGeom prst="flowChartProcess">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sp>
        <p:nvSpPr>
          <p:cNvPr id="13" name="进程 12"/>
          <p:cNvSpPr/>
          <p:nvPr/>
        </p:nvSpPr>
        <p:spPr>
          <a:xfrm>
            <a:off x="1185333" y="3817258"/>
            <a:ext cx="2594785" cy="1563412"/>
          </a:xfrm>
          <a:prstGeom prst="flowChartProcess">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sp>
        <p:nvSpPr>
          <p:cNvPr id="14" name="进程 13"/>
          <p:cNvSpPr/>
          <p:nvPr/>
        </p:nvSpPr>
        <p:spPr>
          <a:xfrm>
            <a:off x="1983619" y="5380670"/>
            <a:ext cx="2890762" cy="660779"/>
          </a:xfrm>
          <a:prstGeom prst="flowChartProcess">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FF0000"/>
              </a:solidFill>
            </a:endParaRPr>
          </a:p>
        </p:txBody>
      </p:sp>
      <p:sp>
        <p:nvSpPr>
          <p:cNvPr id="15" name="文本框 14"/>
          <p:cNvSpPr txBox="1"/>
          <p:nvPr/>
        </p:nvSpPr>
        <p:spPr>
          <a:xfrm>
            <a:off x="2854476" y="1929746"/>
            <a:ext cx="1798032" cy="369332"/>
          </a:xfrm>
          <a:prstGeom prst="rect">
            <a:avLst/>
          </a:prstGeom>
          <a:noFill/>
        </p:spPr>
        <p:txBody>
          <a:bodyPr wrap="square" rtlCol="0">
            <a:spAutoFit/>
          </a:bodyPr>
          <a:lstStyle/>
          <a:p>
            <a:r>
              <a:rPr kumimoji="1" lang="en-US" altLang="zh-CN" dirty="0"/>
              <a:t>Coordinate Loss</a:t>
            </a:r>
            <a:endParaRPr kumimoji="1" lang="zh-CN" altLang="en-US" dirty="0"/>
          </a:p>
        </p:txBody>
      </p:sp>
      <p:sp>
        <p:nvSpPr>
          <p:cNvPr id="16" name="文本框 15"/>
          <p:cNvSpPr txBox="1"/>
          <p:nvPr/>
        </p:nvSpPr>
        <p:spPr>
          <a:xfrm>
            <a:off x="-319316" y="4225467"/>
            <a:ext cx="1798032" cy="646331"/>
          </a:xfrm>
          <a:prstGeom prst="rect">
            <a:avLst/>
          </a:prstGeom>
          <a:noFill/>
        </p:spPr>
        <p:txBody>
          <a:bodyPr wrap="square" rtlCol="0">
            <a:spAutoFit/>
          </a:bodyPr>
          <a:lstStyle/>
          <a:p>
            <a:pPr algn="ctr"/>
            <a:r>
              <a:rPr kumimoji="1" lang="en-US" altLang="zh-CN" dirty="0"/>
              <a:t>Confidence </a:t>
            </a:r>
          </a:p>
          <a:p>
            <a:pPr algn="ctr"/>
            <a:r>
              <a:rPr kumimoji="1" lang="en-US" altLang="zh-CN" dirty="0"/>
              <a:t>Loss</a:t>
            </a:r>
            <a:endParaRPr kumimoji="1" lang="zh-CN" altLang="en-US" dirty="0"/>
          </a:p>
        </p:txBody>
      </p:sp>
      <p:sp>
        <p:nvSpPr>
          <p:cNvPr id="17" name="文本框 16"/>
          <p:cNvSpPr txBox="1"/>
          <p:nvPr/>
        </p:nvSpPr>
        <p:spPr>
          <a:xfrm>
            <a:off x="2131179" y="6041449"/>
            <a:ext cx="3130250" cy="369332"/>
          </a:xfrm>
          <a:prstGeom prst="rect">
            <a:avLst/>
          </a:prstGeom>
          <a:noFill/>
        </p:spPr>
        <p:txBody>
          <a:bodyPr wrap="square" rtlCol="0">
            <a:spAutoFit/>
          </a:bodyPr>
          <a:lstStyle/>
          <a:p>
            <a:pPr algn="ctr"/>
            <a:r>
              <a:rPr kumimoji="1" lang="en-US" altLang="zh-CN" dirty="0"/>
              <a:t>Classification Loss</a:t>
            </a:r>
          </a:p>
        </p:txBody>
      </p:sp>
      <p:sp>
        <p:nvSpPr>
          <p:cNvPr id="19" name="文本框 9"/>
          <p:cNvSpPr txBox="1"/>
          <p:nvPr/>
        </p:nvSpPr>
        <p:spPr>
          <a:xfrm>
            <a:off x="2326254" y="768207"/>
            <a:ext cx="4952218" cy="646331"/>
          </a:xfrm>
          <a:prstGeom prst="rect">
            <a:avLst/>
          </a:prstGeom>
          <a:solidFill>
            <a:srgbClr val="FF0000"/>
          </a:solidFill>
          <a:ln>
            <a:solidFill>
              <a:srgbClr val="FFFF00"/>
            </a:solidFill>
          </a:ln>
        </p:spPr>
        <p:txBody>
          <a:bodyPr wrap="square" rtlCol="0">
            <a:spAutoFit/>
          </a:bodyPr>
          <a:lstStyle/>
          <a:p>
            <a:r>
              <a:rPr kumimoji="1" lang="en-US" altLang="zh-CN" dirty="0"/>
              <a:t>Confidence=</a:t>
            </a:r>
            <a:r>
              <a:rPr kumimoji="1" lang="en-US" altLang="zh-CN" dirty="0" err="1"/>
              <a:t>Pr</a:t>
            </a:r>
            <a:r>
              <a:rPr kumimoji="1" lang="en-US" altLang="zh-CN" dirty="0"/>
              <a:t>(Object)*IOU If cell contains objects</a:t>
            </a:r>
          </a:p>
          <a:p>
            <a:r>
              <a:rPr kumimoji="1" lang="en-US" altLang="zh-CN" dirty="0"/>
              <a:t>Confidence=0 If cell </a:t>
            </a:r>
            <a:r>
              <a:rPr kumimoji="1" lang="en-US" altLang="zh-CN" dirty="0" err="1"/>
              <a:t>doesn’tcontain</a:t>
            </a:r>
            <a:r>
              <a:rPr kumimoji="1" lang="en-US" altLang="zh-CN" dirty="0"/>
              <a:t> objects</a:t>
            </a:r>
          </a:p>
        </p:txBody>
      </p:sp>
      <p:grpSp>
        <p:nvGrpSpPr>
          <p:cNvPr id="4" name="Group 3"/>
          <p:cNvGrpSpPr/>
          <p:nvPr/>
        </p:nvGrpSpPr>
        <p:grpSpPr>
          <a:xfrm>
            <a:off x="2854476" y="1407385"/>
            <a:ext cx="3708092" cy="503822"/>
            <a:chOff x="2854476" y="1407385"/>
            <a:chExt cx="3708092" cy="503822"/>
          </a:xfrm>
        </p:grpSpPr>
        <p:sp>
          <p:nvSpPr>
            <p:cNvPr id="2" name="TextBox 1"/>
            <p:cNvSpPr txBox="1"/>
            <p:nvPr/>
          </p:nvSpPr>
          <p:spPr>
            <a:xfrm>
              <a:off x="3186194" y="1483470"/>
              <a:ext cx="3376374" cy="369332"/>
            </a:xfrm>
            <a:prstGeom prst="rect">
              <a:avLst/>
            </a:prstGeom>
            <a:noFill/>
          </p:spPr>
          <p:txBody>
            <a:bodyPr wrap="none" rtlCol="0">
              <a:spAutoFit/>
            </a:bodyPr>
            <a:lstStyle/>
            <a:p>
              <a:r>
                <a:rPr lang="en-US" dirty="0"/>
                <a:t>Indicator Functions: either 1 or 0</a:t>
              </a:r>
            </a:p>
          </p:txBody>
        </p:sp>
        <p:pic>
          <p:nvPicPr>
            <p:cNvPr id="3" name="Picture 2"/>
            <p:cNvPicPr>
              <a:picLocks noChangeAspect="1"/>
            </p:cNvPicPr>
            <p:nvPr/>
          </p:nvPicPr>
          <p:blipFill>
            <a:blip r:embed="rId4"/>
            <a:stretch>
              <a:fillRect/>
            </a:stretch>
          </p:blipFill>
          <p:spPr>
            <a:xfrm>
              <a:off x="2854476" y="1407385"/>
              <a:ext cx="381042" cy="503822"/>
            </a:xfrm>
            <a:prstGeom prst="rect">
              <a:avLst/>
            </a:prstGeom>
          </p:spPr>
        </p:pic>
      </p:grpSp>
      <p:sp>
        <p:nvSpPr>
          <p:cNvPr id="5" name="TextBox 4"/>
          <p:cNvSpPr txBox="1"/>
          <p:nvPr/>
        </p:nvSpPr>
        <p:spPr>
          <a:xfrm>
            <a:off x="282033" y="1864141"/>
            <a:ext cx="807657" cy="461665"/>
          </a:xfrm>
          <a:prstGeom prst="rect">
            <a:avLst/>
          </a:prstGeom>
          <a:noFill/>
        </p:spPr>
        <p:txBody>
          <a:bodyPr wrap="none" rtlCol="0">
            <a:spAutoFit/>
          </a:bodyPr>
          <a:lstStyle/>
          <a:p>
            <a:pPr algn="ctr"/>
            <a:r>
              <a:rPr lang="en-US" sz="1200" dirty="0"/>
              <a:t>Sum over </a:t>
            </a:r>
          </a:p>
          <a:p>
            <a:pPr algn="ctr"/>
            <a:r>
              <a:rPr lang="en-US" sz="1200" dirty="0" err="1"/>
              <a:t>i</a:t>
            </a:r>
            <a:r>
              <a:rPr lang="en-US" sz="1200" dirty="0"/>
              <a:t> cells</a:t>
            </a:r>
          </a:p>
        </p:txBody>
      </p:sp>
      <p:sp>
        <p:nvSpPr>
          <p:cNvPr id="20" name="TextBox 19"/>
          <p:cNvSpPr txBox="1"/>
          <p:nvPr/>
        </p:nvSpPr>
        <p:spPr>
          <a:xfrm>
            <a:off x="908928" y="1868328"/>
            <a:ext cx="1176284" cy="461665"/>
          </a:xfrm>
          <a:prstGeom prst="rect">
            <a:avLst/>
          </a:prstGeom>
          <a:noFill/>
        </p:spPr>
        <p:txBody>
          <a:bodyPr wrap="none" rtlCol="0">
            <a:spAutoFit/>
          </a:bodyPr>
          <a:lstStyle/>
          <a:p>
            <a:pPr algn="ctr"/>
            <a:r>
              <a:rPr lang="en-US" sz="1200" dirty="0"/>
              <a:t>Sum over </a:t>
            </a:r>
          </a:p>
          <a:p>
            <a:pPr algn="ctr"/>
            <a:r>
              <a:rPr lang="en-US" sz="1200" dirty="0"/>
              <a:t>Bounding Boxes</a:t>
            </a:r>
          </a:p>
        </p:txBody>
      </p:sp>
      <p:sp>
        <p:nvSpPr>
          <p:cNvPr id="21" name="Rectangle 20"/>
          <p:cNvSpPr/>
          <p:nvPr/>
        </p:nvSpPr>
        <p:spPr>
          <a:xfrm>
            <a:off x="-35274" y="3731025"/>
            <a:ext cx="4687782" cy="16639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01106" y="5337676"/>
            <a:ext cx="4687782" cy="16639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p:cNvGrpSpPr/>
          <p:nvPr/>
        </p:nvGrpSpPr>
        <p:grpSpPr>
          <a:xfrm>
            <a:off x="7362395" y="729600"/>
            <a:ext cx="1878841" cy="1646785"/>
            <a:chOff x="516900" y="1937733"/>
            <a:chExt cx="4046177" cy="3613957"/>
          </a:xfrm>
        </p:grpSpPr>
        <p:pic>
          <p:nvPicPr>
            <p:cNvPr id="23" name="图片 4"/>
            <p:cNvPicPr>
              <a:picLocks noChangeAspect="1"/>
            </p:cNvPicPr>
            <p:nvPr/>
          </p:nvPicPr>
          <p:blipFill>
            <a:blip r:embed="rId5"/>
            <a:stretch>
              <a:fillRect/>
            </a:stretch>
          </p:blipFill>
          <p:spPr>
            <a:xfrm>
              <a:off x="737811" y="1937733"/>
              <a:ext cx="3619693" cy="3613957"/>
            </a:xfrm>
            <a:prstGeom prst="rect">
              <a:avLst/>
            </a:prstGeom>
          </p:spPr>
        </p:pic>
        <p:grpSp>
          <p:nvGrpSpPr>
            <p:cNvPr id="24" name="Group 23"/>
            <p:cNvGrpSpPr/>
            <p:nvPr/>
          </p:nvGrpSpPr>
          <p:grpSpPr>
            <a:xfrm>
              <a:off x="610622" y="4204408"/>
              <a:ext cx="1049656" cy="990600"/>
              <a:chOff x="1973496" y="4245894"/>
              <a:chExt cx="1049656" cy="990600"/>
            </a:xfrm>
          </p:grpSpPr>
          <p:sp>
            <p:nvSpPr>
              <p:cNvPr id="25" name="Rectangle 24"/>
              <p:cNvSpPr/>
              <p:nvPr/>
            </p:nvSpPr>
            <p:spPr>
              <a:xfrm>
                <a:off x="1973496" y="4596278"/>
                <a:ext cx="1049656" cy="289832"/>
              </a:xfrm>
              <a:prstGeom prst="rect">
                <a:avLst/>
              </a:prstGeom>
              <a:solidFill>
                <a:srgbClr val="00B05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440512" y="4245894"/>
                <a:ext cx="176589" cy="990600"/>
              </a:xfrm>
              <a:prstGeom prst="rect">
                <a:avLst/>
              </a:prstGeom>
              <a:solidFill>
                <a:srgbClr val="00B05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070506" y="3051970"/>
              <a:ext cx="1049656" cy="990600"/>
              <a:chOff x="1990628" y="4245894"/>
              <a:chExt cx="1049656" cy="990600"/>
            </a:xfrm>
            <a:solidFill>
              <a:srgbClr val="FF00FF">
                <a:alpha val="29000"/>
              </a:srgbClr>
            </a:solidFill>
          </p:grpSpPr>
          <p:sp>
            <p:nvSpPr>
              <p:cNvPr id="28" name="Rectangle 27"/>
              <p:cNvSpPr/>
              <p:nvPr/>
            </p:nvSpPr>
            <p:spPr>
              <a:xfrm>
                <a:off x="1990628" y="4596278"/>
                <a:ext cx="1049656" cy="289832"/>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457644" y="4245894"/>
                <a:ext cx="176589" cy="990600"/>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228276" y="2864440"/>
              <a:ext cx="1049656" cy="990600"/>
              <a:chOff x="1973496" y="4245894"/>
              <a:chExt cx="1049656" cy="990600"/>
            </a:xfrm>
            <a:solidFill>
              <a:srgbClr val="FF0000">
                <a:alpha val="22000"/>
              </a:srgbClr>
            </a:solidFill>
          </p:grpSpPr>
          <p:sp>
            <p:nvSpPr>
              <p:cNvPr id="31" name="Rectangle 30"/>
              <p:cNvSpPr/>
              <p:nvPr/>
            </p:nvSpPr>
            <p:spPr>
              <a:xfrm>
                <a:off x="1973496" y="4596278"/>
                <a:ext cx="1049656" cy="28983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440512" y="4245894"/>
                <a:ext cx="176589" cy="9906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867989" y="3692994"/>
              <a:ext cx="1049656" cy="990600"/>
              <a:chOff x="1973496" y="4245894"/>
              <a:chExt cx="1049656" cy="990600"/>
            </a:xfrm>
            <a:solidFill>
              <a:srgbClr val="00B050">
                <a:alpha val="22000"/>
              </a:srgbClr>
            </a:solidFill>
          </p:grpSpPr>
          <p:sp>
            <p:nvSpPr>
              <p:cNvPr id="34" name="Rectangle 33"/>
              <p:cNvSpPr/>
              <p:nvPr/>
            </p:nvSpPr>
            <p:spPr>
              <a:xfrm>
                <a:off x="1973496" y="4596278"/>
                <a:ext cx="1049656" cy="28983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440512" y="4245894"/>
                <a:ext cx="176589" cy="9906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2161740" y="1940514"/>
              <a:ext cx="1049656" cy="990600"/>
              <a:chOff x="1973496" y="4245894"/>
              <a:chExt cx="1049656" cy="990600"/>
            </a:xfrm>
            <a:solidFill>
              <a:srgbClr val="7030A0">
                <a:alpha val="22000"/>
              </a:srgbClr>
            </a:solidFill>
          </p:grpSpPr>
          <p:sp>
            <p:nvSpPr>
              <p:cNvPr id="37" name="Rectangle 36"/>
              <p:cNvSpPr/>
              <p:nvPr/>
            </p:nvSpPr>
            <p:spPr>
              <a:xfrm>
                <a:off x="1973496" y="4596278"/>
                <a:ext cx="1049656" cy="28983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2440512" y="4245894"/>
                <a:ext cx="176589" cy="9906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272361" y="2193948"/>
              <a:ext cx="1049656" cy="990600"/>
              <a:chOff x="1973496" y="4245894"/>
              <a:chExt cx="1049656" cy="990600"/>
            </a:xfrm>
            <a:solidFill>
              <a:schemeClr val="accent3">
                <a:lumMod val="75000"/>
                <a:alpha val="22000"/>
              </a:schemeClr>
            </a:solidFill>
          </p:grpSpPr>
          <p:sp>
            <p:nvSpPr>
              <p:cNvPr id="40" name="Rectangle 39"/>
              <p:cNvSpPr/>
              <p:nvPr/>
            </p:nvSpPr>
            <p:spPr>
              <a:xfrm>
                <a:off x="1973496" y="459627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2440512" y="424589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1197419" y="3036664"/>
              <a:ext cx="1049656" cy="990600"/>
              <a:chOff x="1973496" y="4245894"/>
              <a:chExt cx="1049656" cy="990600"/>
            </a:xfrm>
            <a:solidFill>
              <a:srgbClr val="92D050">
                <a:alpha val="48000"/>
              </a:srgbClr>
            </a:solidFill>
          </p:grpSpPr>
          <p:sp>
            <p:nvSpPr>
              <p:cNvPr id="46" name="Rectangle 45"/>
              <p:cNvSpPr/>
              <p:nvPr/>
            </p:nvSpPr>
            <p:spPr>
              <a:xfrm>
                <a:off x="1973496" y="4596278"/>
                <a:ext cx="1049656" cy="28983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440512" y="4245894"/>
                <a:ext cx="176589" cy="9906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462934" y="2190980"/>
              <a:ext cx="1049656" cy="990600"/>
              <a:chOff x="1973496" y="4245894"/>
              <a:chExt cx="1049656" cy="990600"/>
            </a:xfrm>
            <a:solidFill>
              <a:schemeClr val="accent3">
                <a:lumMod val="75000"/>
                <a:alpha val="22000"/>
              </a:schemeClr>
            </a:solidFill>
          </p:grpSpPr>
          <p:sp>
            <p:nvSpPr>
              <p:cNvPr id="49" name="Rectangle 48"/>
              <p:cNvSpPr/>
              <p:nvPr/>
            </p:nvSpPr>
            <p:spPr>
              <a:xfrm>
                <a:off x="1973496" y="459627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2440512" y="424589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2314140" y="2092914"/>
              <a:ext cx="1049656" cy="990600"/>
              <a:chOff x="1973496" y="4245894"/>
              <a:chExt cx="1049656" cy="990600"/>
            </a:xfrm>
            <a:solidFill>
              <a:srgbClr val="7030A0">
                <a:alpha val="22000"/>
              </a:srgbClr>
            </a:solidFill>
          </p:grpSpPr>
          <p:sp>
            <p:nvSpPr>
              <p:cNvPr id="52" name="Rectangle 51"/>
              <p:cNvSpPr/>
              <p:nvPr/>
            </p:nvSpPr>
            <p:spPr>
              <a:xfrm>
                <a:off x="1973496" y="4596278"/>
                <a:ext cx="1049656" cy="28983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440512" y="4245894"/>
                <a:ext cx="176589" cy="9906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756941" y="1942942"/>
              <a:ext cx="1049656" cy="990600"/>
              <a:chOff x="1973496" y="4245894"/>
              <a:chExt cx="1049656" cy="990600"/>
            </a:xfrm>
            <a:solidFill>
              <a:srgbClr val="7030A0">
                <a:alpha val="22000"/>
              </a:srgbClr>
            </a:solidFill>
          </p:grpSpPr>
          <p:sp>
            <p:nvSpPr>
              <p:cNvPr id="55" name="Rectangle 54"/>
              <p:cNvSpPr/>
              <p:nvPr/>
            </p:nvSpPr>
            <p:spPr>
              <a:xfrm>
                <a:off x="1973496" y="4596278"/>
                <a:ext cx="1049656" cy="28983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440512" y="4245894"/>
                <a:ext cx="176589" cy="9906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516900" y="2695392"/>
              <a:ext cx="1049656" cy="990600"/>
              <a:chOff x="1990628" y="4245894"/>
              <a:chExt cx="1049656" cy="990600"/>
            </a:xfrm>
            <a:solidFill>
              <a:srgbClr val="FF00FF">
                <a:alpha val="29000"/>
              </a:srgbClr>
            </a:solidFill>
          </p:grpSpPr>
          <p:sp>
            <p:nvSpPr>
              <p:cNvPr id="58" name="Rectangle 57"/>
              <p:cNvSpPr/>
              <p:nvPr/>
            </p:nvSpPr>
            <p:spPr>
              <a:xfrm>
                <a:off x="1990628" y="4596278"/>
                <a:ext cx="1049656" cy="289832"/>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2457644" y="4245894"/>
                <a:ext cx="176589" cy="990600"/>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2510625" y="2492493"/>
              <a:ext cx="1049656" cy="990600"/>
              <a:chOff x="1973496" y="4245894"/>
              <a:chExt cx="1049656" cy="990600"/>
            </a:xfrm>
            <a:solidFill>
              <a:schemeClr val="accent3">
                <a:lumMod val="75000"/>
                <a:alpha val="22000"/>
              </a:schemeClr>
            </a:solidFill>
          </p:grpSpPr>
          <p:sp>
            <p:nvSpPr>
              <p:cNvPr id="61" name="Rectangle 60"/>
              <p:cNvSpPr/>
              <p:nvPr/>
            </p:nvSpPr>
            <p:spPr>
              <a:xfrm>
                <a:off x="1973496" y="459627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2440512" y="424589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3025910" y="2583158"/>
              <a:ext cx="1049656" cy="990600"/>
              <a:chOff x="1973496" y="4245894"/>
              <a:chExt cx="1049656" cy="990600"/>
            </a:xfrm>
            <a:solidFill>
              <a:schemeClr val="accent3">
                <a:lumMod val="75000"/>
                <a:alpha val="22000"/>
              </a:schemeClr>
            </a:solidFill>
          </p:grpSpPr>
          <p:sp>
            <p:nvSpPr>
              <p:cNvPr id="64" name="Rectangle 63"/>
              <p:cNvSpPr/>
              <p:nvPr/>
            </p:nvSpPr>
            <p:spPr>
              <a:xfrm>
                <a:off x="1973496" y="459627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2440512" y="424589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3513421" y="2539776"/>
              <a:ext cx="1049656" cy="990600"/>
              <a:chOff x="1973496" y="4245894"/>
              <a:chExt cx="1049656" cy="990600"/>
            </a:xfrm>
            <a:solidFill>
              <a:schemeClr val="accent3">
                <a:lumMod val="75000"/>
                <a:alpha val="22000"/>
              </a:schemeClr>
            </a:solidFill>
          </p:grpSpPr>
          <p:sp>
            <p:nvSpPr>
              <p:cNvPr id="67" name="Rectangle 66"/>
              <p:cNvSpPr/>
              <p:nvPr/>
            </p:nvSpPr>
            <p:spPr>
              <a:xfrm>
                <a:off x="1973496" y="459627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2440512" y="424589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560065" y="2778714"/>
              <a:ext cx="1049656" cy="990600"/>
              <a:chOff x="1990628" y="4245894"/>
              <a:chExt cx="1049656" cy="990600"/>
            </a:xfrm>
            <a:solidFill>
              <a:srgbClr val="FF00FF">
                <a:alpha val="29000"/>
              </a:srgbClr>
            </a:solidFill>
          </p:grpSpPr>
          <p:sp>
            <p:nvSpPr>
              <p:cNvPr id="70" name="Rectangle 69"/>
              <p:cNvSpPr/>
              <p:nvPr/>
            </p:nvSpPr>
            <p:spPr>
              <a:xfrm>
                <a:off x="1990628" y="4596278"/>
                <a:ext cx="1049656" cy="289832"/>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2457644" y="4245894"/>
                <a:ext cx="176589" cy="990600"/>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1973371" y="3719820"/>
              <a:ext cx="1049656" cy="990600"/>
              <a:chOff x="1990628" y="4245894"/>
              <a:chExt cx="1049656" cy="990600"/>
            </a:xfrm>
            <a:solidFill>
              <a:srgbClr val="FF00FF">
                <a:alpha val="29000"/>
              </a:srgbClr>
            </a:solidFill>
          </p:grpSpPr>
          <p:sp>
            <p:nvSpPr>
              <p:cNvPr id="73" name="Rectangle 72"/>
              <p:cNvSpPr/>
              <p:nvPr/>
            </p:nvSpPr>
            <p:spPr>
              <a:xfrm>
                <a:off x="1990628" y="4596278"/>
                <a:ext cx="1049656" cy="289832"/>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2457644" y="4245894"/>
                <a:ext cx="176589" cy="990600"/>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2460941" y="3805394"/>
              <a:ext cx="1049656" cy="990600"/>
              <a:chOff x="1990628" y="4245894"/>
              <a:chExt cx="1049656" cy="990600"/>
            </a:xfrm>
            <a:solidFill>
              <a:srgbClr val="FF00FF">
                <a:alpha val="29000"/>
              </a:srgbClr>
            </a:solidFill>
          </p:grpSpPr>
          <p:sp>
            <p:nvSpPr>
              <p:cNvPr id="76" name="Rectangle 75"/>
              <p:cNvSpPr/>
              <p:nvPr/>
            </p:nvSpPr>
            <p:spPr>
              <a:xfrm>
                <a:off x="1990628" y="4596278"/>
                <a:ext cx="1049656" cy="289832"/>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2457644" y="4245894"/>
                <a:ext cx="176589" cy="990600"/>
              </a:xfrm>
              <a:prstGeom prst="rect">
                <a:avLst/>
              </a:prstGeom>
              <a:grp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1" name="Group 80"/>
          <p:cNvGrpSpPr/>
          <p:nvPr/>
        </p:nvGrpSpPr>
        <p:grpSpPr>
          <a:xfrm>
            <a:off x="8564024" y="1798641"/>
            <a:ext cx="487407" cy="451390"/>
            <a:chOff x="8564024" y="1798641"/>
            <a:chExt cx="487407" cy="451390"/>
          </a:xfrm>
        </p:grpSpPr>
        <p:sp>
          <p:nvSpPr>
            <p:cNvPr id="79" name="Rectangle 78"/>
            <p:cNvSpPr/>
            <p:nvPr/>
          </p:nvSpPr>
          <p:spPr>
            <a:xfrm>
              <a:off x="8564024" y="1958302"/>
              <a:ext cx="487407" cy="132069"/>
            </a:xfrm>
            <a:prstGeom prst="rect">
              <a:avLst/>
            </a:prstGeom>
            <a:solidFill>
              <a:srgbClr val="FFC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8780883" y="1798641"/>
              <a:ext cx="81999" cy="451390"/>
            </a:xfrm>
            <a:prstGeom prst="rect">
              <a:avLst/>
            </a:prstGeom>
            <a:solidFill>
              <a:srgbClr val="FFC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 name="文本框 9"/>
          <p:cNvSpPr txBox="1"/>
          <p:nvPr/>
        </p:nvSpPr>
        <p:spPr>
          <a:xfrm>
            <a:off x="5670530" y="5510320"/>
            <a:ext cx="5622878" cy="369332"/>
          </a:xfrm>
          <a:prstGeom prst="rect">
            <a:avLst/>
          </a:prstGeom>
          <a:noFill/>
        </p:spPr>
        <p:txBody>
          <a:bodyPr wrap="square" rtlCol="0">
            <a:spAutoFit/>
          </a:bodyPr>
          <a:lstStyle/>
          <a:p>
            <a:r>
              <a:rPr kumimoji="1" lang="en-US" altLang="zh-CN" dirty="0">
                <a:solidFill>
                  <a:srgbClr val="FF0000"/>
                </a:solidFill>
              </a:rPr>
              <a:t>Confidence</a:t>
            </a:r>
            <a:r>
              <a:rPr kumimoji="1" lang="zh-CN" altLang="en-US" dirty="0">
                <a:solidFill>
                  <a:srgbClr val="FF0000"/>
                </a:solidFill>
              </a:rPr>
              <a:t> </a:t>
            </a:r>
            <a:r>
              <a:rPr kumimoji="1" lang="en-US" altLang="zh-CN" dirty="0">
                <a:solidFill>
                  <a:srgbClr val="FF0000"/>
                </a:solidFill>
              </a:rPr>
              <a:t>C=</a:t>
            </a:r>
            <a:r>
              <a:rPr kumimoji="1" lang="en-US" altLang="zh-CN" dirty="0" err="1">
                <a:solidFill>
                  <a:srgbClr val="FF0000"/>
                </a:solidFill>
              </a:rPr>
              <a:t>Pr</a:t>
            </a:r>
            <a:r>
              <a:rPr kumimoji="1" lang="en-US" altLang="zh-CN" dirty="0">
                <a:solidFill>
                  <a:srgbClr val="FF0000"/>
                </a:solidFill>
              </a:rPr>
              <a:t>(object)*IOU</a:t>
            </a:r>
          </a:p>
        </p:txBody>
      </p:sp>
      <p:grpSp>
        <p:nvGrpSpPr>
          <p:cNvPr id="86" name="Group 85"/>
          <p:cNvGrpSpPr/>
          <p:nvPr/>
        </p:nvGrpSpPr>
        <p:grpSpPr>
          <a:xfrm>
            <a:off x="5383903" y="1892557"/>
            <a:ext cx="1821671" cy="369332"/>
            <a:chOff x="5383903" y="1892557"/>
            <a:chExt cx="1821671" cy="369332"/>
          </a:xfrm>
        </p:grpSpPr>
        <p:sp>
          <p:nvSpPr>
            <p:cNvPr id="83" name="TextBox 82"/>
            <p:cNvSpPr txBox="1"/>
            <p:nvPr/>
          </p:nvSpPr>
          <p:spPr>
            <a:xfrm>
              <a:off x="5383903" y="1892557"/>
              <a:ext cx="1796774" cy="369332"/>
            </a:xfrm>
            <a:prstGeom prst="rect">
              <a:avLst/>
            </a:prstGeom>
            <a:solidFill>
              <a:srgbClr val="FF0000"/>
            </a:solidFill>
            <a:ln>
              <a:solidFill>
                <a:schemeClr val="tx1"/>
              </a:solidFill>
            </a:ln>
          </p:spPr>
          <p:txBody>
            <a:bodyPr wrap="none" rtlCol="0">
              <a:spAutoFit/>
            </a:bodyPr>
            <a:lstStyle/>
            <a:p>
              <a:r>
                <a:rPr lang="en-US" dirty="0"/>
                <a:t>Merge and Purge</a:t>
              </a:r>
            </a:p>
          </p:txBody>
        </p:sp>
        <p:sp>
          <p:nvSpPr>
            <p:cNvPr id="84" name="Rectangle 83"/>
            <p:cNvSpPr/>
            <p:nvPr/>
          </p:nvSpPr>
          <p:spPr>
            <a:xfrm>
              <a:off x="6470534" y="1892557"/>
              <a:ext cx="735040" cy="359496"/>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13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81"/>
                                        </p:tgtEl>
                                        <p:attrNameLst>
                                          <p:attrName>ppt_x</p:attrName>
                                        </p:attrNameLst>
                                      </p:cBhvr>
                                      <p:tavLst>
                                        <p:tav tm="0">
                                          <p:val>
                                            <p:strVal val="ppt_x"/>
                                          </p:val>
                                        </p:tav>
                                        <p:tav tm="100000">
                                          <p:val>
                                            <p:strVal val="ppt_x"/>
                                          </p:val>
                                        </p:tav>
                                      </p:tavLst>
                                    </p:anim>
                                    <p:anim calcmode="lin" valueType="num">
                                      <p:cBhvr additive="base">
                                        <p:cTn id="60" dur="500"/>
                                        <p:tgtEl>
                                          <p:spTgt spid="81"/>
                                        </p:tgtEl>
                                        <p:attrNameLst>
                                          <p:attrName>ppt_y</p:attrName>
                                        </p:attrNameLst>
                                      </p:cBhvr>
                                      <p:tavLst>
                                        <p:tav tm="0">
                                          <p:val>
                                            <p:strVal val="ppt_y"/>
                                          </p:val>
                                        </p:tav>
                                        <p:tav tm="100000">
                                          <p:val>
                                            <p:strVal val="1+ppt_h/2"/>
                                          </p:val>
                                        </p:tav>
                                      </p:tavLst>
                                    </p:anim>
                                    <p:set>
                                      <p:cBhvr>
                                        <p:cTn id="61" dur="1" fill="hold">
                                          <p:stCondLst>
                                            <p:cond delay="499"/>
                                          </p:stCondLst>
                                        </p:cTn>
                                        <p:tgtEl>
                                          <p:spTgt spid="8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3" grpId="0" animBg="1"/>
      <p:bldP spid="14" grpId="0" animBg="1"/>
      <p:bldP spid="15" grpId="0"/>
      <p:bldP spid="16" grpId="0"/>
      <p:bldP spid="17" grpId="0"/>
      <p:bldP spid="19" grpId="0" animBg="1"/>
      <p:bldP spid="5" grpId="0"/>
      <p:bldP spid="20" grpId="0"/>
      <p:bldP spid="21" grpId="0" animBg="1"/>
      <p:bldP spid="22" grpId="0" animBg="1"/>
      <p:bldP spid="8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9372" y="2519081"/>
            <a:ext cx="3550300" cy="3589101"/>
          </a:xfrm>
          <a:prstGeom prst="rect">
            <a:avLst/>
          </a:prstGeom>
        </p:spPr>
      </p:pic>
      <p:sp>
        <p:nvSpPr>
          <p:cNvPr id="111" name="文本框 8"/>
          <p:cNvSpPr txBox="1"/>
          <p:nvPr/>
        </p:nvSpPr>
        <p:spPr>
          <a:xfrm>
            <a:off x="310140" y="1708456"/>
            <a:ext cx="8800353" cy="830997"/>
          </a:xfrm>
          <a:prstGeom prst="rect">
            <a:avLst/>
          </a:prstGeom>
          <a:noFill/>
        </p:spPr>
        <p:txBody>
          <a:bodyPr wrap="square" rtlCol="0">
            <a:spAutoFit/>
          </a:bodyPr>
          <a:lstStyle/>
          <a:p>
            <a:r>
              <a:rPr kumimoji="1" lang="en-US" altLang="zh-CN" sz="2400" dirty="0"/>
              <a:t>Step 3: Iterate, </a:t>
            </a:r>
            <a:r>
              <a:rPr kumimoji="1" lang="en-US" altLang="zh-CN" sz="2400" dirty="0" err="1"/>
              <a:t>resize+eliminate</a:t>
            </a:r>
            <a:r>
              <a:rPr kumimoji="1" lang="en-US" altLang="zh-CN" sz="2400" dirty="0"/>
              <a:t> anchor boxes</a:t>
            </a:r>
          </a:p>
          <a:p>
            <a:endParaRPr kumimoji="1" lang="zh-CN" altLang="en-US" sz="2400" dirty="0"/>
          </a:p>
        </p:txBody>
      </p:sp>
      <p:pic>
        <p:nvPicPr>
          <p:cNvPr id="4" name="图片 3" descr="Screen Shot 2019-06-18 at 16.5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574" y="2724135"/>
            <a:ext cx="4742440" cy="2720823"/>
          </a:xfrm>
          <a:prstGeom prst="rect">
            <a:avLst/>
          </a:prstGeom>
        </p:spPr>
      </p:pic>
      <p:sp>
        <p:nvSpPr>
          <p:cNvPr id="6" name="文本框 5"/>
          <p:cNvSpPr txBox="1"/>
          <p:nvPr/>
        </p:nvSpPr>
        <p:spPr>
          <a:xfrm>
            <a:off x="4961832" y="5473522"/>
            <a:ext cx="1403048" cy="523220"/>
          </a:xfrm>
          <a:prstGeom prst="rect">
            <a:avLst/>
          </a:prstGeom>
          <a:noFill/>
        </p:spPr>
        <p:txBody>
          <a:bodyPr wrap="square" rtlCol="0">
            <a:spAutoFit/>
          </a:bodyPr>
          <a:lstStyle/>
          <a:p>
            <a:pPr algn="ctr"/>
            <a:r>
              <a:rPr kumimoji="1" lang="en-US" altLang="zh-CN" sz="1400" dirty="0"/>
              <a:t>20 </a:t>
            </a:r>
          </a:p>
          <a:p>
            <a:pPr algn="ctr"/>
            <a:r>
              <a:rPr kumimoji="1" lang="en-US" altLang="zh-CN" sz="1400" dirty="0"/>
              <a:t>Class Probability </a:t>
            </a:r>
            <a:endParaRPr kumimoji="1" lang="zh-CN" altLang="en-US" sz="1400" dirty="0"/>
          </a:p>
        </p:txBody>
      </p:sp>
      <p:sp>
        <p:nvSpPr>
          <p:cNvPr id="7" name="文本框 6"/>
          <p:cNvSpPr txBox="1"/>
          <p:nvPr/>
        </p:nvSpPr>
        <p:spPr>
          <a:xfrm>
            <a:off x="6045566" y="5473522"/>
            <a:ext cx="1403048" cy="523220"/>
          </a:xfrm>
          <a:prstGeom prst="rect">
            <a:avLst/>
          </a:prstGeom>
          <a:noFill/>
        </p:spPr>
        <p:txBody>
          <a:bodyPr wrap="square" rtlCol="0">
            <a:spAutoFit/>
          </a:bodyPr>
          <a:lstStyle/>
          <a:p>
            <a:pPr algn="ctr"/>
            <a:r>
              <a:rPr kumimoji="1" lang="en-US" altLang="zh-CN" sz="1400" dirty="0"/>
              <a:t>2 </a:t>
            </a:r>
          </a:p>
          <a:p>
            <a:pPr algn="ctr"/>
            <a:r>
              <a:rPr kumimoji="1" lang="en-US" altLang="zh-CN" sz="1400" dirty="0"/>
              <a:t>Confidence</a:t>
            </a:r>
            <a:endParaRPr kumimoji="1" lang="zh-CN" altLang="en-US" sz="1400" dirty="0"/>
          </a:p>
        </p:txBody>
      </p:sp>
      <p:sp>
        <p:nvSpPr>
          <p:cNvPr id="8" name="文本框 7"/>
          <p:cNvSpPr txBox="1"/>
          <p:nvPr/>
        </p:nvSpPr>
        <p:spPr>
          <a:xfrm>
            <a:off x="6930937" y="5478196"/>
            <a:ext cx="1403048" cy="523220"/>
          </a:xfrm>
          <a:prstGeom prst="rect">
            <a:avLst/>
          </a:prstGeom>
          <a:noFill/>
        </p:spPr>
        <p:txBody>
          <a:bodyPr wrap="square" rtlCol="0">
            <a:spAutoFit/>
          </a:bodyPr>
          <a:lstStyle/>
          <a:p>
            <a:pPr algn="ctr"/>
            <a:r>
              <a:rPr kumimoji="1" lang="en-US" altLang="zh-CN" sz="1400" dirty="0"/>
              <a:t>8</a:t>
            </a:r>
          </a:p>
          <a:p>
            <a:pPr algn="ctr"/>
            <a:r>
              <a:rPr kumimoji="1" lang="en-US" altLang="zh-CN" sz="1400" dirty="0"/>
              <a:t>2*(</a:t>
            </a:r>
            <a:r>
              <a:rPr kumimoji="1" lang="en-US" altLang="zh-CN" sz="1400" dirty="0" err="1"/>
              <a:t>x,y,h,w</a:t>
            </a:r>
            <a:r>
              <a:rPr kumimoji="1" lang="en-US" altLang="zh-CN" sz="1400" dirty="0"/>
              <a:t>)</a:t>
            </a:r>
            <a:endParaRPr kumimoji="1" lang="zh-CN" altLang="en-US" sz="1400" dirty="0"/>
          </a:p>
        </p:txBody>
      </p:sp>
      <p:sp>
        <p:nvSpPr>
          <p:cNvPr id="10" name="文本框 9"/>
          <p:cNvSpPr txBox="1"/>
          <p:nvPr/>
        </p:nvSpPr>
        <p:spPr>
          <a:xfrm>
            <a:off x="4081062" y="6218741"/>
            <a:ext cx="4952218" cy="923330"/>
          </a:xfrm>
          <a:prstGeom prst="rect">
            <a:avLst/>
          </a:prstGeom>
          <a:noFill/>
        </p:spPr>
        <p:txBody>
          <a:bodyPr wrap="square" rtlCol="0">
            <a:spAutoFit/>
          </a:bodyPr>
          <a:lstStyle/>
          <a:p>
            <a:r>
              <a:rPr kumimoji="1" lang="en-US" altLang="zh-CN" dirty="0"/>
              <a:t>Confidence=</a:t>
            </a:r>
            <a:r>
              <a:rPr kumimoji="1" lang="en-US" altLang="zh-CN" dirty="0" err="1"/>
              <a:t>Pr</a:t>
            </a:r>
            <a:r>
              <a:rPr kumimoji="1" lang="en-US" altLang="zh-CN" dirty="0"/>
              <a:t>(Object)*IOU If cell contains objects</a:t>
            </a:r>
          </a:p>
          <a:p>
            <a:r>
              <a:rPr kumimoji="1" lang="en-US" altLang="zh-CN" dirty="0"/>
              <a:t>Confidence=0 If cell doesn’t contain objects</a:t>
            </a:r>
          </a:p>
          <a:p>
            <a:endParaRPr kumimoji="1" lang="zh-CN" altLang="en-US" dirty="0"/>
          </a:p>
        </p:txBody>
      </p:sp>
      <p:sp>
        <p:nvSpPr>
          <p:cNvPr id="2" name="Rectangle 1"/>
          <p:cNvSpPr/>
          <p:nvPr/>
        </p:nvSpPr>
        <p:spPr>
          <a:xfrm>
            <a:off x="480360" y="5156516"/>
            <a:ext cx="1049656" cy="289832"/>
          </a:xfrm>
          <a:prstGeom prst="rect">
            <a:avLst/>
          </a:prstGeom>
          <a:solidFill>
            <a:srgbClr val="00B05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47376" y="4806132"/>
            <a:ext cx="176589" cy="990600"/>
          </a:xfrm>
          <a:prstGeom prst="rect">
            <a:avLst/>
          </a:prstGeom>
          <a:solidFill>
            <a:srgbClr val="00B05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28531" y="6369018"/>
            <a:ext cx="2652970" cy="369332"/>
          </a:xfrm>
          <a:prstGeom prst="rect">
            <a:avLst/>
          </a:prstGeom>
          <a:noFill/>
        </p:spPr>
        <p:txBody>
          <a:bodyPr wrap="none" rtlCol="0">
            <a:spAutoFit/>
          </a:bodyPr>
          <a:lstStyle/>
          <a:p>
            <a:r>
              <a:rPr lang="en-US" dirty="0"/>
              <a:t>Assign 2 anchor boxes/cell</a:t>
            </a:r>
          </a:p>
        </p:txBody>
      </p:sp>
      <p:sp>
        <p:nvSpPr>
          <p:cNvPr id="18" name="Rectangle 17"/>
          <p:cNvSpPr/>
          <p:nvPr/>
        </p:nvSpPr>
        <p:spPr>
          <a:xfrm>
            <a:off x="1940244" y="4004078"/>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07260" y="3653694"/>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098014" y="3816548"/>
            <a:ext cx="1049656" cy="289832"/>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65030" y="3466164"/>
            <a:ext cx="176589" cy="990600"/>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37727" y="4645102"/>
            <a:ext cx="1049656" cy="289832"/>
          </a:xfrm>
          <a:prstGeom prst="rect">
            <a:avLst/>
          </a:prstGeom>
          <a:solidFill>
            <a:srgbClr val="00B05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04743" y="4294718"/>
            <a:ext cx="176589" cy="990600"/>
          </a:xfrm>
          <a:prstGeom prst="rect">
            <a:avLst/>
          </a:prstGeom>
          <a:solidFill>
            <a:srgbClr val="00B05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031478" y="2892622"/>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498494" y="2542238"/>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668180" y="2930083"/>
            <a:ext cx="1257100" cy="549547"/>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609115" y="2795672"/>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3143889" y="4720563"/>
            <a:ext cx="1049656" cy="990600"/>
            <a:chOff x="3104668" y="4283800"/>
            <a:chExt cx="1049656" cy="990600"/>
          </a:xfrm>
        </p:grpSpPr>
        <p:sp>
          <p:nvSpPr>
            <p:cNvPr id="34" name="Rectangle 33"/>
            <p:cNvSpPr/>
            <p:nvPr/>
          </p:nvSpPr>
          <p:spPr>
            <a:xfrm>
              <a:off x="3104668" y="4634184"/>
              <a:ext cx="1049656" cy="289832"/>
            </a:xfrm>
            <a:prstGeom prst="rect">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p:cNvSpPr/>
          <p:nvPr/>
        </p:nvSpPr>
        <p:spPr>
          <a:xfrm>
            <a:off x="728081" y="3996889"/>
            <a:ext cx="1338282" cy="1714274"/>
          </a:xfrm>
          <a:prstGeom prst="rect">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534173" y="3638388"/>
            <a:ext cx="176589" cy="990600"/>
          </a:xfrm>
          <a:prstGeom prst="rect">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687275" y="2538552"/>
            <a:ext cx="1465209" cy="369332"/>
          </a:xfrm>
          <a:prstGeom prst="rect">
            <a:avLst/>
          </a:prstGeom>
          <a:noFill/>
        </p:spPr>
        <p:txBody>
          <a:bodyPr wrap="none" rtlCol="0">
            <a:spAutoFit/>
          </a:bodyPr>
          <a:lstStyle/>
          <a:p>
            <a:r>
              <a:rPr lang="en-US" dirty="0"/>
              <a:t>Target Cube Y</a:t>
            </a:r>
          </a:p>
        </p:txBody>
      </p:sp>
      <p:sp>
        <p:nvSpPr>
          <p:cNvPr id="41" name="Rectangle 40"/>
          <p:cNvSpPr/>
          <p:nvPr/>
        </p:nvSpPr>
        <p:spPr>
          <a:xfrm>
            <a:off x="1332672" y="314308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799688" y="279270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183878" y="3045022"/>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650894" y="2694638"/>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26679" y="2895050"/>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093695" y="2544666"/>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86638" y="3647500"/>
            <a:ext cx="2954936" cy="64641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853654" y="3297116"/>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380363" y="3444601"/>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847379" y="3094217"/>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44327" y="3619927"/>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401581" y="3301975"/>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026971" y="3391109"/>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834266" y="3212203"/>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1429803" y="3730822"/>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1896819" y="3380438"/>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843109" y="4671928"/>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72425" y="4059507"/>
            <a:ext cx="2607375" cy="933943"/>
          </a:xfrm>
          <a:prstGeom prst="rect">
            <a:avLst/>
          </a:prstGeom>
          <a:solidFill>
            <a:srgbClr val="FF00FF">
              <a:alpha val="29000"/>
            </a:srgbClr>
          </a:solidFill>
          <a:ln w="28575">
            <a:solidFill>
              <a:schemeClr val="tx1">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2803102" y="5117582"/>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4357832" y="2522376"/>
            <a:ext cx="4545186" cy="36481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t>
            </a:r>
          </a:p>
        </p:txBody>
      </p:sp>
      <p:pic>
        <p:nvPicPr>
          <p:cNvPr id="73" name="Picture 72"/>
          <p:cNvPicPr>
            <a:picLocks noChangeAspect="1"/>
          </p:cNvPicPr>
          <p:nvPr/>
        </p:nvPicPr>
        <p:blipFill>
          <a:blip r:embed="rId5"/>
          <a:stretch>
            <a:fillRect/>
          </a:stretch>
        </p:blipFill>
        <p:spPr>
          <a:xfrm>
            <a:off x="6607722" y="2616340"/>
            <a:ext cx="343542" cy="2548860"/>
          </a:xfrm>
          <a:prstGeom prst="rect">
            <a:avLst/>
          </a:prstGeom>
        </p:spPr>
      </p:pic>
      <p:grpSp>
        <p:nvGrpSpPr>
          <p:cNvPr id="78" name="Group 77"/>
          <p:cNvGrpSpPr/>
          <p:nvPr/>
        </p:nvGrpSpPr>
        <p:grpSpPr>
          <a:xfrm>
            <a:off x="4936346" y="2328835"/>
            <a:ext cx="1265671" cy="3111735"/>
            <a:chOff x="10093570" y="743305"/>
            <a:chExt cx="1265671" cy="3111735"/>
          </a:xfrm>
        </p:grpSpPr>
        <p:pic>
          <p:nvPicPr>
            <p:cNvPr id="74" name="Picture 73"/>
            <p:cNvPicPr>
              <a:picLocks noChangeAspect="1"/>
            </p:cNvPicPr>
            <p:nvPr/>
          </p:nvPicPr>
          <p:blipFill>
            <a:blip r:embed="rId6"/>
            <a:stretch>
              <a:fillRect/>
            </a:stretch>
          </p:blipFill>
          <p:spPr>
            <a:xfrm>
              <a:off x="10404565" y="1030810"/>
              <a:ext cx="647571" cy="2659667"/>
            </a:xfrm>
            <a:prstGeom prst="rect">
              <a:avLst/>
            </a:prstGeom>
          </p:spPr>
        </p:pic>
        <p:sp>
          <p:nvSpPr>
            <p:cNvPr id="76" name="Rectangle 75"/>
            <p:cNvSpPr/>
            <p:nvPr/>
          </p:nvSpPr>
          <p:spPr>
            <a:xfrm>
              <a:off x="10093570" y="759854"/>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10814278" y="743305"/>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4232385" y="2666518"/>
            <a:ext cx="1240236" cy="1209910"/>
            <a:chOff x="4689857" y="1986306"/>
            <a:chExt cx="1240236" cy="1209910"/>
          </a:xfrm>
        </p:grpSpPr>
        <p:cxnSp>
          <p:nvCxnSpPr>
            <p:cNvPr id="80" name="Straight Arrow Connector 79"/>
            <p:cNvCxnSpPr/>
            <p:nvPr/>
          </p:nvCxnSpPr>
          <p:spPr>
            <a:xfrm flipV="1">
              <a:off x="5303198" y="1986306"/>
              <a:ext cx="626895" cy="106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689857" y="1991312"/>
              <a:ext cx="604653" cy="369332"/>
            </a:xfrm>
            <a:prstGeom prst="rect">
              <a:avLst/>
            </a:prstGeom>
            <a:noFill/>
          </p:spPr>
          <p:txBody>
            <a:bodyPr wrap="none" rtlCol="0">
              <a:spAutoFit/>
            </a:bodyPr>
            <a:lstStyle/>
            <a:p>
              <a:r>
                <a:rPr lang="en-US" dirty="0"/>
                <a:t>p</a:t>
              </a:r>
              <a:r>
                <a:rPr lang="en-US" baseline="-25000" dirty="0"/>
                <a:t>c</a:t>
              </a:r>
              <a:r>
                <a:rPr lang="en-US" dirty="0"/>
                <a:t>=0</a:t>
              </a:r>
            </a:p>
          </p:txBody>
        </p:sp>
        <p:cxnSp>
          <p:nvCxnSpPr>
            <p:cNvPr id="83" name="Straight Arrow Connector 82"/>
            <p:cNvCxnSpPr/>
            <p:nvPr/>
          </p:nvCxnSpPr>
          <p:spPr>
            <a:xfrm>
              <a:off x="5269052" y="2435814"/>
              <a:ext cx="613721" cy="7604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91" name="TextBox 90"/>
          <p:cNvSpPr txBox="1"/>
          <p:nvPr/>
        </p:nvSpPr>
        <p:spPr>
          <a:xfrm>
            <a:off x="4754454" y="2031323"/>
            <a:ext cx="1633140" cy="646331"/>
          </a:xfrm>
          <a:prstGeom prst="rect">
            <a:avLst/>
          </a:prstGeom>
          <a:noFill/>
        </p:spPr>
        <p:txBody>
          <a:bodyPr wrap="none" rtlCol="0">
            <a:spAutoFit/>
          </a:bodyPr>
          <a:lstStyle/>
          <a:p>
            <a:pPr algn="ctr"/>
            <a:r>
              <a:rPr lang="en-US" sz="1200" dirty="0"/>
              <a:t>Eliminate anchor</a:t>
            </a:r>
          </a:p>
          <a:p>
            <a:pPr algn="ctr"/>
            <a:r>
              <a:rPr lang="en-US" sz="1200" dirty="0"/>
              <a:t>boxes without objects. </a:t>
            </a:r>
          </a:p>
          <a:p>
            <a:pPr algn="ctr"/>
            <a:r>
              <a:rPr lang="en-US" sz="1200" dirty="0"/>
              <a:t>Eliminate low p</a:t>
            </a:r>
            <a:r>
              <a:rPr lang="en-US" sz="1200" baseline="-25000" dirty="0"/>
              <a:t>c</a:t>
            </a:r>
            <a:endParaRPr lang="en-US" sz="1200" dirty="0"/>
          </a:p>
        </p:txBody>
      </p:sp>
      <p:sp>
        <p:nvSpPr>
          <p:cNvPr id="93" name="Freeform 92"/>
          <p:cNvSpPr/>
          <p:nvPr/>
        </p:nvSpPr>
        <p:spPr>
          <a:xfrm>
            <a:off x="3875069" y="5328270"/>
            <a:ext cx="1781986" cy="427419"/>
          </a:xfrm>
          <a:custGeom>
            <a:avLst/>
            <a:gdLst>
              <a:gd name="connsiteX0" fmla="*/ 2021983 w 2106193"/>
              <a:gd name="connsiteY0" fmla="*/ 0 h 427419"/>
              <a:gd name="connsiteX1" fmla="*/ 1867436 w 2106193"/>
              <a:gd name="connsiteY1" fmla="*/ 425003 h 427419"/>
              <a:gd name="connsiteX2" fmla="*/ 0 w 2106193"/>
              <a:gd name="connsiteY2" fmla="*/ 141668 h 427419"/>
            </a:gdLst>
            <a:ahLst/>
            <a:cxnLst>
              <a:cxn ang="0">
                <a:pos x="connsiteX0" y="connsiteY0"/>
              </a:cxn>
              <a:cxn ang="0">
                <a:pos x="connsiteX1" y="connsiteY1"/>
              </a:cxn>
              <a:cxn ang="0">
                <a:pos x="connsiteX2" y="connsiteY2"/>
              </a:cxn>
            </a:cxnLst>
            <a:rect l="l" t="t" r="r" b="b"/>
            <a:pathLst>
              <a:path w="2106193" h="427419">
                <a:moveTo>
                  <a:pt x="2021983" y="0"/>
                </a:moveTo>
                <a:cubicBezTo>
                  <a:pt x="2113208" y="200696"/>
                  <a:pt x="2204433" y="401392"/>
                  <a:pt x="1867436" y="425003"/>
                </a:cubicBezTo>
                <a:cubicBezTo>
                  <a:pt x="1530439" y="448614"/>
                  <a:pt x="765219" y="295141"/>
                  <a:pt x="0" y="141668"/>
                </a:cubicBezTo>
              </a:path>
            </a:pathLst>
          </a:custGeom>
          <a:noFill/>
          <a:ln>
            <a:solidFill>
              <a:schemeClr val="tx1"/>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6186804" y="2148488"/>
            <a:ext cx="1455719" cy="461665"/>
          </a:xfrm>
          <a:prstGeom prst="rect">
            <a:avLst/>
          </a:prstGeom>
          <a:noFill/>
        </p:spPr>
        <p:txBody>
          <a:bodyPr wrap="none" rtlCol="0">
            <a:spAutoFit/>
          </a:bodyPr>
          <a:lstStyle/>
          <a:p>
            <a:pPr algn="ctr"/>
            <a:r>
              <a:rPr lang="en-US" sz="1200" dirty="0"/>
              <a:t>Choose best anchor </a:t>
            </a:r>
          </a:p>
          <a:p>
            <a:pPr algn="ctr"/>
            <a:r>
              <a:rPr lang="en-US" sz="1200" dirty="0"/>
              <a:t>box/cell</a:t>
            </a:r>
          </a:p>
        </p:txBody>
      </p:sp>
      <p:sp>
        <p:nvSpPr>
          <p:cNvPr id="95" name="Rectangle 94"/>
          <p:cNvSpPr/>
          <p:nvPr/>
        </p:nvSpPr>
        <p:spPr>
          <a:xfrm>
            <a:off x="6656310" y="3855468"/>
            <a:ext cx="294954" cy="1338295"/>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2047349" y="3946173"/>
            <a:ext cx="176589" cy="990600"/>
          </a:xfrm>
          <a:prstGeom prst="rect">
            <a:avLst/>
          </a:prstGeom>
          <a:solidFill>
            <a:srgbClr val="FF00FF">
              <a:alpha val="29000"/>
            </a:srgbClr>
          </a:solidFill>
          <a:ln w="38100">
            <a:solidFill>
              <a:schemeClr val="tx1">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Freeform 95"/>
          <p:cNvSpPr/>
          <p:nvPr/>
        </p:nvSpPr>
        <p:spPr>
          <a:xfrm>
            <a:off x="3386232" y="4795646"/>
            <a:ext cx="3766252" cy="427419"/>
          </a:xfrm>
          <a:custGeom>
            <a:avLst/>
            <a:gdLst>
              <a:gd name="connsiteX0" fmla="*/ 2021983 w 2106193"/>
              <a:gd name="connsiteY0" fmla="*/ 0 h 427419"/>
              <a:gd name="connsiteX1" fmla="*/ 1867436 w 2106193"/>
              <a:gd name="connsiteY1" fmla="*/ 425003 h 427419"/>
              <a:gd name="connsiteX2" fmla="*/ 0 w 2106193"/>
              <a:gd name="connsiteY2" fmla="*/ 141668 h 427419"/>
            </a:gdLst>
            <a:ahLst/>
            <a:cxnLst>
              <a:cxn ang="0">
                <a:pos x="connsiteX0" y="connsiteY0"/>
              </a:cxn>
              <a:cxn ang="0">
                <a:pos x="connsiteX1" y="connsiteY1"/>
              </a:cxn>
              <a:cxn ang="0">
                <a:pos x="connsiteX2" y="connsiteY2"/>
              </a:cxn>
            </a:cxnLst>
            <a:rect l="l" t="t" r="r" b="b"/>
            <a:pathLst>
              <a:path w="2106193" h="427419">
                <a:moveTo>
                  <a:pt x="2021983" y="0"/>
                </a:moveTo>
                <a:cubicBezTo>
                  <a:pt x="2113208" y="200696"/>
                  <a:pt x="2204433" y="401392"/>
                  <a:pt x="1867436" y="425003"/>
                </a:cubicBezTo>
                <a:cubicBezTo>
                  <a:pt x="1530439" y="448614"/>
                  <a:pt x="765219" y="295141"/>
                  <a:pt x="0" y="141668"/>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6919789" y="4263880"/>
            <a:ext cx="1327671" cy="461665"/>
          </a:xfrm>
          <a:prstGeom prst="rect">
            <a:avLst/>
          </a:prstGeom>
          <a:noFill/>
        </p:spPr>
        <p:txBody>
          <a:bodyPr wrap="none" rtlCol="0">
            <a:spAutoFit/>
          </a:bodyPr>
          <a:lstStyle/>
          <a:p>
            <a:pPr algn="ctr"/>
            <a:r>
              <a:rPr lang="en-US" sz="1200" dirty="0"/>
              <a:t>High probability</a:t>
            </a:r>
          </a:p>
          <a:p>
            <a:pPr algn="ctr"/>
            <a:r>
              <a:rPr lang="en-US" sz="1200" dirty="0"/>
              <a:t>Bike in anchor box</a:t>
            </a:r>
          </a:p>
        </p:txBody>
      </p:sp>
      <p:sp>
        <p:nvSpPr>
          <p:cNvPr id="98" name="TextBox 97"/>
          <p:cNvSpPr txBox="1"/>
          <p:nvPr/>
        </p:nvSpPr>
        <p:spPr>
          <a:xfrm>
            <a:off x="6914664" y="3015933"/>
            <a:ext cx="1327671" cy="461665"/>
          </a:xfrm>
          <a:prstGeom prst="rect">
            <a:avLst/>
          </a:prstGeom>
          <a:noFill/>
        </p:spPr>
        <p:txBody>
          <a:bodyPr wrap="none" rtlCol="0">
            <a:spAutoFit/>
          </a:bodyPr>
          <a:lstStyle/>
          <a:p>
            <a:pPr algn="ctr"/>
            <a:r>
              <a:rPr lang="en-US" sz="1200" dirty="0"/>
              <a:t>Lower probability</a:t>
            </a:r>
          </a:p>
          <a:p>
            <a:pPr algn="ctr"/>
            <a:r>
              <a:rPr lang="en-US" sz="1200" dirty="0"/>
              <a:t>bike in anchor box</a:t>
            </a:r>
          </a:p>
        </p:txBody>
      </p:sp>
      <p:sp>
        <p:nvSpPr>
          <p:cNvPr id="99" name="TextBox 98"/>
          <p:cNvSpPr txBox="1"/>
          <p:nvPr/>
        </p:nvSpPr>
        <p:spPr>
          <a:xfrm>
            <a:off x="6643916" y="2588879"/>
            <a:ext cx="348172" cy="246221"/>
          </a:xfrm>
          <a:prstGeom prst="rect">
            <a:avLst/>
          </a:prstGeom>
          <a:solidFill>
            <a:schemeClr val="bg1"/>
          </a:solidFill>
        </p:spPr>
        <p:txBody>
          <a:bodyPr wrap="none" rtlCol="0">
            <a:spAutoFit/>
          </a:bodyPr>
          <a:lstStyle/>
          <a:p>
            <a:r>
              <a:rPr lang="en-US" sz="1000" dirty="0"/>
              <a:t>0.2</a:t>
            </a:r>
          </a:p>
        </p:txBody>
      </p:sp>
      <p:sp>
        <p:nvSpPr>
          <p:cNvPr id="100" name="Freeform 99"/>
          <p:cNvSpPr/>
          <p:nvPr/>
        </p:nvSpPr>
        <p:spPr>
          <a:xfrm>
            <a:off x="2259466" y="3277530"/>
            <a:ext cx="4409238" cy="1861808"/>
          </a:xfrm>
          <a:custGeom>
            <a:avLst/>
            <a:gdLst>
              <a:gd name="connsiteX0" fmla="*/ 3730083 w 3730083"/>
              <a:gd name="connsiteY0" fmla="*/ 11638 h 1861808"/>
              <a:gd name="connsiteX1" fmla="*/ 3373244 w 3730083"/>
              <a:gd name="connsiteY1" fmla="*/ 145453 h 1861808"/>
              <a:gd name="connsiteX2" fmla="*/ 3378820 w 3730083"/>
              <a:gd name="connsiteY2" fmla="*/ 1037550 h 1861808"/>
              <a:gd name="connsiteX3" fmla="*/ 3261732 w 3730083"/>
              <a:gd name="connsiteY3" fmla="*/ 1628565 h 1861808"/>
              <a:gd name="connsiteX4" fmla="*/ 3083313 w 3730083"/>
              <a:gd name="connsiteY4" fmla="*/ 1829287 h 1861808"/>
              <a:gd name="connsiteX5" fmla="*/ 2614961 w 3730083"/>
              <a:gd name="connsiteY5" fmla="*/ 1846014 h 1861808"/>
              <a:gd name="connsiteX6" fmla="*/ 1901283 w 3730083"/>
              <a:gd name="connsiteY6" fmla="*/ 1673170 h 1861808"/>
              <a:gd name="connsiteX7" fmla="*/ 1037064 w 3730083"/>
              <a:gd name="connsiteY7" fmla="*/ 1438994 h 1861808"/>
              <a:gd name="connsiteX8" fmla="*/ 0 w 3730083"/>
              <a:gd name="connsiteY8" fmla="*/ 1444570 h 186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083" h="1861808">
                <a:moveTo>
                  <a:pt x="3730083" y="11638"/>
                </a:moveTo>
                <a:cubicBezTo>
                  <a:pt x="3580935" y="-6947"/>
                  <a:pt x="3431788" y="-25532"/>
                  <a:pt x="3373244" y="145453"/>
                </a:cubicBezTo>
                <a:cubicBezTo>
                  <a:pt x="3314700" y="316438"/>
                  <a:pt x="3397405" y="790365"/>
                  <a:pt x="3378820" y="1037550"/>
                </a:cubicBezTo>
                <a:cubicBezTo>
                  <a:pt x="3360235" y="1284735"/>
                  <a:pt x="3310983" y="1496609"/>
                  <a:pt x="3261732" y="1628565"/>
                </a:cubicBezTo>
                <a:cubicBezTo>
                  <a:pt x="3212481" y="1760521"/>
                  <a:pt x="3191108" y="1793046"/>
                  <a:pt x="3083313" y="1829287"/>
                </a:cubicBezTo>
                <a:cubicBezTo>
                  <a:pt x="2975518" y="1865528"/>
                  <a:pt x="2811966" y="1872033"/>
                  <a:pt x="2614961" y="1846014"/>
                </a:cubicBezTo>
                <a:cubicBezTo>
                  <a:pt x="2417956" y="1819995"/>
                  <a:pt x="2164266" y="1741007"/>
                  <a:pt x="1901283" y="1673170"/>
                </a:cubicBezTo>
                <a:cubicBezTo>
                  <a:pt x="1638300" y="1605333"/>
                  <a:pt x="1353944" y="1477094"/>
                  <a:pt x="1037064" y="1438994"/>
                </a:cubicBezTo>
                <a:cubicBezTo>
                  <a:pt x="720183" y="1400894"/>
                  <a:pt x="360091" y="1422732"/>
                  <a:pt x="0" y="1444570"/>
                </a:cubicBezTo>
              </a:path>
            </a:pathLst>
          </a:custGeom>
          <a:noFill/>
          <a:ln>
            <a:solidFill>
              <a:schemeClr val="tx1"/>
            </a:solidFill>
            <a:prstDash val="dash"/>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7845583" y="2153890"/>
            <a:ext cx="1187697" cy="646331"/>
          </a:xfrm>
          <a:prstGeom prst="rect">
            <a:avLst/>
          </a:prstGeom>
          <a:noFill/>
        </p:spPr>
        <p:txBody>
          <a:bodyPr wrap="none" rtlCol="0">
            <a:spAutoFit/>
          </a:bodyPr>
          <a:lstStyle/>
          <a:p>
            <a:pPr algn="ctr"/>
            <a:r>
              <a:rPr lang="en-US" sz="1200" dirty="0"/>
              <a:t>Non-max</a:t>
            </a:r>
          </a:p>
          <a:p>
            <a:pPr algn="ctr"/>
            <a:r>
              <a:rPr lang="en-US" sz="1200" dirty="0"/>
              <a:t>Suppression per</a:t>
            </a:r>
          </a:p>
          <a:p>
            <a:pPr algn="ctr"/>
            <a:r>
              <a:rPr lang="en-US" sz="1200" dirty="0"/>
              <a:t>Object class</a:t>
            </a:r>
          </a:p>
        </p:txBody>
      </p:sp>
      <p:sp>
        <p:nvSpPr>
          <p:cNvPr id="104" name="TextBox 103"/>
          <p:cNvSpPr txBox="1"/>
          <p:nvPr/>
        </p:nvSpPr>
        <p:spPr>
          <a:xfrm>
            <a:off x="7307402" y="5444958"/>
            <a:ext cx="1685654" cy="369332"/>
          </a:xfrm>
          <a:prstGeom prst="rect">
            <a:avLst/>
          </a:prstGeom>
          <a:noFill/>
        </p:spPr>
        <p:txBody>
          <a:bodyPr wrap="none" rtlCol="0">
            <a:spAutoFit/>
          </a:bodyPr>
          <a:lstStyle/>
          <a:p>
            <a:r>
              <a:rPr lang="en-US" dirty="0"/>
              <a:t>p</a:t>
            </a:r>
            <a:r>
              <a:rPr lang="en-US" baseline="-25000" dirty="0"/>
              <a:t>c</a:t>
            </a:r>
            <a:r>
              <a:rPr lang="en-US" dirty="0"/>
              <a:t> = p(bike)*</a:t>
            </a:r>
            <a:r>
              <a:rPr lang="en-US" dirty="0" err="1"/>
              <a:t>IoU</a:t>
            </a:r>
            <a:endParaRPr lang="en-US" dirty="0"/>
          </a:p>
        </p:txBody>
      </p:sp>
      <p:grpSp>
        <p:nvGrpSpPr>
          <p:cNvPr id="110" name="Group 109"/>
          <p:cNvGrpSpPr/>
          <p:nvPr/>
        </p:nvGrpSpPr>
        <p:grpSpPr>
          <a:xfrm>
            <a:off x="343647" y="775036"/>
            <a:ext cx="8800353" cy="830997"/>
            <a:chOff x="343647" y="775036"/>
            <a:chExt cx="8800353" cy="830997"/>
          </a:xfrm>
        </p:grpSpPr>
        <p:sp>
          <p:nvSpPr>
            <p:cNvPr id="9" name="文本框 8"/>
            <p:cNvSpPr txBox="1"/>
            <p:nvPr/>
          </p:nvSpPr>
          <p:spPr>
            <a:xfrm>
              <a:off x="343647" y="775036"/>
              <a:ext cx="8800353" cy="830997"/>
            </a:xfrm>
            <a:prstGeom prst="rect">
              <a:avLst/>
            </a:prstGeom>
            <a:noFill/>
          </p:spPr>
          <p:txBody>
            <a:bodyPr wrap="square" rtlCol="0">
              <a:spAutoFit/>
            </a:bodyPr>
            <a:lstStyle/>
            <a:p>
              <a:r>
                <a:rPr kumimoji="1" lang="en-US" altLang="zh-CN" sz="2400" dirty="0"/>
                <a:t>Step1: Each object has Center-of-mass </a:t>
              </a:r>
            </a:p>
            <a:p>
              <a:endParaRPr kumimoji="1" lang="zh-CN" altLang="en-US" sz="2400" dirty="0"/>
            </a:p>
          </p:txBody>
        </p:sp>
        <p:sp>
          <p:nvSpPr>
            <p:cNvPr id="109" name="Oval 108"/>
            <p:cNvSpPr/>
            <p:nvPr/>
          </p:nvSpPr>
          <p:spPr>
            <a:xfrm>
              <a:off x="5345481" y="923211"/>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343646" y="1192779"/>
            <a:ext cx="8800353" cy="875907"/>
            <a:chOff x="4124245" y="892385"/>
            <a:chExt cx="8800353" cy="875907"/>
          </a:xfrm>
        </p:grpSpPr>
        <p:sp>
          <p:nvSpPr>
            <p:cNvPr id="112" name="文本框 8"/>
            <p:cNvSpPr txBox="1"/>
            <p:nvPr/>
          </p:nvSpPr>
          <p:spPr>
            <a:xfrm>
              <a:off x="4124245" y="937295"/>
              <a:ext cx="8800353" cy="830997"/>
            </a:xfrm>
            <a:prstGeom prst="rect">
              <a:avLst/>
            </a:prstGeom>
            <a:noFill/>
          </p:spPr>
          <p:txBody>
            <a:bodyPr wrap="square" rtlCol="0">
              <a:spAutoFit/>
            </a:bodyPr>
            <a:lstStyle/>
            <a:p>
              <a:r>
                <a:rPr kumimoji="1" lang="en-US" altLang="zh-CN" sz="2400" dirty="0"/>
                <a:t>Step 2: Each cell has 2 anchor boxes</a:t>
              </a:r>
            </a:p>
            <a:p>
              <a:endParaRPr kumimoji="1" lang="zh-CN" altLang="en-US" sz="2400" dirty="0"/>
            </a:p>
          </p:txBody>
        </p:sp>
        <p:grpSp>
          <p:nvGrpSpPr>
            <p:cNvPr id="118" name="Group 117"/>
            <p:cNvGrpSpPr/>
            <p:nvPr/>
          </p:nvGrpSpPr>
          <p:grpSpPr>
            <a:xfrm>
              <a:off x="8792901" y="892385"/>
              <a:ext cx="599873" cy="551979"/>
              <a:chOff x="9529641" y="2931114"/>
              <a:chExt cx="599873" cy="551979"/>
            </a:xfrm>
          </p:grpSpPr>
          <p:grpSp>
            <p:nvGrpSpPr>
              <p:cNvPr id="114" name="Group 113"/>
              <p:cNvGrpSpPr/>
              <p:nvPr/>
            </p:nvGrpSpPr>
            <p:grpSpPr>
              <a:xfrm>
                <a:off x="9614691" y="2933541"/>
                <a:ext cx="467016" cy="524241"/>
                <a:chOff x="3104668" y="4283800"/>
                <a:chExt cx="1049656" cy="990600"/>
              </a:xfrm>
            </p:grpSpPr>
            <p:sp>
              <p:nvSpPr>
                <p:cNvPr id="115" name="Rectangle 114"/>
                <p:cNvSpPr/>
                <p:nvPr/>
              </p:nvSpPr>
              <p:spPr>
                <a:xfrm>
                  <a:off x="3104668" y="4634184"/>
                  <a:ext cx="1049656" cy="289832"/>
                </a:xfrm>
                <a:prstGeom prst="rect">
                  <a:avLst/>
                </a:prstGeom>
                <a:solidFill>
                  <a:srgbClr val="FFC0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9529641" y="2931114"/>
                <a:ext cx="599873" cy="55197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6" name="Group 85"/>
          <p:cNvGrpSpPr/>
          <p:nvPr/>
        </p:nvGrpSpPr>
        <p:grpSpPr>
          <a:xfrm>
            <a:off x="1104510" y="3116166"/>
            <a:ext cx="2289011" cy="1671194"/>
            <a:chOff x="1306891" y="3123066"/>
            <a:chExt cx="2289011" cy="1671194"/>
          </a:xfrm>
        </p:grpSpPr>
        <p:sp>
          <p:nvSpPr>
            <p:cNvPr id="87" name="Oval 86"/>
            <p:cNvSpPr/>
            <p:nvPr/>
          </p:nvSpPr>
          <p:spPr>
            <a:xfrm>
              <a:off x="3410672" y="3123066"/>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306891" y="4627189"/>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1866798" y="4083855"/>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4" name="标题 1"/>
          <p:cNvSpPr>
            <a:spLocks noGrp="1"/>
          </p:cNvSpPr>
          <p:nvPr>
            <p:ph type="title"/>
          </p:nvPr>
        </p:nvSpPr>
        <p:spPr>
          <a:xfrm>
            <a:off x="-197788" y="-226480"/>
            <a:ext cx="9470996" cy="1143000"/>
          </a:xfrm>
        </p:spPr>
        <p:txBody>
          <a:bodyPr>
            <a:normAutofit fontScale="90000"/>
          </a:bodyPr>
          <a:lstStyle/>
          <a:p>
            <a:r>
              <a:rPr kumimoji="1" lang="en-US" altLang="zh-CN" dirty="0"/>
              <a:t>Training YOLO: Anchor </a:t>
            </a:r>
            <a:r>
              <a:rPr kumimoji="1" lang="en-US" altLang="zh-CN" dirty="0" err="1"/>
              <a:t>Boxes+Target</a:t>
            </a:r>
            <a:r>
              <a:rPr kumimoji="1" lang="en-US" altLang="zh-CN" dirty="0"/>
              <a:t> Vector</a:t>
            </a:r>
            <a:endParaRPr kumimoji="1" lang="zh-CN" altLang="en-US" dirty="0"/>
          </a:p>
        </p:txBody>
      </p:sp>
      <p:grpSp>
        <p:nvGrpSpPr>
          <p:cNvPr id="11" name="Group 10"/>
          <p:cNvGrpSpPr/>
          <p:nvPr/>
        </p:nvGrpSpPr>
        <p:grpSpPr>
          <a:xfrm>
            <a:off x="5466609" y="2640734"/>
            <a:ext cx="265339" cy="2519711"/>
            <a:chOff x="5466609" y="2640734"/>
            <a:chExt cx="265339" cy="2519711"/>
          </a:xfrm>
        </p:grpSpPr>
        <p:sp>
          <p:nvSpPr>
            <p:cNvPr id="92" name="Rectangle 91"/>
            <p:cNvSpPr/>
            <p:nvPr/>
          </p:nvSpPr>
          <p:spPr>
            <a:xfrm>
              <a:off x="5466609" y="3909758"/>
              <a:ext cx="251747" cy="1250687"/>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5480201" y="2640734"/>
              <a:ext cx="251747" cy="1250687"/>
            </a:xfrm>
            <a:prstGeom prst="rect">
              <a:avLst/>
            </a:prstGeom>
            <a:solidFill>
              <a:srgbClr val="FFC0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6" name="文本框 8"/>
          <p:cNvSpPr txBox="1"/>
          <p:nvPr/>
        </p:nvSpPr>
        <p:spPr>
          <a:xfrm>
            <a:off x="5530711" y="1265922"/>
            <a:ext cx="8800353" cy="646331"/>
          </a:xfrm>
          <a:prstGeom prst="rect">
            <a:avLst/>
          </a:prstGeom>
          <a:noFill/>
        </p:spPr>
        <p:txBody>
          <a:bodyPr wrap="square" rtlCol="0">
            <a:spAutoFit/>
          </a:bodyPr>
          <a:lstStyle/>
          <a:p>
            <a:r>
              <a:rPr kumimoji="1" lang="en-US" altLang="zh-CN" dirty="0"/>
              <a:t>. (But only 1 needed/cell if 1 obj./cell)</a:t>
            </a:r>
          </a:p>
          <a:p>
            <a:endParaRPr kumimoji="1" lang="zh-CN" altLang="en-US" dirty="0"/>
          </a:p>
        </p:txBody>
      </p:sp>
      <p:sp>
        <p:nvSpPr>
          <p:cNvPr id="128" name="文本框 8"/>
          <p:cNvSpPr txBox="1"/>
          <p:nvPr/>
        </p:nvSpPr>
        <p:spPr>
          <a:xfrm>
            <a:off x="1181989" y="2007329"/>
            <a:ext cx="8800353" cy="830997"/>
          </a:xfrm>
          <a:prstGeom prst="rect">
            <a:avLst/>
          </a:prstGeom>
          <a:noFill/>
        </p:spPr>
        <p:txBody>
          <a:bodyPr wrap="square" rtlCol="0">
            <a:spAutoFit/>
          </a:bodyPr>
          <a:lstStyle/>
          <a:p>
            <a:r>
              <a:rPr kumimoji="1" lang="en-US" altLang="zh-CN" sz="2400" dirty="0"/>
              <a:t>Non-max </a:t>
            </a:r>
            <a:r>
              <a:rPr kumimoji="1" lang="en-US" altLang="zh-CN" sz="2400" dirty="0" err="1"/>
              <a:t>suppresion</a:t>
            </a:r>
            <a:endParaRPr kumimoji="1" lang="en-US" altLang="zh-CN" sz="2400" dirty="0"/>
          </a:p>
          <a:p>
            <a:endParaRPr kumimoji="1" lang="zh-CN" altLang="en-US" sz="2400" dirty="0"/>
          </a:p>
        </p:txBody>
      </p:sp>
    </p:spTree>
    <p:extLst>
      <p:ext uri="{BB962C8B-B14F-4D97-AF65-F5344CB8AC3E}">
        <p14:creationId xmlns:p14="http://schemas.microsoft.com/office/powerpoint/2010/main" val="12374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right)">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4000"/>
                                        <p:tgtEl>
                                          <p:spTgt spid="70"/>
                                        </p:tgtEl>
                                        <p:attrNameLst>
                                          <p:attrName>ppt_x</p:attrName>
                                        </p:attrNameLst>
                                      </p:cBhvr>
                                      <p:tavLst>
                                        <p:tav tm="0">
                                          <p:val>
                                            <p:strVal val="ppt_x"/>
                                          </p:val>
                                        </p:tav>
                                        <p:tav tm="100000">
                                          <p:val>
                                            <p:strVal val="ppt_x"/>
                                          </p:val>
                                        </p:tav>
                                      </p:tavLst>
                                    </p:anim>
                                    <p:anim calcmode="lin" valueType="num">
                                      <p:cBhvr additive="base">
                                        <p:cTn id="28" dur="4000"/>
                                        <p:tgtEl>
                                          <p:spTgt spid="70"/>
                                        </p:tgtEl>
                                        <p:attrNameLst>
                                          <p:attrName>ppt_y</p:attrName>
                                        </p:attrNameLst>
                                      </p:cBhvr>
                                      <p:tavLst>
                                        <p:tav tm="0">
                                          <p:val>
                                            <p:strVal val="ppt_y"/>
                                          </p:val>
                                        </p:tav>
                                        <p:tav tm="100000">
                                          <p:val>
                                            <p:strVal val="1+ppt_h/2"/>
                                          </p:val>
                                        </p:tav>
                                      </p:tavLst>
                                    </p:anim>
                                    <p:set>
                                      <p:cBhvr>
                                        <p:cTn id="29" dur="1" fill="hold">
                                          <p:stCondLst>
                                            <p:cond delay="3999"/>
                                          </p:stCondLst>
                                        </p:cTn>
                                        <p:tgtEl>
                                          <p:spTgt spid="7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7"/>
                                        </p:tgtEl>
                                      </p:cBhvr>
                                    </p:animEffect>
                                    <p:set>
                                      <p:cBhvr>
                                        <p:cTn id="62" dur="1" fill="hold">
                                          <p:stCondLst>
                                            <p:cond delay="499"/>
                                          </p:stCondLst>
                                        </p:cTn>
                                        <p:tgtEl>
                                          <p:spTgt spid="4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96"/>
                                        </p:tgtEl>
                                        <p:attrNameLst>
                                          <p:attrName>style.visibility</p:attrName>
                                        </p:attrNameLst>
                                      </p:cBhvr>
                                      <p:to>
                                        <p:strVal val="visible"/>
                                      </p:to>
                                    </p:set>
                                    <p:animEffect transition="in" filter="wipe(right)">
                                      <p:cBhvr>
                                        <p:cTn id="95" dur="500"/>
                                        <p:tgtEl>
                                          <p:spTgt spid="9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100"/>
                                        </p:tgtEl>
                                        <p:attrNameLst>
                                          <p:attrName>style.visibility</p:attrName>
                                        </p:attrNameLst>
                                      </p:cBhvr>
                                      <p:to>
                                        <p:strVal val="visible"/>
                                      </p:to>
                                    </p:set>
                                    <p:animEffect transition="in" filter="wipe(right)">
                                      <p:cBhvr>
                                        <p:cTn id="100" dur="500"/>
                                        <p:tgtEl>
                                          <p:spTgt spid="10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grpId="0" nodeType="clickEffect">
                                  <p:stCondLst>
                                    <p:cond delay="0"/>
                                  </p:stCondLst>
                                  <p:childTnLst>
                                    <p:anim calcmode="lin" valueType="num">
                                      <p:cBhvr additive="base">
                                        <p:cTn id="116" dur="2500"/>
                                        <p:tgtEl>
                                          <p:spTgt spid="99"/>
                                        </p:tgtEl>
                                        <p:attrNameLst>
                                          <p:attrName>ppt_x</p:attrName>
                                        </p:attrNameLst>
                                      </p:cBhvr>
                                      <p:tavLst>
                                        <p:tav tm="0">
                                          <p:val>
                                            <p:strVal val="ppt_x"/>
                                          </p:val>
                                        </p:tav>
                                        <p:tav tm="100000">
                                          <p:val>
                                            <p:strVal val="ppt_x"/>
                                          </p:val>
                                        </p:tav>
                                      </p:tavLst>
                                    </p:anim>
                                    <p:anim calcmode="lin" valueType="num">
                                      <p:cBhvr additive="base">
                                        <p:cTn id="117" dur="2500"/>
                                        <p:tgtEl>
                                          <p:spTgt spid="99"/>
                                        </p:tgtEl>
                                        <p:attrNameLst>
                                          <p:attrName>ppt_y</p:attrName>
                                        </p:attrNameLst>
                                      </p:cBhvr>
                                      <p:tavLst>
                                        <p:tav tm="0">
                                          <p:val>
                                            <p:strVal val="ppt_y"/>
                                          </p:val>
                                        </p:tav>
                                        <p:tav tm="100000">
                                          <p:val>
                                            <p:strVal val="1+ppt_h/2"/>
                                          </p:val>
                                        </p:tav>
                                      </p:tavLst>
                                    </p:anim>
                                    <p:set>
                                      <p:cBhvr>
                                        <p:cTn id="118" dur="1" fill="hold">
                                          <p:stCondLst>
                                            <p:cond delay="2499"/>
                                          </p:stCondLst>
                                        </p:cTn>
                                        <p:tgtEl>
                                          <p:spTgt spid="9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xit" presetSubtype="4" fill="hold" grpId="0" nodeType="clickEffect">
                                  <p:stCondLst>
                                    <p:cond delay="0"/>
                                  </p:stCondLst>
                                  <p:childTnLst>
                                    <p:anim calcmode="lin" valueType="num">
                                      <p:cBhvr additive="base">
                                        <p:cTn id="122" dur="2500"/>
                                        <p:tgtEl>
                                          <p:spTgt spid="66"/>
                                        </p:tgtEl>
                                        <p:attrNameLst>
                                          <p:attrName>ppt_x</p:attrName>
                                        </p:attrNameLst>
                                      </p:cBhvr>
                                      <p:tavLst>
                                        <p:tav tm="0">
                                          <p:val>
                                            <p:strVal val="ppt_x"/>
                                          </p:val>
                                        </p:tav>
                                        <p:tav tm="100000">
                                          <p:val>
                                            <p:strVal val="ppt_x"/>
                                          </p:val>
                                        </p:tav>
                                      </p:tavLst>
                                    </p:anim>
                                    <p:anim calcmode="lin" valueType="num">
                                      <p:cBhvr additive="base">
                                        <p:cTn id="123" dur="2500"/>
                                        <p:tgtEl>
                                          <p:spTgt spid="66"/>
                                        </p:tgtEl>
                                        <p:attrNameLst>
                                          <p:attrName>ppt_y</p:attrName>
                                        </p:attrNameLst>
                                      </p:cBhvr>
                                      <p:tavLst>
                                        <p:tav tm="0">
                                          <p:val>
                                            <p:strVal val="ppt_y"/>
                                          </p:val>
                                        </p:tav>
                                        <p:tav tm="100000">
                                          <p:val>
                                            <p:strVal val="1+ppt_h/2"/>
                                          </p:val>
                                        </p:tav>
                                      </p:tavLst>
                                    </p:anim>
                                    <p:set>
                                      <p:cBhvr>
                                        <p:cTn id="124" dur="1" fill="hold">
                                          <p:stCondLst>
                                            <p:cond delay="2499"/>
                                          </p:stCondLst>
                                        </p:cTn>
                                        <p:tgtEl>
                                          <p:spTgt spid="6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xit" presetSubtype="4" fill="hold" grpId="0" nodeType="clickEffect">
                                  <p:stCondLst>
                                    <p:cond delay="0"/>
                                  </p:stCondLst>
                                  <p:childTnLst>
                                    <p:anim calcmode="lin" valueType="num">
                                      <p:cBhvr additive="base">
                                        <p:cTn id="128" dur="500"/>
                                        <p:tgtEl>
                                          <p:spTgt spid="32"/>
                                        </p:tgtEl>
                                        <p:attrNameLst>
                                          <p:attrName>ppt_x</p:attrName>
                                        </p:attrNameLst>
                                      </p:cBhvr>
                                      <p:tavLst>
                                        <p:tav tm="0">
                                          <p:val>
                                            <p:strVal val="ppt_x"/>
                                          </p:val>
                                        </p:tav>
                                        <p:tav tm="100000">
                                          <p:val>
                                            <p:strVal val="ppt_x"/>
                                          </p:val>
                                        </p:tav>
                                      </p:tavLst>
                                    </p:anim>
                                    <p:anim calcmode="lin" valueType="num">
                                      <p:cBhvr additive="base">
                                        <p:cTn id="129" dur="500"/>
                                        <p:tgtEl>
                                          <p:spTgt spid="32"/>
                                        </p:tgtEl>
                                        <p:attrNameLst>
                                          <p:attrName>ppt_y</p:attrName>
                                        </p:attrNameLst>
                                      </p:cBhvr>
                                      <p:tavLst>
                                        <p:tav tm="0">
                                          <p:val>
                                            <p:strVal val="ppt_y"/>
                                          </p:val>
                                        </p:tav>
                                        <p:tav tm="100000">
                                          <p:val>
                                            <p:strVal val="1+ppt_h/2"/>
                                          </p:val>
                                        </p:tav>
                                      </p:tavLst>
                                    </p:anim>
                                    <p:set>
                                      <p:cBhvr>
                                        <p:cTn id="130" dur="1" fill="hold">
                                          <p:stCondLst>
                                            <p:cond delay="499"/>
                                          </p:stCondLst>
                                        </p:cTn>
                                        <p:tgtEl>
                                          <p:spTgt spid="3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0" nodeType="clickEffect">
                                  <p:stCondLst>
                                    <p:cond delay="0"/>
                                  </p:stCondLst>
                                  <p:childTnLst>
                                    <p:anim calcmode="lin" valueType="num">
                                      <p:cBhvr additive="base">
                                        <p:cTn id="134" dur="500"/>
                                        <p:tgtEl>
                                          <p:spTgt spid="60"/>
                                        </p:tgtEl>
                                        <p:attrNameLst>
                                          <p:attrName>ppt_x</p:attrName>
                                        </p:attrNameLst>
                                      </p:cBhvr>
                                      <p:tavLst>
                                        <p:tav tm="0">
                                          <p:val>
                                            <p:strVal val="ppt_x"/>
                                          </p:val>
                                        </p:tav>
                                        <p:tav tm="100000">
                                          <p:val>
                                            <p:strVal val="ppt_x"/>
                                          </p:val>
                                        </p:tav>
                                      </p:tavLst>
                                    </p:anim>
                                    <p:anim calcmode="lin" valueType="num">
                                      <p:cBhvr additive="base">
                                        <p:cTn id="135" dur="500"/>
                                        <p:tgtEl>
                                          <p:spTgt spid="60"/>
                                        </p:tgtEl>
                                        <p:attrNameLst>
                                          <p:attrName>ppt_y</p:attrName>
                                        </p:attrNameLst>
                                      </p:cBhvr>
                                      <p:tavLst>
                                        <p:tav tm="0">
                                          <p:val>
                                            <p:strVal val="ppt_y"/>
                                          </p:val>
                                        </p:tav>
                                        <p:tav tm="100000">
                                          <p:val>
                                            <p:strVal val="1+ppt_h/2"/>
                                          </p:val>
                                        </p:tav>
                                      </p:tavLst>
                                    </p:anim>
                                    <p:set>
                                      <p:cBhvr>
                                        <p:cTn id="136" dur="1" fill="hold">
                                          <p:stCondLst>
                                            <p:cond delay="499"/>
                                          </p:stCondLst>
                                        </p:cTn>
                                        <p:tgtEl>
                                          <p:spTgt spid="6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 presetClass="exit" presetSubtype="4" fill="hold" grpId="0" nodeType="clickEffect">
                                  <p:stCondLst>
                                    <p:cond delay="0"/>
                                  </p:stCondLst>
                                  <p:childTnLst>
                                    <p:anim calcmode="lin" valueType="num">
                                      <p:cBhvr additive="base">
                                        <p:cTn id="140" dur="500"/>
                                        <p:tgtEl>
                                          <p:spTgt spid="54"/>
                                        </p:tgtEl>
                                        <p:attrNameLst>
                                          <p:attrName>ppt_x</p:attrName>
                                        </p:attrNameLst>
                                      </p:cBhvr>
                                      <p:tavLst>
                                        <p:tav tm="0">
                                          <p:val>
                                            <p:strVal val="ppt_x"/>
                                          </p:val>
                                        </p:tav>
                                        <p:tav tm="100000">
                                          <p:val>
                                            <p:strVal val="ppt_x"/>
                                          </p:val>
                                        </p:tav>
                                      </p:tavLst>
                                    </p:anim>
                                    <p:anim calcmode="lin" valueType="num">
                                      <p:cBhvr additive="base">
                                        <p:cTn id="141" dur="500"/>
                                        <p:tgtEl>
                                          <p:spTgt spid="54"/>
                                        </p:tgtEl>
                                        <p:attrNameLst>
                                          <p:attrName>ppt_y</p:attrName>
                                        </p:attrNameLst>
                                      </p:cBhvr>
                                      <p:tavLst>
                                        <p:tav tm="0">
                                          <p:val>
                                            <p:strVal val="ppt_y"/>
                                          </p:val>
                                        </p:tav>
                                        <p:tav tm="100000">
                                          <p:val>
                                            <p:strVal val="1+ppt_h/2"/>
                                          </p:val>
                                        </p:tav>
                                      </p:tavLst>
                                    </p:anim>
                                    <p:set>
                                      <p:cBhvr>
                                        <p:cTn id="142" dur="1" fill="hold">
                                          <p:stCondLst>
                                            <p:cond delay="499"/>
                                          </p:stCondLst>
                                        </p:cTn>
                                        <p:tgtEl>
                                          <p:spTgt spid="5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 presetClass="exit" presetSubtype="4" fill="hold" grpId="0" nodeType="clickEffect">
                                  <p:stCondLst>
                                    <p:cond delay="0"/>
                                  </p:stCondLst>
                                  <p:childTnLst>
                                    <p:anim calcmode="lin" valueType="num">
                                      <p:cBhvr additive="base">
                                        <p:cTn id="146" dur="500"/>
                                        <p:tgtEl>
                                          <p:spTgt spid="51"/>
                                        </p:tgtEl>
                                        <p:attrNameLst>
                                          <p:attrName>ppt_x</p:attrName>
                                        </p:attrNameLst>
                                      </p:cBhvr>
                                      <p:tavLst>
                                        <p:tav tm="0">
                                          <p:val>
                                            <p:strVal val="ppt_x"/>
                                          </p:val>
                                        </p:tav>
                                        <p:tav tm="100000">
                                          <p:val>
                                            <p:strVal val="ppt_x"/>
                                          </p:val>
                                        </p:tav>
                                      </p:tavLst>
                                    </p:anim>
                                    <p:anim calcmode="lin" valueType="num">
                                      <p:cBhvr additive="base">
                                        <p:cTn id="147" dur="500"/>
                                        <p:tgtEl>
                                          <p:spTgt spid="51"/>
                                        </p:tgtEl>
                                        <p:attrNameLst>
                                          <p:attrName>ppt_y</p:attrName>
                                        </p:attrNameLst>
                                      </p:cBhvr>
                                      <p:tavLst>
                                        <p:tav tm="0">
                                          <p:val>
                                            <p:strVal val="ppt_y"/>
                                          </p:val>
                                        </p:tav>
                                        <p:tav tm="100000">
                                          <p:val>
                                            <p:strVal val="1+ppt_h/2"/>
                                          </p:val>
                                        </p:tav>
                                      </p:tavLst>
                                    </p:anim>
                                    <p:set>
                                      <p:cBhvr>
                                        <p:cTn id="148" dur="1" fill="hold">
                                          <p:stCondLst>
                                            <p:cond delay="499"/>
                                          </p:stCondLst>
                                        </p:cTn>
                                        <p:tgtEl>
                                          <p:spTgt spid="51"/>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 presetClass="exit" presetSubtype="4" fill="hold" grpId="0" nodeType="clickEffect">
                                  <p:stCondLst>
                                    <p:cond delay="0"/>
                                  </p:stCondLst>
                                  <p:childTnLst>
                                    <p:anim calcmode="lin" valueType="num">
                                      <p:cBhvr additive="base">
                                        <p:cTn id="152" dur="500"/>
                                        <p:tgtEl>
                                          <p:spTgt spid="12"/>
                                        </p:tgtEl>
                                        <p:attrNameLst>
                                          <p:attrName>ppt_x</p:attrName>
                                        </p:attrNameLst>
                                      </p:cBhvr>
                                      <p:tavLst>
                                        <p:tav tm="0">
                                          <p:val>
                                            <p:strVal val="ppt_x"/>
                                          </p:val>
                                        </p:tav>
                                        <p:tav tm="100000">
                                          <p:val>
                                            <p:strVal val="ppt_x"/>
                                          </p:val>
                                        </p:tav>
                                      </p:tavLst>
                                    </p:anim>
                                    <p:anim calcmode="lin" valueType="num">
                                      <p:cBhvr additive="base">
                                        <p:cTn id="153" dur="500"/>
                                        <p:tgtEl>
                                          <p:spTgt spid="12"/>
                                        </p:tgtEl>
                                        <p:attrNameLst>
                                          <p:attrName>ppt_y</p:attrName>
                                        </p:attrNameLst>
                                      </p:cBhvr>
                                      <p:tavLst>
                                        <p:tav tm="0">
                                          <p:val>
                                            <p:strVal val="ppt_y"/>
                                          </p:val>
                                        </p:tav>
                                        <p:tav tm="100000">
                                          <p:val>
                                            <p:strVal val="1+ppt_h/2"/>
                                          </p:val>
                                        </p:tav>
                                      </p:tavLst>
                                    </p:anim>
                                    <p:set>
                                      <p:cBhvr>
                                        <p:cTn id="154" dur="1" fill="hold">
                                          <p:stCondLst>
                                            <p:cond delay="499"/>
                                          </p:stCondLst>
                                        </p:cTn>
                                        <p:tgtEl>
                                          <p:spTgt spid="1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xit" presetSubtype="4" fill="hold" grpId="0" nodeType="clickEffect">
                                  <p:stCondLst>
                                    <p:cond delay="0"/>
                                  </p:stCondLst>
                                  <p:childTnLst>
                                    <p:anim calcmode="lin" valueType="num">
                                      <p:cBhvr additive="base">
                                        <p:cTn id="158" dur="500"/>
                                        <p:tgtEl>
                                          <p:spTgt spid="26"/>
                                        </p:tgtEl>
                                        <p:attrNameLst>
                                          <p:attrName>ppt_x</p:attrName>
                                        </p:attrNameLst>
                                      </p:cBhvr>
                                      <p:tavLst>
                                        <p:tav tm="0">
                                          <p:val>
                                            <p:strVal val="ppt_x"/>
                                          </p:val>
                                        </p:tav>
                                        <p:tav tm="100000">
                                          <p:val>
                                            <p:strVal val="ppt_x"/>
                                          </p:val>
                                        </p:tav>
                                      </p:tavLst>
                                    </p:anim>
                                    <p:anim calcmode="lin" valueType="num">
                                      <p:cBhvr additive="base">
                                        <p:cTn id="159" dur="500"/>
                                        <p:tgtEl>
                                          <p:spTgt spid="26"/>
                                        </p:tgtEl>
                                        <p:attrNameLst>
                                          <p:attrName>ppt_y</p:attrName>
                                        </p:attrNameLst>
                                      </p:cBhvr>
                                      <p:tavLst>
                                        <p:tav tm="0">
                                          <p:val>
                                            <p:strVal val="ppt_y"/>
                                          </p:val>
                                        </p:tav>
                                        <p:tav tm="100000">
                                          <p:val>
                                            <p:strVal val="1+ppt_h/2"/>
                                          </p:val>
                                        </p:tav>
                                      </p:tavLst>
                                    </p:anim>
                                    <p:set>
                                      <p:cBhvr>
                                        <p:cTn id="160" dur="1" fill="hold">
                                          <p:stCondLst>
                                            <p:cond delay="499"/>
                                          </p:stCondLst>
                                        </p:cTn>
                                        <p:tgtEl>
                                          <p:spTgt spid="26"/>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2" presetClass="exit" presetSubtype="4" fill="hold" grpId="0" nodeType="clickEffect">
                                  <p:stCondLst>
                                    <p:cond delay="0"/>
                                  </p:stCondLst>
                                  <p:childTnLst>
                                    <p:anim calcmode="lin" valueType="num">
                                      <p:cBhvr additive="base">
                                        <p:cTn id="164" dur="500"/>
                                        <p:tgtEl>
                                          <p:spTgt spid="65"/>
                                        </p:tgtEl>
                                        <p:attrNameLst>
                                          <p:attrName>ppt_x</p:attrName>
                                        </p:attrNameLst>
                                      </p:cBhvr>
                                      <p:tavLst>
                                        <p:tav tm="0">
                                          <p:val>
                                            <p:strVal val="ppt_x"/>
                                          </p:val>
                                        </p:tav>
                                        <p:tav tm="100000">
                                          <p:val>
                                            <p:strVal val="ppt_x"/>
                                          </p:val>
                                        </p:tav>
                                      </p:tavLst>
                                    </p:anim>
                                    <p:anim calcmode="lin" valueType="num">
                                      <p:cBhvr additive="base">
                                        <p:cTn id="165" dur="500"/>
                                        <p:tgtEl>
                                          <p:spTgt spid="65"/>
                                        </p:tgtEl>
                                        <p:attrNameLst>
                                          <p:attrName>ppt_y</p:attrName>
                                        </p:attrNameLst>
                                      </p:cBhvr>
                                      <p:tavLst>
                                        <p:tav tm="0">
                                          <p:val>
                                            <p:strVal val="ppt_y"/>
                                          </p:val>
                                        </p:tav>
                                        <p:tav tm="100000">
                                          <p:val>
                                            <p:strVal val="1+ppt_h/2"/>
                                          </p:val>
                                        </p:tav>
                                      </p:tavLst>
                                    </p:anim>
                                    <p:set>
                                      <p:cBhvr>
                                        <p:cTn id="166" dur="1" fill="hold">
                                          <p:stCondLst>
                                            <p:cond delay="499"/>
                                          </p:stCondLst>
                                        </p:cTn>
                                        <p:tgtEl>
                                          <p:spTgt spid="6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 presetClass="exit" presetSubtype="4" fill="hold" grpId="0" nodeType="clickEffect">
                                  <p:stCondLst>
                                    <p:cond delay="0"/>
                                  </p:stCondLst>
                                  <p:childTnLst>
                                    <p:anim calcmode="lin" valueType="num">
                                      <p:cBhvr additive="base">
                                        <p:cTn id="170" dur="500"/>
                                        <p:tgtEl>
                                          <p:spTgt spid="63"/>
                                        </p:tgtEl>
                                        <p:attrNameLst>
                                          <p:attrName>ppt_x</p:attrName>
                                        </p:attrNameLst>
                                      </p:cBhvr>
                                      <p:tavLst>
                                        <p:tav tm="0">
                                          <p:val>
                                            <p:strVal val="ppt_x"/>
                                          </p:val>
                                        </p:tav>
                                        <p:tav tm="100000">
                                          <p:val>
                                            <p:strVal val="ppt_x"/>
                                          </p:val>
                                        </p:tav>
                                      </p:tavLst>
                                    </p:anim>
                                    <p:anim calcmode="lin" valueType="num">
                                      <p:cBhvr additive="base">
                                        <p:cTn id="171" dur="500"/>
                                        <p:tgtEl>
                                          <p:spTgt spid="63"/>
                                        </p:tgtEl>
                                        <p:attrNameLst>
                                          <p:attrName>ppt_y</p:attrName>
                                        </p:attrNameLst>
                                      </p:cBhvr>
                                      <p:tavLst>
                                        <p:tav tm="0">
                                          <p:val>
                                            <p:strVal val="ppt_y"/>
                                          </p:val>
                                        </p:tav>
                                        <p:tav tm="100000">
                                          <p:val>
                                            <p:strVal val="1+ppt_h/2"/>
                                          </p:val>
                                        </p:tav>
                                      </p:tavLst>
                                    </p:anim>
                                    <p:set>
                                      <p:cBhvr>
                                        <p:cTn id="172" dur="1" fill="hold">
                                          <p:stCondLst>
                                            <p:cond delay="499"/>
                                          </p:stCondLst>
                                        </p:cTn>
                                        <p:tgtEl>
                                          <p:spTgt spid="6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 presetClass="exit" presetSubtype="4" fill="hold" grpId="0" nodeType="clickEffect">
                                  <p:stCondLst>
                                    <p:cond delay="0"/>
                                  </p:stCondLst>
                                  <p:childTnLst>
                                    <p:anim calcmode="lin" valueType="num">
                                      <p:cBhvr additive="base">
                                        <p:cTn id="176" dur="500"/>
                                        <p:tgtEl>
                                          <p:spTgt spid="18"/>
                                        </p:tgtEl>
                                        <p:attrNameLst>
                                          <p:attrName>ppt_x</p:attrName>
                                        </p:attrNameLst>
                                      </p:cBhvr>
                                      <p:tavLst>
                                        <p:tav tm="0">
                                          <p:val>
                                            <p:strVal val="ppt_x"/>
                                          </p:val>
                                        </p:tav>
                                        <p:tav tm="100000">
                                          <p:val>
                                            <p:strVal val="ppt_x"/>
                                          </p:val>
                                        </p:tav>
                                      </p:tavLst>
                                    </p:anim>
                                    <p:anim calcmode="lin" valueType="num">
                                      <p:cBhvr additive="base">
                                        <p:cTn id="177" dur="500"/>
                                        <p:tgtEl>
                                          <p:spTgt spid="18"/>
                                        </p:tgtEl>
                                        <p:attrNameLst>
                                          <p:attrName>ppt_y</p:attrName>
                                        </p:attrNameLst>
                                      </p:cBhvr>
                                      <p:tavLst>
                                        <p:tav tm="0">
                                          <p:val>
                                            <p:strVal val="ppt_y"/>
                                          </p:val>
                                        </p:tav>
                                        <p:tav tm="100000">
                                          <p:val>
                                            <p:strVal val="1+ppt_h/2"/>
                                          </p:val>
                                        </p:tav>
                                      </p:tavLst>
                                    </p:anim>
                                    <p:set>
                                      <p:cBhvr>
                                        <p:cTn id="178" dur="1" fill="hold">
                                          <p:stCondLst>
                                            <p:cond delay="499"/>
                                          </p:stCondLst>
                                        </p:cTn>
                                        <p:tgtEl>
                                          <p:spTgt spid="1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 presetClass="exit" presetSubtype="4" fill="hold" grpId="0" nodeType="clickEffect">
                                  <p:stCondLst>
                                    <p:cond delay="0"/>
                                  </p:stCondLst>
                                  <p:childTnLst>
                                    <p:anim calcmode="lin" valueType="num">
                                      <p:cBhvr additive="base">
                                        <p:cTn id="182" dur="500"/>
                                        <p:tgtEl>
                                          <p:spTgt spid="38"/>
                                        </p:tgtEl>
                                        <p:attrNameLst>
                                          <p:attrName>ppt_x</p:attrName>
                                        </p:attrNameLst>
                                      </p:cBhvr>
                                      <p:tavLst>
                                        <p:tav tm="0">
                                          <p:val>
                                            <p:strVal val="ppt_x"/>
                                          </p:val>
                                        </p:tav>
                                        <p:tav tm="100000">
                                          <p:val>
                                            <p:strVal val="ppt_x"/>
                                          </p:val>
                                        </p:tav>
                                      </p:tavLst>
                                    </p:anim>
                                    <p:anim calcmode="lin" valueType="num">
                                      <p:cBhvr additive="base">
                                        <p:cTn id="183" dur="500"/>
                                        <p:tgtEl>
                                          <p:spTgt spid="38"/>
                                        </p:tgtEl>
                                        <p:attrNameLst>
                                          <p:attrName>ppt_y</p:attrName>
                                        </p:attrNameLst>
                                      </p:cBhvr>
                                      <p:tavLst>
                                        <p:tav tm="0">
                                          <p:val>
                                            <p:strVal val="ppt_y"/>
                                          </p:val>
                                        </p:tav>
                                        <p:tav tm="100000">
                                          <p:val>
                                            <p:strVal val="1+ppt_h/2"/>
                                          </p:val>
                                        </p:tav>
                                      </p:tavLst>
                                    </p:anim>
                                    <p:set>
                                      <p:cBhvr>
                                        <p:cTn id="184" dur="1" fill="hold">
                                          <p:stCondLst>
                                            <p:cond delay="499"/>
                                          </p:stCondLst>
                                        </p:cTn>
                                        <p:tgtEl>
                                          <p:spTgt spid="3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2" presetClass="exit" presetSubtype="4" fill="hold" grpId="0" nodeType="clickEffect">
                                  <p:stCondLst>
                                    <p:cond delay="0"/>
                                  </p:stCondLst>
                                  <p:childTnLst>
                                    <p:anim calcmode="lin" valueType="num">
                                      <p:cBhvr additive="base">
                                        <p:cTn id="188" dur="500"/>
                                        <p:tgtEl>
                                          <p:spTgt spid="44"/>
                                        </p:tgtEl>
                                        <p:attrNameLst>
                                          <p:attrName>ppt_x</p:attrName>
                                        </p:attrNameLst>
                                      </p:cBhvr>
                                      <p:tavLst>
                                        <p:tav tm="0">
                                          <p:val>
                                            <p:strVal val="ppt_x"/>
                                          </p:val>
                                        </p:tav>
                                        <p:tav tm="100000">
                                          <p:val>
                                            <p:strVal val="ppt_x"/>
                                          </p:val>
                                        </p:tav>
                                      </p:tavLst>
                                    </p:anim>
                                    <p:anim calcmode="lin" valueType="num">
                                      <p:cBhvr additive="base">
                                        <p:cTn id="189" dur="500"/>
                                        <p:tgtEl>
                                          <p:spTgt spid="44"/>
                                        </p:tgtEl>
                                        <p:attrNameLst>
                                          <p:attrName>ppt_y</p:attrName>
                                        </p:attrNameLst>
                                      </p:cBhvr>
                                      <p:tavLst>
                                        <p:tav tm="0">
                                          <p:val>
                                            <p:strVal val="ppt_y"/>
                                          </p:val>
                                        </p:tav>
                                        <p:tav tm="100000">
                                          <p:val>
                                            <p:strVal val="1+ppt_h/2"/>
                                          </p:val>
                                        </p:tav>
                                      </p:tavLst>
                                    </p:anim>
                                    <p:set>
                                      <p:cBhvr>
                                        <p:cTn id="190" dur="1" fill="hold">
                                          <p:stCondLst>
                                            <p:cond delay="499"/>
                                          </p:stCondLst>
                                        </p:cTn>
                                        <p:tgtEl>
                                          <p:spTgt spid="44"/>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2" presetClass="exit" presetSubtype="4" fill="hold" grpId="0" nodeType="clickEffect">
                                  <p:stCondLst>
                                    <p:cond delay="0"/>
                                  </p:stCondLst>
                                  <p:childTnLst>
                                    <p:anim calcmode="lin" valueType="num">
                                      <p:cBhvr additive="base">
                                        <p:cTn id="194" dur="500"/>
                                        <p:tgtEl>
                                          <p:spTgt spid="20"/>
                                        </p:tgtEl>
                                        <p:attrNameLst>
                                          <p:attrName>ppt_x</p:attrName>
                                        </p:attrNameLst>
                                      </p:cBhvr>
                                      <p:tavLst>
                                        <p:tav tm="0">
                                          <p:val>
                                            <p:strVal val="ppt_x"/>
                                          </p:val>
                                        </p:tav>
                                        <p:tav tm="100000">
                                          <p:val>
                                            <p:strVal val="ppt_x"/>
                                          </p:val>
                                        </p:tav>
                                      </p:tavLst>
                                    </p:anim>
                                    <p:anim calcmode="lin" valueType="num">
                                      <p:cBhvr additive="base">
                                        <p:cTn id="195" dur="500"/>
                                        <p:tgtEl>
                                          <p:spTgt spid="20"/>
                                        </p:tgtEl>
                                        <p:attrNameLst>
                                          <p:attrName>ppt_y</p:attrName>
                                        </p:attrNameLst>
                                      </p:cBhvr>
                                      <p:tavLst>
                                        <p:tav tm="0">
                                          <p:val>
                                            <p:strVal val="ppt_y"/>
                                          </p:val>
                                        </p:tav>
                                        <p:tav tm="100000">
                                          <p:val>
                                            <p:strVal val="1+ppt_h/2"/>
                                          </p:val>
                                        </p:tav>
                                      </p:tavLst>
                                    </p:anim>
                                    <p:set>
                                      <p:cBhvr>
                                        <p:cTn id="196" dur="1" fill="hold">
                                          <p:stCondLst>
                                            <p:cond delay="499"/>
                                          </p:stCondLst>
                                        </p:cTn>
                                        <p:tgtEl>
                                          <p:spTgt spid="20"/>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 presetClass="exit" presetSubtype="4" fill="hold" grpId="0" nodeType="clickEffect">
                                  <p:stCondLst>
                                    <p:cond delay="0"/>
                                  </p:stCondLst>
                                  <p:childTnLst>
                                    <p:anim calcmode="lin" valueType="num">
                                      <p:cBhvr additive="base">
                                        <p:cTn id="200" dur="500"/>
                                        <p:tgtEl>
                                          <p:spTgt spid="62"/>
                                        </p:tgtEl>
                                        <p:attrNameLst>
                                          <p:attrName>ppt_x</p:attrName>
                                        </p:attrNameLst>
                                      </p:cBhvr>
                                      <p:tavLst>
                                        <p:tav tm="0">
                                          <p:val>
                                            <p:strVal val="ppt_x"/>
                                          </p:val>
                                        </p:tav>
                                        <p:tav tm="100000">
                                          <p:val>
                                            <p:strVal val="ppt_x"/>
                                          </p:val>
                                        </p:tav>
                                      </p:tavLst>
                                    </p:anim>
                                    <p:anim calcmode="lin" valueType="num">
                                      <p:cBhvr additive="base">
                                        <p:cTn id="201" dur="500"/>
                                        <p:tgtEl>
                                          <p:spTgt spid="62"/>
                                        </p:tgtEl>
                                        <p:attrNameLst>
                                          <p:attrName>ppt_y</p:attrName>
                                        </p:attrNameLst>
                                      </p:cBhvr>
                                      <p:tavLst>
                                        <p:tav tm="0">
                                          <p:val>
                                            <p:strVal val="ppt_y"/>
                                          </p:val>
                                        </p:tav>
                                        <p:tav tm="100000">
                                          <p:val>
                                            <p:strVal val="1+ppt_h/2"/>
                                          </p:val>
                                        </p:tav>
                                      </p:tavLst>
                                    </p:anim>
                                    <p:set>
                                      <p:cBhvr>
                                        <p:cTn id="202" dur="1" fill="hold">
                                          <p:stCondLst>
                                            <p:cond delay="499"/>
                                          </p:stCondLst>
                                        </p:cTn>
                                        <p:tgtEl>
                                          <p:spTgt spid="62"/>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grpId="0" nodeType="clickEffect">
                                  <p:stCondLst>
                                    <p:cond delay="0"/>
                                  </p:stCondLst>
                                  <p:childTnLst>
                                    <p:set>
                                      <p:cBhvr>
                                        <p:cTn id="206" dur="1" fill="hold">
                                          <p:stCondLst>
                                            <p:cond delay="0"/>
                                          </p:stCondLst>
                                        </p:cTn>
                                        <p:tgtEl>
                                          <p:spTgt spid="128"/>
                                        </p:tgtEl>
                                        <p:attrNameLst>
                                          <p:attrName>style.visibility</p:attrName>
                                        </p:attrNameLst>
                                      </p:cBhvr>
                                      <p:to>
                                        <p:strVal val="visible"/>
                                      </p:to>
                                    </p:set>
                                    <p:animEffect transition="in" filter="wipe(left)">
                                      <p:cBhvr>
                                        <p:cTn id="207" dur="500"/>
                                        <p:tgtEl>
                                          <p:spTgt spid="128"/>
                                        </p:tgtEl>
                                      </p:cBhvr>
                                    </p:animEffect>
                                  </p:childTnLst>
                                </p:cTn>
                              </p:par>
                            </p:childTnLst>
                          </p:cTn>
                        </p:par>
                      </p:childTnLst>
                    </p:cTn>
                  </p:par>
                  <p:par>
                    <p:cTn id="208" fill="hold">
                      <p:stCondLst>
                        <p:cond delay="indefinite"/>
                      </p:stCondLst>
                      <p:childTnLst>
                        <p:par>
                          <p:cTn id="209" fill="hold">
                            <p:stCondLst>
                              <p:cond delay="0"/>
                            </p:stCondLst>
                            <p:childTnLst>
                              <p:par>
                                <p:cTn id="210" presetID="2" presetClass="exit" presetSubtype="4" fill="hold" grpId="0" nodeType="clickEffect">
                                  <p:stCondLst>
                                    <p:cond delay="0"/>
                                  </p:stCondLst>
                                  <p:childTnLst>
                                    <p:anim calcmode="lin" valueType="num">
                                      <p:cBhvr additive="base">
                                        <p:cTn id="211" dur="500"/>
                                        <p:tgtEl>
                                          <p:spTgt spid="25"/>
                                        </p:tgtEl>
                                        <p:attrNameLst>
                                          <p:attrName>ppt_x</p:attrName>
                                        </p:attrNameLst>
                                      </p:cBhvr>
                                      <p:tavLst>
                                        <p:tav tm="0">
                                          <p:val>
                                            <p:strVal val="ppt_x"/>
                                          </p:val>
                                        </p:tav>
                                        <p:tav tm="100000">
                                          <p:val>
                                            <p:strVal val="ppt_x"/>
                                          </p:val>
                                        </p:tav>
                                      </p:tavLst>
                                    </p:anim>
                                    <p:anim calcmode="lin" valueType="num">
                                      <p:cBhvr additive="base">
                                        <p:cTn id="212" dur="500"/>
                                        <p:tgtEl>
                                          <p:spTgt spid="25"/>
                                        </p:tgtEl>
                                        <p:attrNameLst>
                                          <p:attrName>ppt_y</p:attrName>
                                        </p:attrNameLst>
                                      </p:cBhvr>
                                      <p:tavLst>
                                        <p:tav tm="0">
                                          <p:val>
                                            <p:strVal val="ppt_y"/>
                                          </p:val>
                                        </p:tav>
                                        <p:tav tm="100000">
                                          <p:val>
                                            <p:strVal val="1+ppt_h/2"/>
                                          </p:val>
                                        </p:tav>
                                      </p:tavLst>
                                    </p:anim>
                                    <p:set>
                                      <p:cBhvr>
                                        <p:cTn id="213" dur="1" fill="hold">
                                          <p:stCondLst>
                                            <p:cond delay="499"/>
                                          </p:stCondLst>
                                        </p:cTn>
                                        <p:tgtEl>
                                          <p:spTgt spid="25"/>
                                        </p:tgtEl>
                                        <p:attrNameLst>
                                          <p:attrName>style.visibility</p:attrName>
                                        </p:attrNameLst>
                                      </p:cBhvr>
                                      <p:to>
                                        <p:strVal val="hidden"/>
                                      </p:to>
                                    </p:set>
                                  </p:childTnLst>
                                </p:cTn>
                              </p:par>
                            </p:childTnLst>
                          </p:cTn>
                        </p:par>
                      </p:childTnLst>
                    </p:cTn>
                  </p:par>
                  <p:par>
                    <p:cTn id="214" fill="hold">
                      <p:stCondLst>
                        <p:cond delay="indefinite"/>
                      </p:stCondLst>
                      <p:childTnLst>
                        <p:par>
                          <p:cTn id="215" fill="hold">
                            <p:stCondLst>
                              <p:cond delay="0"/>
                            </p:stCondLst>
                            <p:childTnLst>
                              <p:par>
                                <p:cTn id="216" presetID="2" presetClass="exit" presetSubtype="4" fill="hold" grpId="0" nodeType="clickEffect">
                                  <p:stCondLst>
                                    <p:cond delay="0"/>
                                  </p:stCondLst>
                                  <p:childTnLst>
                                    <p:anim calcmode="lin" valueType="num">
                                      <p:cBhvr additive="base">
                                        <p:cTn id="217" dur="500"/>
                                        <p:tgtEl>
                                          <p:spTgt spid="50"/>
                                        </p:tgtEl>
                                        <p:attrNameLst>
                                          <p:attrName>ppt_x</p:attrName>
                                        </p:attrNameLst>
                                      </p:cBhvr>
                                      <p:tavLst>
                                        <p:tav tm="0">
                                          <p:val>
                                            <p:strVal val="ppt_x"/>
                                          </p:val>
                                        </p:tav>
                                        <p:tav tm="100000">
                                          <p:val>
                                            <p:strVal val="ppt_x"/>
                                          </p:val>
                                        </p:tav>
                                      </p:tavLst>
                                    </p:anim>
                                    <p:anim calcmode="lin" valueType="num">
                                      <p:cBhvr additive="base">
                                        <p:cTn id="218" dur="500"/>
                                        <p:tgtEl>
                                          <p:spTgt spid="50"/>
                                        </p:tgtEl>
                                        <p:attrNameLst>
                                          <p:attrName>ppt_y</p:attrName>
                                        </p:attrNameLst>
                                      </p:cBhvr>
                                      <p:tavLst>
                                        <p:tav tm="0">
                                          <p:val>
                                            <p:strVal val="ppt_y"/>
                                          </p:val>
                                        </p:tav>
                                        <p:tav tm="100000">
                                          <p:val>
                                            <p:strVal val="1+ppt_h/2"/>
                                          </p:val>
                                        </p:tav>
                                      </p:tavLst>
                                    </p:anim>
                                    <p:set>
                                      <p:cBhvr>
                                        <p:cTn id="219" dur="1" fill="hold">
                                          <p:stCondLst>
                                            <p:cond delay="499"/>
                                          </p:stCondLst>
                                        </p:cTn>
                                        <p:tgtEl>
                                          <p:spTgt spid="50"/>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101"/>
                                        </p:tgtEl>
                                        <p:attrNameLst>
                                          <p:attrName>style.visibility</p:attrName>
                                        </p:attrNameLst>
                                      </p:cBhvr>
                                      <p:to>
                                        <p:strVal val="visible"/>
                                      </p:to>
                                    </p:set>
                                  </p:childTnLst>
                                </p:cTn>
                              </p:par>
                            </p:childTnLst>
                          </p:cTn>
                        </p:par>
                      </p:childTnLst>
                    </p:cTn>
                  </p:par>
                  <p:par>
                    <p:cTn id="224" fill="hold">
                      <p:stCondLst>
                        <p:cond delay="indefinite"/>
                      </p:stCondLst>
                      <p:childTnLst>
                        <p:par>
                          <p:cTn id="225" fill="hold">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8" grpId="0" animBg="1"/>
      <p:bldP spid="20" grpId="0" animBg="1"/>
      <p:bldP spid="22" grpId="0" animBg="1"/>
      <p:bldP spid="23" grpId="0" animBg="1"/>
      <p:bldP spid="25" grpId="0" animBg="1"/>
      <p:bldP spid="26" grpId="0" animBg="1"/>
      <p:bldP spid="28" grpId="0" animBg="1"/>
      <p:bldP spid="29" grpId="0" animBg="1"/>
      <p:bldP spid="32" grpId="0" animBg="1"/>
      <p:bldP spid="38" grpId="0" animBg="1"/>
      <p:bldP spid="41" grpId="0" animBg="1"/>
      <p:bldP spid="42" grpId="0" animBg="1"/>
      <p:bldP spid="44" grpId="0" animBg="1"/>
      <p:bldP spid="45" grpId="0" animBg="1"/>
      <p:bldP spid="47" grpId="0" animBg="1"/>
      <p:bldP spid="48" grpId="0" animBg="1"/>
      <p:bldP spid="50" grpId="0" animBg="1"/>
      <p:bldP spid="51" grpId="0" animBg="1"/>
      <p:bldP spid="53" grpId="0" animBg="1"/>
      <p:bldP spid="54" grpId="0" animBg="1"/>
      <p:bldP spid="56" grpId="0" animBg="1"/>
      <p:bldP spid="57" grpId="0" animBg="1"/>
      <p:bldP spid="59" grpId="0" animBg="1"/>
      <p:bldP spid="60" grpId="0" animBg="1"/>
      <p:bldP spid="62" grpId="0" animBg="1"/>
      <p:bldP spid="63" grpId="0" animBg="1"/>
      <p:bldP spid="65" grpId="0" animBg="1"/>
      <p:bldP spid="69" grpId="0" animBg="1"/>
      <p:bldP spid="91" grpId="0"/>
      <p:bldP spid="93" grpId="0" animBg="1"/>
      <p:bldP spid="94" grpId="0"/>
      <p:bldP spid="95" grpId="0" animBg="1"/>
      <p:bldP spid="66" grpId="0" animBg="1"/>
      <p:bldP spid="96" grpId="0" animBg="1"/>
      <p:bldP spid="97" grpId="0"/>
      <p:bldP spid="98" grpId="0"/>
      <p:bldP spid="99" grpId="0" animBg="1"/>
      <p:bldP spid="100" grpId="0" animBg="1"/>
      <p:bldP spid="101" grpId="0"/>
      <p:bldP spid="104" grpId="0"/>
      <p:bldP spid="1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448874" y="2389855"/>
            <a:ext cx="3619693" cy="3613957"/>
          </a:xfrm>
          <a:prstGeom prst="rect">
            <a:avLst/>
          </a:prstGeom>
        </p:spPr>
      </p:pic>
      <p:grpSp>
        <p:nvGrpSpPr>
          <p:cNvPr id="120" name="Group 119"/>
          <p:cNvGrpSpPr/>
          <p:nvPr/>
        </p:nvGrpSpPr>
        <p:grpSpPr>
          <a:xfrm>
            <a:off x="386638" y="2542238"/>
            <a:ext cx="3805117" cy="4196112"/>
            <a:chOff x="386638" y="2542238"/>
            <a:chExt cx="3805117" cy="4196112"/>
          </a:xfrm>
        </p:grpSpPr>
        <p:sp>
          <p:nvSpPr>
            <p:cNvPr id="2" name="Rectangle 1"/>
            <p:cNvSpPr/>
            <p:nvPr/>
          </p:nvSpPr>
          <p:spPr>
            <a:xfrm>
              <a:off x="480360" y="5156516"/>
              <a:ext cx="1049656" cy="289832"/>
            </a:xfrm>
            <a:prstGeom prst="rect">
              <a:avLst/>
            </a:prstGeom>
            <a:solidFill>
              <a:srgbClr val="00B05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47376" y="4806132"/>
              <a:ext cx="176589" cy="990600"/>
            </a:xfrm>
            <a:prstGeom prst="rect">
              <a:avLst/>
            </a:prstGeom>
            <a:solidFill>
              <a:srgbClr val="00B05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28531" y="6369018"/>
              <a:ext cx="2652970" cy="369332"/>
            </a:xfrm>
            <a:prstGeom prst="rect">
              <a:avLst/>
            </a:prstGeom>
            <a:noFill/>
          </p:spPr>
          <p:txBody>
            <a:bodyPr wrap="none" rtlCol="0">
              <a:spAutoFit/>
            </a:bodyPr>
            <a:lstStyle/>
            <a:p>
              <a:r>
                <a:rPr lang="en-US" dirty="0"/>
                <a:t>Assign 2 anchor boxes/cell</a:t>
              </a:r>
            </a:p>
          </p:txBody>
        </p:sp>
        <p:sp>
          <p:nvSpPr>
            <p:cNvPr id="18" name="Rectangle 17"/>
            <p:cNvSpPr/>
            <p:nvPr/>
          </p:nvSpPr>
          <p:spPr>
            <a:xfrm>
              <a:off x="1940244" y="4004078"/>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07260" y="3653694"/>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098014" y="3816548"/>
              <a:ext cx="1049656" cy="289832"/>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65030" y="3466164"/>
              <a:ext cx="176589" cy="990600"/>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37727" y="4645102"/>
              <a:ext cx="1049656" cy="289832"/>
            </a:xfrm>
            <a:prstGeom prst="rect">
              <a:avLst/>
            </a:prstGeom>
            <a:solidFill>
              <a:srgbClr val="00B05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04743" y="4294718"/>
              <a:ext cx="176589" cy="990600"/>
            </a:xfrm>
            <a:prstGeom prst="rect">
              <a:avLst/>
            </a:prstGeom>
            <a:solidFill>
              <a:srgbClr val="00B05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031478" y="2892622"/>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498494" y="2542238"/>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142099" y="3146056"/>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609115" y="2795672"/>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2974406" y="4949658"/>
              <a:ext cx="1049656" cy="990600"/>
              <a:chOff x="3104668" y="4283800"/>
              <a:chExt cx="1049656" cy="990600"/>
            </a:xfrm>
          </p:grpSpPr>
          <p:sp>
            <p:nvSpPr>
              <p:cNvPr id="34" name="Rectangle 33"/>
              <p:cNvSpPr/>
              <p:nvPr/>
            </p:nvSpPr>
            <p:spPr>
              <a:xfrm>
                <a:off x="3104668" y="4634184"/>
                <a:ext cx="1049656" cy="289832"/>
              </a:xfrm>
              <a:prstGeom prst="rect">
                <a:avLst/>
              </a:prstGeom>
              <a:solidFill>
                <a:srgbClr val="FFC0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534173" y="3638388"/>
              <a:ext cx="176589" cy="990600"/>
            </a:xfrm>
            <a:prstGeom prst="rect">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1332672" y="314308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799688" y="279270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183878" y="3045022"/>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650894" y="2694638"/>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26679" y="2895050"/>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093695" y="2544666"/>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86638" y="3647500"/>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853654" y="3297116"/>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380363" y="3444601"/>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847379" y="3094217"/>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44327" y="3619927"/>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401581" y="3301975"/>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026971" y="3391109"/>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1429803" y="3730822"/>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1896819" y="3380438"/>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5" name="Rectangle 74"/>
          <p:cNvSpPr/>
          <p:nvPr/>
        </p:nvSpPr>
        <p:spPr>
          <a:xfrm>
            <a:off x="13137620" y="1056894"/>
            <a:ext cx="251747" cy="2512446"/>
          </a:xfrm>
          <a:prstGeom prst="rect">
            <a:avLst/>
          </a:prstGeom>
          <a:solidFill>
            <a:srgbClr val="00B0F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标题 1"/>
          <p:cNvSpPr>
            <a:spLocks noGrp="1"/>
          </p:cNvSpPr>
          <p:nvPr>
            <p:ph type="title"/>
          </p:nvPr>
        </p:nvSpPr>
        <p:spPr>
          <a:xfrm>
            <a:off x="-197788" y="-226480"/>
            <a:ext cx="9470996" cy="1143000"/>
          </a:xfrm>
        </p:spPr>
        <p:txBody>
          <a:bodyPr>
            <a:normAutofit fontScale="90000"/>
          </a:bodyPr>
          <a:lstStyle/>
          <a:p>
            <a:r>
              <a:rPr kumimoji="1" lang="en-US" altLang="zh-CN" dirty="0"/>
              <a:t>Training YOLO: Anchor </a:t>
            </a:r>
            <a:r>
              <a:rPr kumimoji="1" lang="en-US" altLang="zh-CN" dirty="0" err="1"/>
              <a:t>Boxes+Target</a:t>
            </a:r>
            <a:r>
              <a:rPr kumimoji="1" lang="en-US" altLang="zh-CN" dirty="0"/>
              <a:t> Vector</a:t>
            </a:r>
            <a:endParaRPr kumimoji="1" lang="zh-CN" altLang="en-US" dirty="0"/>
          </a:p>
        </p:txBody>
      </p:sp>
      <p:grpSp>
        <p:nvGrpSpPr>
          <p:cNvPr id="108" name="Group 107"/>
          <p:cNvGrpSpPr/>
          <p:nvPr/>
        </p:nvGrpSpPr>
        <p:grpSpPr>
          <a:xfrm>
            <a:off x="1104510" y="3116166"/>
            <a:ext cx="2289011" cy="1671194"/>
            <a:chOff x="1306891" y="3123066"/>
            <a:chExt cx="2289011" cy="1671194"/>
          </a:xfrm>
        </p:grpSpPr>
        <p:sp>
          <p:nvSpPr>
            <p:cNvPr id="105" name="Oval 104"/>
            <p:cNvSpPr/>
            <p:nvPr/>
          </p:nvSpPr>
          <p:spPr>
            <a:xfrm>
              <a:off x="3410672" y="3123066"/>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1306891" y="4627189"/>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1866798" y="4083855"/>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343647" y="775036"/>
            <a:ext cx="8800353" cy="830997"/>
            <a:chOff x="343647" y="775036"/>
            <a:chExt cx="8800353" cy="830997"/>
          </a:xfrm>
        </p:grpSpPr>
        <p:sp>
          <p:nvSpPr>
            <p:cNvPr id="9" name="文本框 8"/>
            <p:cNvSpPr txBox="1"/>
            <p:nvPr/>
          </p:nvSpPr>
          <p:spPr>
            <a:xfrm>
              <a:off x="343647" y="775036"/>
              <a:ext cx="8800353" cy="830997"/>
            </a:xfrm>
            <a:prstGeom prst="rect">
              <a:avLst/>
            </a:prstGeom>
            <a:noFill/>
          </p:spPr>
          <p:txBody>
            <a:bodyPr wrap="square" rtlCol="0">
              <a:spAutoFit/>
            </a:bodyPr>
            <a:lstStyle/>
            <a:p>
              <a:r>
                <a:rPr kumimoji="1" lang="en-US" altLang="zh-CN" sz="2400" dirty="0"/>
                <a:t>Step1: Each object has Center-of-mass </a:t>
              </a:r>
            </a:p>
            <a:p>
              <a:endParaRPr kumimoji="1" lang="zh-CN" altLang="en-US" sz="2400" dirty="0"/>
            </a:p>
          </p:txBody>
        </p:sp>
        <p:sp>
          <p:nvSpPr>
            <p:cNvPr id="109" name="Oval 108"/>
            <p:cNvSpPr/>
            <p:nvPr/>
          </p:nvSpPr>
          <p:spPr>
            <a:xfrm>
              <a:off x="5345481" y="923211"/>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343646" y="1192779"/>
            <a:ext cx="8800353" cy="875907"/>
            <a:chOff x="4124245" y="892385"/>
            <a:chExt cx="8800353" cy="875907"/>
          </a:xfrm>
        </p:grpSpPr>
        <p:sp>
          <p:nvSpPr>
            <p:cNvPr id="112" name="文本框 8"/>
            <p:cNvSpPr txBox="1"/>
            <p:nvPr/>
          </p:nvSpPr>
          <p:spPr>
            <a:xfrm>
              <a:off x="4124245" y="937295"/>
              <a:ext cx="8800353" cy="830997"/>
            </a:xfrm>
            <a:prstGeom prst="rect">
              <a:avLst/>
            </a:prstGeom>
            <a:noFill/>
          </p:spPr>
          <p:txBody>
            <a:bodyPr wrap="square" rtlCol="0">
              <a:spAutoFit/>
            </a:bodyPr>
            <a:lstStyle/>
            <a:p>
              <a:r>
                <a:rPr kumimoji="1" lang="en-US" altLang="zh-CN" sz="2400" dirty="0"/>
                <a:t>Step 2: Each cell has 2 anchor boxes</a:t>
              </a:r>
            </a:p>
            <a:p>
              <a:endParaRPr kumimoji="1" lang="zh-CN" altLang="en-US" sz="2400" dirty="0"/>
            </a:p>
          </p:txBody>
        </p:sp>
        <p:grpSp>
          <p:nvGrpSpPr>
            <p:cNvPr id="118" name="Group 117"/>
            <p:cNvGrpSpPr/>
            <p:nvPr/>
          </p:nvGrpSpPr>
          <p:grpSpPr>
            <a:xfrm>
              <a:off x="8792901" y="892385"/>
              <a:ext cx="599873" cy="551979"/>
              <a:chOff x="9529641" y="2931114"/>
              <a:chExt cx="599873" cy="551979"/>
            </a:xfrm>
          </p:grpSpPr>
          <p:grpSp>
            <p:nvGrpSpPr>
              <p:cNvPr id="114" name="Group 113"/>
              <p:cNvGrpSpPr/>
              <p:nvPr/>
            </p:nvGrpSpPr>
            <p:grpSpPr>
              <a:xfrm>
                <a:off x="9614691" y="2933541"/>
                <a:ext cx="467016" cy="524241"/>
                <a:chOff x="3104668" y="4283800"/>
                <a:chExt cx="1049656" cy="990600"/>
              </a:xfrm>
            </p:grpSpPr>
            <p:sp>
              <p:nvSpPr>
                <p:cNvPr id="115" name="Rectangle 114"/>
                <p:cNvSpPr/>
                <p:nvPr/>
              </p:nvSpPr>
              <p:spPr>
                <a:xfrm>
                  <a:off x="3104668" y="4634184"/>
                  <a:ext cx="1049656" cy="289832"/>
                </a:xfrm>
                <a:prstGeom prst="rect">
                  <a:avLst/>
                </a:prstGeom>
                <a:solidFill>
                  <a:srgbClr val="FFC0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9529641" y="2931114"/>
                <a:ext cx="599873" cy="55197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22" name="文本框 8"/>
          <p:cNvSpPr txBox="1"/>
          <p:nvPr/>
        </p:nvSpPr>
        <p:spPr>
          <a:xfrm>
            <a:off x="343645" y="1728160"/>
            <a:ext cx="8800353" cy="830997"/>
          </a:xfrm>
          <a:prstGeom prst="rect">
            <a:avLst/>
          </a:prstGeom>
          <a:noFill/>
        </p:spPr>
        <p:txBody>
          <a:bodyPr wrap="square" rtlCol="0">
            <a:spAutoFit/>
          </a:bodyPr>
          <a:lstStyle/>
          <a:p>
            <a:r>
              <a:rPr kumimoji="1" lang="en-US" altLang="zh-CN" sz="2400" dirty="0"/>
              <a:t>Step 3: Iterate, </a:t>
            </a:r>
            <a:r>
              <a:rPr kumimoji="1" lang="en-US" altLang="zh-CN" sz="2400" dirty="0" err="1"/>
              <a:t>resize+eliminate</a:t>
            </a:r>
            <a:r>
              <a:rPr kumimoji="1" lang="en-US" altLang="zh-CN" sz="2400" dirty="0"/>
              <a:t> anchor boxes</a:t>
            </a:r>
          </a:p>
          <a:p>
            <a:endParaRPr kumimoji="1" lang="zh-CN" altLang="en-US" sz="2400" dirty="0"/>
          </a:p>
        </p:txBody>
      </p:sp>
      <p:sp>
        <p:nvSpPr>
          <p:cNvPr id="123" name="文本框 8"/>
          <p:cNvSpPr txBox="1"/>
          <p:nvPr/>
        </p:nvSpPr>
        <p:spPr>
          <a:xfrm>
            <a:off x="5530711" y="1265922"/>
            <a:ext cx="8800353" cy="646331"/>
          </a:xfrm>
          <a:prstGeom prst="rect">
            <a:avLst/>
          </a:prstGeom>
          <a:noFill/>
        </p:spPr>
        <p:txBody>
          <a:bodyPr wrap="square" rtlCol="0">
            <a:spAutoFit/>
          </a:bodyPr>
          <a:lstStyle/>
          <a:p>
            <a:r>
              <a:rPr kumimoji="1" lang="en-US" altLang="zh-CN" dirty="0"/>
              <a:t>. (But only 1 needed/cell if 1 obj./cell)</a:t>
            </a:r>
          </a:p>
          <a:p>
            <a:endParaRPr kumimoji="1" lang="zh-CN" altLang="en-US" dirty="0"/>
          </a:p>
        </p:txBody>
      </p:sp>
    </p:spTree>
    <p:extLst>
      <p:ext uri="{BB962C8B-B14F-4D97-AF65-F5344CB8AC3E}">
        <p14:creationId xmlns:p14="http://schemas.microsoft.com/office/powerpoint/2010/main" val="397124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 calcmode="lin" valueType="num">
                                      <p:cBhvr additive="base">
                                        <p:cTn id="12" dur="500" fill="hold"/>
                                        <p:tgtEl>
                                          <p:spTgt spid="108"/>
                                        </p:tgtEl>
                                        <p:attrNameLst>
                                          <p:attrName>ppt_x</p:attrName>
                                        </p:attrNameLst>
                                      </p:cBhvr>
                                      <p:tavLst>
                                        <p:tav tm="0">
                                          <p:val>
                                            <p:strVal val="#ppt_x"/>
                                          </p:val>
                                        </p:tav>
                                        <p:tav tm="100000">
                                          <p:val>
                                            <p:strVal val="#ppt_x"/>
                                          </p:val>
                                        </p:tav>
                                      </p:tavLst>
                                    </p:anim>
                                    <p:anim calcmode="lin" valueType="num">
                                      <p:cBhvr additive="base">
                                        <p:cTn id="13"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wipe(left)">
                                      <p:cBhvr>
                                        <p:cTn id="18" dur="500"/>
                                        <p:tgtEl>
                                          <p:spTgt spid="1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wipe(left)">
                                      <p:cBhvr>
                                        <p:cTn id="23" dur="500"/>
                                        <p:tgtEl>
                                          <p:spTgt spid="1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0"/>
                                        </p:tgtEl>
                                        <p:attrNameLst>
                                          <p:attrName>style.visibility</p:attrName>
                                        </p:attrNameLst>
                                      </p:cBhvr>
                                      <p:to>
                                        <p:strVal val="visible"/>
                                      </p:to>
                                    </p:set>
                                    <p:anim calcmode="lin" valueType="num">
                                      <p:cBhvr additive="base">
                                        <p:cTn id="32" dur="500" fill="hold"/>
                                        <p:tgtEl>
                                          <p:spTgt spid="120"/>
                                        </p:tgtEl>
                                        <p:attrNameLst>
                                          <p:attrName>ppt_x</p:attrName>
                                        </p:attrNameLst>
                                      </p:cBhvr>
                                      <p:tavLst>
                                        <p:tav tm="0">
                                          <p:val>
                                            <p:strVal val="#ppt_x"/>
                                          </p:val>
                                        </p:tav>
                                        <p:tav tm="100000">
                                          <p:val>
                                            <p:strVal val="#ppt_x"/>
                                          </p:val>
                                        </p:tav>
                                      </p:tavLst>
                                    </p:anim>
                                    <p:anim calcmode="lin" valueType="num">
                                      <p:cBhvr additive="base">
                                        <p:cTn id="33"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2"/>
                                        </p:tgtEl>
                                        <p:attrNameLst>
                                          <p:attrName>style.visibility</p:attrName>
                                        </p:attrNameLst>
                                      </p:cBhvr>
                                      <p:to>
                                        <p:strVal val="visible"/>
                                      </p:to>
                                    </p:set>
                                    <p:animEffect transition="in" filter="wipe(left)">
                                      <p:cBhvr>
                                        <p:cTn id="38"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22" grpId="0"/>
      <p:bldP spid="1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文本框 8"/>
          <p:cNvSpPr txBox="1"/>
          <p:nvPr/>
        </p:nvSpPr>
        <p:spPr>
          <a:xfrm>
            <a:off x="310140" y="1708456"/>
            <a:ext cx="8800353" cy="830997"/>
          </a:xfrm>
          <a:prstGeom prst="rect">
            <a:avLst/>
          </a:prstGeom>
          <a:noFill/>
        </p:spPr>
        <p:txBody>
          <a:bodyPr wrap="square" rtlCol="0">
            <a:spAutoFit/>
          </a:bodyPr>
          <a:lstStyle/>
          <a:p>
            <a:r>
              <a:rPr kumimoji="1" lang="en-US" altLang="zh-CN" sz="2400" dirty="0"/>
              <a:t>Step 3: Iterate, </a:t>
            </a:r>
            <a:r>
              <a:rPr kumimoji="1" lang="en-US" altLang="zh-CN" sz="2400" dirty="0" err="1"/>
              <a:t>resize+eliminate</a:t>
            </a:r>
            <a:r>
              <a:rPr kumimoji="1" lang="en-US" altLang="zh-CN" sz="2400" dirty="0"/>
              <a:t> anchor boxes</a:t>
            </a:r>
          </a:p>
          <a:p>
            <a:endParaRPr kumimoji="1" lang="zh-CN" altLang="en-US" sz="2400" dirty="0"/>
          </a:p>
        </p:txBody>
      </p:sp>
      <p:pic>
        <p:nvPicPr>
          <p:cNvPr id="85" name="图片 4"/>
          <p:cNvPicPr>
            <a:picLocks noChangeAspect="1"/>
          </p:cNvPicPr>
          <p:nvPr/>
        </p:nvPicPr>
        <p:blipFill>
          <a:blip r:embed="rId3"/>
          <a:stretch>
            <a:fillRect/>
          </a:stretch>
        </p:blipFill>
        <p:spPr>
          <a:xfrm>
            <a:off x="448874" y="2389855"/>
            <a:ext cx="3619693" cy="3613957"/>
          </a:xfrm>
          <a:prstGeom prst="rect">
            <a:avLst/>
          </a:prstGeom>
        </p:spPr>
      </p:pic>
      <p:pic>
        <p:nvPicPr>
          <p:cNvPr id="4" name="图片 3" descr="Screen Shot 2019-06-18 at 16.5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574" y="2724135"/>
            <a:ext cx="4742440" cy="2720823"/>
          </a:xfrm>
          <a:prstGeom prst="rect">
            <a:avLst/>
          </a:prstGeom>
        </p:spPr>
      </p:pic>
      <p:sp>
        <p:nvSpPr>
          <p:cNvPr id="6" name="文本框 5"/>
          <p:cNvSpPr txBox="1"/>
          <p:nvPr/>
        </p:nvSpPr>
        <p:spPr>
          <a:xfrm>
            <a:off x="4961832" y="5473522"/>
            <a:ext cx="1403048" cy="523220"/>
          </a:xfrm>
          <a:prstGeom prst="rect">
            <a:avLst/>
          </a:prstGeom>
          <a:noFill/>
        </p:spPr>
        <p:txBody>
          <a:bodyPr wrap="square" rtlCol="0">
            <a:spAutoFit/>
          </a:bodyPr>
          <a:lstStyle/>
          <a:p>
            <a:pPr algn="ctr"/>
            <a:r>
              <a:rPr kumimoji="1" lang="en-US" altLang="zh-CN" sz="1400" dirty="0"/>
              <a:t>20 </a:t>
            </a:r>
          </a:p>
          <a:p>
            <a:pPr algn="ctr"/>
            <a:r>
              <a:rPr kumimoji="1" lang="en-US" altLang="zh-CN" sz="1400" dirty="0"/>
              <a:t>Class Probability </a:t>
            </a:r>
            <a:endParaRPr kumimoji="1" lang="zh-CN" altLang="en-US" sz="1400" dirty="0"/>
          </a:p>
        </p:txBody>
      </p:sp>
      <p:sp>
        <p:nvSpPr>
          <p:cNvPr id="7" name="文本框 6"/>
          <p:cNvSpPr txBox="1"/>
          <p:nvPr/>
        </p:nvSpPr>
        <p:spPr>
          <a:xfrm>
            <a:off x="6045566" y="5473522"/>
            <a:ext cx="1403048" cy="523220"/>
          </a:xfrm>
          <a:prstGeom prst="rect">
            <a:avLst/>
          </a:prstGeom>
          <a:noFill/>
        </p:spPr>
        <p:txBody>
          <a:bodyPr wrap="square" rtlCol="0">
            <a:spAutoFit/>
          </a:bodyPr>
          <a:lstStyle/>
          <a:p>
            <a:pPr algn="ctr"/>
            <a:r>
              <a:rPr kumimoji="1" lang="en-US" altLang="zh-CN" sz="1400" dirty="0"/>
              <a:t>2 </a:t>
            </a:r>
          </a:p>
          <a:p>
            <a:pPr algn="ctr"/>
            <a:r>
              <a:rPr kumimoji="1" lang="en-US" altLang="zh-CN" sz="1400" dirty="0"/>
              <a:t>Confidence</a:t>
            </a:r>
            <a:endParaRPr kumimoji="1" lang="zh-CN" altLang="en-US" sz="1400" dirty="0"/>
          </a:p>
        </p:txBody>
      </p:sp>
      <p:sp>
        <p:nvSpPr>
          <p:cNvPr id="8" name="文本框 7"/>
          <p:cNvSpPr txBox="1"/>
          <p:nvPr/>
        </p:nvSpPr>
        <p:spPr>
          <a:xfrm>
            <a:off x="6930937" y="5478196"/>
            <a:ext cx="1403048" cy="523220"/>
          </a:xfrm>
          <a:prstGeom prst="rect">
            <a:avLst/>
          </a:prstGeom>
          <a:noFill/>
        </p:spPr>
        <p:txBody>
          <a:bodyPr wrap="square" rtlCol="0">
            <a:spAutoFit/>
          </a:bodyPr>
          <a:lstStyle/>
          <a:p>
            <a:pPr algn="ctr"/>
            <a:r>
              <a:rPr kumimoji="1" lang="en-US" altLang="zh-CN" sz="1400" dirty="0"/>
              <a:t>8</a:t>
            </a:r>
          </a:p>
          <a:p>
            <a:pPr algn="ctr"/>
            <a:r>
              <a:rPr kumimoji="1" lang="en-US" altLang="zh-CN" sz="1400" dirty="0"/>
              <a:t>2*(</a:t>
            </a:r>
            <a:r>
              <a:rPr kumimoji="1" lang="en-US" altLang="zh-CN" sz="1400" dirty="0" err="1"/>
              <a:t>x,y,h,w</a:t>
            </a:r>
            <a:r>
              <a:rPr kumimoji="1" lang="en-US" altLang="zh-CN" sz="1400" dirty="0"/>
              <a:t>)</a:t>
            </a:r>
            <a:endParaRPr kumimoji="1" lang="zh-CN" altLang="en-US" sz="1400" dirty="0"/>
          </a:p>
        </p:txBody>
      </p:sp>
      <p:sp>
        <p:nvSpPr>
          <p:cNvPr id="10" name="文本框 9"/>
          <p:cNvSpPr txBox="1"/>
          <p:nvPr/>
        </p:nvSpPr>
        <p:spPr>
          <a:xfrm>
            <a:off x="4081062" y="6218741"/>
            <a:ext cx="4952218" cy="923330"/>
          </a:xfrm>
          <a:prstGeom prst="rect">
            <a:avLst/>
          </a:prstGeom>
          <a:noFill/>
        </p:spPr>
        <p:txBody>
          <a:bodyPr wrap="square" rtlCol="0">
            <a:spAutoFit/>
          </a:bodyPr>
          <a:lstStyle/>
          <a:p>
            <a:r>
              <a:rPr kumimoji="1" lang="en-US" altLang="zh-CN" dirty="0"/>
              <a:t>Confidence=</a:t>
            </a:r>
            <a:r>
              <a:rPr kumimoji="1" lang="en-US" altLang="zh-CN" dirty="0" err="1"/>
              <a:t>Pr</a:t>
            </a:r>
            <a:r>
              <a:rPr kumimoji="1" lang="en-US" altLang="zh-CN" dirty="0"/>
              <a:t>(Object)*IOU If cell contains objects</a:t>
            </a:r>
          </a:p>
          <a:p>
            <a:r>
              <a:rPr kumimoji="1" lang="en-US" altLang="zh-CN" dirty="0"/>
              <a:t>Confidence=0 If cell doesn’t contain objects</a:t>
            </a:r>
          </a:p>
          <a:p>
            <a:endParaRPr kumimoji="1" lang="zh-CN" altLang="en-US" dirty="0"/>
          </a:p>
        </p:txBody>
      </p:sp>
      <p:sp>
        <p:nvSpPr>
          <p:cNvPr id="2" name="Rectangle 1"/>
          <p:cNvSpPr/>
          <p:nvPr/>
        </p:nvSpPr>
        <p:spPr>
          <a:xfrm>
            <a:off x="480360" y="5156516"/>
            <a:ext cx="1049656" cy="289832"/>
          </a:xfrm>
          <a:prstGeom prst="rect">
            <a:avLst/>
          </a:prstGeom>
          <a:solidFill>
            <a:srgbClr val="00B05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47376" y="4806132"/>
            <a:ext cx="176589" cy="990600"/>
          </a:xfrm>
          <a:prstGeom prst="rect">
            <a:avLst/>
          </a:prstGeom>
          <a:solidFill>
            <a:srgbClr val="00B05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28531" y="6369018"/>
            <a:ext cx="2652970" cy="369332"/>
          </a:xfrm>
          <a:prstGeom prst="rect">
            <a:avLst/>
          </a:prstGeom>
          <a:noFill/>
        </p:spPr>
        <p:txBody>
          <a:bodyPr wrap="none" rtlCol="0">
            <a:spAutoFit/>
          </a:bodyPr>
          <a:lstStyle/>
          <a:p>
            <a:r>
              <a:rPr lang="en-US" dirty="0"/>
              <a:t>Assign 2 anchor boxes/cell</a:t>
            </a:r>
          </a:p>
        </p:txBody>
      </p:sp>
      <p:sp>
        <p:nvSpPr>
          <p:cNvPr id="18" name="Rectangle 17"/>
          <p:cNvSpPr/>
          <p:nvPr/>
        </p:nvSpPr>
        <p:spPr>
          <a:xfrm>
            <a:off x="1940244" y="4004078"/>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07260" y="3653694"/>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098014" y="3816548"/>
            <a:ext cx="1049656" cy="289832"/>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65030" y="3466164"/>
            <a:ext cx="176589" cy="990600"/>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37727" y="4645102"/>
            <a:ext cx="1049656" cy="289832"/>
          </a:xfrm>
          <a:prstGeom prst="rect">
            <a:avLst/>
          </a:prstGeom>
          <a:solidFill>
            <a:srgbClr val="00B05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04743" y="4294718"/>
            <a:ext cx="176589" cy="990600"/>
          </a:xfrm>
          <a:prstGeom prst="rect">
            <a:avLst/>
          </a:prstGeom>
          <a:solidFill>
            <a:srgbClr val="00B05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031478" y="2892622"/>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498494" y="2542238"/>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668180" y="2930083"/>
            <a:ext cx="1257100" cy="549547"/>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609115" y="2795672"/>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3143889" y="4720563"/>
            <a:ext cx="1049656" cy="990600"/>
            <a:chOff x="3104668" y="4283800"/>
            <a:chExt cx="1049656" cy="990600"/>
          </a:xfrm>
        </p:grpSpPr>
        <p:sp>
          <p:nvSpPr>
            <p:cNvPr id="34" name="Rectangle 33"/>
            <p:cNvSpPr/>
            <p:nvPr/>
          </p:nvSpPr>
          <p:spPr>
            <a:xfrm>
              <a:off x="3104668" y="4634184"/>
              <a:ext cx="1049656" cy="289832"/>
            </a:xfrm>
            <a:prstGeom prst="rect">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p:cNvSpPr/>
          <p:nvPr/>
        </p:nvSpPr>
        <p:spPr>
          <a:xfrm>
            <a:off x="728081" y="3996889"/>
            <a:ext cx="1338282" cy="1714274"/>
          </a:xfrm>
          <a:prstGeom prst="rect">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534173" y="3638388"/>
            <a:ext cx="176589" cy="990600"/>
          </a:xfrm>
          <a:prstGeom prst="rect">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687275" y="2538552"/>
            <a:ext cx="1465209" cy="369332"/>
          </a:xfrm>
          <a:prstGeom prst="rect">
            <a:avLst/>
          </a:prstGeom>
          <a:noFill/>
        </p:spPr>
        <p:txBody>
          <a:bodyPr wrap="none" rtlCol="0">
            <a:spAutoFit/>
          </a:bodyPr>
          <a:lstStyle/>
          <a:p>
            <a:r>
              <a:rPr lang="en-US" dirty="0"/>
              <a:t>Target Cube Y</a:t>
            </a:r>
          </a:p>
        </p:txBody>
      </p:sp>
      <p:sp>
        <p:nvSpPr>
          <p:cNvPr id="41" name="Rectangle 40"/>
          <p:cNvSpPr/>
          <p:nvPr/>
        </p:nvSpPr>
        <p:spPr>
          <a:xfrm>
            <a:off x="1332672" y="314308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799688" y="279270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183878" y="3045022"/>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650894" y="2694638"/>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26679" y="2895050"/>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093695" y="2544666"/>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86638" y="3647500"/>
            <a:ext cx="2954936" cy="64641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853654" y="3297116"/>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380363" y="3444601"/>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847379" y="3094217"/>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44327" y="3619927"/>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401581" y="3301975"/>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026971" y="3391109"/>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834266" y="3212203"/>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1429803" y="3730822"/>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1896819" y="3380438"/>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843109" y="4671928"/>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72425" y="4059507"/>
            <a:ext cx="2607375" cy="933943"/>
          </a:xfrm>
          <a:prstGeom prst="rect">
            <a:avLst/>
          </a:prstGeom>
          <a:solidFill>
            <a:srgbClr val="FF00FF">
              <a:alpha val="29000"/>
            </a:srgbClr>
          </a:solidFill>
          <a:ln w="28575">
            <a:solidFill>
              <a:schemeClr val="tx1">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2803102" y="5117582"/>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4357832" y="2522376"/>
            <a:ext cx="4545186" cy="36481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t>
            </a:r>
          </a:p>
        </p:txBody>
      </p:sp>
      <p:pic>
        <p:nvPicPr>
          <p:cNvPr id="73" name="Picture 72"/>
          <p:cNvPicPr>
            <a:picLocks noChangeAspect="1"/>
          </p:cNvPicPr>
          <p:nvPr/>
        </p:nvPicPr>
        <p:blipFill>
          <a:blip r:embed="rId5"/>
          <a:stretch>
            <a:fillRect/>
          </a:stretch>
        </p:blipFill>
        <p:spPr>
          <a:xfrm>
            <a:off x="6607722" y="2616340"/>
            <a:ext cx="343542" cy="2548860"/>
          </a:xfrm>
          <a:prstGeom prst="rect">
            <a:avLst/>
          </a:prstGeom>
        </p:spPr>
      </p:pic>
      <p:grpSp>
        <p:nvGrpSpPr>
          <p:cNvPr id="78" name="Group 77"/>
          <p:cNvGrpSpPr/>
          <p:nvPr/>
        </p:nvGrpSpPr>
        <p:grpSpPr>
          <a:xfrm>
            <a:off x="4936346" y="2328835"/>
            <a:ext cx="1265671" cy="3111735"/>
            <a:chOff x="10093570" y="743305"/>
            <a:chExt cx="1265671" cy="3111735"/>
          </a:xfrm>
        </p:grpSpPr>
        <p:pic>
          <p:nvPicPr>
            <p:cNvPr id="74" name="Picture 73"/>
            <p:cNvPicPr>
              <a:picLocks noChangeAspect="1"/>
            </p:cNvPicPr>
            <p:nvPr/>
          </p:nvPicPr>
          <p:blipFill>
            <a:blip r:embed="rId6"/>
            <a:stretch>
              <a:fillRect/>
            </a:stretch>
          </p:blipFill>
          <p:spPr>
            <a:xfrm>
              <a:off x="10404565" y="1030810"/>
              <a:ext cx="647571" cy="2659667"/>
            </a:xfrm>
            <a:prstGeom prst="rect">
              <a:avLst/>
            </a:prstGeom>
          </p:spPr>
        </p:pic>
        <p:sp>
          <p:nvSpPr>
            <p:cNvPr id="76" name="Rectangle 75"/>
            <p:cNvSpPr/>
            <p:nvPr/>
          </p:nvSpPr>
          <p:spPr>
            <a:xfrm>
              <a:off x="10093570" y="759854"/>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10814278" y="743305"/>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4232385" y="2666518"/>
            <a:ext cx="1240236" cy="1209910"/>
            <a:chOff x="4689857" y="1986306"/>
            <a:chExt cx="1240236" cy="1209910"/>
          </a:xfrm>
        </p:grpSpPr>
        <p:cxnSp>
          <p:nvCxnSpPr>
            <p:cNvPr id="80" name="Straight Arrow Connector 79"/>
            <p:cNvCxnSpPr/>
            <p:nvPr/>
          </p:nvCxnSpPr>
          <p:spPr>
            <a:xfrm flipV="1">
              <a:off x="5303198" y="1986306"/>
              <a:ext cx="626895" cy="106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689857" y="1991312"/>
              <a:ext cx="604653" cy="369332"/>
            </a:xfrm>
            <a:prstGeom prst="rect">
              <a:avLst/>
            </a:prstGeom>
            <a:noFill/>
          </p:spPr>
          <p:txBody>
            <a:bodyPr wrap="none" rtlCol="0">
              <a:spAutoFit/>
            </a:bodyPr>
            <a:lstStyle/>
            <a:p>
              <a:r>
                <a:rPr lang="en-US" dirty="0"/>
                <a:t>p</a:t>
              </a:r>
              <a:r>
                <a:rPr lang="en-US" baseline="-25000" dirty="0"/>
                <a:t>c</a:t>
              </a:r>
              <a:r>
                <a:rPr lang="en-US" dirty="0"/>
                <a:t>=0</a:t>
              </a:r>
            </a:p>
          </p:txBody>
        </p:sp>
        <p:cxnSp>
          <p:nvCxnSpPr>
            <p:cNvPr id="83" name="Straight Arrow Connector 82"/>
            <p:cNvCxnSpPr/>
            <p:nvPr/>
          </p:nvCxnSpPr>
          <p:spPr>
            <a:xfrm>
              <a:off x="5269052" y="2435814"/>
              <a:ext cx="613721" cy="7604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91" name="TextBox 90"/>
          <p:cNvSpPr txBox="1"/>
          <p:nvPr/>
        </p:nvSpPr>
        <p:spPr>
          <a:xfrm>
            <a:off x="4754454" y="2031323"/>
            <a:ext cx="1633140" cy="646331"/>
          </a:xfrm>
          <a:prstGeom prst="rect">
            <a:avLst/>
          </a:prstGeom>
          <a:noFill/>
        </p:spPr>
        <p:txBody>
          <a:bodyPr wrap="none" rtlCol="0">
            <a:spAutoFit/>
          </a:bodyPr>
          <a:lstStyle/>
          <a:p>
            <a:pPr algn="ctr"/>
            <a:r>
              <a:rPr lang="en-US" sz="1200" dirty="0"/>
              <a:t>Eliminate anchor</a:t>
            </a:r>
          </a:p>
          <a:p>
            <a:pPr algn="ctr"/>
            <a:r>
              <a:rPr lang="en-US" sz="1200" dirty="0"/>
              <a:t>boxes without objects. </a:t>
            </a:r>
          </a:p>
          <a:p>
            <a:pPr algn="ctr"/>
            <a:r>
              <a:rPr lang="en-US" sz="1200" dirty="0"/>
              <a:t>Eliminate low p</a:t>
            </a:r>
            <a:r>
              <a:rPr lang="en-US" sz="1200" baseline="-25000" dirty="0"/>
              <a:t>c</a:t>
            </a:r>
            <a:endParaRPr lang="en-US" sz="1200" dirty="0"/>
          </a:p>
        </p:txBody>
      </p:sp>
      <p:sp>
        <p:nvSpPr>
          <p:cNvPr id="93" name="Freeform 92"/>
          <p:cNvSpPr/>
          <p:nvPr/>
        </p:nvSpPr>
        <p:spPr>
          <a:xfrm>
            <a:off x="3875069" y="5328270"/>
            <a:ext cx="1781986" cy="427419"/>
          </a:xfrm>
          <a:custGeom>
            <a:avLst/>
            <a:gdLst>
              <a:gd name="connsiteX0" fmla="*/ 2021983 w 2106193"/>
              <a:gd name="connsiteY0" fmla="*/ 0 h 427419"/>
              <a:gd name="connsiteX1" fmla="*/ 1867436 w 2106193"/>
              <a:gd name="connsiteY1" fmla="*/ 425003 h 427419"/>
              <a:gd name="connsiteX2" fmla="*/ 0 w 2106193"/>
              <a:gd name="connsiteY2" fmla="*/ 141668 h 427419"/>
            </a:gdLst>
            <a:ahLst/>
            <a:cxnLst>
              <a:cxn ang="0">
                <a:pos x="connsiteX0" y="connsiteY0"/>
              </a:cxn>
              <a:cxn ang="0">
                <a:pos x="connsiteX1" y="connsiteY1"/>
              </a:cxn>
              <a:cxn ang="0">
                <a:pos x="connsiteX2" y="connsiteY2"/>
              </a:cxn>
            </a:cxnLst>
            <a:rect l="l" t="t" r="r" b="b"/>
            <a:pathLst>
              <a:path w="2106193" h="427419">
                <a:moveTo>
                  <a:pt x="2021983" y="0"/>
                </a:moveTo>
                <a:cubicBezTo>
                  <a:pt x="2113208" y="200696"/>
                  <a:pt x="2204433" y="401392"/>
                  <a:pt x="1867436" y="425003"/>
                </a:cubicBezTo>
                <a:cubicBezTo>
                  <a:pt x="1530439" y="448614"/>
                  <a:pt x="765219" y="295141"/>
                  <a:pt x="0" y="141668"/>
                </a:cubicBezTo>
              </a:path>
            </a:pathLst>
          </a:custGeom>
          <a:noFill/>
          <a:ln>
            <a:solidFill>
              <a:schemeClr val="tx1"/>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6186804" y="2148488"/>
            <a:ext cx="1455719" cy="461665"/>
          </a:xfrm>
          <a:prstGeom prst="rect">
            <a:avLst/>
          </a:prstGeom>
          <a:noFill/>
        </p:spPr>
        <p:txBody>
          <a:bodyPr wrap="none" rtlCol="0">
            <a:spAutoFit/>
          </a:bodyPr>
          <a:lstStyle/>
          <a:p>
            <a:pPr algn="ctr"/>
            <a:r>
              <a:rPr lang="en-US" sz="1200" dirty="0"/>
              <a:t>Choose best anchor </a:t>
            </a:r>
          </a:p>
          <a:p>
            <a:pPr algn="ctr"/>
            <a:r>
              <a:rPr lang="en-US" sz="1200" dirty="0"/>
              <a:t>box/cell</a:t>
            </a:r>
          </a:p>
        </p:txBody>
      </p:sp>
      <p:sp>
        <p:nvSpPr>
          <p:cNvPr id="95" name="Rectangle 94"/>
          <p:cNvSpPr/>
          <p:nvPr/>
        </p:nvSpPr>
        <p:spPr>
          <a:xfrm>
            <a:off x="6656310" y="3855468"/>
            <a:ext cx="294954" cy="1338295"/>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2047349" y="3946173"/>
            <a:ext cx="176589" cy="990600"/>
          </a:xfrm>
          <a:prstGeom prst="rect">
            <a:avLst/>
          </a:prstGeom>
          <a:solidFill>
            <a:srgbClr val="FF00FF">
              <a:alpha val="29000"/>
            </a:srgbClr>
          </a:solidFill>
          <a:ln w="38100">
            <a:solidFill>
              <a:schemeClr val="tx1">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Freeform 95"/>
          <p:cNvSpPr/>
          <p:nvPr/>
        </p:nvSpPr>
        <p:spPr>
          <a:xfrm>
            <a:off x="3386232" y="4795646"/>
            <a:ext cx="3766252" cy="427419"/>
          </a:xfrm>
          <a:custGeom>
            <a:avLst/>
            <a:gdLst>
              <a:gd name="connsiteX0" fmla="*/ 2021983 w 2106193"/>
              <a:gd name="connsiteY0" fmla="*/ 0 h 427419"/>
              <a:gd name="connsiteX1" fmla="*/ 1867436 w 2106193"/>
              <a:gd name="connsiteY1" fmla="*/ 425003 h 427419"/>
              <a:gd name="connsiteX2" fmla="*/ 0 w 2106193"/>
              <a:gd name="connsiteY2" fmla="*/ 141668 h 427419"/>
            </a:gdLst>
            <a:ahLst/>
            <a:cxnLst>
              <a:cxn ang="0">
                <a:pos x="connsiteX0" y="connsiteY0"/>
              </a:cxn>
              <a:cxn ang="0">
                <a:pos x="connsiteX1" y="connsiteY1"/>
              </a:cxn>
              <a:cxn ang="0">
                <a:pos x="connsiteX2" y="connsiteY2"/>
              </a:cxn>
            </a:cxnLst>
            <a:rect l="l" t="t" r="r" b="b"/>
            <a:pathLst>
              <a:path w="2106193" h="427419">
                <a:moveTo>
                  <a:pt x="2021983" y="0"/>
                </a:moveTo>
                <a:cubicBezTo>
                  <a:pt x="2113208" y="200696"/>
                  <a:pt x="2204433" y="401392"/>
                  <a:pt x="1867436" y="425003"/>
                </a:cubicBezTo>
                <a:cubicBezTo>
                  <a:pt x="1530439" y="448614"/>
                  <a:pt x="765219" y="295141"/>
                  <a:pt x="0" y="141668"/>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6919789" y="4263880"/>
            <a:ext cx="1327671" cy="461665"/>
          </a:xfrm>
          <a:prstGeom prst="rect">
            <a:avLst/>
          </a:prstGeom>
          <a:noFill/>
        </p:spPr>
        <p:txBody>
          <a:bodyPr wrap="none" rtlCol="0">
            <a:spAutoFit/>
          </a:bodyPr>
          <a:lstStyle/>
          <a:p>
            <a:pPr algn="ctr"/>
            <a:r>
              <a:rPr lang="en-US" sz="1200" dirty="0"/>
              <a:t>High probability</a:t>
            </a:r>
          </a:p>
          <a:p>
            <a:pPr algn="ctr"/>
            <a:r>
              <a:rPr lang="en-US" sz="1200" dirty="0"/>
              <a:t>Bike in anchor box</a:t>
            </a:r>
          </a:p>
        </p:txBody>
      </p:sp>
      <p:sp>
        <p:nvSpPr>
          <p:cNvPr id="98" name="TextBox 97"/>
          <p:cNvSpPr txBox="1"/>
          <p:nvPr/>
        </p:nvSpPr>
        <p:spPr>
          <a:xfrm>
            <a:off x="6914664" y="3015933"/>
            <a:ext cx="1327671" cy="461665"/>
          </a:xfrm>
          <a:prstGeom prst="rect">
            <a:avLst/>
          </a:prstGeom>
          <a:noFill/>
        </p:spPr>
        <p:txBody>
          <a:bodyPr wrap="none" rtlCol="0">
            <a:spAutoFit/>
          </a:bodyPr>
          <a:lstStyle/>
          <a:p>
            <a:pPr algn="ctr"/>
            <a:r>
              <a:rPr lang="en-US" sz="1200" dirty="0"/>
              <a:t>Lower probability</a:t>
            </a:r>
          </a:p>
          <a:p>
            <a:pPr algn="ctr"/>
            <a:r>
              <a:rPr lang="en-US" sz="1200" dirty="0"/>
              <a:t>bike in anchor box</a:t>
            </a:r>
          </a:p>
        </p:txBody>
      </p:sp>
      <p:sp>
        <p:nvSpPr>
          <p:cNvPr id="99" name="TextBox 98"/>
          <p:cNvSpPr txBox="1"/>
          <p:nvPr/>
        </p:nvSpPr>
        <p:spPr>
          <a:xfrm>
            <a:off x="6643916" y="2588879"/>
            <a:ext cx="348172" cy="246221"/>
          </a:xfrm>
          <a:prstGeom prst="rect">
            <a:avLst/>
          </a:prstGeom>
          <a:solidFill>
            <a:schemeClr val="bg1"/>
          </a:solidFill>
        </p:spPr>
        <p:txBody>
          <a:bodyPr wrap="none" rtlCol="0">
            <a:spAutoFit/>
          </a:bodyPr>
          <a:lstStyle/>
          <a:p>
            <a:r>
              <a:rPr lang="en-US" sz="1000" dirty="0"/>
              <a:t>0.2</a:t>
            </a:r>
          </a:p>
        </p:txBody>
      </p:sp>
      <p:sp>
        <p:nvSpPr>
          <p:cNvPr id="100" name="Freeform 99"/>
          <p:cNvSpPr/>
          <p:nvPr/>
        </p:nvSpPr>
        <p:spPr>
          <a:xfrm>
            <a:off x="2259466" y="3277530"/>
            <a:ext cx="4409238" cy="1861808"/>
          </a:xfrm>
          <a:custGeom>
            <a:avLst/>
            <a:gdLst>
              <a:gd name="connsiteX0" fmla="*/ 3730083 w 3730083"/>
              <a:gd name="connsiteY0" fmla="*/ 11638 h 1861808"/>
              <a:gd name="connsiteX1" fmla="*/ 3373244 w 3730083"/>
              <a:gd name="connsiteY1" fmla="*/ 145453 h 1861808"/>
              <a:gd name="connsiteX2" fmla="*/ 3378820 w 3730083"/>
              <a:gd name="connsiteY2" fmla="*/ 1037550 h 1861808"/>
              <a:gd name="connsiteX3" fmla="*/ 3261732 w 3730083"/>
              <a:gd name="connsiteY3" fmla="*/ 1628565 h 1861808"/>
              <a:gd name="connsiteX4" fmla="*/ 3083313 w 3730083"/>
              <a:gd name="connsiteY4" fmla="*/ 1829287 h 1861808"/>
              <a:gd name="connsiteX5" fmla="*/ 2614961 w 3730083"/>
              <a:gd name="connsiteY5" fmla="*/ 1846014 h 1861808"/>
              <a:gd name="connsiteX6" fmla="*/ 1901283 w 3730083"/>
              <a:gd name="connsiteY6" fmla="*/ 1673170 h 1861808"/>
              <a:gd name="connsiteX7" fmla="*/ 1037064 w 3730083"/>
              <a:gd name="connsiteY7" fmla="*/ 1438994 h 1861808"/>
              <a:gd name="connsiteX8" fmla="*/ 0 w 3730083"/>
              <a:gd name="connsiteY8" fmla="*/ 1444570 h 186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083" h="1861808">
                <a:moveTo>
                  <a:pt x="3730083" y="11638"/>
                </a:moveTo>
                <a:cubicBezTo>
                  <a:pt x="3580935" y="-6947"/>
                  <a:pt x="3431788" y="-25532"/>
                  <a:pt x="3373244" y="145453"/>
                </a:cubicBezTo>
                <a:cubicBezTo>
                  <a:pt x="3314700" y="316438"/>
                  <a:pt x="3397405" y="790365"/>
                  <a:pt x="3378820" y="1037550"/>
                </a:cubicBezTo>
                <a:cubicBezTo>
                  <a:pt x="3360235" y="1284735"/>
                  <a:pt x="3310983" y="1496609"/>
                  <a:pt x="3261732" y="1628565"/>
                </a:cubicBezTo>
                <a:cubicBezTo>
                  <a:pt x="3212481" y="1760521"/>
                  <a:pt x="3191108" y="1793046"/>
                  <a:pt x="3083313" y="1829287"/>
                </a:cubicBezTo>
                <a:cubicBezTo>
                  <a:pt x="2975518" y="1865528"/>
                  <a:pt x="2811966" y="1872033"/>
                  <a:pt x="2614961" y="1846014"/>
                </a:cubicBezTo>
                <a:cubicBezTo>
                  <a:pt x="2417956" y="1819995"/>
                  <a:pt x="2164266" y="1741007"/>
                  <a:pt x="1901283" y="1673170"/>
                </a:cubicBezTo>
                <a:cubicBezTo>
                  <a:pt x="1638300" y="1605333"/>
                  <a:pt x="1353944" y="1477094"/>
                  <a:pt x="1037064" y="1438994"/>
                </a:cubicBezTo>
                <a:cubicBezTo>
                  <a:pt x="720183" y="1400894"/>
                  <a:pt x="360091" y="1422732"/>
                  <a:pt x="0" y="1444570"/>
                </a:cubicBezTo>
              </a:path>
            </a:pathLst>
          </a:custGeom>
          <a:noFill/>
          <a:ln>
            <a:solidFill>
              <a:schemeClr val="tx1"/>
            </a:solidFill>
            <a:prstDash val="dash"/>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7845583" y="2153890"/>
            <a:ext cx="1187697" cy="646331"/>
          </a:xfrm>
          <a:prstGeom prst="rect">
            <a:avLst/>
          </a:prstGeom>
          <a:noFill/>
        </p:spPr>
        <p:txBody>
          <a:bodyPr wrap="none" rtlCol="0">
            <a:spAutoFit/>
          </a:bodyPr>
          <a:lstStyle/>
          <a:p>
            <a:pPr algn="ctr"/>
            <a:r>
              <a:rPr lang="en-US" sz="1200" dirty="0"/>
              <a:t>Non-max</a:t>
            </a:r>
          </a:p>
          <a:p>
            <a:pPr algn="ctr"/>
            <a:r>
              <a:rPr lang="en-US" sz="1200" dirty="0"/>
              <a:t>Suppression per</a:t>
            </a:r>
          </a:p>
          <a:p>
            <a:pPr algn="ctr"/>
            <a:r>
              <a:rPr lang="en-US" sz="1200" dirty="0"/>
              <a:t>Object class</a:t>
            </a:r>
          </a:p>
        </p:txBody>
      </p:sp>
      <p:sp>
        <p:nvSpPr>
          <p:cNvPr id="104" name="TextBox 103"/>
          <p:cNvSpPr txBox="1"/>
          <p:nvPr/>
        </p:nvSpPr>
        <p:spPr>
          <a:xfrm>
            <a:off x="7307402" y="5444958"/>
            <a:ext cx="1685654" cy="369332"/>
          </a:xfrm>
          <a:prstGeom prst="rect">
            <a:avLst/>
          </a:prstGeom>
          <a:noFill/>
        </p:spPr>
        <p:txBody>
          <a:bodyPr wrap="none" rtlCol="0">
            <a:spAutoFit/>
          </a:bodyPr>
          <a:lstStyle/>
          <a:p>
            <a:r>
              <a:rPr lang="en-US" dirty="0"/>
              <a:t>p</a:t>
            </a:r>
            <a:r>
              <a:rPr lang="en-US" baseline="-25000" dirty="0"/>
              <a:t>c</a:t>
            </a:r>
            <a:r>
              <a:rPr lang="en-US" dirty="0"/>
              <a:t> = p(bike)*</a:t>
            </a:r>
            <a:r>
              <a:rPr lang="en-US" dirty="0" err="1"/>
              <a:t>IoU</a:t>
            </a:r>
            <a:endParaRPr lang="en-US" dirty="0"/>
          </a:p>
        </p:txBody>
      </p:sp>
      <p:grpSp>
        <p:nvGrpSpPr>
          <p:cNvPr id="110" name="Group 109"/>
          <p:cNvGrpSpPr/>
          <p:nvPr/>
        </p:nvGrpSpPr>
        <p:grpSpPr>
          <a:xfrm>
            <a:off x="343647" y="775036"/>
            <a:ext cx="8800353" cy="830997"/>
            <a:chOff x="343647" y="775036"/>
            <a:chExt cx="8800353" cy="830997"/>
          </a:xfrm>
        </p:grpSpPr>
        <p:sp>
          <p:nvSpPr>
            <p:cNvPr id="9" name="文本框 8"/>
            <p:cNvSpPr txBox="1"/>
            <p:nvPr/>
          </p:nvSpPr>
          <p:spPr>
            <a:xfrm>
              <a:off x="343647" y="775036"/>
              <a:ext cx="8800353" cy="830997"/>
            </a:xfrm>
            <a:prstGeom prst="rect">
              <a:avLst/>
            </a:prstGeom>
            <a:noFill/>
          </p:spPr>
          <p:txBody>
            <a:bodyPr wrap="square" rtlCol="0">
              <a:spAutoFit/>
            </a:bodyPr>
            <a:lstStyle/>
            <a:p>
              <a:r>
                <a:rPr kumimoji="1" lang="en-US" altLang="zh-CN" sz="2400" dirty="0"/>
                <a:t>Step1: Each object has Center-of-mass </a:t>
              </a:r>
            </a:p>
            <a:p>
              <a:endParaRPr kumimoji="1" lang="zh-CN" altLang="en-US" sz="2400" dirty="0"/>
            </a:p>
          </p:txBody>
        </p:sp>
        <p:sp>
          <p:nvSpPr>
            <p:cNvPr id="109" name="Oval 108"/>
            <p:cNvSpPr/>
            <p:nvPr/>
          </p:nvSpPr>
          <p:spPr>
            <a:xfrm>
              <a:off x="5345481" y="923211"/>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343646" y="1192779"/>
            <a:ext cx="8800353" cy="875907"/>
            <a:chOff x="4124245" y="892385"/>
            <a:chExt cx="8800353" cy="875907"/>
          </a:xfrm>
        </p:grpSpPr>
        <p:sp>
          <p:nvSpPr>
            <p:cNvPr id="112" name="文本框 8"/>
            <p:cNvSpPr txBox="1"/>
            <p:nvPr/>
          </p:nvSpPr>
          <p:spPr>
            <a:xfrm>
              <a:off x="4124245" y="937295"/>
              <a:ext cx="8800353" cy="830997"/>
            </a:xfrm>
            <a:prstGeom prst="rect">
              <a:avLst/>
            </a:prstGeom>
            <a:noFill/>
          </p:spPr>
          <p:txBody>
            <a:bodyPr wrap="square" rtlCol="0">
              <a:spAutoFit/>
            </a:bodyPr>
            <a:lstStyle/>
            <a:p>
              <a:r>
                <a:rPr kumimoji="1" lang="en-US" altLang="zh-CN" sz="2400" dirty="0"/>
                <a:t>Step 2: Each cell has 2 anchor boxes</a:t>
              </a:r>
            </a:p>
            <a:p>
              <a:endParaRPr kumimoji="1" lang="zh-CN" altLang="en-US" sz="2400" dirty="0"/>
            </a:p>
          </p:txBody>
        </p:sp>
        <p:grpSp>
          <p:nvGrpSpPr>
            <p:cNvPr id="118" name="Group 117"/>
            <p:cNvGrpSpPr/>
            <p:nvPr/>
          </p:nvGrpSpPr>
          <p:grpSpPr>
            <a:xfrm>
              <a:off x="8792901" y="892385"/>
              <a:ext cx="599873" cy="551979"/>
              <a:chOff x="9529641" y="2931114"/>
              <a:chExt cx="599873" cy="551979"/>
            </a:xfrm>
          </p:grpSpPr>
          <p:grpSp>
            <p:nvGrpSpPr>
              <p:cNvPr id="114" name="Group 113"/>
              <p:cNvGrpSpPr/>
              <p:nvPr/>
            </p:nvGrpSpPr>
            <p:grpSpPr>
              <a:xfrm>
                <a:off x="9614691" y="2933541"/>
                <a:ext cx="467016" cy="524241"/>
                <a:chOff x="3104668" y="4283800"/>
                <a:chExt cx="1049656" cy="990600"/>
              </a:xfrm>
            </p:grpSpPr>
            <p:sp>
              <p:nvSpPr>
                <p:cNvPr id="115" name="Rectangle 114"/>
                <p:cNvSpPr/>
                <p:nvPr/>
              </p:nvSpPr>
              <p:spPr>
                <a:xfrm>
                  <a:off x="3104668" y="4634184"/>
                  <a:ext cx="1049656" cy="289832"/>
                </a:xfrm>
                <a:prstGeom prst="rect">
                  <a:avLst/>
                </a:prstGeom>
                <a:solidFill>
                  <a:srgbClr val="FFC0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9529641" y="2931114"/>
                <a:ext cx="599873" cy="55197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6" name="Group 85"/>
          <p:cNvGrpSpPr/>
          <p:nvPr/>
        </p:nvGrpSpPr>
        <p:grpSpPr>
          <a:xfrm>
            <a:off x="1104510" y="3116166"/>
            <a:ext cx="2289011" cy="1671194"/>
            <a:chOff x="1306891" y="3123066"/>
            <a:chExt cx="2289011" cy="1671194"/>
          </a:xfrm>
        </p:grpSpPr>
        <p:sp>
          <p:nvSpPr>
            <p:cNvPr id="87" name="Oval 86"/>
            <p:cNvSpPr/>
            <p:nvPr/>
          </p:nvSpPr>
          <p:spPr>
            <a:xfrm>
              <a:off x="3410672" y="3123066"/>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306891" y="4627189"/>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1866798" y="4083855"/>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4" name="标题 1"/>
          <p:cNvSpPr>
            <a:spLocks noGrp="1"/>
          </p:cNvSpPr>
          <p:nvPr>
            <p:ph type="title"/>
          </p:nvPr>
        </p:nvSpPr>
        <p:spPr>
          <a:xfrm>
            <a:off x="-197788" y="-226480"/>
            <a:ext cx="9470996" cy="1143000"/>
          </a:xfrm>
        </p:spPr>
        <p:txBody>
          <a:bodyPr>
            <a:normAutofit fontScale="90000"/>
          </a:bodyPr>
          <a:lstStyle/>
          <a:p>
            <a:r>
              <a:rPr kumimoji="1" lang="en-US" altLang="zh-CN" dirty="0"/>
              <a:t>Training YOLO: Anchor </a:t>
            </a:r>
            <a:r>
              <a:rPr kumimoji="1" lang="en-US" altLang="zh-CN" dirty="0" err="1"/>
              <a:t>Boxes+Target</a:t>
            </a:r>
            <a:r>
              <a:rPr kumimoji="1" lang="en-US" altLang="zh-CN" dirty="0"/>
              <a:t> Vector</a:t>
            </a:r>
            <a:endParaRPr kumimoji="1" lang="zh-CN" altLang="en-US" dirty="0"/>
          </a:p>
        </p:txBody>
      </p:sp>
      <p:grpSp>
        <p:nvGrpSpPr>
          <p:cNvPr id="11" name="Group 10"/>
          <p:cNvGrpSpPr/>
          <p:nvPr/>
        </p:nvGrpSpPr>
        <p:grpSpPr>
          <a:xfrm>
            <a:off x="5466609" y="2640734"/>
            <a:ext cx="265339" cy="2519711"/>
            <a:chOff x="5466609" y="2640734"/>
            <a:chExt cx="265339" cy="2519711"/>
          </a:xfrm>
        </p:grpSpPr>
        <p:sp>
          <p:nvSpPr>
            <p:cNvPr id="92" name="Rectangle 91"/>
            <p:cNvSpPr/>
            <p:nvPr/>
          </p:nvSpPr>
          <p:spPr>
            <a:xfrm>
              <a:off x="5466609" y="3909758"/>
              <a:ext cx="251747" cy="1250687"/>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5480201" y="2640734"/>
              <a:ext cx="251747" cy="1250687"/>
            </a:xfrm>
            <a:prstGeom prst="rect">
              <a:avLst/>
            </a:prstGeom>
            <a:solidFill>
              <a:srgbClr val="FFC0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6" name="文本框 8"/>
          <p:cNvSpPr txBox="1"/>
          <p:nvPr/>
        </p:nvSpPr>
        <p:spPr>
          <a:xfrm>
            <a:off x="5530711" y="1265922"/>
            <a:ext cx="8800353" cy="646331"/>
          </a:xfrm>
          <a:prstGeom prst="rect">
            <a:avLst/>
          </a:prstGeom>
          <a:noFill/>
        </p:spPr>
        <p:txBody>
          <a:bodyPr wrap="square" rtlCol="0">
            <a:spAutoFit/>
          </a:bodyPr>
          <a:lstStyle/>
          <a:p>
            <a:r>
              <a:rPr kumimoji="1" lang="en-US" altLang="zh-CN" dirty="0"/>
              <a:t>. (But only 1 needed/cell if 1 obj./cell)</a:t>
            </a:r>
          </a:p>
          <a:p>
            <a:endParaRPr kumimoji="1" lang="zh-CN" altLang="en-US" dirty="0"/>
          </a:p>
        </p:txBody>
      </p:sp>
      <p:sp>
        <p:nvSpPr>
          <p:cNvPr id="128" name="文本框 8"/>
          <p:cNvSpPr txBox="1"/>
          <p:nvPr/>
        </p:nvSpPr>
        <p:spPr>
          <a:xfrm>
            <a:off x="1181989" y="2007329"/>
            <a:ext cx="8800353" cy="830997"/>
          </a:xfrm>
          <a:prstGeom prst="rect">
            <a:avLst/>
          </a:prstGeom>
          <a:noFill/>
        </p:spPr>
        <p:txBody>
          <a:bodyPr wrap="square" rtlCol="0">
            <a:spAutoFit/>
          </a:bodyPr>
          <a:lstStyle/>
          <a:p>
            <a:r>
              <a:rPr kumimoji="1" lang="en-US" altLang="zh-CN" sz="2400" dirty="0"/>
              <a:t>Non-max </a:t>
            </a:r>
            <a:r>
              <a:rPr kumimoji="1" lang="en-US" altLang="zh-CN" sz="2400" dirty="0" err="1"/>
              <a:t>suppresion</a:t>
            </a:r>
            <a:endParaRPr kumimoji="1" lang="en-US" altLang="zh-CN" sz="2400" dirty="0"/>
          </a:p>
          <a:p>
            <a:endParaRPr kumimoji="1" lang="zh-CN" altLang="en-US" sz="2400" dirty="0"/>
          </a:p>
        </p:txBody>
      </p:sp>
      <p:grpSp>
        <p:nvGrpSpPr>
          <p:cNvPr id="16" name="Group 15"/>
          <p:cNvGrpSpPr/>
          <p:nvPr/>
        </p:nvGrpSpPr>
        <p:grpSpPr>
          <a:xfrm>
            <a:off x="4128574" y="2068686"/>
            <a:ext cx="5442809" cy="4998036"/>
            <a:chOff x="4128574" y="2068686"/>
            <a:chExt cx="5442809" cy="4998036"/>
          </a:xfrm>
        </p:grpSpPr>
        <p:sp>
          <p:nvSpPr>
            <p:cNvPr id="15" name="Rectangle 14"/>
            <p:cNvSpPr/>
            <p:nvPr/>
          </p:nvSpPr>
          <p:spPr>
            <a:xfrm>
              <a:off x="4128574" y="2068686"/>
              <a:ext cx="5442809" cy="499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4" name="Picture 133"/>
            <p:cNvPicPr>
              <a:picLocks noChangeAspect="1"/>
            </p:cNvPicPr>
            <p:nvPr/>
          </p:nvPicPr>
          <p:blipFill>
            <a:blip r:embed="rId7"/>
            <a:stretch>
              <a:fillRect/>
            </a:stretch>
          </p:blipFill>
          <p:spPr>
            <a:xfrm>
              <a:off x="4886566" y="2477055"/>
              <a:ext cx="3529088" cy="3425597"/>
            </a:xfrm>
            <a:prstGeom prst="rect">
              <a:avLst/>
            </a:prstGeom>
            <a:ln w="57150">
              <a:solidFill>
                <a:schemeClr val="tx1"/>
              </a:solidFill>
            </a:ln>
          </p:spPr>
        </p:pic>
      </p:grpSp>
    </p:spTree>
    <p:extLst>
      <p:ext uri="{BB962C8B-B14F-4D97-AF65-F5344CB8AC3E}">
        <p14:creationId xmlns:p14="http://schemas.microsoft.com/office/powerpoint/2010/main" val="10736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right)">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4000"/>
                                        <p:tgtEl>
                                          <p:spTgt spid="70"/>
                                        </p:tgtEl>
                                        <p:attrNameLst>
                                          <p:attrName>ppt_x</p:attrName>
                                        </p:attrNameLst>
                                      </p:cBhvr>
                                      <p:tavLst>
                                        <p:tav tm="0">
                                          <p:val>
                                            <p:strVal val="ppt_x"/>
                                          </p:val>
                                        </p:tav>
                                        <p:tav tm="100000">
                                          <p:val>
                                            <p:strVal val="ppt_x"/>
                                          </p:val>
                                        </p:tav>
                                      </p:tavLst>
                                    </p:anim>
                                    <p:anim calcmode="lin" valueType="num">
                                      <p:cBhvr additive="base">
                                        <p:cTn id="28" dur="4000"/>
                                        <p:tgtEl>
                                          <p:spTgt spid="70"/>
                                        </p:tgtEl>
                                        <p:attrNameLst>
                                          <p:attrName>ppt_y</p:attrName>
                                        </p:attrNameLst>
                                      </p:cBhvr>
                                      <p:tavLst>
                                        <p:tav tm="0">
                                          <p:val>
                                            <p:strVal val="ppt_y"/>
                                          </p:val>
                                        </p:tav>
                                        <p:tav tm="100000">
                                          <p:val>
                                            <p:strVal val="1+ppt_h/2"/>
                                          </p:val>
                                        </p:tav>
                                      </p:tavLst>
                                    </p:anim>
                                    <p:set>
                                      <p:cBhvr>
                                        <p:cTn id="29" dur="1" fill="hold">
                                          <p:stCondLst>
                                            <p:cond delay="3999"/>
                                          </p:stCondLst>
                                        </p:cTn>
                                        <p:tgtEl>
                                          <p:spTgt spid="7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7"/>
                                        </p:tgtEl>
                                      </p:cBhvr>
                                    </p:animEffect>
                                    <p:set>
                                      <p:cBhvr>
                                        <p:cTn id="62" dur="1" fill="hold">
                                          <p:stCondLst>
                                            <p:cond delay="499"/>
                                          </p:stCondLst>
                                        </p:cTn>
                                        <p:tgtEl>
                                          <p:spTgt spid="4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96"/>
                                        </p:tgtEl>
                                        <p:attrNameLst>
                                          <p:attrName>style.visibility</p:attrName>
                                        </p:attrNameLst>
                                      </p:cBhvr>
                                      <p:to>
                                        <p:strVal val="visible"/>
                                      </p:to>
                                    </p:set>
                                    <p:animEffect transition="in" filter="wipe(right)">
                                      <p:cBhvr>
                                        <p:cTn id="95" dur="500"/>
                                        <p:tgtEl>
                                          <p:spTgt spid="9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100"/>
                                        </p:tgtEl>
                                        <p:attrNameLst>
                                          <p:attrName>style.visibility</p:attrName>
                                        </p:attrNameLst>
                                      </p:cBhvr>
                                      <p:to>
                                        <p:strVal val="visible"/>
                                      </p:to>
                                    </p:set>
                                    <p:animEffect transition="in" filter="wipe(right)">
                                      <p:cBhvr>
                                        <p:cTn id="100" dur="500"/>
                                        <p:tgtEl>
                                          <p:spTgt spid="10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grpId="0" nodeType="clickEffect">
                                  <p:stCondLst>
                                    <p:cond delay="0"/>
                                  </p:stCondLst>
                                  <p:childTnLst>
                                    <p:anim calcmode="lin" valueType="num">
                                      <p:cBhvr additive="base">
                                        <p:cTn id="116" dur="2500"/>
                                        <p:tgtEl>
                                          <p:spTgt spid="99"/>
                                        </p:tgtEl>
                                        <p:attrNameLst>
                                          <p:attrName>ppt_x</p:attrName>
                                        </p:attrNameLst>
                                      </p:cBhvr>
                                      <p:tavLst>
                                        <p:tav tm="0">
                                          <p:val>
                                            <p:strVal val="ppt_x"/>
                                          </p:val>
                                        </p:tav>
                                        <p:tav tm="100000">
                                          <p:val>
                                            <p:strVal val="ppt_x"/>
                                          </p:val>
                                        </p:tav>
                                      </p:tavLst>
                                    </p:anim>
                                    <p:anim calcmode="lin" valueType="num">
                                      <p:cBhvr additive="base">
                                        <p:cTn id="117" dur="2500"/>
                                        <p:tgtEl>
                                          <p:spTgt spid="99"/>
                                        </p:tgtEl>
                                        <p:attrNameLst>
                                          <p:attrName>ppt_y</p:attrName>
                                        </p:attrNameLst>
                                      </p:cBhvr>
                                      <p:tavLst>
                                        <p:tav tm="0">
                                          <p:val>
                                            <p:strVal val="ppt_y"/>
                                          </p:val>
                                        </p:tav>
                                        <p:tav tm="100000">
                                          <p:val>
                                            <p:strVal val="1+ppt_h/2"/>
                                          </p:val>
                                        </p:tav>
                                      </p:tavLst>
                                    </p:anim>
                                    <p:set>
                                      <p:cBhvr>
                                        <p:cTn id="118" dur="1" fill="hold">
                                          <p:stCondLst>
                                            <p:cond delay="2499"/>
                                          </p:stCondLst>
                                        </p:cTn>
                                        <p:tgtEl>
                                          <p:spTgt spid="9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xit" presetSubtype="4" fill="hold" grpId="0" nodeType="clickEffect">
                                  <p:stCondLst>
                                    <p:cond delay="0"/>
                                  </p:stCondLst>
                                  <p:childTnLst>
                                    <p:anim calcmode="lin" valueType="num">
                                      <p:cBhvr additive="base">
                                        <p:cTn id="122" dur="2500"/>
                                        <p:tgtEl>
                                          <p:spTgt spid="66"/>
                                        </p:tgtEl>
                                        <p:attrNameLst>
                                          <p:attrName>ppt_x</p:attrName>
                                        </p:attrNameLst>
                                      </p:cBhvr>
                                      <p:tavLst>
                                        <p:tav tm="0">
                                          <p:val>
                                            <p:strVal val="ppt_x"/>
                                          </p:val>
                                        </p:tav>
                                        <p:tav tm="100000">
                                          <p:val>
                                            <p:strVal val="ppt_x"/>
                                          </p:val>
                                        </p:tav>
                                      </p:tavLst>
                                    </p:anim>
                                    <p:anim calcmode="lin" valueType="num">
                                      <p:cBhvr additive="base">
                                        <p:cTn id="123" dur="2500"/>
                                        <p:tgtEl>
                                          <p:spTgt spid="66"/>
                                        </p:tgtEl>
                                        <p:attrNameLst>
                                          <p:attrName>ppt_y</p:attrName>
                                        </p:attrNameLst>
                                      </p:cBhvr>
                                      <p:tavLst>
                                        <p:tav tm="0">
                                          <p:val>
                                            <p:strVal val="ppt_y"/>
                                          </p:val>
                                        </p:tav>
                                        <p:tav tm="100000">
                                          <p:val>
                                            <p:strVal val="1+ppt_h/2"/>
                                          </p:val>
                                        </p:tav>
                                      </p:tavLst>
                                    </p:anim>
                                    <p:set>
                                      <p:cBhvr>
                                        <p:cTn id="124" dur="1" fill="hold">
                                          <p:stCondLst>
                                            <p:cond delay="2499"/>
                                          </p:stCondLst>
                                        </p:cTn>
                                        <p:tgtEl>
                                          <p:spTgt spid="6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xit" presetSubtype="4" fill="hold" grpId="0" nodeType="clickEffect">
                                  <p:stCondLst>
                                    <p:cond delay="0"/>
                                  </p:stCondLst>
                                  <p:childTnLst>
                                    <p:anim calcmode="lin" valueType="num">
                                      <p:cBhvr additive="base">
                                        <p:cTn id="128" dur="500"/>
                                        <p:tgtEl>
                                          <p:spTgt spid="32"/>
                                        </p:tgtEl>
                                        <p:attrNameLst>
                                          <p:attrName>ppt_x</p:attrName>
                                        </p:attrNameLst>
                                      </p:cBhvr>
                                      <p:tavLst>
                                        <p:tav tm="0">
                                          <p:val>
                                            <p:strVal val="ppt_x"/>
                                          </p:val>
                                        </p:tav>
                                        <p:tav tm="100000">
                                          <p:val>
                                            <p:strVal val="ppt_x"/>
                                          </p:val>
                                        </p:tav>
                                      </p:tavLst>
                                    </p:anim>
                                    <p:anim calcmode="lin" valueType="num">
                                      <p:cBhvr additive="base">
                                        <p:cTn id="129" dur="500"/>
                                        <p:tgtEl>
                                          <p:spTgt spid="32"/>
                                        </p:tgtEl>
                                        <p:attrNameLst>
                                          <p:attrName>ppt_y</p:attrName>
                                        </p:attrNameLst>
                                      </p:cBhvr>
                                      <p:tavLst>
                                        <p:tav tm="0">
                                          <p:val>
                                            <p:strVal val="ppt_y"/>
                                          </p:val>
                                        </p:tav>
                                        <p:tav tm="100000">
                                          <p:val>
                                            <p:strVal val="1+ppt_h/2"/>
                                          </p:val>
                                        </p:tav>
                                      </p:tavLst>
                                    </p:anim>
                                    <p:set>
                                      <p:cBhvr>
                                        <p:cTn id="130" dur="1" fill="hold">
                                          <p:stCondLst>
                                            <p:cond delay="499"/>
                                          </p:stCondLst>
                                        </p:cTn>
                                        <p:tgtEl>
                                          <p:spTgt spid="3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0" nodeType="clickEffect">
                                  <p:stCondLst>
                                    <p:cond delay="0"/>
                                  </p:stCondLst>
                                  <p:childTnLst>
                                    <p:anim calcmode="lin" valueType="num">
                                      <p:cBhvr additive="base">
                                        <p:cTn id="134" dur="500"/>
                                        <p:tgtEl>
                                          <p:spTgt spid="60"/>
                                        </p:tgtEl>
                                        <p:attrNameLst>
                                          <p:attrName>ppt_x</p:attrName>
                                        </p:attrNameLst>
                                      </p:cBhvr>
                                      <p:tavLst>
                                        <p:tav tm="0">
                                          <p:val>
                                            <p:strVal val="ppt_x"/>
                                          </p:val>
                                        </p:tav>
                                        <p:tav tm="100000">
                                          <p:val>
                                            <p:strVal val="ppt_x"/>
                                          </p:val>
                                        </p:tav>
                                      </p:tavLst>
                                    </p:anim>
                                    <p:anim calcmode="lin" valueType="num">
                                      <p:cBhvr additive="base">
                                        <p:cTn id="135" dur="500"/>
                                        <p:tgtEl>
                                          <p:spTgt spid="60"/>
                                        </p:tgtEl>
                                        <p:attrNameLst>
                                          <p:attrName>ppt_y</p:attrName>
                                        </p:attrNameLst>
                                      </p:cBhvr>
                                      <p:tavLst>
                                        <p:tav tm="0">
                                          <p:val>
                                            <p:strVal val="ppt_y"/>
                                          </p:val>
                                        </p:tav>
                                        <p:tav tm="100000">
                                          <p:val>
                                            <p:strVal val="1+ppt_h/2"/>
                                          </p:val>
                                        </p:tav>
                                      </p:tavLst>
                                    </p:anim>
                                    <p:set>
                                      <p:cBhvr>
                                        <p:cTn id="136" dur="1" fill="hold">
                                          <p:stCondLst>
                                            <p:cond delay="499"/>
                                          </p:stCondLst>
                                        </p:cTn>
                                        <p:tgtEl>
                                          <p:spTgt spid="6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 presetClass="exit" presetSubtype="4" fill="hold" grpId="0" nodeType="clickEffect">
                                  <p:stCondLst>
                                    <p:cond delay="0"/>
                                  </p:stCondLst>
                                  <p:childTnLst>
                                    <p:anim calcmode="lin" valueType="num">
                                      <p:cBhvr additive="base">
                                        <p:cTn id="140" dur="500"/>
                                        <p:tgtEl>
                                          <p:spTgt spid="54"/>
                                        </p:tgtEl>
                                        <p:attrNameLst>
                                          <p:attrName>ppt_x</p:attrName>
                                        </p:attrNameLst>
                                      </p:cBhvr>
                                      <p:tavLst>
                                        <p:tav tm="0">
                                          <p:val>
                                            <p:strVal val="ppt_x"/>
                                          </p:val>
                                        </p:tav>
                                        <p:tav tm="100000">
                                          <p:val>
                                            <p:strVal val="ppt_x"/>
                                          </p:val>
                                        </p:tav>
                                      </p:tavLst>
                                    </p:anim>
                                    <p:anim calcmode="lin" valueType="num">
                                      <p:cBhvr additive="base">
                                        <p:cTn id="141" dur="500"/>
                                        <p:tgtEl>
                                          <p:spTgt spid="54"/>
                                        </p:tgtEl>
                                        <p:attrNameLst>
                                          <p:attrName>ppt_y</p:attrName>
                                        </p:attrNameLst>
                                      </p:cBhvr>
                                      <p:tavLst>
                                        <p:tav tm="0">
                                          <p:val>
                                            <p:strVal val="ppt_y"/>
                                          </p:val>
                                        </p:tav>
                                        <p:tav tm="100000">
                                          <p:val>
                                            <p:strVal val="1+ppt_h/2"/>
                                          </p:val>
                                        </p:tav>
                                      </p:tavLst>
                                    </p:anim>
                                    <p:set>
                                      <p:cBhvr>
                                        <p:cTn id="142" dur="1" fill="hold">
                                          <p:stCondLst>
                                            <p:cond delay="499"/>
                                          </p:stCondLst>
                                        </p:cTn>
                                        <p:tgtEl>
                                          <p:spTgt spid="5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 presetClass="exit" presetSubtype="4" fill="hold" grpId="0" nodeType="clickEffect">
                                  <p:stCondLst>
                                    <p:cond delay="0"/>
                                  </p:stCondLst>
                                  <p:childTnLst>
                                    <p:anim calcmode="lin" valueType="num">
                                      <p:cBhvr additive="base">
                                        <p:cTn id="146" dur="500"/>
                                        <p:tgtEl>
                                          <p:spTgt spid="51"/>
                                        </p:tgtEl>
                                        <p:attrNameLst>
                                          <p:attrName>ppt_x</p:attrName>
                                        </p:attrNameLst>
                                      </p:cBhvr>
                                      <p:tavLst>
                                        <p:tav tm="0">
                                          <p:val>
                                            <p:strVal val="ppt_x"/>
                                          </p:val>
                                        </p:tav>
                                        <p:tav tm="100000">
                                          <p:val>
                                            <p:strVal val="ppt_x"/>
                                          </p:val>
                                        </p:tav>
                                      </p:tavLst>
                                    </p:anim>
                                    <p:anim calcmode="lin" valueType="num">
                                      <p:cBhvr additive="base">
                                        <p:cTn id="147" dur="500"/>
                                        <p:tgtEl>
                                          <p:spTgt spid="51"/>
                                        </p:tgtEl>
                                        <p:attrNameLst>
                                          <p:attrName>ppt_y</p:attrName>
                                        </p:attrNameLst>
                                      </p:cBhvr>
                                      <p:tavLst>
                                        <p:tav tm="0">
                                          <p:val>
                                            <p:strVal val="ppt_y"/>
                                          </p:val>
                                        </p:tav>
                                        <p:tav tm="100000">
                                          <p:val>
                                            <p:strVal val="1+ppt_h/2"/>
                                          </p:val>
                                        </p:tav>
                                      </p:tavLst>
                                    </p:anim>
                                    <p:set>
                                      <p:cBhvr>
                                        <p:cTn id="148" dur="1" fill="hold">
                                          <p:stCondLst>
                                            <p:cond delay="499"/>
                                          </p:stCondLst>
                                        </p:cTn>
                                        <p:tgtEl>
                                          <p:spTgt spid="51"/>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 presetClass="exit" presetSubtype="4" fill="hold" grpId="0" nodeType="clickEffect">
                                  <p:stCondLst>
                                    <p:cond delay="0"/>
                                  </p:stCondLst>
                                  <p:childTnLst>
                                    <p:anim calcmode="lin" valueType="num">
                                      <p:cBhvr additive="base">
                                        <p:cTn id="152" dur="500"/>
                                        <p:tgtEl>
                                          <p:spTgt spid="12"/>
                                        </p:tgtEl>
                                        <p:attrNameLst>
                                          <p:attrName>ppt_x</p:attrName>
                                        </p:attrNameLst>
                                      </p:cBhvr>
                                      <p:tavLst>
                                        <p:tav tm="0">
                                          <p:val>
                                            <p:strVal val="ppt_x"/>
                                          </p:val>
                                        </p:tav>
                                        <p:tav tm="100000">
                                          <p:val>
                                            <p:strVal val="ppt_x"/>
                                          </p:val>
                                        </p:tav>
                                      </p:tavLst>
                                    </p:anim>
                                    <p:anim calcmode="lin" valueType="num">
                                      <p:cBhvr additive="base">
                                        <p:cTn id="153" dur="500"/>
                                        <p:tgtEl>
                                          <p:spTgt spid="12"/>
                                        </p:tgtEl>
                                        <p:attrNameLst>
                                          <p:attrName>ppt_y</p:attrName>
                                        </p:attrNameLst>
                                      </p:cBhvr>
                                      <p:tavLst>
                                        <p:tav tm="0">
                                          <p:val>
                                            <p:strVal val="ppt_y"/>
                                          </p:val>
                                        </p:tav>
                                        <p:tav tm="100000">
                                          <p:val>
                                            <p:strVal val="1+ppt_h/2"/>
                                          </p:val>
                                        </p:tav>
                                      </p:tavLst>
                                    </p:anim>
                                    <p:set>
                                      <p:cBhvr>
                                        <p:cTn id="154" dur="1" fill="hold">
                                          <p:stCondLst>
                                            <p:cond delay="499"/>
                                          </p:stCondLst>
                                        </p:cTn>
                                        <p:tgtEl>
                                          <p:spTgt spid="1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xit" presetSubtype="4" fill="hold" grpId="0" nodeType="clickEffect">
                                  <p:stCondLst>
                                    <p:cond delay="0"/>
                                  </p:stCondLst>
                                  <p:childTnLst>
                                    <p:anim calcmode="lin" valueType="num">
                                      <p:cBhvr additive="base">
                                        <p:cTn id="158" dur="500"/>
                                        <p:tgtEl>
                                          <p:spTgt spid="26"/>
                                        </p:tgtEl>
                                        <p:attrNameLst>
                                          <p:attrName>ppt_x</p:attrName>
                                        </p:attrNameLst>
                                      </p:cBhvr>
                                      <p:tavLst>
                                        <p:tav tm="0">
                                          <p:val>
                                            <p:strVal val="ppt_x"/>
                                          </p:val>
                                        </p:tav>
                                        <p:tav tm="100000">
                                          <p:val>
                                            <p:strVal val="ppt_x"/>
                                          </p:val>
                                        </p:tav>
                                      </p:tavLst>
                                    </p:anim>
                                    <p:anim calcmode="lin" valueType="num">
                                      <p:cBhvr additive="base">
                                        <p:cTn id="159" dur="500"/>
                                        <p:tgtEl>
                                          <p:spTgt spid="26"/>
                                        </p:tgtEl>
                                        <p:attrNameLst>
                                          <p:attrName>ppt_y</p:attrName>
                                        </p:attrNameLst>
                                      </p:cBhvr>
                                      <p:tavLst>
                                        <p:tav tm="0">
                                          <p:val>
                                            <p:strVal val="ppt_y"/>
                                          </p:val>
                                        </p:tav>
                                        <p:tav tm="100000">
                                          <p:val>
                                            <p:strVal val="1+ppt_h/2"/>
                                          </p:val>
                                        </p:tav>
                                      </p:tavLst>
                                    </p:anim>
                                    <p:set>
                                      <p:cBhvr>
                                        <p:cTn id="160" dur="1" fill="hold">
                                          <p:stCondLst>
                                            <p:cond delay="499"/>
                                          </p:stCondLst>
                                        </p:cTn>
                                        <p:tgtEl>
                                          <p:spTgt spid="26"/>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2" presetClass="exit" presetSubtype="4" fill="hold" grpId="0" nodeType="clickEffect">
                                  <p:stCondLst>
                                    <p:cond delay="0"/>
                                  </p:stCondLst>
                                  <p:childTnLst>
                                    <p:anim calcmode="lin" valueType="num">
                                      <p:cBhvr additive="base">
                                        <p:cTn id="164" dur="500"/>
                                        <p:tgtEl>
                                          <p:spTgt spid="65"/>
                                        </p:tgtEl>
                                        <p:attrNameLst>
                                          <p:attrName>ppt_x</p:attrName>
                                        </p:attrNameLst>
                                      </p:cBhvr>
                                      <p:tavLst>
                                        <p:tav tm="0">
                                          <p:val>
                                            <p:strVal val="ppt_x"/>
                                          </p:val>
                                        </p:tav>
                                        <p:tav tm="100000">
                                          <p:val>
                                            <p:strVal val="ppt_x"/>
                                          </p:val>
                                        </p:tav>
                                      </p:tavLst>
                                    </p:anim>
                                    <p:anim calcmode="lin" valueType="num">
                                      <p:cBhvr additive="base">
                                        <p:cTn id="165" dur="500"/>
                                        <p:tgtEl>
                                          <p:spTgt spid="65"/>
                                        </p:tgtEl>
                                        <p:attrNameLst>
                                          <p:attrName>ppt_y</p:attrName>
                                        </p:attrNameLst>
                                      </p:cBhvr>
                                      <p:tavLst>
                                        <p:tav tm="0">
                                          <p:val>
                                            <p:strVal val="ppt_y"/>
                                          </p:val>
                                        </p:tav>
                                        <p:tav tm="100000">
                                          <p:val>
                                            <p:strVal val="1+ppt_h/2"/>
                                          </p:val>
                                        </p:tav>
                                      </p:tavLst>
                                    </p:anim>
                                    <p:set>
                                      <p:cBhvr>
                                        <p:cTn id="166" dur="1" fill="hold">
                                          <p:stCondLst>
                                            <p:cond delay="499"/>
                                          </p:stCondLst>
                                        </p:cTn>
                                        <p:tgtEl>
                                          <p:spTgt spid="6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 presetClass="exit" presetSubtype="4" fill="hold" grpId="0" nodeType="clickEffect">
                                  <p:stCondLst>
                                    <p:cond delay="0"/>
                                  </p:stCondLst>
                                  <p:childTnLst>
                                    <p:anim calcmode="lin" valueType="num">
                                      <p:cBhvr additive="base">
                                        <p:cTn id="170" dur="500"/>
                                        <p:tgtEl>
                                          <p:spTgt spid="63"/>
                                        </p:tgtEl>
                                        <p:attrNameLst>
                                          <p:attrName>ppt_x</p:attrName>
                                        </p:attrNameLst>
                                      </p:cBhvr>
                                      <p:tavLst>
                                        <p:tav tm="0">
                                          <p:val>
                                            <p:strVal val="ppt_x"/>
                                          </p:val>
                                        </p:tav>
                                        <p:tav tm="100000">
                                          <p:val>
                                            <p:strVal val="ppt_x"/>
                                          </p:val>
                                        </p:tav>
                                      </p:tavLst>
                                    </p:anim>
                                    <p:anim calcmode="lin" valueType="num">
                                      <p:cBhvr additive="base">
                                        <p:cTn id="171" dur="500"/>
                                        <p:tgtEl>
                                          <p:spTgt spid="63"/>
                                        </p:tgtEl>
                                        <p:attrNameLst>
                                          <p:attrName>ppt_y</p:attrName>
                                        </p:attrNameLst>
                                      </p:cBhvr>
                                      <p:tavLst>
                                        <p:tav tm="0">
                                          <p:val>
                                            <p:strVal val="ppt_y"/>
                                          </p:val>
                                        </p:tav>
                                        <p:tav tm="100000">
                                          <p:val>
                                            <p:strVal val="1+ppt_h/2"/>
                                          </p:val>
                                        </p:tav>
                                      </p:tavLst>
                                    </p:anim>
                                    <p:set>
                                      <p:cBhvr>
                                        <p:cTn id="172" dur="1" fill="hold">
                                          <p:stCondLst>
                                            <p:cond delay="499"/>
                                          </p:stCondLst>
                                        </p:cTn>
                                        <p:tgtEl>
                                          <p:spTgt spid="6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 presetClass="exit" presetSubtype="4" fill="hold" grpId="0" nodeType="clickEffect">
                                  <p:stCondLst>
                                    <p:cond delay="0"/>
                                  </p:stCondLst>
                                  <p:childTnLst>
                                    <p:anim calcmode="lin" valueType="num">
                                      <p:cBhvr additive="base">
                                        <p:cTn id="176" dur="500"/>
                                        <p:tgtEl>
                                          <p:spTgt spid="18"/>
                                        </p:tgtEl>
                                        <p:attrNameLst>
                                          <p:attrName>ppt_x</p:attrName>
                                        </p:attrNameLst>
                                      </p:cBhvr>
                                      <p:tavLst>
                                        <p:tav tm="0">
                                          <p:val>
                                            <p:strVal val="ppt_x"/>
                                          </p:val>
                                        </p:tav>
                                        <p:tav tm="100000">
                                          <p:val>
                                            <p:strVal val="ppt_x"/>
                                          </p:val>
                                        </p:tav>
                                      </p:tavLst>
                                    </p:anim>
                                    <p:anim calcmode="lin" valueType="num">
                                      <p:cBhvr additive="base">
                                        <p:cTn id="177" dur="500"/>
                                        <p:tgtEl>
                                          <p:spTgt spid="18"/>
                                        </p:tgtEl>
                                        <p:attrNameLst>
                                          <p:attrName>ppt_y</p:attrName>
                                        </p:attrNameLst>
                                      </p:cBhvr>
                                      <p:tavLst>
                                        <p:tav tm="0">
                                          <p:val>
                                            <p:strVal val="ppt_y"/>
                                          </p:val>
                                        </p:tav>
                                        <p:tav tm="100000">
                                          <p:val>
                                            <p:strVal val="1+ppt_h/2"/>
                                          </p:val>
                                        </p:tav>
                                      </p:tavLst>
                                    </p:anim>
                                    <p:set>
                                      <p:cBhvr>
                                        <p:cTn id="178" dur="1" fill="hold">
                                          <p:stCondLst>
                                            <p:cond delay="499"/>
                                          </p:stCondLst>
                                        </p:cTn>
                                        <p:tgtEl>
                                          <p:spTgt spid="1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 presetClass="exit" presetSubtype="4" fill="hold" grpId="0" nodeType="clickEffect">
                                  <p:stCondLst>
                                    <p:cond delay="0"/>
                                  </p:stCondLst>
                                  <p:childTnLst>
                                    <p:anim calcmode="lin" valueType="num">
                                      <p:cBhvr additive="base">
                                        <p:cTn id="182" dur="500"/>
                                        <p:tgtEl>
                                          <p:spTgt spid="38"/>
                                        </p:tgtEl>
                                        <p:attrNameLst>
                                          <p:attrName>ppt_x</p:attrName>
                                        </p:attrNameLst>
                                      </p:cBhvr>
                                      <p:tavLst>
                                        <p:tav tm="0">
                                          <p:val>
                                            <p:strVal val="ppt_x"/>
                                          </p:val>
                                        </p:tav>
                                        <p:tav tm="100000">
                                          <p:val>
                                            <p:strVal val="ppt_x"/>
                                          </p:val>
                                        </p:tav>
                                      </p:tavLst>
                                    </p:anim>
                                    <p:anim calcmode="lin" valueType="num">
                                      <p:cBhvr additive="base">
                                        <p:cTn id="183" dur="500"/>
                                        <p:tgtEl>
                                          <p:spTgt spid="38"/>
                                        </p:tgtEl>
                                        <p:attrNameLst>
                                          <p:attrName>ppt_y</p:attrName>
                                        </p:attrNameLst>
                                      </p:cBhvr>
                                      <p:tavLst>
                                        <p:tav tm="0">
                                          <p:val>
                                            <p:strVal val="ppt_y"/>
                                          </p:val>
                                        </p:tav>
                                        <p:tav tm="100000">
                                          <p:val>
                                            <p:strVal val="1+ppt_h/2"/>
                                          </p:val>
                                        </p:tav>
                                      </p:tavLst>
                                    </p:anim>
                                    <p:set>
                                      <p:cBhvr>
                                        <p:cTn id="184" dur="1" fill="hold">
                                          <p:stCondLst>
                                            <p:cond delay="499"/>
                                          </p:stCondLst>
                                        </p:cTn>
                                        <p:tgtEl>
                                          <p:spTgt spid="3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2" presetClass="exit" presetSubtype="4" fill="hold" grpId="0" nodeType="clickEffect">
                                  <p:stCondLst>
                                    <p:cond delay="0"/>
                                  </p:stCondLst>
                                  <p:childTnLst>
                                    <p:anim calcmode="lin" valueType="num">
                                      <p:cBhvr additive="base">
                                        <p:cTn id="188" dur="500"/>
                                        <p:tgtEl>
                                          <p:spTgt spid="44"/>
                                        </p:tgtEl>
                                        <p:attrNameLst>
                                          <p:attrName>ppt_x</p:attrName>
                                        </p:attrNameLst>
                                      </p:cBhvr>
                                      <p:tavLst>
                                        <p:tav tm="0">
                                          <p:val>
                                            <p:strVal val="ppt_x"/>
                                          </p:val>
                                        </p:tav>
                                        <p:tav tm="100000">
                                          <p:val>
                                            <p:strVal val="ppt_x"/>
                                          </p:val>
                                        </p:tav>
                                      </p:tavLst>
                                    </p:anim>
                                    <p:anim calcmode="lin" valueType="num">
                                      <p:cBhvr additive="base">
                                        <p:cTn id="189" dur="500"/>
                                        <p:tgtEl>
                                          <p:spTgt spid="44"/>
                                        </p:tgtEl>
                                        <p:attrNameLst>
                                          <p:attrName>ppt_y</p:attrName>
                                        </p:attrNameLst>
                                      </p:cBhvr>
                                      <p:tavLst>
                                        <p:tav tm="0">
                                          <p:val>
                                            <p:strVal val="ppt_y"/>
                                          </p:val>
                                        </p:tav>
                                        <p:tav tm="100000">
                                          <p:val>
                                            <p:strVal val="1+ppt_h/2"/>
                                          </p:val>
                                        </p:tav>
                                      </p:tavLst>
                                    </p:anim>
                                    <p:set>
                                      <p:cBhvr>
                                        <p:cTn id="190" dur="1" fill="hold">
                                          <p:stCondLst>
                                            <p:cond delay="499"/>
                                          </p:stCondLst>
                                        </p:cTn>
                                        <p:tgtEl>
                                          <p:spTgt spid="44"/>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2" presetClass="exit" presetSubtype="4" fill="hold" grpId="0" nodeType="clickEffect">
                                  <p:stCondLst>
                                    <p:cond delay="0"/>
                                  </p:stCondLst>
                                  <p:childTnLst>
                                    <p:anim calcmode="lin" valueType="num">
                                      <p:cBhvr additive="base">
                                        <p:cTn id="194" dur="500"/>
                                        <p:tgtEl>
                                          <p:spTgt spid="20"/>
                                        </p:tgtEl>
                                        <p:attrNameLst>
                                          <p:attrName>ppt_x</p:attrName>
                                        </p:attrNameLst>
                                      </p:cBhvr>
                                      <p:tavLst>
                                        <p:tav tm="0">
                                          <p:val>
                                            <p:strVal val="ppt_x"/>
                                          </p:val>
                                        </p:tav>
                                        <p:tav tm="100000">
                                          <p:val>
                                            <p:strVal val="ppt_x"/>
                                          </p:val>
                                        </p:tav>
                                      </p:tavLst>
                                    </p:anim>
                                    <p:anim calcmode="lin" valueType="num">
                                      <p:cBhvr additive="base">
                                        <p:cTn id="195" dur="500"/>
                                        <p:tgtEl>
                                          <p:spTgt spid="20"/>
                                        </p:tgtEl>
                                        <p:attrNameLst>
                                          <p:attrName>ppt_y</p:attrName>
                                        </p:attrNameLst>
                                      </p:cBhvr>
                                      <p:tavLst>
                                        <p:tav tm="0">
                                          <p:val>
                                            <p:strVal val="ppt_y"/>
                                          </p:val>
                                        </p:tav>
                                        <p:tav tm="100000">
                                          <p:val>
                                            <p:strVal val="1+ppt_h/2"/>
                                          </p:val>
                                        </p:tav>
                                      </p:tavLst>
                                    </p:anim>
                                    <p:set>
                                      <p:cBhvr>
                                        <p:cTn id="196" dur="1" fill="hold">
                                          <p:stCondLst>
                                            <p:cond delay="499"/>
                                          </p:stCondLst>
                                        </p:cTn>
                                        <p:tgtEl>
                                          <p:spTgt spid="20"/>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 presetClass="exit" presetSubtype="4" fill="hold" grpId="0" nodeType="clickEffect">
                                  <p:stCondLst>
                                    <p:cond delay="0"/>
                                  </p:stCondLst>
                                  <p:childTnLst>
                                    <p:anim calcmode="lin" valueType="num">
                                      <p:cBhvr additive="base">
                                        <p:cTn id="200" dur="500"/>
                                        <p:tgtEl>
                                          <p:spTgt spid="62"/>
                                        </p:tgtEl>
                                        <p:attrNameLst>
                                          <p:attrName>ppt_x</p:attrName>
                                        </p:attrNameLst>
                                      </p:cBhvr>
                                      <p:tavLst>
                                        <p:tav tm="0">
                                          <p:val>
                                            <p:strVal val="ppt_x"/>
                                          </p:val>
                                        </p:tav>
                                        <p:tav tm="100000">
                                          <p:val>
                                            <p:strVal val="ppt_x"/>
                                          </p:val>
                                        </p:tav>
                                      </p:tavLst>
                                    </p:anim>
                                    <p:anim calcmode="lin" valueType="num">
                                      <p:cBhvr additive="base">
                                        <p:cTn id="201" dur="500"/>
                                        <p:tgtEl>
                                          <p:spTgt spid="62"/>
                                        </p:tgtEl>
                                        <p:attrNameLst>
                                          <p:attrName>ppt_y</p:attrName>
                                        </p:attrNameLst>
                                      </p:cBhvr>
                                      <p:tavLst>
                                        <p:tav tm="0">
                                          <p:val>
                                            <p:strVal val="ppt_y"/>
                                          </p:val>
                                        </p:tav>
                                        <p:tav tm="100000">
                                          <p:val>
                                            <p:strVal val="1+ppt_h/2"/>
                                          </p:val>
                                        </p:tav>
                                      </p:tavLst>
                                    </p:anim>
                                    <p:set>
                                      <p:cBhvr>
                                        <p:cTn id="202" dur="1" fill="hold">
                                          <p:stCondLst>
                                            <p:cond delay="499"/>
                                          </p:stCondLst>
                                        </p:cTn>
                                        <p:tgtEl>
                                          <p:spTgt spid="62"/>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grpId="0" nodeType="clickEffect">
                                  <p:stCondLst>
                                    <p:cond delay="0"/>
                                  </p:stCondLst>
                                  <p:childTnLst>
                                    <p:set>
                                      <p:cBhvr>
                                        <p:cTn id="206" dur="1" fill="hold">
                                          <p:stCondLst>
                                            <p:cond delay="0"/>
                                          </p:stCondLst>
                                        </p:cTn>
                                        <p:tgtEl>
                                          <p:spTgt spid="128"/>
                                        </p:tgtEl>
                                        <p:attrNameLst>
                                          <p:attrName>style.visibility</p:attrName>
                                        </p:attrNameLst>
                                      </p:cBhvr>
                                      <p:to>
                                        <p:strVal val="visible"/>
                                      </p:to>
                                    </p:set>
                                    <p:animEffect transition="in" filter="wipe(left)">
                                      <p:cBhvr>
                                        <p:cTn id="207" dur="500"/>
                                        <p:tgtEl>
                                          <p:spTgt spid="128"/>
                                        </p:tgtEl>
                                      </p:cBhvr>
                                    </p:animEffect>
                                  </p:childTnLst>
                                </p:cTn>
                              </p:par>
                            </p:childTnLst>
                          </p:cTn>
                        </p:par>
                      </p:childTnLst>
                    </p:cTn>
                  </p:par>
                  <p:par>
                    <p:cTn id="208" fill="hold">
                      <p:stCondLst>
                        <p:cond delay="indefinite"/>
                      </p:stCondLst>
                      <p:childTnLst>
                        <p:par>
                          <p:cTn id="209" fill="hold">
                            <p:stCondLst>
                              <p:cond delay="0"/>
                            </p:stCondLst>
                            <p:childTnLst>
                              <p:par>
                                <p:cTn id="210" presetID="2" presetClass="exit" presetSubtype="4" fill="hold" grpId="0" nodeType="clickEffect">
                                  <p:stCondLst>
                                    <p:cond delay="0"/>
                                  </p:stCondLst>
                                  <p:childTnLst>
                                    <p:anim calcmode="lin" valueType="num">
                                      <p:cBhvr additive="base">
                                        <p:cTn id="211" dur="500"/>
                                        <p:tgtEl>
                                          <p:spTgt spid="25"/>
                                        </p:tgtEl>
                                        <p:attrNameLst>
                                          <p:attrName>ppt_x</p:attrName>
                                        </p:attrNameLst>
                                      </p:cBhvr>
                                      <p:tavLst>
                                        <p:tav tm="0">
                                          <p:val>
                                            <p:strVal val="ppt_x"/>
                                          </p:val>
                                        </p:tav>
                                        <p:tav tm="100000">
                                          <p:val>
                                            <p:strVal val="ppt_x"/>
                                          </p:val>
                                        </p:tav>
                                      </p:tavLst>
                                    </p:anim>
                                    <p:anim calcmode="lin" valueType="num">
                                      <p:cBhvr additive="base">
                                        <p:cTn id="212" dur="500"/>
                                        <p:tgtEl>
                                          <p:spTgt spid="25"/>
                                        </p:tgtEl>
                                        <p:attrNameLst>
                                          <p:attrName>ppt_y</p:attrName>
                                        </p:attrNameLst>
                                      </p:cBhvr>
                                      <p:tavLst>
                                        <p:tav tm="0">
                                          <p:val>
                                            <p:strVal val="ppt_y"/>
                                          </p:val>
                                        </p:tav>
                                        <p:tav tm="100000">
                                          <p:val>
                                            <p:strVal val="1+ppt_h/2"/>
                                          </p:val>
                                        </p:tav>
                                      </p:tavLst>
                                    </p:anim>
                                    <p:set>
                                      <p:cBhvr>
                                        <p:cTn id="213" dur="1" fill="hold">
                                          <p:stCondLst>
                                            <p:cond delay="499"/>
                                          </p:stCondLst>
                                        </p:cTn>
                                        <p:tgtEl>
                                          <p:spTgt spid="25"/>
                                        </p:tgtEl>
                                        <p:attrNameLst>
                                          <p:attrName>style.visibility</p:attrName>
                                        </p:attrNameLst>
                                      </p:cBhvr>
                                      <p:to>
                                        <p:strVal val="hidden"/>
                                      </p:to>
                                    </p:set>
                                  </p:childTnLst>
                                </p:cTn>
                              </p:par>
                            </p:childTnLst>
                          </p:cTn>
                        </p:par>
                      </p:childTnLst>
                    </p:cTn>
                  </p:par>
                  <p:par>
                    <p:cTn id="214" fill="hold">
                      <p:stCondLst>
                        <p:cond delay="indefinite"/>
                      </p:stCondLst>
                      <p:childTnLst>
                        <p:par>
                          <p:cTn id="215" fill="hold">
                            <p:stCondLst>
                              <p:cond delay="0"/>
                            </p:stCondLst>
                            <p:childTnLst>
                              <p:par>
                                <p:cTn id="216" presetID="2" presetClass="exit" presetSubtype="4" fill="hold" grpId="0" nodeType="clickEffect">
                                  <p:stCondLst>
                                    <p:cond delay="0"/>
                                  </p:stCondLst>
                                  <p:childTnLst>
                                    <p:anim calcmode="lin" valueType="num">
                                      <p:cBhvr additive="base">
                                        <p:cTn id="217" dur="500"/>
                                        <p:tgtEl>
                                          <p:spTgt spid="50"/>
                                        </p:tgtEl>
                                        <p:attrNameLst>
                                          <p:attrName>ppt_x</p:attrName>
                                        </p:attrNameLst>
                                      </p:cBhvr>
                                      <p:tavLst>
                                        <p:tav tm="0">
                                          <p:val>
                                            <p:strVal val="ppt_x"/>
                                          </p:val>
                                        </p:tav>
                                        <p:tav tm="100000">
                                          <p:val>
                                            <p:strVal val="ppt_x"/>
                                          </p:val>
                                        </p:tav>
                                      </p:tavLst>
                                    </p:anim>
                                    <p:anim calcmode="lin" valueType="num">
                                      <p:cBhvr additive="base">
                                        <p:cTn id="218" dur="500"/>
                                        <p:tgtEl>
                                          <p:spTgt spid="50"/>
                                        </p:tgtEl>
                                        <p:attrNameLst>
                                          <p:attrName>ppt_y</p:attrName>
                                        </p:attrNameLst>
                                      </p:cBhvr>
                                      <p:tavLst>
                                        <p:tav tm="0">
                                          <p:val>
                                            <p:strVal val="ppt_y"/>
                                          </p:val>
                                        </p:tav>
                                        <p:tav tm="100000">
                                          <p:val>
                                            <p:strVal val="1+ppt_h/2"/>
                                          </p:val>
                                        </p:tav>
                                      </p:tavLst>
                                    </p:anim>
                                    <p:set>
                                      <p:cBhvr>
                                        <p:cTn id="219" dur="1" fill="hold">
                                          <p:stCondLst>
                                            <p:cond delay="499"/>
                                          </p:stCondLst>
                                        </p:cTn>
                                        <p:tgtEl>
                                          <p:spTgt spid="50"/>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101"/>
                                        </p:tgtEl>
                                        <p:attrNameLst>
                                          <p:attrName>style.visibility</p:attrName>
                                        </p:attrNameLst>
                                      </p:cBhvr>
                                      <p:to>
                                        <p:strVal val="visible"/>
                                      </p:to>
                                    </p:set>
                                  </p:childTnLst>
                                </p:cTn>
                              </p:par>
                            </p:childTnLst>
                          </p:cTn>
                        </p:par>
                      </p:childTnLst>
                    </p:cTn>
                  </p:par>
                  <p:par>
                    <p:cTn id="224" fill="hold">
                      <p:stCondLst>
                        <p:cond delay="indefinite"/>
                      </p:stCondLst>
                      <p:childTnLst>
                        <p:par>
                          <p:cTn id="225" fill="hold">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10"/>
                                        </p:tgtEl>
                                        <p:attrNameLst>
                                          <p:attrName>style.visibility</p:attrName>
                                        </p:attrNameLst>
                                      </p:cBhvr>
                                      <p:to>
                                        <p:strVal val="visible"/>
                                      </p:to>
                                    </p:se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nodeType="clickEffect">
                                  <p:stCondLst>
                                    <p:cond delay="0"/>
                                  </p:stCondLst>
                                  <p:childTnLst>
                                    <p:set>
                                      <p:cBhvr>
                                        <p:cTn id="231" dur="1" fill="hold">
                                          <p:stCondLst>
                                            <p:cond delay="0"/>
                                          </p:stCondLst>
                                        </p:cTn>
                                        <p:tgtEl>
                                          <p:spTgt spid="16"/>
                                        </p:tgtEl>
                                        <p:attrNameLst>
                                          <p:attrName>style.visibility</p:attrName>
                                        </p:attrNameLst>
                                      </p:cBhvr>
                                      <p:to>
                                        <p:strVal val="visible"/>
                                      </p:to>
                                    </p:set>
                                    <p:animEffect transition="in" filter="fade">
                                      <p:cBhvr>
                                        <p:cTn id="2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8" grpId="0" animBg="1"/>
      <p:bldP spid="20" grpId="0" animBg="1"/>
      <p:bldP spid="22" grpId="0" animBg="1"/>
      <p:bldP spid="23" grpId="0" animBg="1"/>
      <p:bldP spid="25" grpId="0" animBg="1"/>
      <p:bldP spid="26" grpId="0" animBg="1"/>
      <p:bldP spid="28" grpId="0" animBg="1"/>
      <p:bldP spid="29" grpId="0" animBg="1"/>
      <p:bldP spid="32" grpId="0" animBg="1"/>
      <p:bldP spid="38" grpId="0" animBg="1"/>
      <p:bldP spid="41" grpId="0" animBg="1"/>
      <p:bldP spid="42" grpId="0" animBg="1"/>
      <p:bldP spid="44" grpId="0" animBg="1"/>
      <p:bldP spid="45" grpId="0" animBg="1"/>
      <p:bldP spid="47" grpId="0" animBg="1"/>
      <p:bldP spid="48" grpId="0" animBg="1"/>
      <p:bldP spid="50" grpId="0" animBg="1"/>
      <p:bldP spid="51" grpId="0" animBg="1"/>
      <p:bldP spid="53" grpId="0" animBg="1"/>
      <p:bldP spid="54" grpId="0" animBg="1"/>
      <p:bldP spid="56" grpId="0" animBg="1"/>
      <p:bldP spid="57" grpId="0" animBg="1"/>
      <p:bldP spid="59" grpId="0" animBg="1"/>
      <p:bldP spid="60" grpId="0" animBg="1"/>
      <p:bldP spid="62" grpId="0" animBg="1"/>
      <p:bldP spid="63" grpId="0" animBg="1"/>
      <p:bldP spid="65" grpId="0" animBg="1"/>
      <p:bldP spid="69" grpId="0" animBg="1"/>
      <p:bldP spid="91" grpId="0"/>
      <p:bldP spid="93" grpId="0" animBg="1"/>
      <p:bldP spid="94" grpId="0"/>
      <p:bldP spid="95" grpId="0" animBg="1"/>
      <p:bldP spid="66" grpId="0" animBg="1"/>
      <p:bldP spid="96" grpId="0" animBg="1"/>
      <p:bldP spid="97" grpId="0"/>
      <p:bldP spid="98" grpId="0"/>
      <p:bldP spid="99" grpId="0" animBg="1"/>
      <p:bldP spid="100" grpId="0" animBg="1"/>
      <p:bldP spid="101" grpId="0"/>
      <p:bldP spid="104" grpId="0"/>
      <p:bldP spid="1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文本框 8"/>
          <p:cNvSpPr txBox="1"/>
          <p:nvPr/>
        </p:nvSpPr>
        <p:spPr>
          <a:xfrm>
            <a:off x="310140" y="1708456"/>
            <a:ext cx="8800353" cy="830997"/>
          </a:xfrm>
          <a:prstGeom prst="rect">
            <a:avLst/>
          </a:prstGeom>
          <a:noFill/>
        </p:spPr>
        <p:txBody>
          <a:bodyPr wrap="square" rtlCol="0">
            <a:spAutoFit/>
          </a:bodyPr>
          <a:lstStyle/>
          <a:p>
            <a:r>
              <a:rPr kumimoji="1" lang="en-US" altLang="zh-CN" sz="2400" dirty="0"/>
              <a:t>Step 3: Iterate, </a:t>
            </a:r>
            <a:r>
              <a:rPr kumimoji="1" lang="en-US" altLang="zh-CN" sz="2400" dirty="0" err="1"/>
              <a:t>resize+eliminate</a:t>
            </a:r>
            <a:r>
              <a:rPr kumimoji="1" lang="en-US" altLang="zh-CN" sz="2400" dirty="0"/>
              <a:t> anchor boxes</a:t>
            </a:r>
          </a:p>
          <a:p>
            <a:endParaRPr kumimoji="1" lang="zh-CN" altLang="en-US" sz="2400" dirty="0"/>
          </a:p>
        </p:txBody>
      </p:sp>
      <p:pic>
        <p:nvPicPr>
          <p:cNvPr id="85" name="图片 4"/>
          <p:cNvPicPr>
            <a:picLocks noChangeAspect="1"/>
          </p:cNvPicPr>
          <p:nvPr/>
        </p:nvPicPr>
        <p:blipFill>
          <a:blip r:embed="rId3"/>
          <a:stretch>
            <a:fillRect/>
          </a:stretch>
        </p:blipFill>
        <p:spPr>
          <a:xfrm>
            <a:off x="448874" y="2389855"/>
            <a:ext cx="3619693" cy="3613957"/>
          </a:xfrm>
          <a:prstGeom prst="rect">
            <a:avLst/>
          </a:prstGeom>
        </p:spPr>
      </p:pic>
      <p:pic>
        <p:nvPicPr>
          <p:cNvPr id="4" name="图片 3" descr="Screen Shot 2019-06-18 at 16.5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574" y="2724135"/>
            <a:ext cx="4742440" cy="2720823"/>
          </a:xfrm>
          <a:prstGeom prst="rect">
            <a:avLst/>
          </a:prstGeom>
        </p:spPr>
      </p:pic>
      <p:sp>
        <p:nvSpPr>
          <p:cNvPr id="6" name="文本框 5"/>
          <p:cNvSpPr txBox="1"/>
          <p:nvPr/>
        </p:nvSpPr>
        <p:spPr>
          <a:xfrm>
            <a:off x="4961832" y="5473522"/>
            <a:ext cx="1403048" cy="523220"/>
          </a:xfrm>
          <a:prstGeom prst="rect">
            <a:avLst/>
          </a:prstGeom>
          <a:noFill/>
        </p:spPr>
        <p:txBody>
          <a:bodyPr wrap="square" rtlCol="0">
            <a:spAutoFit/>
          </a:bodyPr>
          <a:lstStyle/>
          <a:p>
            <a:pPr algn="ctr"/>
            <a:r>
              <a:rPr kumimoji="1" lang="en-US" altLang="zh-CN" sz="1400" dirty="0"/>
              <a:t>20 </a:t>
            </a:r>
          </a:p>
          <a:p>
            <a:pPr algn="ctr"/>
            <a:r>
              <a:rPr kumimoji="1" lang="en-US" altLang="zh-CN" sz="1400" dirty="0"/>
              <a:t>Class Probability </a:t>
            </a:r>
            <a:endParaRPr kumimoji="1" lang="zh-CN" altLang="en-US" sz="1400" dirty="0"/>
          </a:p>
        </p:txBody>
      </p:sp>
      <p:sp>
        <p:nvSpPr>
          <p:cNvPr id="7" name="文本框 6"/>
          <p:cNvSpPr txBox="1"/>
          <p:nvPr/>
        </p:nvSpPr>
        <p:spPr>
          <a:xfrm>
            <a:off x="6045566" y="5473522"/>
            <a:ext cx="1403048" cy="523220"/>
          </a:xfrm>
          <a:prstGeom prst="rect">
            <a:avLst/>
          </a:prstGeom>
          <a:noFill/>
        </p:spPr>
        <p:txBody>
          <a:bodyPr wrap="square" rtlCol="0">
            <a:spAutoFit/>
          </a:bodyPr>
          <a:lstStyle/>
          <a:p>
            <a:pPr algn="ctr"/>
            <a:r>
              <a:rPr kumimoji="1" lang="en-US" altLang="zh-CN" sz="1400" dirty="0"/>
              <a:t>2 </a:t>
            </a:r>
          </a:p>
          <a:p>
            <a:pPr algn="ctr"/>
            <a:r>
              <a:rPr kumimoji="1" lang="en-US" altLang="zh-CN" sz="1400" dirty="0"/>
              <a:t>Confidence</a:t>
            </a:r>
            <a:endParaRPr kumimoji="1" lang="zh-CN" altLang="en-US" sz="1400" dirty="0"/>
          </a:p>
        </p:txBody>
      </p:sp>
      <p:sp>
        <p:nvSpPr>
          <p:cNvPr id="8" name="文本框 7"/>
          <p:cNvSpPr txBox="1"/>
          <p:nvPr/>
        </p:nvSpPr>
        <p:spPr>
          <a:xfrm>
            <a:off x="6930937" y="5478196"/>
            <a:ext cx="1403048" cy="523220"/>
          </a:xfrm>
          <a:prstGeom prst="rect">
            <a:avLst/>
          </a:prstGeom>
          <a:noFill/>
        </p:spPr>
        <p:txBody>
          <a:bodyPr wrap="square" rtlCol="0">
            <a:spAutoFit/>
          </a:bodyPr>
          <a:lstStyle/>
          <a:p>
            <a:pPr algn="ctr"/>
            <a:r>
              <a:rPr kumimoji="1" lang="en-US" altLang="zh-CN" sz="1400" dirty="0"/>
              <a:t>8</a:t>
            </a:r>
          </a:p>
          <a:p>
            <a:pPr algn="ctr"/>
            <a:r>
              <a:rPr kumimoji="1" lang="en-US" altLang="zh-CN" sz="1400" dirty="0"/>
              <a:t>2*(</a:t>
            </a:r>
            <a:r>
              <a:rPr kumimoji="1" lang="en-US" altLang="zh-CN" sz="1400" dirty="0" err="1"/>
              <a:t>x,y,h,w</a:t>
            </a:r>
            <a:r>
              <a:rPr kumimoji="1" lang="en-US" altLang="zh-CN" sz="1400" dirty="0"/>
              <a:t>)</a:t>
            </a:r>
            <a:endParaRPr kumimoji="1" lang="zh-CN" altLang="en-US" sz="1400" dirty="0"/>
          </a:p>
        </p:txBody>
      </p:sp>
      <p:sp>
        <p:nvSpPr>
          <p:cNvPr id="10" name="文本框 9"/>
          <p:cNvSpPr txBox="1"/>
          <p:nvPr/>
        </p:nvSpPr>
        <p:spPr>
          <a:xfrm>
            <a:off x="4081062" y="6218741"/>
            <a:ext cx="4952218" cy="923330"/>
          </a:xfrm>
          <a:prstGeom prst="rect">
            <a:avLst/>
          </a:prstGeom>
          <a:noFill/>
        </p:spPr>
        <p:txBody>
          <a:bodyPr wrap="square" rtlCol="0">
            <a:spAutoFit/>
          </a:bodyPr>
          <a:lstStyle/>
          <a:p>
            <a:r>
              <a:rPr kumimoji="1" lang="en-US" altLang="zh-CN" dirty="0"/>
              <a:t>Confidence=</a:t>
            </a:r>
            <a:r>
              <a:rPr kumimoji="1" lang="en-US" altLang="zh-CN" dirty="0" err="1"/>
              <a:t>Pr</a:t>
            </a:r>
            <a:r>
              <a:rPr kumimoji="1" lang="en-US" altLang="zh-CN" dirty="0"/>
              <a:t>(Object)*IOU If cell contains objects</a:t>
            </a:r>
          </a:p>
          <a:p>
            <a:r>
              <a:rPr kumimoji="1" lang="en-US" altLang="zh-CN" dirty="0"/>
              <a:t>Confidence=0 If cell doesn’t contain objects</a:t>
            </a:r>
          </a:p>
          <a:p>
            <a:endParaRPr kumimoji="1" lang="zh-CN" altLang="en-US" dirty="0"/>
          </a:p>
        </p:txBody>
      </p:sp>
      <p:sp>
        <p:nvSpPr>
          <p:cNvPr id="2" name="Rectangle 1"/>
          <p:cNvSpPr/>
          <p:nvPr/>
        </p:nvSpPr>
        <p:spPr>
          <a:xfrm>
            <a:off x="480360" y="5156516"/>
            <a:ext cx="1049656" cy="289832"/>
          </a:xfrm>
          <a:prstGeom prst="rect">
            <a:avLst/>
          </a:prstGeom>
          <a:solidFill>
            <a:srgbClr val="00B05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947376" y="4806132"/>
            <a:ext cx="176589" cy="990600"/>
          </a:xfrm>
          <a:prstGeom prst="rect">
            <a:avLst/>
          </a:prstGeom>
          <a:solidFill>
            <a:srgbClr val="00B05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28531" y="6369018"/>
            <a:ext cx="2652970" cy="369332"/>
          </a:xfrm>
          <a:prstGeom prst="rect">
            <a:avLst/>
          </a:prstGeom>
          <a:noFill/>
        </p:spPr>
        <p:txBody>
          <a:bodyPr wrap="none" rtlCol="0">
            <a:spAutoFit/>
          </a:bodyPr>
          <a:lstStyle/>
          <a:p>
            <a:r>
              <a:rPr lang="en-US" dirty="0"/>
              <a:t>Assign 2 anchor boxes/cell</a:t>
            </a:r>
          </a:p>
        </p:txBody>
      </p:sp>
      <p:sp>
        <p:nvSpPr>
          <p:cNvPr id="18" name="Rectangle 17"/>
          <p:cNvSpPr/>
          <p:nvPr/>
        </p:nvSpPr>
        <p:spPr>
          <a:xfrm>
            <a:off x="1940244" y="4004078"/>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07260" y="3653694"/>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098014" y="3816548"/>
            <a:ext cx="1049656" cy="289832"/>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65030" y="3466164"/>
            <a:ext cx="176589" cy="990600"/>
          </a:xfrm>
          <a:prstGeom prst="rect">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37727" y="4645102"/>
            <a:ext cx="1049656" cy="289832"/>
          </a:xfrm>
          <a:prstGeom prst="rect">
            <a:avLst/>
          </a:prstGeom>
          <a:solidFill>
            <a:srgbClr val="00B05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04743" y="4294718"/>
            <a:ext cx="176589" cy="990600"/>
          </a:xfrm>
          <a:prstGeom prst="rect">
            <a:avLst/>
          </a:prstGeom>
          <a:solidFill>
            <a:srgbClr val="00B05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031478" y="2892622"/>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498494" y="2542238"/>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668180" y="2930083"/>
            <a:ext cx="1257100" cy="549547"/>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609115" y="2795672"/>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3143889" y="4720563"/>
            <a:ext cx="1049656" cy="990600"/>
            <a:chOff x="3104668" y="4283800"/>
            <a:chExt cx="1049656" cy="990600"/>
          </a:xfrm>
        </p:grpSpPr>
        <p:sp>
          <p:nvSpPr>
            <p:cNvPr id="34" name="Rectangle 33"/>
            <p:cNvSpPr/>
            <p:nvPr/>
          </p:nvSpPr>
          <p:spPr>
            <a:xfrm>
              <a:off x="3104668" y="4634184"/>
              <a:ext cx="1049656" cy="289832"/>
            </a:xfrm>
            <a:prstGeom prst="rect">
              <a:avLst/>
            </a:prstGeom>
            <a:solidFill>
              <a:srgbClr val="FFFF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p:cNvSpPr/>
          <p:nvPr/>
        </p:nvSpPr>
        <p:spPr>
          <a:xfrm>
            <a:off x="728081" y="3996889"/>
            <a:ext cx="1338282" cy="1714274"/>
          </a:xfrm>
          <a:prstGeom prst="rect">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534173" y="3638388"/>
            <a:ext cx="176589" cy="990600"/>
          </a:xfrm>
          <a:prstGeom prst="rect">
            <a:avLst/>
          </a:prstGeom>
          <a:solidFill>
            <a:srgbClr val="92D050">
              <a:alpha val="4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687275" y="2538552"/>
            <a:ext cx="1465209" cy="369332"/>
          </a:xfrm>
          <a:prstGeom prst="rect">
            <a:avLst/>
          </a:prstGeom>
          <a:noFill/>
        </p:spPr>
        <p:txBody>
          <a:bodyPr wrap="none" rtlCol="0">
            <a:spAutoFit/>
          </a:bodyPr>
          <a:lstStyle/>
          <a:p>
            <a:r>
              <a:rPr lang="en-US" dirty="0"/>
              <a:t>Target Cube Y</a:t>
            </a:r>
          </a:p>
        </p:txBody>
      </p:sp>
      <p:sp>
        <p:nvSpPr>
          <p:cNvPr id="41" name="Rectangle 40"/>
          <p:cNvSpPr/>
          <p:nvPr/>
        </p:nvSpPr>
        <p:spPr>
          <a:xfrm>
            <a:off x="1332672" y="3143088"/>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1799688" y="2792704"/>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183878" y="3045022"/>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650894" y="2694638"/>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26679" y="2895050"/>
            <a:ext cx="1049656" cy="289832"/>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093695" y="2544666"/>
            <a:ext cx="176589" cy="990600"/>
          </a:xfrm>
          <a:prstGeom prst="rect">
            <a:avLst/>
          </a:prstGeom>
          <a:solidFill>
            <a:srgbClr val="7030A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86638" y="3647500"/>
            <a:ext cx="2954936" cy="64641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853654" y="3297116"/>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380363" y="3444601"/>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847379" y="3094217"/>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944327" y="3619927"/>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401581" y="3301975"/>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026971" y="3391109"/>
            <a:ext cx="1049656" cy="289832"/>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834266" y="3212203"/>
            <a:ext cx="176589" cy="990600"/>
          </a:xfrm>
          <a:prstGeom prst="rect">
            <a:avLst/>
          </a:prstGeom>
          <a:solidFill>
            <a:schemeClr val="accent6">
              <a:alpha val="34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1429803" y="3730822"/>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1896819" y="3380438"/>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843109" y="4671928"/>
            <a:ext cx="1049656" cy="289832"/>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772425" y="4059507"/>
            <a:ext cx="2607375" cy="933943"/>
          </a:xfrm>
          <a:prstGeom prst="rect">
            <a:avLst/>
          </a:prstGeom>
          <a:solidFill>
            <a:srgbClr val="FF00FF">
              <a:alpha val="29000"/>
            </a:srgbClr>
          </a:solidFill>
          <a:ln w="28575">
            <a:solidFill>
              <a:schemeClr val="tx1">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2803102" y="5117582"/>
            <a:ext cx="176589" cy="990600"/>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4357832" y="2522376"/>
            <a:ext cx="4545186" cy="36481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a:t>
            </a:r>
          </a:p>
        </p:txBody>
      </p:sp>
      <p:pic>
        <p:nvPicPr>
          <p:cNvPr id="73" name="Picture 72"/>
          <p:cNvPicPr>
            <a:picLocks noChangeAspect="1"/>
          </p:cNvPicPr>
          <p:nvPr/>
        </p:nvPicPr>
        <p:blipFill>
          <a:blip r:embed="rId5"/>
          <a:stretch>
            <a:fillRect/>
          </a:stretch>
        </p:blipFill>
        <p:spPr>
          <a:xfrm>
            <a:off x="6607722" y="2616340"/>
            <a:ext cx="343542" cy="2548860"/>
          </a:xfrm>
          <a:prstGeom prst="rect">
            <a:avLst/>
          </a:prstGeom>
        </p:spPr>
      </p:pic>
      <p:grpSp>
        <p:nvGrpSpPr>
          <p:cNvPr id="78" name="Group 77"/>
          <p:cNvGrpSpPr/>
          <p:nvPr/>
        </p:nvGrpSpPr>
        <p:grpSpPr>
          <a:xfrm>
            <a:off x="4936346" y="2328835"/>
            <a:ext cx="1265671" cy="3111735"/>
            <a:chOff x="10093570" y="743305"/>
            <a:chExt cx="1265671" cy="3111735"/>
          </a:xfrm>
        </p:grpSpPr>
        <p:pic>
          <p:nvPicPr>
            <p:cNvPr id="74" name="Picture 73"/>
            <p:cNvPicPr>
              <a:picLocks noChangeAspect="1"/>
            </p:cNvPicPr>
            <p:nvPr/>
          </p:nvPicPr>
          <p:blipFill>
            <a:blip r:embed="rId6"/>
            <a:stretch>
              <a:fillRect/>
            </a:stretch>
          </p:blipFill>
          <p:spPr>
            <a:xfrm>
              <a:off x="10404565" y="1030810"/>
              <a:ext cx="647571" cy="2659667"/>
            </a:xfrm>
            <a:prstGeom prst="rect">
              <a:avLst/>
            </a:prstGeom>
          </p:spPr>
        </p:pic>
        <p:sp>
          <p:nvSpPr>
            <p:cNvPr id="76" name="Rectangle 75"/>
            <p:cNvSpPr/>
            <p:nvPr/>
          </p:nvSpPr>
          <p:spPr>
            <a:xfrm>
              <a:off x="10093570" y="759854"/>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10814278" y="743305"/>
              <a:ext cx="544963" cy="3095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4232385" y="2666518"/>
            <a:ext cx="1240236" cy="1209910"/>
            <a:chOff x="4689857" y="1986306"/>
            <a:chExt cx="1240236" cy="1209910"/>
          </a:xfrm>
        </p:grpSpPr>
        <p:cxnSp>
          <p:nvCxnSpPr>
            <p:cNvPr id="80" name="Straight Arrow Connector 79"/>
            <p:cNvCxnSpPr/>
            <p:nvPr/>
          </p:nvCxnSpPr>
          <p:spPr>
            <a:xfrm flipV="1">
              <a:off x="5303198" y="1986306"/>
              <a:ext cx="626895" cy="106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689857" y="1991312"/>
              <a:ext cx="604653" cy="369332"/>
            </a:xfrm>
            <a:prstGeom prst="rect">
              <a:avLst/>
            </a:prstGeom>
            <a:noFill/>
          </p:spPr>
          <p:txBody>
            <a:bodyPr wrap="none" rtlCol="0">
              <a:spAutoFit/>
            </a:bodyPr>
            <a:lstStyle/>
            <a:p>
              <a:r>
                <a:rPr lang="en-US" dirty="0"/>
                <a:t>p</a:t>
              </a:r>
              <a:r>
                <a:rPr lang="en-US" baseline="-25000" dirty="0"/>
                <a:t>c</a:t>
              </a:r>
              <a:r>
                <a:rPr lang="en-US" dirty="0"/>
                <a:t>=0</a:t>
              </a:r>
            </a:p>
          </p:txBody>
        </p:sp>
        <p:cxnSp>
          <p:nvCxnSpPr>
            <p:cNvPr id="83" name="Straight Arrow Connector 82"/>
            <p:cNvCxnSpPr/>
            <p:nvPr/>
          </p:nvCxnSpPr>
          <p:spPr>
            <a:xfrm>
              <a:off x="5269052" y="2435814"/>
              <a:ext cx="613721" cy="7604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91" name="TextBox 90"/>
          <p:cNvSpPr txBox="1"/>
          <p:nvPr/>
        </p:nvSpPr>
        <p:spPr>
          <a:xfrm>
            <a:off x="4754454" y="2031323"/>
            <a:ext cx="1633140" cy="646331"/>
          </a:xfrm>
          <a:prstGeom prst="rect">
            <a:avLst/>
          </a:prstGeom>
          <a:noFill/>
        </p:spPr>
        <p:txBody>
          <a:bodyPr wrap="none" rtlCol="0">
            <a:spAutoFit/>
          </a:bodyPr>
          <a:lstStyle/>
          <a:p>
            <a:pPr algn="ctr"/>
            <a:r>
              <a:rPr lang="en-US" sz="1200" dirty="0"/>
              <a:t>Eliminate anchor</a:t>
            </a:r>
          </a:p>
          <a:p>
            <a:pPr algn="ctr"/>
            <a:r>
              <a:rPr lang="en-US" sz="1200" dirty="0"/>
              <a:t>boxes without objects. </a:t>
            </a:r>
          </a:p>
          <a:p>
            <a:pPr algn="ctr"/>
            <a:r>
              <a:rPr lang="en-US" sz="1200" dirty="0"/>
              <a:t>Eliminate low p</a:t>
            </a:r>
            <a:r>
              <a:rPr lang="en-US" sz="1200" baseline="-25000" dirty="0"/>
              <a:t>c</a:t>
            </a:r>
            <a:endParaRPr lang="en-US" sz="1200" dirty="0"/>
          </a:p>
        </p:txBody>
      </p:sp>
      <p:sp>
        <p:nvSpPr>
          <p:cNvPr id="93" name="Freeform 92"/>
          <p:cNvSpPr/>
          <p:nvPr/>
        </p:nvSpPr>
        <p:spPr>
          <a:xfrm>
            <a:off x="3875069" y="5328270"/>
            <a:ext cx="1781986" cy="427419"/>
          </a:xfrm>
          <a:custGeom>
            <a:avLst/>
            <a:gdLst>
              <a:gd name="connsiteX0" fmla="*/ 2021983 w 2106193"/>
              <a:gd name="connsiteY0" fmla="*/ 0 h 427419"/>
              <a:gd name="connsiteX1" fmla="*/ 1867436 w 2106193"/>
              <a:gd name="connsiteY1" fmla="*/ 425003 h 427419"/>
              <a:gd name="connsiteX2" fmla="*/ 0 w 2106193"/>
              <a:gd name="connsiteY2" fmla="*/ 141668 h 427419"/>
            </a:gdLst>
            <a:ahLst/>
            <a:cxnLst>
              <a:cxn ang="0">
                <a:pos x="connsiteX0" y="connsiteY0"/>
              </a:cxn>
              <a:cxn ang="0">
                <a:pos x="connsiteX1" y="connsiteY1"/>
              </a:cxn>
              <a:cxn ang="0">
                <a:pos x="connsiteX2" y="connsiteY2"/>
              </a:cxn>
            </a:cxnLst>
            <a:rect l="l" t="t" r="r" b="b"/>
            <a:pathLst>
              <a:path w="2106193" h="427419">
                <a:moveTo>
                  <a:pt x="2021983" y="0"/>
                </a:moveTo>
                <a:cubicBezTo>
                  <a:pt x="2113208" y="200696"/>
                  <a:pt x="2204433" y="401392"/>
                  <a:pt x="1867436" y="425003"/>
                </a:cubicBezTo>
                <a:cubicBezTo>
                  <a:pt x="1530439" y="448614"/>
                  <a:pt x="765219" y="295141"/>
                  <a:pt x="0" y="141668"/>
                </a:cubicBezTo>
              </a:path>
            </a:pathLst>
          </a:custGeom>
          <a:noFill/>
          <a:ln>
            <a:solidFill>
              <a:schemeClr val="tx1"/>
            </a:solidFill>
            <a:headEnd type="triangl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6186804" y="2148488"/>
            <a:ext cx="1455719" cy="461665"/>
          </a:xfrm>
          <a:prstGeom prst="rect">
            <a:avLst/>
          </a:prstGeom>
          <a:noFill/>
        </p:spPr>
        <p:txBody>
          <a:bodyPr wrap="none" rtlCol="0">
            <a:spAutoFit/>
          </a:bodyPr>
          <a:lstStyle/>
          <a:p>
            <a:pPr algn="ctr"/>
            <a:r>
              <a:rPr lang="en-US" sz="1200" dirty="0"/>
              <a:t>Choose best anchor </a:t>
            </a:r>
          </a:p>
          <a:p>
            <a:pPr algn="ctr"/>
            <a:r>
              <a:rPr lang="en-US" sz="1200" dirty="0"/>
              <a:t>box/cell</a:t>
            </a:r>
          </a:p>
        </p:txBody>
      </p:sp>
      <p:sp>
        <p:nvSpPr>
          <p:cNvPr id="95" name="Rectangle 94"/>
          <p:cNvSpPr/>
          <p:nvPr/>
        </p:nvSpPr>
        <p:spPr>
          <a:xfrm>
            <a:off x="6656310" y="3855468"/>
            <a:ext cx="294954" cy="1338295"/>
          </a:xfrm>
          <a:prstGeom prst="rect">
            <a:avLst/>
          </a:prstGeom>
          <a:solidFill>
            <a:srgbClr val="FF00FF">
              <a:alpha val="29000"/>
            </a:srgbClr>
          </a:solidFill>
          <a:ln>
            <a:solidFill>
              <a:schemeClr val="accent1">
                <a:shade val="95000"/>
                <a:satMod val="105000"/>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2047349" y="3946173"/>
            <a:ext cx="176589" cy="990600"/>
          </a:xfrm>
          <a:prstGeom prst="rect">
            <a:avLst/>
          </a:prstGeom>
          <a:solidFill>
            <a:srgbClr val="FF00FF">
              <a:alpha val="29000"/>
            </a:srgbClr>
          </a:solidFill>
          <a:ln w="38100">
            <a:solidFill>
              <a:schemeClr val="tx1">
                <a:alpha val="6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Freeform 95"/>
          <p:cNvSpPr/>
          <p:nvPr/>
        </p:nvSpPr>
        <p:spPr>
          <a:xfrm>
            <a:off x="3386232" y="4795646"/>
            <a:ext cx="3766252" cy="427419"/>
          </a:xfrm>
          <a:custGeom>
            <a:avLst/>
            <a:gdLst>
              <a:gd name="connsiteX0" fmla="*/ 2021983 w 2106193"/>
              <a:gd name="connsiteY0" fmla="*/ 0 h 427419"/>
              <a:gd name="connsiteX1" fmla="*/ 1867436 w 2106193"/>
              <a:gd name="connsiteY1" fmla="*/ 425003 h 427419"/>
              <a:gd name="connsiteX2" fmla="*/ 0 w 2106193"/>
              <a:gd name="connsiteY2" fmla="*/ 141668 h 427419"/>
            </a:gdLst>
            <a:ahLst/>
            <a:cxnLst>
              <a:cxn ang="0">
                <a:pos x="connsiteX0" y="connsiteY0"/>
              </a:cxn>
              <a:cxn ang="0">
                <a:pos x="connsiteX1" y="connsiteY1"/>
              </a:cxn>
              <a:cxn ang="0">
                <a:pos x="connsiteX2" y="connsiteY2"/>
              </a:cxn>
            </a:cxnLst>
            <a:rect l="l" t="t" r="r" b="b"/>
            <a:pathLst>
              <a:path w="2106193" h="427419">
                <a:moveTo>
                  <a:pt x="2021983" y="0"/>
                </a:moveTo>
                <a:cubicBezTo>
                  <a:pt x="2113208" y="200696"/>
                  <a:pt x="2204433" y="401392"/>
                  <a:pt x="1867436" y="425003"/>
                </a:cubicBezTo>
                <a:cubicBezTo>
                  <a:pt x="1530439" y="448614"/>
                  <a:pt x="765219" y="295141"/>
                  <a:pt x="0" y="141668"/>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6919789" y="4263880"/>
            <a:ext cx="1327671" cy="461665"/>
          </a:xfrm>
          <a:prstGeom prst="rect">
            <a:avLst/>
          </a:prstGeom>
          <a:noFill/>
        </p:spPr>
        <p:txBody>
          <a:bodyPr wrap="none" rtlCol="0">
            <a:spAutoFit/>
          </a:bodyPr>
          <a:lstStyle/>
          <a:p>
            <a:pPr algn="ctr"/>
            <a:r>
              <a:rPr lang="en-US" sz="1200" dirty="0"/>
              <a:t>High probability</a:t>
            </a:r>
          </a:p>
          <a:p>
            <a:pPr algn="ctr"/>
            <a:r>
              <a:rPr lang="en-US" sz="1200" dirty="0"/>
              <a:t>Bike in anchor box</a:t>
            </a:r>
          </a:p>
        </p:txBody>
      </p:sp>
      <p:sp>
        <p:nvSpPr>
          <p:cNvPr id="98" name="TextBox 97"/>
          <p:cNvSpPr txBox="1"/>
          <p:nvPr/>
        </p:nvSpPr>
        <p:spPr>
          <a:xfrm>
            <a:off x="6914664" y="3015933"/>
            <a:ext cx="1327671" cy="461665"/>
          </a:xfrm>
          <a:prstGeom prst="rect">
            <a:avLst/>
          </a:prstGeom>
          <a:noFill/>
        </p:spPr>
        <p:txBody>
          <a:bodyPr wrap="none" rtlCol="0">
            <a:spAutoFit/>
          </a:bodyPr>
          <a:lstStyle/>
          <a:p>
            <a:pPr algn="ctr"/>
            <a:r>
              <a:rPr lang="en-US" sz="1200" dirty="0"/>
              <a:t>Lower probability</a:t>
            </a:r>
          </a:p>
          <a:p>
            <a:pPr algn="ctr"/>
            <a:r>
              <a:rPr lang="en-US" sz="1200" dirty="0"/>
              <a:t>bike in anchor box</a:t>
            </a:r>
          </a:p>
        </p:txBody>
      </p:sp>
      <p:sp>
        <p:nvSpPr>
          <p:cNvPr id="99" name="TextBox 98"/>
          <p:cNvSpPr txBox="1"/>
          <p:nvPr/>
        </p:nvSpPr>
        <p:spPr>
          <a:xfrm>
            <a:off x="6643916" y="2588879"/>
            <a:ext cx="348172" cy="246221"/>
          </a:xfrm>
          <a:prstGeom prst="rect">
            <a:avLst/>
          </a:prstGeom>
          <a:solidFill>
            <a:schemeClr val="bg1"/>
          </a:solidFill>
        </p:spPr>
        <p:txBody>
          <a:bodyPr wrap="none" rtlCol="0">
            <a:spAutoFit/>
          </a:bodyPr>
          <a:lstStyle/>
          <a:p>
            <a:r>
              <a:rPr lang="en-US" sz="1000" dirty="0"/>
              <a:t>0.2</a:t>
            </a:r>
          </a:p>
        </p:txBody>
      </p:sp>
      <p:sp>
        <p:nvSpPr>
          <p:cNvPr id="100" name="Freeform 99"/>
          <p:cNvSpPr/>
          <p:nvPr/>
        </p:nvSpPr>
        <p:spPr>
          <a:xfrm>
            <a:off x="2259466" y="3277530"/>
            <a:ext cx="4409238" cy="1861808"/>
          </a:xfrm>
          <a:custGeom>
            <a:avLst/>
            <a:gdLst>
              <a:gd name="connsiteX0" fmla="*/ 3730083 w 3730083"/>
              <a:gd name="connsiteY0" fmla="*/ 11638 h 1861808"/>
              <a:gd name="connsiteX1" fmla="*/ 3373244 w 3730083"/>
              <a:gd name="connsiteY1" fmla="*/ 145453 h 1861808"/>
              <a:gd name="connsiteX2" fmla="*/ 3378820 w 3730083"/>
              <a:gd name="connsiteY2" fmla="*/ 1037550 h 1861808"/>
              <a:gd name="connsiteX3" fmla="*/ 3261732 w 3730083"/>
              <a:gd name="connsiteY3" fmla="*/ 1628565 h 1861808"/>
              <a:gd name="connsiteX4" fmla="*/ 3083313 w 3730083"/>
              <a:gd name="connsiteY4" fmla="*/ 1829287 h 1861808"/>
              <a:gd name="connsiteX5" fmla="*/ 2614961 w 3730083"/>
              <a:gd name="connsiteY5" fmla="*/ 1846014 h 1861808"/>
              <a:gd name="connsiteX6" fmla="*/ 1901283 w 3730083"/>
              <a:gd name="connsiteY6" fmla="*/ 1673170 h 1861808"/>
              <a:gd name="connsiteX7" fmla="*/ 1037064 w 3730083"/>
              <a:gd name="connsiteY7" fmla="*/ 1438994 h 1861808"/>
              <a:gd name="connsiteX8" fmla="*/ 0 w 3730083"/>
              <a:gd name="connsiteY8" fmla="*/ 1444570 h 186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083" h="1861808">
                <a:moveTo>
                  <a:pt x="3730083" y="11638"/>
                </a:moveTo>
                <a:cubicBezTo>
                  <a:pt x="3580935" y="-6947"/>
                  <a:pt x="3431788" y="-25532"/>
                  <a:pt x="3373244" y="145453"/>
                </a:cubicBezTo>
                <a:cubicBezTo>
                  <a:pt x="3314700" y="316438"/>
                  <a:pt x="3397405" y="790365"/>
                  <a:pt x="3378820" y="1037550"/>
                </a:cubicBezTo>
                <a:cubicBezTo>
                  <a:pt x="3360235" y="1284735"/>
                  <a:pt x="3310983" y="1496609"/>
                  <a:pt x="3261732" y="1628565"/>
                </a:cubicBezTo>
                <a:cubicBezTo>
                  <a:pt x="3212481" y="1760521"/>
                  <a:pt x="3191108" y="1793046"/>
                  <a:pt x="3083313" y="1829287"/>
                </a:cubicBezTo>
                <a:cubicBezTo>
                  <a:pt x="2975518" y="1865528"/>
                  <a:pt x="2811966" y="1872033"/>
                  <a:pt x="2614961" y="1846014"/>
                </a:cubicBezTo>
                <a:cubicBezTo>
                  <a:pt x="2417956" y="1819995"/>
                  <a:pt x="2164266" y="1741007"/>
                  <a:pt x="1901283" y="1673170"/>
                </a:cubicBezTo>
                <a:cubicBezTo>
                  <a:pt x="1638300" y="1605333"/>
                  <a:pt x="1353944" y="1477094"/>
                  <a:pt x="1037064" y="1438994"/>
                </a:cubicBezTo>
                <a:cubicBezTo>
                  <a:pt x="720183" y="1400894"/>
                  <a:pt x="360091" y="1422732"/>
                  <a:pt x="0" y="1444570"/>
                </a:cubicBezTo>
              </a:path>
            </a:pathLst>
          </a:custGeom>
          <a:noFill/>
          <a:ln>
            <a:solidFill>
              <a:schemeClr val="tx1"/>
            </a:solidFill>
            <a:prstDash val="dash"/>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TextBox 100"/>
          <p:cNvSpPr txBox="1"/>
          <p:nvPr/>
        </p:nvSpPr>
        <p:spPr>
          <a:xfrm>
            <a:off x="7845583" y="2153890"/>
            <a:ext cx="1187697" cy="646331"/>
          </a:xfrm>
          <a:prstGeom prst="rect">
            <a:avLst/>
          </a:prstGeom>
          <a:noFill/>
        </p:spPr>
        <p:txBody>
          <a:bodyPr wrap="none" rtlCol="0">
            <a:spAutoFit/>
          </a:bodyPr>
          <a:lstStyle/>
          <a:p>
            <a:pPr algn="ctr"/>
            <a:r>
              <a:rPr lang="en-US" sz="1200" dirty="0"/>
              <a:t>Non-max</a:t>
            </a:r>
          </a:p>
          <a:p>
            <a:pPr algn="ctr"/>
            <a:r>
              <a:rPr lang="en-US" sz="1200" dirty="0"/>
              <a:t>Suppression per</a:t>
            </a:r>
          </a:p>
          <a:p>
            <a:pPr algn="ctr"/>
            <a:r>
              <a:rPr lang="en-US" sz="1200" dirty="0"/>
              <a:t>Object class</a:t>
            </a:r>
          </a:p>
        </p:txBody>
      </p:sp>
      <p:sp>
        <p:nvSpPr>
          <p:cNvPr id="104" name="TextBox 103"/>
          <p:cNvSpPr txBox="1"/>
          <p:nvPr/>
        </p:nvSpPr>
        <p:spPr>
          <a:xfrm>
            <a:off x="7307402" y="5444958"/>
            <a:ext cx="1685654" cy="369332"/>
          </a:xfrm>
          <a:prstGeom prst="rect">
            <a:avLst/>
          </a:prstGeom>
          <a:noFill/>
        </p:spPr>
        <p:txBody>
          <a:bodyPr wrap="none" rtlCol="0">
            <a:spAutoFit/>
          </a:bodyPr>
          <a:lstStyle/>
          <a:p>
            <a:r>
              <a:rPr lang="en-US" dirty="0"/>
              <a:t>p</a:t>
            </a:r>
            <a:r>
              <a:rPr lang="en-US" baseline="-25000" dirty="0"/>
              <a:t>c</a:t>
            </a:r>
            <a:r>
              <a:rPr lang="en-US" dirty="0"/>
              <a:t> = p(bike)*</a:t>
            </a:r>
            <a:r>
              <a:rPr lang="en-US" dirty="0" err="1"/>
              <a:t>IoU</a:t>
            </a:r>
            <a:endParaRPr lang="en-US" dirty="0"/>
          </a:p>
        </p:txBody>
      </p:sp>
      <p:grpSp>
        <p:nvGrpSpPr>
          <p:cNvPr id="110" name="Group 109"/>
          <p:cNvGrpSpPr/>
          <p:nvPr/>
        </p:nvGrpSpPr>
        <p:grpSpPr>
          <a:xfrm>
            <a:off x="343647" y="775036"/>
            <a:ext cx="8800353" cy="830997"/>
            <a:chOff x="343647" y="775036"/>
            <a:chExt cx="8800353" cy="830997"/>
          </a:xfrm>
        </p:grpSpPr>
        <p:sp>
          <p:nvSpPr>
            <p:cNvPr id="9" name="文本框 8"/>
            <p:cNvSpPr txBox="1"/>
            <p:nvPr/>
          </p:nvSpPr>
          <p:spPr>
            <a:xfrm>
              <a:off x="343647" y="775036"/>
              <a:ext cx="8800353" cy="830997"/>
            </a:xfrm>
            <a:prstGeom prst="rect">
              <a:avLst/>
            </a:prstGeom>
            <a:noFill/>
          </p:spPr>
          <p:txBody>
            <a:bodyPr wrap="square" rtlCol="0">
              <a:spAutoFit/>
            </a:bodyPr>
            <a:lstStyle/>
            <a:p>
              <a:r>
                <a:rPr kumimoji="1" lang="en-US" altLang="zh-CN" sz="2400" dirty="0"/>
                <a:t>Step1: Each object has Center-of-mass </a:t>
              </a:r>
            </a:p>
            <a:p>
              <a:endParaRPr kumimoji="1" lang="zh-CN" altLang="en-US" sz="2400" dirty="0"/>
            </a:p>
          </p:txBody>
        </p:sp>
        <p:sp>
          <p:nvSpPr>
            <p:cNvPr id="109" name="Oval 108"/>
            <p:cNvSpPr/>
            <p:nvPr/>
          </p:nvSpPr>
          <p:spPr>
            <a:xfrm>
              <a:off x="5345481" y="923211"/>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343646" y="1192779"/>
            <a:ext cx="8800353" cy="875907"/>
            <a:chOff x="4124245" y="892385"/>
            <a:chExt cx="8800353" cy="875907"/>
          </a:xfrm>
        </p:grpSpPr>
        <p:sp>
          <p:nvSpPr>
            <p:cNvPr id="112" name="文本框 8"/>
            <p:cNvSpPr txBox="1"/>
            <p:nvPr/>
          </p:nvSpPr>
          <p:spPr>
            <a:xfrm>
              <a:off x="4124245" y="937295"/>
              <a:ext cx="8800353" cy="830997"/>
            </a:xfrm>
            <a:prstGeom prst="rect">
              <a:avLst/>
            </a:prstGeom>
            <a:noFill/>
          </p:spPr>
          <p:txBody>
            <a:bodyPr wrap="square" rtlCol="0">
              <a:spAutoFit/>
            </a:bodyPr>
            <a:lstStyle/>
            <a:p>
              <a:r>
                <a:rPr kumimoji="1" lang="en-US" altLang="zh-CN" sz="2400" dirty="0"/>
                <a:t>Step 2: Each cell has 2 anchor boxes</a:t>
              </a:r>
            </a:p>
            <a:p>
              <a:endParaRPr kumimoji="1" lang="zh-CN" altLang="en-US" sz="2400" dirty="0"/>
            </a:p>
          </p:txBody>
        </p:sp>
        <p:grpSp>
          <p:nvGrpSpPr>
            <p:cNvPr id="118" name="Group 117"/>
            <p:cNvGrpSpPr/>
            <p:nvPr/>
          </p:nvGrpSpPr>
          <p:grpSpPr>
            <a:xfrm>
              <a:off x="8792901" y="892385"/>
              <a:ext cx="599873" cy="551979"/>
              <a:chOff x="9529641" y="2931114"/>
              <a:chExt cx="599873" cy="551979"/>
            </a:xfrm>
          </p:grpSpPr>
          <p:grpSp>
            <p:nvGrpSpPr>
              <p:cNvPr id="114" name="Group 113"/>
              <p:cNvGrpSpPr/>
              <p:nvPr/>
            </p:nvGrpSpPr>
            <p:grpSpPr>
              <a:xfrm>
                <a:off x="9614691" y="2933541"/>
                <a:ext cx="467016" cy="524241"/>
                <a:chOff x="3104668" y="4283800"/>
                <a:chExt cx="1049656" cy="990600"/>
              </a:xfrm>
            </p:grpSpPr>
            <p:sp>
              <p:nvSpPr>
                <p:cNvPr id="115" name="Rectangle 114"/>
                <p:cNvSpPr/>
                <p:nvPr/>
              </p:nvSpPr>
              <p:spPr>
                <a:xfrm>
                  <a:off x="3104668" y="4634184"/>
                  <a:ext cx="1049656" cy="289832"/>
                </a:xfrm>
                <a:prstGeom prst="rect">
                  <a:avLst/>
                </a:prstGeom>
                <a:solidFill>
                  <a:srgbClr val="FFC000">
                    <a:alpha val="6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3571684" y="4283800"/>
                  <a:ext cx="176589" cy="990600"/>
                </a:xfrm>
                <a:prstGeom prst="rect">
                  <a:avLst/>
                </a:prstGeom>
                <a:solidFill>
                  <a:srgbClr val="FFC000">
                    <a:alpha val="7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9529641" y="2931114"/>
                <a:ext cx="599873" cy="551979"/>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6" name="Group 85"/>
          <p:cNvGrpSpPr/>
          <p:nvPr/>
        </p:nvGrpSpPr>
        <p:grpSpPr>
          <a:xfrm>
            <a:off x="1104510" y="3116166"/>
            <a:ext cx="2289011" cy="1671194"/>
            <a:chOff x="1306891" y="3123066"/>
            <a:chExt cx="2289011" cy="1671194"/>
          </a:xfrm>
        </p:grpSpPr>
        <p:sp>
          <p:nvSpPr>
            <p:cNvPr id="87" name="Oval 86"/>
            <p:cNvSpPr/>
            <p:nvPr/>
          </p:nvSpPr>
          <p:spPr>
            <a:xfrm>
              <a:off x="3410672" y="3123066"/>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306891" y="4627189"/>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1866798" y="4083855"/>
              <a:ext cx="185230" cy="16707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4" name="标题 1"/>
          <p:cNvSpPr>
            <a:spLocks noGrp="1"/>
          </p:cNvSpPr>
          <p:nvPr>
            <p:ph type="title"/>
          </p:nvPr>
        </p:nvSpPr>
        <p:spPr>
          <a:xfrm>
            <a:off x="-197788" y="-226480"/>
            <a:ext cx="9470996" cy="1143000"/>
          </a:xfrm>
        </p:spPr>
        <p:txBody>
          <a:bodyPr>
            <a:normAutofit fontScale="90000"/>
          </a:bodyPr>
          <a:lstStyle/>
          <a:p>
            <a:r>
              <a:rPr kumimoji="1" lang="en-US" altLang="zh-CN" dirty="0"/>
              <a:t>Training YOLO: Anchor </a:t>
            </a:r>
            <a:r>
              <a:rPr kumimoji="1" lang="en-US" altLang="zh-CN" dirty="0" err="1"/>
              <a:t>Boxes+Target</a:t>
            </a:r>
            <a:r>
              <a:rPr kumimoji="1" lang="en-US" altLang="zh-CN" dirty="0"/>
              <a:t> Vector</a:t>
            </a:r>
            <a:endParaRPr kumimoji="1" lang="zh-CN" altLang="en-US" dirty="0"/>
          </a:p>
        </p:txBody>
      </p:sp>
      <p:grpSp>
        <p:nvGrpSpPr>
          <p:cNvPr id="11" name="Group 10"/>
          <p:cNvGrpSpPr/>
          <p:nvPr/>
        </p:nvGrpSpPr>
        <p:grpSpPr>
          <a:xfrm>
            <a:off x="5466609" y="2640734"/>
            <a:ext cx="265339" cy="2519711"/>
            <a:chOff x="5466609" y="2640734"/>
            <a:chExt cx="265339" cy="2519711"/>
          </a:xfrm>
        </p:grpSpPr>
        <p:sp>
          <p:nvSpPr>
            <p:cNvPr id="92" name="Rectangle 91"/>
            <p:cNvSpPr/>
            <p:nvPr/>
          </p:nvSpPr>
          <p:spPr>
            <a:xfrm>
              <a:off x="5466609" y="3909758"/>
              <a:ext cx="251747" cy="1250687"/>
            </a:xfrm>
            <a:prstGeom prst="rect">
              <a:avLst/>
            </a:prstGeom>
            <a:solidFill>
              <a:srgbClr val="FFFF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5480201" y="2640734"/>
              <a:ext cx="251747" cy="1250687"/>
            </a:xfrm>
            <a:prstGeom prst="rect">
              <a:avLst/>
            </a:prstGeom>
            <a:solidFill>
              <a:srgbClr val="FFC000">
                <a:alpha val="3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6" name="文本框 8"/>
          <p:cNvSpPr txBox="1"/>
          <p:nvPr/>
        </p:nvSpPr>
        <p:spPr>
          <a:xfrm>
            <a:off x="5530711" y="1265922"/>
            <a:ext cx="8800353" cy="646331"/>
          </a:xfrm>
          <a:prstGeom prst="rect">
            <a:avLst/>
          </a:prstGeom>
          <a:noFill/>
        </p:spPr>
        <p:txBody>
          <a:bodyPr wrap="square" rtlCol="0">
            <a:spAutoFit/>
          </a:bodyPr>
          <a:lstStyle/>
          <a:p>
            <a:r>
              <a:rPr kumimoji="1" lang="en-US" altLang="zh-CN" dirty="0"/>
              <a:t>. (But only 1 needed/cell if 1 obj./cell)</a:t>
            </a:r>
          </a:p>
          <a:p>
            <a:endParaRPr kumimoji="1" lang="zh-CN" altLang="en-US" dirty="0"/>
          </a:p>
        </p:txBody>
      </p:sp>
      <p:sp>
        <p:nvSpPr>
          <p:cNvPr id="128" name="文本框 8"/>
          <p:cNvSpPr txBox="1"/>
          <p:nvPr/>
        </p:nvSpPr>
        <p:spPr>
          <a:xfrm>
            <a:off x="1181989" y="2007329"/>
            <a:ext cx="8800353" cy="830997"/>
          </a:xfrm>
          <a:prstGeom prst="rect">
            <a:avLst/>
          </a:prstGeom>
          <a:noFill/>
        </p:spPr>
        <p:txBody>
          <a:bodyPr wrap="square" rtlCol="0">
            <a:spAutoFit/>
          </a:bodyPr>
          <a:lstStyle/>
          <a:p>
            <a:r>
              <a:rPr kumimoji="1" lang="en-US" altLang="zh-CN" sz="2400" dirty="0"/>
              <a:t>Non-max </a:t>
            </a:r>
            <a:r>
              <a:rPr kumimoji="1" lang="en-US" altLang="zh-CN" sz="2400" dirty="0" err="1"/>
              <a:t>suppresion</a:t>
            </a:r>
            <a:endParaRPr kumimoji="1" lang="en-US" altLang="zh-CN" sz="2400" dirty="0"/>
          </a:p>
          <a:p>
            <a:endParaRPr kumimoji="1" lang="zh-CN" altLang="en-US" sz="2400" dirty="0"/>
          </a:p>
        </p:txBody>
      </p:sp>
      <p:grpSp>
        <p:nvGrpSpPr>
          <p:cNvPr id="16" name="Group 15"/>
          <p:cNvGrpSpPr/>
          <p:nvPr/>
        </p:nvGrpSpPr>
        <p:grpSpPr>
          <a:xfrm>
            <a:off x="4128574" y="2068686"/>
            <a:ext cx="5442809" cy="4998036"/>
            <a:chOff x="4128574" y="2068686"/>
            <a:chExt cx="5442809" cy="4998036"/>
          </a:xfrm>
        </p:grpSpPr>
        <p:sp>
          <p:nvSpPr>
            <p:cNvPr id="15" name="Rectangle 14"/>
            <p:cNvSpPr/>
            <p:nvPr/>
          </p:nvSpPr>
          <p:spPr>
            <a:xfrm>
              <a:off x="4128574" y="2068686"/>
              <a:ext cx="5442809" cy="499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4" name="Picture 133"/>
            <p:cNvPicPr>
              <a:picLocks noChangeAspect="1"/>
            </p:cNvPicPr>
            <p:nvPr/>
          </p:nvPicPr>
          <p:blipFill>
            <a:blip r:embed="rId7"/>
            <a:stretch>
              <a:fillRect/>
            </a:stretch>
          </p:blipFill>
          <p:spPr>
            <a:xfrm>
              <a:off x="4886566" y="2477055"/>
              <a:ext cx="3529088" cy="3425597"/>
            </a:xfrm>
            <a:prstGeom prst="rect">
              <a:avLst/>
            </a:prstGeom>
            <a:ln w="57150">
              <a:solidFill>
                <a:schemeClr val="tx1"/>
              </a:solidFill>
            </a:ln>
          </p:spPr>
        </p:pic>
      </p:grpSp>
    </p:spTree>
    <p:extLst>
      <p:ext uri="{BB962C8B-B14F-4D97-AF65-F5344CB8AC3E}">
        <p14:creationId xmlns:p14="http://schemas.microsoft.com/office/powerpoint/2010/main" val="369559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right)">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4000"/>
                                        <p:tgtEl>
                                          <p:spTgt spid="70"/>
                                        </p:tgtEl>
                                        <p:attrNameLst>
                                          <p:attrName>ppt_x</p:attrName>
                                        </p:attrNameLst>
                                      </p:cBhvr>
                                      <p:tavLst>
                                        <p:tav tm="0">
                                          <p:val>
                                            <p:strVal val="ppt_x"/>
                                          </p:val>
                                        </p:tav>
                                        <p:tav tm="100000">
                                          <p:val>
                                            <p:strVal val="ppt_x"/>
                                          </p:val>
                                        </p:tav>
                                      </p:tavLst>
                                    </p:anim>
                                    <p:anim calcmode="lin" valueType="num">
                                      <p:cBhvr additive="base">
                                        <p:cTn id="28" dur="4000"/>
                                        <p:tgtEl>
                                          <p:spTgt spid="70"/>
                                        </p:tgtEl>
                                        <p:attrNameLst>
                                          <p:attrName>ppt_y</p:attrName>
                                        </p:attrNameLst>
                                      </p:cBhvr>
                                      <p:tavLst>
                                        <p:tav tm="0">
                                          <p:val>
                                            <p:strVal val="ppt_y"/>
                                          </p:val>
                                        </p:tav>
                                        <p:tav tm="100000">
                                          <p:val>
                                            <p:strVal val="1+ppt_h/2"/>
                                          </p:val>
                                        </p:tav>
                                      </p:tavLst>
                                    </p:anim>
                                    <p:set>
                                      <p:cBhvr>
                                        <p:cTn id="29" dur="1" fill="hold">
                                          <p:stCondLst>
                                            <p:cond delay="3999"/>
                                          </p:stCondLst>
                                        </p:cTn>
                                        <p:tgtEl>
                                          <p:spTgt spid="7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47"/>
                                        </p:tgtEl>
                                      </p:cBhvr>
                                    </p:animEffect>
                                    <p:set>
                                      <p:cBhvr>
                                        <p:cTn id="62" dur="1" fill="hold">
                                          <p:stCondLst>
                                            <p:cond delay="499"/>
                                          </p:stCondLst>
                                        </p:cTn>
                                        <p:tgtEl>
                                          <p:spTgt spid="4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96"/>
                                        </p:tgtEl>
                                        <p:attrNameLst>
                                          <p:attrName>style.visibility</p:attrName>
                                        </p:attrNameLst>
                                      </p:cBhvr>
                                      <p:to>
                                        <p:strVal val="visible"/>
                                      </p:to>
                                    </p:set>
                                    <p:animEffect transition="in" filter="wipe(right)">
                                      <p:cBhvr>
                                        <p:cTn id="95" dur="500"/>
                                        <p:tgtEl>
                                          <p:spTgt spid="9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100"/>
                                        </p:tgtEl>
                                        <p:attrNameLst>
                                          <p:attrName>style.visibility</p:attrName>
                                        </p:attrNameLst>
                                      </p:cBhvr>
                                      <p:to>
                                        <p:strVal val="visible"/>
                                      </p:to>
                                    </p:set>
                                    <p:animEffect transition="in" filter="wipe(right)">
                                      <p:cBhvr>
                                        <p:cTn id="100" dur="500"/>
                                        <p:tgtEl>
                                          <p:spTgt spid="10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grpId="0" nodeType="clickEffect">
                                  <p:stCondLst>
                                    <p:cond delay="0"/>
                                  </p:stCondLst>
                                  <p:childTnLst>
                                    <p:anim calcmode="lin" valueType="num">
                                      <p:cBhvr additive="base">
                                        <p:cTn id="116" dur="2500"/>
                                        <p:tgtEl>
                                          <p:spTgt spid="99"/>
                                        </p:tgtEl>
                                        <p:attrNameLst>
                                          <p:attrName>ppt_x</p:attrName>
                                        </p:attrNameLst>
                                      </p:cBhvr>
                                      <p:tavLst>
                                        <p:tav tm="0">
                                          <p:val>
                                            <p:strVal val="ppt_x"/>
                                          </p:val>
                                        </p:tav>
                                        <p:tav tm="100000">
                                          <p:val>
                                            <p:strVal val="ppt_x"/>
                                          </p:val>
                                        </p:tav>
                                      </p:tavLst>
                                    </p:anim>
                                    <p:anim calcmode="lin" valueType="num">
                                      <p:cBhvr additive="base">
                                        <p:cTn id="117" dur="2500"/>
                                        <p:tgtEl>
                                          <p:spTgt spid="99"/>
                                        </p:tgtEl>
                                        <p:attrNameLst>
                                          <p:attrName>ppt_y</p:attrName>
                                        </p:attrNameLst>
                                      </p:cBhvr>
                                      <p:tavLst>
                                        <p:tav tm="0">
                                          <p:val>
                                            <p:strVal val="ppt_y"/>
                                          </p:val>
                                        </p:tav>
                                        <p:tav tm="100000">
                                          <p:val>
                                            <p:strVal val="1+ppt_h/2"/>
                                          </p:val>
                                        </p:tav>
                                      </p:tavLst>
                                    </p:anim>
                                    <p:set>
                                      <p:cBhvr>
                                        <p:cTn id="118" dur="1" fill="hold">
                                          <p:stCondLst>
                                            <p:cond delay="2499"/>
                                          </p:stCondLst>
                                        </p:cTn>
                                        <p:tgtEl>
                                          <p:spTgt spid="9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xit" presetSubtype="4" fill="hold" grpId="0" nodeType="clickEffect">
                                  <p:stCondLst>
                                    <p:cond delay="0"/>
                                  </p:stCondLst>
                                  <p:childTnLst>
                                    <p:anim calcmode="lin" valueType="num">
                                      <p:cBhvr additive="base">
                                        <p:cTn id="122" dur="2500"/>
                                        <p:tgtEl>
                                          <p:spTgt spid="66"/>
                                        </p:tgtEl>
                                        <p:attrNameLst>
                                          <p:attrName>ppt_x</p:attrName>
                                        </p:attrNameLst>
                                      </p:cBhvr>
                                      <p:tavLst>
                                        <p:tav tm="0">
                                          <p:val>
                                            <p:strVal val="ppt_x"/>
                                          </p:val>
                                        </p:tav>
                                        <p:tav tm="100000">
                                          <p:val>
                                            <p:strVal val="ppt_x"/>
                                          </p:val>
                                        </p:tav>
                                      </p:tavLst>
                                    </p:anim>
                                    <p:anim calcmode="lin" valueType="num">
                                      <p:cBhvr additive="base">
                                        <p:cTn id="123" dur="2500"/>
                                        <p:tgtEl>
                                          <p:spTgt spid="66"/>
                                        </p:tgtEl>
                                        <p:attrNameLst>
                                          <p:attrName>ppt_y</p:attrName>
                                        </p:attrNameLst>
                                      </p:cBhvr>
                                      <p:tavLst>
                                        <p:tav tm="0">
                                          <p:val>
                                            <p:strVal val="ppt_y"/>
                                          </p:val>
                                        </p:tav>
                                        <p:tav tm="100000">
                                          <p:val>
                                            <p:strVal val="1+ppt_h/2"/>
                                          </p:val>
                                        </p:tav>
                                      </p:tavLst>
                                    </p:anim>
                                    <p:set>
                                      <p:cBhvr>
                                        <p:cTn id="124" dur="1" fill="hold">
                                          <p:stCondLst>
                                            <p:cond delay="2499"/>
                                          </p:stCondLst>
                                        </p:cTn>
                                        <p:tgtEl>
                                          <p:spTgt spid="6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xit" presetSubtype="4" fill="hold" grpId="0" nodeType="clickEffect">
                                  <p:stCondLst>
                                    <p:cond delay="0"/>
                                  </p:stCondLst>
                                  <p:childTnLst>
                                    <p:anim calcmode="lin" valueType="num">
                                      <p:cBhvr additive="base">
                                        <p:cTn id="128" dur="500"/>
                                        <p:tgtEl>
                                          <p:spTgt spid="32"/>
                                        </p:tgtEl>
                                        <p:attrNameLst>
                                          <p:attrName>ppt_x</p:attrName>
                                        </p:attrNameLst>
                                      </p:cBhvr>
                                      <p:tavLst>
                                        <p:tav tm="0">
                                          <p:val>
                                            <p:strVal val="ppt_x"/>
                                          </p:val>
                                        </p:tav>
                                        <p:tav tm="100000">
                                          <p:val>
                                            <p:strVal val="ppt_x"/>
                                          </p:val>
                                        </p:tav>
                                      </p:tavLst>
                                    </p:anim>
                                    <p:anim calcmode="lin" valueType="num">
                                      <p:cBhvr additive="base">
                                        <p:cTn id="129" dur="500"/>
                                        <p:tgtEl>
                                          <p:spTgt spid="32"/>
                                        </p:tgtEl>
                                        <p:attrNameLst>
                                          <p:attrName>ppt_y</p:attrName>
                                        </p:attrNameLst>
                                      </p:cBhvr>
                                      <p:tavLst>
                                        <p:tav tm="0">
                                          <p:val>
                                            <p:strVal val="ppt_y"/>
                                          </p:val>
                                        </p:tav>
                                        <p:tav tm="100000">
                                          <p:val>
                                            <p:strVal val="1+ppt_h/2"/>
                                          </p:val>
                                        </p:tav>
                                      </p:tavLst>
                                    </p:anim>
                                    <p:set>
                                      <p:cBhvr>
                                        <p:cTn id="130" dur="1" fill="hold">
                                          <p:stCondLst>
                                            <p:cond delay="499"/>
                                          </p:stCondLst>
                                        </p:cTn>
                                        <p:tgtEl>
                                          <p:spTgt spid="3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 presetClass="exit" presetSubtype="4" fill="hold" grpId="0" nodeType="clickEffect">
                                  <p:stCondLst>
                                    <p:cond delay="0"/>
                                  </p:stCondLst>
                                  <p:childTnLst>
                                    <p:anim calcmode="lin" valueType="num">
                                      <p:cBhvr additive="base">
                                        <p:cTn id="134" dur="500"/>
                                        <p:tgtEl>
                                          <p:spTgt spid="60"/>
                                        </p:tgtEl>
                                        <p:attrNameLst>
                                          <p:attrName>ppt_x</p:attrName>
                                        </p:attrNameLst>
                                      </p:cBhvr>
                                      <p:tavLst>
                                        <p:tav tm="0">
                                          <p:val>
                                            <p:strVal val="ppt_x"/>
                                          </p:val>
                                        </p:tav>
                                        <p:tav tm="100000">
                                          <p:val>
                                            <p:strVal val="ppt_x"/>
                                          </p:val>
                                        </p:tav>
                                      </p:tavLst>
                                    </p:anim>
                                    <p:anim calcmode="lin" valueType="num">
                                      <p:cBhvr additive="base">
                                        <p:cTn id="135" dur="500"/>
                                        <p:tgtEl>
                                          <p:spTgt spid="60"/>
                                        </p:tgtEl>
                                        <p:attrNameLst>
                                          <p:attrName>ppt_y</p:attrName>
                                        </p:attrNameLst>
                                      </p:cBhvr>
                                      <p:tavLst>
                                        <p:tav tm="0">
                                          <p:val>
                                            <p:strVal val="ppt_y"/>
                                          </p:val>
                                        </p:tav>
                                        <p:tav tm="100000">
                                          <p:val>
                                            <p:strVal val="1+ppt_h/2"/>
                                          </p:val>
                                        </p:tav>
                                      </p:tavLst>
                                    </p:anim>
                                    <p:set>
                                      <p:cBhvr>
                                        <p:cTn id="136" dur="1" fill="hold">
                                          <p:stCondLst>
                                            <p:cond delay="499"/>
                                          </p:stCondLst>
                                        </p:cTn>
                                        <p:tgtEl>
                                          <p:spTgt spid="6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 presetClass="exit" presetSubtype="4" fill="hold" grpId="0" nodeType="clickEffect">
                                  <p:stCondLst>
                                    <p:cond delay="0"/>
                                  </p:stCondLst>
                                  <p:childTnLst>
                                    <p:anim calcmode="lin" valueType="num">
                                      <p:cBhvr additive="base">
                                        <p:cTn id="140" dur="500"/>
                                        <p:tgtEl>
                                          <p:spTgt spid="54"/>
                                        </p:tgtEl>
                                        <p:attrNameLst>
                                          <p:attrName>ppt_x</p:attrName>
                                        </p:attrNameLst>
                                      </p:cBhvr>
                                      <p:tavLst>
                                        <p:tav tm="0">
                                          <p:val>
                                            <p:strVal val="ppt_x"/>
                                          </p:val>
                                        </p:tav>
                                        <p:tav tm="100000">
                                          <p:val>
                                            <p:strVal val="ppt_x"/>
                                          </p:val>
                                        </p:tav>
                                      </p:tavLst>
                                    </p:anim>
                                    <p:anim calcmode="lin" valueType="num">
                                      <p:cBhvr additive="base">
                                        <p:cTn id="141" dur="500"/>
                                        <p:tgtEl>
                                          <p:spTgt spid="54"/>
                                        </p:tgtEl>
                                        <p:attrNameLst>
                                          <p:attrName>ppt_y</p:attrName>
                                        </p:attrNameLst>
                                      </p:cBhvr>
                                      <p:tavLst>
                                        <p:tav tm="0">
                                          <p:val>
                                            <p:strVal val="ppt_y"/>
                                          </p:val>
                                        </p:tav>
                                        <p:tav tm="100000">
                                          <p:val>
                                            <p:strVal val="1+ppt_h/2"/>
                                          </p:val>
                                        </p:tav>
                                      </p:tavLst>
                                    </p:anim>
                                    <p:set>
                                      <p:cBhvr>
                                        <p:cTn id="142" dur="1" fill="hold">
                                          <p:stCondLst>
                                            <p:cond delay="499"/>
                                          </p:stCondLst>
                                        </p:cTn>
                                        <p:tgtEl>
                                          <p:spTgt spid="5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 presetClass="exit" presetSubtype="4" fill="hold" grpId="0" nodeType="clickEffect">
                                  <p:stCondLst>
                                    <p:cond delay="0"/>
                                  </p:stCondLst>
                                  <p:childTnLst>
                                    <p:anim calcmode="lin" valueType="num">
                                      <p:cBhvr additive="base">
                                        <p:cTn id="146" dur="500"/>
                                        <p:tgtEl>
                                          <p:spTgt spid="51"/>
                                        </p:tgtEl>
                                        <p:attrNameLst>
                                          <p:attrName>ppt_x</p:attrName>
                                        </p:attrNameLst>
                                      </p:cBhvr>
                                      <p:tavLst>
                                        <p:tav tm="0">
                                          <p:val>
                                            <p:strVal val="ppt_x"/>
                                          </p:val>
                                        </p:tav>
                                        <p:tav tm="100000">
                                          <p:val>
                                            <p:strVal val="ppt_x"/>
                                          </p:val>
                                        </p:tav>
                                      </p:tavLst>
                                    </p:anim>
                                    <p:anim calcmode="lin" valueType="num">
                                      <p:cBhvr additive="base">
                                        <p:cTn id="147" dur="500"/>
                                        <p:tgtEl>
                                          <p:spTgt spid="51"/>
                                        </p:tgtEl>
                                        <p:attrNameLst>
                                          <p:attrName>ppt_y</p:attrName>
                                        </p:attrNameLst>
                                      </p:cBhvr>
                                      <p:tavLst>
                                        <p:tav tm="0">
                                          <p:val>
                                            <p:strVal val="ppt_y"/>
                                          </p:val>
                                        </p:tav>
                                        <p:tav tm="100000">
                                          <p:val>
                                            <p:strVal val="1+ppt_h/2"/>
                                          </p:val>
                                        </p:tav>
                                      </p:tavLst>
                                    </p:anim>
                                    <p:set>
                                      <p:cBhvr>
                                        <p:cTn id="148" dur="1" fill="hold">
                                          <p:stCondLst>
                                            <p:cond delay="499"/>
                                          </p:stCondLst>
                                        </p:cTn>
                                        <p:tgtEl>
                                          <p:spTgt spid="51"/>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 presetClass="exit" presetSubtype="4" fill="hold" grpId="0" nodeType="clickEffect">
                                  <p:stCondLst>
                                    <p:cond delay="0"/>
                                  </p:stCondLst>
                                  <p:childTnLst>
                                    <p:anim calcmode="lin" valueType="num">
                                      <p:cBhvr additive="base">
                                        <p:cTn id="152" dur="500"/>
                                        <p:tgtEl>
                                          <p:spTgt spid="12"/>
                                        </p:tgtEl>
                                        <p:attrNameLst>
                                          <p:attrName>ppt_x</p:attrName>
                                        </p:attrNameLst>
                                      </p:cBhvr>
                                      <p:tavLst>
                                        <p:tav tm="0">
                                          <p:val>
                                            <p:strVal val="ppt_x"/>
                                          </p:val>
                                        </p:tav>
                                        <p:tav tm="100000">
                                          <p:val>
                                            <p:strVal val="ppt_x"/>
                                          </p:val>
                                        </p:tav>
                                      </p:tavLst>
                                    </p:anim>
                                    <p:anim calcmode="lin" valueType="num">
                                      <p:cBhvr additive="base">
                                        <p:cTn id="153" dur="500"/>
                                        <p:tgtEl>
                                          <p:spTgt spid="12"/>
                                        </p:tgtEl>
                                        <p:attrNameLst>
                                          <p:attrName>ppt_y</p:attrName>
                                        </p:attrNameLst>
                                      </p:cBhvr>
                                      <p:tavLst>
                                        <p:tav tm="0">
                                          <p:val>
                                            <p:strVal val="ppt_y"/>
                                          </p:val>
                                        </p:tav>
                                        <p:tav tm="100000">
                                          <p:val>
                                            <p:strVal val="1+ppt_h/2"/>
                                          </p:val>
                                        </p:tav>
                                      </p:tavLst>
                                    </p:anim>
                                    <p:set>
                                      <p:cBhvr>
                                        <p:cTn id="154" dur="1" fill="hold">
                                          <p:stCondLst>
                                            <p:cond delay="499"/>
                                          </p:stCondLst>
                                        </p:cTn>
                                        <p:tgtEl>
                                          <p:spTgt spid="1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xit" presetSubtype="4" fill="hold" grpId="0" nodeType="clickEffect">
                                  <p:stCondLst>
                                    <p:cond delay="0"/>
                                  </p:stCondLst>
                                  <p:childTnLst>
                                    <p:anim calcmode="lin" valueType="num">
                                      <p:cBhvr additive="base">
                                        <p:cTn id="158" dur="500"/>
                                        <p:tgtEl>
                                          <p:spTgt spid="26"/>
                                        </p:tgtEl>
                                        <p:attrNameLst>
                                          <p:attrName>ppt_x</p:attrName>
                                        </p:attrNameLst>
                                      </p:cBhvr>
                                      <p:tavLst>
                                        <p:tav tm="0">
                                          <p:val>
                                            <p:strVal val="ppt_x"/>
                                          </p:val>
                                        </p:tav>
                                        <p:tav tm="100000">
                                          <p:val>
                                            <p:strVal val="ppt_x"/>
                                          </p:val>
                                        </p:tav>
                                      </p:tavLst>
                                    </p:anim>
                                    <p:anim calcmode="lin" valueType="num">
                                      <p:cBhvr additive="base">
                                        <p:cTn id="159" dur="500"/>
                                        <p:tgtEl>
                                          <p:spTgt spid="26"/>
                                        </p:tgtEl>
                                        <p:attrNameLst>
                                          <p:attrName>ppt_y</p:attrName>
                                        </p:attrNameLst>
                                      </p:cBhvr>
                                      <p:tavLst>
                                        <p:tav tm="0">
                                          <p:val>
                                            <p:strVal val="ppt_y"/>
                                          </p:val>
                                        </p:tav>
                                        <p:tav tm="100000">
                                          <p:val>
                                            <p:strVal val="1+ppt_h/2"/>
                                          </p:val>
                                        </p:tav>
                                      </p:tavLst>
                                    </p:anim>
                                    <p:set>
                                      <p:cBhvr>
                                        <p:cTn id="160" dur="1" fill="hold">
                                          <p:stCondLst>
                                            <p:cond delay="499"/>
                                          </p:stCondLst>
                                        </p:cTn>
                                        <p:tgtEl>
                                          <p:spTgt spid="26"/>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2" presetClass="exit" presetSubtype="4" fill="hold" grpId="0" nodeType="clickEffect">
                                  <p:stCondLst>
                                    <p:cond delay="0"/>
                                  </p:stCondLst>
                                  <p:childTnLst>
                                    <p:anim calcmode="lin" valueType="num">
                                      <p:cBhvr additive="base">
                                        <p:cTn id="164" dur="500"/>
                                        <p:tgtEl>
                                          <p:spTgt spid="65"/>
                                        </p:tgtEl>
                                        <p:attrNameLst>
                                          <p:attrName>ppt_x</p:attrName>
                                        </p:attrNameLst>
                                      </p:cBhvr>
                                      <p:tavLst>
                                        <p:tav tm="0">
                                          <p:val>
                                            <p:strVal val="ppt_x"/>
                                          </p:val>
                                        </p:tav>
                                        <p:tav tm="100000">
                                          <p:val>
                                            <p:strVal val="ppt_x"/>
                                          </p:val>
                                        </p:tav>
                                      </p:tavLst>
                                    </p:anim>
                                    <p:anim calcmode="lin" valueType="num">
                                      <p:cBhvr additive="base">
                                        <p:cTn id="165" dur="500"/>
                                        <p:tgtEl>
                                          <p:spTgt spid="65"/>
                                        </p:tgtEl>
                                        <p:attrNameLst>
                                          <p:attrName>ppt_y</p:attrName>
                                        </p:attrNameLst>
                                      </p:cBhvr>
                                      <p:tavLst>
                                        <p:tav tm="0">
                                          <p:val>
                                            <p:strVal val="ppt_y"/>
                                          </p:val>
                                        </p:tav>
                                        <p:tav tm="100000">
                                          <p:val>
                                            <p:strVal val="1+ppt_h/2"/>
                                          </p:val>
                                        </p:tav>
                                      </p:tavLst>
                                    </p:anim>
                                    <p:set>
                                      <p:cBhvr>
                                        <p:cTn id="166" dur="1" fill="hold">
                                          <p:stCondLst>
                                            <p:cond delay="499"/>
                                          </p:stCondLst>
                                        </p:cTn>
                                        <p:tgtEl>
                                          <p:spTgt spid="6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 presetClass="exit" presetSubtype="4" fill="hold" grpId="0" nodeType="clickEffect">
                                  <p:stCondLst>
                                    <p:cond delay="0"/>
                                  </p:stCondLst>
                                  <p:childTnLst>
                                    <p:anim calcmode="lin" valueType="num">
                                      <p:cBhvr additive="base">
                                        <p:cTn id="170" dur="500"/>
                                        <p:tgtEl>
                                          <p:spTgt spid="63"/>
                                        </p:tgtEl>
                                        <p:attrNameLst>
                                          <p:attrName>ppt_x</p:attrName>
                                        </p:attrNameLst>
                                      </p:cBhvr>
                                      <p:tavLst>
                                        <p:tav tm="0">
                                          <p:val>
                                            <p:strVal val="ppt_x"/>
                                          </p:val>
                                        </p:tav>
                                        <p:tav tm="100000">
                                          <p:val>
                                            <p:strVal val="ppt_x"/>
                                          </p:val>
                                        </p:tav>
                                      </p:tavLst>
                                    </p:anim>
                                    <p:anim calcmode="lin" valueType="num">
                                      <p:cBhvr additive="base">
                                        <p:cTn id="171" dur="500"/>
                                        <p:tgtEl>
                                          <p:spTgt spid="63"/>
                                        </p:tgtEl>
                                        <p:attrNameLst>
                                          <p:attrName>ppt_y</p:attrName>
                                        </p:attrNameLst>
                                      </p:cBhvr>
                                      <p:tavLst>
                                        <p:tav tm="0">
                                          <p:val>
                                            <p:strVal val="ppt_y"/>
                                          </p:val>
                                        </p:tav>
                                        <p:tav tm="100000">
                                          <p:val>
                                            <p:strVal val="1+ppt_h/2"/>
                                          </p:val>
                                        </p:tav>
                                      </p:tavLst>
                                    </p:anim>
                                    <p:set>
                                      <p:cBhvr>
                                        <p:cTn id="172" dur="1" fill="hold">
                                          <p:stCondLst>
                                            <p:cond delay="499"/>
                                          </p:stCondLst>
                                        </p:cTn>
                                        <p:tgtEl>
                                          <p:spTgt spid="6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 presetClass="exit" presetSubtype="4" fill="hold" grpId="0" nodeType="clickEffect">
                                  <p:stCondLst>
                                    <p:cond delay="0"/>
                                  </p:stCondLst>
                                  <p:childTnLst>
                                    <p:anim calcmode="lin" valueType="num">
                                      <p:cBhvr additive="base">
                                        <p:cTn id="176" dur="500"/>
                                        <p:tgtEl>
                                          <p:spTgt spid="18"/>
                                        </p:tgtEl>
                                        <p:attrNameLst>
                                          <p:attrName>ppt_x</p:attrName>
                                        </p:attrNameLst>
                                      </p:cBhvr>
                                      <p:tavLst>
                                        <p:tav tm="0">
                                          <p:val>
                                            <p:strVal val="ppt_x"/>
                                          </p:val>
                                        </p:tav>
                                        <p:tav tm="100000">
                                          <p:val>
                                            <p:strVal val="ppt_x"/>
                                          </p:val>
                                        </p:tav>
                                      </p:tavLst>
                                    </p:anim>
                                    <p:anim calcmode="lin" valueType="num">
                                      <p:cBhvr additive="base">
                                        <p:cTn id="177" dur="500"/>
                                        <p:tgtEl>
                                          <p:spTgt spid="18"/>
                                        </p:tgtEl>
                                        <p:attrNameLst>
                                          <p:attrName>ppt_y</p:attrName>
                                        </p:attrNameLst>
                                      </p:cBhvr>
                                      <p:tavLst>
                                        <p:tav tm="0">
                                          <p:val>
                                            <p:strVal val="ppt_y"/>
                                          </p:val>
                                        </p:tav>
                                        <p:tav tm="100000">
                                          <p:val>
                                            <p:strVal val="1+ppt_h/2"/>
                                          </p:val>
                                        </p:tav>
                                      </p:tavLst>
                                    </p:anim>
                                    <p:set>
                                      <p:cBhvr>
                                        <p:cTn id="178" dur="1" fill="hold">
                                          <p:stCondLst>
                                            <p:cond delay="499"/>
                                          </p:stCondLst>
                                        </p:cTn>
                                        <p:tgtEl>
                                          <p:spTgt spid="18"/>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 presetClass="exit" presetSubtype="4" fill="hold" grpId="0" nodeType="clickEffect">
                                  <p:stCondLst>
                                    <p:cond delay="0"/>
                                  </p:stCondLst>
                                  <p:childTnLst>
                                    <p:anim calcmode="lin" valueType="num">
                                      <p:cBhvr additive="base">
                                        <p:cTn id="182" dur="500"/>
                                        <p:tgtEl>
                                          <p:spTgt spid="38"/>
                                        </p:tgtEl>
                                        <p:attrNameLst>
                                          <p:attrName>ppt_x</p:attrName>
                                        </p:attrNameLst>
                                      </p:cBhvr>
                                      <p:tavLst>
                                        <p:tav tm="0">
                                          <p:val>
                                            <p:strVal val="ppt_x"/>
                                          </p:val>
                                        </p:tav>
                                        <p:tav tm="100000">
                                          <p:val>
                                            <p:strVal val="ppt_x"/>
                                          </p:val>
                                        </p:tav>
                                      </p:tavLst>
                                    </p:anim>
                                    <p:anim calcmode="lin" valueType="num">
                                      <p:cBhvr additive="base">
                                        <p:cTn id="183" dur="500"/>
                                        <p:tgtEl>
                                          <p:spTgt spid="38"/>
                                        </p:tgtEl>
                                        <p:attrNameLst>
                                          <p:attrName>ppt_y</p:attrName>
                                        </p:attrNameLst>
                                      </p:cBhvr>
                                      <p:tavLst>
                                        <p:tav tm="0">
                                          <p:val>
                                            <p:strVal val="ppt_y"/>
                                          </p:val>
                                        </p:tav>
                                        <p:tav tm="100000">
                                          <p:val>
                                            <p:strVal val="1+ppt_h/2"/>
                                          </p:val>
                                        </p:tav>
                                      </p:tavLst>
                                    </p:anim>
                                    <p:set>
                                      <p:cBhvr>
                                        <p:cTn id="184" dur="1" fill="hold">
                                          <p:stCondLst>
                                            <p:cond delay="499"/>
                                          </p:stCondLst>
                                        </p:cTn>
                                        <p:tgtEl>
                                          <p:spTgt spid="3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2" presetClass="exit" presetSubtype="4" fill="hold" grpId="0" nodeType="clickEffect">
                                  <p:stCondLst>
                                    <p:cond delay="0"/>
                                  </p:stCondLst>
                                  <p:childTnLst>
                                    <p:anim calcmode="lin" valueType="num">
                                      <p:cBhvr additive="base">
                                        <p:cTn id="188" dur="500"/>
                                        <p:tgtEl>
                                          <p:spTgt spid="44"/>
                                        </p:tgtEl>
                                        <p:attrNameLst>
                                          <p:attrName>ppt_x</p:attrName>
                                        </p:attrNameLst>
                                      </p:cBhvr>
                                      <p:tavLst>
                                        <p:tav tm="0">
                                          <p:val>
                                            <p:strVal val="ppt_x"/>
                                          </p:val>
                                        </p:tav>
                                        <p:tav tm="100000">
                                          <p:val>
                                            <p:strVal val="ppt_x"/>
                                          </p:val>
                                        </p:tav>
                                      </p:tavLst>
                                    </p:anim>
                                    <p:anim calcmode="lin" valueType="num">
                                      <p:cBhvr additive="base">
                                        <p:cTn id="189" dur="500"/>
                                        <p:tgtEl>
                                          <p:spTgt spid="44"/>
                                        </p:tgtEl>
                                        <p:attrNameLst>
                                          <p:attrName>ppt_y</p:attrName>
                                        </p:attrNameLst>
                                      </p:cBhvr>
                                      <p:tavLst>
                                        <p:tav tm="0">
                                          <p:val>
                                            <p:strVal val="ppt_y"/>
                                          </p:val>
                                        </p:tav>
                                        <p:tav tm="100000">
                                          <p:val>
                                            <p:strVal val="1+ppt_h/2"/>
                                          </p:val>
                                        </p:tav>
                                      </p:tavLst>
                                    </p:anim>
                                    <p:set>
                                      <p:cBhvr>
                                        <p:cTn id="190" dur="1" fill="hold">
                                          <p:stCondLst>
                                            <p:cond delay="499"/>
                                          </p:stCondLst>
                                        </p:cTn>
                                        <p:tgtEl>
                                          <p:spTgt spid="44"/>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2" presetClass="exit" presetSubtype="4" fill="hold" grpId="0" nodeType="clickEffect">
                                  <p:stCondLst>
                                    <p:cond delay="0"/>
                                  </p:stCondLst>
                                  <p:childTnLst>
                                    <p:anim calcmode="lin" valueType="num">
                                      <p:cBhvr additive="base">
                                        <p:cTn id="194" dur="500"/>
                                        <p:tgtEl>
                                          <p:spTgt spid="20"/>
                                        </p:tgtEl>
                                        <p:attrNameLst>
                                          <p:attrName>ppt_x</p:attrName>
                                        </p:attrNameLst>
                                      </p:cBhvr>
                                      <p:tavLst>
                                        <p:tav tm="0">
                                          <p:val>
                                            <p:strVal val="ppt_x"/>
                                          </p:val>
                                        </p:tav>
                                        <p:tav tm="100000">
                                          <p:val>
                                            <p:strVal val="ppt_x"/>
                                          </p:val>
                                        </p:tav>
                                      </p:tavLst>
                                    </p:anim>
                                    <p:anim calcmode="lin" valueType="num">
                                      <p:cBhvr additive="base">
                                        <p:cTn id="195" dur="500"/>
                                        <p:tgtEl>
                                          <p:spTgt spid="20"/>
                                        </p:tgtEl>
                                        <p:attrNameLst>
                                          <p:attrName>ppt_y</p:attrName>
                                        </p:attrNameLst>
                                      </p:cBhvr>
                                      <p:tavLst>
                                        <p:tav tm="0">
                                          <p:val>
                                            <p:strVal val="ppt_y"/>
                                          </p:val>
                                        </p:tav>
                                        <p:tav tm="100000">
                                          <p:val>
                                            <p:strVal val="1+ppt_h/2"/>
                                          </p:val>
                                        </p:tav>
                                      </p:tavLst>
                                    </p:anim>
                                    <p:set>
                                      <p:cBhvr>
                                        <p:cTn id="196" dur="1" fill="hold">
                                          <p:stCondLst>
                                            <p:cond delay="499"/>
                                          </p:stCondLst>
                                        </p:cTn>
                                        <p:tgtEl>
                                          <p:spTgt spid="20"/>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 presetClass="exit" presetSubtype="4" fill="hold" grpId="0" nodeType="clickEffect">
                                  <p:stCondLst>
                                    <p:cond delay="0"/>
                                  </p:stCondLst>
                                  <p:childTnLst>
                                    <p:anim calcmode="lin" valueType="num">
                                      <p:cBhvr additive="base">
                                        <p:cTn id="200" dur="500"/>
                                        <p:tgtEl>
                                          <p:spTgt spid="62"/>
                                        </p:tgtEl>
                                        <p:attrNameLst>
                                          <p:attrName>ppt_x</p:attrName>
                                        </p:attrNameLst>
                                      </p:cBhvr>
                                      <p:tavLst>
                                        <p:tav tm="0">
                                          <p:val>
                                            <p:strVal val="ppt_x"/>
                                          </p:val>
                                        </p:tav>
                                        <p:tav tm="100000">
                                          <p:val>
                                            <p:strVal val="ppt_x"/>
                                          </p:val>
                                        </p:tav>
                                      </p:tavLst>
                                    </p:anim>
                                    <p:anim calcmode="lin" valueType="num">
                                      <p:cBhvr additive="base">
                                        <p:cTn id="201" dur="500"/>
                                        <p:tgtEl>
                                          <p:spTgt spid="62"/>
                                        </p:tgtEl>
                                        <p:attrNameLst>
                                          <p:attrName>ppt_y</p:attrName>
                                        </p:attrNameLst>
                                      </p:cBhvr>
                                      <p:tavLst>
                                        <p:tav tm="0">
                                          <p:val>
                                            <p:strVal val="ppt_y"/>
                                          </p:val>
                                        </p:tav>
                                        <p:tav tm="100000">
                                          <p:val>
                                            <p:strVal val="1+ppt_h/2"/>
                                          </p:val>
                                        </p:tav>
                                      </p:tavLst>
                                    </p:anim>
                                    <p:set>
                                      <p:cBhvr>
                                        <p:cTn id="202" dur="1" fill="hold">
                                          <p:stCondLst>
                                            <p:cond delay="499"/>
                                          </p:stCondLst>
                                        </p:cTn>
                                        <p:tgtEl>
                                          <p:spTgt spid="62"/>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grpId="0" nodeType="clickEffect">
                                  <p:stCondLst>
                                    <p:cond delay="0"/>
                                  </p:stCondLst>
                                  <p:childTnLst>
                                    <p:set>
                                      <p:cBhvr>
                                        <p:cTn id="206" dur="1" fill="hold">
                                          <p:stCondLst>
                                            <p:cond delay="0"/>
                                          </p:stCondLst>
                                        </p:cTn>
                                        <p:tgtEl>
                                          <p:spTgt spid="128"/>
                                        </p:tgtEl>
                                        <p:attrNameLst>
                                          <p:attrName>style.visibility</p:attrName>
                                        </p:attrNameLst>
                                      </p:cBhvr>
                                      <p:to>
                                        <p:strVal val="visible"/>
                                      </p:to>
                                    </p:set>
                                    <p:animEffect transition="in" filter="wipe(left)">
                                      <p:cBhvr>
                                        <p:cTn id="207" dur="500"/>
                                        <p:tgtEl>
                                          <p:spTgt spid="128"/>
                                        </p:tgtEl>
                                      </p:cBhvr>
                                    </p:animEffect>
                                  </p:childTnLst>
                                </p:cTn>
                              </p:par>
                            </p:childTnLst>
                          </p:cTn>
                        </p:par>
                      </p:childTnLst>
                    </p:cTn>
                  </p:par>
                  <p:par>
                    <p:cTn id="208" fill="hold">
                      <p:stCondLst>
                        <p:cond delay="indefinite"/>
                      </p:stCondLst>
                      <p:childTnLst>
                        <p:par>
                          <p:cTn id="209" fill="hold">
                            <p:stCondLst>
                              <p:cond delay="0"/>
                            </p:stCondLst>
                            <p:childTnLst>
                              <p:par>
                                <p:cTn id="210" presetID="2" presetClass="exit" presetSubtype="4" fill="hold" grpId="0" nodeType="clickEffect">
                                  <p:stCondLst>
                                    <p:cond delay="0"/>
                                  </p:stCondLst>
                                  <p:childTnLst>
                                    <p:anim calcmode="lin" valueType="num">
                                      <p:cBhvr additive="base">
                                        <p:cTn id="211" dur="500"/>
                                        <p:tgtEl>
                                          <p:spTgt spid="25"/>
                                        </p:tgtEl>
                                        <p:attrNameLst>
                                          <p:attrName>ppt_x</p:attrName>
                                        </p:attrNameLst>
                                      </p:cBhvr>
                                      <p:tavLst>
                                        <p:tav tm="0">
                                          <p:val>
                                            <p:strVal val="ppt_x"/>
                                          </p:val>
                                        </p:tav>
                                        <p:tav tm="100000">
                                          <p:val>
                                            <p:strVal val="ppt_x"/>
                                          </p:val>
                                        </p:tav>
                                      </p:tavLst>
                                    </p:anim>
                                    <p:anim calcmode="lin" valueType="num">
                                      <p:cBhvr additive="base">
                                        <p:cTn id="212" dur="500"/>
                                        <p:tgtEl>
                                          <p:spTgt spid="25"/>
                                        </p:tgtEl>
                                        <p:attrNameLst>
                                          <p:attrName>ppt_y</p:attrName>
                                        </p:attrNameLst>
                                      </p:cBhvr>
                                      <p:tavLst>
                                        <p:tav tm="0">
                                          <p:val>
                                            <p:strVal val="ppt_y"/>
                                          </p:val>
                                        </p:tav>
                                        <p:tav tm="100000">
                                          <p:val>
                                            <p:strVal val="1+ppt_h/2"/>
                                          </p:val>
                                        </p:tav>
                                      </p:tavLst>
                                    </p:anim>
                                    <p:set>
                                      <p:cBhvr>
                                        <p:cTn id="213" dur="1" fill="hold">
                                          <p:stCondLst>
                                            <p:cond delay="499"/>
                                          </p:stCondLst>
                                        </p:cTn>
                                        <p:tgtEl>
                                          <p:spTgt spid="25"/>
                                        </p:tgtEl>
                                        <p:attrNameLst>
                                          <p:attrName>style.visibility</p:attrName>
                                        </p:attrNameLst>
                                      </p:cBhvr>
                                      <p:to>
                                        <p:strVal val="hidden"/>
                                      </p:to>
                                    </p:set>
                                  </p:childTnLst>
                                </p:cTn>
                              </p:par>
                            </p:childTnLst>
                          </p:cTn>
                        </p:par>
                      </p:childTnLst>
                    </p:cTn>
                  </p:par>
                  <p:par>
                    <p:cTn id="214" fill="hold">
                      <p:stCondLst>
                        <p:cond delay="indefinite"/>
                      </p:stCondLst>
                      <p:childTnLst>
                        <p:par>
                          <p:cTn id="215" fill="hold">
                            <p:stCondLst>
                              <p:cond delay="0"/>
                            </p:stCondLst>
                            <p:childTnLst>
                              <p:par>
                                <p:cTn id="216" presetID="2" presetClass="exit" presetSubtype="4" fill="hold" grpId="0" nodeType="clickEffect">
                                  <p:stCondLst>
                                    <p:cond delay="0"/>
                                  </p:stCondLst>
                                  <p:childTnLst>
                                    <p:anim calcmode="lin" valueType="num">
                                      <p:cBhvr additive="base">
                                        <p:cTn id="217" dur="500"/>
                                        <p:tgtEl>
                                          <p:spTgt spid="50"/>
                                        </p:tgtEl>
                                        <p:attrNameLst>
                                          <p:attrName>ppt_x</p:attrName>
                                        </p:attrNameLst>
                                      </p:cBhvr>
                                      <p:tavLst>
                                        <p:tav tm="0">
                                          <p:val>
                                            <p:strVal val="ppt_x"/>
                                          </p:val>
                                        </p:tav>
                                        <p:tav tm="100000">
                                          <p:val>
                                            <p:strVal val="ppt_x"/>
                                          </p:val>
                                        </p:tav>
                                      </p:tavLst>
                                    </p:anim>
                                    <p:anim calcmode="lin" valueType="num">
                                      <p:cBhvr additive="base">
                                        <p:cTn id="218" dur="500"/>
                                        <p:tgtEl>
                                          <p:spTgt spid="50"/>
                                        </p:tgtEl>
                                        <p:attrNameLst>
                                          <p:attrName>ppt_y</p:attrName>
                                        </p:attrNameLst>
                                      </p:cBhvr>
                                      <p:tavLst>
                                        <p:tav tm="0">
                                          <p:val>
                                            <p:strVal val="ppt_y"/>
                                          </p:val>
                                        </p:tav>
                                        <p:tav tm="100000">
                                          <p:val>
                                            <p:strVal val="1+ppt_h/2"/>
                                          </p:val>
                                        </p:tav>
                                      </p:tavLst>
                                    </p:anim>
                                    <p:set>
                                      <p:cBhvr>
                                        <p:cTn id="219" dur="1" fill="hold">
                                          <p:stCondLst>
                                            <p:cond delay="499"/>
                                          </p:stCondLst>
                                        </p:cTn>
                                        <p:tgtEl>
                                          <p:spTgt spid="50"/>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101"/>
                                        </p:tgtEl>
                                        <p:attrNameLst>
                                          <p:attrName>style.visibility</p:attrName>
                                        </p:attrNameLst>
                                      </p:cBhvr>
                                      <p:to>
                                        <p:strVal val="visible"/>
                                      </p:to>
                                    </p:set>
                                  </p:childTnLst>
                                </p:cTn>
                              </p:par>
                            </p:childTnLst>
                          </p:cTn>
                        </p:par>
                      </p:childTnLst>
                    </p:cTn>
                  </p:par>
                  <p:par>
                    <p:cTn id="224" fill="hold">
                      <p:stCondLst>
                        <p:cond delay="indefinite"/>
                      </p:stCondLst>
                      <p:childTnLst>
                        <p:par>
                          <p:cTn id="225" fill="hold">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10"/>
                                        </p:tgtEl>
                                        <p:attrNameLst>
                                          <p:attrName>style.visibility</p:attrName>
                                        </p:attrNameLst>
                                      </p:cBhvr>
                                      <p:to>
                                        <p:strVal val="visible"/>
                                      </p:to>
                                    </p:se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nodeType="clickEffect">
                                  <p:stCondLst>
                                    <p:cond delay="0"/>
                                  </p:stCondLst>
                                  <p:childTnLst>
                                    <p:set>
                                      <p:cBhvr>
                                        <p:cTn id="231" dur="1" fill="hold">
                                          <p:stCondLst>
                                            <p:cond delay="0"/>
                                          </p:stCondLst>
                                        </p:cTn>
                                        <p:tgtEl>
                                          <p:spTgt spid="16"/>
                                        </p:tgtEl>
                                        <p:attrNameLst>
                                          <p:attrName>style.visibility</p:attrName>
                                        </p:attrNameLst>
                                      </p:cBhvr>
                                      <p:to>
                                        <p:strVal val="visible"/>
                                      </p:to>
                                    </p:set>
                                    <p:animEffect transition="in" filter="fade">
                                      <p:cBhvr>
                                        <p:cTn id="2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8" grpId="0" animBg="1"/>
      <p:bldP spid="20" grpId="0" animBg="1"/>
      <p:bldP spid="22" grpId="0" animBg="1"/>
      <p:bldP spid="23" grpId="0" animBg="1"/>
      <p:bldP spid="25" grpId="0" animBg="1"/>
      <p:bldP spid="26" grpId="0" animBg="1"/>
      <p:bldP spid="28" grpId="0" animBg="1"/>
      <p:bldP spid="29" grpId="0" animBg="1"/>
      <p:bldP spid="32" grpId="0" animBg="1"/>
      <p:bldP spid="38" grpId="0" animBg="1"/>
      <p:bldP spid="41" grpId="0" animBg="1"/>
      <p:bldP spid="42" grpId="0" animBg="1"/>
      <p:bldP spid="44" grpId="0" animBg="1"/>
      <p:bldP spid="45" grpId="0" animBg="1"/>
      <p:bldP spid="47" grpId="0" animBg="1"/>
      <p:bldP spid="48" grpId="0" animBg="1"/>
      <p:bldP spid="50" grpId="0" animBg="1"/>
      <p:bldP spid="51" grpId="0" animBg="1"/>
      <p:bldP spid="53" grpId="0" animBg="1"/>
      <p:bldP spid="54" grpId="0" animBg="1"/>
      <p:bldP spid="56" grpId="0" animBg="1"/>
      <p:bldP spid="57" grpId="0" animBg="1"/>
      <p:bldP spid="59" grpId="0" animBg="1"/>
      <p:bldP spid="60" grpId="0" animBg="1"/>
      <p:bldP spid="62" grpId="0" animBg="1"/>
      <p:bldP spid="63" grpId="0" animBg="1"/>
      <p:bldP spid="65" grpId="0" animBg="1"/>
      <p:bldP spid="69" grpId="0" animBg="1"/>
      <p:bldP spid="91" grpId="0"/>
      <p:bldP spid="93" grpId="0" animBg="1"/>
      <p:bldP spid="94" grpId="0"/>
      <p:bldP spid="95" grpId="0" animBg="1"/>
      <p:bldP spid="66" grpId="0" animBg="1"/>
      <p:bldP spid="96" grpId="0" animBg="1"/>
      <p:bldP spid="97" grpId="0"/>
      <p:bldP spid="98" grpId="0"/>
      <p:bldP spid="99" grpId="0" animBg="1"/>
      <p:bldP spid="100" grpId="0" animBg="1"/>
      <p:bldP spid="101" grpId="0"/>
      <p:bldP spid="104" grpId="0"/>
      <p:bldP spid="1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75EE331-11AF-7DC9-CFD4-C502717C341F}"/>
              </a:ext>
            </a:extLst>
          </p:cNvPr>
          <p:cNvPicPr>
            <a:picLocks noChangeAspect="1"/>
          </p:cNvPicPr>
          <p:nvPr/>
        </p:nvPicPr>
        <p:blipFill>
          <a:blip r:embed="rId2"/>
          <a:stretch>
            <a:fillRect/>
          </a:stretch>
        </p:blipFill>
        <p:spPr>
          <a:xfrm>
            <a:off x="-992146" y="-1460152"/>
            <a:ext cx="16211574" cy="8074329"/>
          </a:xfrm>
          <a:prstGeom prst="rect">
            <a:avLst/>
          </a:prstGeom>
        </p:spPr>
      </p:pic>
      <p:sp>
        <p:nvSpPr>
          <p:cNvPr id="22" name="Freeform: Shape 21">
            <a:extLst>
              <a:ext uri="{FF2B5EF4-FFF2-40B4-BE49-F238E27FC236}">
                <a16:creationId xmlns:a16="http://schemas.microsoft.com/office/drawing/2014/main" id="{4C508D9D-3B8E-F9E0-DFCB-645E1BBF6B4E}"/>
              </a:ext>
            </a:extLst>
          </p:cNvPr>
          <p:cNvSpPr/>
          <p:nvPr/>
        </p:nvSpPr>
        <p:spPr>
          <a:xfrm>
            <a:off x="-347892" y="-1516409"/>
            <a:ext cx="14368570" cy="7806328"/>
          </a:xfrm>
          <a:custGeom>
            <a:avLst/>
            <a:gdLst>
              <a:gd name="connsiteX0" fmla="*/ 682140 w 14368570"/>
              <a:gd name="connsiteY0" fmla="*/ 5556766 h 7806328"/>
              <a:gd name="connsiteX1" fmla="*/ 529740 w 14368570"/>
              <a:gd name="connsiteY1" fmla="*/ 5556766 h 7806328"/>
              <a:gd name="connsiteX2" fmla="*/ 2380311 w 14368570"/>
              <a:gd name="connsiteY2" fmla="*/ 5447909 h 7806328"/>
              <a:gd name="connsiteX3" fmla="*/ 5537168 w 14368570"/>
              <a:gd name="connsiteY3" fmla="*/ 5164881 h 7806328"/>
              <a:gd name="connsiteX4" fmla="*/ 4513911 w 14368570"/>
              <a:gd name="connsiteY4" fmla="*/ 2291052 h 7806328"/>
              <a:gd name="connsiteX5" fmla="*/ 3120540 w 14368570"/>
              <a:gd name="connsiteY5" fmla="*/ 2356366 h 7806328"/>
              <a:gd name="connsiteX6" fmla="*/ 834540 w 14368570"/>
              <a:gd name="connsiteY6" fmla="*/ 2160424 h 7806328"/>
              <a:gd name="connsiteX7" fmla="*/ 137854 w 14368570"/>
              <a:gd name="connsiteY7" fmla="*/ 636424 h 7806328"/>
              <a:gd name="connsiteX8" fmla="*/ 3338254 w 14368570"/>
              <a:gd name="connsiteY8" fmla="*/ 179224 h 7806328"/>
              <a:gd name="connsiteX9" fmla="*/ 13091854 w 14368570"/>
              <a:gd name="connsiteY9" fmla="*/ 266309 h 7806328"/>
              <a:gd name="connsiteX10" fmla="*/ 14158654 w 14368570"/>
              <a:gd name="connsiteY10" fmla="*/ 3205452 h 7806328"/>
              <a:gd name="connsiteX11" fmla="*/ 13940940 w 14368570"/>
              <a:gd name="connsiteY11" fmla="*/ 7015452 h 7806328"/>
              <a:gd name="connsiteX12" fmla="*/ 9934997 w 14368570"/>
              <a:gd name="connsiteY12" fmla="*/ 7799224 h 7806328"/>
              <a:gd name="connsiteX13" fmla="*/ 2271454 w 14368570"/>
              <a:gd name="connsiteY13" fmla="*/ 7342024 h 7806328"/>
              <a:gd name="connsiteX14" fmla="*/ 420883 w 14368570"/>
              <a:gd name="connsiteY14" fmla="*/ 6340538 h 7806328"/>
              <a:gd name="connsiteX15" fmla="*/ 551511 w 14368570"/>
              <a:gd name="connsiteY15" fmla="*/ 5534995 h 780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68570" h="7806328">
                <a:moveTo>
                  <a:pt x="682140" y="5556766"/>
                </a:moveTo>
                <a:lnTo>
                  <a:pt x="529740" y="5556766"/>
                </a:lnTo>
                <a:cubicBezTo>
                  <a:pt x="812769" y="5538623"/>
                  <a:pt x="1545740" y="5513223"/>
                  <a:pt x="2380311" y="5447909"/>
                </a:cubicBezTo>
                <a:cubicBezTo>
                  <a:pt x="3214882" y="5382595"/>
                  <a:pt x="5181568" y="5691024"/>
                  <a:pt x="5537168" y="5164881"/>
                </a:cubicBezTo>
                <a:cubicBezTo>
                  <a:pt x="5892768" y="4638738"/>
                  <a:pt x="4916682" y="2759138"/>
                  <a:pt x="4513911" y="2291052"/>
                </a:cubicBezTo>
                <a:cubicBezTo>
                  <a:pt x="4111140" y="1822966"/>
                  <a:pt x="3733768" y="2378137"/>
                  <a:pt x="3120540" y="2356366"/>
                </a:cubicBezTo>
                <a:cubicBezTo>
                  <a:pt x="2507312" y="2334595"/>
                  <a:pt x="1331654" y="2447081"/>
                  <a:pt x="834540" y="2160424"/>
                </a:cubicBezTo>
                <a:cubicBezTo>
                  <a:pt x="337426" y="1873767"/>
                  <a:pt x="-279432" y="966624"/>
                  <a:pt x="137854" y="636424"/>
                </a:cubicBezTo>
                <a:cubicBezTo>
                  <a:pt x="555140" y="306224"/>
                  <a:pt x="1179254" y="240910"/>
                  <a:pt x="3338254" y="179224"/>
                </a:cubicBezTo>
                <a:cubicBezTo>
                  <a:pt x="5497254" y="117538"/>
                  <a:pt x="11288454" y="-238062"/>
                  <a:pt x="13091854" y="266309"/>
                </a:cubicBezTo>
                <a:cubicBezTo>
                  <a:pt x="14895254" y="770680"/>
                  <a:pt x="14017140" y="2080595"/>
                  <a:pt x="14158654" y="3205452"/>
                </a:cubicBezTo>
                <a:cubicBezTo>
                  <a:pt x="14300168" y="4330309"/>
                  <a:pt x="14644883" y="6249823"/>
                  <a:pt x="13940940" y="7015452"/>
                </a:cubicBezTo>
                <a:cubicBezTo>
                  <a:pt x="13236997" y="7781081"/>
                  <a:pt x="11879911" y="7744795"/>
                  <a:pt x="9934997" y="7799224"/>
                </a:cubicBezTo>
                <a:cubicBezTo>
                  <a:pt x="7990083" y="7853653"/>
                  <a:pt x="3857140" y="7585138"/>
                  <a:pt x="2271454" y="7342024"/>
                </a:cubicBezTo>
                <a:cubicBezTo>
                  <a:pt x="685768" y="7098910"/>
                  <a:pt x="707540" y="6641709"/>
                  <a:pt x="420883" y="6340538"/>
                </a:cubicBezTo>
                <a:cubicBezTo>
                  <a:pt x="134226" y="6039367"/>
                  <a:pt x="342868" y="5787181"/>
                  <a:pt x="551511" y="5534995"/>
                </a:cubicBezTo>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492580E-3011-4A1C-8DE6-C7D84A7C74D6}"/>
              </a:ext>
            </a:extLst>
          </p:cNvPr>
          <p:cNvSpPr txBox="1">
            <a:spLocks/>
          </p:cNvSpPr>
          <p:nvPr/>
        </p:nvSpPr>
        <p:spPr>
          <a:xfrm>
            <a:off x="361263" y="-30504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dirty="0"/>
              <a:t>YOLO Motivation</a:t>
            </a:r>
            <a:endParaRPr kumimoji="1" lang="zh-CN" altLang="en-US" dirty="0"/>
          </a:p>
        </p:txBody>
      </p:sp>
      <p:pic>
        <p:nvPicPr>
          <p:cNvPr id="4" name="Picture 3">
            <a:extLst>
              <a:ext uri="{FF2B5EF4-FFF2-40B4-BE49-F238E27FC236}">
                <a16:creationId xmlns:a16="http://schemas.microsoft.com/office/drawing/2014/main" id="{B8D56BD2-4B86-0C6E-F58C-04F86C933C1F}"/>
              </a:ext>
            </a:extLst>
          </p:cNvPr>
          <p:cNvPicPr>
            <a:picLocks noChangeAspect="1"/>
          </p:cNvPicPr>
          <p:nvPr/>
        </p:nvPicPr>
        <p:blipFill>
          <a:blip r:embed="rId3"/>
          <a:stretch>
            <a:fillRect/>
          </a:stretch>
        </p:blipFill>
        <p:spPr>
          <a:xfrm>
            <a:off x="5670053" y="960769"/>
            <a:ext cx="3098478" cy="2851972"/>
          </a:xfrm>
          <a:prstGeom prst="rect">
            <a:avLst/>
          </a:prstGeom>
        </p:spPr>
      </p:pic>
      <p:grpSp>
        <p:nvGrpSpPr>
          <p:cNvPr id="24" name="Group 23">
            <a:extLst>
              <a:ext uri="{FF2B5EF4-FFF2-40B4-BE49-F238E27FC236}">
                <a16:creationId xmlns:a16="http://schemas.microsoft.com/office/drawing/2014/main" id="{2A7BCB76-E0B7-618C-D15F-3034015FCEE1}"/>
              </a:ext>
            </a:extLst>
          </p:cNvPr>
          <p:cNvGrpSpPr/>
          <p:nvPr/>
        </p:nvGrpSpPr>
        <p:grpSpPr>
          <a:xfrm>
            <a:off x="5782377" y="1060078"/>
            <a:ext cx="2986154" cy="1816164"/>
            <a:chOff x="5606286" y="2808981"/>
            <a:chExt cx="2986154" cy="1816164"/>
          </a:xfrm>
        </p:grpSpPr>
        <p:sp>
          <p:nvSpPr>
            <p:cNvPr id="5" name="Rectangle 4">
              <a:extLst>
                <a:ext uri="{FF2B5EF4-FFF2-40B4-BE49-F238E27FC236}">
                  <a16:creationId xmlns:a16="http://schemas.microsoft.com/office/drawing/2014/main" id="{A1279B24-955D-8CE3-636F-F4D5F698FFF4}"/>
                </a:ext>
              </a:extLst>
            </p:cNvPr>
            <p:cNvSpPr/>
            <p:nvPr/>
          </p:nvSpPr>
          <p:spPr>
            <a:xfrm>
              <a:off x="6462805" y="3793595"/>
              <a:ext cx="1089296" cy="83155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E41F94-3980-574D-747B-8DCFDE27E200}"/>
                </a:ext>
              </a:extLst>
            </p:cNvPr>
            <p:cNvSpPr/>
            <p:nvPr/>
          </p:nvSpPr>
          <p:spPr>
            <a:xfrm>
              <a:off x="7323679" y="3167710"/>
              <a:ext cx="105651" cy="329976"/>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FB67DB-157D-C2AB-1A65-EC5EEB5112FB}"/>
                </a:ext>
              </a:extLst>
            </p:cNvPr>
            <p:cNvSpPr/>
            <p:nvPr/>
          </p:nvSpPr>
          <p:spPr>
            <a:xfrm>
              <a:off x="7680147" y="3135144"/>
              <a:ext cx="105651" cy="329976"/>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8F96A7-6104-9C2E-2A86-20B1D553A923}"/>
                </a:ext>
              </a:extLst>
            </p:cNvPr>
            <p:cNvSpPr/>
            <p:nvPr/>
          </p:nvSpPr>
          <p:spPr>
            <a:xfrm>
              <a:off x="8142265" y="3102577"/>
              <a:ext cx="105651" cy="329976"/>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C9C16D-C52B-36B1-697C-541D8B232513}"/>
                </a:ext>
              </a:extLst>
            </p:cNvPr>
            <p:cNvSpPr/>
            <p:nvPr/>
          </p:nvSpPr>
          <p:spPr>
            <a:xfrm>
              <a:off x="7956217" y="3533065"/>
              <a:ext cx="238874" cy="21762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C8820B-2AF6-8ED1-9DD4-E90D4E512D01}"/>
                </a:ext>
              </a:extLst>
            </p:cNvPr>
            <p:cNvSpPr/>
            <p:nvPr/>
          </p:nvSpPr>
          <p:spPr>
            <a:xfrm>
              <a:off x="5606286" y="3889475"/>
              <a:ext cx="190794" cy="254303"/>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77FC1A-01A4-27F0-D0B0-503150659A42}"/>
                </a:ext>
              </a:extLst>
            </p:cNvPr>
            <p:cNvSpPr/>
            <p:nvPr/>
          </p:nvSpPr>
          <p:spPr>
            <a:xfrm>
              <a:off x="6070002" y="3658531"/>
              <a:ext cx="190794" cy="254303"/>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3108F5-700D-A668-5C9A-4C87935D1C74}"/>
                </a:ext>
              </a:extLst>
            </p:cNvPr>
            <p:cNvSpPr/>
            <p:nvPr/>
          </p:nvSpPr>
          <p:spPr>
            <a:xfrm>
              <a:off x="8256338" y="3240365"/>
              <a:ext cx="190794" cy="254303"/>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74CCD1-7EA6-D844-232C-B2751F18195A}"/>
                </a:ext>
              </a:extLst>
            </p:cNvPr>
            <p:cNvSpPr/>
            <p:nvPr/>
          </p:nvSpPr>
          <p:spPr>
            <a:xfrm>
              <a:off x="8353566" y="3687058"/>
              <a:ext cx="238874" cy="21762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A45D88-D7FB-230F-69D7-869DD030E7B6}"/>
                </a:ext>
              </a:extLst>
            </p:cNvPr>
            <p:cNvSpPr/>
            <p:nvPr/>
          </p:nvSpPr>
          <p:spPr>
            <a:xfrm>
              <a:off x="7638104" y="3558555"/>
              <a:ext cx="238874" cy="21762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4A8CED-FAD5-5A63-D7C8-6EFBB7151920}"/>
                </a:ext>
              </a:extLst>
            </p:cNvPr>
            <p:cNvSpPr/>
            <p:nvPr/>
          </p:nvSpPr>
          <p:spPr>
            <a:xfrm>
              <a:off x="6842853" y="3287630"/>
              <a:ext cx="238874" cy="21762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4368BB1-FA88-0B12-DF31-9379F7266C28}"/>
                </a:ext>
              </a:extLst>
            </p:cNvPr>
            <p:cNvSpPr/>
            <p:nvPr/>
          </p:nvSpPr>
          <p:spPr>
            <a:xfrm>
              <a:off x="8142265" y="2808981"/>
              <a:ext cx="378677" cy="112544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F2222F-958A-32C1-5508-905B8562BE1E}"/>
                </a:ext>
              </a:extLst>
            </p:cNvPr>
            <p:cNvSpPr/>
            <p:nvPr/>
          </p:nvSpPr>
          <p:spPr>
            <a:xfrm>
              <a:off x="7101246" y="3359843"/>
              <a:ext cx="664229" cy="631254"/>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A0F7B1-4B0F-7C4E-F658-58D1F42A7000}"/>
                </a:ext>
              </a:extLst>
            </p:cNvPr>
            <p:cNvSpPr/>
            <p:nvPr/>
          </p:nvSpPr>
          <p:spPr>
            <a:xfrm>
              <a:off x="6307142" y="3810931"/>
              <a:ext cx="324197" cy="250571"/>
            </a:xfrm>
            <a:prstGeom prst="rect">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85C684CE-AF2C-B731-6CD8-BAD462D1C5CE}"/>
              </a:ext>
            </a:extLst>
          </p:cNvPr>
          <p:cNvSpPr txBox="1"/>
          <p:nvPr/>
        </p:nvSpPr>
        <p:spPr>
          <a:xfrm>
            <a:off x="532528" y="561077"/>
            <a:ext cx="3354508" cy="461665"/>
          </a:xfrm>
          <a:prstGeom prst="rect">
            <a:avLst/>
          </a:prstGeom>
          <a:noFill/>
        </p:spPr>
        <p:txBody>
          <a:bodyPr wrap="none" rtlCol="0">
            <a:spAutoFit/>
          </a:bodyPr>
          <a:lstStyle/>
          <a:p>
            <a:r>
              <a:rPr lang="en-US" sz="2400" dirty="0"/>
              <a:t>Easy: One Isolated Object</a:t>
            </a:r>
          </a:p>
        </p:txBody>
      </p:sp>
      <p:sp>
        <p:nvSpPr>
          <p:cNvPr id="26" name="TextBox 25">
            <a:extLst>
              <a:ext uri="{FF2B5EF4-FFF2-40B4-BE49-F238E27FC236}">
                <a16:creationId xmlns:a16="http://schemas.microsoft.com/office/drawing/2014/main" id="{93D61541-E138-6E2B-A85B-3428A8312686}"/>
              </a:ext>
            </a:extLst>
          </p:cNvPr>
          <p:cNvSpPr txBox="1"/>
          <p:nvPr/>
        </p:nvSpPr>
        <p:spPr>
          <a:xfrm>
            <a:off x="5376242" y="488941"/>
            <a:ext cx="3474797" cy="461665"/>
          </a:xfrm>
          <a:prstGeom prst="rect">
            <a:avLst/>
          </a:prstGeom>
          <a:noFill/>
        </p:spPr>
        <p:txBody>
          <a:bodyPr wrap="none" rtlCol="0">
            <a:spAutoFit/>
          </a:bodyPr>
          <a:lstStyle/>
          <a:p>
            <a:r>
              <a:rPr lang="en-US" sz="2400" dirty="0"/>
              <a:t>Hard: Overlapping Objects</a:t>
            </a:r>
          </a:p>
        </p:txBody>
      </p:sp>
      <p:grpSp>
        <p:nvGrpSpPr>
          <p:cNvPr id="30" name="Group 29">
            <a:extLst>
              <a:ext uri="{FF2B5EF4-FFF2-40B4-BE49-F238E27FC236}">
                <a16:creationId xmlns:a16="http://schemas.microsoft.com/office/drawing/2014/main" id="{2687487E-A858-BB37-81D3-2DB01883436E}"/>
              </a:ext>
            </a:extLst>
          </p:cNvPr>
          <p:cNvGrpSpPr/>
          <p:nvPr/>
        </p:nvGrpSpPr>
        <p:grpSpPr>
          <a:xfrm>
            <a:off x="364329" y="3868998"/>
            <a:ext cx="7211431" cy="3027000"/>
            <a:chOff x="364329" y="3868998"/>
            <a:chExt cx="7211431" cy="3027000"/>
          </a:xfrm>
        </p:grpSpPr>
        <p:pic>
          <p:nvPicPr>
            <p:cNvPr id="28" name="Picture 27">
              <a:extLst>
                <a:ext uri="{FF2B5EF4-FFF2-40B4-BE49-F238E27FC236}">
                  <a16:creationId xmlns:a16="http://schemas.microsoft.com/office/drawing/2014/main" id="{B1E73254-6815-208D-B33A-E4A25545539E}"/>
                </a:ext>
              </a:extLst>
            </p:cNvPr>
            <p:cNvPicPr>
              <a:picLocks noChangeAspect="1"/>
            </p:cNvPicPr>
            <p:nvPr/>
          </p:nvPicPr>
          <p:blipFill>
            <a:blip r:embed="rId4"/>
            <a:stretch>
              <a:fillRect/>
            </a:stretch>
          </p:blipFill>
          <p:spPr>
            <a:xfrm>
              <a:off x="364329" y="3904731"/>
              <a:ext cx="7211431" cy="2991267"/>
            </a:xfrm>
            <a:prstGeom prst="rect">
              <a:avLst/>
            </a:prstGeom>
          </p:spPr>
        </p:pic>
        <p:sp>
          <p:nvSpPr>
            <p:cNvPr id="29" name="Rectangle 28">
              <a:extLst>
                <a:ext uri="{FF2B5EF4-FFF2-40B4-BE49-F238E27FC236}">
                  <a16:creationId xmlns:a16="http://schemas.microsoft.com/office/drawing/2014/main" id="{5FEF4950-6A4F-D277-7066-35DD2CA2A4E0}"/>
                </a:ext>
              </a:extLst>
            </p:cNvPr>
            <p:cNvSpPr/>
            <p:nvPr/>
          </p:nvSpPr>
          <p:spPr>
            <a:xfrm>
              <a:off x="4354286" y="3868998"/>
              <a:ext cx="2536922" cy="2179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45B56664-E9E5-C10D-A787-CDC32BCCF9AA}"/>
              </a:ext>
            </a:extLst>
          </p:cNvPr>
          <p:cNvSpPr/>
          <p:nvPr/>
        </p:nvSpPr>
        <p:spPr>
          <a:xfrm>
            <a:off x="5376242" y="561077"/>
            <a:ext cx="3857226" cy="34563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269166"/>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35945D-4B4E-D985-A234-43B23A2570DC}"/>
              </a:ext>
            </a:extLst>
          </p:cNvPr>
          <p:cNvPicPr>
            <a:picLocks noChangeAspect="1"/>
          </p:cNvPicPr>
          <p:nvPr/>
        </p:nvPicPr>
        <p:blipFill>
          <a:blip r:embed="rId2"/>
          <a:stretch>
            <a:fillRect/>
          </a:stretch>
        </p:blipFill>
        <p:spPr>
          <a:xfrm>
            <a:off x="0" y="1484427"/>
            <a:ext cx="9144000" cy="3889146"/>
          </a:xfrm>
          <a:prstGeom prst="rect">
            <a:avLst/>
          </a:prstGeom>
        </p:spPr>
      </p:pic>
      <p:sp>
        <p:nvSpPr>
          <p:cNvPr id="2" name="标题 1">
            <a:extLst>
              <a:ext uri="{FF2B5EF4-FFF2-40B4-BE49-F238E27FC236}">
                <a16:creationId xmlns:a16="http://schemas.microsoft.com/office/drawing/2014/main" id="{D492580E-3011-4A1C-8DE6-C7D84A7C74D6}"/>
              </a:ext>
            </a:extLst>
          </p:cNvPr>
          <p:cNvSpPr txBox="1">
            <a:spLocks/>
          </p:cNvSpPr>
          <p:nvPr/>
        </p:nvSpPr>
        <p:spPr>
          <a:xfrm>
            <a:off x="611321" y="16006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kumimoji="1" lang="en-US" altLang="zh-CN"/>
              <a:t>YOLO Motivation</a:t>
            </a:r>
            <a:endParaRPr kumimoji="1" lang="zh-CN" altLang="en-US" dirty="0"/>
          </a:p>
        </p:txBody>
      </p:sp>
    </p:spTree>
    <p:extLst>
      <p:ext uri="{BB962C8B-B14F-4D97-AF65-F5344CB8AC3E}">
        <p14:creationId xmlns:p14="http://schemas.microsoft.com/office/powerpoint/2010/main" val="2400644456"/>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120190" y="1753810"/>
            <a:ext cx="3023810" cy="369332"/>
          </a:xfrm>
          <a:prstGeom prst="rect">
            <a:avLst/>
          </a:prstGeom>
          <a:noFill/>
        </p:spPr>
        <p:txBody>
          <a:bodyPr wrap="square" rtlCol="0">
            <a:spAutoFit/>
          </a:bodyPr>
          <a:lstStyle/>
          <a:p>
            <a:r>
              <a:rPr kumimoji="1" lang="en-US" altLang="zh-CN" dirty="0"/>
              <a:t>Frame per second</a:t>
            </a:r>
            <a:endParaRPr kumimoji="1" lang="zh-CN" altLang="en-US" dirty="0"/>
          </a:p>
        </p:txBody>
      </p:sp>
      <p:sp>
        <p:nvSpPr>
          <p:cNvPr id="7" name="标题 1"/>
          <p:cNvSpPr>
            <a:spLocks noGrp="1"/>
          </p:cNvSpPr>
          <p:nvPr>
            <p:ph type="title"/>
          </p:nvPr>
        </p:nvSpPr>
        <p:spPr>
          <a:xfrm>
            <a:off x="611321" y="160062"/>
            <a:ext cx="8229600" cy="1143000"/>
          </a:xfrm>
        </p:spPr>
        <p:txBody>
          <a:bodyPr/>
          <a:lstStyle/>
          <a:p>
            <a:r>
              <a:rPr kumimoji="1" lang="en-US" altLang="zh-CN" dirty="0"/>
              <a:t>YOLO Motivation</a:t>
            </a:r>
            <a:endParaRPr kumimoji="1" lang="zh-CN" altLang="en-US" dirty="0"/>
          </a:p>
        </p:txBody>
      </p:sp>
      <p:pic>
        <p:nvPicPr>
          <p:cNvPr id="2" name="Picture 1"/>
          <p:cNvPicPr>
            <a:picLocks noChangeAspect="1"/>
          </p:cNvPicPr>
          <p:nvPr/>
        </p:nvPicPr>
        <p:blipFill>
          <a:blip r:embed="rId2"/>
          <a:stretch>
            <a:fillRect/>
          </a:stretch>
        </p:blipFill>
        <p:spPr>
          <a:xfrm>
            <a:off x="267275" y="1246371"/>
            <a:ext cx="7952386" cy="5091650"/>
          </a:xfrm>
          <a:prstGeom prst="rect">
            <a:avLst/>
          </a:prstGeom>
        </p:spPr>
      </p:pic>
      <p:sp>
        <p:nvSpPr>
          <p:cNvPr id="3" name="Rectangle 2"/>
          <p:cNvSpPr/>
          <p:nvPr/>
        </p:nvSpPr>
        <p:spPr>
          <a:xfrm>
            <a:off x="3568148" y="3170583"/>
            <a:ext cx="675320" cy="488498"/>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45496" y="3303698"/>
            <a:ext cx="675320" cy="488498"/>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905808" y="2682085"/>
            <a:ext cx="675320" cy="488498"/>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905808" y="1701154"/>
            <a:ext cx="675320" cy="488498"/>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04191" y="1814882"/>
            <a:ext cx="675320" cy="488498"/>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568147" y="4265803"/>
            <a:ext cx="1401417" cy="612701"/>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68148" y="5398651"/>
            <a:ext cx="1480930" cy="863001"/>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267276" y="1237395"/>
            <a:ext cx="7952386" cy="5100626"/>
          </a:xfrm>
          <a:prstGeom prst="rect">
            <a:avLst/>
          </a:prstGeom>
        </p:spPr>
      </p:pic>
      <p:pic>
        <p:nvPicPr>
          <p:cNvPr id="19" name="Picture 18"/>
          <p:cNvPicPr>
            <a:picLocks noChangeAspect="1"/>
          </p:cNvPicPr>
          <p:nvPr/>
        </p:nvPicPr>
        <p:blipFill>
          <a:blip r:embed="rId4"/>
          <a:stretch>
            <a:fillRect/>
          </a:stretch>
        </p:blipFill>
        <p:spPr>
          <a:xfrm>
            <a:off x="267274" y="1225225"/>
            <a:ext cx="7952387" cy="5112795"/>
          </a:xfrm>
          <a:prstGeom prst="rect">
            <a:avLst/>
          </a:prstGeom>
        </p:spPr>
      </p:pic>
      <p:pic>
        <p:nvPicPr>
          <p:cNvPr id="20" name="Picture 19"/>
          <p:cNvPicPr>
            <a:picLocks noChangeAspect="1"/>
          </p:cNvPicPr>
          <p:nvPr/>
        </p:nvPicPr>
        <p:blipFill>
          <a:blip r:embed="rId5"/>
          <a:stretch>
            <a:fillRect/>
          </a:stretch>
        </p:blipFill>
        <p:spPr>
          <a:xfrm rot="5400000">
            <a:off x="6613285" y="1245714"/>
            <a:ext cx="1507473" cy="1622170"/>
          </a:xfrm>
          <a:prstGeom prst="rect">
            <a:avLst/>
          </a:prstGeom>
        </p:spPr>
      </p:pic>
      <p:pic>
        <p:nvPicPr>
          <p:cNvPr id="21" name="Picture 20"/>
          <p:cNvPicPr>
            <a:picLocks noChangeAspect="1"/>
          </p:cNvPicPr>
          <p:nvPr/>
        </p:nvPicPr>
        <p:blipFill>
          <a:blip r:embed="rId6"/>
          <a:stretch>
            <a:fillRect/>
          </a:stretch>
        </p:blipFill>
        <p:spPr>
          <a:xfrm>
            <a:off x="-83341" y="1182388"/>
            <a:ext cx="9227342" cy="5238290"/>
          </a:xfrm>
          <a:prstGeom prst="rect">
            <a:avLst/>
          </a:prstGeom>
        </p:spPr>
      </p:pic>
      <p:sp>
        <p:nvSpPr>
          <p:cNvPr id="22" name="Rectangle 21"/>
          <p:cNvSpPr/>
          <p:nvPr/>
        </p:nvSpPr>
        <p:spPr>
          <a:xfrm>
            <a:off x="1242391" y="3170583"/>
            <a:ext cx="983974" cy="2097156"/>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205869" y="3145468"/>
            <a:ext cx="983974" cy="2097156"/>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1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Outline</a:t>
            </a:r>
            <a:endParaRPr kumimoji="1" lang="zh-CN" altLang="en-US" dirty="0"/>
          </a:p>
        </p:txBody>
      </p:sp>
      <p:sp>
        <p:nvSpPr>
          <p:cNvPr id="3" name="内容占位符 2"/>
          <p:cNvSpPr>
            <a:spLocks noGrp="1"/>
          </p:cNvSpPr>
          <p:nvPr>
            <p:ph idx="1"/>
          </p:nvPr>
        </p:nvSpPr>
        <p:spPr/>
        <p:txBody>
          <a:bodyPr/>
          <a:lstStyle/>
          <a:p>
            <a:r>
              <a:rPr kumimoji="1" lang="en-US" altLang="zh-CN" dirty="0">
                <a:solidFill>
                  <a:srgbClr val="000000"/>
                </a:solidFill>
              </a:rPr>
              <a:t>Motivation</a:t>
            </a:r>
          </a:p>
          <a:p>
            <a:pPr marL="0" indent="0">
              <a:buNone/>
            </a:pPr>
            <a:endParaRPr kumimoji="1" lang="en-US" altLang="zh-CN" sz="1200" dirty="0">
              <a:solidFill>
                <a:srgbClr val="000000"/>
              </a:solidFill>
            </a:endParaRPr>
          </a:p>
          <a:p>
            <a:r>
              <a:rPr kumimoji="1" lang="en-US" altLang="zh-CN" dirty="0">
                <a:solidFill>
                  <a:srgbClr val="000000"/>
                </a:solidFill>
              </a:rPr>
              <a:t>Key Idea of Yolo</a:t>
            </a:r>
          </a:p>
          <a:p>
            <a:endParaRPr kumimoji="1" lang="en-US" altLang="zh-CN" sz="1350" dirty="0">
              <a:solidFill>
                <a:srgbClr val="000000"/>
              </a:solidFill>
            </a:endParaRPr>
          </a:p>
          <a:p>
            <a:r>
              <a:rPr kumimoji="1" lang="en-US" altLang="zh-CN" dirty="0">
                <a:solidFill>
                  <a:srgbClr val="000000"/>
                </a:solidFill>
              </a:rPr>
              <a:t>Ugly Details: Anchor </a:t>
            </a:r>
            <a:r>
              <a:rPr kumimoji="1" lang="en-US" altLang="zh-CN" dirty="0" err="1">
                <a:solidFill>
                  <a:srgbClr val="000000"/>
                </a:solidFill>
              </a:rPr>
              <a:t>Boxes+Target</a:t>
            </a:r>
            <a:r>
              <a:rPr kumimoji="1" lang="en-US" altLang="zh-CN" dirty="0">
                <a:solidFill>
                  <a:srgbClr val="000000"/>
                </a:solidFill>
              </a:rPr>
              <a:t> Vector</a:t>
            </a:r>
          </a:p>
          <a:p>
            <a:pPr marL="0" indent="0">
              <a:buNone/>
            </a:pPr>
            <a:r>
              <a:rPr kumimoji="1" lang="en-US" altLang="zh-CN" dirty="0">
                <a:solidFill>
                  <a:srgbClr val="000000"/>
                </a:solidFill>
              </a:rPr>
              <a:t>                           Intersection-of-Union (IOU)</a:t>
            </a:r>
          </a:p>
          <a:p>
            <a:pPr marL="0" indent="0">
              <a:buNone/>
            </a:pPr>
            <a:r>
              <a:rPr kumimoji="1" lang="en-US" altLang="zh-CN" dirty="0">
                <a:solidFill>
                  <a:srgbClr val="000000"/>
                </a:solidFill>
              </a:rPr>
              <a:t>                           Loss Function</a:t>
            </a:r>
          </a:p>
          <a:p>
            <a:pPr marL="0" indent="0">
              <a:buNone/>
            </a:pPr>
            <a:r>
              <a:rPr kumimoji="1" lang="en-US" altLang="zh-CN" dirty="0">
                <a:solidFill>
                  <a:srgbClr val="000000"/>
                </a:solidFill>
              </a:rPr>
              <a:t>                            </a:t>
            </a:r>
          </a:p>
        </p:txBody>
      </p:sp>
      <p:grpSp>
        <p:nvGrpSpPr>
          <p:cNvPr id="6" name="Group 5"/>
          <p:cNvGrpSpPr/>
          <p:nvPr/>
        </p:nvGrpSpPr>
        <p:grpSpPr>
          <a:xfrm>
            <a:off x="457200" y="1348064"/>
            <a:ext cx="8229600" cy="3899797"/>
            <a:chOff x="457200" y="1348064"/>
            <a:chExt cx="8229600" cy="3899797"/>
          </a:xfrm>
        </p:grpSpPr>
        <p:sp>
          <p:nvSpPr>
            <p:cNvPr id="4" name="Rectangle 3"/>
            <p:cNvSpPr/>
            <p:nvPr/>
          </p:nvSpPr>
          <p:spPr>
            <a:xfrm>
              <a:off x="457200" y="3094265"/>
              <a:ext cx="8229600" cy="2153596"/>
            </a:xfrm>
            <a:prstGeom prst="rect">
              <a:avLst/>
            </a:prstGeom>
            <a:solidFill>
              <a:schemeClr val="bg1">
                <a:alpha val="56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 y="1348064"/>
              <a:ext cx="8229600" cy="821636"/>
            </a:xfrm>
            <a:prstGeom prst="rect">
              <a:avLst/>
            </a:prstGeom>
            <a:solidFill>
              <a:schemeClr val="bg1">
                <a:alpha val="56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450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871" y="1061358"/>
            <a:ext cx="8893222" cy="4303939"/>
          </a:xfrm>
          <a:prstGeom prst="rect">
            <a:avLst/>
          </a:prstGeom>
        </p:spPr>
      </p:pic>
      <p:pic>
        <p:nvPicPr>
          <p:cNvPr id="4" name="Picture 3"/>
          <p:cNvPicPr>
            <a:picLocks noChangeAspect="1"/>
          </p:cNvPicPr>
          <p:nvPr/>
        </p:nvPicPr>
        <p:blipFill>
          <a:blip r:embed="rId3"/>
          <a:stretch>
            <a:fillRect/>
          </a:stretch>
        </p:blipFill>
        <p:spPr>
          <a:xfrm>
            <a:off x="0" y="854529"/>
            <a:ext cx="8893222" cy="4303939"/>
          </a:xfrm>
          <a:prstGeom prst="rect">
            <a:avLst/>
          </a:prstGeom>
        </p:spPr>
      </p:pic>
      <p:sp>
        <p:nvSpPr>
          <p:cNvPr id="5" name="Rectangle 4"/>
          <p:cNvSpPr/>
          <p:nvPr/>
        </p:nvSpPr>
        <p:spPr>
          <a:xfrm>
            <a:off x="1600200" y="2612571"/>
            <a:ext cx="702129" cy="60415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 name="Rectangle 6"/>
          <p:cNvSpPr/>
          <p:nvPr/>
        </p:nvSpPr>
        <p:spPr>
          <a:xfrm>
            <a:off x="7374074" y="1199651"/>
            <a:ext cx="1828800" cy="4629150"/>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 name="Rectangle 8"/>
          <p:cNvSpPr/>
          <p:nvPr/>
        </p:nvSpPr>
        <p:spPr>
          <a:xfrm>
            <a:off x="4852937" y="5119688"/>
            <a:ext cx="1600200" cy="36058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 name="Title 4"/>
          <p:cNvSpPr>
            <a:spLocks noGrp="1"/>
          </p:cNvSpPr>
          <p:nvPr>
            <p:ph type="ctrTitle"/>
          </p:nvPr>
        </p:nvSpPr>
        <p:spPr>
          <a:xfrm>
            <a:off x="335128" y="489858"/>
            <a:ext cx="8343900" cy="693964"/>
          </a:xfrm>
          <a:solidFill>
            <a:schemeClr val="bg1"/>
          </a:solidFill>
        </p:spPr>
        <p:txBody>
          <a:bodyPr/>
          <a:lstStyle/>
          <a:p>
            <a:r>
              <a:rPr lang="en-US" sz="3200" dirty="0">
                <a:solidFill>
                  <a:schemeClr val="accent4"/>
                </a:solidFill>
              </a:rPr>
              <a:t>Localization, Classification  and Detection</a:t>
            </a:r>
          </a:p>
        </p:txBody>
      </p:sp>
      <p:sp>
        <p:nvSpPr>
          <p:cNvPr id="6" name="Oval 5"/>
          <p:cNvSpPr/>
          <p:nvPr/>
        </p:nvSpPr>
        <p:spPr>
          <a:xfrm>
            <a:off x="1871189" y="2888535"/>
            <a:ext cx="84779" cy="96890"/>
          </a:xfrm>
          <a:prstGeom prst="ellipse">
            <a:avLst/>
          </a:prstGeom>
          <a:solidFill>
            <a:srgbClr val="FF00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cxnSp>
        <p:nvCxnSpPr>
          <p:cNvPr id="12" name="Straight Connector 11"/>
          <p:cNvCxnSpPr/>
          <p:nvPr/>
        </p:nvCxnSpPr>
        <p:spPr>
          <a:xfrm flipH="1">
            <a:off x="1591629" y="2990197"/>
            <a:ext cx="313378" cy="676259"/>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28307" y="2706866"/>
            <a:ext cx="6056" cy="50986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541914" y="2537308"/>
            <a:ext cx="828107"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39507" y="2160221"/>
            <a:ext cx="445956" cy="369332"/>
          </a:xfrm>
          <a:prstGeom prst="rect">
            <a:avLst/>
          </a:prstGeom>
          <a:noFill/>
        </p:spPr>
        <p:txBody>
          <a:bodyPr wrap="none" rtlCol="0">
            <a:spAutoFit/>
          </a:bodyPr>
          <a:lstStyle/>
          <a:p>
            <a:r>
              <a:rPr lang="en-US" b="1" dirty="0" err="1">
                <a:solidFill>
                  <a:srgbClr val="FFFF00"/>
                </a:solidFill>
                <a:effectLst>
                  <a:outerShdw blurRad="38100" dist="38100" dir="2700000" algn="tl">
                    <a:srgbClr val="000000">
                      <a:alpha val="43137"/>
                    </a:srgbClr>
                  </a:outerShdw>
                </a:effectLst>
              </a:rPr>
              <a:t>b</a:t>
            </a:r>
            <a:r>
              <a:rPr lang="en-US" b="1" baseline="-25000" dirty="0" err="1">
                <a:solidFill>
                  <a:srgbClr val="FFFF00"/>
                </a:solidFill>
                <a:effectLst>
                  <a:outerShdw blurRad="38100" dist="38100" dir="2700000" algn="tl">
                    <a:srgbClr val="000000">
                      <a:alpha val="43137"/>
                    </a:srgbClr>
                  </a:outerShdw>
                </a:effectLst>
              </a:rPr>
              <a:t>w</a:t>
            </a:r>
            <a:endParaRPr lang="en-US" b="1" dirty="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450867" y="2800759"/>
            <a:ext cx="420308" cy="369332"/>
          </a:xfrm>
          <a:prstGeom prst="rect">
            <a:avLst/>
          </a:prstGeom>
          <a:noFill/>
        </p:spPr>
        <p:txBody>
          <a:bodyPr wrap="none" rtlCol="0">
            <a:spAutoFit/>
          </a:bodyPr>
          <a:lstStyle/>
          <a:p>
            <a:r>
              <a:rPr lang="en-US" b="1" dirty="0" err="1">
                <a:solidFill>
                  <a:srgbClr val="FFFF00"/>
                </a:solidFill>
                <a:effectLst>
                  <a:outerShdw blurRad="38100" dist="38100" dir="2700000" algn="tl">
                    <a:srgbClr val="000000">
                      <a:alpha val="43137"/>
                    </a:srgbClr>
                  </a:outerShdw>
                </a:effectLst>
              </a:rPr>
              <a:t>b</a:t>
            </a:r>
            <a:r>
              <a:rPr lang="en-US" b="1" baseline="-25000" dirty="0" err="1">
                <a:solidFill>
                  <a:srgbClr val="FFFF00"/>
                </a:solidFill>
                <a:effectLst>
                  <a:outerShdw blurRad="38100" dist="38100" dir="2700000" algn="tl">
                    <a:srgbClr val="000000">
                      <a:alpha val="43137"/>
                    </a:srgbClr>
                  </a:outerShdw>
                </a:effectLst>
              </a:rPr>
              <a:t>h</a:t>
            </a:r>
            <a:endParaRPr lang="en-US" b="1" dirty="0">
              <a:solidFill>
                <a:srgbClr val="FFFF00"/>
              </a:solidFill>
              <a:effectLst>
                <a:outerShdw blurRad="38100" dist="38100" dir="2700000" algn="tl">
                  <a:srgbClr val="000000">
                    <a:alpha val="43137"/>
                  </a:srgbClr>
                </a:outerShdw>
              </a:effectLst>
            </a:endParaRPr>
          </a:p>
        </p:txBody>
      </p:sp>
      <p:sp>
        <p:nvSpPr>
          <p:cNvPr id="21" name="TextBox 20"/>
          <p:cNvSpPr txBox="1"/>
          <p:nvPr/>
        </p:nvSpPr>
        <p:spPr>
          <a:xfrm>
            <a:off x="1172839" y="3698373"/>
            <a:ext cx="854721" cy="369332"/>
          </a:xfrm>
          <a:prstGeom prst="rect">
            <a:avLst/>
          </a:prstGeom>
          <a:solidFill>
            <a:schemeClr val="bg1"/>
          </a:solidFill>
          <a:ln>
            <a:noFill/>
          </a:ln>
        </p:spPr>
        <p:txBody>
          <a:bodyPr wrap="none" rtlCol="0">
            <a:spAutoFit/>
          </a:bodyPr>
          <a:lstStyle/>
          <a:p>
            <a:r>
              <a:rPr lang="en-US" b="1" dirty="0">
                <a:solidFill>
                  <a:srgbClr val="FF0000"/>
                </a:solidFill>
                <a:effectLst>
                  <a:outerShdw blurRad="38100" dist="38100" dir="2700000" algn="tl">
                    <a:srgbClr val="000000">
                      <a:alpha val="43137"/>
                    </a:srgbClr>
                  </a:outerShdw>
                </a:effectLst>
              </a:rPr>
              <a:t>(</a:t>
            </a:r>
            <a:r>
              <a:rPr lang="en-US" b="1" dirty="0" err="1">
                <a:solidFill>
                  <a:srgbClr val="FF0000"/>
                </a:solidFill>
                <a:effectLst>
                  <a:outerShdw blurRad="38100" dist="38100" dir="2700000" algn="tl">
                    <a:srgbClr val="000000">
                      <a:alpha val="43137"/>
                    </a:srgbClr>
                  </a:outerShdw>
                </a:effectLst>
              </a:rPr>
              <a:t>b</a:t>
            </a:r>
            <a:r>
              <a:rPr lang="en-US" b="1" baseline="-25000" dirty="0" err="1">
                <a:solidFill>
                  <a:srgbClr val="FF0000"/>
                </a:solidFill>
                <a:effectLst>
                  <a:outerShdw blurRad="38100" dist="38100" dir="2700000" algn="tl">
                    <a:srgbClr val="000000">
                      <a:alpha val="43137"/>
                    </a:srgbClr>
                  </a:outerShdw>
                </a:effectLst>
              </a:rPr>
              <a:t>x</a:t>
            </a:r>
            <a:r>
              <a:rPr lang="en-US" b="1" dirty="0" err="1">
                <a:solidFill>
                  <a:srgbClr val="FF0000"/>
                </a:solidFill>
                <a:effectLst>
                  <a:outerShdw blurRad="38100" dist="38100" dir="2700000" algn="tl">
                    <a:srgbClr val="000000">
                      <a:alpha val="43137"/>
                    </a:srgbClr>
                  </a:outerShdw>
                </a:effectLst>
              </a:rPr>
              <a:t>,b</a:t>
            </a:r>
            <a:r>
              <a:rPr lang="en-US" b="1" baseline="-25000" dirty="0" err="1">
                <a:solidFill>
                  <a:srgbClr val="FF0000"/>
                </a:solidFill>
                <a:effectLst>
                  <a:outerShdw blurRad="38100" dist="38100" dir="2700000" algn="tl">
                    <a:srgbClr val="000000">
                      <a:alpha val="43137"/>
                    </a:srgbClr>
                  </a:outerShdw>
                </a:effectLst>
              </a:rPr>
              <a:t>y</a:t>
            </a:r>
            <a:r>
              <a:rPr lang="en-US" b="1" dirty="0">
                <a:solidFill>
                  <a:srgbClr val="FF0000"/>
                </a:solidFill>
                <a:effectLst>
                  <a:outerShdw blurRad="38100" dist="38100" dir="2700000" algn="tl">
                    <a:srgbClr val="000000">
                      <a:alpha val="43137"/>
                    </a:srgbClr>
                  </a:outerShdw>
                </a:effectLst>
              </a:rPr>
              <a:t>)</a:t>
            </a:r>
          </a:p>
        </p:txBody>
      </p:sp>
      <p:sp>
        <p:nvSpPr>
          <p:cNvPr id="24" name="TextBox 23"/>
          <p:cNvSpPr txBox="1"/>
          <p:nvPr/>
        </p:nvSpPr>
        <p:spPr>
          <a:xfrm>
            <a:off x="3676026" y="3903458"/>
            <a:ext cx="978451" cy="1477328"/>
          </a:xfrm>
          <a:prstGeom prst="rect">
            <a:avLst/>
          </a:prstGeom>
          <a:solidFill>
            <a:schemeClr val="bg1"/>
          </a:solidFill>
        </p:spPr>
        <p:txBody>
          <a:bodyPr wrap="square" rtlCol="0">
            <a:spAutoFit/>
          </a:bodyPr>
          <a:lstStyle/>
          <a:p>
            <a:r>
              <a:rPr lang="en-US" dirty="0">
                <a:solidFill>
                  <a:srgbClr val="FF0000"/>
                </a:solidFill>
              </a:rPr>
              <a:t>c</a:t>
            </a:r>
            <a:r>
              <a:rPr lang="en-US" baseline="-25000" dirty="0">
                <a:solidFill>
                  <a:srgbClr val="FF0000"/>
                </a:solidFill>
              </a:rPr>
              <a:t>1</a:t>
            </a:r>
          </a:p>
          <a:p>
            <a:r>
              <a:rPr lang="en-US" dirty="0">
                <a:solidFill>
                  <a:srgbClr val="FF0000"/>
                </a:solidFill>
              </a:rPr>
              <a:t>c</a:t>
            </a:r>
            <a:r>
              <a:rPr lang="en-US" baseline="-25000" dirty="0">
                <a:solidFill>
                  <a:srgbClr val="FF0000"/>
                </a:solidFill>
              </a:rPr>
              <a:t>2</a:t>
            </a:r>
          </a:p>
          <a:p>
            <a:r>
              <a:rPr lang="en-US" dirty="0">
                <a:solidFill>
                  <a:srgbClr val="FF0000"/>
                </a:solidFill>
              </a:rPr>
              <a:t>c</a:t>
            </a:r>
            <a:r>
              <a:rPr lang="en-US" baseline="-25000" dirty="0">
                <a:solidFill>
                  <a:srgbClr val="FF0000"/>
                </a:solidFill>
              </a:rPr>
              <a:t>3</a:t>
            </a:r>
            <a:endParaRPr lang="en-US" dirty="0">
              <a:solidFill>
                <a:srgbClr val="FF0000"/>
              </a:solidFill>
            </a:endParaRPr>
          </a:p>
          <a:p>
            <a:r>
              <a:rPr lang="en-US" dirty="0">
                <a:solidFill>
                  <a:srgbClr val="FF0000"/>
                </a:solidFill>
              </a:rPr>
              <a:t>c</a:t>
            </a:r>
            <a:r>
              <a:rPr lang="en-US" baseline="-25000" dirty="0">
                <a:solidFill>
                  <a:srgbClr val="FF0000"/>
                </a:solidFill>
              </a:rPr>
              <a:t>4</a:t>
            </a:r>
            <a:endParaRPr lang="en-US" dirty="0">
              <a:solidFill>
                <a:srgbClr val="FF0000"/>
              </a:solidFill>
            </a:endParaRPr>
          </a:p>
          <a:p>
            <a:endParaRPr lang="en-US" dirty="0">
              <a:solidFill>
                <a:srgbClr val="FF0000"/>
              </a:solidFill>
            </a:endParaRPr>
          </a:p>
        </p:txBody>
      </p:sp>
      <p:sp>
        <p:nvSpPr>
          <p:cNvPr id="26" name="Rectangle 25"/>
          <p:cNvSpPr/>
          <p:nvPr/>
        </p:nvSpPr>
        <p:spPr>
          <a:xfrm>
            <a:off x="2501983" y="5093663"/>
            <a:ext cx="1174043" cy="81530"/>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7" name="Rectangle 26"/>
          <p:cNvSpPr/>
          <p:nvPr/>
        </p:nvSpPr>
        <p:spPr>
          <a:xfrm>
            <a:off x="2860352" y="4373711"/>
            <a:ext cx="641688" cy="134540"/>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8" name="TextBox 27"/>
          <p:cNvSpPr txBox="1"/>
          <p:nvPr/>
        </p:nvSpPr>
        <p:spPr>
          <a:xfrm>
            <a:off x="2772851" y="3433729"/>
            <a:ext cx="659155" cy="369332"/>
          </a:xfrm>
          <a:prstGeom prst="rect">
            <a:avLst/>
          </a:prstGeom>
          <a:solidFill>
            <a:schemeClr val="bg1"/>
          </a:solidFill>
        </p:spPr>
        <p:txBody>
          <a:bodyPr wrap="none" rtlCol="0">
            <a:spAutoFit/>
          </a:bodyPr>
          <a:lstStyle/>
          <a:p>
            <a:r>
              <a:rPr lang="en-US" dirty="0">
                <a:solidFill>
                  <a:srgbClr val="FF0000"/>
                </a:solidFill>
              </a:rPr>
              <a:t>(1,1)</a:t>
            </a:r>
          </a:p>
        </p:txBody>
      </p:sp>
      <p:sp>
        <p:nvSpPr>
          <p:cNvPr id="29" name="TextBox 28"/>
          <p:cNvSpPr txBox="1"/>
          <p:nvPr/>
        </p:nvSpPr>
        <p:spPr>
          <a:xfrm>
            <a:off x="793669" y="1438292"/>
            <a:ext cx="659155" cy="369332"/>
          </a:xfrm>
          <a:prstGeom prst="rect">
            <a:avLst/>
          </a:prstGeom>
          <a:solidFill>
            <a:schemeClr val="bg1"/>
          </a:solidFill>
        </p:spPr>
        <p:txBody>
          <a:bodyPr wrap="none" rtlCol="0">
            <a:spAutoFit/>
          </a:bodyPr>
          <a:lstStyle/>
          <a:p>
            <a:r>
              <a:rPr lang="en-US" dirty="0">
                <a:solidFill>
                  <a:srgbClr val="FF0000"/>
                </a:solidFill>
              </a:rPr>
              <a:t>(0,0)</a:t>
            </a:r>
          </a:p>
        </p:txBody>
      </p:sp>
      <p:sp>
        <p:nvSpPr>
          <p:cNvPr id="30" name="TextBox 29"/>
          <p:cNvSpPr txBox="1"/>
          <p:nvPr/>
        </p:nvSpPr>
        <p:spPr>
          <a:xfrm>
            <a:off x="6277893" y="2216599"/>
            <a:ext cx="518091" cy="369332"/>
          </a:xfrm>
          <a:prstGeom prst="rect">
            <a:avLst/>
          </a:prstGeom>
          <a:noFill/>
        </p:spPr>
        <p:txBody>
          <a:bodyPr wrap="none" rtlCol="0">
            <a:spAutoFit/>
          </a:bodyPr>
          <a:lstStyle/>
          <a:p>
            <a:r>
              <a:rPr lang="en-US" dirty="0">
                <a:solidFill>
                  <a:srgbClr val="FF0000"/>
                </a:solidFill>
              </a:rPr>
              <a:t>8x1</a:t>
            </a:r>
          </a:p>
        </p:txBody>
      </p:sp>
      <p:sp>
        <p:nvSpPr>
          <p:cNvPr id="8" name="Rectangle 7"/>
          <p:cNvSpPr/>
          <p:nvPr/>
        </p:nvSpPr>
        <p:spPr>
          <a:xfrm>
            <a:off x="2302329" y="5158468"/>
            <a:ext cx="1600200" cy="36058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5" name="Rectangle 24"/>
          <p:cNvSpPr/>
          <p:nvPr/>
        </p:nvSpPr>
        <p:spPr>
          <a:xfrm>
            <a:off x="2450867" y="4805363"/>
            <a:ext cx="1174043" cy="134540"/>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3" name="Rectangle 32"/>
          <p:cNvSpPr/>
          <p:nvPr/>
        </p:nvSpPr>
        <p:spPr>
          <a:xfrm>
            <a:off x="565892" y="583511"/>
            <a:ext cx="2479269" cy="477847"/>
          </a:xfrm>
          <a:prstGeom prst="rect">
            <a:avLst/>
          </a:prstGeom>
          <a:solidFill>
            <a:srgbClr val="FF000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4" name="Rectangle 33"/>
          <p:cNvSpPr/>
          <p:nvPr/>
        </p:nvSpPr>
        <p:spPr>
          <a:xfrm>
            <a:off x="3048646" y="591254"/>
            <a:ext cx="2479269" cy="477847"/>
          </a:xfrm>
          <a:prstGeom prst="rect">
            <a:avLst/>
          </a:prstGeom>
          <a:solidFill>
            <a:srgbClr val="00B05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8" name="Rectangle 37"/>
          <p:cNvSpPr/>
          <p:nvPr/>
        </p:nvSpPr>
        <p:spPr>
          <a:xfrm>
            <a:off x="8794115" y="591254"/>
            <a:ext cx="530954" cy="847038"/>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9" name="Freeform 38"/>
          <p:cNvSpPr/>
          <p:nvPr/>
        </p:nvSpPr>
        <p:spPr>
          <a:xfrm>
            <a:off x="3584049" y="3917251"/>
            <a:ext cx="162483" cy="1185092"/>
          </a:xfrm>
          <a:custGeom>
            <a:avLst/>
            <a:gdLst>
              <a:gd name="connsiteX0" fmla="*/ 82604 w 162483"/>
              <a:gd name="connsiteY0" fmla="*/ 1179850 h 1185092"/>
              <a:gd name="connsiteX1" fmla="*/ 28284 w 162483"/>
              <a:gd name="connsiteY1" fmla="*/ 998781 h 1185092"/>
              <a:gd name="connsiteX2" fmla="*/ 1123 w 162483"/>
              <a:gd name="connsiteY2" fmla="*/ 183969 h 1185092"/>
              <a:gd name="connsiteX3" fmla="*/ 64498 w 162483"/>
              <a:gd name="connsiteY3" fmla="*/ 21006 h 1185092"/>
              <a:gd name="connsiteX4" fmla="*/ 109765 w 162483"/>
              <a:gd name="connsiteY4" fmla="*/ 518947 h 1185092"/>
              <a:gd name="connsiteX5" fmla="*/ 155032 w 162483"/>
              <a:gd name="connsiteY5" fmla="*/ 1080262 h 1185092"/>
              <a:gd name="connsiteX6" fmla="*/ 155032 w 162483"/>
              <a:gd name="connsiteY6" fmla="*/ 1134583 h 1185092"/>
              <a:gd name="connsiteX7" fmla="*/ 82604 w 162483"/>
              <a:gd name="connsiteY7" fmla="*/ 1179850 h 11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483" h="1185092">
                <a:moveTo>
                  <a:pt x="82604" y="1179850"/>
                </a:moveTo>
                <a:cubicBezTo>
                  <a:pt x="61479" y="1157216"/>
                  <a:pt x="41864" y="1164761"/>
                  <a:pt x="28284" y="998781"/>
                </a:cubicBezTo>
                <a:cubicBezTo>
                  <a:pt x="14704" y="832801"/>
                  <a:pt x="-4913" y="346931"/>
                  <a:pt x="1123" y="183969"/>
                </a:cubicBezTo>
                <a:cubicBezTo>
                  <a:pt x="7159" y="21007"/>
                  <a:pt x="46391" y="-34823"/>
                  <a:pt x="64498" y="21006"/>
                </a:cubicBezTo>
                <a:cubicBezTo>
                  <a:pt x="82605" y="76835"/>
                  <a:pt x="94676" y="342404"/>
                  <a:pt x="109765" y="518947"/>
                </a:cubicBezTo>
                <a:cubicBezTo>
                  <a:pt x="124854" y="695490"/>
                  <a:pt x="147488" y="977656"/>
                  <a:pt x="155032" y="1080262"/>
                </a:cubicBezTo>
                <a:cubicBezTo>
                  <a:pt x="162576" y="1182868"/>
                  <a:pt x="167103" y="1124021"/>
                  <a:pt x="155032" y="1134583"/>
                </a:cubicBezTo>
                <a:cubicBezTo>
                  <a:pt x="142961" y="1145145"/>
                  <a:pt x="103729" y="1202484"/>
                  <a:pt x="82604" y="1179850"/>
                </a:cubicBezTo>
                <a:close/>
              </a:path>
            </a:pathLst>
          </a:cu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9" name="Rectangle 58"/>
          <p:cNvSpPr/>
          <p:nvPr/>
        </p:nvSpPr>
        <p:spPr>
          <a:xfrm>
            <a:off x="3746532" y="1952021"/>
            <a:ext cx="1155474" cy="1354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713854" y="3086307"/>
            <a:ext cx="2466001" cy="549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4"/>
          <a:stretch>
            <a:fillRect/>
          </a:stretch>
        </p:blipFill>
        <p:spPr>
          <a:xfrm>
            <a:off x="3676025" y="1632904"/>
            <a:ext cx="2582227" cy="1226266"/>
          </a:xfrm>
          <a:prstGeom prst="rect">
            <a:avLst/>
          </a:prstGeom>
        </p:spPr>
      </p:pic>
      <p:sp>
        <p:nvSpPr>
          <p:cNvPr id="62" name="Rectangle 61"/>
          <p:cNvSpPr/>
          <p:nvPr/>
        </p:nvSpPr>
        <p:spPr>
          <a:xfrm>
            <a:off x="3702936" y="3552325"/>
            <a:ext cx="2054260" cy="1910442"/>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63" name="Rectangle 62"/>
          <p:cNvSpPr/>
          <p:nvPr/>
        </p:nvSpPr>
        <p:spPr>
          <a:xfrm>
            <a:off x="6859011" y="1632904"/>
            <a:ext cx="257918" cy="453886"/>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64" name="Rectangle 63"/>
          <p:cNvSpPr/>
          <p:nvPr/>
        </p:nvSpPr>
        <p:spPr>
          <a:xfrm>
            <a:off x="4739218" y="3559468"/>
            <a:ext cx="1117504" cy="937216"/>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65" name="Rectangle 64"/>
          <p:cNvSpPr/>
          <p:nvPr/>
        </p:nvSpPr>
        <p:spPr>
          <a:xfrm>
            <a:off x="4582318" y="4273946"/>
            <a:ext cx="1520712" cy="1333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134680" y="3932660"/>
            <a:ext cx="1285335" cy="1477328"/>
          </a:xfrm>
          <a:prstGeom prst="rect">
            <a:avLst/>
          </a:prstGeom>
          <a:solidFill>
            <a:schemeClr val="bg1"/>
          </a:solidFill>
        </p:spPr>
        <p:txBody>
          <a:bodyPr wrap="square" rtlCol="0">
            <a:spAutoFit/>
          </a:bodyPr>
          <a:lstStyle/>
          <a:p>
            <a:r>
              <a:rPr lang="en-US" dirty="0" err="1">
                <a:solidFill>
                  <a:srgbClr val="FF0000"/>
                </a:solidFill>
              </a:rPr>
              <a:t>b</a:t>
            </a:r>
            <a:r>
              <a:rPr lang="en-US" baseline="-25000" dirty="0" err="1">
                <a:solidFill>
                  <a:srgbClr val="FF0000"/>
                </a:solidFill>
              </a:rPr>
              <a:t>x</a:t>
            </a:r>
            <a:r>
              <a:rPr lang="en-US" dirty="0">
                <a:solidFill>
                  <a:srgbClr val="FF0000"/>
                </a:solidFill>
              </a:rPr>
              <a:t>=0.5</a:t>
            </a:r>
          </a:p>
          <a:p>
            <a:r>
              <a:rPr lang="en-US" dirty="0">
                <a:solidFill>
                  <a:srgbClr val="FF0000"/>
                </a:solidFill>
              </a:rPr>
              <a:t>b</a:t>
            </a:r>
            <a:r>
              <a:rPr lang="en-US" baseline="-25000" dirty="0">
                <a:solidFill>
                  <a:srgbClr val="FF0000"/>
                </a:solidFill>
              </a:rPr>
              <a:t>y</a:t>
            </a:r>
            <a:r>
              <a:rPr lang="en-US" dirty="0">
                <a:solidFill>
                  <a:srgbClr val="FF0000"/>
                </a:solidFill>
              </a:rPr>
              <a:t>=0.7</a:t>
            </a:r>
          </a:p>
          <a:p>
            <a:r>
              <a:rPr lang="en-US" dirty="0" err="1">
                <a:solidFill>
                  <a:srgbClr val="FF0000"/>
                </a:solidFill>
              </a:rPr>
              <a:t>b</a:t>
            </a:r>
            <a:r>
              <a:rPr lang="en-US" baseline="-25000" dirty="0" err="1">
                <a:solidFill>
                  <a:srgbClr val="FF0000"/>
                </a:solidFill>
              </a:rPr>
              <a:t>h</a:t>
            </a:r>
            <a:r>
              <a:rPr lang="en-US" dirty="0">
                <a:solidFill>
                  <a:srgbClr val="FF0000"/>
                </a:solidFill>
              </a:rPr>
              <a:t>=0.3</a:t>
            </a:r>
          </a:p>
          <a:p>
            <a:r>
              <a:rPr lang="en-US" dirty="0" err="1">
                <a:solidFill>
                  <a:srgbClr val="FF0000"/>
                </a:solidFill>
              </a:rPr>
              <a:t>b</a:t>
            </a:r>
            <a:r>
              <a:rPr lang="en-US" baseline="-25000" dirty="0" err="1">
                <a:solidFill>
                  <a:srgbClr val="FF0000"/>
                </a:solidFill>
              </a:rPr>
              <a:t>w</a:t>
            </a:r>
            <a:r>
              <a:rPr lang="en-US" dirty="0">
                <a:solidFill>
                  <a:srgbClr val="FF0000"/>
                </a:solidFill>
              </a:rPr>
              <a:t>=0.4</a:t>
            </a:r>
          </a:p>
          <a:p>
            <a:endParaRPr lang="en-US" dirty="0">
              <a:solidFill>
                <a:srgbClr val="FF0000"/>
              </a:solidFill>
            </a:endParaRPr>
          </a:p>
        </p:txBody>
      </p:sp>
      <p:grpSp>
        <p:nvGrpSpPr>
          <p:cNvPr id="69" name="Group 68"/>
          <p:cNvGrpSpPr/>
          <p:nvPr/>
        </p:nvGrpSpPr>
        <p:grpSpPr>
          <a:xfrm>
            <a:off x="6828169" y="1083278"/>
            <a:ext cx="1253741" cy="960391"/>
            <a:chOff x="6828606" y="1126399"/>
            <a:chExt cx="1253741" cy="960391"/>
          </a:xfrm>
        </p:grpSpPr>
        <p:sp>
          <p:nvSpPr>
            <p:cNvPr id="22" name="TextBox 21"/>
            <p:cNvSpPr txBox="1"/>
            <p:nvPr/>
          </p:nvSpPr>
          <p:spPr>
            <a:xfrm>
              <a:off x="6828606" y="1126399"/>
              <a:ext cx="1253741" cy="461665"/>
            </a:xfrm>
            <a:prstGeom prst="rect">
              <a:avLst/>
            </a:prstGeom>
            <a:solidFill>
              <a:schemeClr val="bg1"/>
            </a:solidFill>
          </p:spPr>
          <p:txBody>
            <a:bodyPr wrap="none" rtlCol="0">
              <a:spAutoFit/>
            </a:bodyPr>
            <a:lstStyle/>
            <a:p>
              <a:r>
                <a:rPr lang="en-US" sz="1200" dirty="0">
                  <a:solidFill>
                    <a:srgbClr val="FF0000"/>
                  </a:solidFill>
                </a:rPr>
                <a:t>Mixed regression</a:t>
              </a:r>
            </a:p>
            <a:p>
              <a:r>
                <a:rPr lang="en-US" sz="1200" dirty="0">
                  <a:solidFill>
                    <a:srgbClr val="FF0000"/>
                  </a:solidFill>
                </a:rPr>
                <a:t>+ classification</a:t>
              </a:r>
            </a:p>
          </p:txBody>
        </p:sp>
        <p:cxnSp>
          <p:nvCxnSpPr>
            <p:cNvPr id="67" name="Straight Arrow Connector 66"/>
            <p:cNvCxnSpPr>
              <a:endCxn id="63" idx="2"/>
            </p:cNvCxnSpPr>
            <p:nvPr/>
          </p:nvCxnSpPr>
          <p:spPr>
            <a:xfrm flipH="1">
              <a:off x="6987970" y="1548493"/>
              <a:ext cx="109236" cy="5382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70" name="Rectangle 69"/>
          <p:cNvSpPr/>
          <p:nvPr/>
        </p:nvSpPr>
        <p:spPr>
          <a:xfrm>
            <a:off x="1634523" y="4827520"/>
            <a:ext cx="2453062" cy="1910442"/>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1" name="Rectangle 70"/>
          <p:cNvSpPr/>
          <p:nvPr/>
        </p:nvSpPr>
        <p:spPr>
          <a:xfrm>
            <a:off x="7092680" y="3936529"/>
            <a:ext cx="785711" cy="647996"/>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2" name="Rectangle 71"/>
          <p:cNvSpPr/>
          <p:nvPr/>
        </p:nvSpPr>
        <p:spPr>
          <a:xfrm>
            <a:off x="12510685" y="2964112"/>
            <a:ext cx="785711" cy="647996"/>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4" name="Rectangle 73"/>
          <p:cNvSpPr/>
          <p:nvPr/>
        </p:nvSpPr>
        <p:spPr>
          <a:xfrm>
            <a:off x="1856601" y="3837410"/>
            <a:ext cx="2054260" cy="1910442"/>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5" name="Rectangle 74"/>
          <p:cNvSpPr/>
          <p:nvPr/>
        </p:nvSpPr>
        <p:spPr>
          <a:xfrm>
            <a:off x="8420278" y="1287117"/>
            <a:ext cx="663964" cy="230832"/>
          </a:xfrm>
          <a:prstGeom prst="rect">
            <a:avLst/>
          </a:prstGeom>
        </p:spPr>
        <p:txBody>
          <a:bodyPr wrap="none">
            <a:spAutoFit/>
          </a:bodyPr>
          <a:lstStyle/>
          <a:p>
            <a:r>
              <a:rPr lang="en-US" sz="900" dirty="0">
                <a:solidFill>
                  <a:srgbClr val="FF0000"/>
                </a:solidFill>
              </a:rPr>
              <a:t>Yes if y</a:t>
            </a:r>
            <a:r>
              <a:rPr lang="en-US" sz="900" baseline="-25000" dirty="0">
                <a:solidFill>
                  <a:srgbClr val="FF0000"/>
                </a:solidFill>
              </a:rPr>
              <a:t>1</a:t>
            </a:r>
            <a:r>
              <a:rPr lang="en-US" sz="900" dirty="0">
                <a:solidFill>
                  <a:srgbClr val="FF0000"/>
                </a:solidFill>
              </a:rPr>
              <a:t>=1</a:t>
            </a:r>
          </a:p>
        </p:txBody>
      </p:sp>
      <p:sp>
        <p:nvSpPr>
          <p:cNvPr id="77" name="Rectangle 76"/>
          <p:cNvSpPr/>
          <p:nvPr/>
        </p:nvSpPr>
        <p:spPr>
          <a:xfrm>
            <a:off x="7173094" y="1815961"/>
            <a:ext cx="159161" cy="197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7273591" y="607083"/>
            <a:ext cx="1870460" cy="3600557"/>
            <a:chOff x="4019090" y="2707169"/>
            <a:chExt cx="1870460" cy="3600557"/>
          </a:xfrm>
        </p:grpSpPr>
        <p:grpSp>
          <p:nvGrpSpPr>
            <p:cNvPr id="47" name="Group 46"/>
            <p:cNvGrpSpPr/>
            <p:nvPr/>
          </p:nvGrpSpPr>
          <p:grpSpPr>
            <a:xfrm>
              <a:off x="4075255" y="2707169"/>
              <a:ext cx="1814295" cy="3600557"/>
              <a:chOff x="8666388" y="1672690"/>
              <a:chExt cx="1814295" cy="3600557"/>
            </a:xfrm>
          </p:grpSpPr>
          <p:grpSp>
            <p:nvGrpSpPr>
              <p:cNvPr id="50" name="Group 49"/>
              <p:cNvGrpSpPr/>
              <p:nvPr/>
            </p:nvGrpSpPr>
            <p:grpSpPr>
              <a:xfrm>
                <a:off x="8666388" y="2635036"/>
                <a:ext cx="1290320" cy="2638211"/>
                <a:chOff x="9400113" y="2084622"/>
                <a:chExt cx="1290320" cy="2638211"/>
              </a:xfrm>
            </p:grpSpPr>
            <p:sp>
              <p:nvSpPr>
                <p:cNvPr id="53" name="TextBox 52"/>
                <p:cNvSpPr txBox="1"/>
                <p:nvPr/>
              </p:nvSpPr>
              <p:spPr>
                <a:xfrm>
                  <a:off x="10266919" y="2084623"/>
                  <a:ext cx="423514" cy="2585323"/>
                </a:xfrm>
                <a:prstGeom prst="rect">
                  <a:avLst/>
                </a:prstGeom>
                <a:noFill/>
              </p:spPr>
              <p:txBody>
                <a:bodyPr wrap="none" rtlCol="0">
                  <a:spAutoFit/>
                </a:bodyPr>
                <a:lstStyle/>
                <a:p>
                  <a:r>
                    <a:rPr lang="en-US" dirty="0">
                      <a:solidFill>
                        <a:srgbClr val="FF0000"/>
                      </a:solidFill>
                    </a:rPr>
                    <a:t>p</a:t>
                  </a:r>
                  <a:r>
                    <a:rPr lang="en-US" baseline="-25000" dirty="0">
                      <a:solidFill>
                        <a:srgbClr val="FF0000"/>
                      </a:solidFill>
                    </a:rPr>
                    <a:t>c</a:t>
                  </a:r>
                  <a:endParaRPr lang="en-US" dirty="0">
                    <a:solidFill>
                      <a:srgbClr val="FF0000"/>
                    </a:solidFill>
                  </a:endParaRPr>
                </a:p>
                <a:p>
                  <a:r>
                    <a:rPr lang="en-US" dirty="0" err="1">
                      <a:solidFill>
                        <a:srgbClr val="FF0000"/>
                      </a:solidFill>
                    </a:rPr>
                    <a:t>b</a:t>
                  </a:r>
                  <a:r>
                    <a:rPr lang="en-US" baseline="-25000" dirty="0" err="1">
                      <a:solidFill>
                        <a:srgbClr val="FF0000"/>
                      </a:solidFill>
                    </a:rPr>
                    <a:t>x</a:t>
                  </a:r>
                  <a:endParaRPr lang="en-US" dirty="0">
                    <a:solidFill>
                      <a:srgbClr val="FF0000"/>
                    </a:solidFill>
                  </a:endParaRPr>
                </a:p>
                <a:p>
                  <a:r>
                    <a:rPr lang="en-US" dirty="0">
                      <a:solidFill>
                        <a:srgbClr val="FF0000"/>
                      </a:solidFill>
                    </a:rPr>
                    <a:t>b</a:t>
                  </a:r>
                  <a:r>
                    <a:rPr lang="en-US" baseline="-25000" dirty="0">
                      <a:solidFill>
                        <a:srgbClr val="FF0000"/>
                      </a:solidFill>
                    </a:rPr>
                    <a:t>y</a:t>
                  </a:r>
                  <a:endParaRPr lang="en-US" dirty="0">
                    <a:solidFill>
                      <a:srgbClr val="FF0000"/>
                    </a:solidFill>
                  </a:endParaRPr>
                </a:p>
                <a:p>
                  <a:r>
                    <a:rPr lang="en-US" dirty="0" err="1">
                      <a:solidFill>
                        <a:srgbClr val="FF0000"/>
                      </a:solidFill>
                    </a:rPr>
                    <a:t>b</a:t>
                  </a:r>
                  <a:r>
                    <a:rPr lang="en-US" baseline="-25000" dirty="0" err="1">
                      <a:solidFill>
                        <a:srgbClr val="FF0000"/>
                      </a:solidFill>
                    </a:rPr>
                    <a:t>w</a:t>
                  </a:r>
                  <a:endParaRPr lang="en-US" baseline="-25000" dirty="0">
                    <a:solidFill>
                      <a:srgbClr val="FF0000"/>
                    </a:solidFill>
                  </a:endParaRPr>
                </a:p>
                <a:p>
                  <a:r>
                    <a:rPr lang="en-US" dirty="0" err="1">
                      <a:solidFill>
                        <a:srgbClr val="FF0000"/>
                      </a:solidFill>
                    </a:rPr>
                    <a:t>b</a:t>
                  </a:r>
                  <a:r>
                    <a:rPr lang="en-US" baseline="-25000" dirty="0" err="1">
                      <a:solidFill>
                        <a:srgbClr val="FF0000"/>
                      </a:solidFill>
                    </a:rPr>
                    <a:t>h</a:t>
                  </a:r>
                  <a:endParaRPr lang="en-US" dirty="0">
                    <a:solidFill>
                      <a:srgbClr val="FF0000"/>
                    </a:solidFill>
                  </a:endParaRPr>
                </a:p>
                <a:p>
                  <a:r>
                    <a:rPr lang="en-US" dirty="0">
                      <a:solidFill>
                        <a:srgbClr val="FF0000"/>
                      </a:solidFill>
                    </a:rPr>
                    <a:t>c</a:t>
                  </a:r>
                  <a:r>
                    <a:rPr lang="en-US" baseline="-25000" dirty="0">
                      <a:solidFill>
                        <a:srgbClr val="FF0000"/>
                      </a:solidFill>
                    </a:rPr>
                    <a:t>1</a:t>
                  </a:r>
                  <a:endParaRPr lang="en-US" dirty="0">
                    <a:solidFill>
                      <a:srgbClr val="FF0000"/>
                    </a:solidFill>
                  </a:endParaRPr>
                </a:p>
                <a:p>
                  <a:r>
                    <a:rPr lang="en-US" dirty="0">
                      <a:solidFill>
                        <a:srgbClr val="FF0000"/>
                      </a:solidFill>
                    </a:rPr>
                    <a:t>c</a:t>
                  </a:r>
                  <a:r>
                    <a:rPr lang="en-US" baseline="-25000" dirty="0">
                      <a:solidFill>
                        <a:srgbClr val="FF0000"/>
                      </a:solidFill>
                    </a:rPr>
                    <a:t>2</a:t>
                  </a:r>
                  <a:endParaRPr lang="en-US" dirty="0">
                    <a:solidFill>
                      <a:srgbClr val="FF0000"/>
                    </a:solidFill>
                  </a:endParaRPr>
                </a:p>
                <a:p>
                  <a:r>
                    <a:rPr lang="en-US" dirty="0">
                      <a:solidFill>
                        <a:srgbClr val="FF0000"/>
                      </a:solidFill>
                    </a:rPr>
                    <a:t>c</a:t>
                  </a:r>
                  <a:r>
                    <a:rPr lang="en-US" baseline="-25000" dirty="0">
                      <a:solidFill>
                        <a:srgbClr val="FF0000"/>
                      </a:solidFill>
                    </a:rPr>
                    <a:t>3</a:t>
                  </a:r>
                  <a:endParaRPr lang="en-US" dirty="0">
                    <a:solidFill>
                      <a:srgbClr val="FF0000"/>
                    </a:solidFill>
                  </a:endParaRPr>
                </a:p>
                <a:p>
                  <a:r>
                    <a:rPr lang="en-US" dirty="0">
                      <a:solidFill>
                        <a:srgbClr val="FF0000"/>
                      </a:solidFill>
                    </a:rPr>
                    <a:t>c</a:t>
                  </a:r>
                  <a:r>
                    <a:rPr lang="en-US" baseline="-25000" dirty="0">
                      <a:solidFill>
                        <a:srgbClr val="FF0000"/>
                      </a:solidFill>
                    </a:rPr>
                    <a:t>4</a:t>
                  </a:r>
                  <a:endParaRPr lang="en-US" dirty="0">
                    <a:solidFill>
                      <a:srgbClr val="FF0000"/>
                    </a:solidFill>
                  </a:endParaRPr>
                </a:p>
              </p:txBody>
            </p:sp>
            <p:sp>
              <p:nvSpPr>
                <p:cNvPr id="54" name="Double Brace 53"/>
                <p:cNvSpPr/>
                <p:nvPr/>
              </p:nvSpPr>
              <p:spPr>
                <a:xfrm>
                  <a:off x="10245160" y="2084622"/>
                  <a:ext cx="441785"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9400113" y="2137510"/>
                  <a:ext cx="397866" cy="2585323"/>
                </a:xfrm>
                <a:prstGeom prst="rect">
                  <a:avLst/>
                </a:prstGeom>
                <a:noFill/>
              </p:spPr>
              <p:txBody>
                <a:bodyPr wrap="none" rtlCol="0">
                  <a:spAutoFit/>
                </a:bodyPr>
                <a:lstStyle/>
                <a:p>
                  <a:r>
                    <a:rPr lang="en-US" dirty="0">
                      <a:solidFill>
                        <a:srgbClr val="FF0000"/>
                      </a:solidFill>
                    </a:rPr>
                    <a:t>y</a:t>
                  </a:r>
                  <a:r>
                    <a:rPr lang="en-US" baseline="-25000" dirty="0">
                      <a:solidFill>
                        <a:srgbClr val="FF0000"/>
                      </a:solidFill>
                    </a:rPr>
                    <a:t>1</a:t>
                  </a:r>
                  <a:endParaRPr lang="en-US" dirty="0">
                    <a:solidFill>
                      <a:srgbClr val="FF0000"/>
                    </a:solidFill>
                  </a:endParaRPr>
                </a:p>
                <a:p>
                  <a:r>
                    <a:rPr lang="en-US" dirty="0">
                      <a:solidFill>
                        <a:srgbClr val="FF0000"/>
                      </a:solidFill>
                    </a:rPr>
                    <a:t>y</a:t>
                  </a:r>
                  <a:r>
                    <a:rPr lang="en-US" baseline="-25000" dirty="0">
                      <a:solidFill>
                        <a:srgbClr val="FF0000"/>
                      </a:solidFill>
                    </a:rPr>
                    <a:t>2</a:t>
                  </a:r>
                  <a:endParaRPr lang="en-US" dirty="0">
                    <a:solidFill>
                      <a:srgbClr val="FF0000"/>
                    </a:solidFill>
                  </a:endParaRPr>
                </a:p>
                <a:p>
                  <a:r>
                    <a:rPr lang="en-US" dirty="0">
                      <a:solidFill>
                        <a:srgbClr val="FF0000"/>
                      </a:solidFill>
                    </a:rPr>
                    <a:t>y</a:t>
                  </a:r>
                  <a:r>
                    <a:rPr lang="en-US" baseline="-25000" dirty="0">
                      <a:solidFill>
                        <a:srgbClr val="FF0000"/>
                      </a:solidFill>
                    </a:rPr>
                    <a:t>3</a:t>
                  </a:r>
                  <a:endParaRPr lang="en-US" dirty="0">
                    <a:solidFill>
                      <a:srgbClr val="FF0000"/>
                    </a:solidFill>
                  </a:endParaRPr>
                </a:p>
                <a:p>
                  <a:r>
                    <a:rPr lang="en-US" dirty="0">
                      <a:solidFill>
                        <a:srgbClr val="FF0000"/>
                      </a:solidFill>
                    </a:rPr>
                    <a:t>y</a:t>
                  </a:r>
                  <a:r>
                    <a:rPr lang="en-US" baseline="-25000" dirty="0">
                      <a:solidFill>
                        <a:srgbClr val="FF0000"/>
                      </a:solidFill>
                    </a:rPr>
                    <a:t>4</a:t>
                  </a:r>
                </a:p>
                <a:p>
                  <a:r>
                    <a:rPr lang="en-US" dirty="0">
                      <a:solidFill>
                        <a:srgbClr val="FF0000"/>
                      </a:solidFill>
                    </a:rPr>
                    <a:t>y</a:t>
                  </a:r>
                  <a:r>
                    <a:rPr lang="en-US" baseline="-25000" dirty="0">
                      <a:solidFill>
                        <a:srgbClr val="FF0000"/>
                      </a:solidFill>
                    </a:rPr>
                    <a:t>5</a:t>
                  </a:r>
                  <a:endParaRPr lang="en-US" dirty="0">
                    <a:solidFill>
                      <a:srgbClr val="FF0000"/>
                    </a:solidFill>
                  </a:endParaRPr>
                </a:p>
                <a:p>
                  <a:r>
                    <a:rPr lang="en-US" dirty="0">
                      <a:solidFill>
                        <a:srgbClr val="FF0000"/>
                      </a:solidFill>
                    </a:rPr>
                    <a:t>y</a:t>
                  </a:r>
                  <a:r>
                    <a:rPr lang="en-US" baseline="-25000" dirty="0">
                      <a:solidFill>
                        <a:srgbClr val="FF0000"/>
                      </a:solidFill>
                    </a:rPr>
                    <a:t>6</a:t>
                  </a:r>
                  <a:endParaRPr lang="en-US" dirty="0">
                    <a:solidFill>
                      <a:srgbClr val="FF0000"/>
                    </a:solidFill>
                  </a:endParaRPr>
                </a:p>
                <a:p>
                  <a:r>
                    <a:rPr lang="en-US" dirty="0">
                      <a:solidFill>
                        <a:srgbClr val="FF0000"/>
                      </a:solidFill>
                    </a:rPr>
                    <a:t>y</a:t>
                  </a:r>
                  <a:r>
                    <a:rPr lang="en-US" baseline="-25000" dirty="0">
                      <a:solidFill>
                        <a:srgbClr val="FF0000"/>
                      </a:solidFill>
                    </a:rPr>
                    <a:t>7</a:t>
                  </a:r>
                  <a:endParaRPr lang="en-US" dirty="0">
                    <a:solidFill>
                      <a:srgbClr val="FF0000"/>
                    </a:solidFill>
                  </a:endParaRPr>
                </a:p>
                <a:p>
                  <a:r>
                    <a:rPr lang="en-US" dirty="0">
                      <a:solidFill>
                        <a:srgbClr val="FF0000"/>
                      </a:solidFill>
                    </a:rPr>
                    <a:t>y</a:t>
                  </a:r>
                  <a:r>
                    <a:rPr lang="en-US" baseline="-25000" dirty="0">
                      <a:solidFill>
                        <a:srgbClr val="FF0000"/>
                      </a:solidFill>
                    </a:rPr>
                    <a:t>8</a:t>
                  </a:r>
                  <a:endParaRPr lang="en-US" dirty="0">
                    <a:solidFill>
                      <a:srgbClr val="FF0000"/>
                    </a:solidFill>
                  </a:endParaRPr>
                </a:p>
                <a:p>
                  <a:r>
                    <a:rPr lang="en-US" dirty="0">
                      <a:solidFill>
                        <a:srgbClr val="FF0000"/>
                      </a:solidFill>
                    </a:rPr>
                    <a:t>y</a:t>
                  </a:r>
                  <a:r>
                    <a:rPr lang="en-US" baseline="-25000" dirty="0">
                      <a:solidFill>
                        <a:srgbClr val="FF0000"/>
                      </a:solidFill>
                    </a:rPr>
                    <a:t>9</a:t>
                  </a:r>
                  <a:endParaRPr lang="en-US" dirty="0">
                    <a:solidFill>
                      <a:srgbClr val="FF0000"/>
                    </a:solidFill>
                  </a:endParaRPr>
                </a:p>
              </p:txBody>
            </p:sp>
          </p:grpSp>
          <p:sp>
            <p:nvSpPr>
              <p:cNvPr id="51" name="TextBox 50"/>
              <p:cNvSpPr txBox="1"/>
              <p:nvPr/>
            </p:nvSpPr>
            <p:spPr>
              <a:xfrm>
                <a:off x="9527345" y="1672690"/>
                <a:ext cx="953338" cy="738664"/>
              </a:xfrm>
              <a:prstGeom prst="rect">
                <a:avLst/>
              </a:prstGeom>
              <a:noFill/>
            </p:spPr>
            <p:txBody>
              <a:bodyPr wrap="none" rtlCol="0">
                <a:spAutoFit/>
              </a:bodyPr>
              <a:lstStyle/>
              <a:p>
                <a:r>
                  <a:rPr lang="en-US" sz="1400" dirty="0">
                    <a:solidFill>
                      <a:srgbClr val="FF0000"/>
                    </a:solidFill>
                  </a:rPr>
                  <a:t>is there an</a:t>
                </a:r>
              </a:p>
              <a:p>
                <a:r>
                  <a:rPr lang="en-US" sz="1400" dirty="0">
                    <a:solidFill>
                      <a:srgbClr val="FF0000"/>
                    </a:solidFill>
                  </a:rPr>
                  <a:t> object?</a:t>
                </a:r>
              </a:p>
              <a:p>
                <a:r>
                  <a:rPr lang="en-US" sz="1400" dirty="0">
                    <a:solidFill>
                      <a:srgbClr val="FF0000"/>
                    </a:solidFill>
                  </a:rPr>
                  <a:t>y</a:t>
                </a:r>
                <a:r>
                  <a:rPr lang="en-US" sz="1400" baseline="-25000" dirty="0">
                    <a:solidFill>
                      <a:srgbClr val="FF0000"/>
                    </a:solidFill>
                  </a:rPr>
                  <a:t>1</a:t>
                </a:r>
                <a:r>
                  <a:rPr lang="en-US" sz="1400" dirty="0">
                    <a:solidFill>
                      <a:srgbClr val="FF0000"/>
                    </a:solidFill>
                  </a:rPr>
                  <a:t>=p</a:t>
                </a:r>
                <a:r>
                  <a:rPr lang="en-US" sz="1400" baseline="-25000" dirty="0">
                    <a:solidFill>
                      <a:srgbClr val="FF0000"/>
                    </a:solidFill>
                  </a:rPr>
                  <a:t>c</a:t>
                </a:r>
                <a:endParaRPr lang="en-US" sz="1400" dirty="0">
                  <a:solidFill>
                    <a:srgbClr val="FF0000"/>
                  </a:solidFill>
                </a:endParaRPr>
              </a:p>
            </p:txBody>
          </p:sp>
          <p:cxnSp>
            <p:nvCxnSpPr>
              <p:cNvPr id="52" name="Straight Arrow Connector 51"/>
              <p:cNvCxnSpPr>
                <a:endCxn id="53" idx="0"/>
              </p:cNvCxnSpPr>
              <p:nvPr/>
            </p:nvCxnSpPr>
            <p:spPr>
              <a:xfrm>
                <a:off x="9732327" y="2424469"/>
                <a:ext cx="12624" cy="2105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angle 47"/>
            <p:cNvSpPr/>
            <p:nvPr/>
          </p:nvSpPr>
          <p:spPr>
            <a:xfrm>
              <a:off x="4557022" y="4790396"/>
              <a:ext cx="319318" cy="369332"/>
            </a:xfrm>
            <a:prstGeom prst="rect">
              <a:avLst/>
            </a:prstGeom>
          </p:spPr>
          <p:txBody>
            <a:bodyPr wrap="none">
              <a:spAutoFit/>
            </a:bodyPr>
            <a:lstStyle/>
            <a:p>
              <a:r>
                <a:rPr lang="en-US" dirty="0">
                  <a:solidFill>
                    <a:srgbClr val="FF0000"/>
                  </a:solidFill>
                </a:rPr>
                <a:t>=</a:t>
              </a:r>
              <a:endParaRPr lang="en-US" dirty="0"/>
            </a:p>
          </p:txBody>
        </p:sp>
        <p:sp>
          <p:nvSpPr>
            <p:cNvPr id="49" name="Double Brace 48"/>
            <p:cNvSpPr/>
            <p:nvPr/>
          </p:nvSpPr>
          <p:spPr>
            <a:xfrm>
              <a:off x="4019090" y="3669516"/>
              <a:ext cx="493971"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3" name="Rectangle 72"/>
          <p:cNvSpPr/>
          <p:nvPr/>
        </p:nvSpPr>
        <p:spPr>
          <a:xfrm>
            <a:off x="6987534" y="3909502"/>
            <a:ext cx="1890082" cy="647996"/>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6" name="Rectangle 75"/>
          <p:cNvSpPr/>
          <p:nvPr/>
        </p:nvSpPr>
        <p:spPr>
          <a:xfrm>
            <a:off x="8430652" y="1500619"/>
            <a:ext cx="639919" cy="230832"/>
          </a:xfrm>
          <a:prstGeom prst="rect">
            <a:avLst/>
          </a:prstGeom>
          <a:solidFill>
            <a:schemeClr val="bg1"/>
          </a:solidFill>
        </p:spPr>
        <p:txBody>
          <a:bodyPr wrap="none">
            <a:spAutoFit/>
          </a:bodyPr>
          <a:lstStyle/>
          <a:p>
            <a:r>
              <a:rPr lang="en-US" sz="900" dirty="0">
                <a:solidFill>
                  <a:srgbClr val="FF0000"/>
                </a:solidFill>
              </a:rPr>
              <a:t>No if y</a:t>
            </a:r>
            <a:r>
              <a:rPr lang="en-US" sz="900" baseline="-25000" dirty="0">
                <a:solidFill>
                  <a:srgbClr val="FF0000"/>
                </a:solidFill>
              </a:rPr>
              <a:t>1</a:t>
            </a:r>
            <a:r>
              <a:rPr lang="en-US" sz="900" dirty="0">
                <a:solidFill>
                  <a:srgbClr val="FF0000"/>
                </a:solidFill>
              </a:rPr>
              <a:t>=0</a:t>
            </a:r>
          </a:p>
        </p:txBody>
      </p:sp>
      <p:sp>
        <p:nvSpPr>
          <p:cNvPr id="80" name="TextBox 79"/>
          <p:cNvSpPr txBox="1"/>
          <p:nvPr/>
        </p:nvSpPr>
        <p:spPr>
          <a:xfrm>
            <a:off x="4036053" y="2950546"/>
            <a:ext cx="2193229" cy="461665"/>
          </a:xfrm>
          <a:prstGeom prst="rect">
            <a:avLst/>
          </a:prstGeom>
          <a:noFill/>
        </p:spPr>
        <p:txBody>
          <a:bodyPr wrap="none" rtlCol="0">
            <a:spAutoFit/>
          </a:bodyPr>
          <a:lstStyle/>
          <a:p>
            <a:r>
              <a:rPr lang="en-US" dirty="0">
                <a:solidFill>
                  <a:srgbClr val="FF0000"/>
                </a:solidFill>
              </a:rPr>
              <a:t>w</a:t>
            </a:r>
            <a:r>
              <a:rPr lang="en-US" baseline="30000" dirty="0">
                <a:solidFill>
                  <a:srgbClr val="FF0000"/>
                </a:solidFill>
              </a:rPr>
              <a:t>(k+1)</a:t>
            </a:r>
            <a:r>
              <a:rPr lang="en-US" dirty="0">
                <a:solidFill>
                  <a:srgbClr val="FF0000"/>
                </a:solidFill>
              </a:rPr>
              <a:t> = w</a:t>
            </a:r>
            <a:r>
              <a:rPr lang="en-US" baseline="30000" dirty="0">
                <a:solidFill>
                  <a:srgbClr val="FF0000"/>
                </a:solidFill>
              </a:rPr>
              <a:t>(k)</a:t>
            </a:r>
            <a:r>
              <a:rPr lang="en-US" baseline="-25000" dirty="0">
                <a:solidFill>
                  <a:srgbClr val="FF0000"/>
                </a:solidFill>
              </a:rPr>
              <a:t> </a:t>
            </a:r>
            <a:r>
              <a:rPr lang="en-US" dirty="0">
                <a:solidFill>
                  <a:srgbClr val="FF0000"/>
                </a:solidFill>
              </a:rPr>
              <a:t> - </a:t>
            </a:r>
            <a:r>
              <a:rPr lang="en-US" dirty="0" err="1">
                <a:solidFill>
                  <a:srgbClr val="FF0000"/>
                </a:solidFill>
                <a:latin typeface="Symbol" panose="05050102010706020507" pitchFamily="18" charset="2"/>
              </a:rPr>
              <a:t>a</a:t>
            </a:r>
            <a:r>
              <a:rPr lang="en-US" dirty="0" err="1">
                <a:solidFill>
                  <a:srgbClr val="FF0000"/>
                </a:solidFill>
                <a:sym typeface="Symbol" panose="05050102010706020507" pitchFamily="18" charset="2"/>
              </a:rPr>
              <a:t></a:t>
            </a:r>
            <a:r>
              <a:rPr lang="en-US" sz="2400" dirty="0" err="1">
                <a:solidFill>
                  <a:srgbClr val="FF0000"/>
                </a:solidFill>
                <a:latin typeface="Symbol" panose="05050102010706020507" pitchFamily="18" charset="2"/>
                <a:sym typeface="Symbol" panose="05050102010706020507" pitchFamily="18" charset="2"/>
              </a:rPr>
              <a:t>e</a:t>
            </a:r>
            <a:r>
              <a:rPr lang="en-US" dirty="0">
                <a:solidFill>
                  <a:srgbClr val="FF0000"/>
                </a:solidFill>
              </a:rPr>
              <a:t>/</a:t>
            </a:r>
            <a:r>
              <a:rPr lang="en-US" dirty="0">
                <a:solidFill>
                  <a:srgbClr val="FF0000"/>
                </a:solidFill>
                <a:sym typeface="Symbol" panose="05050102010706020507" pitchFamily="18" charset="2"/>
              </a:rPr>
              <a:t></a:t>
            </a:r>
            <a:r>
              <a:rPr lang="en-US" dirty="0">
                <a:solidFill>
                  <a:srgbClr val="FF0000"/>
                </a:solidFill>
              </a:rPr>
              <a:t>w</a:t>
            </a:r>
          </a:p>
        </p:txBody>
      </p:sp>
      <p:grpSp>
        <p:nvGrpSpPr>
          <p:cNvPr id="82" name="Group 81"/>
          <p:cNvGrpSpPr/>
          <p:nvPr/>
        </p:nvGrpSpPr>
        <p:grpSpPr>
          <a:xfrm>
            <a:off x="5444289" y="4343549"/>
            <a:ext cx="3239991" cy="1283985"/>
            <a:chOff x="5444289" y="4343549"/>
            <a:chExt cx="3239991" cy="1283985"/>
          </a:xfrm>
        </p:grpSpPr>
        <p:pic>
          <p:nvPicPr>
            <p:cNvPr id="79" name="Picture 78"/>
            <p:cNvPicPr>
              <a:picLocks noChangeAspect="1"/>
            </p:cNvPicPr>
            <p:nvPr/>
          </p:nvPicPr>
          <p:blipFill>
            <a:blip r:embed="rId5"/>
            <a:stretch>
              <a:fillRect/>
            </a:stretch>
          </p:blipFill>
          <p:spPr>
            <a:xfrm>
              <a:off x="5782474" y="4343549"/>
              <a:ext cx="2901806" cy="1283985"/>
            </a:xfrm>
            <a:prstGeom prst="rect">
              <a:avLst/>
            </a:prstGeom>
          </p:spPr>
        </p:pic>
        <p:sp>
          <p:nvSpPr>
            <p:cNvPr id="81" name="TextBox 80"/>
            <p:cNvSpPr txBox="1"/>
            <p:nvPr/>
          </p:nvSpPr>
          <p:spPr>
            <a:xfrm>
              <a:off x="5444289" y="4929250"/>
              <a:ext cx="976678" cy="369332"/>
            </a:xfrm>
            <a:prstGeom prst="rect">
              <a:avLst/>
            </a:prstGeom>
            <a:solidFill>
              <a:schemeClr val="bg1"/>
            </a:solidFill>
            <a:ln>
              <a:noFill/>
            </a:ln>
            <a:effectLst/>
          </p:spPr>
          <p:txBody>
            <a:bodyPr wrap="none" rtlCol="0">
              <a:spAutoFit/>
            </a:bodyPr>
            <a:lstStyle/>
            <a:p>
              <a:r>
                <a:rPr lang="en-US" dirty="0">
                  <a:solidFill>
                    <a:srgbClr val="FF0000"/>
                  </a:solidFill>
                  <a:latin typeface="Symbol" panose="05050102010706020507" pitchFamily="18" charset="2"/>
                </a:rPr>
                <a:t>e</a:t>
              </a:r>
              <a:r>
                <a:rPr lang="en-US" dirty="0">
                  <a:solidFill>
                    <a:srgbClr val="FF0000"/>
                  </a:solidFill>
                </a:rPr>
                <a:t>(</a:t>
              </a:r>
              <a:r>
                <a:rPr lang="en-US" dirty="0" err="1">
                  <a:solidFill>
                    <a:srgbClr val="FF0000"/>
                  </a:solidFill>
                </a:rPr>
                <a:t>y,y</a:t>
              </a:r>
              <a:r>
                <a:rPr lang="en-US" dirty="0">
                  <a:solidFill>
                    <a:srgbClr val="FF0000"/>
                  </a:solidFill>
                </a:rPr>
                <a:t>’) = </a:t>
              </a:r>
            </a:p>
          </p:txBody>
        </p:sp>
      </p:grpSp>
      <p:sp>
        <p:nvSpPr>
          <p:cNvPr id="83" name="Rectangle 82"/>
          <p:cNvSpPr/>
          <p:nvPr/>
        </p:nvSpPr>
        <p:spPr>
          <a:xfrm>
            <a:off x="7329756" y="1507337"/>
            <a:ext cx="1863159" cy="495132"/>
          </a:xfrm>
          <a:prstGeom prst="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6477501" y="5245934"/>
            <a:ext cx="2229003" cy="387828"/>
          </a:xfrm>
          <a:prstGeom prst="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93669" y="1083278"/>
            <a:ext cx="5627298" cy="4173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351669"/>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7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6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up)">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wipe(left)">
                                      <p:cBhvr>
                                        <p:cTn id="50" dur="500"/>
                                        <p:tgtEl>
                                          <p:spTgt spid="7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ipe(left)">
                                      <p:cBhvr>
                                        <p:cTn id="53" dur="5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wipe(left)">
                                      <p:cBhvr>
                                        <p:cTn id="58" dur="500"/>
                                        <p:tgtEl>
                                          <p:spTgt spid="8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anim calcmode="lin" valueType="num">
                                      <p:cBhvr additive="base">
                                        <p:cTn id="71" dur="500" fill="hold"/>
                                        <p:tgtEl>
                                          <p:spTgt spid="80"/>
                                        </p:tgtEl>
                                        <p:attrNameLst>
                                          <p:attrName>ppt_x</p:attrName>
                                        </p:attrNameLst>
                                      </p:cBhvr>
                                      <p:tavLst>
                                        <p:tav tm="0">
                                          <p:val>
                                            <p:strVal val="#ppt_x"/>
                                          </p:val>
                                        </p:tav>
                                        <p:tav tm="100000">
                                          <p:val>
                                            <p:strVal val="#ppt_x"/>
                                          </p:val>
                                        </p:tav>
                                      </p:tavLst>
                                    </p:anim>
                                    <p:anim calcmode="lin" valueType="num">
                                      <p:cBhvr additive="base">
                                        <p:cTn id="7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p:bldP spid="33" grpId="0" animBg="1"/>
      <p:bldP spid="34" grpId="0" animBg="1"/>
      <p:bldP spid="62" grpId="0" animBg="1"/>
      <p:bldP spid="23" grpId="0" animBg="1"/>
      <p:bldP spid="74" grpId="0" animBg="1"/>
      <p:bldP spid="75" grpId="0"/>
      <p:bldP spid="76" grpId="0" animBg="1"/>
      <p:bldP spid="80" grpId="0"/>
      <p:bldP spid="83" grpId="0" animBg="1"/>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514175" y="2905264"/>
            <a:ext cx="485092" cy="1804705"/>
            <a:chOff x="10122354" y="2084622"/>
            <a:chExt cx="669378" cy="2585323"/>
          </a:xfrm>
        </p:grpSpPr>
        <p:sp>
          <p:nvSpPr>
            <p:cNvPr id="8" name="TextBox 7"/>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9" name="Double Brace 8"/>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 name="Group 18"/>
          <p:cNvGrpSpPr/>
          <p:nvPr/>
        </p:nvGrpSpPr>
        <p:grpSpPr>
          <a:xfrm>
            <a:off x="3492445" y="257579"/>
            <a:ext cx="669378" cy="2585323"/>
            <a:chOff x="10122354" y="2084622"/>
            <a:chExt cx="669378" cy="2585323"/>
          </a:xfrm>
        </p:grpSpPr>
        <p:sp>
          <p:nvSpPr>
            <p:cNvPr id="22" name="TextBox 21"/>
            <p:cNvSpPr txBox="1"/>
            <p:nvPr/>
          </p:nvSpPr>
          <p:spPr>
            <a:xfrm>
              <a:off x="10266919" y="2084623"/>
              <a:ext cx="423514" cy="2308324"/>
            </a:xfrm>
            <a:prstGeom prst="rect">
              <a:avLst/>
            </a:prstGeom>
            <a:noFill/>
          </p:spPr>
          <p:txBody>
            <a:bodyPr wrap="none" rtlCol="0">
              <a:spAutoFit/>
            </a:bodyPr>
            <a:lstStyle/>
            <a:p>
              <a:r>
                <a:rPr lang="en-US" dirty="0">
                  <a:solidFill>
                    <a:srgbClr val="FF0000"/>
                  </a:solidFill>
                </a:rPr>
                <a:t>p</a:t>
              </a:r>
              <a:r>
                <a:rPr lang="en-US" baseline="-25000" dirty="0">
                  <a:solidFill>
                    <a:srgbClr val="FF0000"/>
                  </a:solidFill>
                </a:rPr>
                <a:t>c</a:t>
              </a:r>
              <a:endParaRPr lang="en-US" dirty="0">
                <a:solidFill>
                  <a:srgbClr val="FF0000"/>
                </a:solidFill>
              </a:endParaRPr>
            </a:p>
            <a:p>
              <a:r>
                <a:rPr lang="en-US" dirty="0" err="1">
                  <a:solidFill>
                    <a:srgbClr val="FF0000"/>
                  </a:solidFill>
                </a:rPr>
                <a:t>b</a:t>
              </a:r>
              <a:r>
                <a:rPr lang="en-US" baseline="-25000" dirty="0" err="1">
                  <a:solidFill>
                    <a:srgbClr val="FF0000"/>
                  </a:solidFill>
                </a:rPr>
                <a:t>x</a:t>
              </a:r>
              <a:endParaRPr lang="en-US" dirty="0">
                <a:solidFill>
                  <a:srgbClr val="FF0000"/>
                </a:solidFill>
              </a:endParaRPr>
            </a:p>
            <a:p>
              <a:r>
                <a:rPr lang="en-US" dirty="0">
                  <a:solidFill>
                    <a:srgbClr val="FF0000"/>
                  </a:solidFill>
                </a:rPr>
                <a:t>b</a:t>
              </a:r>
              <a:r>
                <a:rPr lang="en-US" baseline="-25000" dirty="0">
                  <a:solidFill>
                    <a:srgbClr val="FF0000"/>
                  </a:solidFill>
                </a:rPr>
                <a:t>y</a:t>
              </a:r>
              <a:endParaRPr lang="en-US" dirty="0">
                <a:solidFill>
                  <a:srgbClr val="FF0000"/>
                </a:solidFill>
              </a:endParaRPr>
            </a:p>
            <a:p>
              <a:r>
                <a:rPr lang="en-US" dirty="0" err="1">
                  <a:solidFill>
                    <a:srgbClr val="FF0000"/>
                  </a:solidFill>
                </a:rPr>
                <a:t>b</a:t>
              </a:r>
              <a:r>
                <a:rPr lang="en-US" baseline="-25000" dirty="0" err="1">
                  <a:solidFill>
                    <a:srgbClr val="FF0000"/>
                  </a:solidFill>
                </a:rPr>
                <a:t>w</a:t>
              </a:r>
              <a:endParaRPr lang="en-US" baseline="-25000" dirty="0">
                <a:solidFill>
                  <a:srgbClr val="FF0000"/>
                </a:solidFill>
              </a:endParaRPr>
            </a:p>
            <a:p>
              <a:r>
                <a:rPr lang="en-US" dirty="0" err="1">
                  <a:solidFill>
                    <a:srgbClr val="FF0000"/>
                  </a:solidFill>
                </a:rPr>
                <a:t>b</a:t>
              </a:r>
              <a:r>
                <a:rPr lang="en-US" baseline="-25000" dirty="0" err="1">
                  <a:solidFill>
                    <a:srgbClr val="FF0000"/>
                  </a:solidFill>
                </a:rPr>
                <a:t>h</a:t>
              </a:r>
              <a:endParaRPr lang="en-US" dirty="0">
                <a:solidFill>
                  <a:srgbClr val="FF0000"/>
                </a:solidFill>
              </a:endParaRPr>
            </a:p>
            <a:p>
              <a:r>
                <a:rPr lang="en-US" dirty="0">
                  <a:solidFill>
                    <a:srgbClr val="FF0000"/>
                  </a:solidFill>
                </a:rPr>
                <a:t>c</a:t>
              </a:r>
              <a:r>
                <a:rPr lang="en-US" baseline="-25000" dirty="0">
                  <a:solidFill>
                    <a:srgbClr val="FF0000"/>
                  </a:solidFill>
                </a:rPr>
                <a:t>1</a:t>
              </a:r>
              <a:endParaRPr lang="en-US" dirty="0">
                <a:solidFill>
                  <a:srgbClr val="FF0000"/>
                </a:solidFill>
              </a:endParaRPr>
            </a:p>
            <a:p>
              <a:r>
                <a:rPr lang="en-US" dirty="0">
                  <a:solidFill>
                    <a:srgbClr val="FF0000"/>
                  </a:solidFill>
                </a:rPr>
                <a:t>c</a:t>
              </a:r>
              <a:r>
                <a:rPr lang="en-US" baseline="-25000" dirty="0">
                  <a:solidFill>
                    <a:srgbClr val="FF0000"/>
                  </a:solidFill>
                </a:rPr>
                <a:t>2</a:t>
              </a:r>
              <a:endParaRPr lang="en-US" dirty="0">
                <a:solidFill>
                  <a:srgbClr val="FF0000"/>
                </a:solidFill>
              </a:endParaRPr>
            </a:p>
            <a:p>
              <a:r>
                <a:rPr lang="en-US" dirty="0">
                  <a:solidFill>
                    <a:srgbClr val="FF0000"/>
                  </a:solidFill>
                </a:rPr>
                <a:t>c</a:t>
              </a:r>
              <a:r>
                <a:rPr lang="en-US" baseline="-25000" dirty="0">
                  <a:solidFill>
                    <a:srgbClr val="FF0000"/>
                  </a:solidFill>
                </a:rPr>
                <a:t>3</a:t>
              </a:r>
              <a:endParaRPr lang="en-US" dirty="0">
                <a:solidFill>
                  <a:srgbClr val="FF0000"/>
                </a:solidFill>
              </a:endParaRPr>
            </a:p>
          </p:txBody>
        </p:sp>
        <p:sp>
          <p:nvSpPr>
            <p:cNvPr id="23" name="Double Brace 22"/>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p:cNvGrpSpPr/>
          <p:nvPr/>
        </p:nvGrpSpPr>
        <p:grpSpPr>
          <a:xfrm>
            <a:off x="5898524" y="2913186"/>
            <a:ext cx="507968" cy="1815883"/>
            <a:chOff x="10216906" y="2084622"/>
            <a:chExt cx="507968" cy="1815883"/>
          </a:xfrm>
        </p:grpSpPr>
        <p:sp>
          <p:nvSpPr>
            <p:cNvPr id="25" name="TextBox 24"/>
            <p:cNvSpPr txBox="1"/>
            <p:nvPr/>
          </p:nvSpPr>
          <p:spPr>
            <a:xfrm>
              <a:off x="10266919" y="2084623"/>
              <a:ext cx="370614" cy="1815882"/>
            </a:xfrm>
            <a:prstGeom prst="rect">
              <a:avLst/>
            </a:prstGeom>
            <a:noFill/>
          </p:spPr>
          <p:txBody>
            <a:bodyPr wrap="none" rtlCol="0">
              <a:spAutoFit/>
            </a:bodyPr>
            <a:lstStyle/>
            <a:p>
              <a:r>
                <a:rPr lang="en-US" sz="1400" dirty="0">
                  <a:solidFill>
                    <a:schemeClr val="accent6">
                      <a:lumMod val="60000"/>
                      <a:lumOff val="40000"/>
                    </a:schemeClr>
                  </a:solidFill>
                </a:rPr>
                <a:t>1</a:t>
              </a:r>
            </a:p>
            <a:p>
              <a:r>
                <a:rPr lang="en-US" sz="1400" dirty="0" err="1">
                  <a:solidFill>
                    <a:schemeClr val="accent6">
                      <a:lumMod val="60000"/>
                      <a:lumOff val="40000"/>
                    </a:schemeClr>
                  </a:solidFill>
                </a:rPr>
                <a:t>b</a:t>
              </a:r>
              <a:r>
                <a:rPr lang="en-US" sz="1400" baseline="-25000" dirty="0" err="1">
                  <a:solidFill>
                    <a:schemeClr val="accent6">
                      <a:lumMod val="60000"/>
                      <a:lumOff val="40000"/>
                    </a:schemeClr>
                  </a:solidFill>
                </a:rPr>
                <a:t>x</a:t>
              </a:r>
              <a:endParaRPr lang="en-US" sz="1400" dirty="0">
                <a:solidFill>
                  <a:schemeClr val="accent6">
                    <a:lumMod val="60000"/>
                    <a:lumOff val="40000"/>
                  </a:schemeClr>
                </a:solidFill>
              </a:endParaRPr>
            </a:p>
            <a:p>
              <a:r>
                <a:rPr lang="en-US" sz="1400" dirty="0">
                  <a:solidFill>
                    <a:schemeClr val="accent6">
                      <a:lumMod val="60000"/>
                      <a:lumOff val="40000"/>
                    </a:schemeClr>
                  </a:solidFill>
                </a:rPr>
                <a:t>b</a:t>
              </a:r>
              <a:r>
                <a:rPr lang="en-US" sz="1400" baseline="-25000" dirty="0">
                  <a:solidFill>
                    <a:schemeClr val="accent6">
                      <a:lumMod val="60000"/>
                      <a:lumOff val="40000"/>
                    </a:schemeClr>
                  </a:solidFill>
                </a:rPr>
                <a:t>y</a:t>
              </a:r>
              <a:endParaRPr lang="en-US" sz="1400" dirty="0">
                <a:solidFill>
                  <a:schemeClr val="accent6">
                    <a:lumMod val="60000"/>
                    <a:lumOff val="40000"/>
                  </a:schemeClr>
                </a:solidFill>
              </a:endParaRPr>
            </a:p>
            <a:p>
              <a:r>
                <a:rPr lang="en-US" sz="1400" dirty="0" err="1">
                  <a:solidFill>
                    <a:schemeClr val="accent6">
                      <a:lumMod val="60000"/>
                      <a:lumOff val="40000"/>
                    </a:schemeClr>
                  </a:solidFill>
                </a:rPr>
                <a:t>b</a:t>
              </a:r>
              <a:r>
                <a:rPr lang="en-US" sz="1400" baseline="-25000" dirty="0" err="1">
                  <a:solidFill>
                    <a:schemeClr val="accent6">
                      <a:lumMod val="60000"/>
                      <a:lumOff val="40000"/>
                    </a:schemeClr>
                  </a:solidFill>
                </a:rPr>
                <a:t>w</a:t>
              </a:r>
              <a:endParaRPr lang="en-US" sz="1400" baseline="-25000" dirty="0">
                <a:solidFill>
                  <a:schemeClr val="accent6">
                    <a:lumMod val="60000"/>
                    <a:lumOff val="40000"/>
                  </a:schemeClr>
                </a:solidFill>
              </a:endParaRPr>
            </a:p>
            <a:p>
              <a:r>
                <a:rPr lang="en-US" sz="1400" dirty="0" err="1">
                  <a:solidFill>
                    <a:schemeClr val="accent6">
                      <a:lumMod val="60000"/>
                      <a:lumOff val="40000"/>
                    </a:schemeClr>
                  </a:solidFill>
                </a:rPr>
                <a:t>b</a:t>
              </a:r>
              <a:r>
                <a:rPr lang="en-US" sz="1400" baseline="-25000" dirty="0" err="1">
                  <a:solidFill>
                    <a:schemeClr val="accent6">
                      <a:lumMod val="60000"/>
                      <a:lumOff val="40000"/>
                    </a:schemeClr>
                  </a:solidFill>
                </a:rPr>
                <a:t>h</a:t>
              </a:r>
              <a:endParaRPr lang="en-US" sz="1400" dirty="0">
                <a:solidFill>
                  <a:schemeClr val="accent6">
                    <a:lumMod val="60000"/>
                    <a:lumOff val="40000"/>
                  </a:schemeClr>
                </a:solidFill>
              </a:endParaRPr>
            </a:p>
            <a:p>
              <a:r>
                <a:rPr lang="en-US" sz="1400" dirty="0">
                  <a:solidFill>
                    <a:schemeClr val="accent6">
                      <a:lumMod val="60000"/>
                      <a:lumOff val="40000"/>
                    </a:schemeClr>
                  </a:solidFill>
                </a:rPr>
                <a:t>0</a:t>
              </a:r>
            </a:p>
            <a:p>
              <a:r>
                <a:rPr lang="en-US" sz="1400" dirty="0">
                  <a:solidFill>
                    <a:schemeClr val="accent6">
                      <a:lumMod val="60000"/>
                      <a:lumOff val="40000"/>
                    </a:schemeClr>
                  </a:solidFill>
                </a:rPr>
                <a:t>1</a:t>
              </a:r>
            </a:p>
            <a:p>
              <a:r>
                <a:rPr lang="en-US" sz="1400" dirty="0">
                  <a:solidFill>
                    <a:schemeClr val="accent6">
                      <a:lumMod val="60000"/>
                      <a:lumOff val="40000"/>
                    </a:schemeClr>
                  </a:solidFill>
                </a:rPr>
                <a:t>0</a:t>
              </a:r>
            </a:p>
          </p:txBody>
        </p:sp>
        <p:sp>
          <p:nvSpPr>
            <p:cNvPr id="26" name="Double Brace 25"/>
            <p:cNvSpPr/>
            <p:nvPr/>
          </p:nvSpPr>
          <p:spPr>
            <a:xfrm>
              <a:off x="10216906" y="2084622"/>
              <a:ext cx="507968" cy="181588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pic>
        <p:nvPicPr>
          <p:cNvPr id="2" name="Picture 1"/>
          <p:cNvPicPr>
            <a:picLocks noChangeAspect="1"/>
          </p:cNvPicPr>
          <p:nvPr/>
        </p:nvPicPr>
        <p:blipFill>
          <a:blip r:embed="rId2"/>
          <a:stretch>
            <a:fillRect/>
          </a:stretch>
        </p:blipFill>
        <p:spPr>
          <a:xfrm>
            <a:off x="654375" y="1785832"/>
            <a:ext cx="2595910" cy="2628359"/>
          </a:xfrm>
          <a:prstGeom prst="rect">
            <a:avLst/>
          </a:prstGeom>
        </p:spPr>
      </p:pic>
      <p:grpSp>
        <p:nvGrpSpPr>
          <p:cNvPr id="31" name="Group 30"/>
          <p:cNvGrpSpPr/>
          <p:nvPr/>
        </p:nvGrpSpPr>
        <p:grpSpPr>
          <a:xfrm>
            <a:off x="6564188" y="992988"/>
            <a:ext cx="485092" cy="1804705"/>
            <a:chOff x="10122354" y="2084622"/>
            <a:chExt cx="669378" cy="2585323"/>
          </a:xfrm>
        </p:grpSpPr>
        <p:sp>
          <p:nvSpPr>
            <p:cNvPr id="32" name="TextBox 31"/>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33" name="Double Brace 32"/>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34" name="Group 33"/>
          <p:cNvGrpSpPr/>
          <p:nvPr/>
        </p:nvGrpSpPr>
        <p:grpSpPr>
          <a:xfrm>
            <a:off x="5948537" y="1000910"/>
            <a:ext cx="507968" cy="1815883"/>
            <a:chOff x="10216906" y="2084622"/>
            <a:chExt cx="507968" cy="1815883"/>
          </a:xfrm>
        </p:grpSpPr>
        <p:sp>
          <p:nvSpPr>
            <p:cNvPr id="35" name="TextBox 34"/>
            <p:cNvSpPr txBox="1"/>
            <p:nvPr/>
          </p:nvSpPr>
          <p:spPr>
            <a:xfrm>
              <a:off x="10289213" y="2084623"/>
              <a:ext cx="284052" cy="1815882"/>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p:txBody>
        </p:sp>
        <p:sp>
          <p:nvSpPr>
            <p:cNvPr id="36" name="Double Brace 35"/>
            <p:cNvSpPr/>
            <p:nvPr/>
          </p:nvSpPr>
          <p:spPr>
            <a:xfrm>
              <a:off x="10216906" y="2084622"/>
              <a:ext cx="507968" cy="181588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43" name="Group 42"/>
          <p:cNvGrpSpPr/>
          <p:nvPr/>
        </p:nvGrpSpPr>
        <p:grpSpPr>
          <a:xfrm>
            <a:off x="6539385" y="4828496"/>
            <a:ext cx="485092" cy="1804705"/>
            <a:chOff x="10122354" y="2084622"/>
            <a:chExt cx="669378" cy="2585323"/>
          </a:xfrm>
        </p:grpSpPr>
        <p:sp>
          <p:nvSpPr>
            <p:cNvPr id="44" name="TextBox 43"/>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45" name="Double Brace 44"/>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46" name="Group 45"/>
          <p:cNvGrpSpPr/>
          <p:nvPr/>
        </p:nvGrpSpPr>
        <p:grpSpPr>
          <a:xfrm>
            <a:off x="5923734" y="4836418"/>
            <a:ext cx="507968" cy="1815883"/>
            <a:chOff x="10216906" y="2084622"/>
            <a:chExt cx="507968" cy="1815883"/>
          </a:xfrm>
        </p:grpSpPr>
        <p:sp>
          <p:nvSpPr>
            <p:cNvPr id="47" name="TextBox 46"/>
            <p:cNvSpPr txBox="1"/>
            <p:nvPr/>
          </p:nvSpPr>
          <p:spPr>
            <a:xfrm>
              <a:off x="10289213" y="2084623"/>
              <a:ext cx="284052" cy="1815882"/>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p:txBody>
        </p:sp>
        <p:sp>
          <p:nvSpPr>
            <p:cNvPr id="48" name="Double Brace 47"/>
            <p:cNvSpPr/>
            <p:nvPr/>
          </p:nvSpPr>
          <p:spPr>
            <a:xfrm>
              <a:off x="10216906" y="2084622"/>
              <a:ext cx="507968" cy="181588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8" name="Group 27"/>
          <p:cNvGrpSpPr/>
          <p:nvPr/>
        </p:nvGrpSpPr>
        <p:grpSpPr>
          <a:xfrm>
            <a:off x="7151800" y="2833633"/>
            <a:ext cx="440950" cy="1786867"/>
            <a:chOff x="10212613" y="2084623"/>
            <a:chExt cx="440950" cy="2634989"/>
          </a:xfrm>
        </p:grpSpPr>
        <p:sp>
          <p:nvSpPr>
            <p:cNvPr id="29" name="TextBox 28"/>
            <p:cNvSpPr txBox="1"/>
            <p:nvPr/>
          </p:nvSpPr>
          <p:spPr>
            <a:xfrm>
              <a:off x="10266919" y="2084623"/>
              <a:ext cx="386644" cy="1815882"/>
            </a:xfrm>
            <a:prstGeom prst="rect">
              <a:avLst/>
            </a:prstGeom>
            <a:noFill/>
          </p:spPr>
          <p:txBody>
            <a:bodyPr wrap="none" rtlCol="0">
              <a:spAutoFit/>
            </a:bodyPr>
            <a:lstStyle/>
            <a:p>
              <a:r>
                <a:rPr lang="en-US" sz="1400" b="1" dirty="0">
                  <a:solidFill>
                    <a:srgbClr val="00B0F0"/>
                  </a:solidFill>
                  <a:effectLst>
                    <a:outerShdw blurRad="38100" dist="38100" dir="2700000" algn="tl">
                      <a:srgbClr val="000000">
                        <a:alpha val="43137"/>
                      </a:srgbClr>
                    </a:outerShdw>
                  </a:effectLst>
                </a:rPr>
                <a:t>1</a:t>
              </a: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x</a:t>
              </a:r>
              <a:endParaRPr lang="en-US" sz="1400" b="1" dirty="0">
                <a:solidFill>
                  <a:srgbClr val="00B0F0"/>
                </a:solidFill>
                <a:effectLst>
                  <a:outerShdw blurRad="38100" dist="38100" dir="2700000" algn="tl">
                    <a:srgbClr val="000000">
                      <a:alpha val="43137"/>
                    </a:srgbClr>
                  </a:outerShdw>
                </a:effectLst>
              </a:endParaRPr>
            </a:p>
            <a:p>
              <a:r>
                <a:rPr lang="en-US" sz="1400" b="1" dirty="0">
                  <a:solidFill>
                    <a:srgbClr val="00B0F0"/>
                  </a:solidFill>
                  <a:effectLst>
                    <a:outerShdw blurRad="38100" dist="38100" dir="2700000" algn="tl">
                      <a:srgbClr val="000000">
                        <a:alpha val="43137"/>
                      </a:srgbClr>
                    </a:outerShdw>
                  </a:effectLst>
                </a:rPr>
                <a:t>b</a:t>
              </a:r>
              <a:r>
                <a:rPr lang="en-US" sz="1400" b="1" baseline="-25000" dirty="0">
                  <a:solidFill>
                    <a:srgbClr val="00B0F0"/>
                  </a:solidFill>
                  <a:effectLst>
                    <a:outerShdw blurRad="38100" dist="38100" dir="2700000" algn="tl">
                      <a:srgbClr val="000000">
                        <a:alpha val="43137"/>
                      </a:srgbClr>
                    </a:outerShdw>
                  </a:effectLst>
                </a:rPr>
                <a:t>y</a:t>
              </a:r>
              <a:endParaRPr lang="en-US" sz="1400" b="1" dirty="0">
                <a:solidFill>
                  <a:srgbClr val="00B0F0"/>
                </a:solidFill>
                <a:effectLst>
                  <a:outerShdw blurRad="38100" dist="38100" dir="2700000" algn="tl">
                    <a:srgbClr val="000000">
                      <a:alpha val="43137"/>
                    </a:srgbClr>
                  </a:outerShdw>
                </a:effectLst>
              </a:endParaRP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w</a:t>
              </a:r>
              <a:endParaRPr lang="en-US" sz="1400" b="1" baseline="-25000" dirty="0">
                <a:solidFill>
                  <a:srgbClr val="00B0F0"/>
                </a:solidFill>
                <a:effectLst>
                  <a:outerShdw blurRad="38100" dist="38100" dir="2700000" algn="tl">
                    <a:srgbClr val="000000">
                      <a:alpha val="43137"/>
                    </a:srgbClr>
                  </a:outerShdw>
                </a:effectLst>
              </a:endParaRP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h</a:t>
              </a:r>
              <a:endParaRPr lang="en-US" sz="1400" b="1" dirty="0">
                <a:solidFill>
                  <a:srgbClr val="00B0F0"/>
                </a:solidFill>
                <a:effectLst>
                  <a:outerShdw blurRad="38100" dist="38100" dir="2700000" algn="tl">
                    <a:srgbClr val="000000">
                      <a:alpha val="43137"/>
                    </a:srgbClr>
                  </a:outerShdw>
                </a:effectLst>
              </a:endParaRPr>
            </a:p>
            <a:p>
              <a:r>
                <a:rPr lang="en-US" sz="1400" b="1" dirty="0">
                  <a:solidFill>
                    <a:srgbClr val="00B0F0"/>
                  </a:solidFill>
                  <a:effectLst>
                    <a:outerShdw blurRad="38100" dist="38100" dir="2700000" algn="tl">
                      <a:srgbClr val="000000">
                        <a:alpha val="43137"/>
                      </a:srgbClr>
                    </a:outerShdw>
                  </a:effectLst>
                </a:rPr>
                <a:t>0</a:t>
              </a:r>
            </a:p>
            <a:p>
              <a:r>
                <a:rPr lang="en-US" sz="1400" b="1" dirty="0">
                  <a:solidFill>
                    <a:srgbClr val="00B0F0"/>
                  </a:solidFill>
                  <a:effectLst>
                    <a:outerShdw blurRad="38100" dist="38100" dir="2700000" algn="tl">
                      <a:srgbClr val="000000">
                        <a:alpha val="43137"/>
                      </a:srgbClr>
                    </a:outerShdw>
                  </a:effectLst>
                </a:rPr>
                <a:t>1</a:t>
              </a:r>
            </a:p>
            <a:p>
              <a:r>
                <a:rPr lang="en-US" sz="1400" b="1" dirty="0">
                  <a:solidFill>
                    <a:srgbClr val="00B0F0"/>
                  </a:solidFill>
                  <a:effectLst>
                    <a:outerShdw blurRad="38100" dist="38100" dir="2700000" algn="tl">
                      <a:srgbClr val="000000">
                        <a:alpha val="43137"/>
                      </a:srgbClr>
                    </a:outerShdw>
                  </a:effectLst>
                </a:rPr>
                <a:t>0</a:t>
              </a:r>
            </a:p>
          </p:txBody>
        </p:sp>
        <p:sp>
          <p:nvSpPr>
            <p:cNvPr id="30" name="Double Brace 29"/>
            <p:cNvSpPr/>
            <p:nvPr/>
          </p:nvSpPr>
          <p:spPr>
            <a:xfrm>
              <a:off x="10212613" y="2134289"/>
              <a:ext cx="440950"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40" name="Group 39"/>
          <p:cNvGrpSpPr/>
          <p:nvPr/>
        </p:nvGrpSpPr>
        <p:grpSpPr>
          <a:xfrm>
            <a:off x="7121851" y="1012088"/>
            <a:ext cx="485092" cy="1804705"/>
            <a:chOff x="10122354" y="2084622"/>
            <a:chExt cx="669378" cy="2585323"/>
          </a:xfrm>
        </p:grpSpPr>
        <p:sp>
          <p:nvSpPr>
            <p:cNvPr id="41" name="TextBox 40"/>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42" name="Double Brace 41"/>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49" name="Group 48"/>
          <p:cNvGrpSpPr/>
          <p:nvPr/>
        </p:nvGrpSpPr>
        <p:grpSpPr>
          <a:xfrm>
            <a:off x="7097048" y="4847596"/>
            <a:ext cx="485092" cy="1804705"/>
            <a:chOff x="10122354" y="2084622"/>
            <a:chExt cx="669378" cy="2585323"/>
          </a:xfrm>
        </p:grpSpPr>
        <p:sp>
          <p:nvSpPr>
            <p:cNvPr id="50" name="TextBox 49"/>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51" name="Double Brace 50"/>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62" name="TextBox 61"/>
          <p:cNvSpPr txBox="1"/>
          <p:nvPr/>
        </p:nvSpPr>
        <p:spPr>
          <a:xfrm>
            <a:off x="4120877" y="2021979"/>
            <a:ext cx="1819794" cy="646331"/>
          </a:xfrm>
          <a:prstGeom prst="rect">
            <a:avLst/>
          </a:prstGeom>
          <a:noFill/>
        </p:spPr>
        <p:txBody>
          <a:bodyPr wrap="none" rtlCol="0">
            <a:spAutoFit/>
          </a:bodyPr>
          <a:lstStyle/>
          <a:p>
            <a:pPr algn="ctr"/>
            <a:r>
              <a:rPr lang="en-US" b="1" dirty="0">
                <a:solidFill>
                  <a:srgbClr val="FF0000"/>
                </a:solidFill>
              </a:rPr>
              <a:t>Y</a:t>
            </a:r>
            <a:r>
              <a:rPr lang="en-US" dirty="0">
                <a:solidFill>
                  <a:schemeClr val="accent4"/>
                </a:solidFill>
              </a:rPr>
              <a:t>=Target output</a:t>
            </a:r>
          </a:p>
          <a:p>
            <a:pPr algn="ctr"/>
            <a:r>
              <a:rPr lang="en-US" dirty="0">
                <a:solidFill>
                  <a:schemeClr val="accent4"/>
                </a:solidFill>
              </a:rPr>
              <a:t>3x3x8</a:t>
            </a:r>
          </a:p>
        </p:txBody>
      </p:sp>
      <p:grpSp>
        <p:nvGrpSpPr>
          <p:cNvPr id="73" name="Group 72"/>
          <p:cNvGrpSpPr/>
          <p:nvPr/>
        </p:nvGrpSpPr>
        <p:grpSpPr>
          <a:xfrm>
            <a:off x="4102320" y="2774827"/>
            <a:ext cx="1393103" cy="1335930"/>
            <a:chOff x="4074562" y="2612568"/>
            <a:chExt cx="1393103" cy="1335930"/>
          </a:xfrm>
        </p:grpSpPr>
        <p:sp>
          <p:nvSpPr>
            <p:cNvPr id="52" name="Cube 51"/>
            <p:cNvSpPr/>
            <p:nvPr/>
          </p:nvSpPr>
          <p:spPr>
            <a:xfrm>
              <a:off x="4074562" y="2647317"/>
              <a:ext cx="1393103" cy="1301181"/>
            </a:xfrm>
            <a:prstGeom prst="cub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64" name="Group 63"/>
            <p:cNvGrpSpPr/>
            <p:nvPr/>
          </p:nvGrpSpPr>
          <p:grpSpPr>
            <a:xfrm>
              <a:off x="4126921" y="2948037"/>
              <a:ext cx="1022516" cy="1000461"/>
              <a:chOff x="4126921" y="2948037"/>
              <a:chExt cx="1022516" cy="1000461"/>
            </a:xfrm>
          </p:grpSpPr>
          <p:cxnSp>
            <p:nvCxnSpPr>
              <p:cNvPr id="54" name="Straight Connector 53"/>
              <p:cNvCxnSpPr/>
              <p:nvPr/>
            </p:nvCxnSpPr>
            <p:spPr>
              <a:xfrm>
                <a:off x="4126922" y="3297907"/>
                <a:ext cx="102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126921" y="3669247"/>
                <a:ext cx="102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411014" y="2948037"/>
                <a:ext cx="0" cy="1000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830335" y="2948037"/>
                <a:ext cx="0" cy="1000461"/>
              </a:xfrm>
              <a:prstGeom prst="line">
                <a:avLst/>
              </a:prstGeom>
            </p:spPr>
            <p:style>
              <a:lnRef idx="1">
                <a:schemeClr val="accent1"/>
              </a:lnRef>
              <a:fillRef idx="0">
                <a:schemeClr val="accent1"/>
              </a:fillRef>
              <a:effectRef idx="0">
                <a:schemeClr val="accent1"/>
              </a:effectRef>
              <a:fontRef idx="minor">
                <a:schemeClr val="tx1"/>
              </a:fontRef>
            </p:style>
          </p:cxnSp>
        </p:grpSp>
        <p:sp>
          <p:nvSpPr>
            <p:cNvPr id="66" name="Freeform 65"/>
            <p:cNvSpPr/>
            <p:nvPr/>
          </p:nvSpPr>
          <p:spPr>
            <a:xfrm>
              <a:off x="4134118" y="288486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reeform 66"/>
            <p:cNvSpPr/>
            <p:nvPr/>
          </p:nvSpPr>
          <p:spPr>
            <a:xfrm>
              <a:off x="4217286" y="281679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eeform 67"/>
            <p:cNvSpPr/>
            <p:nvPr/>
          </p:nvSpPr>
          <p:spPr>
            <a:xfrm>
              <a:off x="4266754" y="274871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4316222" y="268064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Freeform 69"/>
            <p:cNvSpPr/>
            <p:nvPr/>
          </p:nvSpPr>
          <p:spPr>
            <a:xfrm>
              <a:off x="4365690" y="261256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70"/>
            <p:cNvSpPr/>
            <p:nvPr/>
          </p:nvSpPr>
          <p:spPr>
            <a:xfrm>
              <a:off x="4092277" y="293775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71"/>
            <p:cNvSpPr/>
            <p:nvPr/>
          </p:nvSpPr>
          <p:spPr>
            <a:xfrm>
              <a:off x="4182467" y="2855235"/>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TextBox 75"/>
          <p:cNvSpPr txBox="1"/>
          <p:nvPr/>
        </p:nvSpPr>
        <p:spPr>
          <a:xfrm>
            <a:off x="6006251" y="227129"/>
            <a:ext cx="1531253" cy="646331"/>
          </a:xfrm>
          <a:prstGeom prst="rect">
            <a:avLst/>
          </a:prstGeom>
          <a:noFill/>
        </p:spPr>
        <p:txBody>
          <a:bodyPr wrap="none" rtlCol="0">
            <a:spAutoFit/>
          </a:bodyPr>
          <a:lstStyle/>
          <a:p>
            <a:pPr algn="ctr"/>
            <a:r>
              <a:rPr lang="en-US" dirty="0">
                <a:solidFill>
                  <a:schemeClr val="accent4"/>
                </a:solidFill>
              </a:rPr>
              <a:t>Target output</a:t>
            </a:r>
          </a:p>
          <a:p>
            <a:pPr algn="ctr"/>
            <a:r>
              <a:rPr lang="en-US" dirty="0">
                <a:solidFill>
                  <a:schemeClr val="accent4"/>
                </a:solidFill>
              </a:rPr>
              <a:t>3x3x8</a:t>
            </a:r>
          </a:p>
        </p:txBody>
      </p:sp>
      <p:grpSp>
        <p:nvGrpSpPr>
          <p:cNvPr id="78" name="Group 77"/>
          <p:cNvGrpSpPr/>
          <p:nvPr/>
        </p:nvGrpSpPr>
        <p:grpSpPr>
          <a:xfrm>
            <a:off x="654375" y="1785832"/>
            <a:ext cx="3784397" cy="1674334"/>
            <a:chOff x="654375" y="1785832"/>
            <a:chExt cx="3784397" cy="1674334"/>
          </a:xfrm>
        </p:grpSpPr>
        <p:sp>
          <p:nvSpPr>
            <p:cNvPr id="75" name="Rectangle 74"/>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7" name="Rectangle 76"/>
            <p:cNvSpPr/>
            <p:nvPr/>
          </p:nvSpPr>
          <p:spPr>
            <a:xfrm>
              <a:off x="4071332" y="3168731"/>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79" name="Group 78"/>
          <p:cNvGrpSpPr/>
          <p:nvPr/>
        </p:nvGrpSpPr>
        <p:grpSpPr>
          <a:xfrm>
            <a:off x="1488881" y="1839652"/>
            <a:ext cx="3360775" cy="1625797"/>
            <a:chOff x="654375" y="1785832"/>
            <a:chExt cx="3360775" cy="1625797"/>
          </a:xfrm>
        </p:grpSpPr>
        <p:sp>
          <p:nvSpPr>
            <p:cNvPr id="80" name="Rectangle 79"/>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1" name="Rectangle 80"/>
            <p:cNvSpPr/>
            <p:nvPr/>
          </p:nvSpPr>
          <p:spPr>
            <a:xfrm>
              <a:off x="3647710" y="3120194"/>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82" name="Group 81"/>
          <p:cNvGrpSpPr/>
          <p:nvPr/>
        </p:nvGrpSpPr>
        <p:grpSpPr>
          <a:xfrm>
            <a:off x="2336198" y="1780473"/>
            <a:ext cx="2879355" cy="1663410"/>
            <a:chOff x="654375" y="1785832"/>
            <a:chExt cx="2879355" cy="1663410"/>
          </a:xfrm>
        </p:grpSpPr>
        <p:sp>
          <p:nvSpPr>
            <p:cNvPr id="83" name="Rectangle 82"/>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4" name="Rectangle 83"/>
            <p:cNvSpPr/>
            <p:nvPr/>
          </p:nvSpPr>
          <p:spPr>
            <a:xfrm>
              <a:off x="3166290" y="3157807"/>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85" name="Group 84"/>
          <p:cNvGrpSpPr/>
          <p:nvPr/>
        </p:nvGrpSpPr>
        <p:grpSpPr>
          <a:xfrm>
            <a:off x="659304" y="2673669"/>
            <a:ext cx="3774479" cy="1102951"/>
            <a:chOff x="654375" y="1785832"/>
            <a:chExt cx="3774479" cy="1102951"/>
          </a:xfrm>
        </p:grpSpPr>
        <p:sp>
          <p:nvSpPr>
            <p:cNvPr id="86" name="Rectangle 85"/>
            <p:cNvSpPr/>
            <p:nvPr/>
          </p:nvSpPr>
          <p:spPr>
            <a:xfrm>
              <a:off x="654375" y="1785832"/>
              <a:ext cx="827916" cy="882478"/>
            </a:xfrm>
            <a:prstGeom prst="rect">
              <a:avLst/>
            </a:prstGeom>
            <a:solidFill>
              <a:srgbClr val="7030A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7" name="Rectangle 86"/>
            <p:cNvSpPr/>
            <p:nvPr/>
          </p:nvSpPr>
          <p:spPr>
            <a:xfrm>
              <a:off x="4061414" y="2597348"/>
              <a:ext cx="367440" cy="291435"/>
            </a:xfrm>
            <a:prstGeom prst="rect">
              <a:avLst/>
            </a:prstGeom>
            <a:solidFill>
              <a:srgbClr val="7030A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88" name="Group 87"/>
          <p:cNvGrpSpPr/>
          <p:nvPr/>
        </p:nvGrpSpPr>
        <p:grpSpPr>
          <a:xfrm>
            <a:off x="1564450" y="2693621"/>
            <a:ext cx="3311923" cy="1097079"/>
            <a:chOff x="654375" y="1785832"/>
            <a:chExt cx="3311923" cy="1097079"/>
          </a:xfrm>
        </p:grpSpPr>
        <p:sp>
          <p:nvSpPr>
            <p:cNvPr id="89" name="Rectangle 88"/>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0" name="Rectangle 89"/>
            <p:cNvSpPr/>
            <p:nvPr/>
          </p:nvSpPr>
          <p:spPr>
            <a:xfrm>
              <a:off x="3598858" y="2591476"/>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91" name="Group 90"/>
          <p:cNvGrpSpPr/>
          <p:nvPr/>
        </p:nvGrpSpPr>
        <p:grpSpPr>
          <a:xfrm>
            <a:off x="2350751" y="2643584"/>
            <a:ext cx="2850862" cy="1155133"/>
            <a:chOff x="654375" y="1785832"/>
            <a:chExt cx="2850862" cy="1155133"/>
          </a:xfrm>
        </p:grpSpPr>
        <p:sp>
          <p:nvSpPr>
            <p:cNvPr id="92" name="Rectangle 91"/>
            <p:cNvSpPr/>
            <p:nvPr/>
          </p:nvSpPr>
          <p:spPr>
            <a:xfrm>
              <a:off x="654375" y="1785832"/>
              <a:ext cx="827916" cy="882478"/>
            </a:xfrm>
            <a:prstGeom prst="rect">
              <a:avLst/>
            </a:prstGeom>
            <a:solidFill>
              <a:schemeClr val="accent1">
                <a:lumMod val="60000"/>
                <a:lumOff val="40000"/>
                <a:alpha val="19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3" name="Rectangle 92"/>
            <p:cNvSpPr/>
            <p:nvPr/>
          </p:nvSpPr>
          <p:spPr>
            <a:xfrm>
              <a:off x="3137797" y="2649530"/>
              <a:ext cx="367440" cy="291435"/>
            </a:xfrm>
            <a:prstGeom prst="rect">
              <a:avLst/>
            </a:prstGeom>
            <a:solidFill>
              <a:schemeClr val="accent1">
                <a:lumMod val="60000"/>
                <a:lumOff val="40000"/>
                <a:alpha val="19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94" name="Group 93"/>
          <p:cNvGrpSpPr/>
          <p:nvPr/>
        </p:nvGrpSpPr>
        <p:grpSpPr>
          <a:xfrm>
            <a:off x="717791" y="3526062"/>
            <a:ext cx="3776706" cy="882478"/>
            <a:chOff x="654375" y="1785832"/>
            <a:chExt cx="3776706" cy="882478"/>
          </a:xfrm>
        </p:grpSpPr>
        <p:sp>
          <p:nvSpPr>
            <p:cNvPr id="95" name="Rectangle 94"/>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6" name="Rectangle 95"/>
            <p:cNvSpPr/>
            <p:nvPr/>
          </p:nvSpPr>
          <p:spPr>
            <a:xfrm>
              <a:off x="4063641" y="2087619"/>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97" name="Group 96"/>
          <p:cNvGrpSpPr/>
          <p:nvPr/>
        </p:nvGrpSpPr>
        <p:grpSpPr>
          <a:xfrm>
            <a:off x="1524749" y="3554956"/>
            <a:ext cx="3344210" cy="882478"/>
            <a:chOff x="654375" y="1785832"/>
            <a:chExt cx="3344210" cy="882478"/>
          </a:xfrm>
        </p:grpSpPr>
        <p:sp>
          <p:nvSpPr>
            <p:cNvPr id="98" name="Rectangle 97"/>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9" name="Rectangle 98"/>
            <p:cNvSpPr/>
            <p:nvPr/>
          </p:nvSpPr>
          <p:spPr>
            <a:xfrm>
              <a:off x="3631145" y="2078522"/>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100" name="Group 99"/>
          <p:cNvGrpSpPr/>
          <p:nvPr/>
        </p:nvGrpSpPr>
        <p:grpSpPr>
          <a:xfrm>
            <a:off x="2410273" y="3533796"/>
            <a:ext cx="2814417" cy="882478"/>
            <a:chOff x="654375" y="1785832"/>
            <a:chExt cx="2814417" cy="882478"/>
          </a:xfrm>
        </p:grpSpPr>
        <p:sp>
          <p:nvSpPr>
            <p:cNvPr id="101" name="Rectangle 100"/>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2" name="Rectangle 101"/>
            <p:cNvSpPr/>
            <p:nvPr/>
          </p:nvSpPr>
          <p:spPr>
            <a:xfrm>
              <a:off x="3101352" y="2096972"/>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sp>
        <p:nvSpPr>
          <p:cNvPr id="103" name="Rectangle 102"/>
          <p:cNvSpPr/>
          <p:nvPr/>
        </p:nvSpPr>
        <p:spPr>
          <a:xfrm>
            <a:off x="1377102" y="1281273"/>
            <a:ext cx="1082348" cy="369332"/>
          </a:xfrm>
          <a:prstGeom prst="rect">
            <a:avLst/>
          </a:prstGeom>
        </p:spPr>
        <p:txBody>
          <a:bodyPr wrap="none">
            <a:spAutoFit/>
          </a:bodyPr>
          <a:lstStyle/>
          <a:p>
            <a:r>
              <a:rPr lang="en-US" dirty="0">
                <a:solidFill>
                  <a:schemeClr val="accent4"/>
                </a:solidFill>
              </a:rPr>
              <a:t>3x3 cells</a:t>
            </a:r>
            <a:endParaRPr lang="en-US" dirty="0"/>
          </a:p>
        </p:txBody>
      </p:sp>
      <p:cxnSp>
        <p:nvCxnSpPr>
          <p:cNvPr id="105" name="Straight Arrow Connector 104"/>
          <p:cNvCxnSpPr>
            <a:stCxn id="23" idx="1"/>
          </p:cNvCxnSpPr>
          <p:nvPr/>
        </p:nvCxnSpPr>
        <p:spPr>
          <a:xfrm flipH="1">
            <a:off x="2852026" y="1550241"/>
            <a:ext cx="640419" cy="174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23" idx="1"/>
          </p:cNvCxnSpPr>
          <p:nvPr/>
        </p:nvCxnSpPr>
        <p:spPr>
          <a:xfrm flipH="1">
            <a:off x="1884934" y="1550241"/>
            <a:ext cx="1607511" cy="2031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23" idx="1"/>
            <a:endCxn id="2" idx="3"/>
          </p:cNvCxnSpPr>
          <p:nvPr/>
        </p:nvCxnSpPr>
        <p:spPr>
          <a:xfrm flipH="1">
            <a:off x="3250285" y="1550241"/>
            <a:ext cx="242160" cy="15497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103163" y="99978"/>
            <a:ext cx="1467068" cy="646331"/>
          </a:xfrm>
          <a:prstGeom prst="rect">
            <a:avLst/>
          </a:prstGeom>
          <a:noFill/>
        </p:spPr>
        <p:txBody>
          <a:bodyPr wrap="none" rtlCol="0">
            <a:spAutoFit/>
          </a:bodyPr>
          <a:lstStyle/>
          <a:p>
            <a:r>
              <a:rPr lang="en-US" sz="3600" dirty="0">
                <a:solidFill>
                  <a:schemeClr val="accent4"/>
                </a:solidFill>
              </a:rPr>
              <a:t>YOLO</a:t>
            </a:r>
          </a:p>
        </p:txBody>
      </p:sp>
      <p:sp>
        <p:nvSpPr>
          <p:cNvPr id="113" name="TextBox 112"/>
          <p:cNvSpPr txBox="1"/>
          <p:nvPr/>
        </p:nvSpPr>
        <p:spPr>
          <a:xfrm>
            <a:off x="522029" y="5130548"/>
            <a:ext cx="4399859" cy="646331"/>
          </a:xfrm>
          <a:prstGeom prst="rect">
            <a:avLst/>
          </a:prstGeom>
          <a:noFill/>
        </p:spPr>
        <p:txBody>
          <a:bodyPr wrap="none" rtlCol="0">
            <a:spAutoFit/>
          </a:bodyPr>
          <a:lstStyle/>
          <a:p>
            <a:r>
              <a:rPr lang="en-US" sz="3600" dirty="0">
                <a:solidFill>
                  <a:schemeClr val="accent4"/>
                </a:solidFill>
              </a:rPr>
              <a:t>You Only Look Once</a:t>
            </a:r>
          </a:p>
        </p:txBody>
      </p:sp>
      <p:sp>
        <p:nvSpPr>
          <p:cNvPr id="114" name="Rectangle 113"/>
          <p:cNvSpPr/>
          <p:nvPr/>
        </p:nvSpPr>
        <p:spPr>
          <a:xfrm>
            <a:off x="4046487" y="2673669"/>
            <a:ext cx="1551004" cy="1679663"/>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 name="TextBox 2"/>
          <p:cNvSpPr txBox="1"/>
          <p:nvPr/>
        </p:nvSpPr>
        <p:spPr>
          <a:xfrm>
            <a:off x="3125775" y="5693685"/>
            <a:ext cx="1966885" cy="646331"/>
          </a:xfrm>
          <a:prstGeom prst="rect">
            <a:avLst/>
          </a:prstGeom>
          <a:noFill/>
        </p:spPr>
        <p:txBody>
          <a:bodyPr wrap="none" rtlCol="0">
            <a:spAutoFit/>
          </a:bodyPr>
          <a:lstStyle/>
          <a:p>
            <a:pPr algn="ctr"/>
            <a:r>
              <a:rPr lang="en-US" dirty="0"/>
              <a:t>Then two</a:t>
            </a:r>
          </a:p>
          <a:p>
            <a:pPr algn="ctr"/>
            <a:r>
              <a:rPr lang="en-US" dirty="0"/>
              <a:t>Anchor Boxes/cell?</a:t>
            </a:r>
          </a:p>
        </p:txBody>
      </p:sp>
      <p:sp>
        <p:nvSpPr>
          <p:cNvPr id="104" name="TextBox 103"/>
          <p:cNvSpPr txBox="1"/>
          <p:nvPr/>
        </p:nvSpPr>
        <p:spPr>
          <a:xfrm>
            <a:off x="3601275" y="6433075"/>
            <a:ext cx="851515" cy="369332"/>
          </a:xfrm>
          <a:prstGeom prst="rect">
            <a:avLst/>
          </a:prstGeom>
          <a:noFill/>
        </p:spPr>
        <p:txBody>
          <a:bodyPr wrap="none" rtlCol="0">
            <a:spAutoFit/>
          </a:bodyPr>
          <a:lstStyle/>
          <a:p>
            <a:r>
              <a:rPr lang="en-US" dirty="0"/>
              <a:t>3x3x16</a:t>
            </a:r>
          </a:p>
        </p:txBody>
      </p:sp>
      <p:sp>
        <p:nvSpPr>
          <p:cNvPr id="106" name="TextBox 105"/>
          <p:cNvSpPr txBox="1"/>
          <p:nvPr/>
        </p:nvSpPr>
        <p:spPr>
          <a:xfrm>
            <a:off x="3422066" y="4946791"/>
            <a:ext cx="1405193" cy="646331"/>
          </a:xfrm>
          <a:prstGeom prst="rect">
            <a:avLst/>
          </a:prstGeom>
          <a:noFill/>
        </p:spPr>
        <p:txBody>
          <a:bodyPr wrap="none" rtlCol="0">
            <a:spAutoFit/>
          </a:bodyPr>
          <a:lstStyle/>
          <a:p>
            <a:r>
              <a:rPr lang="en-US" dirty="0"/>
              <a:t>What if two</a:t>
            </a:r>
          </a:p>
          <a:p>
            <a:r>
              <a:rPr lang="en-US" dirty="0"/>
              <a:t>Objects/cell?</a:t>
            </a:r>
          </a:p>
        </p:txBody>
      </p:sp>
      <p:grpSp>
        <p:nvGrpSpPr>
          <p:cNvPr id="108" name="Group 107"/>
          <p:cNvGrpSpPr/>
          <p:nvPr/>
        </p:nvGrpSpPr>
        <p:grpSpPr>
          <a:xfrm>
            <a:off x="4373386" y="2440690"/>
            <a:ext cx="1393103" cy="1335930"/>
            <a:chOff x="4074562" y="2612568"/>
            <a:chExt cx="1393103" cy="1335930"/>
          </a:xfrm>
        </p:grpSpPr>
        <p:sp>
          <p:nvSpPr>
            <p:cNvPr id="110" name="Cube 109"/>
            <p:cNvSpPr/>
            <p:nvPr/>
          </p:nvSpPr>
          <p:spPr>
            <a:xfrm>
              <a:off x="4074562" y="2647317"/>
              <a:ext cx="1393103" cy="1301181"/>
            </a:xfrm>
            <a:prstGeom prst="cub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111" name="Group 110"/>
            <p:cNvGrpSpPr/>
            <p:nvPr/>
          </p:nvGrpSpPr>
          <p:grpSpPr>
            <a:xfrm>
              <a:off x="4126921" y="2948037"/>
              <a:ext cx="1022516" cy="1000461"/>
              <a:chOff x="4126921" y="2948037"/>
              <a:chExt cx="1022516" cy="1000461"/>
            </a:xfrm>
          </p:grpSpPr>
          <p:cxnSp>
            <p:nvCxnSpPr>
              <p:cNvPr id="122" name="Straight Connector 121"/>
              <p:cNvCxnSpPr/>
              <p:nvPr/>
            </p:nvCxnSpPr>
            <p:spPr>
              <a:xfrm>
                <a:off x="4126922" y="3297907"/>
                <a:ext cx="102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126921" y="3669247"/>
                <a:ext cx="102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4411014" y="2948037"/>
                <a:ext cx="0" cy="1000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4830335" y="2948037"/>
                <a:ext cx="0" cy="100046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5" name="Freeform 114"/>
            <p:cNvSpPr/>
            <p:nvPr/>
          </p:nvSpPr>
          <p:spPr>
            <a:xfrm>
              <a:off x="4134118" y="288486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Freeform 115"/>
            <p:cNvSpPr/>
            <p:nvPr/>
          </p:nvSpPr>
          <p:spPr>
            <a:xfrm>
              <a:off x="4217286" y="281679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Freeform 116"/>
            <p:cNvSpPr/>
            <p:nvPr/>
          </p:nvSpPr>
          <p:spPr>
            <a:xfrm>
              <a:off x="4266754" y="274871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Freeform 117"/>
            <p:cNvSpPr/>
            <p:nvPr/>
          </p:nvSpPr>
          <p:spPr>
            <a:xfrm>
              <a:off x="4316222" y="268064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Freeform 118"/>
            <p:cNvSpPr/>
            <p:nvPr/>
          </p:nvSpPr>
          <p:spPr>
            <a:xfrm>
              <a:off x="4365690" y="261256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Freeform 119"/>
            <p:cNvSpPr/>
            <p:nvPr/>
          </p:nvSpPr>
          <p:spPr>
            <a:xfrm>
              <a:off x="4092277" y="293775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Freeform 120"/>
            <p:cNvSpPr/>
            <p:nvPr/>
          </p:nvSpPr>
          <p:spPr>
            <a:xfrm>
              <a:off x="4182467" y="2855235"/>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3"/>
          <a:stretch>
            <a:fillRect/>
          </a:stretch>
        </p:blipFill>
        <p:spPr>
          <a:xfrm>
            <a:off x="2679755" y="3061603"/>
            <a:ext cx="587939" cy="435766"/>
          </a:xfrm>
          <a:prstGeom prst="rect">
            <a:avLst/>
          </a:prstGeom>
        </p:spPr>
      </p:pic>
      <p:grpSp>
        <p:nvGrpSpPr>
          <p:cNvPr id="13" name="Group 12"/>
          <p:cNvGrpSpPr/>
          <p:nvPr/>
        </p:nvGrpSpPr>
        <p:grpSpPr>
          <a:xfrm>
            <a:off x="7548228" y="2494152"/>
            <a:ext cx="1402032" cy="3513094"/>
            <a:chOff x="7548228" y="2494152"/>
            <a:chExt cx="1402032" cy="3513094"/>
          </a:xfrm>
        </p:grpSpPr>
        <p:grpSp>
          <p:nvGrpSpPr>
            <p:cNvPr id="6" name="Group 5"/>
            <p:cNvGrpSpPr/>
            <p:nvPr/>
          </p:nvGrpSpPr>
          <p:grpSpPr>
            <a:xfrm>
              <a:off x="8508706" y="2494152"/>
              <a:ext cx="441554" cy="3513094"/>
              <a:chOff x="8276481" y="2759565"/>
              <a:chExt cx="441554" cy="3513094"/>
            </a:xfrm>
          </p:grpSpPr>
          <p:grpSp>
            <p:nvGrpSpPr>
              <p:cNvPr id="141" name="Group 140"/>
              <p:cNvGrpSpPr/>
              <p:nvPr/>
            </p:nvGrpSpPr>
            <p:grpSpPr>
              <a:xfrm>
                <a:off x="8277085" y="2759565"/>
                <a:ext cx="440950" cy="1786867"/>
                <a:chOff x="10212613" y="2084623"/>
                <a:chExt cx="440950" cy="2634989"/>
              </a:xfrm>
            </p:grpSpPr>
            <p:sp>
              <p:nvSpPr>
                <p:cNvPr id="142" name="TextBox 141"/>
                <p:cNvSpPr txBox="1"/>
                <p:nvPr/>
              </p:nvSpPr>
              <p:spPr>
                <a:xfrm>
                  <a:off x="10266919" y="2084623"/>
                  <a:ext cx="386644" cy="1815882"/>
                </a:xfrm>
                <a:prstGeom prst="rect">
                  <a:avLst/>
                </a:prstGeom>
                <a:noFill/>
              </p:spPr>
              <p:txBody>
                <a:bodyPr wrap="none" rtlCol="0">
                  <a:spAutoFit/>
                </a:bodyPr>
                <a:lstStyle/>
                <a:p>
                  <a:r>
                    <a:rPr lang="en-US" sz="1400" b="1" dirty="0">
                      <a:solidFill>
                        <a:srgbClr val="00B0F0"/>
                      </a:solidFill>
                      <a:effectLst>
                        <a:outerShdw blurRad="38100" dist="38100" dir="2700000" algn="tl">
                          <a:srgbClr val="000000">
                            <a:alpha val="43137"/>
                          </a:srgbClr>
                        </a:outerShdw>
                      </a:effectLst>
                    </a:rPr>
                    <a:t>1</a:t>
                  </a: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x</a:t>
                  </a:r>
                  <a:endParaRPr lang="en-US" sz="1400" b="1" dirty="0">
                    <a:solidFill>
                      <a:srgbClr val="00B0F0"/>
                    </a:solidFill>
                    <a:effectLst>
                      <a:outerShdw blurRad="38100" dist="38100" dir="2700000" algn="tl">
                        <a:srgbClr val="000000">
                          <a:alpha val="43137"/>
                        </a:srgbClr>
                      </a:outerShdw>
                    </a:effectLst>
                  </a:endParaRPr>
                </a:p>
                <a:p>
                  <a:r>
                    <a:rPr lang="en-US" sz="1400" b="1" dirty="0">
                      <a:solidFill>
                        <a:srgbClr val="00B0F0"/>
                      </a:solidFill>
                      <a:effectLst>
                        <a:outerShdw blurRad="38100" dist="38100" dir="2700000" algn="tl">
                          <a:srgbClr val="000000">
                            <a:alpha val="43137"/>
                          </a:srgbClr>
                        </a:outerShdw>
                      </a:effectLst>
                    </a:rPr>
                    <a:t>b</a:t>
                  </a:r>
                  <a:r>
                    <a:rPr lang="en-US" sz="1400" b="1" baseline="-25000" dirty="0">
                      <a:solidFill>
                        <a:srgbClr val="00B0F0"/>
                      </a:solidFill>
                      <a:effectLst>
                        <a:outerShdw blurRad="38100" dist="38100" dir="2700000" algn="tl">
                          <a:srgbClr val="000000">
                            <a:alpha val="43137"/>
                          </a:srgbClr>
                        </a:outerShdw>
                      </a:effectLst>
                    </a:rPr>
                    <a:t>y</a:t>
                  </a:r>
                  <a:endParaRPr lang="en-US" sz="1400" b="1" dirty="0">
                    <a:solidFill>
                      <a:srgbClr val="00B0F0"/>
                    </a:solidFill>
                    <a:effectLst>
                      <a:outerShdw blurRad="38100" dist="38100" dir="2700000" algn="tl">
                        <a:srgbClr val="000000">
                          <a:alpha val="43137"/>
                        </a:srgbClr>
                      </a:outerShdw>
                    </a:effectLst>
                  </a:endParaRP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w</a:t>
                  </a:r>
                  <a:endParaRPr lang="en-US" sz="1400" b="1" baseline="-25000" dirty="0">
                    <a:solidFill>
                      <a:srgbClr val="00B0F0"/>
                    </a:solidFill>
                    <a:effectLst>
                      <a:outerShdw blurRad="38100" dist="38100" dir="2700000" algn="tl">
                        <a:srgbClr val="000000">
                          <a:alpha val="43137"/>
                        </a:srgbClr>
                      </a:outerShdw>
                    </a:effectLst>
                  </a:endParaRP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h</a:t>
                  </a:r>
                  <a:endParaRPr lang="en-US" sz="1400" b="1" dirty="0">
                    <a:solidFill>
                      <a:srgbClr val="00B0F0"/>
                    </a:solidFill>
                    <a:effectLst>
                      <a:outerShdw blurRad="38100" dist="38100" dir="2700000" algn="tl">
                        <a:srgbClr val="000000">
                          <a:alpha val="43137"/>
                        </a:srgbClr>
                      </a:outerShdw>
                    </a:effectLst>
                  </a:endParaRPr>
                </a:p>
                <a:p>
                  <a:r>
                    <a:rPr lang="en-US" sz="1400" b="1" dirty="0">
                      <a:solidFill>
                        <a:srgbClr val="00B0F0"/>
                      </a:solidFill>
                      <a:effectLst>
                        <a:outerShdw blurRad="38100" dist="38100" dir="2700000" algn="tl">
                          <a:srgbClr val="000000">
                            <a:alpha val="43137"/>
                          </a:srgbClr>
                        </a:outerShdw>
                      </a:effectLst>
                    </a:rPr>
                    <a:t>0</a:t>
                  </a:r>
                </a:p>
                <a:p>
                  <a:r>
                    <a:rPr lang="en-US" sz="1400" b="1" dirty="0">
                      <a:solidFill>
                        <a:srgbClr val="00B0F0"/>
                      </a:solidFill>
                      <a:effectLst>
                        <a:outerShdw blurRad="38100" dist="38100" dir="2700000" algn="tl">
                          <a:srgbClr val="000000">
                            <a:alpha val="43137"/>
                          </a:srgbClr>
                        </a:outerShdw>
                      </a:effectLst>
                    </a:rPr>
                    <a:t>1</a:t>
                  </a:r>
                </a:p>
                <a:p>
                  <a:r>
                    <a:rPr lang="en-US" sz="1400" b="1" dirty="0">
                      <a:solidFill>
                        <a:srgbClr val="00B0F0"/>
                      </a:solidFill>
                      <a:effectLst>
                        <a:outerShdw blurRad="38100" dist="38100" dir="2700000" algn="tl">
                          <a:srgbClr val="000000">
                            <a:alpha val="43137"/>
                          </a:srgbClr>
                        </a:outerShdw>
                      </a:effectLst>
                    </a:rPr>
                    <a:t>0</a:t>
                  </a:r>
                </a:p>
              </p:txBody>
            </p:sp>
            <p:sp>
              <p:nvSpPr>
                <p:cNvPr id="143" name="Double Brace 142"/>
                <p:cNvSpPr/>
                <p:nvPr/>
              </p:nvSpPr>
              <p:spPr>
                <a:xfrm>
                  <a:off x="10212613" y="2134289"/>
                  <a:ext cx="440950"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44" name="Group 143"/>
              <p:cNvGrpSpPr/>
              <p:nvPr/>
            </p:nvGrpSpPr>
            <p:grpSpPr>
              <a:xfrm>
                <a:off x="8276481" y="4456777"/>
                <a:ext cx="440950" cy="1815882"/>
                <a:chOff x="10212613" y="2084623"/>
                <a:chExt cx="440950" cy="2677776"/>
              </a:xfrm>
            </p:grpSpPr>
            <p:sp>
              <p:nvSpPr>
                <p:cNvPr id="145" name="TextBox 144"/>
                <p:cNvSpPr txBox="1"/>
                <p:nvPr/>
              </p:nvSpPr>
              <p:spPr>
                <a:xfrm>
                  <a:off x="10266919" y="2084623"/>
                  <a:ext cx="369717" cy="2677776"/>
                </a:xfrm>
                <a:prstGeom prst="rect">
                  <a:avLst/>
                </a:prstGeom>
                <a:noFill/>
              </p:spPr>
              <p:txBody>
                <a:bodyPr wrap="none" rtlCol="0">
                  <a:spAutoFit/>
                </a:bodyPr>
                <a:lstStyle/>
                <a:p>
                  <a:r>
                    <a:rPr lang="en-US" sz="1400" b="1" dirty="0">
                      <a:solidFill>
                        <a:schemeClr val="tx2">
                          <a:lumMod val="60000"/>
                          <a:lumOff val="40000"/>
                        </a:schemeClr>
                      </a:solidFill>
                      <a:effectLst>
                        <a:outerShdw blurRad="38100" dist="38100" dir="2700000" algn="tl">
                          <a:srgbClr val="000000">
                            <a:alpha val="43137"/>
                          </a:srgbClr>
                        </a:outerShdw>
                      </a:effectLst>
                    </a:rPr>
                    <a:t>1</a:t>
                  </a:r>
                </a:p>
                <a:p>
                  <a:r>
                    <a:rPr lang="en-US" sz="1400" b="1" dirty="0" err="1">
                      <a:solidFill>
                        <a:schemeClr val="tx2">
                          <a:lumMod val="60000"/>
                          <a:lumOff val="40000"/>
                        </a:schemeClr>
                      </a:solidFill>
                      <a:effectLst>
                        <a:outerShdw blurRad="38100" dist="38100" dir="2700000" algn="tl">
                          <a:srgbClr val="000000">
                            <a:alpha val="43137"/>
                          </a:srgbClr>
                        </a:outerShdw>
                      </a:effectLst>
                    </a:rPr>
                    <a:t>b</a:t>
                  </a:r>
                  <a:r>
                    <a:rPr lang="en-US" sz="1400" b="1" baseline="-25000" dirty="0" err="1">
                      <a:solidFill>
                        <a:schemeClr val="tx2">
                          <a:lumMod val="60000"/>
                          <a:lumOff val="40000"/>
                        </a:schemeClr>
                      </a:solidFill>
                      <a:effectLst>
                        <a:outerShdw blurRad="38100" dist="38100" dir="2700000" algn="tl">
                          <a:srgbClr val="000000">
                            <a:alpha val="43137"/>
                          </a:srgbClr>
                        </a:outerShdw>
                      </a:effectLst>
                    </a:rPr>
                    <a:t>x</a:t>
                  </a:r>
                  <a:endParaRPr lang="en-US" sz="1400" b="1" dirty="0">
                    <a:solidFill>
                      <a:schemeClr val="tx2">
                        <a:lumMod val="60000"/>
                        <a:lumOff val="40000"/>
                      </a:schemeClr>
                    </a:solidFill>
                    <a:effectLst>
                      <a:outerShdw blurRad="38100" dist="38100" dir="2700000" algn="tl">
                        <a:srgbClr val="000000">
                          <a:alpha val="43137"/>
                        </a:srgbClr>
                      </a:outerShdw>
                    </a:effectLst>
                  </a:endParaRPr>
                </a:p>
                <a:p>
                  <a:r>
                    <a:rPr lang="en-US" sz="1400" b="1" dirty="0">
                      <a:solidFill>
                        <a:schemeClr val="tx2">
                          <a:lumMod val="60000"/>
                          <a:lumOff val="40000"/>
                        </a:schemeClr>
                      </a:solidFill>
                      <a:effectLst>
                        <a:outerShdw blurRad="38100" dist="38100" dir="2700000" algn="tl">
                          <a:srgbClr val="000000">
                            <a:alpha val="43137"/>
                          </a:srgbClr>
                        </a:outerShdw>
                      </a:effectLst>
                    </a:rPr>
                    <a:t>b</a:t>
                  </a:r>
                  <a:r>
                    <a:rPr lang="en-US" sz="1400" b="1" baseline="-25000" dirty="0">
                      <a:solidFill>
                        <a:schemeClr val="tx2">
                          <a:lumMod val="60000"/>
                          <a:lumOff val="40000"/>
                        </a:schemeClr>
                      </a:solidFill>
                      <a:effectLst>
                        <a:outerShdw blurRad="38100" dist="38100" dir="2700000" algn="tl">
                          <a:srgbClr val="000000">
                            <a:alpha val="43137"/>
                          </a:srgbClr>
                        </a:outerShdw>
                      </a:effectLst>
                    </a:rPr>
                    <a:t>y</a:t>
                  </a:r>
                  <a:endParaRPr lang="en-US" sz="1400" b="1" dirty="0">
                    <a:solidFill>
                      <a:schemeClr val="tx2">
                        <a:lumMod val="60000"/>
                        <a:lumOff val="40000"/>
                      </a:schemeClr>
                    </a:solidFill>
                    <a:effectLst>
                      <a:outerShdw blurRad="38100" dist="38100" dir="2700000" algn="tl">
                        <a:srgbClr val="000000">
                          <a:alpha val="43137"/>
                        </a:srgbClr>
                      </a:outerShdw>
                    </a:effectLst>
                  </a:endParaRPr>
                </a:p>
                <a:p>
                  <a:r>
                    <a:rPr lang="en-US" sz="1400" b="1" dirty="0" err="1">
                      <a:solidFill>
                        <a:schemeClr val="tx2">
                          <a:lumMod val="60000"/>
                          <a:lumOff val="40000"/>
                        </a:schemeClr>
                      </a:solidFill>
                      <a:effectLst>
                        <a:outerShdw blurRad="38100" dist="38100" dir="2700000" algn="tl">
                          <a:srgbClr val="000000">
                            <a:alpha val="43137"/>
                          </a:srgbClr>
                        </a:outerShdw>
                      </a:effectLst>
                    </a:rPr>
                    <a:t>b</a:t>
                  </a:r>
                  <a:r>
                    <a:rPr lang="en-US" sz="1400" b="1" baseline="-25000" dirty="0" err="1">
                      <a:solidFill>
                        <a:schemeClr val="tx2">
                          <a:lumMod val="60000"/>
                          <a:lumOff val="40000"/>
                        </a:schemeClr>
                      </a:solidFill>
                      <a:effectLst>
                        <a:outerShdw blurRad="38100" dist="38100" dir="2700000" algn="tl">
                          <a:srgbClr val="000000">
                            <a:alpha val="43137"/>
                          </a:srgbClr>
                        </a:outerShdw>
                      </a:effectLst>
                    </a:rPr>
                    <a:t>w</a:t>
                  </a:r>
                  <a:endParaRPr lang="en-US" sz="1400" b="1" baseline="-25000" dirty="0">
                    <a:solidFill>
                      <a:schemeClr val="tx2">
                        <a:lumMod val="60000"/>
                        <a:lumOff val="40000"/>
                      </a:schemeClr>
                    </a:solidFill>
                    <a:effectLst>
                      <a:outerShdw blurRad="38100" dist="38100" dir="2700000" algn="tl">
                        <a:srgbClr val="000000">
                          <a:alpha val="43137"/>
                        </a:srgbClr>
                      </a:outerShdw>
                    </a:effectLst>
                  </a:endParaRPr>
                </a:p>
                <a:p>
                  <a:r>
                    <a:rPr lang="en-US" sz="1400" b="1" dirty="0" err="1">
                      <a:solidFill>
                        <a:schemeClr val="tx2">
                          <a:lumMod val="60000"/>
                          <a:lumOff val="40000"/>
                        </a:schemeClr>
                      </a:solidFill>
                      <a:effectLst>
                        <a:outerShdw blurRad="38100" dist="38100" dir="2700000" algn="tl">
                          <a:srgbClr val="000000">
                            <a:alpha val="43137"/>
                          </a:srgbClr>
                        </a:outerShdw>
                      </a:effectLst>
                    </a:rPr>
                    <a:t>b</a:t>
                  </a:r>
                  <a:r>
                    <a:rPr lang="en-US" sz="1400" b="1" baseline="-25000" dirty="0" err="1">
                      <a:solidFill>
                        <a:schemeClr val="tx2">
                          <a:lumMod val="60000"/>
                          <a:lumOff val="40000"/>
                        </a:schemeClr>
                      </a:solidFill>
                      <a:effectLst>
                        <a:outerShdw blurRad="38100" dist="38100" dir="2700000" algn="tl">
                          <a:srgbClr val="000000">
                            <a:alpha val="43137"/>
                          </a:srgbClr>
                        </a:outerShdw>
                      </a:effectLst>
                    </a:rPr>
                    <a:t>h</a:t>
                  </a:r>
                  <a:endParaRPr lang="en-US" sz="1400" b="1" dirty="0">
                    <a:solidFill>
                      <a:schemeClr val="tx2">
                        <a:lumMod val="60000"/>
                        <a:lumOff val="40000"/>
                      </a:schemeClr>
                    </a:solidFill>
                    <a:effectLst>
                      <a:outerShdw blurRad="38100" dist="38100" dir="2700000" algn="tl">
                        <a:srgbClr val="000000">
                          <a:alpha val="43137"/>
                        </a:srgbClr>
                      </a:outerShdw>
                    </a:effectLst>
                  </a:endParaRPr>
                </a:p>
                <a:p>
                  <a:r>
                    <a:rPr lang="en-US" sz="1400" b="1" dirty="0">
                      <a:solidFill>
                        <a:schemeClr val="tx2">
                          <a:lumMod val="60000"/>
                          <a:lumOff val="40000"/>
                        </a:schemeClr>
                      </a:solidFill>
                      <a:effectLst>
                        <a:outerShdw blurRad="38100" dist="38100" dir="2700000" algn="tl">
                          <a:srgbClr val="000000">
                            <a:alpha val="43137"/>
                          </a:srgbClr>
                        </a:outerShdw>
                      </a:effectLst>
                    </a:rPr>
                    <a:t>1</a:t>
                  </a:r>
                </a:p>
                <a:p>
                  <a:r>
                    <a:rPr lang="en-US" sz="1400" b="1" dirty="0">
                      <a:solidFill>
                        <a:schemeClr val="tx2">
                          <a:lumMod val="60000"/>
                          <a:lumOff val="40000"/>
                        </a:schemeClr>
                      </a:solidFill>
                      <a:effectLst>
                        <a:outerShdw blurRad="38100" dist="38100" dir="2700000" algn="tl">
                          <a:srgbClr val="000000">
                            <a:alpha val="43137"/>
                          </a:srgbClr>
                        </a:outerShdw>
                      </a:effectLst>
                    </a:rPr>
                    <a:t>0</a:t>
                  </a:r>
                </a:p>
                <a:p>
                  <a:r>
                    <a:rPr lang="en-US" sz="1400" b="1" dirty="0">
                      <a:solidFill>
                        <a:schemeClr val="tx2">
                          <a:lumMod val="60000"/>
                          <a:lumOff val="40000"/>
                        </a:schemeClr>
                      </a:solidFill>
                      <a:effectLst>
                        <a:outerShdw blurRad="38100" dist="38100" dir="2700000" algn="tl">
                          <a:srgbClr val="000000">
                            <a:alpha val="43137"/>
                          </a:srgbClr>
                        </a:outerShdw>
                      </a:effectLst>
                    </a:rPr>
                    <a:t>0</a:t>
                  </a:r>
                </a:p>
              </p:txBody>
            </p:sp>
            <p:sp>
              <p:nvSpPr>
                <p:cNvPr id="146" name="Double Brace 145"/>
                <p:cNvSpPr/>
                <p:nvPr/>
              </p:nvSpPr>
              <p:spPr>
                <a:xfrm>
                  <a:off x="10212613" y="2134289"/>
                  <a:ext cx="440950"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cxnSp>
          <p:nvCxnSpPr>
            <p:cNvPr id="10" name="Straight Arrow Connector 9"/>
            <p:cNvCxnSpPr>
              <a:stCxn id="30" idx="3"/>
            </p:cNvCxnSpPr>
            <p:nvPr/>
          </p:nvCxnSpPr>
          <p:spPr>
            <a:xfrm flipV="1">
              <a:off x="7592750" y="2979052"/>
              <a:ext cx="750286" cy="764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a:off x="7548228" y="3855646"/>
              <a:ext cx="811847" cy="16818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07767398"/>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wipe(right)">
                                      <p:cBhvr>
                                        <p:cTn id="20" dur="500"/>
                                        <p:tgtEl>
                                          <p:spTgt spid="10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right)">
                                      <p:cBhvr>
                                        <p:cTn id="25" dur="500"/>
                                        <p:tgtEl>
                                          <p:spTgt spid="10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09"/>
                                        </p:tgtEl>
                                        <p:attrNameLst>
                                          <p:attrName>style.visibility</p:attrName>
                                        </p:attrNameLst>
                                      </p:cBhvr>
                                      <p:to>
                                        <p:strVal val="visible"/>
                                      </p:to>
                                    </p:set>
                                    <p:animEffect transition="in" filter="wipe(right)">
                                      <p:cBhvr>
                                        <p:cTn id="30" dur="500"/>
                                        <p:tgtEl>
                                          <p:spTgt spid="10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9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11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106"/>
                                        </p:tgtEl>
                                        <p:attrNameLst>
                                          <p:attrName>style.visibility</p:attrName>
                                        </p:attrNameLst>
                                      </p:cBhvr>
                                      <p:to>
                                        <p:strVal val="visible"/>
                                      </p:to>
                                    </p:set>
                                    <p:anim calcmode="lin" valueType="num">
                                      <p:cBhvr additive="base">
                                        <p:cTn id="123" dur="500" fill="hold"/>
                                        <p:tgtEl>
                                          <p:spTgt spid="106"/>
                                        </p:tgtEl>
                                        <p:attrNameLst>
                                          <p:attrName>ppt_x</p:attrName>
                                        </p:attrNameLst>
                                      </p:cBhvr>
                                      <p:tavLst>
                                        <p:tav tm="0">
                                          <p:val>
                                            <p:strVal val="#ppt_x"/>
                                          </p:val>
                                        </p:tav>
                                        <p:tav tm="100000">
                                          <p:val>
                                            <p:strVal val="#ppt_x"/>
                                          </p:val>
                                        </p:tav>
                                      </p:tavLst>
                                    </p:anim>
                                    <p:anim calcmode="lin" valueType="num">
                                      <p:cBhvr additive="base">
                                        <p:cTn id="124"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anim calcmode="lin" valueType="num">
                                      <p:cBhvr additive="base">
                                        <p:cTn id="129" dur="500" fill="hold"/>
                                        <p:tgtEl>
                                          <p:spTgt spid="4"/>
                                        </p:tgtEl>
                                        <p:attrNameLst>
                                          <p:attrName>ppt_x</p:attrName>
                                        </p:attrNameLst>
                                      </p:cBhvr>
                                      <p:tavLst>
                                        <p:tav tm="0">
                                          <p:val>
                                            <p:strVal val="#ppt_x"/>
                                          </p:val>
                                        </p:tav>
                                        <p:tav tm="100000">
                                          <p:val>
                                            <p:strVal val="#ppt_x"/>
                                          </p:val>
                                        </p:tav>
                                      </p:tavLst>
                                    </p:anim>
                                    <p:anim calcmode="lin" valueType="num">
                                      <p:cBhvr additive="base">
                                        <p:cTn id="1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3"/>
                                        </p:tgtEl>
                                        <p:attrNameLst>
                                          <p:attrName>style.visibility</p:attrName>
                                        </p:attrNameLst>
                                      </p:cBhvr>
                                      <p:to>
                                        <p:strVal val="visible"/>
                                      </p:to>
                                    </p:set>
                                    <p:anim calcmode="lin" valueType="num">
                                      <p:cBhvr additive="base">
                                        <p:cTn id="135" dur="500" fill="hold"/>
                                        <p:tgtEl>
                                          <p:spTgt spid="3"/>
                                        </p:tgtEl>
                                        <p:attrNameLst>
                                          <p:attrName>ppt_x</p:attrName>
                                        </p:attrNameLst>
                                      </p:cBhvr>
                                      <p:tavLst>
                                        <p:tav tm="0">
                                          <p:val>
                                            <p:strVal val="#ppt_x"/>
                                          </p:val>
                                        </p:tav>
                                        <p:tav tm="100000">
                                          <p:val>
                                            <p:strVal val="#ppt_x"/>
                                          </p:val>
                                        </p:tav>
                                      </p:tavLst>
                                    </p:anim>
                                    <p:anim calcmode="lin" valueType="num">
                                      <p:cBhvr additive="base">
                                        <p:cTn id="1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104"/>
                                        </p:tgtEl>
                                        <p:attrNameLst>
                                          <p:attrName>style.visibility</p:attrName>
                                        </p:attrNameLst>
                                      </p:cBhvr>
                                      <p:to>
                                        <p:strVal val="visible"/>
                                      </p:to>
                                    </p:set>
                                    <p:anim calcmode="lin" valueType="num">
                                      <p:cBhvr additive="base">
                                        <p:cTn id="141" dur="500" fill="hold"/>
                                        <p:tgtEl>
                                          <p:spTgt spid="104"/>
                                        </p:tgtEl>
                                        <p:attrNameLst>
                                          <p:attrName>ppt_x</p:attrName>
                                        </p:attrNameLst>
                                      </p:cBhvr>
                                      <p:tavLst>
                                        <p:tav tm="0">
                                          <p:val>
                                            <p:strVal val="#ppt_x"/>
                                          </p:val>
                                        </p:tav>
                                        <p:tav tm="100000">
                                          <p:val>
                                            <p:strVal val="#ppt_x"/>
                                          </p:val>
                                        </p:tav>
                                      </p:tavLst>
                                    </p:anim>
                                    <p:anim calcmode="lin" valueType="num">
                                      <p:cBhvr additive="base">
                                        <p:cTn id="14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08"/>
                                        </p:tgtEl>
                                        <p:attrNameLst>
                                          <p:attrName>style.visibility</p:attrName>
                                        </p:attrNameLst>
                                      </p:cBhvr>
                                      <p:to>
                                        <p:strVal val="visible"/>
                                      </p:to>
                                    </p:set>
                                    <p:animEffect transition="in" filter="fade">
                                      <p:cBhvr>
                                        <p:cTn id="147" dur="500"/>
                                        <p:tgtEl>
                                          <p:spTgt spid="108"/>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left)">
                                      <p:cBhvr>
                                        <p:cTn id="1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6" grpId="0"/>
      <p:bldP spid="103" grpId="0"/>
      <p:bldP spid="113" grpId="0"/>
      <p:bldP spid="113" grpId="1"/>
      <p:bldP spid="114" grpId="0" animBg="1"/>
      <p:bldP spid="3" grpId="0"/>
      <p:bldP spid="104" grpId="0"/>
      <p:bldP spid="106" grpId="0"/>
    </p:bld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23546</TotalTime>
  <Words>3089</Words>
  <Application>Microsoft Office PowerPoint</Application>
  <PresentationFormat>On-screen Show (4:3)</PresentationFormat>
  <Paragraphs>538</Paragraphs>
  <Slides>39</Slides>
  <Notes>8</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Cambria Math</vt:lpstr>
      <vt:lpstr>Inter</vt:lpstr>
      <vt:lpstr>Symbol</vt:lpstr>
      <vt:lpstr>Office 主题</vt:lpstr>
      <vt:lpstr>You Only Look Once YOLO</vt:lpstr>
      <vt:lpstr>Outline</vt:lpstr>
      <vt:lpstr>PowerPoint Presentation</vt:lpstr>
      <vt:lpstr>PowerPoint Presentation</vt:lpstr>
      <vt:lpstr>PowerPoint Presentation</vt:lpstr>
      <vt:lpstr>YOLO Motivation</vt:lpstr>
      <vt:lpstr>Outline</vt:lpstr>
      <vt:lpstr>Localization, Classification  and Detection</vt:lpstr>
      <vt:lpstr>PowerPoint Presentation</vt:lpstr>
      <vt:lpstr>Outline</vt:lpstr>
      <vt:lpstr>Training YOLO: Anchor Boxes+Target Vector</vt:lpstr>
      <vt:lpstr>Training YOLO: Anchor Boxes+Target Vector</vt:lpstr>
      <vt:lpstr>Training YOLO: Anchor Boxes+Target Vector</vt:lpstr>
      <vt:lpstr>Outline</vt:lpstr>
      <vt:lpstr>Bounding Box</vt:lpstr>
      <vt:lpstr>Outline</vt:lpstr>
      <vt:lpstr>PowerPoint Presentation</vt:lpstr>
      <vt:lpstr>Summary</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Confidence Metric</vt:lpstr>
      <vt:lpstr>Localization, Classification  and Detection</vt:lpstr>
      <vt:lpstr>YOLO</vt:lpstr>
      <vt:lpstr>YOLO Loss Function</vt:lpstr>
      <vt:lpstr>Training YOLO: Anchor Boxes+Target Vector</vt:lpstr>
      <vt:lpstr>Training YOLO: Anchor Boxes+Target Vector</vt:lpstr>
      <vt:lpstr>Training YOLO: Anchor Boxes+Target Vector</vt:lpstr>
      <vt:lpstr>Training YOLO: Anchor Boxes+Target Vector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Using Neural Network</dc:title>
  <dc:creator>Shihang feng</dc:creator>
  <cp:lastModifiedBy>gerard schuster</cp:lastModifiedBy>
  <cp:revision>188</cp:revision>
  <dcterms:created xsi:type="dcterms:W3CDTF">2019-06-13T09:56:32Z</dcterms:created>
  <dcterms:modified xsi:type="dcterms:W3CDTF">2023-03-30T20:37:22Z</dcterms:modified>
</cp:coreProperties>
</file>