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 id="2147483720" r:id="rId2"/>
    <p:sldMasterId id="2147483735" r:id="rId3"/>
    <p:sldMasterId id="2147483747" r:id="rId4"/>
    <p:sldMasterId id="2147483759" r:id="rId5"/>
    <p:sldMasterId id="2147483774" r:id="rId6"/>
    <p:sldMasterId id="2147483789" r:id="rId7"/>
  </p:sldMasterIdLst>
  <p:notesMasterIdLst>
    <p:notesMasterId r:id="rId55"/>
  </p:notesMasterIdLst>
  <p:sldIdLst>
    <p:sldId id="365" r:id="rId8"/>
    <p:sldId id="541" r:id="rId9"/>
    <p:sldId id="542" r:id="rId10"/>
    <p:sldId id="539" r:id="rId11"/>
    <p:sldId id="527" r:id="rId12"/>
    <p:sldId id="528" r:id="rId13"/>
    <p:sldId id="529" r:id="rId14"/>
    <p:sldId id="573" r:id="rId15"/>
    <p:sldId id="533" r:id="rId16"/>
    <p:sldId id="562" r:id="rId17"/>
    <p:sldId id="543" r:id="rId18"/>
    <p:sldId id="558" r:id="rId19"/>
    <p:sldId id="559" r:id="rId20"/>
    <p:sldId id="555" r:id="rId21"/>
    <p:sldId id="556" r:id="rId22"/>
    <p:sldId id="574" r:id="rId23"/>
    <p:sldId id="563" r:id="rId24"/>
    <p:sldId id="564" r:id="rId25"/>
    <p:sldId id="565" r:id="rId26"/>
    <p:sldId id="566" r:id="rId27"/>
    <p:sldId id="567" r:id="rId28"/>
    <p:sldId id="568" r:id="rId29"/>
    <p:sldId id="569" r:id="rId30"/>
    <p:sldId id="570" r:id="rId31"/>
    <p:sldId id="571" r:id="rId32"/>
    <p:sldId id="572" r:id="rId33"/>
    <p:sldId id="557" r:id="rId34"/>
    <p:sldId id="560" r:id="rId35"/>
    <p:sldId id="545" r:id="rId36"/>
    <p:sldId id="561" r:id="rId37"/>
    <p:sldId id="546" r:id="rId38"/>
    <p:sldId id="547" r:id="rId39"/>
    <p:sldId id="548" r:id="rId40"/>
    <p:sldId id="553" r:id="rId41"/>
    <p:sldId id="554" r:id="rId42"/>
    <p:sldId id="551" r:id="rId43"/>
    <p:sldId id="549" r:id="rId44"/>
    <p:sldId id="550" r:id="rId45"/>
    <p:sldId id="552" r:id="rId46"/>
    <p:sldId id="530" r:id="rId47"/>
    <p:sldId id="531" r:id="rId48"/>
    <p:sldId id="532" r:id="rId49"/>
    <p:sldId id="540" r:id="rId50"/>
    <p:sldId id="534" r:id="rId51"/>
    <p:sldId id="535" r:id="rId52"/>
    <p:sldId id="536" r:id="rId53"/>
    <p:sldId id="537"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4F9"/>
    <a:srgbClr val="F3F4F9"/>
    <a:srgbClr val="3B3564"/>
    <a:srgbClr val="D3AE66"/>
    <a:srgbClr val="A5A52A"/>
    <a:srgbClr val="1F1557"/>
    <a:srgbClr val="6BB568"/>
    <a:srgbClr val="1599B4"/>
    <a:srgbClr val="1496B0"/>
    <a:srgbClr val="105CD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主题样式 2 - 强调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25" autoAdjust="0"/>
    <p:restoredTop sz="87257" autoAdjust="0"/>
  </p:normalViewPr>
  <p:slideViewPr>
    <p:cSldViewPr snapToGrid="0" snapToObjects="1">
      <p:cViewPr>
        <p:scale>
          <a:sx n="84" d="100"/>
          <a:sy n="84" d="100"/>
        </p:scale>
        <p:origin x="150" y="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1CD1ED-7B73-1844-88FA-09C56AC87B23}" type="datetimeFigureOut">
              <a:rPr lang="en-US" smtClean="0"/>
              <a:t>3/28/2023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C84AA7-23B2-584B-BE8E-F091222036E0}" type="slidenum">
              <a:rPr lang="en-US" smtClean="0"/>
              <a:t>‹#›</a:t>
            </a:fld>
            <a:endParaRPr lang="en-US"/>
          </a:p>
        </p:txBody>
      </p:sp>
    </p:spTree>
    <p:extLst>
      <p:ext uri="{BB962C8B-B14F-4D97-AF65-F5344CB8AC3E}">
        <p14:creationId xmlns:p14="http://schemas.microsoft.com/office/powerpoint/2010/main" val="32218551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84AA7-23B2-584B-BE8E-F091222036E0}" type="slidenum">
              <a:rPr lang="en-US" smtClean="0"/>
              <a:t>6</a:t>
            </a:fld>
            <a:endParaRPr lang="en-US"/>
          </a:p>
        </p:txBody>
      </p:sp>
    </p:spTree>
    <p:extLst>
      <p:ext uri="{BB962C8B-B14F-4D97-AF65-F5344CB8AC3E}">
        <p14:creationId xmlns:p14="http://schemas.microsoft.com/office/powerpoint/2010/main" val="694680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C84AA7-23B2-584B-BE8E-F091222036E0}" type="slidenum">
              <a:rPr lang="en-US" smtClean="0"/>
              <a:t>7</a:t>
            </a:fld>
            <a:endParaRPr lang="en-US"/>
          </a:p>
        </p:txBody>
      </p:sp>
    </p:spTree>
    <p:extLst>
      <p:ext uri="{BB962C8B-B14F-4D97-AF65-F5344CB8AC3E}">
        <p14:creationId xmlns:p14="http://schemas.microsoft.com/office/powerpoint/2010/main" val="238956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C84AA7-23B2-584B-BE8E-F091222036E0}" type="slidenum">
              <a:rPr lang="en-US" smtClean="0"/>
              <a:t>28</a:t>
            </a:fld>
            <a:endParaRPr lang="en-US"/>
          </a:p>
        </p:txBody>
      </p:sp>
    </p:spTree>
    <p:extLst>
      <p:ext uri="{BB962C8B-B14F-4D97-AF65-F5344CB8AC3E}">
        <p14:creationId xmlns:p14="http://schemas.microsoft.com/office/powerpoint/2010/main" val="26578241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CF8B69B0-2D63-43AE-9B9E-37F90670E09D}" type="datetime1">
              <a:rPr lang="en-US" altLang="zh-CN" smtClean="0"/>
              <a:t>3/28/2023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1786442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defRPr/>
            </a:lvl1pPr>
          </a:lstStyle>
          <a:p>
            <a:fld id="{6AAE3ED4-C1C7-49FD-86BE-84F53C1119EF}" type="datetime1">
              <a:rPr lang="en-US" altLang="zh-CN" smtClean="0"/>
              <a:t>3/28/2023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48263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defRPr/>
            </a:lvl1pPr>
          </a:lstStyle>
          <a:p>
            <a:fld id="{2FB1E154-550D-4960-A934-C264A3D286BD}" type="datetime1">
              <a:rPr lang="en-US" altLang="zh-CN" smtClean="0"/>
              <a:t>3/28/2023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2673755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Date Placeholder 3"/>
          <p:cNvSpPr>
            <a:spLocks noGrp="1"/>
          </p:cNvSpPr>
          <p:nvPr>
            <p:ph type="dt" idx="10"/>
          </p:nvPr>
        </p:nvSpPr>
        <p:spPr/>
        <p:txBody>
          <a:bodyPr/>
          <a:lstStyle>
            <a:lvl1pPr>
              <a:defRPr/>
            </a:lvl1pPr>
          </a:lstStyle>
          <a:p>
            <a:fld id="{4F91F49C-3678-4BE7-9DA4-EFF0A643D7A7}"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702976C4-A5EF-416C-934C-63396B303FFD}" type="slidenum">
              <a:rPr lang="en-GB"/>
              <a:pPr/>
              <a:t>‹#›</a:t>
            </a:fld>
            <a:endParaRPr lang="en-GB"/>
          </a:p>
        </p:txBody>
      </p:sp>
    </p:spTree>
    <p:extLst>
      <p:ext uri="{BB962C8B-B14F-4D97-AF65-F5344CB8AC3E}">
        <p14:creationId xmlns:p14="http://schemas.microsoft.com/office/powerpoint/2010/main" val="3979323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idx="10"/>
          </p:nvPr>
        </p:nvSpPr>
        <p:spPr/>
        <p:txBody>
          <a:bodyPr/>
          <a:lstStyle>
            <a:lvl1pPr>
              <a:defRPr/>
            </a:lvl1pPr>
          </a:lstStyle>
          <a:p>
            <a:fld id="{8144C9C4-DB85-4D26-83B4-79834F71BA78}"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94F059F5-2D12-4C61-B8A6-807DA37AC5E7}" type="slidenum">
              <a:rPr lang="en-GB"/>
              <a:pPr/>
              <a:t>‹#›</a:t>
            </a:fld>
            <a:endParaRPr lang="en-GB"/>
          </a:p>
        </p:txBody>
      </p:sp>
    </p:spTree>
    <p:extLst>
      <p:ext uri="{BB962C8B-B14F-4D97-AF65-F5344CB8AC3E}">
        <p14:creationId xmlns:p14="http://schemas.microsoft.com/office/powerpoint/2010/main" val="112893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Date Placeholder 3"/>
          <p:cNvSpPr>
            <a:spLocks noGrp="1"/>
          </p:cNvSpPr>
          <p:nvPr>
            <p:ph type="dt" idx="10"/>
          </p:nvPr>
        </p:nvSpPr>
        <p:spPr/>
        <p:txBody>
          <a:bodyPr/>
          <a:lstStyle>
            <a:lvl1pPr>
              <a:defRPr/>
            </a:lvl1pPr>
          </a:lstStyle>
          <a:p>
            <a:fld id="{41941F2C-C650-454C-A62D-29D15E8DF4FE}"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05939C4F-3D31-48F8-9474-B0342F9C03F6}" type="slidenum">
              <a:rPr lang="en-GB"/>
              <a:pPr/>
              <a:t>‹#›</a:t>
            </a:fld>
            <a:endParaRPr lang="en-GB"/>
          </a:p>
        </p:txBody>
      </p:sp>
    </p:spTree>
    <p:extLst>
      <p:ext uri="{BB962C8B-B14F-4D97-AF65-F5344CB8AC3E}">
        <p14:creationId xmlns:p14="http://schemas.microsoft.com/office/powerpoint/2010/main" val="566720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idx="10"/>
          </p:nvPr>
        </p:nvSpPr>
        <p:spPr/>
        <p:txBody>
          <a:bodyPr/>
          <a:lstStyle>
            <a:lvl1pPr>
              <a:defRPr/>
            </a:lvl1pPr>
          </a:lstStyle>
          <a:p>
            <a:fld id="{39819A91-948D-4AF4-B2C8-0F76CA177309}" type="datetime1">
              <a:rPr lang="en-US" altLang="zh-CN" smtClean="0"/>
              <a:t>3/28/2023</a:t>
            </a:fld>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a:lvl1pPr>
          </a:lstStyle>
          <a:p>
            <a:fld id="{77BA5F9D-91A5-4711-B1E3-C202F9427E41}" type="slidenum">
              <a:rPr lang="en-GB"/>
              <a:pPr/>
              <a:t>‹#›</a:t>
            </a:fld>
            <a:endParaRPr lang="en-GB"/>
          </a:p>
        </p:txBody>
      </p:sp>
    </p:spTree>
    <p:extLst>
      <p:ext uri="{BB962C8B-B14F-4D97-AF65-F5344CB8AC3E}">
        <p14:creationId xmlns:p14="http://schemas.microsoft.com/office/powerpoint/2010/main" val="712946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idx="10"/>
          </p:nvPr>
        </p:nvSpPr>
        <p:spPr/>
        <p:txBody>
          <a:bodyPr/>
          <a:lstStyle>
            <a:lvl1pPr>
              <a:defRPr/>
            </a:lvl1pPr>
          </a:lstStyle>
          <a:p>
            <a:fld id="{5469EE9C-F465-4335-B4E2-FC39D1A28735}" type="datetime1">
              <a:rPr lang="en-US" altLang="zh-CN" smtClean="0"/>
              <a:t>3/28/2023</a:t>
            </a:fld>
            <a:endParaRPr lang="en-GB"/>
          </a:p>
        </p:txBody>
      </p:sp>
      <p:sp>
        <p:nvSpPr>
          <p:cNvPr id="8" name="Footer Placeholder 7"/>
          <p:cNvSpPr>
            <a:spLocks noGrp="1"/>
          </p:cNvSpPr>
          <p:nvPr>
            <p:ph type="ftr" idx="11"/>
          </p:nvPr>
        </p:nvSpPr>
        <p:spPr/>
        <p:txBody>
          <a:bodyPr/>
          <a:lstStyle>
            <a:lvl1pPr>
              <a:defRPr/>
            </a:lvl1pPr>
          </a:lstStyle>
          <a:p>
            <a:endParaRPr lang="en-GB"/>
          </a:p>
        </p:txBody>
      </p:sp>
      <p:sp>
        <p:nvSpPr>
          <p:cNvPr id="9" name="Slide Number Placeholder 8"/>
          <p:cNvSpPr>
            <a:spLocks noGrp="1"/>
          </p:cNvSpPr>
          <p:nvPr>
            <p:ph type="sldNum" idx="12"/>
          </p:nvPr>
        </p:nvSpPr>
        <p:spPr/>
        <p:txBody>
          <a:bodyPr/>
          <a:lstStyle>
            <a:lvl1pPr>
              <a:defRPr/>
            </a:lvl1pPr>
          </a:lstStyle>
          <a:p>
            <a:fld id="{EED38CA8-C2F9-41E3-832C-C30ECD90093A}" type="slidenum">
              <a:rPr lang="en-GB"/>
              <a:pPr/>
              <a:t>‹#›</a:t>
            </a:fld>
            <a:endParaRPr lang="en-GB"/>
          </a:p>
        </p:txBody>
      </p:sp>
    </p:spTree>
    <p:extLst>
      <p:ext uri="{BB962C8B-B14F-4D97-AF65-F5344CB8AC3E}">
        <p14:creationId xmlns:p14="http://schemas.microsoft.com/office/powerpoint/2010/main" val="893809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idx="10"/>
          </p:nvPr>
        </p:nvSpPr>
        <p:spPr/>
        <p:txBody>
          <a:bodyPr/>
          <a:lstStyle>
            <a:lvl1pPr>
              <a:defRPr/>
            </a:lvl1pPr>
          </a:lstStyle>
          <a:p>
            <a:fld id="{FF7466BC-0534-4C55-96B0-FAC41C20AA58}" type="datetime1">
              <a:rPr lang="en-US" altLang="zh-CN" smtClean="0"/>
              <a:t>3/28/2023</a:t>
            </a:fld>
            <a:endParaRPr lang="en-GB"/>
          </a:p>
        </p:txBody>
      </p:sp>
      <p:sp>
        <p:nvSpPr>
          <p:cNvPr id="4" name="Footer Placeholder 3"/>
          <p:cNvSpPr>
            <a:spLocks noGrp="1"/>
          </p:cNvSpPr>
          <p:nvPr>
            <p:ph type="ftr" idx="11"/>
          </p:nvPr>
        </p:nvSpPr>
        <p:spPr/>
        <p:txBody>
          <a:bodyPr/>
          <a:lstStyle>
            <a:lvl1pPr>
              <a:defRPr/>
            </a:lvl1pPr>
          </a:lstStyle>
          <a:p>
            <a:endParaRPr lang="en-GB"/>
          </a:p>
        </p:txBody>
      </p:sp>
      <p:sp>
        <p:nvSpPr>
          <p:cNvPr id="5" name="Slide Number Placeholder 4"/>
          <p:cNvSpPr>
            <a:spLocks noGrp="1"/>
          </p:cNvSpPr>
          <p:nvPr>
            <p:ph type="sldNum" idx="12"/>
          </p:nvPr>
        </p:nvSpPr>
        <p:spPr/>
        <p:txBody>
          <a:bodyPr/>
          <a:lstStyle>
            <a:lvl1pPr>
              <a:defRPr/>
            </a:lvl1pPr>
          </a:lstStyle>
          <a:p>
            <a:fld id="{A96635BE-42E8-4FC4-BABB-8C7E0B64E695}" type="slidenum">
              <a:rPr lang="en-GB"/>
              <a:pPr/>
              <a:t>‹#›</a:t>
            </a:fld>
            <a:endParaRPr lang="en-GB"/>
          </a:p>
        </p:txBody>
      </p:sp>
    </p:spTree>
    <p:extLst>
      <p:ext uri="{BB962C8B-B14F-4D97-AF65-F5344CB8AC3E}">
        <p14:creationId xmlns:p14="http://schemas.microsoft.com/office/powerpoint/2010/main" val="880430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D7A624CA-84CB-43CA-AAD6-DAC421BA65B0}" type="datetime1">
              <a:rPr lang="en-US" altLang="zh-CN" smtClean="0"/>
              <a:t>3/28/2023</a:t>
            </a:fld>
            <a:endParaRPr lang="en-GB"/>
          </a:p>
        </p:txBody>
      </p:sp>
      <p:sp>
        <p:nvSpPr>
          <p:cNvPr id="3" name="Footer Placeholder 2"/>
          <p:cNvSpPr>
            <a:spLocks noGrp="1"/>
          </p:cNvSpPr>
          <p:nvPr>
            <p:ph type="ftr" idx="11"/>
          </p:nvPr>
        </p:nvSpPr>
        <p:spPr/>
        <p:txBody>
          <a:bodyPr/>
          <a:lstStyle>
            <a:lvl1pPr>
              <a:defRPr/>
            </a:lvl1pPr>
          </a:lstStyle>
          <a:p>
            <a:endParaRPr lang="en-GB"/>
          </a:p>
        </p:txBody>
      </p:sp>
      <p:sp>
        <p:nvSpPr>
          <p:cNvPr id="4" name="Slide Number Placeholder 3"/>
          <p:cNvSpPr>
            <a:spLocks noGrp="1"/>
          </p:cNvSpPr>
          <p:nvPr>
            <p:ph type="sldNum" idx="12"/>
          </p:nvPr>
        </p:nvSpPr>
        <p:spPr/>
        <p:txBody>
          <a:bodyPr/>
          <a:lstStyle>
            <a:lvl1pPr>
              <a:defRPr/>
            </a:lvl1pPr>
          </a:lstStyle>
          <a:p>
            <a:fld id="{A3FE9D8F-8F7E-47DE-91A8-D54F7227D96B}" type="slidenum">
              <a:rPr lang="en-GB"/>
              <a:pPr/>
              <a:t>‹#›</a:t>
            </a:fld>
            <a:endParaRPr lang="en-GB"/>
          </a:p>
        </p:txBody>
      </p:sp>
    </p:spTree>
    <p:extLst>
      <p:ext uri="{BB962C8B-B14F-4D97-AF65-F5344CB8AC3E}">
        <p14:creationId xmlns:p14="http://schemas.microsoft.com/office/powerpoint/2010/main" val="2477891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idx="10"/>
          </p:nvPr>
        </p:nvSpPr>
        <p:spPr/>
        <p:txBody>
          <a:bodyPr/>
          <a:lstStyle>
            <a:lvl1pPr>
              <a:defRPr/>
            </a:lvl1pPr>
          </a:lstStyle>
          <a:p>
            <a:fld id="{808A1CC7-6CCE-4EB6-BD7D-D70DC3CCC051}" type="datetime1">
              <a:rPr lang="en-US" altLang="zh-CN" smtClean="0"/>
              <a:t>3/28/2023</a:t>
            </a:fld>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a:lvl1pPr>
          </a:lstStyle>
          <a:p>
            <a:fld id="{24C59142-1C8D-4C7D-88E4-E094870A43A8}" type="slidenum">
              <a:rPr lang="en-GB"/>
              <a:pPr/>
              <a:t>‹#›</a:t>
            </a:fld>
            <a:endParaRPr lang="en-GB"/>
          </a:p>
        </p:txBody>
      </p:sp>
    </p:spTree>
    <p:extLst>
      <p:ext uri="{BB962C8B-B14F-4D97-AF65-F5344CB8AC3E}">
        <p14:creationId xmlns:p14="http://schemas.microsoft.com/office/powerpoint/2010/main" val="2212807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Click to edit Master title style</a:t>
            </a:r>
            <a:endParaRPr lang="en-US" dirty="0"/>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defRPr/>
            </a:lvl1pPr>
          </a:lstStyle>
          <a:p>
            <a:fld id="{C9EB5B50-CA02-4A31-A8DE-390A7477D81C}" type="datetime1">
              <a:rPr lang="en-US" altLang="zh-CN" smtClean="0"/>
              <a:t>3/28/2023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1561508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idx="10"/>
          </p:nvPr>
        </p:nvSpPr>
        <p:spPr/>
        <p:txBody>
          <a:bodyPr/>
          <a:lstStyle>
            <a:lvl1pPr>
              <a:defRPr/>
            </a:lvl1pPr>
          </a:lstStyle>
          <a:p>
            <a:fld id="{F7328B41-2434-48BA-AFC7-9090C340614D}" type="datetime1">
              <a:rPr lang="en-US" altLang="zh-CN" smtClean="0"/>
              <a:t>3/28/2023</a:t>
            </a:fld>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a:lvl1pPr>
          </a:lstStyle>
          <a:p>
            <a:fld id="{8D672954-3657-4FC5-83A8-6C283C1AC29D}" type="slidenum">
              <a:rPr lang="en-GB"/>
              <a:pPr/>
              <a:t>‹#›</a:t>
            </a:fld>
            <a:endParaRPr lang="en-GB"/>
          </a:p>
        </p:txBody>
      </p:sp>
    </p:spTree>
    <p:extLst>
      <p:ext uri="{BB962C8B-B14F-4D97-AF65-F5344CB8AC3E}">
        <p14:creationId xmlns:p14="http://schemas.microsoft.com/office/powerpoint/2010/main" val="1333427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idx="10"/>
          </p:nvPr>
        </p:nvSpPr>
        <p:spPr/>
        <p:txBody>
          <a:bodyPr/>
          <a:lstStyle>
            <a:lvl1pPr>
              <a:defRPr/>
            </a:lvl1pPr>
          </a:lstStyle>
          <a:p>
            <a:fld id="{35052D08-8DD5-4CE3-B667-55C95AC3A04F}"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A12E6DE9-FF40-42E0-AB16-BAEC50BCCFC1}" type="slidenum">
              <a:rPr lang="en-GB"/>
              <a:pPr/>
              <a:t>‹#›</a:t>
            </a:fld>
            <a:endParaRPr lang="en-GB"/>
          </a:p>
        </p:txBody>
      </p:sp>
    </p:spTree>
    <p:extLst>
      <p:ext uri="{BB962C8B-B14F-4D97-AF65-F5344CB8AC3E}">
        <p14:creationId xmlns:p14="http://schemas.microsoft.com/office/powerpoint/2010/main" val="9218233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5813" cy="5856288"/>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3050"/>
            <a:ext cx="6019800" cy="585628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idx="10"/>
          </p:nvPr>
        </p:nvSpPr>
        <p:spPr/>
        <p:txBody>
          <a:bodyPr/>
          <a:lstStyle>
            <a:lvl1pPr>
              <a:defRPr/>
            </a:lvl1pPr>
          </a:lstStyle>
          <a:p>
            <a:fld id="{FD59A144-8B88-48A8-9F13-888FE7E72AFF}"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B9ED6155-52EC-4836-B089-C8EE2D7922D3}" type="slidenum">
              <a:rPr lang="en-GB"/>
              <a:pPr/>
              <a:t>‹#›</a:t>
            </a:fld>
            <a:endParaRPr lang="en-GB"/>
          </a:p>
        </p:txBody>
      </p:sp>
    </p:spTree>
    <p:extLst>
      <p:ext uri="{BB962C8B-B14F-4D97-AF65-F5344CB8AC3E}">
        <p14:creationId xmlns:p14="http://schemas.microsoft.com/office/powerpoint/2010/main" val="7718151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4588"/>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4963"/>
            <a:ext cx="8228013" cy="2185987"/>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3943350"/>
            <a:ext cx="8228013" cy="21859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idx="10"/>
          </p:nvPr>
        </p:nvSpPr>
        <p:spPr>
          <a:xfrm>
            <a:off x="457200" y="6248400"/>
            <a:ext cx="2128838" cy="471488"/>
          </a:xfrm>
        </p:spPr>
        <p:txBody>
          <a:bodyPr/>
          <a:lstStyle>
            <a:lvl1pPr>
              <a:defRPr/>
            </a:lvl1pPr>
          </a:lstStyle>
          <a:p>
            <a:fld id="{EDA81F13-B2CB-46AE-B2A5-0AFD96DD625B}" type="datetime1">
              <a:rPr lang="en-US" altLang="zh-CN" smtClean="0"/>
              <a:t>3/28/2023</a:t>
            </a:fld>
            <a:endParaRPr lang="en-GB"/>
          </a:p>
        </p:txBody>
      </p:sp>
      <p:sp>
        <p:nvSpPr>
          <p:cNvPr id="6" name="Footer Placeholder 5"/>
          <p:cNvSpPr>
            <a:spLocks noGrp="1"/>
          </p:cNvSpPr>
          <p:nvPr>
            <p:ph type="ftr" idx="11"/>
          </p:nvPr>
        </p:nvSpPr>
        <p:spPr>
          <a:xfrm>
            <a:off x="3127375" y="6248400"/>
            <a:ext cx="2897188" cy="471488"/>
          </a:xfrm>
        </p:spPr>
        <p:txBody>
          <a:bodyPr/>
          <a:lstStyle>
            <a:lvl1pPr>
              <a:defRPr/>
            </a:lvl1pPr>
          </a:lstStyle>
          <a:p>
            <a:endParaRPr lang="en-GB"/>
          </a:p>
        </p:txBody>
      </p:sp>
      <p:sp>
        <p:nvSpPr>
          <p:cNvPr id="7" name="Slide Number Placeholder 6"/>
          <p:cNvSpPr>
            <a:spLocks noGrp="1"/>
          </p:cNvSpPr>
          <p:nvPr>
            <p:ph type="sldNum" idx="12"/>
          </p:nvPr>
        </p:nvSpPr>
        <p:spPr>
          <a:xfrm>
            <a:off x="6554788" y="6248400"/>
            <a:ext cx="2130425" cy="471488"/>
          </a:xfrm>
        </p:spPr>
        <p:txBody>
          <a:bodyPr/>
          <a:lstStyle>
            <a:lvl1pPr>
              <a:defRPr/>
            </a:lvl1pPr>
          </a:lstStyle>
          <a:p>
            <a:fld id="{92AD7D1F-23DD-4358-9EB8-9EA749DD799D}" type="slidenum">
              <a:rPr lang="en-GB"/>
              <a:pPr/>
              <a:t>‹#›</a:t>
            </a:fld>
            <a:endParaRPr lang="en-GB"/>
          </a:p>
        </p:txBody>
      </p:sp>
    </p:spTree>
    <p:extLst>
      <p:ext uri="{BB962C8B-B14F-4D97-AF65-F5344CB8AC3E}">
        <p14:creationId xmlns:p14="http://schemas.microsoft.com/office/powerpoint/2010/main" val="1996571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4588"/>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1604963"/>
            <a:ext cx="4037013" cy="452437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6613" y="1604963"/>
            <a:ext cx="4038600" cy="4524375"/>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idx="10"/>
          </p:nvPr>
        </p:nvSpPr>
        <p:spPr>
          <a:xfrm>
            <a:off x="457200" y="6248400"/>
            <a:ext cx="2128838" cy="471488"/>
          </a:xfrm>
        </p:spPr>
        <p:txBody>
          <a:bodyPr/>
          <a:lstStyle>
            <a:lvl1pPr>
              <a:defRPr/>
            </a:lvl1pPr>
          </a:lstStyle>
          <a:p>
            <a:fld id="{44626BFB-53FA-4484-AB9C-E09C934415B2}" type="datetime1">
              <a:rPr lang="en-US" altLang="zh-CN" smtClean="0"/>
              <a:t>3/28/2023</a:t>
            </a:fld>
            <a:endParaRPr lang="en-GB"/>
          </a:p>
        </p:txBody>
      </p:sp>
      <p:sp>
        <p:nvSpPr>
          <p:cNvPr id="6" name="Footer Placeholder 5"/>
          <p:cNvSpPr>
            <a:spLocks noGrp="1"/>
          </p:cNvSpPr>
          <p:nvPr>
            <p:ph type="ftr" idx="11"/>
          </p:nvPr>
        </p:nvSpPr>
        <p:spPr>
          <a:xfrm>
            <a:off x="3127375" y="6248400"/>
            <a:ext cx="2897188" cy="471488"/>
          </a:xfrm>
        </p:spPr>
        <p:txBody>
          <a:bodyPr/>
          <a:lstStyle>
            <a:lvl1pPr>
              <a:defRPr/>
            </a:lvl1pPr>
          </a:lstStyle>
          <a:p>
            <a:endParaRPr lang="en-GB"/>
          </a:p>
        </p:txBody>
      </p:sp>
      <p:sp>
        <p:nvSpPr>
          <p:cNvPr id="7" name="Slide Number Placeholder 6"/>
          <p:cNvSpPr>
            <a:spLocks noGrp="1"/>
          </p:cNvSpPr>
          <p:nvPr>
            <p:ph type="sldNum" idx="12"/>
          </p:nvPr>
        </p:nvSpPr>
        <p:spPr>
          <a:xfrm>
            <a:off x="6554788" y="6248400"/>
            <a:ext cx="2130425" cy="471488"/>
          </a:xfrm>
        </p:spPr>
        <p:txBody>
          <a:bodyPr/>
          <a:lstStyle>
            <a:lvl1pPr>
              <a:defRPr/>
            </a:lvl1pPr>
          </a:lstStyle>
          <a:p>
            <a:fld id="{56A3F61B-DA52-4E12-993F-FA5494A79C49}" type="slidenum">
              <a:rPr lang="en-GB"/>
              <a:pPr/>
              <a:t>‹#›</a:t>
            </a:fld>
            <a:endParaRPr lang="en-GB"/>
          </a:p>
        </p:txBody>
      </p:sp>
    </p:spTree>
    <p:extLst>
      <p:ext uri="{BB962C8B-B14F-4D97-AF65-F5344CB8AC3E}">
        <p14:creationId xmlns:p14="http://schemas.microsoft.com/office/powerpoint/2010/main" val="64806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8013" cy="1144588"/>
          </a:xfrm>
        </p:spPr>
        <p:txBody>
          <a:bodyPr/>
          <a:lstStyle/>
          <a:p>
            <a:r>
              <a:rPr lang="en-US" altLang="zh-CN"/>
              <a:t>Click to edit Master title style</a:t>
            </a:r>
            <a:endParaRPr lang="en-US"/>
          </a:p>
        </p:txBody>
      </p:sp>
      <p:sp>
        <p:nvSpPr>
          <p:cNvPr id="3" name="Table Placeholder 2"/>
          <p:cNvSpPr>
            <a:spLocks noGrp="1"/>
          </p:cNvSpPr>
          <p:nvPr>
            <p:ph type="tbl" idx="1"/>
          </p:nvPr>
        </p:nvSpPr>
        <p:spPr>
          <a:xfrm>
            <a:off x="457200" y="1604963"/>
            <a:ext cx="8228013" cy="4524375"/>
          </a:xfrm>
        </p:spPr>
        <p:txBody>
          <a:bodyPr/>
          <a:lstStyle/>
          <a:p>
            <a:r>
              <a:rPr lang="en-US" altLang="zh-CN"/>
              <a:t>Click icon to add table</a:t>
            </a:r>
            <a:endParaRPr lang="en-US"/>
          </a:p>
        </p:txBody>
      </p:sp>
      <p:sp>
        <p:nvSpPr>
          <p:cNvPr id="4" name="Date Placeholder 3"/>
          <p:cNvSpPr>
            <a:spLocks noGrp="1"/>
          </p:cNvSpPr>
          <p:nvPr>
            <p:ph type="dt" idx="10"/>
          </p:nvPr>
        </p:nvSpPr>
        <p:spPr>
          <a:xfrm>
            <a:off x="457200" y="6248400"/>
            <a:ext cx="2128838" cy="471488"/>
          </a:xfrm>
        </p:spPr>
        <p:txBody>
          <a:bodyPr/>
          <a:lstStyle>
            <a:lvl1pPr>
              <a:defRPr/>
            </a:lvl1pPr>
          </a:lstStyle>
          <a:p>
            <a:fld id="{0BB5FA60-AFF0-4316-B95C-6B591CF1CC51}" type="datetime1">
              <a:rPr lang="en-US" altLang="zh-CN" smtClean="0"/>
              <a:t>3/28/2023</a:t>
            </a:fld>
            <a:endParaRPr lang="en-GB"/>
          </a:p>
        </p:txBody>
      </p:sp>
      <p:sp>
        <p:nvSpPr>
          <p:cNvPr id="5" name="Footer Placeholder 4"/>
          <p:cNvSpPr>
            <a:spLocks noGrp="1"/>
          </p:cNvSpPr>
          <p:nvPr>
            <p:ph type="ftr" idx="11"/>
          </p:nvPr>
        </p:nvSpPr>
        <p:spPr>
          <a:xfrm>
            <a:off x="3127375" y="6248400"/>
            <a:ext cx="2897188" cy="471488"/>
          </a:xfrm>
        </p:spPr>
        <p:txBody>
          <a:bodyPr/>
          <a:lstStyle>
            <a:lvl1pPr>
              <a:defRPr/>
            </a:lvl1pPr>
          </a:lstStyle>
          <a:p>
            <a:endParaRPr lang="en-GB"/>
          </a:p>
        </p:txBody>
      </p:sp>
      <p:sp>
        <p:nvSpPr>
          <p:cNvPr id="6" name="Slide Number Placeholder 5"/>
          <p:cNvSpPr>
            <a:spLocks noGrp="1"/>
          </p:cNvSpPr>
          <p:nvPr>
            <p:ph type="sldNum" idx="12"/>
          </p:nvPr>
        </p:nvSpPr>
        <p:spPr>
          <a:xfrm>
            <a:off x="6554788" y="6248400"/>
            <a:ext cx="2130425" cy="471488"/>
          </a:xfrm>
        </p:spPr>
        <p:txBody>
          <a:bodyPr/>
          <a:lstStyle>
            <a:lvl1pPr>
              <a:defRPr/>
            </a:lvl1pPr>
          </a:lstStyle>
          <a:p>
            <a:fld id="{779CBBE6-FC04-40EA-9492-58A9C00A1036}" type="slidenum">
              <a:rPr lang="en-GB"/>
              <a:pPr/>
              <a:t>‹#›</a:t>
            </a:fld>
            <a:endParaRPr lang="en-GB"/>
          </a:p>
        </p:txBody>
      </p:sp>
    </p:spTree>
    <p:extLst>
      <p:ext uri="{BB962C8B-B14F-4D97-AF65-F5344CB8AC3E}">
        <p14:creationId xmlns:p14="http://schemas.microsoft.com/office/powerpoint/2010/main" val="1267327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58B509FB-82EC-469D-BD81-9B7837A715FE}" type="datetime1">
              <a:rPr lang="en-US" altLang="zh-CN" smtClean="0">
                <a:solidFill>
                  <a:srgbClr val="000000"/>
                </a:solidFill>
              </a:rPr>
              <a:t>3/28/2023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00E260-79C9-4D46-993C-62A501CAB5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0897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defRPr/>
            </a:lvl1pPr>
          </a:lstStyle>
          <a:p>
            <a:fld id="{62CE6C0A-31CE-4FBD-9285-2664C6E9BC97}" type="datetime1">
              <a:rPr lang="en-US" altLang="zh-CN" smtClean="0">
                <a:solidFill>
                  <a:srgbClr val="000000"/>
                </a:solidFill>
              </a:rPr>
              <a:t>3/28/2023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EA9C8DA-2324-4134-8DA2-C14482A4ADF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1823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fld id="{40CA3867-3AC2-4860-831D-C20CD4CE1CFA}" type="datetime1">
              <a:rPr lang="en-US" altLang="zh-CN" smtClean="0">
                <a:solidFill>
                  <a:srgbClr val="000000"/>
                </a:solidFill>
              </a:rPr>
              <a:t>3/28/2023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6DC50C-CEC0-4F73-9DD7-59B46BA95F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65960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lvl1pPr>
              <a:defRPr/>
            </a:lvl1pPr>
          </a:lstStyle>
          <a:p>
            <a:fld id="{B60DC951-0E38-43E3-AE91-10A14BCF9C70}" type="datetime1">
              <a:rPr lang="en-US" altLang="zh-CN" smtClean="0">
                <a:solidFill>
                  <a:srgbClr val="000000"/>
                </a:solidFill>
              </a:rPr>
              <a:t>3/28/2023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D38E02B-03C0-4435-A791-7D314E5E74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950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Date Placeholder 3"/>
          <p:cNvSpPr>
            <a:spLocks noGrp="1"/>
          </p:cNvSpPr>
          <p:nvPr>
            <p:ph type="dt" sz="half" idx="10"/>
          </p:nvPr>
        </p:nvSpPr>
        <p:spPr/>
        <p:txBody>
          <a:bodyPr/>
          <a:lstStyle>
            <a:lvl1pPr>
              <a:defRPr/>
            </a:lvl1pPr>
          </a:lstStyle>
          <a:p>
            <a:fld id="{5F9DFF52-AEE4-475C-A993-ED02D0CC534E}" type="datetime1">
              <a:rPr lang="en-US" altLang="zh-CN" smtClean="0"/>
              <a:t>3/28/2023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2397391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lvl1pPr>
              <a:defRPr/>
            </a:lvl1pPr>
          </a:lstStyle>
          <a:p>
            <a:fld id="{3675D11F-1D5B-46EF-BD5F-4FB8D4FF8C02}" type="datetime1">
              <a:rPr lang="en-US" altLang="zh-CN" smtClean="0">
                <a:solidFill>
                  <a:srgbClr val="000000"/>
                </a:solidFill>
              </a:rPr>
              <a:t>3/28/2023</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6B48C58-5724-4DAB-BE13-58D2A9488F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7328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B38B1B5-0649-45AD-B1F2-ED81E16120CD}" type="datetime1">
              <a:rPr lang="en-US" altLang="zh-CN" smtClean="0">
                <a:solidFill>
                  <a:srgbClr val="000000"/>
                </a:solidFill>
              </a:rPr>
              <a:t>3/28/2023</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B61A096-5369-4B98-B1E3-2CD427AEAD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88201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2824DB-CA2B-4B62-8B75-7FC82213A522}" type="datetime1">
              <a:rPr lang="en-US" altLang="zh-CN" smtClean="0">
                <a:solidFill>
                  <a:srgbClr val="000000"/>
                </a:solidFill>
              </a:rPr>
              <a:t>3/28/2023</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527821C-8FF1-4784-A4D2-AD6F2B4EE2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09029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sz="half" idx="10"/>
          </p:nvPr>
        </p:nvSpPr>
        <p:spPr/>
        <p:txBody>
          <a:bodyPr/>
          <a:lstStyle>
            <a:lvl1pPr>
              <a:defRPr/>
            </a:lvl1pPr>
          </a:lstStyle>
          <a:p>
            <a:fld id="{1D06D0B0-F9C6-41F9-AE52-6565CF43C09F}" type="datetime1">
              <a:rPr lang="en-US" altLang="zh-CN" smtClean="0">
                <a:solidFill>
                  <a:srgbClr val="000000"/>
                </a:solidFill>
              </a:rPr>
              <a:t>3/28/2023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C369BB2-C888-4EB2-8711-9732F352394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72935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sz="half" idx="10"/>
          </p:nvPr>
        </p:nvSpPr>
        <p:spPr/>
        <p:txBody>
          <a:bodyPr/>
          <a:lstStyle>
            <a:lvl1pPr>
              <a:defRPr/>
            </a:lvl1pPr>
          </a:lstStyle>
          <a:p>
            <a:fld id="{DA28279B-6ADE-43B6-84E3-9E9795A647BF}" type="datetime1">
              <a:rPr lang="en-US" altLang="zh-CN" smtClean="0">
                <a:solidFill>
                  <a:srgbClr val="000000"/>
                </a:solidFill>
              </a:rPr>
              <a:t>3/28/2023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6324E2A-E2EC-4DD5-BABE-631168E09A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8729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defRPr/>
            </a:lvl1pPr>
          </a:lstStyle>
          <a:p>
            <a:fld id="{2C143B60-B534-40ED-9A86-6BCB2D105EC0}" type="datetime1">
              <a:rPr lang="en-US" altLang="zh-CN" smtClean="0">
                <a:solidFill>
                  <a:srgbClr val="000000"/>
                </a:solidFill>
              </a:rPr>
              <a:t>3/28/2023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418469-A1D5-4DAC-8FB3-E75E95A452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7106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lvl1pPr>
              <a:defRPr/>
            </a:lvl1pPr>
          </a:lstStyle>
          <a:p>
            <a:fld id="{4560139F-FAEB-4E8D-997A-A915C198B15A}" type="datetime1">
              <a:rPr lang="en-US" altLang="zh-CN" smtClean="0">
                <a:solidFill>
                  <a:srgbClr val="000000"/>
                </a:solidFill>
              </a:rPr>
              <a:t>3/28/2023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BFDC39-5165-44CC-A7A5-EC9D471436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63912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Date Placeholder 3"/>
          <p:cNvSpPr>
            <a:spLocks noGrp="1"/>
          </p:cNvSpPr>
          <p:nvPr>
            <p:ph type="dt" idx="10"/>
          </p:nvPr>
        </p:nvSpPr>
        <p:spPr/>
        <p:txBody>
          <a:bodyPr/>
          <a:lstStyle>
            <a:lvl1pPr>
              <a:defRPr/>
            </a:lvl1pPr>
          </a:lstStyle>
          <a:p>
            <a:fld id="{D2C07089-A29D-4551-8DBA-67DC8A30FA92}"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C3E003F8-BC17-4738-A16C-326E6EC47BB4}" type="slidenum">
              <a:rPr lang="en-GB"/>
              <a:pPr/>
              <a:t>‹#›</a:t>
            </a:fld>
            <a:endParaRPr lang="en-GB"/>
          </a:p>
        </p:txBody>
      </p:sp>
    </p:spTree>
    <p:extLst>
      <p:ext uri="{BB962C8B-B14F-4D97-AF65-F5344CB8AC3E}">
        <p14:creationId xmlns:p14="http://schemas.microsoft.com/office/powerpoint/2010/main" val="744445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idx="10"/>
          </p:nvPr>
        </p:nvSpPr>
        <p:spPr/>
        <p:txBody>
          <a:bodyPr/>
          <a:lstStyle>
            <a:lvl1pPr>
              <a:defRPr/>
            </a:lvl1pPr>
          </a:lstStyle>
          <a:p>
            <a:fld id="{09659E61-B521-4908-B500-FB1A156B4B98}"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C8535073-C7E0-4FA9-AAC3-4F43EA537C39}" type="slidenum">
              <a:rPr lang="en-GB"/>
              <a:pPr/>
              <a:t>‹#›</a:t>
            </a:fld>
            <a:endParaRPr lang="en-GB"/>
          </a:p>
        </p:txBody>
      </p:sp>
    </p:spTree>
    <p:extLst>
      <p:ext uri="{BB962C8B-B14F-4D97-AF65-F5344CB8AC3E}">
        <p14:creationId xmlns:p14="http://schemas.microsoft.com/office/powerpoint/2010/main" val="9679819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Date Placeholder 3"/>
          <p:cNvSpPr>
            <a:spLocks noGrp="1"/>
          </p:cNvSpPr>
          <p:nvPr>
            <p:ph type="dt" idx="10"/>
          </p:nvPr>
        </p:nvSpPr>
        <p:spPr/>
        <p:txBody>
          <a:bodyPr/>
          <a:lstStyle>
            <a:lvl1pPr>
              <a:defRPr/>
            </a:lvl1pPr>
          </a:lstStyle>
          <a:p>
            <a:fld id="{A9A423F5-D340-4035-BA13-E9B78AAADF60}"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E51D2A97-8D20-40A3-BF7C-514CF8E8634A}" type="slidenum">
              <a:rPr lang="en-GB"/>
              <a:pPr/>
              <a:t>‹#›</a:t>
            </a:fld>
            <a:endParaRPr lang="en-GB"/>
          </a:p>
        </p:txBody>
      </p:sp>
    </p:spTree>
    <p:extLst>
      <p:ext uri="{BB962C8B-B14F-4D97-AF65-F5344CB8AC3E}">
        <p14:creationId xmlns:p14="http://schemas.microsoft.com/office/powerpoint/2010/main" val="174455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lvl1pPr>
              <a:defRPr/>
            </a:lvl1pPr>
          </a:lstStyle>
          <a:p>
            <a:fld id="{FB4C1083-09D1-4BAD-BCA2-C6A379A26A5F}" type="datetime1">
              <a:rPr lang="en-US" altLang="zh-CN" smtClean="0"/>
              <a:t>3/28/2023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34890907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idx="10"/>
          </p:nvPr>
        </p:nvSpPr>
        <p:spPr/>
        <p:txBody>
          <a:bodyPr/>
          <a:lstStyle>
            <a:lvl1pPr>
              <a:defRPr/>
            </a:lvl1pPr>
          </a:lstStyle>
          <a:p>
            <a:fld id="{A2291D8D-E8A4-4BF4-81EC-955303518EAA}" type="datetime1">
              <a:rPr lang="en-US" altLang="zh-CN" smtClean="0"/>
              <a:t>3/28/2023</a:t>
            </a:fld>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a:lvl1pPr>
          </a:lstStyle>
          <a:p>
            <a:fld id="{89FAA6BD-98F4-485F-B849-0AB721330C85}" type="slidenum">
              <a:rPr lang="en-GB"/>
              <a:pPr/>
              <a:t>‹#›</a:t>
            </a:fld>
            <a:endParaRPr lang="en-GB"/>
          </a:p>
        </p:txBody>
      </p:sp>
    </p:spTree>
    <p:extLst>
      <p:ext uri="{BB962C8B-B14F-4D97-AF65-F5344CB8AC3E}">
        <p14:creationId xmlns:p14="http://schemas.microsoft.com/office/powerpoint/2010/main" val="3171148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idx="10"/>
          </p:nvPr>
        </p:nvSpPr>
        <p:spPr/>
        <p:txBody>
          <a:bodyPr/>
          <a:lstStyle>
            <a:lvl1pPr>
              <a:defRPr/>
            </a:lvl1pPr>
          </a:lstStyle>
          <a:p>
            <a:fld id="{36F1E83F-5904-4EEB-9234-C9861D5AC2D6}" type="datetime1">
              <a:rPr lang="en-US" altLang="zh-CN" smtClean="0"/>
              <a:t>3/28/2023</a:t>
            </a:fld>
            <a:endParaRPr lang="en-GB"/>
          </a:p>
        </p:txBody>
      </p:sp>
      <p:sp>
        <p:nvSpPr>
          <p:cNvPr id="8" name="Footer Placeholder 7"/>
          <p:cNvSpPr>
            <a:spLocks noGrp="1"/>
          </p:cNvSpPr>
          <p:nvPr>
            <p:ph type="ftr" idx="11"/>
          </p:nvPr>
        </p:nvSpPr>
        <p:spPr/>
        <p:txBody>
          <a:bodyPr/>
          <a:lstStyle>
            <a:lvl1pPr>
              <a:defRPr/>
            </a:lvl1pPr>
          </a:lstStyle>
          <a:p>
            <a:endParaRPr lang="en-GB"/>
          </a:p>
        </p:txBody>
      </p:sp>
      <p:sp>
        <p:nvSpPr>
          <p:cNvPr id="9" name="Slide Number Placeholder 8"/>
          <p:cNvSpPr>
            <a:spLocks noGrp="1"/>
          </p:cNvSpPr>
          <p:nvPr>
            <p:ph type="sldNum" idx="12"/>
          </p:nvPr>
        </p:nvSpPr>
        <p:spPr/>
        <p:txBody>
          <a:bodyPr/>
          <a:lstStyle>
            <a:lvl1pPr>
              <a:defRPr/>
            </a:lvl1pPr>
          </a:lstStyle>
          <a:p>
            <a:fld id="{FC7E9071-ED33-4FE8-B5FA-BEBC174398BB}" type="slidenum">
              <a:rPr lang="en-GB"/>
              <a:pPr/>
              <a:t>‹#›</a:t>
            </a:fld>
            <a:endParaRPr lang="en-GB"/>
          </a:p>
        </p:txBody>
      </p:sp>
    </p:spTree>
    <p:extLst>
      <p:ext uri="{BB962C8B-B14F-4D97-AF65-F5344CB8AC3E}">
        <p14:creationId xmlns:p14="http://schemas.microsoft.com/office/powerpoint/2010/main" val="1925812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idx="10"/>
          </p:nvPr>
        </p:nvSpPr>
        <p:spPr/>
        <p:txBody>
          <a:bodyPr/>
          <a:lstStyle>
            <a:lvl1pPr>
              <a:defRPr/>
            </a:lvl1pPr>
          </a:lstStyle>
          <a:p>
            <a:fld id="{05099864-E834-43F9-B655-ED9260731E83}" type="datetime1">
              <a:rPr lang="en-US" altLang="zh-CN" smtClean="0"/>
              <a:t>3/28/2023</a:t>
            </a:fld>
            <a:endParaRPr lang="en-GB"/>
          </a:p>
        </p:txBody>
      </p:sp>
      <p:sp>
        <p:nvSpPr>
          <p:cNvPr id="4" name="Footer Placeholder 3"/>
          <p:cNvSpPr>
            <a:spLocks noGrp="1"/>
          </p:cNvSpPr>
          <p:nvPr>
            <p:ph type="ftr" idx="11"/>
          </p:nvPr>
        </p:nvSpPr>
        <p:spPr/>
        <p:txBody>
          <a:bodyPr/>
          <a:lstStyle>
            <a:lvl1pPr>
              <a:defRPr/>
            </a:lvl1pPr>
          </a:lstStyle>
          <a:p>
            <a:endParaRPr lang="en-GB"/>
          </a:p>
        </p:txBody>
      </p:sp>
      <p:sp>
        <p:nvSpPr>
          <p:cNvPr id="5" name="Slide Number Placeholder 4"/>
          <p:cNvSpPr>
            <a:spLocks noGrp="1"/>
          </p:cNvSpPr>
          <p:nvPr>
            <p:ph type="sldNum" idx="12"/>
          </p:nvPr>
        </p:nvSpPr>
        <p:spPr/>
        <p:txBody>
          <a:bodyPr/>
          <a:lstStyle>
            <a:lvl1pPr>
              <a:defRPr/>
            </a:lvl1pPr>
          </a:lstStyle>
          <a:p>
            <a:fld id="{64761913-164B-456D-8AEF-8A37599AC008}" type="slidenum">
              <a:rPr lang="en-GB"/>
              <a:pPr/>
              <a:t>‹#›</a:t>
            </a:fld>
            <a:endParaRPr lang="en-GB"/>
          </a:p>
        </p:txBody>
      </p:sp>
    </p:spTree>
    <p:extLst>
      <p:ext uri="{BB962C8B-B14F-4D97-AF65-F5344CB8AC3E}">
        <p14:creationId xmlns:p14="http://schemas.microsoft.com/office/powerpoint/2010/main" val="2141053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951CCF6B-D211-4705-B69C-04E0801EBB7C}" type="datetime1">
              <a:rPr lang="en-US" altLang="zh-CN" smtClean="0"/>
              <a:t>3/28/2023</a:t>
            </a:fld>
            <a:endParaRPr lang="en-GB"/>
          </a:p>
        </p:txBody>
      </p:sp>
      <p:sp>
        <p:nvSpPr>
          <p:cNvPr id="3" name="Footer Placeholder 2"/>
          <p:cNvSpPr>
            <a:spLocks noGrp="1"/>
          </p:cNvSpPr>
          <p:nvPr>
            <p:ph type="ftr" idx="11"/>
          </p:nvPr>
        </p:nvSpPr>
        <p:spPr/>
        <p:txBody>
          <a:bodyPr/>
          <a:lstStyle>
            <a:lvl1pPr>
              <a:defRPr/>
            </a:lvl1pPr>
          </a:lstStyle>
          <a:p>
            <a:endParaRPr lang="en-GB"/>
          </a:p>
        </p:txBody>
      </p:sp>
      <p:sp>
        <p:nvSpPr>
          <p:cNvPr id="4" name="Slide Number Placeholder 3"/>
          <p:cNvSpPr>
            <a:spLocks noGrp="1"/>
          </p:cNvSpPr>
          <p:nvPr>
            <p:ph type="sldNum" idx="12"/>
          </p:nvPr>
        </p:nvSpPr>
        <p:spPr/>
        <p:txBody>
          <a:bodyPr/>
          <a:lstStyle>
            <a:lvl1pPr>
              <a:defRPr/>
            </a:lvl1pPr>
          </a:lstStyle>
          <a:p>
            <a:fld id="{24D0E698-1E05-40FE-8931-34CA3D760CA6}" type="slidenum">
              <a:rPr lang="en-GB"/>
              <a:pPr/>
              <a:t>‹#›</a:t>
            </a:fld>
            <a:endParaRPr lang="en-GB"/>
          </a:p>
        </p:txBody>
      </p:sp>
    </p:spTree>
    <p:extLst>
      <p:ext uri="{BB962C8B-B14F-4D97-AF65-F5344CB8AC3E}">
        <p14:creationId xmlns:p14="http://schemas.microsoft.com/office/powerpoint/2010/main" val="3180041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idx="10"/>
          </p:nvPr>
        </p:nvSpPr>
        <p:spPr/>
        <p:txBody>
          <a:bodyPr/>
          <a:lstStyle>
            <a:lvl1pPr>
              <a:defRPr/>
            </a:lvl1pPr>
          </a:lstStyle>
          <a:p>
            <a:fld id="{5ED0EE65-823D-4D41-A999-466FC3C7CC8E}" type="datetime1">
              <a:rPr lang="en-US" altLang="zh-CN" smtClean="0"/>
              <a:t>3/28/2023</a:t>
            </a:fld>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a:lvl1pPr>
          </a:lstStyle>
          <a:p>
            <a:fld id="{267CE82A-F4C7-44DA-9A07-5AA94C9A94A0}" type="slidenum">
              <a:rPr lang="en-GB"/>
              <a:pPr/>
              <a:t>‹#›</a:t>
            </a:fld>
            <a:endParaRPr lang="en-GB"/>
          </a:p>
        </p:txBody>
      </p:sp>
    </p:spTree>
    <p:extLst>
      <p:ext uri="{BB962C8B-B14F-4D97-AF65-F5344CB8AC3E}">
        <p14:creationId xmlns:p14="http://schemas.microsoft.com/office/powerpoint/2010/main" val="1862080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idx="10"/>
          </p:nvPr>
        </p:nvSpPr>
        <p:spPr/>
        <p:txBody>
          <a:bodyPr/>
          <a:lstStyle>
            <a:lvl1pPr>
              <a:defRPr/>
            </a:lvl1pPr>
          </a:lstStyle>
          <a:p>
            <a:fld id="{895CB027-929B-43E9-9CBC-76824DA745F4}" type="datetime1">
              <a:rPr lang="en-US" altLang="zh-CN" smtClean="0"/>
              <a:t>3/28/2023</a:t>
            </a:fld>
            <a:endParaRPr lang="en-GB"/>
          </a:p>
        </p:txBody>
      </p:sp>
      <p:sp>
        <p:nvSpPr>
          <p:cNvPr id="6" name="Footer Placeholder 5"/>
          <p:cNvSpPr>
            <a:spLocks noGrp="1"/>
          </p:cNvSpPr>
          <p:nvPr>
            <p:ph type="ftr" idx="11"/>
          </p:nvPr>
        </p:nvSpPr>
        <p:spPr/>
        <p:txBody>
          <a:bodyPr/>
          <a:lstStyle>
            <a:lvl1pPr>
              <a:defRPr/>
            </a:lvl1pPr>
          </a:lstStyle>
          <a:p>
            <a:endParaRPr lang="en-GB"/>
          </a:p>
        </p:txBody>
      </p:sp>
      <p:sp>
        <p:nvSpPr>
          <p:cNvPr id="7" name="Slide Number Placeholder 6"/>
          <p:cNvSpPr>
            <a:spLocks noGrp="1"/>
          </p:cNvSpPr>
          <p:nvPr>
            <p:ph type="sldNum" idx="12"/>
          </p:nvPr>
        </p:nvSpPr>
        <p:spPr/>
        <p:txBody>
          <a:bodyPr/>
          <a:lstStyle>
            <a:lvl1pPr>
              <a:defRPr/>
            </a:lvl1pPr>
          </a:lstStyle>
          <a:p>
            <a:fld id="{DE1AF40B-17C2-439A-8FCD-E0724C6779C7}" type="slidenum">
              <a:rPr lang="en-GB"/>
              <a:pPr/>
              <a:t>‹#›</a:t>
            </a:fld>
            <a:endParaRPr lang="en-GB"/>
          </a:p>
        </p:txBody>
      </p:sp>
    </p:spTree>
    <p:extLst>
      <p:ext uri="{BB962C8B-B14F-4D97-AF65-F5344CB8AC3E}">
        <p14:creationId xmlns:p14="http://schemas.microsoft.com/office/powerpoint/2010/main" val="992966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idx="10"/>
          </p:nvPr>
        </p:nvSpPr>
        <p:spPr/>
        <p:txBody>
          <a:bodyPr/>
          <a:lstStyle>
            <a:lvl1pPr>
              <a:defRPr/>
            </a:lvl1pPr>
          </a:lstStyle>
          <a:p>
            <a:fld id="{A1C76E9B-7622-41BB-9FE4-1D789704EF8A}"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24BFD91F-57EE-4587-AB50-FC7C1718B316}" type="slidenum">
              <a:rPr lang="en-GB"/>
              <a:pPr/>
              <a:t>‹#›</a:t>
            </a:fld>
            <a:endParaRPr lang="en-GB"/>
          </a:p>
        </p:txBody>
      </p:sp>
    </p:spTree>
    <p:extLst>
      <p:ext uri="{BB962C8B-B14F-4D97-AF65-F5344CB8AC3E}">
        <p14:creationId xmlns:p14="http://schemas.microsoft.com/office/powerpoint/2010/main" val="88941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3050"/>
            <a:ext cx="2055813" cy="5856288"/>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273050"/>
            <a:ext cx="6019800" cy="585628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idx="10"/>
          </p:nvPr>
        </p:nvSpPr>
        <p:spPr/>
        <p:txBody>
          <a:bodyPr/>
          <a:lstStyle>
            <a:lvl1pPr>
              <a:defRPr/>
            </a:lvl1pPr>
          </a:lstStyle>
          <a:p>
            <a:fld id="{AA36347C-CB3A-487C-A0E9-3476EDF20CA8}" type="datetime1">
              <a:rPr lang="en-US" altLang="zh-CN" smtClean="0"/>
              <a:t>3/28/2023</a:t>
            </a:fld>
            <a:endParaRPr lang="en-GB"/>
          </a:p>
        </p:txBody>
      </p:sp>
      <p:sp>
        <p:nvSpPr>
          <p:cNvPr id="5" name="Footer Placeholder 4"/>
          <p:cNvSpPr>
            <a:spLocks noGrp="1"/>
          </p:cNvSpPr>
          <p:nvPr>
            <p:ph type="ftr" idx="11"/>
          </p:nvPr>
        </p:nvSpPr>
        <p:spPr/>
        <p:txBody>
          <a:bodyPr/>
          <a:lstStyle>
            <a:lvl1pPr>
              <a:defRPr/>
            </a:lvl1pPr>
          </a:lstStyle>
          <a:p>
            <a:endParaRPr lang="en-GB"/>
          </a:p>
        </p:txBody>
      </p:sp>
      <p:sp>
        <p:nvSpPr>
          <p:cNvPr id="6" name="Slide Number Placeholder 5"/>
          <p:cNvSpPr>
            <a:spLocks noGrp="1"/>
          </p:cNvSpPr>
          <p:nvPr>
            <p:ph type="sldNum" idx="12"/>
          </p:nvPr>
        </p:nvSpPr>
        <p:spPr/>
        <p:txBody>
          <a:bodyPr/>
          <a:lstStyle>
            <a:lvl1pPr>
              <a:defRPr/>
            </a:lvl1pPr>
          </a:lstStyle>
          <a:p>
            <a:fld id="{D4A1A68B-8635-4D4B-93E3-0286B64241E6}" type="slidenum">
              <a:rPr lang="en-GB"/>
              <a:pPr/>
              <a:t>‹#›</a:t>
            </a:fld>
            <a:endParaRPr lang="en-GB"/>
          </a:p>
        </p:txBody>
      </p:sp>
    </p:spTree>
    <p:extLst>
      <p:ext uri="{BB962C8B-B14F-4D97-AF65-F5344CB8AC3E}">
        <p14:creationId xmlns:p14="http://schemas.microsoft.com/office/powerpoint/2010/main" val="18000612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189275C3-73C1-4CB8-9385-1BAE626BF5F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0756146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C6911FA2-D46F-4258-8364-4B7F011F081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90796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lvl1pPr>
              <a:defRPr/>
            </a:lvl1pPr>
          </a:lstStyle>
          <a:p>
            <a:fld id="{501E4EAD-7191-4755-850A-5EAA53C2908D}" type="datetime1">
              <a:rPr lang="en-US" altLang="zh-CN" smtClean="0"/>
              <a:t>3/28/2023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1300549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91BAC7BB-CD10-4D18-AD81-EC0DB7471F8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508677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0462FAFB-D04B-4A54-ACDC-F5E0F9CD91C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94567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C75D358D-22D4-465F-B472-7351229FA691}"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99040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FD3B8C51-1BDA-4463-B255-A6E628887F7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829912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BEF63809-1EC2-40C4-AD61-0972A17E6AB9}"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741343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82B43437-6D94-4E70-9598-BC5E31A84FFA}"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0818790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C99C8D18-D14F-4CC2-B529-9412996F542D}"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1778813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DDE84DE3-A5B9-4CBF-B3B0-F22375203E9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093021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438"/>
            <a:ext cx="2057400" cy="612616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198438"/>
            <a:ext cx="6019800" cy="612616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C4898A5A-6BF4-4E0A-81F3-2BEC21600F1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280213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639762"/>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990600"/>
            <a:ext cx="4038600" cy="5334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9906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7338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4"/>
          <p:cNvSpPr>
            <a:spLocks noGrp="1" noChangeArrowheads="1"/>
          </p:cNvSpPr>
          <p:nvPr>
            <p:ph type="sldNum" sz="quarter" idx="10"/>
          </p:nvPr>
        </p:nvSpPr>
        <p:spPr>
          <a:ln/>
        </p:spPr>
        <p:txBody>
          <a:bodyPr/>
          <a:lstStyle>
            <a:lvl1pPr>
              <a:defRPr/>
            </a:lvl1pPr>
          </a:lstStyle>
          <a:p>
            <a:fld id="{4F4CE03E-CE50-4B1E-82EB-C0276AFB87DC}"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350500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lvl1pPr>
              <a:defRPr/>
            </a:lvl1pPr>
          </a:lstStyle>
          <a:p>
            <a:fld id="{81F1789D-EF55-4237-A00C-7A4A2E71D0AD}" type="datetime1">
              <a:rPr lang="en-US" altLang="zh-CN" smtClean="0"/>
              <a:t>3/28/2023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31145905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639762"/>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990600"/>
            <a:ext cx="4038600" cy="5334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9906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7338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4"/>
          <p:cNvSpPr>
            <a:spLocks noGrp="1" noChangeArrowheads="1"/>
          </p:cNvSpPr>
          <p:nvPr>
            <p:ph type="sldNum" sz="quarter" idx="10"/>
          </p:nvPr>
        </p:nvSpPr>
        <p:spPr>
          <a:ln/>
        </p:spPr>
        <p:txBody>
          <a:bodyPr/>
          <a:lstStyle>
            <a:lvl1pPr>
              <a:defRPr/>
            </a:lvl1pPr>
          </a:lstStyle>
          <a:p>
            <a:fld id="{15412500-1B29-462A-A1FF-465B2DEF3AB0}"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99283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98438"/>
            <a:ext cx="8229600" cy="6126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9779F78E-F97D-4214-85CC-C028B17D5E76}"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95656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5437A1B3-D760-442D-8D40-4C8211352B9A}"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608705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7ECCAC01-0897-4832-82A2-9101CE406520}"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681975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3AF68B37-FD1B-4AB1-AD16-54C102017E27}"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6232706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06FBBC31-C93F-446E-A123-96D2DFF230AD}"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94732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080298AC-DB47-4D2A-992D-D9D7A4F1F4F8}"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9778935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5D9837AC-337D-4165-8120-AC22E3A0E67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4984531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5CC13E7C-47B1-447A-B8A4-B4B7B591C0AF}"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100543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567AEF4E-3112-4B1D-A262-994902FE07C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84240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3F9CBC1-3689-4522-B062-6C8D82DAF76B}" type="datetime1">
              <a:rPr lang="en-US" altLang="zh-CN" smtClean="0"/>
              <a:t>3/28/2023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420192881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E9118D3F-417A-4542-9668-32F4F7D01728}"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231300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651A99D9-043C-473B-8B90-8B06FF8A176E}"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7696591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438"/>
            <a:ext cx="2057400" cy="612616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198438"/>
            <a:ext cx="6019800" cy="612616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27393C73-DACC-4D3A-AC14-CEADAE307C5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754267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639762"/>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990600"/>
            <a:ext cx="4038600" cy="5334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9906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7338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4"/>
          <p:cNvSpPr>
            <a:spLocks noGrp="1" noChangeArrowheads="1"/>
          </p:cNvSpPr>
          <p:nvPr>
            <p:ph type="sldNum" sz="quarter" idx="10"/>
          </p:nvPr>
        </p:nvSpPr>
        <p:spPr>
          <a:ln/>
        </p:spPr>
        <p:txBody>
          <a:bodyPr/>
          <a:lstStyle>
            <a:lvl1pPr>
              <a:defRPr/>
            </a:lvl1pPr>
          </a:lstStyle>
          <a:p>
            <a:fld id="{21E8B549-ADC0-4B8D-BDAE-EBA870977CF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485772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639762"/>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990600"/>
            <a:ext cx="4038600" cy="5334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9906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7338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4"/>
          <p:cNvSpPr>
            <a:spLocks noGrp="1" noChangeArrowheads="1"/>
          </p:cNvSpPr>
          <p:nvPr>
            <p:ph type="sldNum" sz="quarter" idx="10"/>
          </p:nvPr>
        </p:nvSpPr>
        <p:spPr>
          <a:ln/>
        </p:spPr>
        <p:txBody>
          <a:bodyPr/>
          <a:lstStyle>
            <a:lvl1pPr>
              <a:defRPr/>
            </a:lvl1pPr>
          </a:lstStyle>
          <a:p>
            <a:fld id="{8ECEB5B1-82D5-4A44-90B2-4C2F8373AB8D}"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1528717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98438"/>
            <a:ext cx="8229600" cy="6126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C7D03332-A1C0-416A-B347-CB40DD61B73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2858758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zh-CN"/>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fld id="{5437A1B3-D760-442D-8D40-4C8211352B9A}"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5897365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7ECCAC01-0897-4832-82A2-9101CE406520}"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5905505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zh-CN"/>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fld id="{3AF68B37-FD1B-4AB1-AD16-54C102017E27}"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989442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4648200" y="9906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fld id="{06FBBC31-C93F-446E-A123-96D2DFF230AD}"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563987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sz="half" idx="10"/>
          </p:nvPr>
        </p:nvSpPr>
        <p:spPr/>
        <p:txBody>
          <a:bodyPr/>
          <a:lstStyle>
            <a:lvl1pPr>
              <a:defRPr/>
            </a:lvl1pPr>
          </a:lstStyle>
          <a:p>
            <a:fld id="{7E94F102-DC77-4ED6-90BF-F1114AEAC150}" type="datetime1">
              <a:rPr lang="en-US" altLang="zh-CN" smtClean="0"/>
              <a:t>3/28/2023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26095256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fld id="{080298AC-DB47-4D2A-992D-D9D7A4F1F4F8}"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634512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fld id="{5D9837AC-337D-4165-8120-AC22E3A0E67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182864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fld id="{5CC13E7C-47B1-447A-B8A4-B4B7B591C0AF}"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970513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567AEF4E-3112-4B1D-A262-994902FE07C5}"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41667682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zh-CN" noProof="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fld id="{E9118D3F-417A-4542-9668-32F4F7D01728}"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4928222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651A99D9-043C-473B-8B90-8B06FF8A176E}"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13286256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438"/>
            <a:ext cx="2057400" cy="6126162"/>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457200" y="198438"/>
            <a:ext cx="6019800" cy="6126162"/>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fld id="{27393C73-DACC-4D3A-AC14-CEADAE307C52}"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17642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639762"/>
          </a:xfrm>
        </p:spPr>
        <p:txBody>
          <a:bodyPr/>
          <a:lstStyle/>
          <a:p>
            <a:r>
              <a:rPr lang="en-US" altLang="zh-CN"/>
              <a:t>Click to edit Master title style</a:t>
            </a:r>
            <a:endParaRPr lang="en-US"/>
          </a:p>
        </p:txBody>
      </p:sp>
      <p:sp>
        <p:nvSpPr>
          <p:cNvPr id="3" name="Text Placeholder 2"/>
          <p:cNvSpPr>
            <a:spLocks noGrp="1"/>
          </p:cNvSpPr>
          <p:nvPr>
            <p:ph type="body" sz="half" idx="1"/>
          </p:nvPr>
        </p:nvSpPr>
        <p:spPr>
          <a:xfrm>
            <a:off x="457200" y="990600"/>
            <a:ext cx="4038600" cy="5334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9906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7338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4"/>
          <p:cNvSpPr>
            <a:spLocks noGrp="1" noChangeArrowheads="1"/>
          </p:cNvSpPr>
          <p:nvPr>
            <p:ph type="sldNum" sz="quarter" idx="10"/>
          </p:nvPr>
        </p:nvSpPr>
        <p:spPr>
          <a:ln/>
        </p:spPr>
        <p:txBody>
          <a:bodyPr/>
          <a:lstStyle>
            <a:lvl1pPr>
              <a:defRPr/>
            </a:lvl1pPr>
          </a:lstStyle>
          <a:p>
            <a:fld id="{21E8B549-ADC0-4B8D-BDAE-EBA870977CF3}"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0444975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639762"/>
          </a:xfrm>
        </p:spPr>
        <p:txBody>
          <a:bodyPr/>
          <a:lstStyle/>
          <a:p>
            <a:r>
              <a:rPr lang="en-US" altLang="zh-CN"/>
              <a:t>Click to edit Master title style</a:t>
            </a:r>
            <a:endParaRPr lang="en-US"/>
          </a:p>
        </p:txBody>
      </p:sp>
      <p:sp>
        <p:nvSpPr>
          <p:cNvPr id="3" name="Content Placeholder 2"/>
          <p:cNvSpPr>
            <a:spLocks noGrp="1"/>
          </p:cNvSpPr>
          <p:nvPr>
            <p:ph sz="half" idx="1"/>
          </p:nvPr>
        </p:nvSpPr>
        <p:spPr>
          <a:xfrm>
            <a:off x="457200" y="990600"/>
            <a:ext cx="4038600" cy="53340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quarter" idx="2"/>
          </p:nvPr>
        </p:nvSpPr>
        <p:spPr>
          <a:xfrm>
            <a:off x="4648200" y="9906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Content Placeholder 4"/>
          <p:cNvSpPr>
            <a:spLocks noGrp="1"/>
          </p:cNvSpPr>
          <p:nvPr>
            <p:ph sz="quarter" idx="3"/>
          </p:nvPr>
        </p:nvSpPr>
        <p:spPr>
          <a:xfrm>
            <a:off x="4648200" y="3733800"/>
            <a:ext cx="4038600" cy="2590800"/>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6" name="Rectangle 4"/>
          <p:cNvSpPr>
            <a:spLocks noGrp="1" noChangeArrowheads="1"/>
          </p:cNvSpPr>
          <p:nvPr>
            <p:ph type="sldNum" sz="quarter" idx="10"/>
          </p:nvPr>
        </p:nvSpPr>
        <p:spPr>
          <a:ln/>
        </p:spPr>
        <p:txBody>
          <a:bodyPr/>
          <a:lstStyle>
            <a:lvl1pPr>
              <a:defRPr/>
            </a:lvl1pPr>
          </a:lstStyle>
          <a:p>
            <a:fld id="{8ECEB5B1-82D5-4A44-90B2-4C2F8373AB8D}"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358632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198438"/>
            <a:ext cx="8229600" cy="6126162"/>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3" name="Rectangle 4"/>
          <p:cNvSpPr>
            <a:spLocks noGrp="1" noChangeArrowheads="1"/>
          </p:cNvSpPr>
          <p:nvPr>
            <p:ph type="sldNum" sz="quarter" idx="10"/>
          </p:nvPr>
        </p:nvSpPr>
        <p:spPr>
          <a:ln/>
        </p:spPr>
        <p:txBody>
          <a:bodyPr/>
          <a:lstStyle>
            <a:lvl1pPr>
              <a:defRPr/>
            </a:lvl1pPr>
          </a:lstStyle>
          <a:p>
            <a:fld id="{C7D03332-A1C0-416A-B347-CB40DD61B734}" type="slidenum">
              <a:rPr lang="en-US" altLang="zh-CN">
                <a:solidFill>
                  <a:srgbClr val="FFFFFF"/>
                </a:solidFill>
              </a:rPr>
              <a:pPr/>
              <a:t>‹#›</a:t>
            </a:fld>
            <a:endParaRPr lang="en-US" altLang="zh-CN">
              <a:solidFill>
                <a:srgbClr val="FFFFFF"/>
              </a:solidFill>
            </a:endParaRPr>
          </a:p>
        </p:txBody>
      </p:sp>
    </p:spTree>
    <p:extLst>
      <p:ext uri="{BB962C8B-B14F-4D97-AF65-F5344CB8AC3E}">
        <p14:creationId xmlns:p14="http://schemas.microsoft.com/office/powerpoint/2010/main" val="2903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a:t>Click to edit Master text styles</a:t>
            </a:r>
          </a:p>
        </p:txBody>
      </p:sp>
      <p:sp>
        <p:nvSpPr>
          <p:cNvPr id="5" name="Date Placeholder 4"/>
          <p:cNvSpPr>
            <a:spLocks noGrp="1"/>
          </p:cNvSpPr>
          <p:nvPr>
            <p:ph type="dt" sz="half" idx="10"/>
          </p:nvPr>
        </p:nvSpPr>
        <p:spPr/>
        <p:txBody>
          <a:bodyPr/>
          <a:lstStyle>
            <a:lvl1pPr>
              <a:defRPr/>
            </a:lvl1pPr>
          </a:lstStyle>
          <a:p>
            <a:fld id="{9A720284-BEE5-491E-B4C7-0B5AFC441182}" type="datetime1">
              <a:rPr lang="en-US" altLang="zh-CN" smtClean="0"/>
              <a:t>3/28/2023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0BC3F06-C6CC-DC40-9231-6B9EF942FAEC}" type="slidenum">
              <a:rPr lang="en-US" smtClean="0"/>
              <a:t>‹#›</a:t>
            </a:fld>
            <a:endParaRPr lang="en-US"/>
          </a:p>
        </p:txBody>
      </p:sp>
    </p:spTree>
    <p:extLst>
      <p:ext uri="{BB962C8B-B14F-4D97-AF65-F5344CB8AC3E}">
        <p14:creationId xmlns:p14="http://schemas.microsoft.com/office/powerpoint/2010/main" val="3514018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5.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theme" Target="../theme/theme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1C7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fld id="{0AFAAE1A-1882-4569-BD96-E643C8EF6AD8}" type="datetime1">
              <a:rPr lang="en-US" altLang="zh-CN" smtClean="0"/>
              <a:t>3/28/2023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0BC3F06-C6CC-DC40-9231-6B9EF942FAEC}" type="slidenum">
              <a:rPr lang="en-US" smtClean="0"/>
              <a:t>‹#›</a:t>
            </a:fld>
            <a:endParaRPr lang="en-US"/>
          </a:p>
        </p:txBody>
      </p:sp>
    </p:spTree>
    <p:extLst>
      <p:ext uri="{BB962C8B-B14F-4D97-AF65-F5344CB8AC3E}">
        <p14:creationId xmlns:p14="http://schemas.microsoft.com/office/powerpoint/2010/main" val="4206990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1C77"/>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457200" y="273050"/>
            <a:ext cx="8228013"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483" name="Rectangle 3"/>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484" name="Rectangle 4"/>
          <p:cNvSpPr>
            <a:spLocks noGrp="1" noChangeArrowheads="1"/>
          </p:cNvSpPr>
          <p:nvPr>
            <p:ph type="dt"/>
          </p:nvPr>
        </p:nvSpPr>
        <p:spPr bwMode="auto">
          <a:xfrm>
            <a:off x="457200" y="6248400"/>
            <a:ext cx="2128838"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338" hangingPunct="0">
              <a:lnSpc>
                <a:spcPct val="95000"/>
              </a:lnSpc>
              <a:buClr>
                <a:srgbClr val="FFFFFF"/>
              </a:buClr>
              <a:buSzPct val="45000"/>
              <a:buFont typeface="StarSymbol" charset="0"/>
              <a:buNone/>
              <a:tabLst>
                <a:tab pos="657225" algn="l"/>
                <a:tab pos="1312863" algn="l"/>
                <a:tab pos="1970088" algn="l"/>
              </a:tabLst>
              <a:defRPr sz="1300">
                <a:solidFill>
                  <a:srgbClr val="FFFFFF"/>
                </a:solidFill>
                <a:latin typeface="Times New Roman" pitchFamily="18" charset="0"/>
                <a:ea typeface="+mn-ea"/>
                <a:cs typeface="+mn-cs"/>
              </a:defRPr>
            </a:lvl1pPr>
          </a:lstStyle>
          <a:p>
            <a:pPr fontAlgn="base">
              <a:spcBef>
                <a:spcPct val="0"/>
              </a:spcBef>
              <a:spcAft>
                <a:spcPct val="0"/>
              </a:spcAft>
            </a:pPr>
            <a:fld id="{251B5D7F-4C6D-48A9-8CB8-606868D92140}" type="datetime1">
              <a:rPr lang="en-US" altLang="zh-CN" smtClean="0"/>
              <a:t>3/28/2023</a:t>
            </a:fld>
            <a:endParaRPr lang="en-GB"/>
          </a:p>
        </p:txBody>
      </p:sp>
      <p:sp>
        <p:nvSpPr>
          <p:cNvPr id="20485" name="Rectangle 5"/>
          <p:cNvSpPr>
            <a:spLocks noGrp="1" noChangeArrowheads="1"/>
          </p:cNvSpPr>
          <p:nvPr>
            <p:ph type="ftr"/>
          </p:nvPr>
        </p:nvSpPr>
        <p:spPr bwMode="auto">
          <a:xfrm>
            <a:off x="3127375" y="6248400"/>
            <a:ext cx="2897188"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14338" hangingPunct="0">
              <a:lnSpc>
                <a:spcPct val="95000"/>
              </a:lnSpc>
              <a:buClr>
                <a:srgbClr val="FFFFFF"/>
              </a:buClr>
              <a:buSzPct val="45000"/>
              <a:buFont typeface="StarSymbol" charset="0"/>
              <a:buNone/>
              <a:tabLst>
                <a:tab pos="657225" algn="l"/>
                <a:tab pos="1312863" algn="l"/>
                <a:tab pos="1970088" algn="l"/>
                <a:tab pos="2627313" algn="l"/>
              </a:tabLst>
              <a:defRPr sz="1300">
                <a:solidFill>
                  <a:srgbClr val="FFFFFF"/>
                </a:solidFill>
                <a:latin typeface="Times New Roman" pitchFamily="18" charset="0"/>
                <a:ea typeface="+mn-ea"/>
                <a:cs typeface="+mn-cs"/>
              </a:defRPr>
            </a:lvl1pPr>
          </a:lstStyle>
          <a:p>
            <a:pPr fontAlgn="base">
              <a:spcBef>
                <a:spcPct val="0"/>
              </a:spcBef>
              <a:spcAft>
                <a:spcPct val="0"/>
              </a:spcAft>
            </a:pPr>
            <a:endParaRPr lang="en-GB"/>
          </a:p>
        </p:txBody>
      </p:sp>
      <p:sp>
        <p:nvSpPr>
          <p:cNvPr id="20486" name="Rectangle 6"/>
          <p:cNvSpPr>
            <a:spLocks noGrp="1" noChangeArrowheads="1"/>
          </p:cNvSpPr>
          <p:nvPr>
            <p:ph type="sldNum"/>
          </p:nvPr>
        </p:nvSpPr>
        <p:spPr bwMode="auto">
          <a:xfrm>
            <a:off x="6554788" y="6248400"/>
            <a:ext cx="2130425"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14338" hangingPunct="0">
              <a:lnSpc>
                <a:spcPct val="95000"/>
              </a:lnSpc>
              <a:buClr>
                <a:srgbClr val="FFFFFF"/>
              </a:buClr>
              <a:buSzPct val="45000"/>
              <a:buFont typeface="StarSymbol" charset="0"/>
              <a:buNone/>
              <a:tabLst>
                <a:tab pos="657225" algn="l"/>
                <a:tab pos="1312863" algn="l"/>
                <a:tab pos="1970088" algn="l"/>
              </a:tabLst>
              <a:defRPr sz="1300">
                <a:solidFill>
                  <a:srgbClr val="FFFFFF"/>
                </a:solidFill>
                <a:latin typeface="Times New Roman" pitchFamily="18" charset="0"/>
                <a:ea typeface="+mn-ea"/>
                <a:cs typeface="+mn-cs"/>
              </a:defRPr>
            </a:lvl1pPr>
          </a:lstStyle>
          <a:p>
            <a:pPr fontAlgn="base">
              <a:spcBef>
                <a:spcPct val="0"/>
              </a:spcBef>
              <a:spcAft>
                <a:spcPct val="0"/>
              </a:spcAft>
            </a:pPr>
            <a:fld id="{5E74FF87-AC5D-4F50-ACDE-5940C8EB52F9}" type="slidenum">
              <a:rPr lang="en-GB"/>
              <a:pPr fontAlgn="base">
                <a:spcBef>
                  <a:spcPct val="0"/>
                </a:spcBef>
                <a:spcAft>
                  <a:spcPct val="0"/>
                </a:spcAft>
              </a:pPr>
              <a:t>‹#›</a:t>
            </a:fld>
            <a:endParaRPr lang="en-GB"/>
          </a:p>
        </p:txBody>
      </p:sp>
    </p:spTree>
    <p:extLst>
      <p:ext uri="{BB962C8B-B14F-4D97-AF65-F5344CB8AC3E}">
        <p14:creationId xmlns:p14="http://schemas.microsoft.com/office/powerpoint/2010/main" val="403717814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sldNum="0" hdr="0" ftr="0" dt="0"/>
  <p:txStyles>
    <p:titleStyle>
      <a:lvl1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mj-lt"/>
          <a:ea typeface="+mj-ea"/>
          <a:cs typeface="+mj-cs"/>
        </a:defRPr>
      </a:lvl1pPr>
      <a:lvl2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2pPr>
      <a:lvl3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3pPr>
      <a:lvl4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4pPr>
      <a:lvl5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5pPr>
      <a:lvl6pPr marL="14366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6pPr>
      <a:lvl7pPr marL="18938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7pPr>
      <a:lvl8pPr marL="23510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8pPr>
      <a:lvl9pPr marL="28082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9pPr>
    </p:titleStyle>
    <p:bodyStyle>
      <a:lvl1pPr marL="392113" indent="-293688" algn="l" defTabSz="414338" rtl="0" eaLnBrk="1" fontAlgn="base" hangingPunct="1">
        <a:lnSpc>
          <a:spcPct val="93000"/>
        </a:lnSpc>
        <a:spcBef>
          <a:spcPct val="0"/>
        </a:spcBef>
        <a:spcAft>
          <a:spcPts val="1288"/>
        </a:spcAft>
        <a:buClr>
          <a:srgbClr val="FFFFFF"/>
        </a:buClr>
        <a:buSzPct val="45000"/>
        <a:buFont typeface="StarSymbol" charset="0"/>
        <a:buChar char="●"/>
        <a:defRPr sz="2900">
          <a:solidFill>
            <a:srgbClr val="FFFFFF"/>
          </a:solidFill>
          <a:latin typeface="+mn-lt"/>
          <a:ea typeface="+mn-ea"/>
          <a:cs typeface="+mn-cs"/>
        </a:defRPr>
      </a:lvl1pPr>
      <a:lvl2pPr marL="782638" indent="-260350" algn="l" defTabSz="414338" rtl="0" eaLnBrk="1" fontAlgn="base" hangingPunct="1">
        <a:lnSpc>
          <a:spcPct val="93000"/>
        </a:lnSpc>
        <a:spcBef>
          <a:spcPct val="0"/>
        </a:spcBef>
        <a:spcAft>
          <a:spcPts val="1038"/>
        </a:spcAft>
        <a:buClr>
          <a:srgbClr val="FFFFFF"/>
        </a:buClr>
        <a:buSzPct val="75000"/>
        <a:buFont typeface="StarSymbol" charset="0"/>
        <a:buChar char="–"/>
        <a:defRPr sz="2500">
          <a:solidFill>
            <a:srgbClr val="FFFFFF"/>
          </a:solidFill>
          <a:latin typeface="+mn-lt"/>
          <a:ea typeface="+mn-ea"/>
          <a:cs typeface="+mn-cs"/>
        </a:defRPr>
      </a:lvl2pPr>
      <a:lvl3pPr marL="1174750" indent="-195263" algn="l" defTabSz="414338" rtl="0" eaLnBrk="1" fontAlgn="base" hangingPunct="1">
        <a:lnSpc>
          <a:spcPct val="93000"/>
        </a:lnSpc>
        <a:spcBef>
          <a:spcPct val="0"/>
        </a:spcBef>
        <a:spcAft>
          <a:spcPts val="775"/>
        </a:spcAft>
        <a:buClr>
          <a:srgbClr val="FFFFFF"/>
        </a:buClr>
        <a:buSzPct val="45000"/>
        <a:buFont typeface="StarSymbol" charset="0"/>
        <a:buChar char="●"/>
        <a:defRPr sz="2200">
          <a:solidFill>
            <a:srgbClr val="FFFFFF"/>
          </a:solidFill>
          <a:latin typeface="+mn-lt"/>
          <a:ea typeface="+mn-ea"/>
          <a:cs typeface="+mn-cs"/>
        </a:defRPr>
      </a:lvl3pPr>
      <a:lvl4pPr marL="1566863" indent="-195263" algn="l" defTabSz="414338" rtl="0" eaLnBrk="1" fontAlgn="base" hangingPunct="1">
        <a:lnSpc>
          <a:spcPct val="93000"/>
        </a:lnSpc>
        <a:spcBef>
          <a:spcPct val="0"/>
        </a:spcBef>
        <a:spcAft>
          <a:spcPts val="525"/>
        </a:spcAft>
        <a:buClr>
          <a:srgbClr val="FFFFFF"/>
        </a:buClr>
        <a:buSzPct val="75000"/>
        <a:buFont typeface="StarSymbol" charset="0"/>
        <a:buChar char="–"/>
        <a:defRPr>
          <a:solidFill>
            <a:srgbClr val="FFFFFF"/>
          </a:solidFill>
          <a:latin typeface="+mn-lt"/>
          <a:ea typeface="+mn-ea"/>
          <a:cs typeface="+mn-cs"/>
        </a:defRPr>
      </a:lvl4pPr>
      <a:lvl5pPr marL="19589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5pPr>
      <a:lvl6pPr marL="24161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6pPr>
      <a:lvl7pPr marL="28733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7pPr>
      <a:lvl8pPr marL="33305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8pPr>
      <a:lvl9pPr marL="37877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1C77"/>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fld id="{88E50F9B-69F7-4845-97E0-3BF7CC86405E}" type="datetime1">
              <a:rPr lang="en-US" altLang="zh-CN" smtClean="0">
                <a:solidFill>
                  <a:srgbClr val="000000"/>
                </a:solidFill>
              </a:rPr>
              <a:t>3/28/2023</a:t>
            </a:fld>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223A7D67-485C-4845-A9BD-CBBB05BBD35A}"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382397546"/>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1C77"/>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457200" y="273050"/>
            <a:ext cx="8228013" cy="1144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39267" name="Rectangle 3"/>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9268" name="Rectangle 4"/>
          <p:cNvSpPr>
            <a:spLocks noGrp="1" noChangeArrowheads="1"/>
          </p:cNvSpPr>
          <p:nvPr>
            <p:ph type="dt"/>
          </p:nvPr>
        </p:nvSpPr>
        <p:spPr bwMode="auto">
          <a:xfrm>
            <a:off x="457200" y="6248400"/>
            <a:ext cx="2128838"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defTabSz="414338" hangingPunct="0">
              <a:lnSpc>
                <a:spcPct val="95000"/>
              </a:lnSpc>
              <a:buClr>
                <a:srgbClr val="FFFFFF"/>
              </a:buClr>
              <a:buSzPct val="45000"/>
              <a:buFont typeface="StarSymbol" charset="0"/>
              <a:buNone/>
              <a:tabLst>
                <a:tab pos="657225" algn="l"/>
                <a:tab pos="1312863" algn="l"/>
                <a:tab pos="1970088" algn="l"/>
              </a:tabLst>
              <a:defRPr sz="1300">
                <a:solidFill>
                  <a:srgbClr val="FFFFFF"/>
                </a:solidFill>
                <a:latin typeface="Times New Roman" pitchFamily="18" charset="0"/>
                <a:ea typeface="+mn-ea"/>
                <a:cs typeface="+mn-cs"/>
              </a:defRPr>
            </a:lvl1pPr>
          </a:lstStyle>
          <a:p>
            <a:pPr fontAlgn="base">
              <a:spcBef>
                <a:spcPct val="0"/>
              </a:spcBef>
              <a:spcAft>
                <a:spcPct val="0"/>
              </a:spcAft>
            </a:pPr>
            <a:fld id="{24CE7734-F362-49DB-A77B-2FC1403B21FD}" type="datetime1">
              <a:rPr lang="en-US" altLang="zh-CN" smtClean="0"/>
              <a:t>3/28/2023</a:t>
            </a:fld>
            <a:endParaRPr lang="en-GB"/>
          </a:p>
        </p:txBody>
      </p:sp>
      <p:sp>
        <p:nvSpPr>
          <p:cNvPr id="139269" name="Rectangle 5"/>
          <p:cNvSpPr>
            <a:spLocks noGrp="1" noChangeArrowheads="1"/>
          </p:cNvSpPr>
          <p:nvPr>
            <p:ph type="ftr"/>
          </p:nvPr>
        </p:nvSpPr>
        <p:spPr bwMode="auto">
          <a:xfrm>
            <a:off x="3127375" y="6248400"/>
            <a:ext cx="2897188"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defTabSz="414338" hangingPunct="0">
              <a:lnSpc>
                <a:spcPct val="95000"/>
              </a:lnSpc>
              <a:buClr>
                <a:srgbClr val="FFFFFF"/>
              </a:buClr>
              <a:buSzPct val="45000"/>
              <a:buFont typeface="StarSymbol" charset="0"/>
              <a:buNone/>
              <a:tabLst>
                <a:tab pos="657225" algn="l"/>
                <a:tab pos="1312863" algn="l"/>
                <a:tab pos="1970088" algn="l"/>
                <a:tab pos="2627313" algn="l"/>
              </a:tabLst>
              <a:defRPr sz="1300">
                <a:solidFill>
                  <a:srgbClr val="FFFFFF"/>
                </a:solidFill>
                <a:latin typeface="Times New Roman" pitchFamily="18" charset="0"/>
                <a:ea typeface="+mn-ea"/>
                <a:cs typeface="+mn-cs"/>
              </a:defRPr>
            </a:lvl1pPr>
          </a:lstStyle>
          <a:p>
            <a:pPr fontAlgn="base">
              <a:spcBef>
                <a:spcPct val="0"/>
              </a:spcBef>
              <a:spcAft>
                <a:spcPct val="0"/>
              </a:spcAft>
            </a:pPr>
            <a:endParaRPr lang="en-GB"/>
          </a:p>
        </p:txBody>
      </p:sp>
      <p:sp>
        <p:nvSpPr>
          <p:cNvPr id="139270" name="Rectangle 6"/>
          <p:cNvSpPr>
            <a:spLocks noGrp="1" noChangeArrowheads="1"/>
          </p:cNvSpPr>
          <p:nvPr>
            <p:ph type="sldNum"/>
          </p:nvPr>
        </p:nvSpPr>
        <p:spPr bwMode="auto">
          <a:xfrm>
            <a:off x="6554788" y="6248400"/>
            <a:ext cx="2130425" cy="471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defTabSz="414338" hangingPunct="0">
              <a:lnSpc>
                <a:spcPct val="95000"/>
              </a:lnSpc>
              <a:buClr>
                <a:srgbClr val="FFFFFF"/>
              </a:buClr>
              <a:buSzPct val="45000"/>
              <a:buFont typeface="StarSymbol" charset="0"/>
              <a:buNone/>
              <a:tabLst>
                <a:tab pos="657225" algn="l"/>
                <a:tab pos="1312863" algn="l"/>
                <a:tab pos="1970088" algn="l"/>
              </a:tabLst>
              <a:defRPr sz="1300">
                <a:solidFill>
                  <a:srgbClr val="FFFFFF"/>
                </a:solidFill>
                <a:latin typeface="Times New Roman" pitchFamily="18" charset="0"/>
                <a:ea typeface="+mn-ea"/>
                <a:cs typeface="+mn-cs"/>
              </a:defRPr>
            </a:lvl1pPr>
          </a:lstStyle>
          <a:p>
            <a:pPr fontAlgn="base">
              <a:spcBef>
                <a:spcPct val="0"/>
              </a:spcBef>
              <a:spcAft>
                <a:spcPct val="0"/>
              </a:spcAft>
            </a:pPr>
            <a:fld id="{49EA9B6B-C25D-43DE-86DD-7A36CB76458B}" type="slidenum">
              <a:rPr lang="en-GB"/>
              <a:pPr fontAlgn="base">
                <a:spcBef>
                  <a:spcPct val="0"/>
                </a:spcBef>
                <a:spcAft>
                  <a:spcPct val="0"/>
                </a:spcAft>
              </a:pPr>
              <a:t>‹#›</a:t>
            </a:fld>
            <a:endParaRPr lang="en-GB"/>
          </a:p>
        </p:txBody>
      </p:sp>
    </p:spTree>
    <p:extLst>
      <p:ext uri="{BB962C8B-B14F-4D97-AF65-F5344CB8AC3E}">
        <p14:creationId xmlns:p14="http://schemas.microsoft.com/office/powerpoint/2010/main" val="270369695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hf sldNum="0" hdr="0" ftr="0" dt="0"/>
  <p:txStyles>
    <p:titleStyle>
      <a:lvl1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mj-lt"/>
          <a:ea typeface="+mj-ea"/>
          <a:cs typeface="+mj-cs"/>
        </a:defRPr>
      </a:lvl1pPr>
      <a:lvl2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2pPr>
      <a:lvl3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3pPr>
      <a:lvl4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4pPr>
      <a:lvl5pPr marL="9794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5pPr>
      <a:lvl6pPr marL="14366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6pPr>
      <a:lvl7pPr marL="18938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7pPr>
      <a:lvl8pPr marL="23510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8pPr>
      <a:lvl9pPr marL="2808288" indent="-196850" algn="ctr" defTabSz="414338" rtl="0" eaLnBrk="1" fontAlgn="base" hangingPunct="1">
        <a:lnSpc>
          <a:spcPct val="93000"/>
        </a:lnSpc>
        <a:spcBef>
          <a:spcPct val="0"/>
        </a:spcBef>
        <a:spcAft>
          <a:spcPct val="0"/>
        </a:spcAft>
        <a:buClr>
          <a:srgbClr val="FFFFFF"/>
        </a:buClr>
        <a:buSzPct val="45000"/>
        <a:buFont typeface="StarSymbol" charset="0"/>
        <a:defRPr sz="4000">
          <a:solidFill>
            <a:srgbClr val="FFFFFF"/>
          </a:solidFill>
          <a:latin typeface="Arial" charset="0"/>
          <a:ea typeface="Lucida Sans Unicode" pitchFamily="34" charset="0"/>
          <a:cs typeface="Lucida Sans Unicode" pitchFamily="34" charset="0"/>
        </a:defRPr>
      </a:lvl9pPr>
    </p:titleStyle>
    <p:bodyStyle>
      <a:lvl1pPr marL="392113" indent="-293688" algn="l" defTabSz="414338" rtl="0" eaLnBrk="1" fontAlgn="base" hangingPunct="1">
        <a:lnSpc>
          <a:spcPct val="93000"/>
        </a:lnSpc>
        <a:spcBef>
          <a:spcPct val="0"/>
        </a:spcBef>
        <a:spcAft>
          <a:spcPts val="1288"/>
        </a:spcAft>
        <a:buClr>
          <a:srgbClr val="FFFFFF"/>
        </a:buClr>
        <a:buSzPct val="45000"/>
        <a:buFont typeface="StarSymbol" charset="0"/>
        <a:buChar char="●"/>
        <a:defRPr sz="2900">
          <a:solidFill>
            <a:srgbClr val="FFFFFF"/>
          </a:solidFill>
          <a:latin typeface="+mn-lt"/>
          <a:ea typeface="+mn-ea"/>
          <a:cs typeface="+mn-cs"/>
        </a:defRPr>
      </a:lvl1pPr>
      <a:lvl2pPr marL="782638" indent="-260350" algn="l" defTabSz="414338" rtl="0" eaLnBrk="1" fontAlgn="base" hangingPunct="1">
        <a:lnSpc>
          <a:spcPct val="93000"/>
        </a:lnSpc>
        <a:spcBef>
          <a:spcPct val="0"/>
        </a:spcBef>
        <a:spcAft>
          <a:spcPts val="1038"/>
        </a:spcAft>
        <a:buClr>
          <a:srgbClr val="FFFFFF"/>
        </a:buClr>
        <a:buSzPct val="75000"/>
        <a:buFont typeface="StarSymbol" charset="0"/>
        <a:buChar char="–"/>
        <a:defRPr sz="2500">
          <a:solidFill>
            <a:srgbClr val="FFFFFF"/>
          </a:solidFill>
          <a:latin typeface="+mn-lt"/>
          <a:ea typeface="+mn-ea"/>
          <a:cs typeface="+mn-cs"/>
        </a:defRPr>
      </a:lvl2pPr>
      <a:lvl3pPr marL="1174750" indent="-195263" algn="l" defTabSz="414338" rtl="0" eaLnBrk="1" fontAlgn="base" hangingPunct="1">
        <a:lnSpc>
          <a:spcPct val="93000"/>
        </a:lnSpc>
        <a:spcBef>
          <a:spcPct val="0"/>
        </a:spcBef>
        <a:spcAft>
          <a:spcPts val="775"/>
        </a:spcAft>
        <a:buClr>
          <a:srgbClr val="FFFFFF"/>
        </a:buClr>
        <a:buSzPct val="45000"/>
        <a:buFont typeface="StarSymbol" charset="0"/>
        <a:buChar char="●"/>
        <a:defRPr sz="2200">
          <a:solidFill>
            <a:srgbClr val="FFFFFF"/>
          </a:solidFill>
          <a:latin typeface="+mn-lt"/>
          <a:ea typeface="+mn-ea"/>
          <a:cs typeface="+mn-cs"/>
        </a:defRPr>
      </a:lvl3pPr>
      <a:lvl4pPr marL="1566863" indent="-195263" algn="l" defTabSz="414338" rtl="0" eaLnBrk="1" fontAlgn="base" hangingPunct="1">
        <a:lnSpc>
          <a:spcPct val="93000"/>
        </a:lnSpc>
        <a:spcBef>
          <a:spcPct val="0"/>
        </a:spcBef>
        <a:spcAft>
          <a:spcPts val="525"/>
        </a:spcAft>
        <a:buClr>
          <a:srgbClr val="FFFFFF"/>
        </a:buClr>
        <a:buSzPct val="75000"/>
        <a:buFont typeface="StarSymbol" charset="0"/>
        <a:buChar char="–"/>
        <a:defRPr>
          <a:solidFill>
            <a:srgbClr val="FFFFFF"/>
          </a:solidFill>
          <a:latin typeface="+mn-lt"/>
          <a:ea typeface="+mn-ea"/>
          <a:cs typeface="+mn-cs"/>
        </a:defRPr>
      </a:lvl4pPr>
      <a:lvl5pPr marL="19589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5pPr>
      <a:lvl6pPr marL="24161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6pPr>
      <a:lvl7pPr marL="28733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7pPr>
      <a:lvl8pPr marL="33305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8pPr>
      <a:lvl9pPr marL="3787775" indent="-196850" algn="l" defTabSz="414338" rtl="0" eaLnBrk="1" fontAlgn="base" hangingPunct="1">
        <a:lnSpc>
          <a:spcPct val="93000"/>
        </a:lnSpc>
        <a:spcBef>
          <a:spcPct val="0"/>
        </a:spcBef>
        <a:spcAft>
          <a:spcPts val="263"/>
        </a:spcAft>
        <a:buClr>
          <a:srgbClr val="FFFFFF"/>
        </a:buClr>
        <a:buSzPct val="45000"/>
        <a:buFont typeface="StarSymbol" charset="0"/>
        <a:buChar char="●"/>
        <a:defRPr>
          <a:solidFill>
            <a:srgbClr val="FFFFFF"/>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1C77"/>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4339" name="Rectangle 3"/>
          <p:cNvSpPr>
            <a:spLocks noGrp="1" noChangeArrowheads="1"/>
          </p:cNvSpPr>
          <p:nvPr>
            <p:ph type="body" idx="1"/>
          </p:nvPr>
        </p:nvSpPr>
        <p:spPr bwMode="auto">
          <a:xfrm>
            <a:off x="457200" y="9906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48" name="Rectangle 4"/>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solidFill>
                  <a:schemeClr val="bg1"/>
                </a:solidFill>
              </a:defRPr>
            </a:lvl1pPr>
          </a:lstStyle>
          <a:p>
            <a:pPr fontAlgn="base">
              <a:spcAft>
                <a:spcPct val="0"/>
              </a:spcAft>
            </a:pPr>
            <a:fld id="{2909AD8B-3FED-403C-AC7E-B190ABD34677}" type="slidenum">
              <a:rPr lang="en-US" altLang="zh-CN" sz="1400" smtClean="0">
                <a:solidFill>
                  <a:srgbClr val="FFFFFF"/>
                </a:solidFill>
              </a:rPr>
              <a:pPr fontAlgn="base">
                <a:spcAft>
                  <a:spcPct val="0"/>
                </a:spcAft>
              </a:pPr>
              <a:t>‹#›</a:t>
            </a:fld>
            <a:endParaRPr lang="en-US" altLang="zh-CN" sz="1400">
              <a:solidFill>
                <a:srgbClr val="FFFFFF"/>
              </a:solidFill>
            </a:endParaRPr>
          </a:p>
        </p:txBody>
      </p:sp>
    </p:spTree>
    <p:extLst>
      <p:ext uri="{BB962C8B-B14F-4D97-AF65-F5344CB8AC3E}">
        <p14:creationId xmlns:p14="http://schemas.microsoft.com/office/powerpoint/2010/main" val="20063384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hf sldNum="0" hdr="0" ftr="0" dt="0"/>
  <p:txStyles>
    <p:titleStyle>
      <a:lvl1pPr algn="l" rtl="0" eaLnBrk="1" fontAlgn="base" hangingPunct="1">
        <a:spcBef>
          <a:spcPct val="0"/>
        </a:spcBef>
        <a:spcAft>
          <a:spcPct val="0"/>
        </a:spcAft>
        <a:defRPr sz="4400">
          <a:solidFill>
            <a:srgbClr val="FFFF00"/>
          </a:solidFill>
          <a:latin typeface="+mj-lt"/>
          <a:ea typeface="SimSun" pitchFamily="2" charset="-122"/>
          <a:cs typeface="+mj-cs"/>
        </a:defRPr>
      </a:lvl1pPr>
      <a:lvl2pPr algn="l" rtl="0" eaLnBrk="1" fontAlgn="base" hangingPunct="1">
        <a:spcBef>
          <a:spcPct val="0"/>
        </a:spcBef>
        <a:spcAft>
          <a:spcPct val="0"/>
        </a:spcAft>
        <a:defRPr sz="4400">
          <a:solidFill>
            <a:srgbClr val="FFFF00"/>
          </a:solidFill>
          <a:latin typeface="Arial" charset="0"/>
          <a:ea typeface="SimSun" pitchFamily="2" charset="-122"/>
        </a:defRPr>
      </a:lvl2pPr>
      <a:lvl3pPr algn="l" rtl="0" eaLnBrk="1" fontAlgn="base" hangingPunct="1">
        <a:spcBef>
          <a:spcPct val="0"/>
        </a:spcBef>
        <a:spcAft>
          <a:spcPct val="0"/>
        </a:spcAft>
        <a:defRPr sz="4400">
          <a:solidFill>
            <a:srgbClr val="FFFF00"/>
          </a:solidFill>
          <a:latin typeface="Arial" charset="0"/>
          <a:ea typeface="SimSun" pitchFamily="2" charset="-122"/>
        </a:defRPr>
      </a:lvl3pPr>
      <a:lvl4pPr algn="l" rtl="0" eaLnBrk="1" fontAlgn="base" hangingPunct="1">
        <a:spcBef>
          <a:spcPct val="0"/>
        </a:spcBef>
        <a:spcAft>
          <a:spcPct val="0"/>
        </a:spcAft>
        <a:defRPr sz="4400">
          <a:solidFill>
            <a:srgbClr val="FFFF00"/>
          </a:solidFill>
          <a:latin typeface="Arial" charset="0"/>
          <a:ea typeface="SimSun" pitchFamily="2" charset="-122"/>
        </a:defRPr>
      </a:lvl4pPr>
      <a:lvl5pPr algn="l" rtl="0" eaLnBrk="1" fontAlgn="base" hangingPunct="1">
        <a:spcBef>
          <a:spcPct val="0"/>
        </a:spcBef>
        <a:spcAft>
          <a:spcPct val="0"/>
        </a:spcAft>
        <a:defRPr sz="4400">
          <a:solidFill>
            <a:srgbClr val="FFFF00"/>
          </a:solidFill>
          <a:latin typeface="Arial" charset="0"/>
          <a:ea typeface="SimSun" pitchFamily="2" charset="-122"/>
        </a:defRPr>
      </a:lvl5pPr>
      <a:lvl6pPr marL="457200" algn="l" rtl="0" eaLnBrk="1" fontAlgn="base" hangingPunct="1">
        <a:spcBef>
          <a:spcPct val="0"/>
        </a:spcBef>
        <a:spcAft>
          <a:spcPct val="0"/>
        </a:spcAft>
        <a:defRPr sz="4400">
          <a:solidFill>
            <a:srgbClr val="FFFF00"/>
          </a:solidFill>
          <a:latin typeface="Arial" charset="0"/>
          <a:ea typeface="宋体" pitchFamily="2" charset="-122"/>
        </a:defRPr>
      </a:lvl6pPr>
      <a:lvl7pPr marL="914400" algn="l" rtl="0" eaLnBrk="1" fontAlgn="base" hangingPunct="1">
        <a:spcBef>
          <a:spcPct val="0"/>
        </a:spcBef>
        <a:spcAft>
          <a:spcPct val="0"/>
        </a:spcAft>
        <a:defRPr sz="4400">
          <a:solidFill>
            <a:srgbClr val="FFFF00"/>
          </a:solidFill>
          <a:latin typeface="Arial" charset="0"/>
          <a:ea typeface="宋体" pitchFamily="2" charset="-122"/>
        </a:defRPr>
      </a:lvl7pPr>
      <a:lvl8pPr marL="1371600" algn="l" rtl="0" eaLnBrk="1" fontAlgn="base" hangingPunct="1">
        <a:spcBef>
          <a:spcPct val="0"/>
        </a:spcBef>
        <a:spcAft>
          <a:spcPct val="0"/>
        </a:spcAft>
        <a:defRPr sz="4400">
          <a:solidFill>
            <a:srgbClr val="FFFF00"/>
          </a:solidFill>
          <a:latin typeface="Arial" charset="0"/>
          <a:ea typeface="宋体" pitchFamily="2" charset="-122"/>
        </a:defRPr>
      </a:lvl8pPr>
      <a:lvl9pPr marL="1828800" algn="l" rtl="0" eaLnBrk="1" fontAlgn="base" hangingPunct="1">
        <a:spcBef>
          <a:spcPct val="0"/>
        </a:spcBef>
        <a:spcAft>
          <a:spcPct val="0"/>
        </a:spcAft>
        <a:defRPr sz="4400">
          <a:solidFill>
            <a:srgbClr val="FFFF00"/>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rgbClr val="FFFF00"/>
          </a:solidFill>
          <a:latin typeface="+mn-lt"/>
          <a:ea typeface="SimSun" pitchFamily="2" charset="-122"/>
          <a:cs typeface="+mn-cs"/>
        </a:defRPr>
      </a:lvl1pPr>
      <a:lvl2pPr marL="742950" indent="-285750" algn="l" rtl="0" eaLnBrk="1" fontAlgn="base" hangingPunct="1">
        <a:spcBef>
          <a:spcPct val="20000"/>
        </a:spcBef>
        <a:spcAft>
          <a:spcPct val="0"/>
        </a:spcAft>
        <a:buChar char="–"/>
        <a:defRPr sz="2800">
          <a:solidFill>
            <a:srgbClr val="FFFF00"/>
          </a:solidFill>
          <a:latin typeface="+mn-lt"/>
          <a:ea typeface="SimSun" pitchFamily="2" charset="-122"/>
        </a:defRPr>
      </a:lvl2pPr>
      <a:lvl3pPr marL="1143000" indent="-228600" algn="l" rtl="0" eaLnBrk="1" fontAlgn="base" hangingPunct="1">
        <a:spcBef>
          <a:spcPct val="20000"/>
        </a:spcBef>
        <a:spcAft>
          <a:spcPct val="0"/>
        </a:spcAft>
        <a:buChar char="•"/>
        <a:defRPr sz="2400">
          <a:solidFill>
            <a:srgbClr val="FFFF00"/>
          </a:solidFill>
          <a:latin typeface="+mn-lt"/>
          <a:ea typeface="SimSun" pitchFamily="2" charset="-122"/>
        </a:defRPr>
      </a:lvl3pPr>
      <a:lvl4pPr marL="1600200" indent="-228600" algn="l" rtl="0" eaLnBrk="1" fontAlgn="base" hangingPunct="1">
        <a:spcBef>
          <a:spcPct val="20000"/>
        </a:spcBef>
        <a:spcAft>
          <a:spcPct val="0"/>
        </a:spcAft>
        <a:buChar char="–"/>
        <a:defRPr sz="2000">
          <a:solidFill>
            <a:srgbClr val="FFFF00"/>
          </a:solidFill>
          <a:latin typeface="+mn-lt"/>
          <a:ea typeface="SimSun" pitchFamily="2" charset="-122"/>
        </a:defRPr>
      </a:lvl4pPr>
      <a:lvl5pPr marL="2057400" indent="-228600" algn="l" rtl="0" eaLnBrk="1" fontAlgn="base" hangingPunct="1">
        <a:spcBef>
          <a:spcPct val="20000"/>
        </a:spcBef>
        <a:spcAft>
          <a:spcPct val="0"/>
        </a:spcAft>
        <a:buChar char="»"/>
        <a:defRPr sz="2000">
          <a:solidFill>
            <a:srgbClr val="FFFF00"/>
          </a:solidFill>
          <a:latin typeface="+mn-lt"/>
          <a:ea typeface="SimSun" pitchFamily="2" charset="-122"/>
        </a:defRPr>
      </a:lvl5pPr>
      <a:lvl6pPr marL="2514600" indent="-228600" algn="l" rtl="0" eaLnBrk="1" fontAlgn="base" hangingPunct="1">
        <a:spcBef>
          <a:spcPct val="20000"/>
        </a:spcBef>
        <a:spcAft>
          <a:spcPct val="0"/>
        </a:spcAft>
        <a:buChar char="»"/>
        <a:defRPr sz="2000">
          <a:solidFill>
            <a:srgbClr val="FFFF00"/>
          </a:solidFill>
          <a:latin typeface="+mn-lt"/>
          <a:ea typeface="+mn-ea"/>
        </a:defRPr>
      </a:lvl6pPr>
      <a:lvl7pPr marL="2971800" indent="-228600" algn="l" rtl="0" eaLnBrk="1" fontAlgn="base" hangingPunct="1">
        <a:spcBef>
          <a:spcPct val="20000"/>
        </a:spcBef>
        <a:spcAft>
          <a:spcPct val="0"/>
        </a:spcAft>
        <a:buChar char="»"/>
        <a:defRPr sz="2000">
          <a:solidFill>
            <a:srgbClr val="FFFF00"/>
          </a:solidFill>
          <a:latin typeface="+mn-lt"/>
          <a:ea typeface="+mn-ea"/>
        </a:defRPr>
      </a:lvl7pPr>
      <a:lvl8pPr marL="3429000" indent="-228600" algn="l" rtl="0" eaLnBrk="1" fontAlgn="base" hangingPunct="1">
        <a:spcBef>
          <a:spcPct val="20000"/>
        </a:spcBef>
        <a:spcAft>
          <a:spcPct val="0"/>
        </a:spcAft>
        <a:buChar char="»"/>
        <a:defRPr sz="2000">
          <a:solidFill>
            <a:srgbClr val="FFFF00"/>
          </a:solidFill>
          <a:latin typeface="+mn-lt"/>
          <a:ea typeface="+mn-ea"/>
        </a:defRPr>
      </a:lvl8pPr>
      <a:lvl9pPr marL="3886200" indent="-228600" algn="l" rtl="0" eaLnBrk="1" fontAlgn="base" hangingPunct="1">
        <a:spcBef>
          <a:spcPct val="20000"/>
        </a:spcBef>
        <a:spcAft>
          <a:spcPct val="0"/>
        </a:spcAft>
        <a:buChar char="»"/>
        <a:defRPr sz="2000">
          <a:solidFill>
            <a:srgbClr val="FFFF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61C77"/>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4339" name="Rectangle 3"/>
          <p:cNvSpPr>
            <a:spLocks noGrp="1" noChangeArrowheads="1"/>
          </p:cNvSpPr>
          <p:nvPr>
            <p:ph type="body" idx="1"/>
          </p:nvPr>
        </p:nvSpPr>
        <p:spPr bwMode="auto">
          <a:xfrm>
            <a:off x="457200" y="9906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48" name="Rectangle 4"/>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solidFill>
                  <a:schemeClr val="bg1"/>
                </a:solidFill>
              </a:defRPr>
            </a:lvl1pPr>
          </a:lstStyle>
          <a:p>
            <a:pPr fontAlgn="base">
              <a:spcAft>
                <a:spcPct val="0"/>
              </a:spcAft>
            </a:pPr>
            <a:fld id="{CB79B0C1-C71F-4181-AA5E-1DD39627AE8F}" type="slidenum">
              <a:rPr lang="en-US" altLang="zh-CN" sz="1400" smtClean="0">
                <a:solidFill>
                  <a:srgbClr val="FFFFFF"/>
                </a:solidFill>
              </a:rPr>
              <a:pPr fontAlgn="base">
                <a:spcAft>
                  <a:spcPct val="0"/>
                </a:spcAft>
              </a:pPr>
              <a:t>‹#›</a:t>
            </a:fld>
            <a:endParaRPr lang="en-US" altLang="zh-CN" sz="1400">
              <a:solidFill>
                <a:srgbClr val="FFFFFF"/>
              </a:solidFill>
            </a:endParaRPr>
          </a:p>
        </p:txBody>
      </p:sp>
    </p:spTree>
    <p:extLst>
      <p:ext uri="{BB962C8B-B14F-4D97-AF65-F5344CB8AC3E}">
        <p14:creationId xmlns:p14="http://schemas.microsoft.com/office/powerpoint/2010/main" val="225522014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Lst>
  <p:hf sldNum="0" hdr="0" ftr="0" dt="0"/>
  <p:txStyles>
    <p:titleStyle>
      <a:lvl1pPr algn="l" rtl="0" eaLnBrk="1" fontAlgn="base" hangingPunct="1">
        <a:spcBef>
          <a:spcPct val="0"/>
        </a:spcBef>
        <a:spcAft>
          <a:spcPct val="0"/>
        </a:spcAft>
        <a:defRPr sz="4400">
          <a:solidFill>
            <a:srgbClr val="FFFF00"/>
          </a:solidFill>
          <a:latin typeface="+mj-lt"/>
          <a:ea typeface="SimSun" pitchFamily="2" charset="-122"/>
          <a:cs typeface="+mj-cs"/>
        </a:defRPr>
      </a:lvl1pPr>
      <a:lvl2pPr algn="l" rtl="0" eaLnBrk="1" fontAlgn="base" hangingPunct="1">
        <a:spcBef>
          <a:spcPct val="0"/>
        </a:spcBef>
        <a:spcAft>
          <a:spcPct val="0"/>
        </a:spcAft>
        <a:defRPr sz="4400">
          <a:solidFill>
            <a:srgbClr val="FFFF00"/>
          </a:solidFill>
          <a:latin typeface="Arial" charset="0"/>
          <a:ea typeface="SimSun" pitchFamily="2" charset="-122"/>
        </a:defRPr>
      </a:lvl2pPr>
      <a:lvl3pPr algn="l" rtl="0" eaLnBrk="1" fontAlgn="base" hangingPunct="1">
        <a:spcBef>
          <a:spcPct val="0"/>
        </a:spcBef>
        <a:spcAft>
          <a:spcPct val="0"/>
        </a:spcAft>
        <a:defRPr sz="4400">
          <a:solidFill>
            <a:srgbClr val="FFFF00"/>
          </a:solidFill>
          <a:latin typeface="Arial" charset="0"/>
          <a:ea typeface="SimSun" pitchFamily="2" charset="-122"/>
        </a:defRPr>
      </a:lvl3pPr>
      <a:lvl4pPr algn="l" rtl="0" eaLnBrk="1" fontAlgn="base" hangingPunct="1">
        <a:spcBef>
          <a:spcPct val="0"/>
        </a:spcBef>
        <a:spcAft>
          <a:spcPct val="0"/>
        </a:spcAft>
        <a:defRPr sz="4400">
          <a:solidFill>
            <a:srgbClr val="FFFF00"/>
          </a:solidFill>
          <a:latin typeface="Arial" charset="0"/>
          <a:ea typeface="SimSun" pitchFamily="2" charset="-122"/>
        </a:defRPr>
      </a:lvl4pPr>
      <a:lvl5pPr algn="l" rtl="0" eaLnBrk="1" fontAlgn="base" hangingPunct="1">
        <a:spcBef>
          <a:spcPct val="0"/>
        </a:spcBef>
        <a:spcAft>
          <a:spcPct val="0"/>
        </a:spcAft>
        <a:defRPr sz="4400">
          <a:solidFill>
            <a:srgbClr val="FFFF00"/>
          </a:solidFill>
          <a:latin typeface="Arial" charset="0"/>
          <a:ea typeface="SimSun" pitchFamily="2" charset="-122"/>
        </a:defRPr>
      </a:lvl5pPr>
      <a:lvl6pPr marL="457200" algn="l" rtl="0" eaLnBrk="1" fontAlgn="base" hangingPunct="1">
        <a:spcBef>
          <a:spcPct val="0"/>
        </a:spcBef>
        <a:spcAft>
          <a:spcPct val="0"/>
        </a:spcAft>
        <a:defRPr sz="4400">
          <a:solidFill>
            <a:srgbClr val="FFFF00"/>
          </a:solidFill>
          <a:latin typeface="Arial" charset="0"/>
          <a:ea typeface="宋体" pitchFamily="2" charset="-122"/>
        </a:defRPr>
      </a:lvl6pPr>
      <a:lvl7pPr marL="914400" algn="l" rtl="0" eaLnBrk="1" fontAlgn="base" hangingPunct="1">
        <a:spcBef>
          <a:spcPct val="0"/>
        </a:spcBef>
        <a:spcAft>
          <a:spcPct val="0"/>
        </a:spcAft>
        <a:defRPr sz="4400">
          <a:solidFill>
            <a:srgbClr val="FFFF00"/>
          </a:solidFill>
          <a:latin typeface="Arial" charset="0"/>
          <a:ea typeface="宋体" pitchFamily="2" charset="-122"/>
        </a:defRPr>
      </a:lvl7pPr>
      <a:lvl8pPr marL="1371600" algn="l" rtl="0" eaLnBrk="1" fontAlgn="base" hangingPunct="1">
        <a:spcBef>
          <a:spcPct val="0"/>
        </a:spcBef>
        <a:spcAft>
          <a:spcPct val="0"/>
        </a:spcAft>
        <a:defRPr sz="4400">
          <a:solidFill>
            <a:srgbClr val="FFFF00"/>
          </a:solidFill>
          <a:latin typeface="Arial" charset="0"/>
          <a:ea typeface="宋体" pitchFamily="2" charset="-122"/>
        </a:defRPr>
      </a:lvl8pPr>
      <a:lvl9pPr marL="1828800" algn="l" rtl="0" eaLnBrk="1" fontAlgn="base" hangingPunct="1">
        <a:spcBef>
          <a:spcPct val="0"/>
        </a:spcBef>
        <a:spcAft>
          <a:spcPct val="0"/>
        </a:spcAft>
        <a:defRPr sz="4400">
          <a:solidFill>
            <a:srgbClr val="FFFF00"/>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rgbClr val="FFFF00"/>
          </a:solidFill>
          <a:latin typeface="+mn-lt"/>
          <a:ea typeface="SimSun" pitchFamily="2" charset="-122"/>
          <a:cs typeface="+mn-cs"/>
        </a:defRPr>
      </a:lvl1pPr>
      <a:lvl2pPr marL="742950" indent="-285750" algn="l" rtl="0" eaLnBrk="1" fontAlgn="base" hangingPunct="1">
        <a:spcBef>
          <a:spcPct val="20000"/>
        </a:spcBef>
        <a:spcAft>
          <a:spcPct val="0"/>
        </a:spcAft>
        <a:buChar char="–"/>
        <a:defRPr sz="2800">
          <a:solidFill>
            <a:srgbClr val="FFFF00"/>
          </a:solidFill>
          <a:latin typeface="+mn-lt"/>
          <a:ea typeface="SimSun" pitchFamily="2" charset="-122"/>
        </a:defRPr>
      </a:lvl2pPr>
      <a:lvl3pPr marL="1143000" indent="-228600" algn="l" rtl="0" eaLnBrk="1" fontAlgn="base" hangingPunct="1">
        <a:spcBef>
          <a:spcPct val="20000"/>
        </a:spcBef>
        <a:spcAft>
          <a:spcPct val="0"/>
        </a:spcAft>
        <a:buChar char="•"/>
        <a:defRPr sz="2400">
          <a:solidFill>
            <a:srgbClr val="FFFF00"/>
          </a:solidFill>
          <a:latin typeface="+mn-lt"/>
          <a:ea typeface="SimSun" pitchFamily="2" charset="-122"/>
        </a:defRPr>
      </a:lvl3pPr>
      <a:lvl4pPr marL="1600200" indent="-228600" algn="l" rtl="0" eaLnBrk="1" fontAlgn="base" hangingPunct="1">
        <a:spcBef>
          <a:spcPct val="20000"/>
        </a:spcBef>
        <a:spcAft>
          <a:spcPct val="0"/>
        </a:spcAft>
        <a:buChar char="–"/>
        <a:defRPr sz="2000">
          <a:solidFill>
            <a:srgbClr val="FFFF00"/>
          </a:solidFill>
          <a:latin typeface="+mn-lt"/>
          <a:ea typeface="SimSun" pitchFamily="2" charset="-122"/>
        </a:defRPr>
      </a:lvl4pPr>
      <a:lvl5pPr marL="2057400" indent="-228600" algn="l" rtl="0" eaLnBrk="1" fontAlgn="base" hangingPunct="1">
        <a:spcBef>
          <a:spcPct val="20000"/>
        </a:spcBef>
        <a:spcAft>
          <a:spcPct val="0"/>
        </a:spcAft>
        <a:buChar char="»"/>
        <a:defRPr sz="2000">
          <a:solidFill>
            <a:srgbClr val="FFFF00"/>
          </a:solidFill>
          <a:latin typeface="+mn-lt"/>
          <a:ea typeface="SimSun" pitchFamily="2" charset="-122"/>
        </a:defRPr>
      </a:lvl5pPr>
      <a:lvl6pPr marL="2514600" indent="-228600" algn="l" rtl="0" eaLnBrk="1" fontAlgn="base" hangingPunct="1">
        <a:spcBef>
          <a:spcPct val="20000"/>
        </a:spcBef>
        <a:spcAft>
          <a:spcPct val="0"/>
        </a:spcAft>
        <a:buChar char="»"/>
        <a:defRPr sz="2000">
          <a:solidFill>
            <a:srgbClr val="FFFF00"/>
          </a:solidFill>
          <a:latin typeface="+mn-lt"/>
          <a:ea typeface="+mn-ea"/>
        </a:defRPr>
      </a:lvl6pPr>
      <a:lvl7pPr marL="2971800" indent="-228600" algn="l" rtl="0" eaLnBrk="1" fontAlgn="base" hangingPunct="1">
        <a:spcBef>
          <a:spcPct val="20000"/>
        </a:spcBef>
        <a:spcAft>
          <a:spcPct val="0"/>
        </a:spcAft>
        <a:buChar char="»"/>
        <a:defRPr sz="2000">
          <a:solidFill>
            <a:srgbClr val="FFFF00"/>
          </a:solidFill>
          <a:latin typeface="+mn-lt"/>
          <a:ea typeface="+mn-ea"/>
        </a:defRPr>
      </a:lvl7pPr>
      <a:lvl8pPr marL="3429000" indent="-228600" algn="l" rtl="0" eaLnBrk="1" fontAlgn="base" hangingPunct="1">
        <a:spcBef>
          <a:spcPct val="20000"/>
        </a:spcBef>
        <a:spcAft>
          <a:spcPct val="0"/>
        </a:spcAft>
        <a:buChar char="»"/>
        <a:defRPr sz="2000">
          <a:solidFill>
            <a:srgbClr val="FFFF00"/>
          </a:solidFill>
          <a:latin typeface="+mn-lt"/>
          <a:ea typeface="+mn-ea"/>
        </a:defRPr>
      </a:lvl8pPr>
      <a:lvl9pPr marL="3886200" indent="-228600" algn="l" rtl="0" eaLnBrk="1" fontAlgn="base" hangingPunct="1">
        <a:spcBef>
          <a:spcPct val="20000"/>
        </a:spcBef>
        <a:spcAft>
          <a:spcPct val="0"/>
        </a:spcAft>
        <a:buChar char="»"/>
        <a:defRPr sz="2000">
          <a:solidFill>
            <a:srgbClr val="FFFF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061C77"/>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1984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4339" name="Rectangle 3"/>
          <p:cNvSpPr>
            <a:spLocks noGrp="1" noChangeArrowheads="1"/>
          </p:cNvSpPr>
          <p:nvPr>
            <p:ph type="body" idx="1"/>
          </p:nvPr>
        </p:nvSpPr>
        <p:spPr bwMode="auto">
          <a:xfrm>
            <a:off x="457200" y="9906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48" name="Rectangle 4"/>
          <p:cNvSpPr>
            <a:spLocks noGrp="1" noChangeArrowheads="1"/>
          </p:cNvSpPr>
          <p:nvPr>
            <p:ph type="sldNum" sz="quarter" idx="4"/>
          </p:nvPr>
        </p:nvSpPr>
        <p:spPr bwMode="auto">
          <a:xfrm>
            <a:off x="6553200" y="6400800"/>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a:solidFill>
                  <a:schemeClr val="bg1"/>
                </a:solidFill>
              </a:defRPr>
            </a:lvl1pPr>
          </a:lstStyle>
          <a:p>
            <a:pPr fontAlgn="base">
              <a:spcAft>
                <a:spcPct val="0"/>
              </a:spcAft>
            </a:pPr>
            <a:fld id="{CB79B0C1-C71F-4181-AA5E-1DD39627AE8F}" type="slidenum">
              <a:rPr lang="en-US" altLang="zh-CN" sz="1400" smtClean="0">
                <a:solidFill>
                  <a:srgbClr val="FFFFFF"/>
                </a:solidFill>
              </a:rPr>
              <a:pPr fontAlgn="base">
                <a:spcAft>
                  <a:spcPct val="0"/>
                </a:spcAft>
              </a:pPr>
              <a:t>‹#›</a:t>
            </a:fld>
            <a:endParaRPr lang="en-US" altLang="zh-CN" sz="1400">
              <a:solidFill>
                <a:srgbClr val="FFFFFF"/>
              </a:solidFill>
            </a:endParaRPr>
          </a:p>
        </p:txBody>
      </p:sp>
    </p:spTree>
    <p:extLst>
      <p:ext uri="{BB962C8B-B14F-4D97-AF65-F5344CB8AC3E}">
        <p14:creationId xmlns:p14="http://schemas.microsoft.com/office/powerpoint/2010/main" val="230514600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Lst>
  <p:hf sldNum="0" hdr="0" ftr="0" dt="0"/>
  <p:txStyles>
    <p:titleStyle>
      <a:lvl1pPr algn="l" rtl="0" eaLnBrk="1" fontAlgn="base" hangingPunct="1">
        <a:spcBef>
          <a:spcPct val="0"/>
        </a:spcBef>
        <a:spcAft>
          <a:spcPct val="0"/>
        </a:spcAft>
        <a:defRPr sz="4400">
          <a:solidFill>
            <a:srgbClr val="FFFF00"/>
          </a:solidFill>
          <a:latin typeface="+mj-lt"/>
          <a:ea typeface="SimSun" pitchFamily="2" charset="-122"/>
          <a:cs typeface="+mj-cs"/>
        </a:defRPr>
      </a:lvl1pPr>
      <a:lvl2pPr algn="l" rtl="0" eaLnBrk="1" fontAlgn="base" hangingPunct="1">
        <a:spcBef>
          <a:spcPct val="0"/>
        </a:spcBef>
        <a:spcAft>
          <a:spcPct val="0"/>
        </a:spcAft>
        <a:defRPr sz="4400">
          <a:solidFill>
            <a:srgbClr val="FFFF00"/>
          </a:solidFill>
          <a:latin typeface="Arial" charset="0"/>
          <a:ea typeface="SimSun" pitchFamily="2" charset="-122"/>
        </a:defRPr>
      </a:lvl2pPr>
      <a:lvl3pPr algn="l" rtl="0" eaLnBrk="1" fontAlgn="base" hangingPunct="1">
        <a:spcBef>
          <a:spcPct val="0"/>
        </a:spcBef>
        <a:spcAft>
          <a:spcPct val="0"/>
        </a:spcAft>
        <a:defRPr sz="4400">
          <a:solidFill>
            <a:srgbClr val="FFFF00"/>
          </a:solidFill>
          <a:latin typeface="Arial" charset="0"/>
          <a:ea typeface="SimSun" pitchFamily="2" charset="-122"/>
        </a:defRPr>
      </a:lvl3pPr>
      <a:lvl4pPr algn="l" rtl="0" eaLnBrk="1" fontAlgn="base" hangingPunct="1">
        <a:spcBef>
          <a:spcPct val="0"/>
        </a:spcBef>
        <a:spcAft>
          <a:spcPct val="0"/>
        </a:spcAft>
        <a:defRPr sz="4400">
          <a:solidFill>
            <a:srgbClr val="FFFF00"/>
          </a:solidFill>
          <a:latin typeface="Arial" charset="0"/>
          <a:ea typeface="SimSun" pitchFamily="2" charset="-122"/>
        </a:defRPr>
      </a:lvl4pPr>
      <a:lvl5pPr algn="l" rtl="0" eaLnBrk="1" fontAlgn="base" hangingPunct="1">
        <a:spcBef>
          <a:spcPct val="0"/>
        </a:spcBef>
        <a:spcAft>
          <a:spcPct val="0"/>
        </a:spcAft>
        <a:defRPr sz="4400">
          <a:solidFill>
            <a:srgbClr val="FFFF00"/>
          </a:solidFill>
          <a:latin typeface="Arial" charset="0"/>
          <a:ea typeface="SimSun" pitchFamily="2" charset="-122"/>
        </a:defRPr>
      </a:lvl5pPr>
      <a:lvl6pPr marL="457200" algn="l" rtl="0" eaLnBrk="1" fontAlgn="base" hangingPunct="1">
        <a:spcBef>
          <a:spcPct val="0"/>
        </a:spcBef>
        <a:spcAft>
          <a:spcPct val="0"/>
        </a:spcAft>
        <a:defRPr sz="4400">
          <a:solidFill>
            <a:srgbClr val="FFFF00"/>
          </a:solidFill>
          <a:latin typeface="Arial" charset="0"/>
          <a:ea typeface="宋体" pitchFamily="2" charset="-122"/>
        </a:defRPr>
      </a:lvl6pPr>
      <a:lvl7pPr marL="914400" algn="l" rtl="0" eaLnBrk="1" fontAlgn="base" hangingPunct="1">
        <a:spcBef>
          <a:spcPct val="0"/>
        </a:spcBef>
        <a:spcAft>
          <a:spcPct val="0"/>
        </a:spcAft>
        <a:defRPr sz="4400">
          <a:solidFill>
            <a:srgbClr val="FFFF00"/>
          </a:solidFill>
          <a:latin typeface="Arial" charset="0"/>
          <a:ea typeface="宋体" pitchFamily="2" charset="-122"/>
        </a:defRPr>
      </a:lvl7pPr>
      <a:lvl8pPr marL="1371600" algn="l" rtl="0" eaLnBrk="1" fontAlgn="base" hangingPunct="1">
        <a:spcBef>
          <a:spcPct val="0"/>
        </a:spcBef>
        <a:spcAft>
          <a:spcPct val="0"/>
        </a:spcAft>
        <a:defRPr sz="4400">
          <a:solidFill>
            <a:srgbClr val="FFFF00"/>
          </a:solidFill>
          <a:latin typeface="Arial" charset="0"/>
          <a:ea typeface="宋体" pitchFamily="2" charset="-122"/>
        </a:defRPr>
      </a:lvl8pPr>
      <a:lvl9pPr marL="1828800" algn="l" rtl="0" eaLnBrk="1" fontAlgn="base" hangingPunct="1">
        <a:spcBef>
          <a:spcPct val="0"/>
        </a:spcBef>
        <a:spcAft>
          <a:spcPct val="0"/>
        </a:spcAft>
        <a:defRPr sz="4400">
          <a:solidFill>
            <a:srgbClr val="FFFF00"/>
          </a:solidFill>
          <a:latin typeface="Arial" charset="0"/>
          <a:ea typeface="宋体" pitchFamily="2" charset="-122"/>
        </a:defRPr>
      </a:lvl9pPr>
    </p:titleStyle>
    <p:bodyStyle>
      <a:lvl1pPr marL="342900" indent="-342900" algn="l" rtl="0" eaLnBrk="1" fontAlgn="base" hangingPunct="1">
        <a:spcBef>
          <a:spcPct val="20000"/>
        </a:spcBef>
        <a:spcAft>
          <a:spcPct val="0"/>
        </a:spcAft>
        <a:buChar char="•"/>
        <a:defRPr sz="3200">
          <a:solidFill>
            <a:srgbClr val="FFFF00"/>
          </a:solidFill>
          <a:latin typeface="+mn-lt"/>
          <a:ea typeface="SimSun" pitchFamily="2" charset="-122"/>
          <a:cs typeface="+mn-cs"/>
        </a:defRPr>
      </a:lvl1pPr>
      <a:lvl2pPr marL="742950" indent="-285750" algn="l" rtl="0" eaLnBrk="1" fontAlgn="base" hangingPunct="1">
        <a:spcBef>
          <a:spcPct val="20000"/>
        </a:spcBef>
        <a:spcAft>
          <a:spcPct val="0"/>
        </a:spcAft>
        <a:buChar char="–"/>
        <a:defRPr sz="2800">
          <a:solidFill>
            <a:srgbClr val="FFFF00"/>
          </a:solidFill>
          <a:latin typeface="+mn-lt"/>
          <a:ea typeface="SimSun" pitchFamily="2" charset="-122"/>
        </a:defRPr>
      </a:lvl2pPr>
      <a:lvl3pPr marL="1143000" indent="-228600" algn="l" rtl="0" eaLnBrk="1" fontAlgn="base" hangingPunct="1">
        <a:spcBef>
          <a:spcPct val="20000"/>
        </a:spcBef>
        <a:spcAft>
          <a:spcPct val="0"/>
        </a:spcAft>
        <a:buChar char="•"/>
        <a:defRPr sz="2400">
          <a:solidFill>
            <a:srgbClr val="FFFF00"/>
          </a:solidFill>
          <a:latin typeface="+mn-lt"/>
          <a:ea typeface="SimSun" pitchFamily="2" charset="-122"/>
        </a:defRPr>
      </a:lvl3pPr>
      <a:lvl4pPr marL="1600200" indent="-228600" algn="l" rtl="0" eaLnBrk="1" fontAlgn="base" hangingPunct="1">
        <a:spcBef>
          <a:spcPct val="20000"/>
        </a:spcBef>
        <a:spcAft>
          <a:spcPct val="0"/>
        </a:spcAft>
        <a:buChar char="–"/>
        <a:defRPr sz="2000">
          <a:solidFill>
            <a:srgbClr val="FFFF00"/>
          </a:solidFill>
          <a:latin typeface="+mn-lt"/>
          <a:ea typeface="SimSun" pitchFamily="2" charset="-122"/>
        </a:defRPr>
      </a:lvl4pPr>
      <a:lvl5pPr marL="2057400" indent="-228600" algn="l" rtl="0" eaLnBrk="1" fontAlgn="base" hangingPunct="1">
        <a:spcBef>
          <a:spcPct val="20000"/>
        </a:spcBef>
        <a:spcAft>
          <a:spcPct val="0"/>
        </a:spcAft>
        <a:buChar char="»"/>
        <a:defRPr sz="2000">
          <a:solidFill>
            <a:srgbClr val="FFFF00"/>
          </a:solidFill>
          <a:latin typeface="+mn-lt"/>
          <a:ea typeface="SimSun" pitchFamily="2" charset="-122"/>
        </a:defRPr>
      </a:lvl5pPr>
      <a:lvl6pPr marL="2514600" indent="-228600" algn="l" rtl="0" eaLnBrk="1" fontAlgn="base" hangingPunct="1">
        <a:spcBef>
          <a:spcPct val="20000"/>
        </a:spcBef>
        <a:spcAft>
          <a:spcPct val="0"/>
        </a:spcAft>
        <a:buChar char="»"/>
        <a:defRPr sz="2000">
          <a:solidFill>
            <a:srgbClr val="FFFF00"/>
          </a:solidFill>
          <a:latin typeface="+mn-lt"/>
          <a:ea typeface="+mn-ea"/>
        </a:defRPr>
      </a:lvl6pPr>
      <a:lvl7pPr marL="2971800" indent="-228600" algn="l" rtl="0" eaLnBrk="1" fontAlgn="base" hangingPunct="1">
        <a:spcBef>
          <a:spcPct val="20000"/>
        </a:spcBef>
        <a:spcAft>
          <a:spcPct val="0"/>
        </a:spcAft>
        <a:buChar char="»"/>
        <a:defRPr sz="2000">
          <a:solidFill>
            <a:srgbClr val="FFFF00"/>
          </a:solidFill>
          <a:latin typeface="+mn-lt"/>
          <a:ea typeface="+mn-ea"/>
        </a:defRPr>
      </a:lvl7pPr>
      <a:lvl8pPr marL="3429000" indent="-228600" algn="l" rtl="0" eaLnBrk="1" fontAlgn="base" hangingPunct="1">
        <a:spcBef>
          <a:spcPct val="20000"/>
        </a:spcBef>
        <a:spcAft>
          <a:spcPct val="0"/>
        </a:spcAft>
        <a:buChar char="»"/>
        <a:defRPr sz="2000">
          <a:solidFill>
            <a:srgbClr val="FFFF00"/>
          </a:solidFill>
          <a:latin typeface="+mn-lt"/>
          <a:ea typeface="+mn-ea"/>
        </a:defRPr>
      </a:lvl8pPr>
      <a:lvl9pPr marL="3886200" indent="-228600" algn="l" rtl="0" eaLnBrk="1" fontAlgn="base" hangingPunct="1">
        <a:spcBef>
          <a:spcPct val="20000"/>
        </a:spcBef>
        <a:spcAft>
          <a:spcPct val="0"/>
        </a:spcAft>
        <a:buChar char="»"/>
        <a:defRPr sz="2000">
          <a:solidFill>
            <a:srgbClr val="FFFF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www.v7labs.com/blog/pytorch-loss-functions" TargetMode="External"/><Relationship Id="rId2" Type="http://schemas.openxmlformats.org/officeDocument/2006/relationships/hyperlink" Target="https://arxiv.org/pdf/1612.08242"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hyperlink" Target="https://arxiv.org/pdf/1804.02767.pdf"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arxiv.org/pdf/1911.11929v1.pdf"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rxiv.org/pdf/1911.11929v1.pdf" TargetMode="External"/><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pdf/2209.02976.pdf" TargetMode="External"/><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hyperlink" Target="https://openaccess.thecvf.com/content_CVPR_2020/papers/Xie_Self-Training_With_Noisy_Student_Improves_ImageNet_Classification_CVPR_2020_paper.pdf"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arxiv.org/pdf/2207.02696.pdf"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1.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3.png"/><Relationship Id="rId10" Type="http://schemas.openxmlformats.org/officeDocument/2006/relationships/image" Target="../media/image24.png"/><Relationship Id="rId4" Type="http://schemas.openxmlformats.org/officeDocument/2006/relationships/image" Target="../media/image36.png"/><Relationship Id="rId9" Type="http://schemas.openxmlformats.org/officeDocument/2006/relationships/image" Target="../media/image40.png"/></Relationships>
</file>

<file path=ppt/slides/_rels/slide3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png"/><Relationship Id="rId7" Type="http://schemas.openxmlformats.org/officeDocument/2006/relationships/image" Target="../media/image44.jpeg"/><Relationship Id="rId2" Type="http://schemas.openxmlformats.org/officeDocument/2006/relationships/hyperlink" Target="https://towardsdatascience.com/understanding-semantic-segmentation-with-unet-6be4f42d4b47" TargetMode="External"/><Relationship Id="rId1" Type="http://schemas.openxmlformats.org/officeDocument/2006/relationships/slideLayout" Target="../slideLayouts/slideLayout1.xml"/><Relationship Id="rId6" Type="http://schemas.openxmlformats.org/officeDocument/2006/relationships/hyperlink" Target="https://machinelearningmastery.com/upsampling-and-transpose-convolution-layers-for-generative-adversarial-networks/"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hyperlink" Target="https://towardsdatascience.com/understanding-semantic-segmentation-with-unet-6be4f42d4b47" TargetMode="External"/><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hyperlink" Target="https://towardsdatascience.com/understanding-semantic-segmentation-with-unet-6be4f42d4b47" TargetMode="External"/><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xml"/><Relationship Id="rId6" Type="http://schemas.openxmlformats.org/officeDocument/2006/relationships/hyperlink" Target="https://mail.google.com/mail/u/0/#inbox/FMfcgxwDrbzMLGlqjkWPrZJwqjbVHQbZ?projector=1" TargetMode="External"/><Relationship Id="rId5" Type="http://schemas.openxmlformats.org/officeDocument/2006/relationships/image" Target="../media/image15.jp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50820" y="1543050"/>
            <a:ext cx="8201103" cy="1470025"/>
          </a:xfrm>
        </p:spPr>
        <p:txBody>
          <a:bodyPr>
            <a:noAutofit/>
          </a:bodyPr>
          <a:lstStyle/>
          <a:p>
            <a:r>
              <a:rPr lang="en-US" altLang="zh-CN" sz="3600" dirty="0">
                <a:solidFill>
                  <a:schemeClr val="accent2"/>
                </a:solidFill>
              </a:rPr>
              <a:t>I. Object Detection &amp; Localization </a:t>
            </a:r>
            <a:br>
              <a:rPr lang="en-US" altLang="zh-CN" sz="3600" dirty="0">
                <a:solidFill>
                  <a:schemeClr val="accent4"/>
                </a:solidFill>
              </a:rPr>
            </a:br>
            <a:r>
              <a:rPr lang="en-US" altLang="zh-CN" sz="3600" dirty="0">
                <a:solidFill>
                  <a:schemeClr val="accent4"/>
                </a:solidFill>
              </a:rPr>
              <a:t>II. Classification and Segmentation of Drone</a:t>
            </a:r>
            <a:r>
              <a:rPr lang="zh-CN" altLang="en-US" sz="3600" dirty="0">
                <a:solidFill>
                  <a:schemeClr val="accent4"/>
                </a:solidFill>
              </a:rPr>
              <a:t> </a:t>
            </a:r>
            <a:r>
              <a:rPr lang="en-US" altLang="zh-CN" sz="3600" dirty="0">
                <a:solidFill>
                  <a:schemeClr val="accent4"/>
                </a:solidFill>
              </a:rPr>
              <a:t>Images</a:t>
            </a:r>
            <a:r>
              <a:rPr lang="zh-CN" altLang="en-US" sz="3600" dirty="0">
                <a:solidFill>
                  <a:schemeClr val="accent4"/>
                </a:solidFill>
              </a:rPr>
              <a:t> </a:t>
            </a:r>
            <a:r>
              <a:rPr lang="en-US" altLang="zh-CN" sz="3600" dirty="0">
                <a:solidFill>
                  <a:schemeClr val="accent4"/>
                </a:solidFill>
              </a:rPr>
              <a:t>Using</a:t>
            </a:r>
            <a:r>
              <a:rPr lang="zh-CN" altLang="en-US" sz="3600" dirty="0">
                <a:solidFill>
                  <a:schemeClr val="accent4"/>
                </a:solidFill>
              </a:rPr>
              <a:t> </a:t>
            </a:r>
            <a:r>
              <a:rPr lang="en-US" altLang="zh-CN" sz="3600" dirty="0">
                <a:solidFill>
                  <a:schemeClr val="accent4"/>
                </a:solidFill>
              </a:rPr>
              <a:t>a</a:t>
            </a:r>
            <a:r>
              <a:rPr lang="zh-CN" altLang="en-US" sz="3600" dirty="0">
                <a:solidFill>
                  <a:schemeClr val="accent4"/>
                </a:solidFill>
              </a:rPr>
              <a:t> </a:t>
            </a:r>
            <a:r>
              <a:rPr lang="en-US" altLang="zh-CN" sz="3600" dirty="0">
                <a:solidFill>
                  <a:schemeClr val="accent4"/>
                </a:solidFill>
              </a:rPr>
              <a:t>Convolutional</a:t>
            </a:r>
            <a:r>
              <a:rPr lang="zh-CN" altLang="en-US" sz="3600" dirty="0">
                <a:solidFill>
                  <a:schemeClr val="accent4"/>
                </a:solidFill>
              </a:rPr>
              <a:t> </a:t>
            </a:r>
            <a:r>
              <a:rPr lang="en-US" altLang="zh-CN" sz="3600" dirty="0">
                <a:solidFill>
                  <a:schemeClr val="accent4"/>
                </a:solidFill>
              </a:rPr>
              <a:t>Neural</a:t>
            </a:r>
            <a:r>
              <a:rPr lang="zh-CN" altLang="en-US" sz="3600" dirty="0">
                <a:solidFill>
                  <a:schemeClr val="accent4"/>
                </a:solidFill>
              </a:rPr>
              <a:t> </a:t>
            </a:r>
            <a:r>
              <a:rPr lang="en-US" altLang="zh-CN" sz="3600" dirty="0">
                <a:solidFill>
                  <a:schemeClr val="accent4"/>
                </a:solidFill>
              </a:rPr>
              <a:t>Network</a:t>
            </a:r>
            <a:endParaRPr lang="zh-CN" altLang="en-US" sz="3600" dirty="0">
              <a:solidFill>
                <a:schemeClr val="accent4"/>
              </a:solidFill>
            </a:endParaRPr>
          </a:p>
        </p:txBody>
      </p:sp>
      <p:sp>
        <p:nvSpPr>
          <p:cNvPr id="3" name="Subtitle 2"/>
          <p:cNvSpPr>
            <a:spLocks noGrp="1"/>
          </p:cNvSpPr>
          <p:nvPr>
            <p:ph type="subTitle" idx="1"/>
          </p:nvPr>
        </p:nvSpPr>
        <p:spPr>
          <a:xfrm>
            <a:off x="1371600" y="4207488"/>
            <a:ext cx="6400800" cy="2108257"/>
          </a:xfrm>
        </p:spPr>
        <p:txBody>
          <a:bodyPr/>
          <a:lstStyle/>
          <a:p>
            <a:r>
              <a:rPr lang="en-US" altLang="zh-CN" sz="2400" dirty="0">
                <a:solidFill>
                  <a:schemeClr val="accent4"/>
                </a:solidFill>
              </a:rPr>
              <a:t>Shihang Feng</a:t>
            </a:r>
            <a:r>
              <a:rPr lang="zh-CN" altLang="en-US" sz="2400" dirty="0">
                <a:solidFill>
                  <a:schemeClr val="accent4"/>
                </a:solidFill>
              </a:rPr>
              <a:t> </a:t>
            </a:r>
            <a:r>
              <a:rPr lang="en-US" altLang="zh-CN" sz="2400" dirty="0">
                <a:solidFill>
                  <a:schemeClr val="accent4"/>
                </a:solidFill>
              </a:rPr>
              <a:t>and GTS</a:t>
            </a:r>
          </a:p>
          <a:p>
            <a:endParaRPr lang="en-US" altLang="zh-CN" sz="2400" dirty="0">
              <a:solidFill>
                <a:schemeClr val="accent4"/>
              </a:solidFill>
            </a:endParaRPr>
          </a:p>
          <a:p>
            <a:r>
              <a:rPr lang="en-US" altLang="zh-CN" sz="2400" dirty="0">
                <a:solidFill>
                  <a:schemeClr val="accent4"/>
                </a:solidFill>
              </a:rPr>
              <a:t>King Abdullah University of Science and Technology</a:t>
            </a:r>
          </a:p>
        </p:txBody>
      </p:sp>
      <p:sp>
        <p:nvSpPr>
          <p:cNvPr id="4" name="Rectangle 3"/>
          <p:cNvSpPr/>
          <p:nvPr/>
        </p:nvSpPr>
        <p:spPr>
          <a:xfrm>
            <a:off x="963386" y="1110343"/>
            <a:ext cx="7233557" cy="685800"/>
          </a:xfrm>
          <a:prstGeom prst="rect">
            <a:avLst/>
          </a:prstGeom>
          <a:solidFill>
            <a:srgbClr val="FF0000">
              <a:alpha val="10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1116924647"/>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35945D-4B4E-D985-A234-43B23A2570DC}"/>
              </a:ext>
            </a:extLst>
          </p:cNvPr>
          <p:cNvPicPr>
            <a:picLocks noChangeAspect="1"/>
          </p:cNvPicPr>
          <p:nvPr/>
        </p:nvPicPr>
        <p:blipFill>
          <a:blip r:embed="rId2"/>
          <a:stretch>
            <a:fillRect/>
          </a:stretch>
        </p:blipFill>
        <p:spPr>
          <a:xfrm>
            <a:off x="0" y="1484427"/>
            <a:ext cx="9144000" cy="3889146"/>
          </a:xfrm>
          <a:prstGeom prst="rect">
            <a:avLst/>
          </a:prstGeom>
        </p:spPr>
      </p:pic>
    </p:spTree>
    <p:extLst>
      <p:ext uri="{BB962C8B-B14F-4D97-AF65-F5344CB8AC3E}">
        <p14:creationId xmlns:p14="http://schemas.microsoft.com/office/powerpoint/2010/main" val="185726916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0179" y="930729"/>
            <a:ext cx="8636386" cy="4560433"/>
          </a:xfrm>
          <a:prstGeom prst="rect">
            <a:avLst/>
          </a:prstGeom>
        </p:spPr>
      </p:pic>
      <p:sp>
        <p:nvSpPr>
          <p:cNvPr id="11" name="Title 4"/>
          <p:cNvSpPr>
            <a:spLocks noGrp="1"/>
          </p:cNvSpPr>
          <p:nvPr>
            <p:ph type="ctrTitle"/>
          </p:nvPr>
        </p:nvSpPr>
        <p:spPr>
          <a:xfrm>
            <a:off x="335128" y="649061"/>
            <a:ext cx="8343900" cy="693964"/>
          </a:xfrm>
          <a:solidFill>
            <a:schemeClr val="bg1"/>
          </a:solidFill>
        </p:spPr>
        <p:txBody>
          <a:bodyPr/>
          <a:lstStyle/>
          <a:p>
            <a:r>
              <a:rPr lang="en-US" dirty="0">
                <a:solidFill>
                  <a:schemeClr val="accent4"/>
                </a:solidFill>
              </a:rPr>
              <a:t>Instance Segmentation</a:t>
            </a:r>
            <a:br>
              <a:rPr lang="en-US" dirty="0">
                <a:solidFill>
                  <a:schemeClr val="accent4"/>
                </a:solidFill>
              </a:rPr>
            </a:br>
            <a:endParaRPr lang="en-US" dirty="0">
              <a:solidFill>
                <a:schemeClr val="accent4"/>
              </a:solidFill>
            </a:endParaRPr>
          </a:p>
        </p:txBody>
      </p:sp>
      <p:sp>
        <p:nvSpPr>
          <p:cNvPr id="4" name="Rectangle 3"/>
          <p:cNvSpPr/>
          <p:nvPr/>
        </p:nvSpPr>
        <p:spPr>
          <a:xfrm>
            <a:off x="335128" y="2971800"/>
            <a:ext cx="2636672" cy="1094014"/>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2" name="Rectangle 11"/>
          <p:cNvSpPr/>
          <p:nvPr/>
        </p:nvSpPr>
        <p:spPr>
          <a:xfrm>
            <a:off x="340179" y="4065814"/>
            <a:ext cx="2636672" cy="1094014"/>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3" name="TextBox 12"/>
          <p:cNvSpPr txBox="1"/>
          <p:nvPr/>
        </p:nvSpPr>
        <p:spPr>
          <a:xfrm>
            <a:off x="5713680" y="1526045"/>
            <a:ext cx="3360856" cy="646331"/>
          </a:xfrm>
          <a:prstGeom prst="rect">
            <a:avLst/>
          </a:prstGeom>
          <a:noFill/>
        </p:spPr>
        <p:txBody>
          <a:bodyPr wrap="none" rtlCol="0">
            <a:spAutoFit/>
          </a:bodyPr>
          <a:lstStyle/>
          <a:p>
            <a:pPr algn="ctr"/>
            <a:r>
              <a:rPr lang="en-US" dirty="0">
                <a:solidFill>
                  <a:schemeClr val="accent4"/>
                </a:solidFill>
              </a:rPr>
              <a:t>Semantic does not differentiate</a:t>
            </a:r>
          </a:p>
          <a:p>
            <a:pPr algn="ctr"/>
            <a:r>
              <a:rPr lang="en-US" dirty="0">
                <a:solidFill>
                  <a:schemeClr val="accent4"/>
                </a:solidFill>
              </a:rPr>
              <a:t>one person from another</a:t>
            </a:r>
          </a:p>
        </p:txBody>
      </p:sp>
      <p:grpSp>
        <p:nvGrpSpPr>
          <p:cNvPr id="23" name="Group 22"/>
          <p:cNvGrpSpPr/>
          <p:nvPr/>
        </p:nvGrpSpPr>
        <p:grpSpPr>
          <a:xfrm>
            <a:off x="6923314" y="2090057"/>
            <a:ext cx="996043" cy="881743"/>
            <a:chOff x="6923314" y="2090057"/>
            <a:chExt cx="996043" cy="881743"/>
          </a:xfrm>
        </p:grpSpPr>
        <p:cxnSp>
          <p:nvCxnSpPr>
            <p:cNvPr id="15" name="Straight Arrow Connector 14"/>
            <p:cNvCxnSpPr/>
            <p:nvPr/>
          </p:nvCxnSpPr>
          <p:spPr>
            <a:xfrm flipH="1">
              <a:off x="6923314" y="2090057"/>
              <a:ext cx="228600" cy="571500"/>
            </a:xfrm>
            <a:prstGeom prst="straightConnector1">
              <a:avLst/>
            </a:prstGeom>
            <a:ln>
              <a:solidFill>
                <a:srgbClr val="A5A52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151914" y="2090057"/>
              <a:ext cx="242194" cy="88174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151914" y="2090057"/>
              <a:ext cx="767443" cy="64633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6473009"/>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7809" y="-251791"/>
            <a:ext cx="10575235" cy="7580243"/>
          </a:xfrm>
          <a:prstGeom prst="rect">
            <a:avLst/>
          </a:prstGeom>
          <a:solidFill>
            <a:schemeClr val="bg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Title 4"/>
          <p:cNvSpPr>
            <a:spLocks noGrp="1"/>
          </p:cNvSpPr>
          <p:nvPr>
            <p:ph type="ctrTitle"/>
          </p:nvPr>
        </p:nvSpPr>
        <p:spPr>
          <a:xfrm>
            <a:off x="195274" y="532076"/>
            <a:ext cx="8343900" cy="693964"/>
          </a:xfrm>
          <a:solidFill>
            <a:schemeClr val="bg1"/>
          </a:solidFill>
        </p:spPr>
        <p:txBody>
          <a:bodyPr/>
          <a:lstStyle/>
          <a:p>
            <a:r>
              <a:rPr lang="en-US" sz="3200" dirty="0">
                <a:solidFill>
                  <a:schemeClr val="accent4"/>
                </a:solidFill>
              </a:rPr>
              <a:t>Localization, Classification  and Detection</a:t>
            </a:r>
          </a:p>
        </p:txBody>
      </p:sp>
      <p:sp>
        <p:nvSpPr>
          <p:cNvPr id="11" name="TextBox 10"/>
          <p:cNvSpPr txBox="1"/>
          <p:nvPr/>
        </p:nvSpPr>
        <p:spPr>
          <a:xfrm>
            <a:off x="3984955" y="2161214"/>
            <a:ext cx="1140057" cy="830997"/>
          </a:xfrm>
          <a:prstGeom prst="rect">
            <a:avLst/>
          </a:prstGeom>
          <a:noFill/>
        </p:spPr>
        <p:txBody>
          <a:bodyPr wrap="none" rtlCol="0">
            <a:spAutoFit/>
          </a:bodyPr>
          <a:lstStyle/>
          <a:p>
            <a:pPr algn="ctr"/>
            <a:r>
              <a:rPr lang="en-US" sz="1600" b="1" dirty="0">
                <a:solidFill>
                  <a:srgbClr val="FF0000"/>
                </a:solidFill>
                <a:effectLst>
                  <a:outerShdw blurRad="38100" dist="38100" dir="2700000" algn="tl">
                    <a:srgbClr val="000000">
                      <a:alpha val="43137"/>
                    </a:srgbClr>
                  </a:outerShdw>
                </a:effectLst>
              </a:rPr>
              <a:t>Bounding</a:t>
            </a:r>
          </a:p>
          <a:p>
            <a:pPr algn="ctr"/>
            <a:r>
              <a:rPr lang="en-US" sz="1600" b="1" dirty="0">
                <a:solidFill>
                  <a:srgbClr val="FF0000"/>
                </a:solidFill>
                <a:effectLst>
                  <a:outerShdw blurRad="38100" dist="38100" dir="2700000" algn="tl">
                    <a:srgbClr val="000000">
                      <a:alpha val="43137"/>
                    </a:srgbClr>
                  </a:outerShdw>
                </a:effectLst>
              </a:rPr>
              <a:t>Box</a:t>
            </a:r>
          </a:p>
          <a:p>
            <a:pPr algn="ctr"/>
            <a:endParaRPr lang="en-US" sz="1600"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6421435" y="2992211"/>
            <a:ext cx="1773242" cy="584775"/>
          </a:xfrm>
          <a:prstGeom prst="rect">
            <a:avLst/>
          </a:prstGeom>
          <a:noFill/>
        </p:spPr>
        <p:txBody>
          <a:bodyPr wrap="none" rtlCol="0">
            <a:spAutoFit/>
          </a:bodyPr>
          <a:lstStyle/>
          <a:p>
            <a:r>
              <a:rPr lang="en-US" sz="1600" b="1" dirty="0">
                <a:solidFill>
                  <a:srgbClr val="FF0000"/>
                </a:solidFill>
                <a:effectLst>
                  <a:outerShdw blurRad="38100" dist="38100" dir="2700000" algn="tl">
                    <a:srgbClr val="000000">
                      <a:alpha val="43137"/>
                    </a:srgbClr>
                  </a:outerShdw>
                </a:effectLst>
              </a:rPr>
              <a:t>Multiple Objects</a:t>
            </a:r>
          </a:p>
          <a:p>
            <a:endParaRPr lang="en-US" sz="1600" b="1" dirty="0">
              <a:solidFill>
                <a:srgbClr val="FF0000"/>
              </a:solidFill>
              <a:effectLst>
                <a:outerShdw blurRad="38100" dist="38100" dir="2700000" algn="tl">
                  <a:srgbClr val="000000">
                    <a:alpha val="43137"/>
                  </a:srgbClr>
                </a:outerShdw>
              </a:effectLst>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2527" y="1803454"/>
            <a:ext cx="4710648" cy="4241703"/>
          </a:xfrm>
          <a:prstGeom prst="rect">
            <a:avLst/>
          </a:prstGeom>
        </p:spPr>
      </p:pic>
      <p:pic>
        <p:nvPicPr>
          <p:cNvPr id="2" name="Picture 1"/>
          <p:cNvPicPr>
            <a:picLocks noChangeAspect="1"/>
          </p:cNvPicPr>
          <p:nvPr/>
        </p:nvPicPr>
        <p:blipFill>
          <a:blip r:embed="rId3"/>
          <a:stretch>
            <a:fillRect/>
          </a:stretch>
        </p:blipFill>
        <p:spPr>
          <a:xfrm>
            <a:off x="614692" y="1714014"/>
            <a:ext cx="2066925" cy="1771650"/>
          </a:xfrm>
          <a:prstGeom prst="rect">
            <a:avLst/>
          </a:prstGeom>
        </p:spPr>
      </p:pic>
      <p:sp>
        <p:nvSpPr>
          <p:cNvPr id="3" name="TextBox 2"/>
          <p:cNvSpPr txBox="1"/>
          <p:nvPr/>
        </p:nvSpPr>
        <p:spPr>
          <a:xfrm>
            <a:off x="1241702" y="3485664"/>
            <a:ext cx="723275" cy="369332"/>
          </a:xfrm>
          <a:prstGeom prst="rect">
            <a:avLst/>
          </a:prstGeom>
          <a:noFill/>
        </p:spPr>
        <p:txBody>
          <a:bodyPr wrap="none" rtlCol="0">
            <a:spAutoFit/>
          </a:bodyPr>
          <a:lstStyle/>
          <a:p>
            <a:r>
              <a:rPr lang="en-US" dirty="0">
                <a:solidFill>
                  <a:schemeClr val="accent4"/>
                </a:solidFill>
              </a:rPr>
              <a:t>Karst</a:t>
            </a:r>
          </a:p>
        </p:txBody>
      </p:sp>
      <p:pic>
        <p:nvPicPr>
          <p:cNvPr id="14" name="Picture 13"/>
          <p:cNvPicPr>
            <a:picLocks noChangeAspect="1"/>
          </p:cNvPicPr>
          <p:nvPr/>
        </p:nvPicPr>
        <p:blipFill>
          <a:blip r:embed="rId3"/>
          <a:stretch>
            <a:fillRect/>
          </a:stretch>
        </p:blipFill>
        <p:spPr>
          <a:xfrm>
            <a:off x="556208" y="4723151"/>
            <a:ext cx="2066925" cy="1771650"/>
          </a:xfrm>
          <a:prstGeom prst="rect">
            <a:avLst/>
          </a:prstGeom>
        </p:spPr>
      </p:pic>
      <p:sp>
        <p:nvSpPr>
          <p:cNvPr id="4" name="Rectangle 3"/>
          <p:cNvSpPr/>
          <p:nvPr/>
        </p:nvSpPr>
        <p:spPr>
          <a:xfrm>
            <a:off x="638545" y="5409489"/>
            <a:ext cx="1569060" cy="716929"/>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 name="TextBox 4"/>
          <p:cNvSpPr txBox="1"/>
          <p:nvPr/>
        </p:nvSpPr>
        <p:spPr>
          <a:xfrm>
            <a:off x="1013282" y="4942257"/>
            <a:ext cx="941283" cy="523220"/>
          </a:xfrm>
          <a:prstGeom prst="rect">
            <a:avLst/>
          </a:prstGeom>
          <a:noFill/>
        </p:spPr>
        <p:txBody>
          <a:bodyPr wrap="none" rtlCol="0">
            <a:spAutoFit/>
          </a:bodyPr>
          <a:lstStyle/>
          <a:p>
            <a:pPr algn="ctr"/>
            <a:r>
              <a:rPr lang="en-US" sz="1400" dirty="0">
                <a:solidFill>
                  <a:schemeClr val="accent4"/>
                </a:solidFill>
              </a:rPr>
              <a:t>Bounding</a:t>
            </a:r>
          </a:p>
          <a:p>
            <a:pPr algn="ctr"/>
            <a:r>
              <a:rPr lang="en-US" sz="1400" dirty="0">
                <a:solidFill>
                  <a:schemeClr val="accent4"/>
                </a:solidFill>
              </a:rPr>
              <a:t>Box</a:t>
            </a:r>
          </a:p>
        </p:txBody>
      </p:sp>
      <p:sp>
        <p:nvSpPr>
          <p:cNvPr id="15" name="TextBox 14"/>
          <p:cNvSpPr txBox="1"/>
          <p:nvPr/>
        </p:nvSpPr>
        <p:spPr>
          <a:xfrm>
            <a:off x="356776" y="1343550"/>
            <a:ext cx="2582758" cy="369332"/>
          </a:xfrm>
          <a:prstGeom prst="rect">
            <a:avLst/>
          </a:prstGeom>
          <a:solidFill>
            <a:schemeClr val="bg1"/>
          </a:solidFill>
        </p:spPr>
        <p:txBody>
          <a:bodyPr wrap="none" rtlCol="0">
            <a:spAutoFit/>
          </a:bodyPr>
          <a:lstStyle/>
          <a:p>
            <a:r>
              <a:rPr lang="en-US" dirty="0">
                <a:solidFill>
                  <a:schemeClr val="accent4"/>
                </a:solidFill>
              </a:rPr>
              <a:t>a) Image Classification</a:t>
            </a:r>
          </a:p>
        </p:txBody>
      </p:sp>
      <p:sp>
        <p:nvSpPr>
          <p:cNvPr id="16" name="TextBox 15"/>
          <p:cNvSpPr txBox="1"/>
          <p:nvPr/>
        </p:nvSpPr>
        <p:spPr>
          <a:xfrm>
            <a:off x="385453" y="4144320"/>
            <a:ext cx="2518638" cy="646331"/>
          </a:xfrm>
          <a:prstGeom prst="rect">
            <a:avLst/>
          </a:prstGeom>
          <a:solidFill>
            <a:schemeClr val="bg1"/>
          </a:solidFill>
        </p:spPr>
        <p:txBody>
          <a:bodyPr wrap="none" rtlCol="0">
            <a:spAutoFit/>
          </a:bodyPr>
          <a:lstStyle/>
          <a:p>
            <a:pPr algn="ctr"/>
            <a:r>
              <a:rPr lang="en-US" dirty="0">
                <a:solidFill>
                  <a:schemeClr val="accent4"/>
                </a:solidFill>
              </a:rPr>
              <a:t>b) Image Classification</a:t>
            </a:r>
          </a:p>
          <a:p>
            <a:pPr algn="ctr"/>
            <a:r>
              <a:rPr lang="en-US" dirty="0">
                <a:solidFill>
                  <a:schemeClr val="accent4"/>
                </a:solidFill>
              </a:rPr>
              <a:t>with Localization</a:t>
            </a:r>
          </a:p>
        </p:txBody>
      </p:sp>
      <p:sp>
        <p:nvSpPr>
          <p:cNvPr id="17" name="TextBox 16"/>
          <p:cNvSpPr txBox="1"/>
          <p:nvPr/>
        </p:nvSpPr>
        <p:spPr>
          <a:xfrm>
            <a:off x="836317" y="5732436"/>
            <a:ext cx="723275" cy="369332"/>
          </a:xfrm>
          <a:prstGeom prst="rect">
            <a:avLst/>
          </a:prstGeom>
          <a:noFill/>
        </p:spPr>
        <p:txBody>
          <a:bodyPr wrap="none" rtlCol="0">
            <a:spAutoFit/>
          </a:bodyPr>
          <a:lstStyle/>
          <a:p>
            <a:r>
              <a:rPr lang="en-US" dirty="0">
                <a:solidFill>
                  <a:schemeClr val="accent4"/>
                </a:solidFill>
              </a:rPr>
              <a:t>Karst</a:t>
            </a:r>
          </a:p>
        </p:txBody>
      </p:sp>
      <p:sp>
        <p:nvSpPr>
          <p:cNvPr id="18" name="Rectangle 17"/>
          <p:cNvSpPr/>
          <p:nvPr/>
        </p:nvSpPr>
        <p:spPr>
          <a:xfrm>
            <a:off x="3555952" y="3962400"/>
            <a:ext cx="925689" cy="360218"/>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9" name="Rectangle 18"/>
          <p:cNvSpPr/>
          <p:nvPr/>
        </p:nvSpPr>
        <p:spPr>
          <a:xfrm>
            <a:off x="4922890" y="4030208"/>
            <a:ext cx="2115220" cy="584820"/>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0" name="TextBox 19"/>
          <p:cNvSpPr txBox="1"/>
          <p:nvPr/>
        </p:nvSpPr>
        <p:spPr>
          <a:xfrm>
            <a:off x="4455352" y="1382782"/>
            <a:ext cx="1415772" cy="369332"/>
          </a:xfrm>
          <a:prstGeom prst="rect">
            <a:avLst/>
          </a:prstGeom>
          <a:solidFill>
            <a:schemeClr val="bg1"/>
          </a:solidFill>
        </p:spPr>
        <p:txBody>
          <a:bodyPr wrap="none" rtlCol="0">
            <a:spAutoFit/>
          </a:bodyPr>
          <a:lstStyle/>
          <a:p>
            <a:r>
              <a:rPr lang="en-US" dirty="0">
                <a:solidFill>
                  <a:schemeClr val="accent4"/>
                </a:solidFill>
              </a:rPr>
              <a:t>c) Detection</a:t>
            </a:r>
          </a:p>
        </p:txBody>
      </p:sp>
      <p:sp>
        <p:nvSpPr>
          <p:cNvPr id="21" name="TextBox 20"/>
          <p:cNvSpPr txBox="1"/>
          <p:nvPr/>
        </p:nvSpPr>
        <p:spPr>
          <a:xfrm>
            <a:off x="5125012" y="6033585"/>
            <a:ext cx="1697901" cy="369332"/>
          </a:xfrm>
          <a:prstGeom prst="rect">
            <a:avLst/>
          </a:prstGeom>
          <a:noFill/>
        </p:spPr>
        <p:txBody>
          <a:bodyPr wrap="none" rtlCol="0">
            <a:spAutoFit/>
          </a:bodyPr>
          <a:lstStyle/>
          <a:p>
            <a:r>
              <a:rPr lang="en-US" dirty="0">
                <a:solidFill>
                  <a:schemeClr val="accent4"/>
                </a:solidFill>
              </a:rPr>
              <a:t>Multiple Karsts</a:t>
            </a:r>
          </a:p>
        </p:txBody>
      </p:sp>
      <p:sp>
        <p:nvSpPr>
          <p:cNvPr id="22" name="TextBox 21"/>
          <p:cNvSpPr txBox="1"/>
          <p:nvPr/>
        </p:nvSpPr>
        <p:spPr>
          <a:xfrm>
            <a:off x="6314835" y="3965210"/>
            <a:ext cx="723275" cy="369332"/>
          </a:xfrm>
          <a:prstGeom prst="rect">
            <a:avLst/>
          </a:prstGeom>
          <a:noFill/>
        </p:spPr>
        <p:txBody>
          <a:bodyPr wrap="none" rtlCol="0">
            <a:spAutoFit/>
          </a:bodyPr>
          <a:lstStyle/>
          <a:p>
            <a:r>
              <a:rPr lang="en-US" dirty="0">
                <a:solidFill>
                  <a:schemeClr val="accent4"/>
                </a:solidFill>
              </a:rPr>
              <a:t>Karst</a:t>
            </a:r>
          </a:p>
        </p:txBody>
      </p:sp>
      <p:sp>
        <p:nvSpPr>
          <p:cNvPr id="23" name="TextBox 22"/>
          <p:cNvSpPr txBox="1"/>
          <p:nvPr/>
        </p:nvSpPr>
        <p:spPr>
          <a:xfrm>
            <a:off x="3823485" y="4096959"/>
            <a:ext cx="543739" cy="276999"/>
          </a:xfrm>
          <a:prstGeom prst="rect">
            <a:avLst/>
          </a:prstGeom>
          <a:noFill/>
        </p:spPr>
        <p:txBody>
          <a:bodyPr wrap="none" rtlCol="0">
            <a:spAutoFit/>
          </a:bodyPr>
          <a:lstStyle/>
          <a:p>
            <a:r>
              <a:rPr lang="en-US" sz="1200" dirty="0">
                <a:solidFill>
                  <a:schemeClr val="accent4"/>
                </a:solidFill>
              </a:rPr>
              <a:t>Karst</a:t>
            </a:r>
          </a:p>
        </p:txBody>
      </p:sp>
      <p:sp>
        <p:nvSpPr>
          <p:cNvPr id="9" name="Rectangle 8"/>
          <p:cNvSpPr/>
          <p:nvPr/>
        </p:nvSpPr>
        <p:spPr>
          <a:xfrm>
            <a:off x="0" y="3854996"/>
            <a:ext cx="3160643" cy="2913552"/>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4" name="Rectangle 23"/>
          <p:cNvSpPr/>
          <p:nvPr/>
        </p:nvSpPr>
        <p:spPr>
          <a:xfrm>
            <a:off x="3413515" y="1343550"/>
            <a:ext cx="5581398" cy="5355424"/>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316100855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9" grpId="0" animBg="1"/>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57809" y="-251791"/>
            <a:ext cx="10575235" cy="7580243"/>
          </a:xfrm>
          <a:prstGeom prst="rect">
            <a:avLst/>
          </a:prstGeom>
          <a:solidFill>
            <a:schemeClr val="bg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 name="Title 4"/>
          <p:cNvSpPr>
            <a:spLocks noGrp="1"/>
          </p:cNvSpPr>
          <p:nvPr>
            <p:ph type="ctrTitle"/>
          </p:nvPr>
        </p:nvSpPr>
        <p:spPr>
          <a:xfrm>
            <a:off x="335128" y="489858"/>
            <a:ext cx="8343900" cy="693964"/>
          </a:xfrm>
          <a:solidFill>
            <a:schemeClr val="bg1"/>
          </a:solidFill>
        </p:spPr>
        <p:txBody>
          <a:bodyPr/>
          <a:lstStyle/>
          <a:p>
            <a:r>
              <a:rPr lang="en-US" sz="3200" dirty="0">
                <a:solidFill>
                  <a:schemeClr val="accent4"/>
                </a:solidFill>
              </a:rPr>
              <a:t>Computing Box Coordinates &amp; Class</a:t>
            </a:r>
          </a:p>
        </p:txBody>
      </p:sp>
      <p:pic>
        <p:nvPicPr>
          <p:cNvPr id="11" name="Picture 10"/>
          <p:cNvPicPr>
            <a:picLocks noChangeAspect="1"/>
          </p:cNvPicPr>
          <p:nvPr/>
        </p:nvPicPr>
        <p:blipFill>
          <a:blip r:embed="rId2"/>
          <a:stretch>
            <a:fillRect/>
          </a:stretch>
        </p:blipFill>
        <p:spPr>
          <a:xfrm>
            <a:off x="1020552" y="1693099"/>
            <a:ext cx="2066925" cy="1771650"/>
          </a:xfrm>
          <a:prstGeom prst="rect">
            <a:avLst/>
          </a:prstGeom>
        </p:spPr>
      </p:pic>
      <p:sp>
        <p:nvSpPr>
          <p:cNvPr id="12" name="Rectangle 11"/>
          <p:cNvSpPr/>
          <p:nvPr/>
        </p:nvSpPr>
        <p:spPr>
          <a:xfrm>
            <a:off x="1026473" y="2458811"/>
            <a:ext cx="1569060" cy="478577"/>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6" name="TextBox 5"/>
          <p:cNvSpPr txBox="1"/>
          <p:nvPr/>
        </p:nvSpPr>
        <p:spPr>
          <a:xfrm>
            <a:off x="304675" y="1508433"/>
            <a:ext cx="659155" cy="369332"/>
          </a:xfrm>
          <a:prstGeom prst="rect">
            <a:avLst/>
          </a:prstGeom>
          <a:noFill/>
        </p:spPr>
        <p:txBody>
          <a:bodyPr wrap="none" rtlCol="0">
            <a:spAutoFit/>
          </a:bodyPr>
          <a:lstStyle/>
          <a:p>
            <a:r>
              <a:rPr lang="en-US" dirty="0">
                <a:solidFill>
                  <a:schemeClr val="accent4"/>
                </a:solidFill>
              </a:rPr>
              <a:t>(0,0)</a:t>
            </a:r>
          </a:p>
        </p:txBody>
      </p:sp>
      <p:sp>
        <p:nvSpPr>
          <p:cNvPr id="13" name="TextBox 12"/>
          <p:cNvSpPr txBox="1"/>
          <p:nvPr/>
        </p:nvSpPr>
        <p:spPr>
          <a:xfrm>
            <a:off x="2961655" y="3227327"/>
            <a:ext cx="659155" cy="369332"/>
          </a:xfrm>
          <a:prstGeom prst="rect">
            <a:avLst/>
          </a:prstGeom>
          <a:noFill/>
        </p:spPr>
        <p:txBody>
          <a:bodyPr wrap="none" rtlCol="0">
            <a:spAutoFit/>
          </a:bodyPr>
          <a:lstStyle/>
          <a:p>
            <a:r>
              <a:rPr lang="en-US" dirty="0">
                <a:solidFill>
                  <a:schemeClr val="accent4"/>
                </a:solidFill>
              </a:rPr>
              <a:t>(1,1)</a:t>
            </a:r>
          </a:p>
        </p:txBody>
      </p:sp>
      <p:sp>
        <p:nvSpPr>
          <p:cNvPr id="14" name="TextBox 13"/>
          <p:cNvSpPr txBox="1"/>
          <p:nvPr/>
        </p:nvSpPr>
        <p:spPr>
          <a:xfrm>
            <a:off x="1600200" y="1952385"/>
            <a:ext cx="670376" cy="369332"/>
          </a:xfrm>
          <a:prstGeom prst="rect">
            <a:avLst/>
          </a:prstGeom>
          <a:noFill/>
        </p:spPr>
        <p:txBody>
          <a:bodyPr wrap="none" rtlCol="0">
            <a:spAutoFit/>
          </a:bodyPr>
          <a:lstStyle/>
          <a:p>
            <a:r>
              <a:rPr lang="en-US" dirty="0" err="1">
                <a:solidFill>
                  <a:schemeClr val="accent4"/>
                </a:solidFill>
              </a:rPr>
              <a:t>b</a:t>
            </a:r>
            <a:r>
              <a:rPr lang="en-US" baseline="-25000" dirty="0" err="1">
                <a:solidFill>
                  <a:schemeClr val="accent4"/>
                </a:solidFill>
              </a:rPr>
              <a:t>width</a:t>
            </a:r>
            <a:endParaRPr lang="en-US" dirty="0">
              <a:solidFill>
                <a:schemeClr val="accent4"/>
              </a:solidFill>
            </a:endParaRPr>
          </a:p>
        </p:txBody>
      </p:sp>
      <p:cxnSp>
        <p:nvCxnSpPr>
          <p:cNvPr id="16" name="Straight Arrow Connector 15"/>
          <p:cNvCxnSpPr/>
          <p:nvPr/>
        </p:nvCxnSpPr>
        <p:spPr>
          <a:xfrm flipV="1">
            <a:off x="1026473" y="2305051"/>
            <a:ext cx="1569060" cy="21850"/>
          </a:xfrm>
          <a:prstGeom prst="straightConnector1">
            <a:avLst/>
          </a:prstGeom>
          <a:ln>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2692513" y="2434848"/>
            <a:ext cx="0" cy="526502"/>
          </a:xfrm>
          <a:prstGeom prst="straightConnector1">
            <a:avLst/>
          </a:prstGeom>
          <a:ln>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640730" y="2464842"/>
            <a:ext cx="729687" cy="369332"/>
          </a:xfrm>
          <a:prstGeom prst="rect">
            <a:avLst/>
          </a:prstGeom>
          <a:noFill/>
        </p:spPr>
        <p:txBody>
          <a:bodyPr wrap="none" rtlCol="0">
            <a:spAutoFit/>
          </a:bodyPr>
          <a:lstStyle/>
          <a:p>
            <a:r>
              <a:rPr lang="en-US" dirty="0" err="1">
                <a:solidFill>
                  <a:schemeClr val="accent4"/>
                </a:solidFill>
              </a:rPr>
              <a:t>b</a:t>
            </a:r>
            <a:r>
              <a:rPr lang="en-US" baseline="-25000" dirty="0" err="1">
                <a:solidFill>
                  <a:schemeClr val="accent4"/>
                </a:solidFill>
              </a:rPr>
              <a:t>height</a:t>
            </a:r>
            <a:endParaRPr lang="en-US" dirty="0">
              <a:solidFill>
                <a:schemeClr val="accent4"/>
              </a:solidFill>
            </a:endParaRPr>
          </a:p>
        </p:txBody>
      </p:sp>
      <p:sp>
        <p:nvSpPr>
          <p:cNvPr id="20" name="TextBox 19"/>
          <p:cNvSpPr txBox="1"/>
          <p:nvPr/>
        </p:nvSpPr>
        <p:spPr>
          <a:xfrm>
            <a:off x="1092928" y="3086651"/>
            <a:ext cx="813043" cy="369332"/>
          </a:xfrm>
          <a:prstGeom prst="rect">
            <a:avLst/>
          </a:prstGeom>
          <a:noFill/>
        </p:spPr>
        <p:txBody>
          <a:bodyPr wrap="none" rtlCol="0">
            <a:spAutoFit/>
          </a:bodyPr>
          <a:lstStyle/>
          <a:p>
            <a:r>
              <a:rPr lang="en-US" dirty="0">
                <a:solidFill>
                  <a:schemeClr val="accent4"/>
                </a:solidFill>
              </a:rPr>
              <a:t>(</a:t>
            </a:r>
            <a:r>
              <a:rPr lang="en-US" dirty="0" err="1">
                <a:solidFill>
                  <a:schemeClr val="accent4"/>
                </a:solidFill>
              </a:rPr>
              <a:t>b</a:t>
            </a:r>
            <a:r>
              <a:rPr lang="en-US" baseline="-25000" dirty="0" err="1">
                <a:solidFill>
                  <a:schemeClr val="accent4"/>
                </a:solidFill>
              </a:rPr>
              <a:t>x</a:t>
            </a:r>
            <a:r>
              <a:rPr lang="en-US" dirty="0" err="1">
                <a:solidFill>
                  <a:schemeClr val="accent4"/>
                </a:solidFill>
              </a:rPr>
              <a:t>,b</a:t>
            </a:r>
            <a:r>
              <a:rPr lang="en-US" baseline="-25000" dirty="0" err="1">
                <a:solidFill>
                  <a:schemeClr val="accent4"/>
                </a:solidFill>
              </a:rPr>
              <a:t>y</a:t>
            </a:r>
            <a:r>
              <a:rPr lang="en-US" dirty="0">
                <a:solidFill>
                  <a:schemeClr val="accent4"/>
                </a:solidFill>
              </a:rPr>
              <a:t>)</a:t>
            </a:r>
          </a:p>
        </p:txBody>
      </p:sp>
      <p:sp>
        <p:nvSpPr>
          <p:cNvPr id="21" name="Oval 20"/>
          <p:cNvSpPr/>
          <p:nvPr/>
        </p:nvSpPr>
        <p:spPr>
          <a:xfrm>
            <a:off x="1814938" y="2677509"/>
            <a:ext cx="55418" cy="45719"/>
          </a:xfrm>
          <a:prstGeom prst="ellipse">
            <a:avLst/>
          </a:prstGeom>
          <a:solidFill>
            <a:srgbClr val="FF00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cxnSp>
        <p:nvCxnSpPr>
          <p:cNvPr id="23" name="Straight Arrow Connector 22"/>
          <p:cNvCxnSpPr>
            <a:stCxn id="20" idx="0"/>
          </p:cNvCxnSpPr>
          <p:nvPr/>
        </p:nvCxnSpPr>
        <p:spPr>
          <a:xfrm flipV="1">
            <a:off x="1499450" y="2778042"/>
            <a:ext cx="257046" cy="308609"/>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2" name="Cube 111"/>
          <p:cNvSpPr/>
          <p:nvPr/>
        </p:nvSpPr>
        <p:spPr>
          <a:xfrm>
            <a:off x="4282691" y="2300231"/>
            <a:ext cx="953494" cy="669227"/>
          </a:xfrm>
          <a:prstGeom prst="cube">
            <a:avLst/>
          </a:prstGeom>
          <a:solidFill>
            <a:schemeClr val="accent2"/>
          </a:solidFill>
          <a:ln w="28575" cmpd="sng">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3" name="TextBox 112"/>
          <p:cNvSpPr txBox="1"/>
          <p:nvPr/>
        </p:nvSpPr>
        <p:spPr>
          <a:xfrm>
            <a:off x="4348521" y="2521509"/>
            <a:ext cx="684803" cy="369332"/>
          </a:xfrm>
          <a:prstGeom prst="rect">
            <a:avLst/>
          </a:prstGeom>
          <a:noFill/>
        </p:spPr>
        <p:txBody>
          <a:bodyPr wrap="none" rtlCol="0">
            <a:spAutoFit/>
          </a:bodyPr>
          <a:lstStyle/>
          <a:p>
            <a:r>
              <a:rPr lang="en-US" dirty="0"/>
              <a:t>CNN</a:t>
            </a:r>
          </a:p>
        </p:txBody>
      </p:sp>
      <p:cxnSp>
        <p:nvCxnSpPr>
          <p:cNvPr id="115" name="Straight Arrow Connector 114"/>
          <p:cNvCxnSpPr/>
          <p:nvPr/>
        </p:nvCxnSpPr>
        <p:spPr>
          <a:xfrm>
            <a:off x="3531208" y="2664655"/>
            <a:ext cx="614452" cy="1285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5388899" y="2636654"/>
            <a:ext cx="614452" cy="12854"/>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6117198" y="2451988"/>
            <a:ext cx="511679" cy="369332"/>
          </a:xfrm>
          <a:prstGeom prst="rect">
            <a:avLst/>
          </a:prstGeom>
          <a:noFill/>
        </p:spPr>
        <p:txBody>
          <a:bodyPr wrap="none" rtlCol="0">
            <a:spAutoFit/>
          </a:bodyPr>
          <a:lstStyle/>
          <a:p>
            <a:r>
              <a:rPr lang="en-US" b="1" dirty="0">
                <a:solidFill>
                  <a:schemeClr val="accent4"/>
                </a:solidFill>
              </a:rPr>
              <a:t>y =</a:t>
            </a:r>
          </a:p>
        </p:txBody>
      </p:sp>
      <p:grpSp>
        <p:nvGrpSpPr>
          <p:cNvPr id="123" name="Group 122"/>
          <p:cNvGrpSpPr/>
          <p:nvPr/>
        </p:nvGrpSpPr>
        <p:grpSpPr>
          <a:xfrm>
            <a:off x="6649244" y="1430566"/>
            <a:ext cx="906526" cy="2585323"/>
            <a:chOff x="6689267" y="1598179"/>
            <a:chExt cx="906526" cy="2585323"/>
          </a:xfrm>
        </p:grpSpPr>
        <p:sp>
          <p:nvSpPr>
            <p:cNvPr id="120" name="TextBox 119"/>
            <p:cNvSpPr txBox="1"/>
            <p:nvPr/>
          </p:nvSpPr>
          <p:spPr>
            <a:xfrm>
              <a:off x="6815610" y="1598179"/>
              <a:ext cx="747320" cy="2585323"/>
            </a:xfrm>
            <a:prstGeom prst="rect">
              <a:avLst/>
            </a:prstGeom>
            <a:noFill/>
          </p:spPr>
          <p:txBody>
            <a:bodyPr wrap="none" rtlCol="0">
              <a:spAutoFit/>
            </a:bodyPr>
            <a:lstStyle/>
            <a:p>
              <a:r>
                <a:rPr lang="en-US" dirty="0">
                  <a:solidFill>
                    <a:schemeClr val="accent4"/>
                  </a:solidFill>
                </a:rPr>
                <a:t>p</a:t>
              </a:r>
              <a:r>
                <a:rPr lang="en-US" baseline="-25000" dirty="0">
                  <a:solidFill>
                    <a:schemeClr val="accent4"/>
                  </a:solidFill>
                </a:rPr>
                <a:t>c</a:t>
              </a:r>
              <a:endParaRPr lang="en-US" dirty="0">
                <a:solidFill>
                  <a:schemeClr val="accent4"/>
                </a:solidFill>
              </a:endParaRPr>
            </a:p>
            <a:p>
              <a:r>
                <a:rPr lang="en-US" dirty="0" err="1">
                  <a:solidFill>
                    <a:schemeClr val="accent4"/>
                  </a:solidFill>
                </a:rPr>
                <a:t>b</a:t>
              </a:r>
              <a:r>
                <a:rPr lang="en-US" baseline="-25000" dirty="0" err="1">
                  <a:solidFill>
                    <a:schemeClr val="accent4"/>
                  </a:solidFill>
                </a:rPr>
                <a:t>x</a:t>
              </a:r>
              <a:endParaRPr lang="en-US" dirty="0">
                <a:solidFill>
                  <a:schemeClr val="accent4"/>
                </a:solidFill>
              </a:endParaRPr>
            </a:p>
            <a:p>
              <a:r>
                <a:rPr lang="en-US" dirty="0">
                  <a:solidFill>
                    <a:schemeClr val="accent4"/>
                  </a:solidFill>
                </a:rPr>
                <a:t>b</a:t>
              </a:r>
              <a:r>
                <a:rPr lang="en-US" baseline="-25000" dirty="0">
                  <a:solidFill>
                    <a:schemeClr val="accent4"/>
                  </a:solidFill>
                </a:rPr>
                <a:t>y</a:t>
              </a:r>
              <a:endParaRPr lang="en-US" dirty="0">
                <a:solidFill>
                  <a:schemeClr val="accent4"/>
                </a:solidFill>
              </a:endParaRPr>
            </a:p>
            <a:p>
              <a:r>
                <a:rPr lang="en-US" dirty="0" err="1">
                  <a:solidFill>
                    <a:schemeClr val="accent4"/>
                  </a:solidFill>
                </a:rPr>
                <a:t>b</a:t>
              </a:r>
              <a:r>
                <a:rPr lang="en-US" baseline="-25000" dirty="0" err="1">
                  <a:solidFill>
                    <a:schemeClr val="accent4"/>
                  </a:solidFill>
                </a:rPr>
                <a:t>height</a:t>
              </a:r>
              <a:endParaRPr lang="en-US" dirty="0">
                <a:solidFill>
                  <a:schemeClr val="accent4"/>
                </a:solidFill>
              </a:endParaRPr>
            </a:p>
            <a:p>
              <a:r>
                <a:rPr lang="en-US" dirty="0" err="1">
                  <a:solidFill>
                    <a:schemeClr val="accent4"/>
                  </a:solidFill>
                </a:rPr>
                <a:t>b</a:t>
              </a:r>
              <a:r>
                <a:rPr lang="en-US" baseline="-25000" dirty="0" err="1">
                  <a:solidFill>
                    <a:schemeClr val="accent4"/>
                  </a:solidFill>
                </a:rPr>
                <a:t>width</a:t>
              </a:r>
              <a:endParaRPr lang="en-US" dirty="0">
                <a:solidFill>
                  <a:schemeClr val="accent4"/>
                </a:solidFill>
              </a:endParaRPr>
            </a:p>
            <a:p>
              <a:r>
                <a:rPr lang="en-US" dirty="0">
                  <a:solidFill>
                    <a:schemeClr val="accent4"/>
                  </a:solidFill>
                </a:rPr>
                <a:t>c</a:t>
              </a:r>
              <a:r>
                <a:rPr lang="en-US" baseline="-25000" dirty="0">
                  <a:solidFill>
                    <a:schemeClr val="accent4"/>
                  </a:solidFill>
                </a:rPr>
                <a:t>1</a:t>
              </a:r>
              <a:endParaRPr lang="en-US" dirty="0">
                <a:solidFill>
                  <a:schemeClr val="accent4"/>
                </a:solidFill>
              </a:endParaRPr>
            </a:p>
            <a:p>
              <a:r>
                <a:rPr lang="en-US" dirty="0">
                  <a:solidFill>
                    <a:schemeClr val="accent4"/>
                  </a:solidFill>
                </a:rPr>
                <a:t>c</a:t>
              </a:r>
              <a:r>
                <a:rPr lang="en-US" baseline="-25000" dirty="0">
                  <a:solidFill>
                    <a:schemeClr val="accent4"/>
                  </a:solidFill>
                </a:rPr>
                <a:t>2</a:t>
              </a:r>
            </a:p>
            <a:p>
              <a:r>
                <a:rPr lang="en-US" dirty="0">
                  <a:solidFill>
                    <a:schemeClr val="accent4"/>
                  </a:solidFill>
                </a:rPr>
                <a:t>c</a:t>
              </a:r>
              <a:r>
                <a:rPr lang="en-US" baseline="-25000" dirty="0">
                  <a:solidFill>
                    <a:schemeClr val="accent4"/>
                  </a:solidFill>
                </a:rPr>
                <a:t>3</a:t>
              </a:r>
              <a:endParaRPr lang="en-US" dirty="0">
                <a:solidFill>
                  <a:schemeClr val="accent4"/>
                </a:solidFill>
              </a:endParaRPr>
            </a:p>
            <a:p>
              <a:endParaRPr lang="en-US" dirty="0">
                <a:solidFill>
                  <a:schemeClr val="accent4"/>
                </a:solidFill>
              </a:endParaRPr>
            </a:p>
          </p:txBody>
        </p:sp>
        <p:sp>
          <p:nvSpPr>
            <p:cNvPr id="122" name="Double Brace 121"/>
            <p:cNvSpPr/>
            <p:nvPr/>
          </p:nvSpPr>
          <p:spPr>
            <a:xfrm>
              <a:off x="6689267" y="1671150"/>
              <a:ext cx="906526" cy="2211898"/>
            </a:xfrm>
            <a:prstGeom prst="bracePair">
              <a:avLst/>
            </a:prstGeom>
            <a:noFill/>
            <a:ln>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24" name="TextBox 123"/>
          <p:cNvSpPr txBox="1"/>
          <p:nvPr/>
        </p:nvSpPr>
        <p:spPr>
          <a:xfrm>
            <a:off x="4016445" y="3253770"/>
            <a:ext cx="870751" cy="1200329"/>
          </a:xfrm>
          <a:prstGeom prst="rect">
            <a:avLst/>
          </a:prstGeom>
          <a:noFill/>
        </p:spPr>
        <p:txBody>
          <a:bodyPr wrap="none" rtlCol="0">
            <a:spAutoFit/>
          </a:bodyPr>
          <a:lstStyle/>
          <a:p>
            <a:r>
              <a:rPr lang="en-US" dirty="0">
                <a:solidFill>
                  <a:schemeClr val="accent4"/>
                </a:solidFill>
              </a:rPr>
              <a:t>c</a:t>
            </a:r>
            <a:r>
              <a:rPr lang="en-US" baseline="-25000" dirty="0">
                <a:solidFill>
                  <a:schemeClr val="accent4"/>
                </a:solidFill>
              </a:rPr>
              <a:t>1   </a:t>
            </a:r>
            <a:r>
              <a:rPr lang="en-US" dirty="0">
                <a:solidFill>
                  <a:schemeClr val="accent4"/>
                </a:solidFill>
              </a:rPr>
              <a:t>= 1</a:t>
            </a:r>
          </a:p>
          <a:p>
            <a:r>
              <a:rPr lang="en-US" dirty="0">
                <a:solidFill>
                  <a:schemeClr val="accent4"/>
                </a:solidFill>
              </a:rPr>
              <a:t>c</a:t>
            </a:r>
            <a:r>
              <a:rPr lang="en-US" baseline="-25000" dirty="0">
                <a:solidFill>
                  <a:schemeClr val="accent4"/>
                </a:solidFill>
              </a:rPr>
              <a:t>2   </a:t>
            </a:r>
            <a:r>
              <a:rPr lang="en-US" dirty="0">
                <a:solidFill>
                  <a:schemeClr val="accent4"/>
                </a:solidFill>
              </a:rPr>
              <a:t>= 1</a:t>
            </a:r>
          </a:p>
          <a:p>
            <a:r>
              <a:rPr lang="en-US" dirty="0">
                <a:solidFill>
                  <a:schemeClr val="accent4"/>
                </a:solidFill>
              </a:rPr>
              <a:t>c</a:t>
            </a:r>
            <a:r>
              <a:rPr lang="en-US" baseline="-25000" dirty="0">
                <a:solidFill>
                  <a:schemeClr val="accent4"/>
                </a:solidFill>
              </a:rPr>
              <a:t>3</a:t>
            </a:r>
            <a:r>
              <a:rPr lang="en-US" dirty="0">
                <a:solidFill>
                  <a:schemeClr val="accent4"/>
                </a:solidFill>
              </a:rPr>
              <a:t>  = 1</a:t>
            </a:r>
          </a:p>
          <a:p>
            <a:r>
              <a:rPr lang="en-US" dirty="0">
                <a:solidFill>
                  <a:schemeClr val="accent4"/>
                </a:solidFill>
              </a:rPr>
              <a:t>P</a:t>
            </a:r>
            <a:r>
              <a:rPr lang="en-US" baseline="-25000" dirty="0">
                <a:solidFill>
                  <a:schemeClr val="accent4"/>
                </a:solidFill>
              </a:rPr>
              <a:t>c </a:t>
            </a:r>
            <a:r>
              <a:rPr lang="en-US" dirty="0">
                <a:solidFill>
                  <a:schemeClr val="accent4"/>
                </a:solidFill>
              </a:rPr>
              <a:t> = 1</a:t>
            </a:r>
          </a:p>
        </p:txBody>
      </p:sp>
      <p:sp>
        <p:nvSpPr>
          <p:cNvPr id="125" name="TextBox 124"/>
          <p:cNvSpPr txBox="1"/>
          <p:nvPr/>
        </p:nvSpPr>
        <p:spPr>
          <a:xfrm>
            <a:off x="4781217" y="3253770"/>
            <a:ext cx="1172116" cy="923330"/>
          </a:xfrm>
          <a:prstGeom prst="rect">
            <a:avLst/>
          </a:prstGeom>
          <a:noFill/>
        </p:spPr>
        <p:txBody>
          <a:bodyPr wrap="none" rtlCol="0">
            <a:spAutoFit/>
          </a:bodyPr>
          <a:lstStyle/>
          <a:p>
            <a:pPr algn="ctr"/>
            <a:r>
              <a:rPr lang="en-US" dirty="0">
                <a:solidFill>
                  <a:schemeClr val="accent4"/>
                </a:solidFill>
              </a:rPr>
              <a:t>karst</a:t>
            </a:r>
          </a:p>
          <a:p>
            <a:pPr algn="ctr"/>
            <a:r>
              <a:rPr lang="en-US" dirty="0">
                <a:solidFill>
                  <a:schemeClr val="accent4"/>
                </a:solidFill>
              </a:rPr>
              <a:t>limestone</a:t>
            </a:r>
          </a:p>
          <a:p>
            <a:pPr algn="ctr"/>
            <a:r>
              <a:rPr lang="en-US" dirty="0">
                <a:solidFill>
                  <a:schemeClr val="accent4"/>
                </a:solidFill>
              </a:rPr>
              <a:t>shale</a:t>
            </a:r>
          </a:p>
        </p:txBody>
      </p:sp>
      <p:sp>
        <p:nvSpPr>
          <p:cNvPr id="127" name="TextBox 126"/>
          <p:cNvSpPr txBox="1"/>
          <p:nvPr/>
        </p:nvSpPr>
        <p:spPr>
          <a:xfrm>
            <a:off x="4743314" y="4067642"/>
            <a:ext cx="1710726" cy="369332"/>
          </a:xfrm>
          <a:prstGeom prst="rect">
            <a:avLst/>
          </a:prstGeom>
          <a:noFill/>
        </p:spPr>
        <p:txBody>
          <a:bodyPr wrap="none" rtlCol="0">
            <a:spAutoFit/>
          </a:bodyPr>
          <a:lstStyle/>
          <a:p>
            <a:pPr algn="ctr"/>
            <a:r>
              <a:rPr lang="en-US" dirty="0">
                <a:solidFill>
                  <a:schemeClr val="accent4"/>
                </a:solidFill>
              </a:rPr>
              <a:t>none-of-above</a:t>
            </a:r>
          </a:p>
        </p:txBody>
      </p:sp>
      <p:sp>
        <p:nvSpPr>
          <p:cNvPr id="5" name="Rectangle 4"/>
          <p:cNvSpPr/>
          <p:nvPr/>
        </p:nvSpPr>
        <p:spPr>
          <a:xfrm>
            <a:off x="1600200" y="2612571"/>
            <a:ext cx="702129" cy="60415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1343554590"/>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6410" y="-122663"/>
            <a:ext cx="10627112" cy="7683190"/>
          </a:xfrm>
          <a:prstGeom prst="rect">
            <a:avLst/>
          </a:prstGeom>
          <a:solidFill>
            <a:schemeClr val="bg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3" name="Picture 2"/>
          <p:cNvPicPr>
            <a:picLocks noChangeAspect="1"/>
          </p:cNvPicPr>
          <p:nvPr/>
        </p:nvPicPr>
        <p:blipFill>
          <a:blip r:embed="rId2"/>
          <a:stretch>
            <a:fillRect/>
          </a:stretch>
        </p:blipFill>
        <p:spPr>
          <a:xfrm>
            <a:off x="256587" y="1474052"/>
            <a:ext cx="8733652" cy="4624387"/>
          </a:xfrm>
          <a:prstGeom prst="rect">
            <a:avLst/>
          </a:prstGeom>
        </p:spPr>
      </p:pic>
      <p:pic>
        <p:nvPicPr>
          <p:cNvPr id="5" name="Picture 4"/>
          <p:cNvPicPr>
            <a:picLocks noChangeAspect="1"/>
          </p:cNvPicPr>
          <p:nvPr/>
        </p:nvPicPr>
        <p:blipFill>
          <a:blip r:embed="rId2"/>
          <a:stretch>
            <a:fillRect/>
          </a:stretch>
        </p:blipFill>
        <p:spPr>
          <a:xfrm>
            <a:off x="0" y="1474052"/>
            <a:ext cx="8733652" cy="4624387"/>
          </a:xfrm>
          <a:prstGeom prst="rect">
            <a:avLst/>
          </a:prstGeom>
        </p:spPr>
      </p:pic>
      <p:sp>
        <p:nvSpPr>
          <p:cNvPr id="6" name="Rectangle 5"/>
          <p:cNvSpPr/>
          <p:nvPr/>
        </p:nvSpPr>
        <p:spPr>
          <a:xfrm>
            <a:off x="2046369" y="3415468"/>
            <a:ext cx="2820878" cy="260780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Rectangle 6"/>
          <p:cNvSpPr/>
          <p:nvPr/>
        </p:nvSpPr>
        <p:spPr>
          <a:xfrm>
            <a:off x="4760482" y="3813442"/>
            <a:ext cx="3517886" cy="2465615"/>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TextBox 8"/>
          <p:cNvSpPr txBox="1"/>
          <p:nvPr/>
        </p:nvSpPr>
        <p:spPr>
          <a:xfrm>
            <a:off x="4394041" y="3096805"/>
            <a:ext cx="473206" cy="369332"/>
          </a:xfrm>
          <a:prstGeom prst="rect">
            <a:avLst/>
          </a:prstGeom>
          <a:solidFill>
            <a:schemeClr val="bg1"/>
          </a:solidFill>
        </p:spPr>
        <p:txBody>
          <a:bodyPr wrap="none" rtlCol="0">
            <a:spAutoFit/>
          </a:bodyPr>
          <a:lstStyle/>
          <a:p>
            <a:r>
              <a:rPr lang="en-US" dirty="0">
                <a:solidFill>
                  <a:srgbClr val="1F1557"/>
                </a:solidFill>
              </a:rPr>
              <a:t>X=</a:t>
            </a:r>
          </a:p>
        </p:txBody>
      </p:sp>
      <p:sp>
        <p:nvSpPr>
          <p:cNvPr id="10" name="Rectangle 9"/>
          <p:cNvSpPr/>
          <p:nvPr/>
        </p:nvSpPr>
        <p:spPr>
          <a:xfrm>
            <a:off x="4361836" y="3844045"/>
            <a:ext cx="5152907" cy="2465615"/>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Title 4"/>
          <p:cNvSpPr>
            <a:spLocks noGrp="1"/>
          </p:cNvSpPr>
          <p:nvPr>
            <p:ph type="ctrTitle"/>
          </p:nvPr>
        </p:nvSpPr>
        <p:spPr>
          <a:xfrm>
            <a:off x="389752" y="967188"/>
            <a:ext cx="8343900" cy="693964"/>
          </a:xfrm>
          <a:solidFill>
            <a:schemeClr val="bg1"/>
          </a:solidFill>
        </p:spPr>
        <p:txBody>
          <a:bodyPr/>
          <a:lstStyle/>
          <a:p>
            <a:r>
              <a:rPr lang="en-US" sz="3200" dirty="0">
                <a:solidFill>
                  <a:schemeClr val="accent4"/>
                </a:solidFill>
              </a:rPr>
              <a:t>Localization, Classification  and Detection</a:t>
            </a:r>
          </a:p>
        </p:txBody>
      </p:sp>
      <p:sp>
        <p:nvSpPr>
          <p:cNvPr id="12" name="Rectangle 11"/>
          <p:cNvSpPr/>
          <p:nvPr/>
        </p:nvSpPr>
        <p:spPr>
          <a:xfrm>
            <a:off x="4867248" y="3827070"/>
            <a:ext cx="429030" cy="118009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0" name="Rectangle 19"/>
          <p:cNvSpPr/>
          <p:nvPr/>
        </p:nvSpPr>
        <p:spPr>
          <a:xfrm>
            <a:off x="1551529" y="4512390"/>
            <a:ext cx="1541862" cy="2383285"/>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5" name="Rectangle 24"/>
          <p:cNvSpPr/>
          <p:nvPr/>
        </p:nvSpPr>
        <p:spPr>
          <a:xfrm>
            <a:off x="389752" y="3564355"/>
            <a:ext cx="2609480" cy="2186041"/>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13" name="Group 12"/>
          <p:cNvGrpSpPr/>
          <p:nvPr/>
        </p:nvGrpSpPr>
        <p:grpSpPr>
          <a:xfrm>
            <a:off x="0" y="3915255"/>
            <a:ext cx="3294492" cy="2246769"/>
            <a:chOff x="4014950" y="5445864"/>
            <a:chExt cx="3294492" cy="2246769"/>
          </a:xfrm>
        </p:grpSpPr>
        <p:sp>
          <p:nvSpPr>
            <p:cNvPr id="2" name="TextBox 1"/>
            <p:cNvSpPr txBox="1"/>
            <p:nvPr/>
          </p:nvSpPr>
          <p:spPr>
            <a:xfrm>
              <a:off x="4014950" y="5445864"/>
              <a:ext cx="3294492" cy="2246769"/>
            </a:xfrm>
            <a:prstGeom prst="rect">
              <a:avLst/>
            </a:prstGeom>
            <a:solidFill>
              <a:schemeClr val="bg1"/>
            </a:solidFill>
            <a:ln>
              <a:noFill/>
            </a:ln>
          </p:spPr>
          <p:txBody>
            <a:bodyPr wrap="none" rtlCol="0">
              <a:spAutoFit/>
            </a:bodyPr>
            <a:lstStyle/>
            <a:p>
              <a:r>
                <a:rPr lang="en-US" sz="1400" dirty="0">
                  <a:solidFill>
                    <a:srgbClr val="FF0000"/>
                  </a:solidFill>
                </a:rPr>
                <a:t>                [(y</a:t>
              </a:r>
              <a:r>
                <a:rPr lang="en-US" sz="1400" baseline="-25000" dirty="0">
                  <a:solidFill>
                    <a:srgbClr val="FF0000"/>
                  </a:solidFill>
                </a:rPr>
                <a:t>1</a:t>
              </a:r>
              <a:r>
                <a:rPr lang="en-US" sz="1400" dirty="0">
                  <a:solidFill>
                    <a:srgbClr val="FF0000"/>
                  </a:solidFill>
                </a:rPr>
                <a:t>-y</a:t>
              </a:r>
              <a:r>
                <a:rPr lang="en-US" sz="1400" baseline="-25000" dirty="0">
                  <a:solidFill>
                    <a:srgbClr val="FF0000"/>
                  </a:solidFill>
                </a:rPr>
                <a:t>1</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dirty="0">
                  <a:solidFill>
                    <a:srgbClr val="FF0000"/>
                  </a:solidFill>
                </a:rPr>
                <a:t>+(y</a:t>
              </a:r>
              <a:r>
                <a:rPr lang="en-US" sz="1400" baseline="-25000" dirty="0">
                  <a:solidFill>
                    <a:srgbClr val="FF0000"/>
                  </a:solidFill>
                </a:rPr>
                <a:t>2</a:t>
              </a:r>
              <a:r>
                <a:rPr lang="en-US" sz="1400" dirty="0">
                  <a:solidFill>
                    <a:srgbClr val="FF0000"/>
                  </a:solidFill>
                </a:rPr>
                <a:t>-y</a:t>
              </a:r>
              <a:r>
                <a:rPr lang="en-US" sz="1400" baseline="-25000" dirty="0">
                  <a:solidFill>
                    <a:srgbClr val="FF0000"/>
                  </a:solidFill>
                </a:rPr>
                <a:t>2</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dirty="0">
                  <a:solidFill>
                    <a:srgbClr val="FF0000"/>
                  </a:solidFill>
                </a:rPr>
                <a:t>+</a:t>
              </a:r>
            </a:p>
            <a:p>
              <a:r>
                <a:rPr lang="en-US" sz="1400" dirty="0">
                  <a:solidFill>
                    <a:srgbClr val="FF0000"/>
                  </a:solidFill>
                </a:rPr>
                <a:t>                           …. +(y</a:t>
              </a:r>
              <a:r>
                <a:rPr lang="en-US" sz="1400" baseline="-25000" dirty="0">
                  <a:solidFill>
                    <a:srgbClr val="FF0000"/>
                  </a:solidFill>
                </a:rPr>
                <a:t>8</a:t>
              </a:r>
              <a:r>
                <a:rPr lang="en-US" sz="1400" dirty="0">
                  <a:solidFill>
                    <a:srgbClr val="FF0000"/>
                  </a:solidFill>
                </a:rPr>
                <a:t>-y</a:t>
              </a:r>
              <a:r>
                <a:rPr lang="en-US" sz="1400" baseline="-25000" dirty="0">
                  <a:solidFill>
                    <a:srgbClr val="FF0000"/>
                  </a:solidFill>
                </a:rPr>
                <a:t>8</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dirty="0">
                  <a:solidFill>
                    <a:srgbClr val="FF0000"/>
                  </a:solidFill>
                </a:rPr>
                <a:t>]    if y</a:t>
              </a:r>
              <a:r>
                <a:rPr lang="en-US" sz="1400" baseline="-25000" dirty="0">
                  <a:solidFill>
                    <a:srgbClr val="FF0000"/>
                  </a:solidFill>
                </a:rPr>
                <a:t>1</a:t>
              </a:r>
              <a:r>
                <a:rPr lang="en-US" sz="1400" dirty="0">
                  <a:solidFill>
                    <a:srgbClr val="FF0000"/>
                  </a:solidFill>
                </a:rPr>
                <a:t>=1</a:t>
              </a:r>
            </a:p>
            <a:p>
              <a:r>
                <a:rPr lang="en-US" sz="1400" dirty="0">
                  <a:solidFill>
                    <a:srgbClr val="FF0000"/>
                  </a:solidFill>
                </a:rPr>
                <a:t>L(</a:t>
              </a:r>
              <a:r>
                <a:rPr lang="en-US" sz="1400" dirty="0" err="1">
                  <a:solidFill>
                    <a:srgbClr val="FF0000"/>
                  </a:solidFill>
                </a:rPr>
                <a:t>y,y</a:t>
              </a:r>
              <a:r>
                <a:rPr lang="en-US" sz="1400" dirty="0">
                  <a:solidFill>
                    <a:srgbClr val="FF0000"/>
                  </a:solidFill>
                </a:rPr>
                <a:t>’) =</a:t>
              </a:r>
            </a:p>
            <a:p>
              <a:r>
                <a:rPr lang="en-US" sz="1400" dirty="0">
                  <a:solidFill>
                    <a:srgbClr val="FF0000"/>
                  </a:solidFill>
                </a:rPr>
                <a:t>                 (y</a:t>
              </a:r>
              <a:r>
                <a:rPr lang="en-US" sz="1400" baseline="-25000" dirty="0">
                  <a:solidFill>
                    <a:srgbClr val="FF0000"/>
                  </a:solidFill>
                </a:rPr>
                <a:t>1</a:t>
              </a:r>
              <a:r>
                <a:rPr lang="en-US" sz="1400" dirty="0">
                  <a:solidFill>
                    <a:srgbClr val="FF0000"/>
                  </a:solidFill>
                </a:rPr>
                <a:t>-y</a:t>
              </a:r>
              <a:r>
                <a:rPr lang="en-US" sz="1400" baseline="-25000" dirty="0">
                  <a:solidFill>
                    <a:srgbClr val="FF0000"/>
                  </a:solidFill>
                </a:rPr>
                <a:t>1</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baseline="-25000" dirty="0">
                  <a:solidFill>
                    <a:srgbClr val="FF0000"/>
                  </a:solidFill>
                </a:rPr>
                <a:t>                               </a:t>
              </a:r>
              <a:r>
                <a:rPr lang="en-US" sz="1400" dirty="0">
                  <a:solidFill>
                    <a:srgbClr val="FF0000"/>
                  </a:solidFill>
                </a:rPr>
                <a:t>if y</a:t>
              </a:r>
              <a:r>
                <a:rPr lang="en-US" sz="1400" baseline="-25000" dirty="0">
                  <a:solidFill>
                    <a:srgbClr val="FF0000"/>
                  </a:solidFill>
                </a:rPr>
                <a:t>1</a:t>
              </a:r>
              <a:r>
                <a:rPr lang="en-US" sz="1400" dirty="0">
                  <a:solidFill>
                    <a:srgbClr val="FF0000"/>
                  </a:solidFill>
                </a:rPr>
                <a:t>=0</a:t>
              </a:r>
            </a:p>
            <a:p>
              <a:endParaRPr lang="en-US" sz="1400" dirty="0">
                <a:solidFill>
                  <a:srgbClr val="FF0000"/>
                </a:solidFill>
              </a:endParaRPr>
            </a:p>
            <a:p>
              <a:r>
                <a:rPr lang="en-US" sz="1400" dirty="0">
                  <a:solidFill>
                    <a:srgbClr val="FF0000"/>
                  </a:solidFill>
                </a:rPr>
                <a:t>                                                       </a:t>
              </a:r>
            </a:p>
            <a:p>
              <a:endParaRPr lang="en-US" sz="1400" dirty="0">
                <a:solidFill>
                  <a:srgbClr val="FF0000"/>
                </a:solidFill>
              </a:endParaRPr>
            </a:p>
            <a:p>
              <a:endParaRPr lang="en-US" sz="1400" dirty="0">
                <a:solidFill>
                  <a:srgbClr val="FF0000"/>
                </a:solidFill>
              </a:endParaRPr>
            </a:p>
            <a:p>
              <a:endParaRPr lang="en-US" sz="1400" dirty="0">
                <a:solidFill>
                  <a:srgbClr val="FF0000"/>
                </a:solidFill>
              </a:endParaRPr>
            </a:p>
            <a:p>
              <a:endParaRPr lang="en-US" sz="1400" dirty="0">
                <a:solidFill>
                  <a:srgbClr val="FF0000"/>
                </a:solidFill>
              </a:endParaRPr>
            </a:p>
          </p:txBody>
        </p:sp>
        <p:sp>
          <p:nvSpPr>
            <p:cNvPr id="4" name="Left Brace 3"/>
            <p:cNvSpPr/>
            <p:nvPr/>
          </p:nvSpPr>
          <p:spPr>
            <a:xfrm>
              <a:off x="4731913" y="5446210"/>
              <a:ext cx="213583" cy="108433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27" name="TextBox 26"/>
          <p:cNvSpPr txBox="1"/>
          <p:nvPr/>
        </p:nvSpPr>
        <p:spPr>
          <a:xfrm>
            <a:off x="744728" y="3533677"/>
            <a:ext cx="1620957" cy="369332"/>
          </a:xfrm>
          <a:prstGeom prst="rect">
            <a:avLst/>
          </a:prstGeom>
          <a:noFill/>
        </p:spPr>
        <p:txBody>
          <a:bodyPr wrap="none" rtlCol="0">
            <a:spAutoFit/>
          </a:bodyPr>
          <a:lstStyle/>
          <a:p>
            <a:r>
              <a:rPr lang="en-US" dirty="0">
                <a:solidFill>
                  <a:srgbClr val="FF0000"/>
                </a:solidFill>
              </a:rPr>
              <a:t>Loss Function</a:t>
            </a:r>
          </a:p>
        </p:txBody>
      </p:sp>
      <p:sp>
        <p:nvSpPr>
          <p:cNvPr id="33" name="Rectangle 32"/>
          <p:cNvSpPr/>
          <p:nvPr/>
        </p:nvSpPr>
        <p:spPr>
          <a:xfrm>
            <a:off x="778525" y="1090934"/>
            <a:ext cx="2479269" cy="477847"/>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4" name="Rectangle 33"/>
          <p:cNvSpPr/>
          <p:nvPr/>
        </p:nvSpPr>
        <p:spPr>
          <a:xfrm>
            <a:off x="3261279" y="1098677"/>
            <a:ext cx="2479269" cy="477847"/>
          </a:xfrm>
          <a:prstGeom prst="rect">
            <a:avLst/>
          </a:prstGeom>
          <a:solidFill>
            <a:srgbClr val="00B05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40" name="Group 39"/>
          <p:cNvGrpSpPr/>
          <p:nvPr/>
        </p:nvGrpSpPr>
        <p:grpSpPr>
          <a:xfrm>
            <a:off x="4019090" y="4457767"/>
            <a:ext cx="3846824" cy="2638211"/>
            <a:chOff x="4019090" y="3669515"/>
            <a:chExt cx="3846824" cy="2638211"/>
          </a:xfrm>
        </p:grpSpPr>
        <p:grpSp>
          <p:nvGrpSpPr>
            <p:cNvPr id="24" name="Group 23"/>
            <p:cNvGrpSpPr/>
            <p:nvPr/>
          </p:nvGrpSpPr>
          <p:grpSpPr>
            <a:xfrm>
              <a:off x="4075255" y="3669515"/>
              <a:ext cx="3790659" cy="2638211"/>
              <a:chOff x="8666388" y="2635036"/>
              <a:chExt cx="3790659" cy="2638211"/>
            </a:xfrm>
          </p:grpSpPr>
          <p:grpSp>
            <p:nvGrpSpPr>
              <p:cNvPr id="15" name="Group 14"/>
              <p:cNvGrpSpPr/>
              <p:nvPr/>
            </p:nvGrpSpPr>
            <p:grpSpPr>
              <a:xfrm>
                <a:off x="8666388" y="2635036"/>
                <a:ext cx="1290320" cy="2638211"/>
                <a:chOff x="9400113" y="2084622"/>
                <a:chExt cx="1290320" cy="2638211"/>
              </a:xfrm>
            </p:grpSpPr>
            <p:sp>
              <p:nvSpPr>
                <p:cNvPr id="17" name="TextBox 16"/>
                <p:cNvSpPr txBox="1"/>
                <p:nvPr/>
              </p:nvSpPr>
              <p:spPr>
                <a:xfrm>
                  <a:off x="10266919" y="2084623"/>
                  <a:ext cx="423514" cy="2585323"/>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c</a:t>
                  </a:r>
                  <a:endParaRPr lang="en-US" dirty="0">
                    <a:solidFill>
                      <a:srgbClr val="FF0000"/>
                    </a:solidFill>
                  </a:endParaRPr>
                </a:p>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rgbClr val="FF0000"/>
                      </a:solidFill>
                    </a:rPr>
                    <a:t>c</a:t>
                  </a:r>
                  <a:r>
                    <a:rPr lang="en-US" baseline="-25000" dirty="0">
                      <a:solidFill>
                        <a:srgbClr val="FF0000"/>
                      </a:solidFill>
                    </a:rPr>
                    <a:t>1</a:t>
                  </a:r>
                  <a:endParaRPr lang="en-US" dirty="0">
                    <a:solidFill>
                      <a:srgbClr val="FF0000"/>
                    </a:solidFill>
                  </a:endParaRPr>
                </a:p>
                <a:p>
                  <a:r>
                    <a:rPr lang="en-US" dirty="0">
                      <a:solidFill>
                        <a:srgbClr val="FF0000"/>
                      </a:solidFill>
                    </a:rPr>
                    <a:t>c</a:t>
                  </a:r>
                  <a:r>
                    <a:rPr lang="en-US" baseline="-25000" dirty="0">
                      <a:solidFill>
                        <a:srgbClr val="FF0000"/>
                      </a:solidFill>
                    </a:rPr>
                    <a:t>2</a:t>
                  </a:r>
                  <a:endParaRPr lang="en-US" dirty="0">
                    <a:solidFill>
                      <a:srgbClr val="FF0000"/>
                    </a:solidFill>
                  </a:endParaRPr>
                </a:p>
                <a:p>
                  <a:r>
                    <a:rPr lang="en-US" dirty="0">
                      <a:solidFill>
                        <a:srgbClr val="FF0000"/>
                      </a:solidFill>
                    </a:rPr>
                    <a:t>c</a:t>
                  </a:r>
                  <a:r>
                    <a:rPr lang="en-US" baseline="-25000" dirty="0">
                      <a:solidFill>
                        <a:srgbClr val="FF0000"/>
                      </a:solidFill>
                    </a:rPr>
                    <a:t>3</a:t>
                  </a:r>
                  <a:endParaRPr lang="en-US" dirty="0">
                    <a:solidFill>
                      <a:srgbClr val="FF0000"/>
                    </a:solidFill>
                  </a:endParaRPr>
                </a:p>
                <a:p>
                  <a:r>
                    <a:rPr lang="en-US" dirty="0">
                      <a:solidFill>
                        <a:srgbClr val="FF0000"/>
                      </a:solidFill>
                    </a:rPr>
                    <a:t>c</a:t>
                  </a:r>
                  <a:r>
                    <a:rPr lang="en-US" baseline="-25000" dirty="0">
                      <a:solidFill>
                        <a:srgbClr val="FF0000"/>
                      </a:solidFill>
                    </a:rPr>
                    <a:t>4</a:t>
                  </a:r>
                  <a:endParaRPr lang="en-US" dirty="0">
                    <a:solidFill>
                      <a:srgbClr val="FF0000"/>
                    </a:solidFill>
                  </a:endParaRPr>
                </a:p>
              </p:txBody>
            </p:sp>
            <p:sp>
              <p:nvSpPr>
                <p:cNvPr id="18" name="Double Brace 17"/>
                <p:cNvSpPr/>
                <p:nvPr/>
              </p:nvSpPr>
              <p:spPr>
                <a:xfrm>
                  <a:off x="10245160" y="2084622"/>
                  <a:ext cx="441785"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9400113" y="2137510"/>
                  <a:ext cx="397866" cy="2585323"/>
                </a:xfrm>
                <a:prstGeom prst="rect">
                  <a:avLst/>
                </a:prstGeom>
                <a:noFill/>
              </p:spPr>
              <p:txBody>
                <a:bodyPr wrap="none" rtlCol="0">
                  <a:spAutoFit/>
                </a:bodyPr>
                <a:lstStyle/>
                <a:p>
                  <a:r>
                    <a:rPr lang="en-US" dirty="0">
                      <a:solidFill>
                        <a:srgbClr val="FF0000"/>
                      </a:solidFill>
                    </a:rPr>
                    <a:t>y</a:t>
                  </a:r>
                  <a:r>
                    <a:rPr lang="en-US" baseline="-25000" dirty="0">
                      <a:solidFill>
                        <a:srgbClr val="FF0000"/>
                      </a:solidFill>
                    </a:rPr>
                    <a:t>1</a:t>
                  </a:r>
                  <a:endParaRPr lang="en-US" dirty="0">
                    <a:solidFill>
                      <a:srgbClr val="FF0000"/>
                    </a:solidFill>
                  </a:endParaRPr>
                </a:p>
                <a:p>
                  <a:r>
                    <a:rPr lang="en-US" dirty="0">
                      <a:solidFill>
                        <a:srgbClr val="FF0000"/>
                      </a:solidFill>
                    </a:rPr>
                    <a:t>y</a:t>
                  </a:r>
                  <a:r>
                    <a:rPr lang="en-US" baseline="-25000" dirty="0">
                      <a:solidFill>
                        <a:srgbClr val="FF0000"/>
                      </a:solidFill>
                    </a:rPr>
                    <a:t>2</a:t>
                  </a:r>
                  <a:endParaRPr lang="en-US" dirty="0">
                    <a:solidFill>
                      <a:srgbClr val="FF0000"/>
                    </a:solidFill>
                  </a:endParaRPr>
                </a:p>
                <a:p>
                  <a:r>
                    <a:rPr lang="en-US" dirty="0">
                      <a:solidFill>
                        <a:srgbClr val="FF0000"/>
                      </a:solidFill>
                    </a:rPr>
                    <a:t>y</a:t>
                  </a:r>
                  <a:r>
                    <a:rPr lang="en-US" baseline="-25000" dirty="0">
                      <a:solidFill>
                        <a:srgbClr val="FF0000"/>
                      </a:solidFill>
                    </a:rPr>
                    <a:t>3</a:t>
                  </a:r>
                  <a:endParaRPr lang="en-US" dirty="0">
                    <a:solidFill>
                      <a:srgbClr val="FF0000"/>
                    </a:solidFill>
                  </a:endParaRPr>
                </a:p>
                <a:p>
                  <a:r>
                    <a:rPr lang="en-US" dirty="0">
                      <a:solidFill>
                        <a:srgbClr val="FF0000"/>
                      </a:solidFill>
                    </a:rPr>
                    <a:t>y</a:t>
                  </a:r>
                  <a:r>
                    <a:rPr lang="en-US" baseline="-25000" dirty="0">
                      <a:solidFill>
                        <a:srgbClr val="FF0000"/>
                      </a:solidFill>
                    </a:rPr>
                    <a:t>4</a:t>
                  </a:r>
                </a:p>
                <a:p>
                  <a:r>
                    <a:rPr lang="en-US" dirty="0">
                      <a:solidFill>
                        <a:srgbClr val="FF0000"/>
                      </a:solidFill>
                    </a:rPr>
                    <a:t>y</a:t>
                  </a:r>
                  <a:r>
                    <a:rPr lang="en-US" baseline="-25000" dirty="0">
                      <a:solidFill>
                        <a:srgbClr val="FF0000"/>
                      </a:solidFill>
                    </a:rPr>
                    <a:t>5</a:t>
                  </a:r>
                  <a:endParaRPr lang="en-US" dirty="0">
                    <a:solidFill>
                      <a:srgbClr val="FF0000"/>
                    </a:solidFill>
                  </a:endParaRPr>
                </a:p>
                <a:p>
                  <a:r>
                    <a:rPr lang="en-US" dirty="0">
                      <a:solidFill>
                        <a:srgbClr val="FF0000"/>
                      </a:solidFill>
                    </a:rPr>
                    <a:t>y</a:t>
                  </a:r>
                  <a:r>
                    <a:rPr lang="en-US" baseline="-25000" dirty="0">
                      <a:solidFill>
                        <a:srgbClr val="FF0000"/>
                      </a:solidFill>
                    </a:rPr>
                    <a:t>6</a:t>
                  </a:r>
                  <a:endParaRPr lang="en-US" dirty="0">
                    <a:solidFill>
                      <a:srgbClr val="FF0000"/>
                    </a:solidFill>
                  </a:endParaRPr>
                </a:p>
                <a:p>
                  <a:r>
                    <a:rPr lang="en-US" dirty="0">
                      <a:solidFill>
                        <a:srgbClr val="FF0000"/>
                      </a:solidFill>
                    </a:rPr>
                    <a:t>y</a:t>
                  </a:r>
                  <a:r>
                    <a:rPr lang="en-US" baseline="-25000" dirty="0">
                      <a:solidFill>
                        <a:srgbClr val="FF0000"/>
                      </a:solidFill>
                    </a:rPr>
                    <a:t>7</a:t>
                  </a:r>
                  <a:endParaRPr lang="en-US" dirty="0">
                    <a:solidFill>
                      <a:srgbClr val="FF0000"/>
                    </a:solidFill>
                  </a:endParaRPr>
                </a:p>
                <a:p>
                  <a:r>
                    <a:rPr lang="en-US" dirty="0">
                      <a:solidFill>
                        <a:srgbClr val="FF0000"/>
                      </a:solidFill>
                    </a:rPr>
                    <a:t>y</a:t>
                  </a:r>
                  <a:r>
                    <a:rPr lang="en-US" baseline="-25000" dirty="0">
                      <a:solidFill>
                        <a:srgbClr val="FF0000"/>
                      </a:solidFill>
                    </a:rPr>
                    <a:t>8</a:t>
                  </a:r>
                  <a:endParaRPr lang="en-US" dirty="0">
                    <a:solidFill>
                      <a:srgbClr val="FF0000"/>
                    </a:solidFill>
                  </a:endParaRPr>
                </a:p>
                <a:p>
                  <a:r>
                    <a:rPr lang="en-US" dirty="0">
                      <a:solidFill>
                        <a:srgbClr val="FF0000"/>
                      </a:solidFill>
                    </a:rPr>
                    <a:t>y</a:t>
                  </a:r>
                  <a:r>
                    <a:rPr lang="en-US" baseline="-25000" dirty="0">
                      <a:solidFill>
                        <a:srgbClr val="FF0000"/>
                      </a:solidFill>
                    </a:rPr>
                    <a:t>9</a:t>
                  </a:r>
                  <a:endParaRPr lang="en-US" dirty="0">
                    <a:solidFill>
                      <a:srgbClr val="FF0000"/>
                    </a:solidFill>
                  </a:endParaRPr>
                </a:p>
              </p:txBody>
            </p:sp>
          </p:grpSp>
          <p:sp>
            <p:nvSpPr>
              <p:cNvPr id="19" name="TextBox 18"/>
              <p:cNvSpPr txBox="1"/>
              <p:nvPr/>
            </p:nvSpPr>
            <p:spPr>
              <a:xfrm>
                <a:off x="10387250" y="3396043"/>
                <a:ext cx="2069797" cy="646331"/>
              </a:xfrm>
              <a:prstGeom prst="rect">
                <a:avLst/>
              </a:prstGeom>
              <a:noFill/>
            </p:spPr>
            <p:txBody>
              <a:bodyPr wrap="none" rtlCol="0">
                <a:spAutoFit/>
              </a:bodyPr>
              <a:lstStyle/>
              <a:p>
                <a:r>
                  <a:rPr lang="en-US" dirty="0">
                    <a:solidFill>
                      <a:srgbClr val="FF0000"/>
                    </a:solidFill>
                  </a:rPr>
                  <a:t>is there an object?</a:t>
                </a:r>
              </a:p>
              <a:p>
                <a:r>
                  <a:rPr lang="en-US" dirty="0">
                    <a:solidFill>
                      <a:srgbClr val="FF0000"/>
                    </a:solidFill>
                  </a:rPr>
                  <a:t>y</a:t>
                </a:r>
                <a:r>
                  <a:rPr lang="en-US" baseline="-25000" dirty="0">
                    <a:solidFill>
                      <a:srgbClr val="FF0000"/>
                    </a:solidFill>
                  </a:rPr>
                  <a:t>1</a:t>
                </a:r>
                <a:r>
                  <a:rPr lang="en-US" dirty="0">
                    <a:solidFill>
                      <a:srgbClr val="FF0000"/>
                    </a:solidFill>
                  </a:rPr>
                  <a:t>=p</a:t>
                </a:r>
                <a:r>
                  <a:rPr lang="en-US" baseline="-25000" dirty="0">
                    <a:solidFill>
                      <a:srgbClr val="FF0000"/>
                    </a:solidFill>
                  </a:rPr>
                  <a:t>c</a:t>
                </a:r>
                <a:endParaRPr lang="en-US" dirty="0">
                  <a:solidFill>
                    <a:srgbClr val="FF0000"/>
                  </a:solidFill>
                </a:endParaRPr>
              </a:p>
            </p:txBody>
          </p:sp>
          <p:cxnSp>
            <p:nvCxnSpPr>
              <p:cNvPr id="22" name="Straight Arrow Connector 21"/>
              <p:cNvCxnSpPr/>
              <p:nvPr/>
            </p:nvCxnSpPr>
            <p:spPr>
              <a:xfrm flipH="1" flipV="1">
                <a:off x="9869342" y="2951263"/>
                <a:ext cx="586850" cy="5221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4557022" y="4790396"/>
              <a:ext cx="319318" cy="369332"/>
            </a:xfrm>
            <a:prstGeom prst="rect">
              <a:avLst/>
            </a:prstGeom>
          </p:spPr>
          <p:txBody>
            <a:bodyPr wrap="none">
              <a:spAutoFit/>
            </a:bodyPr>
            <a:lstStyle/>
            <a:p>
              <a:r>
                <a:rPr lang="en-US" dirty="0">
                  <a:solidFill>
                    <a:srgbClr val="FF0000"/>
                  </a:solidFill>
                </a:rPr>
                <a:t>=</a:t>
              </a:r>
              <a:endParaRPr lang="en-US" dirty="0"/>
            </a:p>
          </p:txBody>
        </p:sp>
        <p:sp>
          <p:nvSpPr>
            <p:cNvPr id="37" name="Double Brace 36"/>
            <p:cNvSpPr/>
            <p:nvPr/>
          </p:nvSpPr>
          <p:spPr>
            <a:xfrm>
              <a:off x="4019090" y="3669516"/>
              <a:ext cx="493971"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42"/>
          <p:cNvGrpSpPr/>
          <p:nvPr/>
        </p:nvGrpSpPr>
        <p:grpSpPr>
          <a:xfrm>
            <a:off x="-69938" y="4980975"/>
            <a:ext cx="4121532" cy="1934009"/>
            <a:chOff x="-69938" y="4192723"/>
            <a:chExt cx="4121532" cy="1934009"/>
          </a:xfrm>
        </p:grpSpPr>
        <p:pic>
          <p:nvPicPr>
            <p:cNvPr id="38" name="Picture 37"/>
            <p:cNvPicPr>
              <a:picLocks noChangeAspect="1"/>
            </p:cNvPicPr>
            <p:nvPr/>
          </p:nvPicPr>
          <p:blipFill>
            <a:blip r:embed="rId3"/>
            <a:stretch>
              <a:fillRect/>
            </a:stretch>
          </p:blipFill>
          <p:spPr>
            <a:xfrm>
              <a:off x="-69938" y="4192723"/>
              <a:ext cx="4121532" cy="1934009"/>
            </a:xfrm>
            <a:prstGeom prst="rect">
              <a:avLst/>
            </a:prstGeom>
          </p:spPr>
        </p:pic>
        <p:pic>
          <p:nvPicPr>
            <p:cNvPr id="39" name="Picture 38"/>
            <p:cNvPicPr>
              <a:picLocks noChangeAspect="1"/>
            </p:cNvPicPr>
            <p:nvPr/>
          </p:nvPicPr>
          <p:blipFill>
            <a:blip r:embed="rId4"/>
            <a:stretch>
              <a:fillRect/>
            </a:stretch>
          </p:blipFill>
          <p:spPr>
            <a:xfrm>
              <a:off x="15155" y="4565007"/>
              <a:ext cx="531663" cy="720686"/>
            </a:xfrm>
            <a:prstGeom prst="rect">
              <a:avLst/>
            </a:prstGeom>
          </p:spPr>
        </p:pic>
      </p:grpSp>
      <p:sp>
        <p:nvSpPr>
          <p:cNvPr id="41" name="Rectangle 40"/>
          <p:cNvSpPr/>
          <p:nvPr/>
        </p:nvSpPr>
        <p:spPr>
          <a:xfrm>
            <a:off x="6810265" y="5704613"/>
            <a:ext cx="1267976" cy="369332"/>
          </a:xfrm>
          <a:prstGeom prst="rect">
            <a:avLst/>
          </a:prstGeom>
        </p:spPr>
        <p:txBody>
          <a:bodyPr wrap="none">
            <a:spAutoFit/>
          </a:bodyPr>
          <a:lstStyle/>
          <a:p>
            <a:r>
              <a:rPr lang="en-US" dirty="0">
                <a:solidFill>
                  <a:srgbClr val="FF0000"/>
                </a:solidFill>
              </a:rPr>
              <a:t>Yes if y</a:t>
            </a:r>
            <a:r>
              <a:rPr lang="en-US" baseline="-25000" dirty="0">
                <a:solidFill>
                  <a:srgbClr val="FF0000"/>
                </a:solidFill>
              </a:rPr>
              <a:t>1</a:t>
            </a:r>
            <a:r>
              <a:rPr lang="en-US" dirty="0">
                <a:solidFill>
                  <a:srgbClr val="FF0000"/>
                </a:solidFill>
              </a:rPr>
              <a:t>=1</a:t>
            </a:r>
          </a:p>
        </p:txBody>
      </p:sp>
      <p:sp>
        <p:nvSpPr>
          <p:cNvPr id="42" name="Rectangle 41"/>
          <p:cNvSpPr/>
          <p:nvPr/>
        </p:nvSpPr>
        <p:spPr>
          <a:xfrm>
            <a:off x="6831015" y="6107015"/>
            <a:ext cx="1186543" cy="369332"/>
          </a:xfrm>
          <a:prstGeom prst="rect">
            <a:avLst/>
          </a:prstGeom>
        </p:spPr>
        <p:txBody>
          <a:bodyPr wrap="none">
            <a:spAutoFit/>
          </a:bodyPr>
          <a:lstStyle/>
          <a:p>
            <a:r>
              <a:rPr lang="en-US" dirty="0">
                <a:solidFill>
                  <a:srgbClr val="FF0000"/>
                </a:solidFill>
              </a:rPr>
              <a:t>No if y</a:t>
            </a:r>
            <a:r>
              <a:rPr lang="en-US" baseline="-25000" dirty="0">
                <a:solidFill>
                  <a:srgbClr val="FF0000"/>
                </a:solidFill>
              </a:rPr>
              <a:t>1</a:t>
            </a:r>
            <a:r>
              <a:rPr lang="en-US" dirty="0">
                <a:solidFill>
                  <a:srgbClr val="FF0000"/>
                </a:solidFill>
              </a:rPr>
              <a:t>=0</a:t>
            </a:r>
          </a:p>
        </p:txBody>
      </p:sp>
      <p:sp>
        <p:nvSpPr>
          <p:cNvPr id="44" name="Rectangle 43"/>
          <p:cNvSpPr/>
          <p:nvPr/>
        </p:nvSpPr>
        <p:spPr>
          <a:xfrm>
            <a:off x="2198769" y="2155039"/>
            <a:ext cx="800463" cy="96330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5" name="Rectangle 44"/>
          <p:cNvSpPr/>
          <p:nvPr/>
        </p:nvSpPr>
        <p:spPr>
          <a:xfrm>
            <a:off x="2351169" y="2565848"/>
            <a:ext cx="800463" cy="96330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6" name="Rectangle 45"/>
          <p:cNvSpPr/>
          <p:nvPr/>
        </p:nvSpPr>
        <p:spPr>
          <a:xfrm>
            <a:off x="586582" y="2198986"/>
            <a:ext cx="260762" cy="13346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7" name="TextBox 46"/>
          <p:cNvSpPr txBox="1"/>
          <p:nvPr/>
        </p:nvSpPr>
        <p:spPr>
          <a:xfrm>
            <a:off x="1103931" y="1942234"/>
            <a:ext cx="1005403" cy="369332"/>
          </a:xfrm>
          <a:prstGeom prst="rect">
            <a:avLst/>
          </a:prstGeom>
          <a:noFill/>
        </p:spPr>
        <p:txBody>
          <a:bodyPr wrap="none" rtlCol="0">
            <a:spAutoFit/>
          </a:bodyPr>
          <a:lstStyle/>
          <a:p>
            <a:r>
              <a:rPr lang="en-US" dirty="0">
                <a:solidFill>
                  <a:srgbClr val="FF0000"/>
                </a:solidFill>
              </a:rPr>
              <a:t>Classes</a:t>
            </a:r>
          </a:p>
        </p:txBody>
      </p:sp>
      <p:sp>
        <p:nvSpPr>
          <p:cNvPr id="48" name="Rectangle 47"/>
          <p:cNvSpPr/>
          <p:nvPr/>
        </p:nvSpPr>
        <p:spPr>
          <a:xfrm>
            <a:off x="1190365" y="2529284"/>
            <a:ext cx="1160804" cy="1364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9" name="Rectangle 48"/>
          <p:cNvSpPr/>
          <p:nvPr/>
        </p:nvSpPr>
        <p:spPr>
          <a:xfrm>
            <a:off x="1194768" y="3095431"/>
            <a:ext cx="1160804" cy="1364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0" name="Rectangle 49"/>
          <p:cNvSpPr/>
          <p:nvPr/>
        </p:nvSpPr>
        <p:spPr>
          <a:xfrm>
            <a:off x="1093863" y="2793676"/>
            <a:ext cx="1160804" cy="10173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1" name="Rectangle 50"/>
          <p:cNvSpPr/>
          <p:nvPr/>
        </p:nvSpPr>
        <p:spPr>
          <a:xfrm>
            <a:off x="1583398" y="2645649"/>
            <a:ext cx="1160804" cy="16570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2" name="Rectangle 51"/>
          <p:cNvSpPr/>
          <p:nvPr/>
        </p:nvSpPr>
        <p:spPr>
          <a:xfrm>
            <a:off x="4513061" y="2529285"/>
            <a:ext cx="3352853" cy="135876"/>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3" name="Rectangle 52"/>
          <p:cNvSpPr/>
          <p:nvPr/>
        </p:nvSpPr>
        <p:spPr>
          <a:xfrm>
            <a:off x="6267964" y="2491954"/>
            <a:ext cx="2465688" cy="1364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4" name="Rectangle 53"/>
          <p:cNvSpPr/>
          <p:nvPr/>
        </p:nvSpPr>
        <p:spPr>
          <a:xfrm>
            <a:off x="5347124" y="2157048"/>
            <a:ext cx="2730705" cy="429934"/>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5" name="TextBox 54"/>
          <p:cNvSpPr txBox="1"/>
          <p:nvPr/>
        </p:nvSpPr>
        <p:spPr>
          <a:xfrm>
            <a:off x="3394857" y="2216512"/>
            <a:ext cx="1941557" cy="369332"/>
          </a:xfrm>
          <a:prstGeom prst="rect">
            <a:avLst/>
          </a:prstGeom>
          <a:solidFill>
            <a:schemeClr val="bg1"/>
          </a:solidFill>
        </p:spPr>
        <p:txBody>
          <a:bodyPr wrap="none" rtlCol="0">
            <a:spAutoFit/>
          </a:bodyPr>
          <a:lstStyle/>
          <a:p>
            <a:r>
              <a:rPr lang="en-US" dirty="0">
                <a:solidFill>
                  <a:schemeClr val="accent4"/>
                </a:solidFill>
              </a:rPr>
              <a:t>      Goal: Output </a:t>
            </a:r>
          </a:p>
        </p:txBody>
      </p:sp>
      <p:sp>
        <p:nvSpPr>
          <p:cNvPr id="56" name="Rectangle 55"/>
          <p:cNvSpPr/>
          <p:nvPr/>
        </p:nvSpPr>
        <p:spPr>
          <a:xfrm>
            <a:off x="3854994" y="2199036"/>
            <a:ext cx="4567400" cy="40071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7" name="Rectangle 56"/>
          <p:cNvSpPr/>
          <p:nvPr/>
        </p:nvSpPr>
        <p:spPr>
          <a:xfrm>
            <a:off x="5211455" y="3255590"/>
            <a:ext cx="529093" cy="477847"/>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Tree>
    <p:extLst>
      <p:ext uri="{BB962C8B-B14F-4D97-AF65-F5344CB8AC3E}">
        <p14:creationId xmlns:p14="http://schemas.microsoft.com/office/powerpoint/2010/main" val="20172919"/>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p:bldP spid="41" grpId="0"/>
      <p:bldP spid="42" grpId="0"/>
      <p:bldP spid="47" grpId="0"/>
      <p:bldP spid="54" grpId="0" animBg="1"/>
      <p:bldP spid="56" grpId="0" animBg="1"/>
      <p:bldP spid="5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6410" y="-122663"/>
            <a:ext cx="10627112" cy="7683190"/>
          </a:xfrm>
          <a:prstGeom prst="rect">
            <a:avLst/>
          </a:prstGeom>
          <a:solidFill>
            <a:schemeClr val="bg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pic>
        <p:nvPicPr>
          <p:cNvPr id="58" name="Picture 57"/>
          <p:cNvPicPr>
            <a:picLocks noChangeAspect="1"/>
          </p:cNvPicPr>
          <p:nvPr/>
        </p:nvPicPr>
        <p:blipFill>
          <a:blip r:embed="rId2"/>
          <a:stretch>
            <a:fillRect/>
          </a:stretch>
        </p:blipFill>
        <p:spPr>
          <a:xfrm>
            <a:off x="921158" y="3353713"/>
            <a:ext cx="8024676" cy="2281238"/>
          </a:xfrm>
          <a:prstGeom prst="rect">
            <a:avLst/>
          </a:prstGeom>
        </p:spPr>
      </p:pic>
      <p:sp>
        <p:nvSpPr>
          <p:cNvPr id="59" name="Title 4"/>
          <p:cNvSpPr txBox="1">
            <a:spLocks/>
          </p:cNvSpPr>
          <p:nvPr/>
        </p:nvSpPr>
        <p:spPr bwMode="auto">
          <a:xfrm>
            <a:off x="413187" y="1711556"/>
            <a:ext cx="8343900" cy="6939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solidFill>
                  <a:schemeClr val="accent4"/>
                </a:solidFill>
              </a:rPr>
              <a:t>Object, Semantic, Instance Segmentation</a:t>
            </a:r>
            <a:br>
              <a:rPr lang="en-US" kern="0" dirty="0">
                <a:solidFill>
                  <a:schemeClr val="accent4"/>
                </a:solidFill>
              </a:rPr>
            </a:br>
            <a:endParaRPr lang="en-US" kern="0" dirty="0">
              <a:solidFill>
                <a:schemeClr val="accent4"/>
              </a:solidFill>
            </a:endParaRPr>
          </a:p>
        </p:txBody>
      </p:sp>
    </p:spTree>
    <p:extLst>
      <p:ext uri="{BB962C8B-B14F-4D97-AF65-F5344CB8AC3E}">
        <p14:creationId xmlns:p14="http://schemas.microsoft.com/office/powerpoint/2010/main" val="4111738905"/>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F1C54-3C3D-F795-453D-63B2B10F3FE3}"/>
              </a:ext>
            </a:extLst>
          </p:cNvPr>
          <p:cNvSpPr/>
          <p:nvPr/>
        </p:nvSpPr>
        <p:spPr>
          <a:xfrm>
            <a:off x="-14978" y="-102912"/>
            <a:ext cx="9144000" cy="7189511"/>
          </a:xfrm>
          <a:prstGeom prst="rect">
            <a:avLst/>
          </a:prstGeom>
          <a:solidFill>
            <a:schemeClr val="bg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TextBox 2">
            <a:extLst>
              <a:ext uri="{FF2B5EF4-FFF2-40B4-BE49-F238E27FC236}">
                <a16:creationId xmlns:a16="http://schemas.microsoft.com/office/drawing/2014/main" id="{E6C2EB27-1AAA-7D6C-363A-DE747B0FD981}"/>
              </a:ext>
            </a:extLst>
          </p:cNvPr>
          <p:cNvSpPr txBox="1"/>
          <p:nvPr/>
        </p:nvSpPr>
        <p:spPr>
          <a:xfrm>
            <a:off x="2970805" y="2184696"/>
            <a:ext cx="3092513" cy="1015663"/>
          </a:xfrm>
          <a:prstGeom prst="rect">
            <a:avLst/>
          </a:prstGeom>
          <a:noFill/>
        </p:spPr>
        <p:txBody>
          <a:bodyPr wrap="none" rtlCol="0">
            <a:spAutoFit/>
          </a:bodyPr>
          <a:lstStyle/>
          <a:p>
            <a:r>
              <a:rPr lang="en-US" sz="6000" dirty="0">
                <a:solidFill>
                  <a:schemeClr val="accent4"/>
                </a:solidFill>
              </a:rPr>
              <a:t>The End</a:t>
            </a:r>
          </a:p>
        </p:txBody>
      </p:sp>
    </p:spTree>
    <p:extLst>
      <p:ext uri="{BB962C8B-B14F-4D97-AF65-F5344CB8AC3E}">
        <p14:creationId xmlns:p14="http://schemas.microsoft.com/office/powerpoint/2010/main" val="2536769017"/>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457200" y="-263340"/>
            <a:ext cx="8686800" cy="7683190"/>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2800" b="1" i="0" dirty="0">
                <a:solidFill>
                  <a:srgbClr val="1F1F1F"/>
                </a:solidFill>
                <a:effectLst/>
                <a:latin typeface="Inter"/>
              </a:rPr>
              <a:t>YOLO v2</a:t>
            </a:r>
            <a:endParaRPr lang="en-US" sz="2800" b="0" i="0" dirty="0">
              <a:solidFill>
                <a:srgbClr val="1F1F1F"/>
              </a:solidFill>
              <a:effectLst/>
              <a:latin typeface="Inter"/>
            </a:endParaRPr>
          </a:p>
          <a:p>
            <a:pPr algn="l"/>
            <a:r>
              <a:rPr lang="en-US" b="0" i="0" u="none" strike="noStrike" dirty="0">
                <a:solidFill>
                  <a:srgbClr val="1064FE"/>
                </a:solidFill>
                <a:effectLst/>
                <a:latin typeface="Inter"/>
                <a:hlinkClick r:id="rId2"/>
              </a:rPr>
              <a:t>YOLO v2</a:t>
            </a:r>
            <a:r>
              <a:rPr lang="en-US" b="0" i="0" dirty="0">
                <a:solidFill>
                  <a:srgbClr val="080A13"/>
                </a:solidFill>
                <a:effectLst/>
                <a:latin typeface="Inter"/>
              </a:rPr>
              <a:t>, also known as YOLO9000, was introduced in 2016 as an improvement over the original YOLO algorithm. It was designed to be faster and more accurate than YOLO and to be able to detect a wider range of object classes. This updated version also uses a different CNN backbone called Darknet-19, a variant of the </a:t>
            </a:r>
            <a:r>
              <a:rPr lang="en-US" b="0" i="0" dirty="0" err="1">
                <a:solidFill>
                  <a:srgbClr val="080A13"/>
                </a:solidFill>
                <a:effectLst/>
                <a:latin typeface="Inter"/>
              </a:rPr>
              <a:t>VGGNet</a:t>
            </a:r>
            <a:r>
              <a:rPr lang="en-US" b="0" i="0" dirty="0">
                <a:solidFill>
                  <a:srgbClr val="080A13"/>
                </a:solidFill>
                <a:effectLst/>
                <a:latin typeface="Inter"/>
              </a:rPr>
              <a:t> architecture with simple progressive convolution and pooling layers.</a:t>
            </a:r>
          </a:p>
          <a:p>
            <a:pPr algn="l"/>
            <a:endParaRPr lang="en-US" b="0" i="0" dirty="0">
              <a:solidFill>
                <a:srgbClr val="080A13"/>
              </a:solidFill>
              <a:effectLst/>
              <a:latin typeface="Inter"/>
            </a:endParaRPr>
          </a:p>
          <a:p>
            <a:pPr algn="l"/>
            <a:r>
              <a:rPr lang="en-US" b="0" i="0" dirty="0">
                <a:solidFill>
                  <a:srgbClr val="080A13"/>
                </a:solidFill>
                <a:effectLst/>
                <a:latin typeface="Inter"/>
              </a:rPr>
              <a:t>One of the main improvements in YOLO v2 is the use of anchor boxes. Anchor boxes are a set of predefined bounding boxes of different aspect ratios and scales. When predicting bounding boxes, YOLO v2 uses a combination of the anchor boxes and the predicted offsets to determine the final bounding box. This allows the algorithm to handle a wider range of object sizes and aspect ratios.</a:t>
            </a:r>
          </a:p>
          <a:p>
            <a:pPr algn="l"/>
            <a:endParaRPr lang="en-US" b="0" i="0" dirty="0">
              <a:solidFill>
                <a:srgbClr val="080A13"/>
              </a:solidFill>
              <a:effectLst/>
              <a:latin typeface="Inter"/>
            </a:endParaRPr>
          </a:p>
          <a:p>
            <a:pPr algn="l"/>
            <a:r>
              <a:rPr lang="en-US" b="0" i="0" dirty="0">
                <a:solidFill>
                  <a:srgbClr val="080A13"/>
                </a:solidFill>
                <a:effectLst/>
                <a:latin typeface="Inter"/>
              </a:rPr>
              <a:t>Another improvement in YOLO v2 is the use of batch normalization, which helps to improve the accuracy and stability of the model. YOLO v2 also uses a multi-scale training strategy, which involves training the model on images at multiple scales and then averaging the predictions. This helps to improve the detection performance of small objects.</a:t>
            </a:r>
          </a:p>
          <a:p>
            <a:pPr algn="l"/>
            <a:r>
              <a:rPr lang="en-US" b="0" i="0" dirty="0">
                <a:solidFill>
                  <a:srgbClr val="080A13"/>
                </a:solidFill>
                <a:effectLst/>
                <a:latin typeface="Inter"/>
              </a:rPr>
              <a:t>YOLO v2 also introduces a new </a:t>
            </a:r>
            <a:r>
              <a:rPr lang="en-US" b="0" i="0" u="none" strike="noStrike" dirty="0">
                <a:solidFill>
                  <a:srgbClr val="1064FE"/>
                </a:solidFill>
                <a:effectLst/>
                <a:latin typeface="Inter"/>
                <a:hlinkClick r:id="rId3"/>
              </a:rPr>
              <a:t>loss function</a:t>
            </a:r>
            <a:r>
              <a:rPr lang="en-US" b="0" i="0" dirty="0">
                <a:solidFill>
                  <a:srgbClr val="080A13"/>
                </a:solidFill>
                <a:effectLst/>
                <a:latin typeface="Inter"/>
              </a:rPr>
              <a:t> better suited to object detection tasks. The loss</a:t>
            </a: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457200" y="2057400"/>
            <a:ext cx="6727371" cy="34290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 name="Rectangle 3">
            <a:extLst>
              <a:ext uri="{FF2B5EF4-FFF2-40B4-BE49-F238E27FC236}">
                <a16:creationId xmlns:a16="http://schemas.microsoft.com/office/drawing/2014/main" id="{41A005E3-928E-B3B5-BF21-2CFADBC674A5}"/>
              </a:ext>
            </a:extLst>
          </p:cNvPr>
          <p:cNvSpPr/>
          <p:nvPr/>
        </p:nvSpPr>
        <p:spPr>
          <a:xfrm>
            <a:off x="457200" y="4567174"/>
            <a:ext cx="8686800" cy="1082512"/>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3610112423"/>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F39077-9BDA-3E6A-3712-40B05859DA1D}"/>
              </a:ext>
            </a:extLst>
          </p:cNvPr>
          <p:cNvSpPr txBox="1"/>
          <p:nvPr/>
        </p:nvSpPr>
        <p:spPr>
          <a:xfrm>
            <a:off x="534761" y="1010245"/>
            <a:ext cx="8531678" cy="5847755"/>
          </a:xfrm>
          <a:prstGeom prst="rect">
            <a:avLst/>
          </a:prstGeom>
          <a:noFill/>
        </p:spPr>
        <p:txBody>
          <a:bodyPr wrap="square">
            <a:spAutoFit/>
          </a:bodyPr>
          <a:lstStyle/>
          <a:p>
            <a:pPr algn="l"/>
            <a:r>
              <a:rPr lang="en-US" sz="3200" b="1" i="0" dirty="0">
                <a:solidFill>
                  <a:srgbClr val="1F1F1F"/>
                </a:solidFill>
                <a:effectLst/>
                <a:latin typeface="Inter"/>
              </a:rPr>
              <a:t>YOLO v3</a:t>
            </a:r>
            <a:endParaRPr lang="en-US" sz="3200" b="0" i="0" dirty="0">
              <a:solidFill>
                <a:srgbClr val="1F1F1F"/>
              </a:solidFill>
              <a:effectLst/>
              <a:latin typeface="Inter"/>
            </a:endParaRPr>
          </a:p>
          <a:p>
            <a:pPr algn="l"/>
            <a:r>
              <a:rPr lang="en-US" b="0" i="0" u="none" strike="noStrike" dirty="0">
                <a:solidFill>
                  <a:srgbClr val="1064FE"/>
                </a:solidFill>
                <a:effectLst/>
                <a:latin typeface="Inter"/>
                <a:hlinkClick r:id="rId2"/>
              </a:rPr>
              <a:t>YOLO v3</a:t>
            </a:r>
            <a:r>
              <a:rPr lang="en-US" b="0" i="0" dirty="0">
                <a:solidFill>
                  <a:srgbClr val="080A13"/>
                </a:solidFill>
                <a:effectLst/>
                <a:latin typeface="Inter"/>
              </a:rPr>
              <a:t> is the third version of the YOLO object detection algorithm. It was introduced in 2018 as an improvement over YOLO v2, aiming to increase the accuracy and speed of the algorithm.</a:t>
            </a:r>
          </a:p>
          <a:p>
            <a:pPr algn="l"/>
            <a:endParaRPr lang="en-US" b="0" i="0" dirty="0">
              <a:solidFill>
                <a:srgbClr val="080A13"/>
              </a:solidFill>
              <a:effectLst/>
              <a:latin typeface="Inter"/>
            </a:endParaRPr>
          </a:p>
          <a:p>
            <a:pPr algn="l"/>
            <a:r>
              <a:rPr lang="en-US" b="0" i="0" dirty="0">
                <a:solidFill>
                  <a:srgbClr val="080A13"/>
                </a:solidFill>
                <a:effectLst/>
                <a:latin typeface="Inter"/>
              </a:rPr>
              <a:t>One of the main improvements in YOLO v3 is the use of a new CNN architecture called Darknet-53. Darknet-53 is a variant of the </a:t>
            </a:r>
            <a:r>
              <a:rPr lang="en-US" b="0" i="0" dirty="0" err="1">
                <a:solidFill>
                  <a:srgbClr val="080A13"/>
                </a:solidFill>
                <a:effectLst/>
                <a:latin typeface="Inter"/>
              </a:rPr>
              <a:t>ResNet</a:t>
            </a:r>
            <a:r>
              <a:rPr lang="en-US" b="0" i="0" dirty="0">
                <a:solidFill>
                  <a:srgbClr val="080A13"/>
                </a:solidFill>
                <a:effectLst/>
                <a:latin typeface="Inter"/>
              </a:rPr>
              <a:t> architecture and is designed specifically for object detection tasks. It has 53 convolutional layers and is able to achieve state-of-the-art results on various object detection benchmarks.</a:t>
            </a:r>
          </a:p>
          <a:p>
            <a:pPr algn="l"/>
            <a:endParaRPr lang="en-US" b="0" i="0" dirty="0">
              <a:solidFill>
                <a:srgbClr val="080A13"/>
              </a:solidFill>
              <a:effectLst/>
              <a:latin typeface="Inter"/>
            </a:endParaRPr>
          </a:p>
          <a:p>
            <a:pPr algn="l"/>
            <a:r>
              <a:rPr lang="en-US" b="0" i="0" dirty="0">
                <a:solidFill>
                  <a:srgbClr val="080A13"/>
                </a:solidFill>
                <a:effectLst/>
                <a:latin typeface="Inter"/>
              </a:rPr>
              <a:t>Another improvement in YOLO v3 are anchor boxes with different scales and aspect ratios. In YOLO v2, the anchor boxes were all the same size, which limited the ability of the algorithm to detect objects of different sizes and shapes. In YOLO v3 the anchor boxes are scaled, and aspect ratios are varied to better match the size and shape of the objects being detected.</a:t>
            </a:r>
          </a:p>
          <a:p>
            <a:pPr algn="l"/>
            <a:endParaRPr lang="en-US" b="0" i="0" dirty="0">
              <a:solidFill>
                <a:srgbClr val="080A13"/>
              </a:solidFill>
              <a:effectLst/>
              <a:latin typeface="Inter"/>
            </a:endParaRPr>
          </a:p>
          <a:p>
            <a:pPr algn="l"/>
            <a:r>
              <a:rPr lang="en-US" b="0" i="0" dirty="0">
                <a:solidFill>
                  <a:srgbClr val="080A13"/>
                </a:solidFill>
                <a:effectLst/>
                <a:latin typeface="Inter"/>
              </a:rPr>
              <a:t>YOLO v3 also introduces the concept of "feature pyramid networks" (FPN). FPNs are a CNN architecture used to detect objects at multiple scales. They construct a pyramid of feature maps, with each level of the pyramid being used to detect objects at a different scale. This</a:t>
            </a: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534761" y="2915327"/>
            <a:ext cx="8315325" cy="34290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 name="Rectangle 3">
            <a:extLst>
              <a:ext uri="{FF2B5EF4-FFF2-40B4-BE49-F238E27FC236}">
                <a16:creationId xmlns:a16="http://schemas.microsoft.com/office/drawing/2014/main" id="{41A005E3-928E-B3B5-BF21-2CFADBC674A5}"/>
              </a:ext>
            </a:extLst>
          </p:cNvPr>
          <p:cNvSpPr/>
          <p:nvPr/>
        </p:nvSpPr>
        <p:spPr>
          <a:xfrm>
            <a:off x="457200" y="4604657"/>
            <a:ext cx="8686800" cy="690626"/>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6" name="Rectangle 5">
            <a:extLst>
              <a:ext uri="{FF2B5EF4-FFF2-40B4-BE49-F238E27FC236}">
                <a16:creationId xmlns:a16="http://schemas.microsoft.com/office/drawing/2014/main" id="{B908BA3D-DC94-5DE7-BD87-A89B024535B1}"/>
              </a:ext>
            </a:extLst>
          </p:cNvPr>
          <p:cNvSpPr/>
          <p:nvPr/>
        </p:nvSpPr>
        <p:spPr>
          <a:xfrm>
            <a:off x="609600" y="5654686"/>
            <a:ext cx="8686800" cy="354228"/>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3290781224"/>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9F5E1B-3EBF-C63A-D083-4D809D599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83" y="2790943"/>
            <a:ext cx="7701507" cy="42542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739140" y="994041"/>
            <a:ext cx="7701507" cy="568675"/>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TextBox 7">
            <a:extLst>
              <a:ext uri="{FF2B5EF4-FFF2-40B4-BE49-F238E27FC236}">
                <a16:creationId xmlns:a16="http://schemas.microsoft.com/office/drawing/2014/main" id="{D5FDE575-379E-C441-81ED-DED65CCEA6C1}"/>
              </a:ext>
            </a:extLst>
          </p:cNvPr>
          <p:cNvSpPr txBox="1"/>
          <p:nvPr/>
        </p:nvSpPr>
        <p:spPr>
          <a:xfrm>
            <a:off x="851535" y="921583"/>
            <a:ext cx="8202930" cy="1846659"/>
          </a:xfrm>
          <a:prstGeom prst="rect">
            <a:avLst/>
          </a:prstGeom>
          <a:noFill/>
        </p:spPr>
        <p:txBody>
          <a:bodyPr wrap="square">
            <a:spAutoFit/>
          </a:bodyPr>
          <a:lstStyle/>
          <a:p>
            <a:r>
              <a:rPr lang="en-US" b="0" i="0" dirty="0">
                <a:solidFill>
                  <a:srgbClr val="080A13"/>
                </a:solidFill>
                <a:effectLst/>
                <a:latin typeface="Inter"/>
              </a:rPr>
              <a:t>The primary improvement in </a:t>
            </a:r>
            <a:r>
              <a:rPr lang="en-US" sz="2400" b="1" i="0" dirty="0">
                <a:solidFill>
                  <a:srgbClr val="080A13"/>
                </a:solidFill>
                <a:effectLst/>
                <a:latin typeface="Inter"/>
              </a:rPr>
              <a:t>YOLO v4 </a:t>
            </a:r>
            <a:r>
              <a:rPr lang="en-US" b="0" i="0" dirty="0">
                <a:solidFill>
                  <a:srgbClr val="080A13"/>
                </a:solidFill>
                <a:effectLst/>
                <a:latin typeface="Inter"/>
              </a:rPr>
              <a:t>over YOLO v3 is the use of a new CNN architecture called </a:t>
            </a:r>
            <a:r>
              <a:rPr lang="en-US" b="0" i="0" u="none" strike="noStrike" dirty="0" err="1">
                <a:solidFill>
                  <a:srgbClr val="1064FE"/>
                </a:solidFill>
                <a:effectLst/>
                <a:latin typeface="Inter"/>
                <a:hlinkClick r:id="rId3"/>
              </a:rPr>
              <a:t>CSPNet</a:t>
            </a:r>
            <a:r>
              <a:rPr lang="en-US" b="0" i="0" dirty="0">
                <a:solidFill>
                  <a:srgbClr val="080A13"/>
                </a:solidFill>
                <a:effectLst/>
                <a:latin typeface="Inter"/>
              </a:rPr>
              <a:t> (shown below). </a:t>
            </a:r>
            <a:r>
              <a:rPr lang="en-US" b="0" i="0" dirty="0" err="1">
                <a:solidFill>
                  <a:srgbClr val="080A13"/>
                </a:solidFill>
                <a:effectLst/>
                <a:latin typeface="Inter"/>
              </a:rPr>
              <a:t>CSPNet</a:t>
            </a:r>
            <a:r>
              <a:rPr lang="en-US" b="0" i="0" dirty="0">
                <a:solidFill>
                  <a:srgbClr val="080A13"/>
                </a:solidFill>
                <a:effectLst/>
                <a:latin typeface="Inter"/>
              </a:rPr>
              <a:t> stands for "Cross Stage Partial Network" and is a variant of the </a:t>
            </a:r>
            <a:r>
              <a:rPr lang="en-US" b="0" i="0" dirty="0" err="1">
                <a:solidFill>
                  <a:srgbClr val="080A13"/>
                </a:solidFill>
                <a:effectLst/>
                <a:latin typeface="Inter"/>
              </a:rPr>
              <a:t>ResNet</a:t>
            </a:r>
            <a:r>
              <a:rPr lang="en-US" b="0" i="0" dirty="0">
                <a:solidFill>
                  <a:srgbClr val="080A13"/>
                </a:solidFill>
                <a:effectLst/>
                <a:latin typeface="Inter"/>
              </a:rPr>
              <a:t> architecture designed specifically for object detection tasks. It has a relatively shallow structure, with only 54 convolutional layers. However, it can achieve state-of-the-art results on various object detection benchmarks.</a:t>
            </a:r>
            <a:endParaRPr lang="en-US" dirty="0"/>
          </a:p>
        </p:txBody>
      </p:sp>
    </p:spTree>
    <p:extLst>
      <p:ext uri="{BB962C8B-B14F-4D97-AF65-F5344CB8AC3E}">
        <p14:creationId xmlns:p14="http://schemas.microsoft.com/office/powerpoint/2010/main" val="102865882"/>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800100" y="73025"/>
            <a:ext cx="7772400" cy="1470025"/>
          </a:xfrm>
        </p:spPr>
        <p:txBody>
          <a:bodyPr/>
          <a:lstStyle/>
          <a:p>
            <a:r>
              <a:rPr lang="en-US" dirty="0">
                <a:solidFill>
                  <a:srgbClr val="3B3564"/>
                </a:solidFill>
              </a:rPr>
              <a:t>Object Detection &amp; </a:t>
            </a:r>
            <a:r>
              <a:rPr lang="en-US" dirty="0" err="1">
                <a:solidFill>
                  <a:srgbClr val="3B3564"/>
                </a:solidFill>
              </a:rPr>
              <a:t>Localiztion</a:t>
            </a:r>
            <a:endParaRPr lang="en-US" dirty="0">
              <a:solidFill>
                <a:srgbClr val="3B3564"/>
              </a:solidFill>
            </a:endParaRPr>
          </a:p>
        </p:txBody>
      </p:sp>
      <p:sp>
        <p:nvSpPr>
          <p:cNvPr id="16" name="TextBox 15"/>
          <p:cNvSpPr txBox="1"/>
          <p:nvPr/>
        </p:nvSpPr>
        <p:spPr>
          <a:xfrm>
            <a:off x="752174" y="1142940"/>
            <a:ext cx="5719836" cy="400110"/>
          </a:xfrm>
          <a:prstGeom prst="rect">
            <a:avLst/>
          </a:prstGeom>
          <a:noFill/>
        </p:spPr>
        <p:txBody>
          <a:bodyPr wrap="none" rtlCol="0">
            <a:spAutoFit/>
          </a:bodyPr>
          <a:lstStyle/>
          <a:p>
            <a:r>
              <a:rPr lang="en-US" sz="2000" b="1" dirty="0">
                <a:solidFill>
                  <a:schemeClr val="accent4">
                    <a:lumMod val="95000"/>
                    <a:lumOff val="5000"/>
                  </a:schemeClr>
                </a:solidFill>
              </a:rPr>
              <a:t>Goal: </a:t>
            </a:r>
            <a:r>
              <a:rPr lang="en-US" sz="2000" b="1" dirty="0">
                <a:solidFill>
                  <a:srgbClr val="00B050"/>
                </a:solidFill>
              </a:rPr>
              <a:t>Detect</a:t>
            </a:r>
            <a:r>
              <a:rPr lang="en-US" sz="2000" b="1" dirty="0">
                <a:solidFill>
                  <a:schemeClr val="accent4">
                    <a:lumMod val="95000"/>
                    <a:lumOff val="5000"/>
                  </a:schemeClr>
                </a:solidFill>
              </a:rPr>
              <a:t> &amp; </a:t>
            </a:r>
            <a:r>
              <a:rPr lang="en-US" sz="2000" b="1" dirty="0">
                <a:solidFill>
                  <a:srgbClr val="FF0000"/>
                </a:solidFill>
              </a:rPr>
              <a:t>Localize</a:t>
            </a:r>
            <a:r>
              <a:rPr lang="en-US" sz="2000" b="1" dirty="0">
                <a:solidFill>
                  <a:schemeClr val="accent4">
                    <a:lumMod val="95000"/>
                    <a:lumOff val="5000"/>
                  </a:schemeClr>
                </a:solidFill>
              </a:rPr>
              <a:t> Objects, and </a:t>
            </a:r>
            <a:r>
              <a:rPr lang="en-US" sz="2000" b="1" dirty="0">
                <a:solidFill>
                  <a:srgbClr val="7030A0"/>
                </a:solidFill>
              </a:rPr>
              <a:t>Classify </a:t>
            </a:r>
          </a:p>
        </p:txBody>
      </p:sp>
      <p:pic>
        <p:nvPicPr>
          <p:cNvPr id="2" name="Picture 1"/>
          <p:cNvPicPr>
            <a:picLocks noChangeAspect="1"/>
          </p:cNvPicPr>
          <p:nvPr/>
        </p:nvPicPr>
        <p:blipFill>
          <a:blip r:embed="rId2"/>
          <a:stretch>
            <a:fillRect/>
          </a:stretch>
        </p:blipFill>
        <p:spPr>
          <a:xfrm>
            <a:off x="696337" y="2032907"/>
            <a:ext cx="7430006" cy="4263118"/>
          </a:xfrm>
          <a:prstGeom prst="rect">
            <a:avLst/>
          </a:prstGeom>
        </p:spPr>
      </p:pic>
      <p:sp>
        <p:nvSpPr>
          <p:cNvPr id="3" name="TextBox 2"/>
          <p:cNvSpPr txBox="1"/>
          <p:nvPr/>
        </p:nvSpPr>
        <p:spPr>
          <a:xfrm>
            <a:off x="2397611" y="1435561"/>
            <a:ext cx="1547218" cy="523220"/>
          </a:xfrm>
          <a:prstGeom prst="rect">
            <a:avLst/>
          </a:prstGeom>
          <a:noFill/>
        </p:spPr>
        <p:txBody>
          <a:bodyPr wrap="none" rtlCol="0">
            <a:spAutoFit/>
          </a:bodyPr>
          <a:lstStyle/>
          <a:p>
            <a:pPr algn="ctr"/>
            <a:r>
              <a:rPr lang="en-US" sz="1400" dirty="0">
                <a:solidFill>
                  <a:srgbClr val="FF0000"/>
                </a:solidFill>
              </a:rPr>
              <a:t>Find 4 corners &amp; </a:t>
            </a:r>
          </a:p>
          <a:p>
            <a:pPr algn="ctr"/>
            <a:r>
              <a:rPr lang="en-US" sz="1400" dirty="0">
                <a:solidFill>
                  <a:srgbClr val="FF0000"/>
                </a:solidFill>
              </a:rPr>
              <a:t>Center </a:t>
            </a:r>
            <a:r>
              <a:rPr lang="en-US" sz="1400" dirty="0" err="1">
                <a:solidFill>
                  <a:srgbClr val="FF0000"/>
                </a:solidFill>
              </a:rPr>
              <a:t>pt</a:t>
            </a:r>
            <a:r>
              <a:rPr lang="en-US" sz="1400" dirty="0">
                <a:solidFill>
                  <a:srgbClr val="FF0000"/>
                </a:solidFill>
              </a:rPr>
              <a:t> of box</a:t>
            </a:r>
          </a:p>
        </p:txBody>
      </p:sp>
      <p:sp>
        <p:nvSpPr>
          <p:cNvPr id="7" name="TextBox 6"/>
          <p:cNvSpPr txBox="1"/>
          <p:nvPr/>
        </p:nvSpPr>
        <p:spPr>
          <a:xfrm>
            <a:off x="1307052" y="1435561"/>
            <a:ext cx="1149675" cy="307777"/>
          </a:xfrm>
          <a:prstGeom prst="rect">
            <a:avLst/>
          </a:prstGeom>
          <a:noFill/>
        </p:spPr>
        <p:txBody>
          <a:bodyPr wrap="none" rtlCol="0">
            <a:spAutoFit/>
          </a:bodyPr>
          <a:lstStyle/>
          <a:p>
            <a:pPr algn="ctr"/>
            <a:r>
              <a:rPr lang="en-US" sz="1400" dirty="0">
                <a:solidFill>
                  <a:srgbClr val="00B050"/>
                </a:solidFill>
              </a:rPr>
              <a:t>Find objects</a:t>
            </a:r>
          </a:p>
        </p:txBody>
      </p:sp>
      <p:sp>
        <p:nvSpPr>
          <p:cNvPr id="8" name="TextBox 7"/>
          <p:cNvSpPr txBox="1"/>
          <p:nvPr/>
        </p:nvSpPr>
        <p:spPr>
          <a:xfrm>
            <a:off x="5215046" y="1435561"/>
            <a:ext cx="1239442" cy="307777"/>
          </a:xfrm>
          <a:prstGeom prst="rect">
            <a:avLst/>
          </a:prstGeom>
          <a:noFill/>
        </p:spPr>
        <p:txBody>
          <a:bodyPr wrap="none" rtlCol="0">
            <a:spAutoFit/>
          </a:bodyPr>
          <a:lstStyle/>
          <a:p>
            <a:pPr algn="ctr"/>
            <a:r>
              <a:rPr lang="en-US" sz="1400" dirty="0">
                <a:solidFill>
                  <a:srgbClr val="7030A0"/>
                </a:solidFill>
              </a:rPr>
              <a:t>Label objects</a:t>
            </a:r>
          </a:p>
        </p:txBody>
      </p:sp>
    </p:spTree>
    <p:extLst>
      <p:ext uri="{BB962C8B-B14F-4D97-AF65-F5344CB8AC3E}">
        <p14:creationId xmlns:p14="http://schemas.microsoft.com/office/powerpoint/2010/main" val="248517254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79F5E1B-3EBF-C63A-D083-4D809D599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83" y="2790943"/>
            <a:ext cx="7701507" cy="42542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Rectangle 2">
            <a:extLst>
              <a:ext uri="{FF2B5EF4-FFF2-40B4-BE49-F238E27FC236}">
                <a16:creationId xmlns:a16="http://schemas.microsoft.com/office/drawing/2014/main" id="{FAE6B9BD-7C3E-C170-D714-9D08E8FCB8D5}"/>
              </a:ext>
            </a:extLst>
          </p:cNvPr>
          <p:cNvSpPr/>
          <p:nvPr/>
        </p:nvSpPr>
        <p:spPr>
          <a:xfrm>
            <a:off x="739140" y="994041"/>
            <a:ext cx="7701507" cy="568675"/>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TextBox 7">
            <a:extLst>
              <a:ext uri="{FF2B5EF4-FFF2-40B4-BE49-F238E27FC236}">
                <a16:creationId xmlns:a16="http://schemas.microsoft.com/office/drawing/2014/main" id="{D5FDE575-379E-C441-81ED-DED65CCEA6C1}"/>
              </a:ext>
            </a:extLst>
          </p:cNvPr>
          <p:cNvSpPr txBox="1"/>
          <p:nvPr/>
        </p:nvSpPr>
        <p:spPr>
          <a:xfrm>
            <a:off x="851535" y="921583"/>
            <a:ext cx="8202930" cy="1846659"/>
          </a:xfrm>
          <a:prstGeom prst="rect">
            <a:avLst/>
          </a:prstGeom>
          <a:noFill/>
        </p:spPr>
        <p:txBody>
          <a:bodyPr wrap="square">
            <a:spAutoFit/>
          </a:bodyPr>
          <a:lstStyle/>
          <a:p>
            <a:r>
              <a:rPr lang="en-US" b="0" i="0" dirty="0">
                <a:solidFill>
                  <a:srgbClr val="080A13"/>
                </a:solidFill>
                <a:effectLst/>
                <a:latin typeface="Inter"/>
              </a:rPr>
              <a:t>The primary improvement in </a:t>
            </a:r>
            <a:r>
              <a:rPr lang="en-US" sz="2400" b="1" i="0" dirty="0">
                <a:solidFill>
                  <a:srgbClr val="080A13"/>
                </a:solidFill>
                <a:effectLst/>
                <a:latin typeface="Inter"/>
              </a:rPr>
              <a:t>YOLO v4 </a:t>
            </a:r>
            <a:r>
              <a:rPr lang="en-US" b="0" i="0" dirty="0">
                <a:solidFill>
                  <a:srgbClr val="080A13"/>
                </a:solidFill>
                <a:effectLst/>
                <a:latin typeface="Inter"/>
              </a:rPr>
              <a:t>over YOLO v3 is the use of a new CNN architecture called </a:t>
            </a:r>
            <a:r>
              <a:rPr lang="en-US" b="0" i="0" u="none" strike="noStrike" dirty="0" err="1">
                <a:solidFill>
                  <a:srgbClr val="1064FE"/>
                </a:solidFill>
                <a:effectLst/>
                <a:latin typeface="Inter"/>
                <a:hlinkClick r:id="rId3"/>
              </a:rPr>
              <a:t>CSPNet</a:t>
            </a:r>
            <a:r>
              <a:rPr lang="en-US" b="0" i="0" dirty="0">
                <a:solidFill>
                  <a:srgbClr val="080A13"/>
                </a:solidFill>
                <a:effectLst/>
                <a:latin typeface="Inter"/>
              </a:rPr>
              <a:t> (shown below). </a:t>
            </a:r>
            <a:r>
              <a:rPr lang="en-US" b="0" i="0" dirty="0" err="1">
                <a:solidFill>
                  <a:srgbClr val="080A13"/>
                </a:solidFill>
                <a:effectLst/>
                <a:latin typeface="Inter"/>
              </a:rPr>
              <a:t>CSPNet</a:t>
            </a:r>
            <a:r>
              <a:rPr lang="en-US" b="0" i="0" dirty="0">
                <a:solidFill>
                  <a:srgbClr val="080A13"/>
                </a:solidFill>
                <a:effectLst/>
                <a:latin typeface="Inter"/>
              </a:rPr>
              <a:t> stands for "Cross Stage Partial Network" and is a variant of the </a:t>
            </a:r>
            <a:r>
              <a:rPr lang="en-US" b="0" i="0" dirty="0" err="1">
                <a:solidFill>
                  <a:srgbClr val="080A13"/>
                </a:solidFill>
                <a:effectLst/>
                <a:latin typeface="Inter"/>
              </a:rPr>
              <a:t>ResNet</a:t>
            </a:r>
            <a:r>
              <a:rPr lang="en-US" b="0" i="0" dirty="0">
                <a:solidFill>
                  <a:srgbClr val="080A13"/>
                </a:solidFill>
                <a:effectLst/>
                <a:latin typeface="Inter"/>
              </a:rPr>
              <a:t> architecture designed specifically for object detection tasks. It has a relatively shallow structure, with only 54 convolutional layers. However, it can achieve state-of-the-art results on various object detection benchmarks.</a:t>
            </a:r>
            <a:endParaRPr lang="en-US" dirty="0"/>
          </a:p>
        </p:txBody>
      </p:sp>
    </p:spTree>
    <p:extLst>
      <p:ext uri="{BB962C8B-B14F-4D97-AF65-F5344CB8AC3E}">
        <p14:creationId xmlns:p14="http://schemas.microsoft.com/office/powerpoint/2010/main" val="3536274400"/>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6" name="TextBox 5">
            <a:extLst>
              <a:ext uri="{FF2B5EF4-FFF2-40B4-BE49-F238E27FC236}">
                <a16:creationId xmlns:a16="http://schemas.microsoft.com/office/drawing/2014/main" id="{3CB9BD58-21C8-D5CF-09E8-77C0F6AD763D}"/>
              </a:ext>
            </a:extLst>
          </p:cNvPr>
          <p:cNvSpPr txBox="1"/>
          <p:nvPr/>
        </p:nvSpPr>
        <p:spPr>
          <a:xfrm>
            <a:off x="0" y="1933287"/>
            <a:ext cx="8755380" cy="1354217"/>
          </a:xfrm>
          <a:prstGeom prst="rect">
            <a:avLst/>
          </a:prstGeom>
          <a:noFill/>
        </p:spPr>
        <p:txBody>
          <a:bodyPr wrap="square">
            <a:spAutoFit/>
          </a:bodyPr>
          <a:lstStyle/>
          <a:p>
            <a:r>
              <a:rPr lang="en-US" b="0" i="0" dirty="0">
                <a:solidFill>
                  <a:srgbClr val="080A13"/>
                </a:solidFill>
                <a:effectLst/>
                <a:latin typeface="Inter"/>
              </a:rPr>
              <a:t>Unlike YOLO, </a:t>
            </a:r>
            <a:r>
              <a:rPr lang="en-US" sz="2800" b="1" i="0" dirty="0">
                <a:solidFill>
                  <a:srgbClr val="080A13"/>
                </a:solidFill>
                <a:effectLst/>
                <a:latin typeface="Inter"/>
              </a:rPr>
              <a:t>YOLO v5 </a:t>
            </a:r>
            <a:r>
              <a:rPr lang="en-US" b="0" i="0" dirty="0">
                <a:solidFill>
                  <a:srgbClr val="080A13"/>
                </a:solidFill>
                <a:effectLst/>
                <a:latin typeface="Inter"/>
              </a:rPr>
              <a:t>uses a more complex architecture called </a:t>
            </a:r>
            <a:r>
              <a:rPr lang="en-US" b="0" i="0" dirty="0" err="1">
                <a:solidFill>
                  <a:srgbClr val="080A13"/>
                </a:solidFill>
                <a:effectLst/>
                <a:latin typeface="Inter"/>
              </a:rPr>
              <a:t>EfficientDet</a:t>
            </a:r>
            <a:r>
              <a:rPr lang="en-US" b="0" i="0" dirty="0">
                <a:solidFill>
                  <a:srgbClr val="080A13"/>
                </a:solidFill>
                <a:effectLst/>
                <a:latin typeface="Inter"/>
              </a:rPr>
              <a:t> (architecture shown below), based on the </a:t>
            </a:r>
            <a:r>
              <a:rPr lang="en-US" b="0" i="0" dirty="0" err="1">
                <a:solidFill>
                  <a:srgbClr val="080A13"/>
                </a:solidFill>
                <a:effectLst/>
                <a:latin typeface="Inter"/>
              </a:rPr>
              <a:t>EfficientNet</a:t>
            </a:r>
            <a:r>
              <a:rPr lang="en-US" b="0" i="0" dirty="0">
                <a:solidFill>
                  <a:srgbClr val="080A13"/>
                </a:solidFill>
                <a:effectLst/>
                <a:latin typeface="Inter"/>
              </a:rPr>
              <a:t> network architecture. Using a more complex architecture in YOLO v5 allows it to achieve higher accuracy and better generalization to a wider range of object categories.</a:t>
            </a:r>
            <a:endParaRPr lang="en-US" dirty="0"/>
          </a:p>
        </p:txBody>
      </p:sp>
      <p:pic>
        <p:nvPicPr>
          <p:cNvPr id="2050" name="Picture 2" descr="Architecture of the EfficientDet model">
            <a:extLst>
              <a:ext uri="{FF2B5EF4-FFF2-40B4-BE49-F238E27FC236}">
                <a16:creationId xmlns:a16="http://schemas.microsoft.com/office/drawing/2014/main" id="{10CCB38D-0B0A-D641-A63C-DB9811D05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 y="2989263"/>
            <a:ext cx="9144000" cy="38687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E36E467-B3BD-9DFC-7264-E034756AF92D}"/>
              </a:ext>
            </a:extLst>
          </p:cNvPr>
          <p:cNvSpPr/>
          <p:nvPr/>
        </p:nvSpPr>
        <p:spPr>
          <a:xfrm>
            <a:off x="4572000" y="2100444"/>
            <a:ext cx="3449547" cy="240554"/>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Rectangle 8">
            <a:extLst>
              <a:ext uri="{FF2B5EF4-FFF2-40B4-BE49-F238E27FC236}">
                <a16:creationId xmlns:a16="http://schemas.microsoft.com/office/drawing/2014/main" id="{7D17A5CC-9B8C-2A11-C008-8CEEE2EB1649}"/>
              </a:ext>
            </a:extLst>
          </p:cNvPr>
          <p:cNvSpPr/>
          <p:nvPr/>
        </p:nvSpPr>
        <p:spPr>
          <a:xfrm>
            <a:off x="4129700" y="2676099"/>
            <a:ext cx="3449547" cy="240554"/>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1981011460"/>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73E643C-1235-1802-7FF8-B36596B42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 y="4091355"/>
            <a:ext cx="9144000" cy="337213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3" name="TextBox 2">
            <a:extLst>
              <a:ext uri="{FF2B5EF4-FFF2-40B4-BE49-F238E27FC236}">
                <a16:creationId xmlns:a16="http://schemas.microsoft.com/office/drawing/2014/main" id="{4F9A8437-B793-EBD5-75C2-38F510764D8B}"/>
              </a:ext>
            </a:extLst>
          </p:cNvPr>
          <p:cNvSpPr txBox="1"/>
          <p:nvPr/>
        </p:nvSpPr>
        <p:spPr>
          <a:xfrm>
            <a:off x="617220" y="1906141"/>
            <a:ext cx="8138160" cy="2185214"/>
          </a:xfrm>
          <a:prstGeom prst="rect">
            <a:avLst/>
          </a:prstGeom>
          <a:noFill/>
        </p:spPr>
        <p:txBody>
          <a:bodyPr wrap="square">
            <a:spAutoFit/>
          </a:bodyPr>
          <a:lstStyle/>
          <a:p>
            <a:r>
              <a:rPr lang="en-US" sz="2800" b="1" i="0" u="none" strike="noStrike" dirty="0">
                <a:solidFill>
                  <a:srgbClr val="1064FE"/>
                </a:solidFill>
                <a:effectLst/>
                <a:latin typeface="Inter"/>
                <a:hlinkClick r:id="rId3"/>
              </a:rPr>
              <a:t>YOLO v6</a:t>
            </a:r>
            <a:r>
              <a:rPr lang="en-US" sz="2800" b="1" i="0" dirty="0">
                <a:solidFill>
                  <a:srgbClr val="080A13"/>
                </a:solidFill>
                <a:effectLst/>
                <a:latin typeface="Inter"/>
              </a:rPr>
              <a:t> </a:t>
            </a:r>
            <a:r>
              <a:rPr lang="en-US" b="0" i="0" dirty="0">
                <a:solidFill>
                  <a:srgbClr val="080A13"/>
                </a:solidFill>
                <a:effectLst/>
                <a:latin typeface="Inter"/>
              </a:rPr>
              <a:t>was proposed in 2022 by Li et al. as an improvement over previous versions. One of the main differences between YOLO v5 and YOLO v6 is the CNN architecture used. YOLO v6 uses a variant of the </a:t>
            </a:r>
            <a:r>
              <a:rPr lang="en-US" b="0" i="0" dirty="0" err="1">
                <a:solidFill>
                  <a:srgbClr val="080A13"/>
                </a:solidFill>
                <a:effectLst/>
                <a:latin typeface="Inter"/>
              </a:rPr>
              <a:t>EfficientNet</a:t>
            </a:r>
            <a:r>
              <a:rPr lang="en-US" b="0" i="0" dirty="0">
                <a:solidFill>
                  <a:srgbClr val="080A13"/>
                </a:solidFill>
                <a:effectLst/>
                <a:latin typeface="Inter"/>
              </a:rPr>
              <a:t> architecture called </a:t>
            </a:r>
            <a:r>
              <a:rPr lang="en-US" b="0" i="0" u="none" strike="noStrike" dirty="0">
                <a:solidFill>
                  <a:srgbClr val="1064FE"/>
                </a:solidFill>
                <a:effectLst/>
                <a:latin typeface="Inter"/>
                <a:hlinkClick r:id="rId4"/>
              </a:rPr>
              <a:t>EfficientNet-L2</a:t>
            </a:r>
            <a:r>
              <a:rPr lang="en-US" b="0" i="0" dirty="0">
                <a:solidFill>
                  <a:srgbClr val="080A13"/>
                </a:solidFill>
                <a:effectLst/>
                <a:latin typeface="Inter"/>
              </a:rPr>
              <a:t>. It’s a more efficient architecture than </a:t>
            </a:r>
            <a:r>
              <a:rPr lang="en-US" b="0" i="0" dirty="0" err="1">
                <a:solidFill>
                  <a:srgbClr val="080A13"/>
                </a:solidFill>
                <a:effectLst/>
                <a:latin typeface="Inter"/>
              </a:rPr>
              <a:t>EfficientDet</a:t>
            </a:r>
            <a:r>
              <a:rPr lang="en-US" b="0" i="0" dirty="0">
                <a:solidFill>
                  <a:srgbClr val="080A13"/>
                </a:solidFill>
                <a:effectLst/>
                <a:latin typeface="Inter"/>
              </a:rPr>
              <a:t> used in YOLO v5, with fewer parameters and a higher computational efficiency. It can achieve state-of-the-art results on various object detection benchmarks. The framework of the YOLO v6 model is shown below.</a:t>
            </a:r>
            <a:endParaRPr lang="en-US" dirty="0"/>
          </a:p>
        </p:txBody>
      </p:sp>
      <p:sp>
        <p:nvSpPr>
          <p:cNvPr id="5" name="Rectangle 4">
            <a:extLst>
              <a:ext uri="{FF2B5EF4-FFF2-40B4-BE49-F238E27FC236}">
                <a16:creationId xmlns:a16="http://schemas.microsoft.com/office/drawing/2014/main" id="{1ED886A4-35A9-9CD7-A0D9-28E011FE6C85}"/>
              </a:ext>
            </a:extLst>
          </p:cNvPr>
          <p:cNvSpPr/>
          <p:nvPr/>
        </p:nvSpPr>
        <p:spPr>
          <a:xfrm>
            <a:off x="4129700" y="2676099"/>
            <a:ext cx="3449547" cy="240554"/>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Rectangle 6">
            <a:extLst>
              <a:ext uri="{FF2B5EF4-FFF2-40B4-BE49-F238E27FC236}">
                <a16:creationId xmlns:a16="http://schemas.microsoft.com/office/drawing/2014/main" id="{9518B30A-5AE8-F97B-464D-94ABA80F00AA}"/>
              </a:ext>
            </a:extLst>
          </p:cNvPr>
          <p:cNvSpPr/>
          <p:nvPr/>
        </p:nvSpPr>
        <p:spPr>
          <a:xfrm>
            <a:off x="498770" y="2960370"/>
            <a:ext cx="2319635" cy="224281"/>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Rectangle 7">
            <a:extLst>
              <a:ext uri="{FF2B5EF4-FFF2-40B4-BE49-F238E27FC236}">
                <a16:creationId xmlns:a16="http://schemas.microsoft.com/office/drawing/2014/main" id="{8E384F9D-B71B-E345-7674-B630B71222D6}"/>
              </a:ext>
            </a:extLst>
          </p:cNvPr>
          <p:cNvSpPr/>
          <p:nvPr/>
        </p:nvSpPr>
        <p:spPr>
          <a:xfrm>
            <a:off x="3725840" y="3177230"/>
            <a:ext cx="3052150" cy="285719"/>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2404204694"/>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5" name="TextBox 4">
            <a:extLst>
              <a:ext uri="{FF2B5EF4-FFF2-40B4-BE49-F238E27FC236}">
                <a16:creationId xmlns:a16="http://schemas.microsoft.com/office/drawing/2014/main" id="{1928D874-55D1-8046-A409-3D86C0CD5768}"/>
              </a:ext>
            </a:extLst>
          </p:cNvPr>
          <p:cNvSpPr txBox="1"/>
          <p:nvPr/>
        </p:nvSpPr>
        <p:spPr>
          <a:xfrm>
            <a:off x="320040" y="2030790"/>
            <a:ext cx="8195310" cy="2185214"/>
          </a:xfrm>
          <a:prstGeom prst="rect">
            <a:avLst/>
          </a:prstGeom>
          <a:noFill/>
        </p:spPr>
        <p:txBody>
          <a:bodyPr wrap="square">
            <a:spAutoFit/>
          </a:bodyPr>
          <a:lstStyle/>
          <a:p>
            <a:pPr algn="l"/>
            <a:r>
              <a:rPr lang="en-US" sz="2800" b="1" i="0" u="none" strike="noStrike" dirty="0">
                <a:solidFill>
                  <a:srgbClr val="1064FE"/>
                </a:solidFill>
                <a:effectLst/>
                <a:latin typeface="Inter"/>
                <a:hlinkClick r:id="rId2"/>
              </a:rPr>
              <a:t>YOLO v7</a:t>
            </a:r>
            <a:r>
              <a:rPr lang="en-US" sz="2800" b="1" i="0" dirty="0">
                <a:solidFill>
                  <a:srgbClr val="080A13"/>
                </a:solidFill>
                <a:effectLst/>
                <a:latin typeface="Inter"/>
              </a:rPr>
              <a:t>,  </a:t>
            </a:r>
            <a:r>
              <a:rPr lang="en-US" b="0" i="0" dirty="0">
                <a:solidFill>
                  <a:srgbClr val="080A13"/>
                </a:solidFill>
                <a:effectLst/>
                <a:latin typeface="Inter"/>
              </a:rPr>
              <a:t>latest version of YOLO, has several improvements over the previous versions. One of the main improvements is the use of anchor boxes. </a:t>
            </a:r>
          </a:p>
          <a:p>
            <a:pPr algn="l"/>
            <a:endParaRPr lang="en-US" b="0" i="0" dirty="0">
              <a:solidFill>
                <a:srgbClr val="080A13"/>
              </a:solidFill>
              <a:effectLst/>
              <a:latin typeface="Inter"/>
            </a:endParaRPr>
          </a:p>
          <a:p>
            <a:pPr algn="l"/>
            <a:r>
              <a:rPr lang="en-US" b="0" i="0" dirty="0">
                <a:solidFill>
                  <a:srgbClr val="080A13"/>
                </a:solidFill>
                <a:effectLst/>
                <a:latin typeface="Inter"/>
              </a:rPr>
              <a:t>Anchor boxes are a set of predefined boxes with different aspect ratios that are used to detect objects of different shapes. YOLO v7 uses nine anchor boxes, which allows it to detect a wider range of object shapes and sizes compared to previous versions, thus helping to reduce the number of false positives.</a:t>
            </a:r>
          </a:p>
        </p:txBody>
      </p:sp>
      <p:sp>
        <p:nvSpPr>
          <p:cNvPr id="6" name="Rectangle 5">
            <a:extLst>
              <a:ext uri="{FF2B5EF4-FFF2-40B4-BE49-F238E27FC236}">
                <a16:creationId xmlns:a16="http://schemas.microsoft.com/office/drawing/2014/main" id="{D6CF8687-4BD6-BF43-E160-A26EBB2EF5E6}"/>
              </a:ext>
            </a:extLst>
          </p:cNvPr>
          <p:cNvSpPr/>
          <p:nvPr/>
        </p:nvSpPr>
        <p:spPr>
          <a:xfrm>
            <a:off x="3874430" y="3320089"/>
            <a:ext cx="3052150" cy="285719"/>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TextBox 7">
            <a:extLst>
              <a:ext uri="{FF2B5EF4-FFF2-40B4-BE49-F238E27FC236}">
                <a16:creationId xmlns:a16="http://schemas.microsoft.com/office/drawing/2014/main" id="{4C1C88CC-4C67-88DD-8D28-FCE7E6239616}"/>
              </a:ext>
            </a:extLst>
          </p:cNvPr>
          <p:cNvSpPr txBox="1"/>
          <p:nvPr/>
        </p:nvSpPr>
        <p:spPr>
          <a:xfrm>
            <a:off x="320040" y="4260115"/>
            <a:ext cx="8378190" cy="1477328"/>
          </a:xfrm>
          <a:prstGeom prst="rect">
            <a:avLst/>
          </a:prstGeom>
          <a:noFill/>
        </p:spPr>
        <p:txBody>
          <a:bodyPr wrap="square">
            <a:spAutoFit/>
          </a:bodyPr>
          <a:lstStyle/>
          <a:p>
            <a:r>
              <a:rPr lang="en-US" b="0" i="0" dirty="0">
                <a:solidFill>
                  <a:srgbClr val="080A13"/>
                </a:solidFill>
                <a:effectLst/>
                <a:latin typeface="Inter"/>
              </a:rPr>
              <a:t>A key improvement in YOLO v7 is the use of a new loss function called “focal loss.” Previous versions of YOLO used a standard cross-entropy loss function, which is known to be less effective at detecting small objects. Focal loss battles this issue by down-weighting the loss for well-classified examples and focusing on the hard examples—the objects that are hard to detect.</a:t>
            </a:r>
            <a:endParaRPr lang="en-US" dirty="0"/>
          </a:p>
        </p:txBody>
      </p:sp>
      <p:sp>
        <p:nvSpPr>
          <p:cNvPr id="9" name="Rectangle 8">
            <a:extLst>
              <a:ext uri="{FF2B5EF4-FFF2-40B4-BE49-F238E27FC236}">
                <a16:creationId xmlns:a16="http://schemas.microsoft.com/office/drawing/2014/main" id="{16F03D1A-620E-2FAC-8932-3A3983A85247}"/>
              </a:ext>
            </a:extLst>
          </p:cNvPr>
          <p:cNvSpPr/>
          <p:nvPr/>
        </p:nvSpPr>
        <p:spPr>
          <a:xfrm>
            <a:off x="5021240" y="4315511"/>
            <a:ext cx="3151210" cy="285719"/>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 name="Rectangle 9">
            <a:extLst>
              <a:ext uri="{FF2B5EF4-FFF2-40B4-BE49-F238E27FC236}">
                <a16:creationId xmlns:a16="http://schemas.microsoft.com/office/drawing/2014/main" id="{AD584F34-B929-1481-7FA5-E54B603481F4}"/>
              </a:ext>
            </a:extLst>
          </p:cNvPr>
          <p:cNvSpPr/>
          <p:nvPr/>
        </p:nvSpPr>
        <p:spPr>
          <a:xfrm>
            <a:off x="445770" y="4855919"/>
            <a:ext cx="8069580" cy="879737"/>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1846967978"/>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4" name="TextBox 3">
            <a:extLst>
              <a:ext uri="{FF2B5EF4-FFF2-40B4-BE49-F238E27FC236}">
                <a16:creationId xmlns:a16="http://schemas.microsoft.com/office/drawing/2014/main" id="{7C6F5D65-6A9A-3F52-10AE-2DDCCEF91DA7}"/>
              </a:ext>
            </a:extLst>
          </p:cNvPr>
          <p:cNvSpPr txBox="1"/>
          <p:nvPr/>
        </p:nvSpPr>
        <p:spPr>
          <a:xfrm>
            <a:off x="320040" y="1122344"/>
            <a:ext cx="8926830" cy="523220"/>
          </a:xfrm>
          <a:prstGeom prst="rect">
            <a:avLst/>
          </a:prstGeom>
          <a:noFill/>
        </p:spPr>
        <p:txBody>
          <a:bodyPr wrap="square">
            <a:spAutoFit/>
          </a:bodyPr>
          <a:lstStyle/>
          <a:p>
            <a:r>
              <a:rPr lang="en-US" sz="2800" dirty="0">
                <a:solidFill>
                  <a:schemeClr val="accent4"/>
                </a:solidFill>
              </a:rPr>
              <a:t>https://www.v7labs.com/blog/yolo-object-detection</a:t>
            </a:r>
          </a:p>
        </p:txBody>
      </p:sp>
      <p:sp>
        <p:nvSpPr>
          <p:cNvPr id="3" name="TextBox 2">
            <a:extLst>
              <a:ext uri="{FF2B5EF4-FFF2-40B4-BE49-F238E27FC236}">
                <a16:creationId xmlns:a16="http://schemas.microsoft.com/office/drawing/2014/main" id="{95FB96B3-408E-E1D2-E07D-6C1370C72ED0}"/>
              </a:ext>
            </a:extLst>
          </p:cNvPr>
          <p:cNvSpPr txBox="1"/>
          <p:nvPr/>
        </p:nvSpPr>
        <p:spPr>
          <a:xfrm>
            <a:off x="228600" y="1645564"/>
            <a:ext cx="8469630" cy="4955203"/>
          </a:xfrm>
          <a:prstGeom prst="rect">
            <a:avLst/>
          </a:prstGeom>
          <a:noFill/>
        </p:spPr>
        <p:txBody>
          <a:bodyPr wrap="square">
            <a:spAutoFit/>
          </a:bodyPr>
          <a:lstStyle/>
          <a:p>
            <a:pPr algn="l"/>
            <a:r>
              <a:rPr lang="en-US" sz="2800" b="0" i="0" dirty="0">
                <a:solidFill>
                  <a:srgbClr val="080A13"/>
                </a:solidFill>
                <a:effectLst/>
                <a:latin typeface="Inter"/>
              </a:rPr>
              <a:t>YOLO v7 </a:t>
            </a:r>
            <a:r>
              <a:rPr lang="en-US" b="0" i="0" dirty="0">
                <a:solidFill>
                  <a:srgbClr val="080A13"/>
                </a:solidFill>
                <a:effectLst/>
                <a:latin typeface="Inter"/>
              </a:rPr>
              <a:t>is a powerful and effective object detection algorithm, but it does have a few limitations.</a:t>
            </a:r>
          </a:p>
          <a:p>
            <a:pPr algn="l"/>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like many object detection algorithms, struggles to detect small objects. It might fail to accurately detecting objects in crowded scenes or when objects are far away from the camera.</a:t>
            </a:r>
          </a:p>
          <a:p>
            <a:pPr algn="l">
              <a:buFont typeface="+mj-lt"/>
              <a:buAutoNum type="arabicPeriod"/>
            </a:pPr>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is also not perfect at detecting objects at different scales. This can make it difficult to detect objects that are either very large or very small compared to the other objects in the scene.</a:t>
            </a:r>
          </a:p>
          <a:p>
            <a:pPr algn="l">
              <a:buFont typeface="+mj-lt"/>
              <a:buAutoNum type="arabicPeriod"/>
            </a:pPr>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can be sensitive to changes in lighting or other environmental conditions, so it may be inconvenient to use in real-world applications where lighting conditions may vary.</a:t>
            </a:r>
          </a:p>
          <a:p>
            <a:pPr algn="l">
              <a:buFont typeface="+mj-lt"/>
              <a:buAutoNum type="arabicPeriod"/>
            </a:pPr>
            <a:endParaRPr lang="en-US" b="0" i="0" dirty="0">
              <a:solidFill>
                <a:srgbClr val="080A13"/>
              </a:solidFill>
              <a:effectLst/>
              <a:latin typeface="Inter"/>
            </a:endParaRPr>
          </a:p>
          <a:p>
            <a:pPr algn="l">
              <a:buFont typeface="+mj-lt"/>
              <a:buAutoNum type="arabicPeriod"/>
            </a:pPr>
            <a:r>
              <a:rPr lang="en-US" b="0" i="0" dirty="0">
                <a:solidFill>
                  <a:srgbClr val="080A13"/>
                </a:solidFill>
                <a:effectLst/>
                <a:latin typeface="Inter"/>
              </a:rPr>
              <a:t>YOLO v7 can be computationally intensive, which can make it difficult to run in real-time on resource-constrained devices like smartphones or other edge devices.</a:t>
            </a:r>
          </a:p>
        </p:txBody>
      </p:sp>
      <p:sp>
        <p:nvSpPr>
          <p:cNvPr id="7" name="Rectangle 6">
            <a:extLst>
              <a:ext uri="{FF2B5EF4-FFF2-40B4-BE49-F238E27FC236}">
                <a16:creationId xmlns:a16="http://schemas.microsoft.com/office/drawing/2014/main" id="{8A6D73CA-2262-57E9-298A-93BBA8D14825}"/>
              </a:ext>
            </a:extLst>
          </p:cNvPr>
          <p:cNvSpPr/>
          <p:nvPr/>
        </p:nvSpPr>
        <p:spPr>
          <a:xfrm>
            <a:off x="628650" y="2108718"/>
            <a:ext cx="1211580" cy="369107"/>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Rectangle 10">
            <a:extLst>
              <a:ext uri="{FF2B5EF4-FFF2-40B4-BE49-F238E27FC236}">
                <a16:creationId xmlns:a16="http://schemas.microsoft.com/office/drawing/2014/main" id="{26A2A867-0664-6E0E-A50F-1D69D514B6F4}"/>
              </a:ext>
            </a:extLst>
          </p:cNvPr>
          <p:cNvSpPr/>
          <p:nvPr/>
        </p:nvSpPr>
        <p:spPr>
          <a:xfrm>
            <a:off x="4930140" y="2673461"/>
            <a:ext cx="3150870"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2" name="Rectangle 11">
            <a:extLst>
              <a:ext uri="{FF2B5EF4-FFF2-40B4-BE49-F238E27FC236}">
                <a16:creationId xmlns:a16="http://schemas.microsoft.com/office/drawing/2014/main" id="{CB74B8C0-97B2-6922-41F2-4FF47CE6E30F}"/>
              </a:ext>
            </a:extLst>
          </p:cNvPr>
          <p:cNvSpPr/>
          <p:nvPr/>
        </p:nvSpPr>
        <p:spPr>
          <a:xfrm>
            <a:off x="320040" y="3788465"/>
            <a:ext cx="6185535"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3" name="Rectangle 12">
            <a:extLst>
              <a:ext uri="{FF2B5EF4-FFF2-40B4-BE49-F238E27FC236}">
                <a16:creationId xmlns:a16="http://schemas.microsoft.com/office/drawing/2014/main" id="{B0C63893-C895-09EE-D2ED-E64F4AFAA3E7}"/>
              </a:ext>
            </a:extLst>
          </p:cNvPr>
          <p:cNvSpPr/>
          <p:nvPr/>
        </p:nvSpPr>
        <p:spPr>
          <a:xfrm>
            <a:off x="320040" y="4903469"/>
            <a:ext cx="7760970"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5" name="Rectangle 14">
            <a:extLst>
              <a:ext uri="{FF2B5EF4-FFF2-40B4-BE49-F238E27FC236}">
                <a16:creationId xmlns:a16="http://schemas.microsoft.com/office/drawing/2014/main" id="{0A9BF100-C9AF-A958-4252-B967A252AC86}"/>
              </a:ext>
            </a:extLst>
          </p:cNvPr>
          <p:cNvSpPr/>
          <p:nvPr/>
        </p:nvSpPr>
        <p:spPr>
          <a:xfrm>
            <a:off x="320040" y="6018473"/>
            <a:ext cx="4251960" cy="264050"/>
          </a:xfrm>
          <a:prstGeom prst="rect">
            <a:avLst/>
          </a:prstGeom>
          <a:solidFill>
            <a:srgbClr val="FF0000">
              <a:alpha val="16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5188525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F1C54-3C3D-F795-453D-63B2B10F3FE3}"/>
              </a:ext>
            </a:extLst>
          </p:cNvPr>
          <p:cNvSpPr/>
          <p:nvPr/>
        </p:nvSpPr>
        <p:spPr>
          <a:xfrm>
            <a:off x="0" y="0"/>
            <a:ext cx="9144000" cy="6606540"/>
          </a:xfrm>
          <a:prstGeom prst="rect">
            <a:avLst/>
          </a:prstGeom>
          <a:solidFill>
            <a:srgbClr val="F3F4F9"/>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4098" name="Picture 2" descr="one and tow">
            <a:extLst>
              <a:ext uri="{FF2B5EF4-FFF2-40B4-BE49-F238E27FC236}">
                <a16:creationId xmlns:a16="http://schemas.microsoft.com/office/drawing/2014/main" id="{8E1C38D5-737B-4E38-8E92-BBA878B5A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3" y="571500"/>
            <a:ext cx="763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6" name="TextBox 5">
            <a:extLst>
              <a:ext uri="{FF2B5EF4-FFF2-40B4-BE49-F238E27FC236}">
                <a16:creationId xmlns:a16="http://schemas.microsoft.com/office/drawing/2014/main" id="{C2082E8C-23E2-DC45-6124-826C418EA20E}"/>
              </a:ext>
            </a:extLst>
          </p:cNvPr>
          <p:cNvSpPr txBox="1"/>
          <p:nvPr/>
        </p:nvSpPr>
        <p:spPr>
          <a:xfrm>
            <a:off x="4526280" y="4886236"/>
            <a:ext cx="4617720" cy="1200329"/>
          </a:xfrm>
          <a:prstGeom prst="rect">
            <a:avLst/>
          </a:prstGeom>
          <a:noFill/>
        </p:spPr>
        <p:txBody>
          <a:bodyPr wrap="square">
            <a:spAutoFit/>
          </a:bodyPr>
          <a:lstStyle/>
          <a:p>
            <a:r>
              <a:rPr lang="en-US" b="0" i="0" dirty="0">
                <a:solidFill>
                  <a:srgbClr val="080A13"/>
                </a:solidFill>
                <a:effectLst/>
                <a:latin typeface="Inter"/>
              </a:rPr>
              <a:t>Object detection algorithms are broadly classified into two categories based on how many times the same input image is passed through a network.</a:t>
            </a:r>
            <a:endParaRPr lang="en-US" dirty="0"/>
          </a:p>
        </p:txBody>
      </p:sp>
      <p:sp>
        <p:nvSpPr>
          <p:cNvPr id="9" name="TextBox 8">
            <a:extLst>
              <a:ext uri="{FF2B5EF4-FFF2-40B4-BE49-F238E27FC236}">
                <a16:creationId xmlns:a16="http://schemas.microsoft.com/office/drawing/2014/main" id="{3EAFC2D7-7A1D-6071-CF5C-9529721C8BC1}"/>
              </a:ext>
            </a:extLst>
          </p:cNvPr>
          <p:cNvSpPr txBox="1"/>
          <p:nvPr/>
        </p:nvSpPr>
        <p:spPr>
          <a:xfrm>
            <a:off x="4158933" y="4886235"/>
            <a:ext cx="4617720" cy="1200329"/>
          </a:xfrm>
          <a:prstGeom prst="rect">
            <a:avLst/>
          </a:prstGeom>
          <a:noFill/>
        </p:spPr>
        <p:txBody>
          <a:bodyPr wrap="square">
            <a:spAutoFit/>
          </a:bodyPr>
          <a:lstStyle/>
          <a:p>
            <a:r>
              <a:rPr lang="en-US" b="0" i="0" dirty="0">
                <a:solidFill>
                  <a:srgbClr val="080A13"/>
                </a:solidFill>
                <a:effectLst/>
                <a:latin typeface="Inter"/>
              </a:rPr>
              <a:t>Generally, single-shot object detection is better suited for real-time applications, while two-shot object detection is better for applications where accuracy is more important.</a:t>
            </a:r>
            <a:endParaRPr lang="en-US" dirty="0"/>
          </a:p>
        </p:txBody>
      </p:sp>
    </p:spTree>
    <p:extLst>
      <p:ext uri="{BB962C8B-B14F-4D97-AF65-F5344CB8AC3E}">
        <p14:creationId xmlns:p14="http://schemas.microsoft.com/office/powerpoint/2010/main" val="158960579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F1C54-3C3D-F795-453D-63B2B10F3FE3}"/>
              </a:ext>
            </a:extLst>
          </p:cNvPr>
          <p:cNvSpPr/>
          <p:nvPr/>
        </p:nvSpPr>
        <p:spPr>
          <a:xfrm>
            <a:off x="0" y="0"/>
            <a:ext cx="9144000" cy="6606540"/>
          </a:xfrm>
          <a:prstGeom prst="rect">
            <a:avLst/>
          </a:prstGeom>
          <a:solidFill>
            <a:srgbClr val="F3F4F9"/>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3" name="TextBox 2">
            <a:extLst>
              <a:ext uri="{FF2B5EF4-FFF2-40B4-BE49-F238E27FC236}">
                <a16:creationId xmlns:a16="http://schemas.microsoft.com/office/drawing/2014/main" id="{E6C2EB27-1AAA-7D6C-363A-DE747B0FD981}"/>
              </a:ext>
            </a:extLst>
          </p:cNvPr>
          <p:cNvSpPr txBox="1"/>
          <p:nvPr/>
        </p:nvSpPr>
        <p:spPr>
          <a:xfrm>
            <a:off x="2970805" y="2184696"/>
            <a:ext cx="3092513" cy="1015663"/>
          </a:xfrm>
          <a:prstGeom prst="rect">
            <a:avLst/>
          </a:prstGeom>
          <a:noFill/>
        </p:spPr>
        <p:txBody>
          <a:bodyPr wrap="none" rtlCol="0">
            <a:spAutoFit/>
          </a:bodyPr>
          <a:lstStyle/>
          <a:p>
            <a:r>
              <a:rPr lang="en-US" sz="6000" dirty="0">
                <a:solidFill>
                  <a:schemeClr val="accent4"/>
                </a:solidFill>
              </a:rPr>
              <a:t>The End</a:t>
            </a:r>
          </a:p>
        </p:txBody>
      </p:sp>
    </p:spTree>
    <p:extLst>
      <p:ext uri="{BB962C8B-B14F-4D97-AF65-F5344CB8AC3E}">
        <p14:creationId xmlns:p14="http://schemas.microsoft.com/office/powerpoint/2010/main" val="2153704598"/>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6410" y="-122663"/>
            <a:ext cx="10627112" cy="7683190"/>
          </a:xfrm>
          <a:prstGeom prst="rect">
            <a:avLst/>
          </a:prstGeom>
          <a:solidFill>
            <a:schemeClr val="bg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pic>
        <p:nvPicPr>
          <p:cNvPr id="6" name="Picture 5"/>
          <p:cNvPicPr>
            <a:picLocks noChangeAspect="1"/>
          </p:cNvPicPr>
          <p:nvPr/>
        </p:nvPicPr>
        <p:blipFill>
          <a:blip r:embed="rId2"/>
          <a:stretch>
            <a:fillRect/>
          </a:stretch>
        </p:blipFill>
        <p:spPr>
          <a:xfrm>
            <a:off x="1538285" y="1543050"/>
            <a:ext cx="7015843" cy="4043663"/>
          </a:xfrm>
          <a:prstGeom prst="rect">
            <a:avLst/>
          </a:prstGeom>
        </p:spPr>
      </p:pic>
      <p:sp>
        <p:nvSpPr>
          <p:cNvPr id="7" name="Title 4"/>
          <p:cNvSpPr>
            <a:spLocks noGrp="1"/>
          </p:cNvSpPr>
          <p:nvPr>
            <p:ph type="ctrTitle"/>
          </p:nvPr>
        </p:nvSpPr>
        <p:spPr>
          <a:xfrm>
            <a:off x="2694104" y="1110728"/>
            <a:ext cx="3601535" cy="277804"/>
          </a:xfrm>
        </p:spPr>
        <p:txBody>
          <a:bodyPr/>
          <a:lstStyle/>
          <a:p>
            <a:r>
              <a:rPr lang="en-US" dirty="0">
                <a:solidFill>
                  <a:srgbClr val="3B3564"/>
                </a:solidFill>
              </a:rPr>
              <a:t>U-Net</a:t>
            </a:r>
          </a:p>
        </p:txBody>
      </p:sp>
      <p:grpSp>
        <p:nvGrpSpPr>
          <p:cNvPr id="9" name="Group 8"/>
          <p:cNvGrpSpPr/>
          <p:nvPr/>
        </p:nvGrpSpPr>
        <p:grpSpPr>
          <a:xfrm>
            <a:off x="37567" y="4315211"/>
            <a:ext cx="2492990" cy="1993096"/>
            <a:chOff x="310242" y="3441922"/>
            <a:chExt cx="2492990" cy="1993096"/>
          </a:xfrm>
        </p:grpSpPr>
        <p:sp>
          <p:nvSpPr>
            <p:cNvPr id="10" name="TextBox 9"/>
            <p:cNvSpPr txBox="1"/>
            <p:nvPr/>
          </p:nvSpPr>
          <p:spPr>
            <a:xfrm>
              <a:off x="310242" y="3441922"/>
              <a:ext cx="2492990" cy="1200329"/>
            </a:xfrm>
            <a:prstGeom prst="rect">
              <a:avLst/>
            </a:prstGeom>
            <a:noFill/>
          </p:spPr>
          <p:txBody>
            <a:bodyPr wrap="none" rtlCol="0">
              <a:spAutoFit/>
            </a:bodyPr>
            <a:lstStyle/>
            <a:p>
              <a:pPr algn="ctr"/>
              <a:r>
                <a:rPr lang="en-US" dirty="0">
                  <a:solidFill>
                    <a:schemeClr val="accent4">
                      <a:lumMod val="95000"/>
                      <a:lumOff val="5000"/>
                    </a:schemeClr>
                  </a:solidFill>
                </a:rPr>
                <a:t>Spatial size decreases</a:t>
              </a:r>
            </a:p>
            <a:p>
              <a:pPr algn="ctr"/>
              <a:r>
                <a:rPr lang="en-US" dirty="0">
                  <a:solidFill>
                    <a:schemeClr val="accent4">
                      <a:lumMod val="95000"/>
                      <a:lumOff val="5000"/>
                    </a:schemeClr>
                  </a:solidFill>
                </a:rPr>
                <a:t>by pooling</a:t>
              </a:r>
            </a:p>
            <a:p>
              <a:pPr algn="ctr"/>
              <a:r>
                <a:rPr lang="en-US" dirty="0">
                  <a:solidFill>
                    <a:schemeClr val="accent4">
                      <a:lumMod val="95000"/>
                      <a:lumOff val="5000"/>
                    </a:schemeClr>
                  </a:solidFill>
                </a:rPr>
                <a:t>z</a:t>
              </a:r>
              <a:r>
                <a:rPr lang="en-US" baseline="30000" dirty="0">
                  <a:solidFill>
                    <a:schemeClr val="accent4">
                      <a:lumMod val="95000"/>
                      <a:lumOff val="5000"/>
                    </a:schemeClr>
                  </a:solidFill>
                </a:rPr>
                <a:t>(n+1)</a:t>
              </a:r>
              <a:r>
                <a:rPr lang="en-US" dirty="0">
                  <a:solidFill>
                    <a:schemeClr val="accent4">
                      <a:lumMod val="95000"/>
                      <a:lumOff val="5000"/>
                    </a:schemeClr>
                  </a:solidFill>
                </a:rPr>
                <a:t> =W</a:t>
              </a:r>
              <a:r>
                <a:rPr lang="en-US" baseline="30000" dirty="0">
                  <a:solidFill>
                    <a:schemeClr val="accent4">
                      <a:lumMod val="95000"/>
                      <a:lumOff val="5000"/>
                    </a:schemeClr>
                  </a:solidFill>
                </a:rPr>
                <a:t>(n+1)</a:t>
              </a:r>
              <a:r>
                <a:rPr lang="en-US" dirty="0">
                  <a:solidFill>
                    <a:schemeClr val="accent4">
                      <a:lumMod val="95000"/>
                      <a:lumOff val="5000"/>
                    </a:schemeClr>
                  </a:solidFill>
                </a:rPr>
                <a:t> a</a:t>
              </a:r>
              <a:r>
                <a:rPr lang="en-US" baseline="30000" dirty="0">
                  <a:solidFill>
                    <a:schemeClr val="accent4">
                      <a:lumMod val="95000"/>
                      <a:lumOff val="5000"/>
                    </a:schemeClr>
                  </a:solidFill>
                </a:rPr>
                <a:t>(n)</a:t>
              </a:r>
              <a:endParaRPr lang="en-US" dirty="0">
                <a:solidFill>
                  <a:schemeClr val="accent4">
                    <a:lumMod val="95000"/>
                    <a:lumOff val="5000"/>
                  </a:schemeClr>
                </a:solidFill>
              </a:endParaRPr>
            </a:p>
            <a:p>
              <a:pPr algn="ctr"/>
              <a:r>
                <a:rPr lang="en-US" dirty="0">
                  <a:solidFill>
                    <a:schemeClr val="accent4">
                      <a:lumMod val="95000"/>
                      <a:lumOff val="5000"/>
                    </a:schemeClr>
                  </a:solidFill>
                </a:rPr>
                <a:t># features increase</a:t>
              </a:r>
            </a:p>
          </p:txBody>
        </p:sp>
        <p:cxnSp>
          <p:nvCxnSpPr>
            <p:cNvPr id="11" name="Straight Arrow Connector 10"/>
            <p:cNvCxnSpPr/>
            <p:nvPr/>
          </p:nvCxnSpPr>
          <p:spPr>
            <a:xfrm>
              <a:off x="2182034" y="4624700"/>
              <a:ext cx="555172" cy="810318"/>
            </a:xfrm>
            <a:prstGeom prst="straightConnector1">
              <a:avLst/>
            </a:prstGeom>
            <a:ln>
              <a:solidFill>
                <a:srgbClr val="1F155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6435336" y="4038024"/>
            <a:ext cx="2416046" cy="2071641"/>
            <a:chOff x="310242" y="2570610"/>
            <a:chExt cx="2416046" cy="2071641"/>
          </a:xfrm>
        </p:grpSpPr>
        <p:sp>
          <p:nvSpPr>
            <p:cNvPr id="13" name="TextBox 12"/>
            <p:cNvSpPr txBox="1"/>
            <p:nvPr/>
          </p:nvSpPr>
          <p:spPr>
            <a:xfrm>
              <a:off x="310242" y="3441922"/>
              <a:ext cx="2416046" cy="1200329"/>
            </a:xfrm>
            <a:prstGeom prst="rect">
              <a:avLst/>
            </a:prstGeom>
            <a:solidFill>
              <a:schemeClr val="bg1"/>
            </a:solidFill>
          </p:spPr>
          <p:txBody>
            <a:bodyPr wrap="none" rtlCol="0">
              <a:spAutoFit/>
            </a:bodyPr>
            <a:lstStyle/>
            <a:p>
              <a:pPr algn="ctr"/>
              <a:r>
                <a:rPr lang="en-US" dirty="0">
                  <a:solidFill>
                    <a:schemeClr val="accent4">
                      <a:lumMod val="95000"/>
                      <a:lumOff val="5000"/>
                    </a:schemeClr>
                  </a:solidFill>
                </a:rPr>
                <a:t>Spatial size increases</a:t>
              </a:r>
            </a:p>
            <a:p>
              <a:pPr algn="ctr"/>
              <a:r>
                <a:rPr lang="en-US" dirty="0">
                  <a:solidFill>
                    <a:schemeClr val="accent4">
                      <a:lumMod val="95000"/>
                      <a:lumOff val="5000"/>
                    </a:schemeClr>
                  </a:solidFill>
                </a:rPr>
                <a:t>by </a:t>
              </a:r>
              <a:r>
                <a:rPr lang="en-US" dirty="0" err="1">
                  <a:solidFill>
                    <a:schemeClr val="accent4">
                      <a:lumMod val="95000"/>
                      <a:lumOff val="5000"/>
                    </a:schemeClr>
                  </a:solidFill>
                </a:rPr>
                <a:t>upsampling</a:t>
              </a:r>
              <a:endParaRPr lang="en-US" dirty="0">
                <a:solidFill>
                  <a:schemeClr val="accent4">
                    <a:lumMod val="95000"/>
                    <a:lumOff val="5000"/>
                  </a:schemeClr>
                </a:solidFill>
              </a:endParaRPr>
            </a:p>
            <a:p>
              <a:pPr algn="ctr"/>
              <a:r>
                <a:rPr lang="en-US" dirty="0">
                  <a:solidFill>
                    <a:schemeClr val="accent4">
                      <a:lumMod val="95000"/>
                      <a:lumOff val="5000"/>
                    </a:schemeClr>
                  </a:solidFill>
                </a:rPr>
                <a:t>z</a:t>
              </a:r>
              <a:r>
                <a:rPr lang="en-US" baseline="30000" dirty="0">
                  <a:solidFill>
                    <a:schemeClr val="accent4">
                      <a:lumMod val="95000"/>
                      <a:lumOff val="5000"/>
                    </a:schemeClr>
                  </a:solidFill>
                </a:rPr>
                <a:t>(n+1)</a:t>
              </a:r>
              <a:r>
                <a:rPr lang="en-US" dirty="0">
                  <a:solidFill>
                    <a:schemeClr val="accent4">
                      <a:lumMod val="95000"/>
                      <a:lumOff val="5000"/>
                    </a:schemeClr>
                  </a:solidFill>
                </a:rPr>
                <a:t> =</a:t>
              </a:r>
              <a:r>
                <a:rPr lang="en-US" dirty="0">
                  <a:solidFill>
                    <a:srgbClr val="FF0000"/>
                  </a:solidFill>
                </a:rPr>
                <a:t>W</a:t>
              </a:r>
              <a:r>
                <a:rPr lang="en-US" baseline="30000" dirty="0">
                  <a:solidFill>
                    <a:srgbClr val="FF0000"/>
                  </a:solidFill>
                </a:rPr>
                <a:t>T</a:t>
              </a:r>
              <a:r>
                <a:rPr lang="en-US" baseline="30000" dirty="0">
                  <a:solidFill>
                    <a:schemeClr val="accent4">
                      <a:lumMod val="95000"/>
                      <a:lumOff val="5000"/>
                    </a:schemeClr>
                  </a:solidFill>
                </a:rPr>
                <a:t>(n+1)</a:t>
              </a:r>
              <a:r>
                <a:rPr lang="en-US" dirty="0">
                  <a:solidFill>
                    <a:schemeClr val="accent4">
                      <a:lumMod val="95000"/>
                      <a:lumOff val="5000"/>
                    </a:schemeClr>
                  </a:solidFill>
                </a:rPr>
                <a:t> a</a:t>
              </a:r>
              <a:r>
                <a:rPr lang="en-US" baseline="30000" dirty="0">
                  <a:solidFill>
                    <a:schemeClr val="accent4">
                      <a:lumMod val="95000"/>
                      <a:lumOff val="5000"/>
                    </a:schemeClr>
                  </a:solidFill>
                </a:rPr>
                <a:t>(n)</a:t>
              </a:r>
              <a:endParaRPr lang="en-US" dirty="0">
                <a:solidFill>
                  <a:schemeClr val="accent4">
                    <a:lumMod val="95000"/>
                    <a:lumOff val="5000"/>
                  </a:schemeClr>
                </a:solidFill>
              </a:endParaRPr>
            </a:p>
            <a:p>
              <a:pPr algn="ctr"/>
              <a:endParaRPr lang="en-US" dirty="0">
                <a:solidFill>
                  <a:schemeClr val="accent4">
                    <a:lumMod val="95000"/>
                    <a:lumOff val="5000"/>
                  </a:schemeClr>
                </a:solidFill>
              </a:endParaRPr>
            </a:p>
          </p:txBody>
        </p:sp>
        <p:cxnSp>
          <p:nvCxnSpPr>
            <p:cNvPr id="15" name="Straight Arrow Connector 14"/>
            <p:cNvCxnSpPr/>
            <p:nvPr/>
          </p:nvCxnSpPr>
          <p:spPr>
            <a:xfrm flipV="1">
              <a:off x="1425996" y="2570610"/>
              <a:ext cx="413850" cy="747708"/>
            </a:xfrm>
            <a:prstGeom prst="straightConnector1">
              <a:avLst/>
            </a:prstGeom>
            <a:ln>
              <a:solidFill>
                <a:srgbClr val="1F1557"/>
              </a:solidFill>
              <a:tailEnd type="triangle"/>
            </a:ln>
          </p:spPr>
          <p:style>
            <a:lnRef idx="1">
              <a:schemeClr val="accent1"/>
            </a:lnRef>
            <a:fillRef idx="0">
              <a:schemeClr val="accent1"/>
            </a:fillRef>
            <a:effectRef idx="0">
              <a:schemeClr val="accent1"/>
            </a:effectRef>
            <a:fontRef idx="minor">
              <a:schemeClr val="tx1"/>
            </a:fontRef>
          </p:style>
        </p:cxnSp>
      </p:grpSp>
      <p:pic>
        <p:nvPicPr>
          <p:cNvPr id="16" name="Picture 15"/>
          <p:cNvPicPr>
            <a:picLocks noChangeAspect="1"/>
          </p:cNvPicPr>
          <p:nvPr/>
        </p:nvPicPr>
        <p:blipFill>
          <a:blip r:embed="rId3"/>
          <a:stretch>
            <a:fillRect/>
          </a:stretch>
        </p:blipFill>
        <p:spPr>
          <a:xfrm>
            <a:off x="340798" y="1354079"/>
            <a:ext cx="900233" cy="1354197"/>
          </a:xfrm>
          <a:prstGeom prst="rect">
            <a:avLst/>
          </a:prstGeom>
        </p:spPr>
      </p:pic>
      <p:pic>
        <p:nvPicPr>
          <p:cNvPr id="17" name="Picture 16"/>
          <p:cNvPicPr>
            <a:picLocks noChangeAspect="1"/>
          </p:cNvPicPr>
          <p:nvPr/>
        </p:nvPicPr>
        <p:blipFill>
          <a:blip r:embed="rId4"/>
          <a:stretch>
            <a:fillRect/>
          </a:stretch>
        </p:blipFill>
        <p:spPr>
          <a:xfrm>
            <a:off x="8113197" y="1349997"/>
            <a:ext cx="918605" cy="1358279"/>
          </a:xfrm>
          <a:prstGeom prst="rect">
            <a:avLst/>
          </a:prstGeom>
        </p:spPr>
      </p:pic>
      <p:sp>
        <p:nvSpPr>
          <p:cNvPr id="18" name="TextBox 17"/>
          <p:cNvSpPr txBox="1"/>
          <p:nvPr/>
        </p:nvSpPr>
        <p:spPr>
          <a:xfrm>
            <a:off x="6605993" y="5791180"/>
            <a:ext cx="2012089" cy="369332"/>
          </a:xfrm>
          <a:prstGeom prst="rect">
            <a:avLst/>
          </a:prstGeom>
          <a:noFill/>
        </p:spPr>
        <p:txBody>
          <a:bodyPr wrap="none" rtlCol="0">
            <a:spAutoFit/>
          </a:bodyPr>
          <a:lstStyle/>
          <a:p>
            <a:r>
              <a:rPr lang="en-US" dirty="0">
                <a:solidFill>
                  <a:srgbClr val="FF0000"/>
                </a:solidFill>
              </a:rPr>
              <a:t>“~deconvolutions”</a:t>
            </a:r>
          </a:p>
        </p:txBody>
      </p:sp>
      <p:pic>
        <p:nvPicPr>
          <p:cNvPr id="19" name="Picture 4" descr="https://miro.medium.com/max/901/1*LKnTr_0k409vOjgj2h4-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836" y="5733995"/>
            <a:ext cx="1596390" cy="8053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s://miro.medium.com/max/901/1*LKnTr_0k409vOjgj2h4-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683440" y="3231228"/>
            <a:ext cx="1348362" cy="821703"/>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998164"/>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357809" y="-251791"/>
            <a:ext cx="10575235" cy="7580243"/>
          </a:xfrm>
          <a:prstGeom prst="rect">
            <a:avLst/>
          </a:prstGeom>
          <a:solidFill>
            <a:schemeClr val="bg1"/>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20" name="Group 19"/>
          <p:cNvGrpSpPr/>
          <p:nvPr/>
        </p:nvGrpSpPr>
        <p:grpSpPr>
          <a:xfrm>
            <a:off x="660781" y="1784014"/>
            <a:ext cx="6400581" cy="3320917"/>
            <a:chOff x="660781" y="1541261"/>
            <a:chExt cx="7974838" cy="4501084"/>
          </a:xfrm>
        </p:grpSpPr>
        <p:sp>
          <p:nvSpPr>
            <p:cNvPr id="9" name="Rectangle 8"/>
            <p:cNvSpPr/>
            <p:nvPr/>
          </p:nvSpPr>
          <p:spPr>
            <a:xfrm>
              <a:off x="5442561" y="2001488"/>
              <a:ext cx="3193058" cy="2875190"/>
            </a:xfrm>
            <a:prstGeom prst="rect">
              <a:avLst/>
            </a:prstGeom>
            <a:solidFill>
              <a:srgbClr val="1F1557"/>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1" y="2727853"/>
              <a:ext cx="3193058" cy="2875190"/>
            </a:xfrm>
            <a:prstGeom prst="rect">
              <a:avLst/>
            </a:prstGeom>
          </p:spPr>
        </p:pic>
        <p:sp>
          <p:nvSpPr>
            <p:cNvPr id="13" name="TextBox 12"/>
            <p:cNvSpPr txBox="1"/>
            <p:nvPr/>
          </p:nvSpPr>
          <p:spPr>
            <a:xfrm>
              <a:off x="5442561" y="1541261"/>
              <a:ext cx="3122132" cy="500583"/>
            </a:xfrm>
            <a:prstGeom prst="rect">
              <a:avLst/>
            </a:prstGeom>
            <a:noFill/>
          </p:spPr>
          <p:txBody>
            <a:bodyPr wrap="none" rtlCol="0">
              <a:spAutoFit/>
            </a:bodyPr>
            <a:lstStyle/>
            <a:p>
              <a:pPr algn="ctr"/>
              <a:r>
                <a:rPr lang="en-US" dirty="0">
                  <a:solidFill>
                    <a:schemeClr val="accent4"/>
                  </a:solidFill>
                </a:rPr>
                <a:t>Instance segmentation</a:t>
              </a:r>
            </a:p>
          </p:txBody>
        </p:sp>
        <p:cxnSp>
          <p:nvCxnSpPr>
            <p:cNvPr id="5" name="Straight Arrow Connector 4"/>
            <p:cNvCxnSpPr/>
            <p:nvPr/>
          </p:nvCxnSpPr>
          <p:spPr>
            <a:xfrm flipV="1">
              <a:off x="3954539" y="3571748"/>
              <a:ext cx="1296334" cy="851760"/>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5456416" y="3473518"/>
              <a:ext cx="2278458" cy="417814"/>
              <a:chOff x="573746" y="3469580"/>
              <a:chExt cx="2278458" cy="417814"/>
            </a:xfrm>
          </p:grpSpPr>
          <p:sp>
            <p:nvSpPr>
              <p:cNvPr id="6" name="Freeform 5"/>
              <p:cNvSpPr/>
              <p:nvPr/>
            </p:nvSpPr>
            <p:spPr>
              <a:xfrm>
                <a:off x="1464968" y="3567811"/>
                <a:ext cx="1387236" cy="319583"/>
              </a:xfrm>
              <a:custGeom>
                <a:avLst/>
                <a:gdLst>
                  <a:gd name="connsiteX0" fmla="*/ 1626 w 1387236"/>
                  <a:gd name="connsiteY0" fmla="*/ 56152 h 319584"/>
                  <a:gd name="connsiteX1" fmla="*/ 237153 w 1387236"/>
                  <a:gd name="connsiteY1" fmla="*/ 734 h 319584"/>
                  <a:gd name="connsiteX2" fmla="*/ 541953 w 1387236"/>
                  <a:gd name="connsiteY2" fmla="*/ 97716 h 319584"/>
                  <a:gd name="connsiteX3" fmla="*/ 1026863 w 1387236"/>
                  <a:gd name="connsiteY3" fmla="*/ 180843 h 319584"/>
                  <a:gd name="connsiteX4" fmla="*/ 1387081 w 1387236"/>
                  <a:gd name="connsiteY4" fmla="*/ 222407 h 319584"/>
                  <a:gd name="connsiteX5" fmla="*/ 985299 w 1387236"/>
                  <a:gd name="connsiteY5" fmla="*/ 319389 h 319584"/>
                  <a:gd name="connsiteX6" fmla="*/ 791335 w 1387236"/>
                  <a:gd name="connsiteY6" fmla="*/ 194698 h 319584"/>
                  <a:gd name="connsiteX7" fmla="*/ 528099 w 1387236"/>
                  <a:gd name="connsiteY7" fmla="*/ 180843 h 319584"/>
                  <a:gd name="connsiteX8" fmla="*/ 375699 w 1387236"/>
                  <a:gd name="connsiteY8" fmla="*/ 236261 h 319584"/>
                  <a:gd name="connsiteX9" fmla="*/ 237153 w 1387236"/>
                  <a:gd name="connsiteY9" fmla="*/ 194698 h 319584"/>
                  <a:gd name="connsiteX10" fmla="*/ 140172 w 1387236"/>
                  <a:gd name="connsiteY10" fmla="*/ 111570 h 319584"/>
                  <a:gd name="connsiteX11" fmla="*/ 1626 w 1387236"/>
                  <a:gd name="connsiteY11" fmla="*/ 56152 h 31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236" h="319584">
                    <a:moveTo>
                      <a:pt x="1626" y="56152"/>
                    </a:moveTo>
                    <a:cubicBezTo>
                      <a:pt x="17789" y="37679"/>
                      <a:pt x="147099" y="-6193"/>
                      <a:pt x="237153" y="734"/>
                    </a:cubicBezTo>
                    <a:cubicBezTo>
                      <a:pt x="327208" y="7661"/>
                      <a:pt x="410335" y="67698"/>
                      <a:pt x="541953" y="97716"/>
                    </a:cubicBezTo>
                    <a:cubicBezTo>
                      <a:pt x="673571" y="127734"/>
                      <a:pt x="886008" y="160061"/>
                      <a:pt x="1026863" y="180843"/>
                    </a:cubicBezTo>
                    <a:cubicBezTo>
                      <a:pt x="1167718" y="201625"/>
                      <a:pt x="1394008" y="199316"/>
                      <a:pt x="1387081" y="222407"/>
                    </a:cubicBezTo>
                    <a:cubicBezTo>
                      <a:pt x="1380154" y="245498"/>
                      <a:pt x="1084590" y="324007"/>
                      <a:pt x="985299" y="319389"/>
                    </a:cubicBezTo>
                    <a:cubicBezTo>
                      <a:pt x="886008" y="314771"/>
                      <a:pt x="867535" y="217789"/>
                      <a:pt x="791335" y="194698"/>
                    </a:cubicBezTo>
                    <a:cubicBezTo>
                      <a:pt x="715135" y="171607"/>
                      <a:pt x="597372" y="173916"/>
                      <a:pt x="528099" y="180843"/>
                    </a:cubicBezTo>
                    <a:cubicBezTo>
                      <a:pt x="458826" y="187770"/>
                      <a:pt x="424190" y="233952"/>
                      <a:pt x="375699" y="236261"/>
                    </a:cubicBezTo>
                    <a:cubicBezTo>
                      <a:pt x="327208" y="238570"/>
                      <a:pt x="276407" y="215480"/>
                      <a:pt x="237153" y="194698"/>
                    </a:cubicBezTo>
                    <a:cubicBezTo>
                      <a:pt x="197899" y="173916"/>
                      <a:pt x="186354" y="134661"/>
                      <a:pt x="140172" y="111570"/>
                    </a:cubicBezTo>
                    <a:cubicBezTo>
                      <a:pt x="93990" y="88479"/>
                      <a:pt x="-14537" y="74625"/>
                      <a:pt x="1626" y="56152"/>
                    </a:cubicBezTo>
                    <a:close/>
                  </a:path>
                </a:pathLst>
              </a:custGeom>
              <a:solidFill>
                <a:srgbClr val="00B050"/>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Freeform 6"/>
              <p:cNvSpPr/>
              <p:nvPr/>
            </p:nvSpPr>
            <p:spPr>
              <a:xfrm>
                <a:off x="573746" y="3469580"/>
                <a:ext cx="806772" cy="226700"/>
              </a:xfrm>
              <a:custGeom>
                <a:avLst/>
                <a:gdLst>
                  <a:gd name="connsiteX0" fmla="*/ 89285 w 806773"/>
                  <a:gd name="connsiteY0" fmla="*/ 29691 h 226700"/>
                  <a:gd name="connsiteX1" fmla="*/ 186266 w 806773"/>
                  <a:gd name="connsiteY1" fmla="*/ 1982 h 226700"/>
                  <a:gd name="connsiteX2" fmla="*/ 324812 w 806773"/>
                  <a:gd name="connsiteY2" fmla="*/ 85110 h 226700"/>
                  <a:gd name="connsiteX3" fmla="*/ 477212 w 806773"/>
                  <a:gd name="connsiteY3" fmla="*/ 57400 h 226700"/>
                  <a:gd name="connsiteX4" fmla="*/ 491066 w 806773"/>
                  <a:gd name="connsiteY4" fmla="*/ 71255 h 226700"/>
                  <a:gd name="connsiteX5" fmla="*/ 768157 w 806773"/>
                  <a:gd name="connsiteY5" fmla="*/ 140528 h 226700"/>
                  <a:gd name="connsiteX6" fmla="*/ 795866 w 806773"/>
                  <a:gd name="connsiteY6" fmla="*/ 154382 h 226700"/>
                  <a:gd name="connsiteX7" fmla="*/ 685030 w 806773"/>
                  <a:gd name="connsiteY7" fmla="*/ 223655 h 226700"/>
                  <a:gd name="connsiteX8" fmla="*/ 574194 w 806773"/>
                  <a:gd name="connsiteY8" fmla="*/ 209800 h 226700"/>
                  <a:gd name="connsiteX9" fmla="*/ 366375 w 806773"/>
                  <a:gd name="connsiteY9" fmla="*/ 168237 h 226700"/>
                  <a:gd name="connsiteX10" fmla="*/ 227830 w 806773"/>
                  <a:gd name="connsiteY10" fmla="*/ 140528 h 226700"/>
                  <a:gd name="connsiteX11" fmla="*/ 89285 w 806773"/>
                  <a:gd name="connsiteY11" fmla="*/ 195946 h 226700"/>
                  <a:gd name="connsiteX12" fmla="*/ 6157 w 806773"/>
                  <a:gd name="connsiteY12" fmla="*/ 140528 h 226700"/>
                  <a:gd name="connsiteX13" fmla="*/ 6157 w 806773"/>
                  <a:gd name="connsiteY13" fmla="*/ 71255 h 226700"/>
                  <a:gd name="connsiteX14" fmla="*/ 89285 w 806773"/>
                  <a:gd name="connsiteY14" fmla="*/ 29691 h 2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73" h="226700">
                    <a:moveTo>
                      <a:pt x="89285" y="29691"/>
                    </a:moveTo>
                    <a:cubicBezTo>
                      <a:pt x="119303" y="18146"/>
                      <a:pt x="147011" y="-7255"/>
                      <a:pt x="186266" y="1982"/>
                    </a:cubicBezTo>
                    <a:cubicBezTo>
                      <a:pt x="225521" y="11219"/>
                      <a:pt x="276321" y="75874"/>
                      <a:pt x="324812" y="85110"/>
                    </a:cubicBezTo>
                    <a:lnTo>
                      <a:pt x="477212" y="57400"/>
                    </a:lnTo>
                    <a:cubicBezTo>
                      <a:pt x="504921" y="55091"/>
                      <a:pt x="442575" y="57400"/>
                      <a:pt x="491066" y="71255"/>
                    </a:cubicBezTo>
                    <a:cubicBezTo>
                      <a:pt x="539557" y="85110"/>
                      <a:pt x="768157" y="140528"/>
                      <a:pt x="768157" y="140528"/>
                    </a:cubicBezTo>
                    <a:cubicBezTo>
                      <a:pt x="818957" y="154382"/>
                      <a:pt x="809720" y="140528"/>
                      <a:pt x="795866" y="154382"/>
                    </a:cubicBezTo>
                    <a:cubicBezTo>
                      <a:pt x="782012" y="168236"/>
                      <a:pt x="721975" y="214419"/>
                      <a:pt x="685030" y="223655"/>
                    </a:cubicBezTo>
                    <a:cubicBezTo>
                      <a:pt x="648085" y="232891"/>
                      <a:pt x="627303" y="219036"/>
                      <a:pt x="574194" y="209800"/>
                    </a:cubicBezTo>
                    <a:cubicBezTo>
                      <a:pt x="521085" y="200564"/>
                      <a:pt x="366375" y="168237"/>
                      <a:pt x="366375" y="168237"/>
                    </a:cubicBezTo>
                    <a:cubicBezTo>
                      <a:pt x="308648" y="156692"/>
                      <a:pt x="274012" y="135910"/>
                      <a:pt x="227830" y="140528"/>
                    </a:cubicBezTo>
                    <a:cubicBezTo>
                      <a:pt x="181648" y="145146"/>
                      <a:pt x="126230" y="195946"/>
                      <a:pt x="89285" y="195946"/>
                    </a:cubicBezTo>
                    <a:cubicBezTo>
                      <a:pt x="52340" y="195946"/>
                      <a:pt x="20012" y="161310"/>
                      <a:pt x="6157" y="140528"/>
                    </a:cubicBezTo>
                    <a:cubicBezTo>
                      <a:pt x="-7698" y="119746"/>
                      <a:pt x="6157" y="71255"/>
                      <a:pt x="6157" y="71255"/>
                    </a:cubicBezTo>
                    <a:cubicBezTo>
                      <a:pt x="15393" y="55091"/>
                      <a:pt x="59267" y="41236"/>
                      <a:pt x="89285" y="29691"/>
                    </a:cubicBezTo>
                    <a:close/>
                  </a:path>
                </a:pathLst>
              </a:custGeom>
              <a:solidFill>
                <a:srgbClr val="FF00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sp>
          <p:nvSpPr>
            <p:cNvPr id="27" name="TextBox 26"/>
            <p:cNvSpPr txBox="1"/>
            <p:nvPr/>
          </p:nvSpPr>
          <p:spPr>
            <a:xfrm>
              <a:off x="5400496" y="4865885"/>
              <a:ext cx="3233979" cy="500583"/>
            </a:xfrm>
            <a:prstGeom prst="rect">
              <a:avLst/>
            </a:prstGeom>
            <a:noFill/>
          </p:spPr>
          <p:txBody>
            <a:bodyPr wrap="none" rtlCol="0">
              <a:spAutoFit/>
            </a:bodyPr>
            <a:lstStyle/>
            <a:p>
              <a:pPr algn="ctr"/>
              <a:r>
                <a:rPr lang="en-US" dirty="0">
                  <a:solidFill>
                    <a:schemeClr val="accent4"/>
                  </a:solidFill>
                </a:rPr>
                <a:t>Semantic segmentation</a:t>
              </a:r>
            </a:p>
          </p:txBody>
        </p:sp>
        <p:sp>
          <p:nvSpPr>
            <p:cNvPr id="30" name="TextBox 29"/>
            <p:cNvSpPr txBox="1"/>
            <p:nvPr/>
          </p:nvSpPr>
          <p:spPr>
            <a:xfrm>
              <a:off x="1070966" y="2249437"/>
              <a:ext cx="2307248" cy="500583"/>
            </a:xfrm>
            <a:prstGeom prst="rect">
              <a:avLst/>
            </a:prstGeom>
            <a:noFill/>
          </p:spPr>
          <p:txBody>
            <a:bodyPr wrap="none" rtlCol="0">
              <a:spAutoFit/>
            </a:bodyPr>
            <a:lstStyle/>
            <a:p>
              <a:pPr algn="ctr"/>
              <a:r>
                <a:rPr lang="en-US" dirty="0">
                  <a:solidFill>
                    <a:schemeClr val="accent4"/>
                  </a:solidFill>
                </a:rPr>
                <a:t>Object detection</a:t>
              </a:r>
            </a:p>
          </p:txBody>
        </p:sp>
        <p:cxnSp>
          <p:nvCxnSpPr>
            <p:cNvPr id="37" name="Straight Arrow Connector 36"/>
            <p:cNvCxnSpPr/>
            <p:nvPr/>
          </p:nvCxnSpPr>
          <p:spPr>
            <a:xfrm>
              <a:off x="3954539" y="4423508"/>
              <a:ext cx="1192570" cy="1618837"/>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4469373" y="4582803"/>
            <a:ext cx="2562739" cy="2121326"/>
          </a:xfrm>
          <a:prstGeom prst="rect">
            <a:avLst/>
          </a:prstGeom>
          <a:solidFill>
            <a:srgbClr val="1F1557"/>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5" name="Freeform 24"/>
          <p:cNvSpPr/>
          <p:nvPr/>
        </p:nvSpPr>
        <p:spPr>
          <a:xfrm>
            <a:off x="5195785" y="5741347"/>
            <a:ext cx="1113391" cy="235790"/>
          </a:xfrm>
          <a:custGeom>
            <a:avLst/>
            <a:gdLst>
              <a:gd name="connsiteX0" fmla="*/ 1626 w 1387236"/>
              <a:gd name="connsiteY0" fmla="*/ 56152 h 319584"/>
              <a:gd name="connsiteX1" fmla="*/ 237153 w 1387236"/>
              <a:gd name="connsiteY1" fmla="*/ 734 h 319584"/>
              <a:gd name="connsiteX2" fmla="*/ 541953 w 1387236"/>
              <a:gd name="connsiteY2" fmla="*/ 97716 h 319584"/>
              <a:gd name="connsiteX3" fmla="*/ 1026863 w 1387236"/>
              <a:gd name="connsiteY3" fmla="*/ 180843 h 319584"/>
              <a:gd name="connsiteX4" fmla="*/ 1387081 w 1387236"/>
              <a:gd name="connsiteY4" fmla="*/ 222407 h 319584"/>
              <a:gd name="connsiteX5" fmla="*/ 985299 w 1387236"/>
              <a:gd name="connsiteY5" fmla="*/ 319389 h 319584"/>
              <a:gd name="connsiteX6" fmla="*/ 791335 w 1387236"/>
              <a:gd name="connsiteY6" fmla="*/ 194698 h 319584"/>
              <a:gd name="connsiteX7" fmla="*/ 528099 w 1387236"/>
              <a:gd name="connsiteY7" fmla="*/ 180843 h 319584"/>
              <a:gd name="connsiteX8" fmla="*/ 375699 w 1387236"/>
              <a:gd name="connsiteY8" fmla="*/ 236261 h 319584"/>
              <a:gd name="connsiteX9" fmla="*/ 237153 w 1387236"/>
              <a:gd name="connsiteY9" fmla="*/ 194698 h 319584"/>
              <a:gd name="connsiteX10" fmla="*/ 140172 w 1387236"/>
              <a:gd name="connsiteY10" fmla="*/ 111570 h 319584"/>
              <a:gd name="connsiteX11" fmla="*/ 1626 w 1387236"/>
              <a:gd name="connsiteY11" fmla="*/ 56152 h 31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236" h="319584">
                <a:moveTo>
                  <a:pt x="1626" y="56152"/>
                </a:moveTo>
                <a:cubicBezTo>
                  <a:pt x="17789" y="37679"/>
                  <a:pt x="147099" y="-6193"/>
                  <a:pt x="237153" y="734"/>
                </a:cubicBezTo>
                <a:cubicBezTo>
                  <a:pt x="327208" y="7661"/>
                  <a:pt x="410335" y="67698"/>
                  <a:pt x="541953" y="97716"/>
                </a:cubicBezTo>
                <a:cubicBezTo>
                  <a:pt x="673571" y="127734"/>
                  <a:pt x="886008" y="160061"/>
                  <a:pt x="1026863" y="180843"/>
                </a:cubicBezTo>
                <a:cubicBezTo>
                  <a:pt x="1167718" y="201625"/>
                  <a:pt x="1394008" y="199316"/>
                  <a:pt x="1387081" y="222407"/>
                </a:cubicBezTo>
                <a:cubicBezTo>
                  <a:pt x="1380154" y="245498"/>
                  <a:pt x="1084590" y="324007"/>
                  <a:pt x="985299" y="319389"/>
                </a:cubicBezTo>
                <a:cubicBezTo>
                  <a:pt x="886008" y="314771"/>
                  <a:pt x="867535" y="217789"/>
                  <a:pt x="791335" y="194698"/>
                </a:cubicBezTo>
                <a:cubicBezTo>
                  <a:pt x="715135" y="171607"/>
                  <a:pt x="597372" y="173916"/>
                  <a:pt x="528099" y="180843"/>
                </a:cubicBezTo>
                <a:cubicBezTo>
                  <a:pt x="458826" y="187770"/>
                  <a:pt x="424190" y="233952"/>
                  <a:pt x="375699" y="236261"/>
                </a:cubicBezTo>
                <a:cubicBezTo>
                  <a:pt x="327208" y="238570"/>
                  <a:pt x="276407" y="215480"/>
                  <a:pt x="237153" y="194698"/>
                </a:cubicBezTo>
                <a:cubicBezTo>
                  <a:pt x="197899" y="173916"/>
                  <a:pt x="186354" y="134661"/>
                  <a:pt x="140172" y="111570"/>
                </a:cubicBezTo>
                <a:cubicBezTo>
                  <a:pt x="93990" y="88479"/>
                  <a:pt x="-14537" y="74625"/>
                  <a:pt x="1626" y="56152"/>
                </a:cubicBezTo>
                <a:close/>
              </a:path>
            </a:pathLst>
          </a:custGeom>
          <a:solidFill>
            <a:srgbClr val="00B050"/>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6" name="Freeform 25"/>
          <p:cNvSpPr/>
          <p:nvPr/>
        </p:nvSpPr>
        <p:spPr>
          <a:xfrm>
            <a:off x="4480493" y="5668872"/>
            <a:ext cx="647513" cy="167260"/>
          </a:xfrm>
          <a:custGeom>
            <a:avLst/>
            <a:gdLst>
              <a:gd name="connsiteX0" fmla="*/ 89285 w 806773"/>
              <a:gd name="connsiteY0" fmla="*/ 29691 h 226700"/>
              <a:gd name="connsiteX1" fmla="*/ 186266 w 806773"/>
              <a:gd name="connsiteY1" fmla="*/ 1982 h 226700"/>
              <a:gd name="connsiteX2" fmla="*/ 324812 w 806773"/>
              <a:gd name="connsiteY2" fmla="*/ 85110 h 226700"/>
              <a:gd name="connsiteX3" fmla="*/ 477212 w 806773"/>
              <a:gd name="connsiteY3" fmla="*/ 57400 h 226700"/>
              <a:gd name="connsiteX4" fmla="*/ 491066 w 806773"/>
              <a:gd name="connsiteY4" fmla="*/ 71255 h 226700"/>
              <a:gd name="connsiteX5" fmla="*/ 768157 w 806773"/>
              <a:gd name="connsiteY5" fmla="*/ 140528 h 226700"/>
              <a:gd name="connsiteX6" fmla="*/ 795866 w 806773"/>
              <a:gd name="connsiteY6" fmla="*/ 154382 h 226700"/>
              <a:gd name="connsiteX7" fmla="*/ 685030 w 806773"/>
              <a:gd name="connsiteY7" fmla="*/ 223655 h 226700"/>
              <a:gd name="connsiteX8" fmla="*/ 574194 w 806773"/>
              <a:gd name="connsiteY8" fmla="*/ 209800 h 226700"/>
              <a:gd name="connsiteX9" fmla="*/ 366375 w 806773"/>
              <a:gd name="connsiteY9" fmla="*/ 168237 h 226700"/>
              <a:gd name="connsiteX10" fmla="*/ 227830 w 806773"/>
              <a:gd name="connsiteY10" fmla="*/ 140528 h 226700"/>
              <a:gd name="connsiteX11" fmla="*/ 89285 w 806773"/>
              <a:gd name="connsiteY11" fmla="*/ 195946 h 226700"/>
              <a:gd name="connsiteX12" fmla="*/ 6157 w 806773"/>
              <a:gd name="connsiteY12" fmla="*/ 140528 h 226700"/>
              <a:gd name="connsiteX13" fmla="*/ 6157 w 806773"/>
              <a:gd name="connsiteY13" fmla="*/ 71255 h 226700"/>
              <a:gd name="connsiteX14" fmla="*/ 89285 w 806773"/>
              <a:gd name="connsiteY14" fmla="*/ 29691 h 2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6773" h="226700">
                <a:moveTo>
                  <a:pt x="89285" y="29691"/>
                </a:moveTo>
                <a:cubicBezTo>
                  <a:pt x="119303" y="18146"/>
                  <a:pt x="147011" y="-7255"/>
                  <a:pt x="186266" y="1982"/>
                </a:cubicBezTo>
                <a:cubicBezTo>
                  <a:pt x="225521" y="11219"/>
                  <a:pt x="276321" y="75874"/>
                  <a:pt x="324812" y="85110"/>
                </a:cubicBezTo>
                <a:lnTo>
                  <a:pt x="477212" y="57400"/>
                </a:lnTo>
                <a:cubicBezTo>
                  <a:pt x="504921" y="55091"/>
                  <a:pt x="442575" y="57400"/>
                  <a:pt x="491066" y="71255"/>
                </a:cubicBezTo>
                <a:cubicBezTo>
                  <a:pt x="539557" y="85110"/>
                  <a:pt x="768157" y="140528"/>
                  <a:pt x="768157" y="140528"/>
                </a:cubicBezTo>
                <a:cubicBezTo>
                  <a:pt x="818957" y="154382"/>
                  <a:pt x="809720" y="140528"/>
                  <a:pt x="795866" y="154382"/>
                </a:cubicBezTo>
                <a:cubicBezTo>
                  <a:pt x="782012" y="168236"/>
                  <a:pt x="721975" y="214419"/>
                  <a:pt x="685030" y="223655"/>
                </a:cubicBezTo>
                <a:cubicBezTo>
                  <a:pt x="648085" y="232891"/>
                  <a:pt x="627303" y="219036"/>
                  <a:pt x="574194" y="209800"/>
                </a:cubicBezTo>
                <a:cubicBezTo>
                  <a:pt x="521085" y="200564"/>
                  <a:pt x="366375" y="168237"/>
                  <a:pt x="366375" y="168237"/>
                </a:cubicBezTo>
                <a:cubicBezTo>
                  <a:pt x="308648" y="156692"/>
                  <a:pt x="274012" y="135910"/>
                  <a:pt x="227830" y="140528"/>
                </a:cubicBezTo>
                <a:cubicBezTo>
                  <a:pt x="181648" y="145146"/>
                  <a:pt x="126230" y="195946"/>
                  <a:pt x="89285" y="195946"/>
                </a:cubicBezTo>
                <a:cubicBezTo>
                  <a:pt x="52340" y="195946"/>
                  <a:pt x="20012" y="161310"/>
                  <a:pt x="6157" y="140528"/>
                </a:cubicBezTo>
                <a:cubicBezTo>
                  <a:pt x="-7698" y="119746"/>
                  <a:pt x="6157" y="71255"/>
                  <a:pt x="6157" y="71255"/>
                </a:cubicBezTo>
                <a:cubicBezTo>
                  <a:pt x="15393" y="55091"/>
                  <a:pt x="59267" y="41236"/>
                  <a:pt x="89285" y="29691"/>
                </a:cubicBezTo>
                <a:close/>
              </a:path>
            </a:pathLst>
          </a:custGeom>
          <a:solidFill>
            <a:srgbClr val="00B050"/>
          </a:solidFill>
          <a:ln w="28575" cmpd="sng">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8" name="Rectangle 27"/>
          <p:cNvSpPr/>
          <p:nvPr/>
        </p:nvSpPr>
        <p:spPr>
          <a:xfrm>
            <a:off x="1316182" y="3720149"/>
            <a:ext cx="1288473" cy="380796"/>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9" name="Rectangle 28"/>
          <p:cNvSpPr/>
          <p:nvPr/>
        </p:nvSpPr>
        <p:spPr>
          <a:xfrm>
            <a:off x="660781" y="3720149"/>
            <a:ext cx="655401" cy="252540"/>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1" name="TextBox 30"/>
          <p:cNvSpPr txBox="1"/>
          <p:nvPr/>
        </p:nvSpPr>
        <p:spPr>
          <a:xfrm>
            <a:off x="4464862" y="2871734"/>
            <a:ext cx="792205" cy="307777"/>
          </a:xfrm>
          <a:prstGeom prst="rect">
            <a:avLst/>
          </a:prstGeom>
          <a:noFill/>
        </p:spPr>
        <p:txBody>
          <a:bodyPr wrap="none" rtlCol="0">
            <a:spAutoFit/>
          </a:bodyPr>
          <a:lstStyle/>
          <a:p>
            <a:r>
              <a:rPr lang="en-US" sz="1400" b="1" dirty="0">
                <a:solidFill>
                  <a:srgbClr val="FF0000"/>
                </a:solidFill>
              </a:rPr>
              <a:t>Karst 1</a:t>
            </a:r>
          </a:p>
        </p:txBody>
      </p:sp>
      <p:sp>
        <p:nvSpPr>
          <p:cNvPr id="32" name="TextBox 31"/>
          <p:cNvSpPr txBox="1"/>
          <p:nvPr/>
        </p:nvSpPr>
        <p:spPr>
          <a:xfrm>
            <a:off x="5354639" y="3024134"/>
            <a:ext cx="792205" cy="307777"/>
          </a:xfrm>
          <a:prstGeom prst="rect">
            <a:avLst/>
          </a:prstGeom>
          <a:noFill/>
        </p:spPr>
        <p:txBody>
          <a:bodyPr wrap="none" rtlCol="0">
            <a:spAutoFit/>
          </a:bodyPr>
          <a:lstStyle/>
          <a:p>
            <a:r>
              <a:rPr lang="en-US" sz="1400" b="1" dirty="0">
                <a:solidFill>
                  <a:srgbClr val="00B050"/>
                </a:solidFill>
              </a:rPr>
              <a:t>Karst 2</a:t>
            </a:r>
          </a:p>
        </p:txBody>
      </p:sp>
      <p:sp>
        <p:nvSpPr>
          <p:cNvPr id="33" name="TextBox 32"/>
          <p:cNvSpPr txBox="1"/>
          <p:nvPr/>
        </p:nvSpPr>
        <p:spPr>
          <a:xfrm>
            <a:off x="4942340" y="5336374"/>
            <a:ext cx="643125" cy="307777"/>
          </a:xfrm>
          <a:prstGeom prst="rect">
            <a:avLst/>
          </a:prstGeom>
          <a:noFill/>
        </p:spPr>
        <p:txBody>
          <a:bodyPr wrap="none" rtlCol="0">
            <a:spAutoFit/>
          </a:bodyPr>
          <a:lstStyle/>
          <a:p>
            <a:r>
              <a:rPr lang="en-US" sz="1400" b="1" dirty="0">
                <a:solidFill>
                  <a:srgbClr val="00B050"/>
                </a:solidFill>
              </a:rPr>
              <a:t>Karst</a:t>
            </a:r>
          </a:p>
        </p:txBody>
      </p:sp>
      <p:sp>
        <p:nvSpPr>
          <p:cNvPr id="35" name="Title 4"/>
          <p:cNvSpPr txBox="1">
            <a:spLocks/>
          </p:cNvSpPr>
          <p:nvPr/>
        </p:nvSpPr>
        <p:spPr bwMode="auto">
          <a:xfrm>
            <a:off x="337793" y="1001638"/>
            <a:ext cx="8343900" cy="6939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defTabSz="914400"/>
            <a:r>
              <a:rPr lang="en-US" kern="0" dirty="0">
                <a:solidFill>
                  <a:schemeClr val="accent4"/>
                </a:solidFill>
              </a:rPr>
              <a:t>Summary: Object, Semantic, Instance Segmentation</a:t>
            </a:r>
            <a:br>
              <a:rPr lang="en-US" kern="0" dirty="0">
                <a:solidFill>
                  <a:schemeClr val="accent4"/>
                </a:solidFill>
              </a:rPr>
            </a:br>
            <a:endParaRPr lang="en-US" kern="0" dirty="0">
              <a:solidFill>
                <a:schemeClr val="accent4"/>
              </a:solidFill>
            </a:endParaRPr>
          </a:p>
        </p:txBody>
      </p:sp>
      <p:sp>
        <p:nvSpPr>
          <p:cNvPr id="3" name="Freeform 2"/>
          <p:cNvSpPr/>
          <p:nvPr/>
        </p:nvSpPr>
        <p:spPr>
          <a:xfrm>
            <a:off x="3251545" y="3873828"/>
            <a:ext cx="4313484" cy="3052019"/>
          </a:xfrm>
          <a:custGeom>
            <a:avLst/>
            <a:gdLst>
              <a:gd name="connsiteX0" fmla="*/ 4073594 w 4313484"/>
              <a:gd name="connsiteY0" fmla="*/ 429815 h 3052019"/>
              <a:gd name="connsiteX1" fmla="*/ 1081916 w 4313484"/>
              <a:gd name="connsiteY1" fmla="*/ 399998 h 3052019"/>
              <a:gd name="connsiteX2" fmla="*/ 48246 w 4313484"/>
              <a:gd name="connsiteY2" fmla="*/ 12372 h 3052019"/>
              <a:gd name="connsiteX3" fmla="*/ 217212 w 4313484"/>
              <a:gd name="connsiteY3" fmla="*/ 926772 h 3052019"/>
              <a:gd name="connsiteX4" fmla="*/ 634655 w 4313484"/>
              <a:gd name="connsiteY4" fmla="*/ 2825146 h 3052019"/>
              <a:gd name="connsiteX5" fmla="*/ 1340333 w 4313484"/>
              <a:gd name="connsiteY5" fmla="*/ 2954355 h 3052019"/>
              <a:gd name="connsiteX6" fmla="*/ 4013959 w 4313484"/>
              <a:gd name="connsiteY6" fmla="*/ 2825146 h 3052019"/>
              <a:gd name="connsiteX7" fmla="*/ 4133229 w 4313484"/>
              <a:gd name="connsiteY7" fmla="*/ 439755 h 3052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13484" h="3052019">
                <a:moveTo>
                  <a:pt x="4073594" y="429815"/>
                </a:moveTo>
                <a:lnTo>
                  <a:pt x="1081916" y="399998"/>
                </a:lnTo>
                <a:cubicBezTo>
                  <a:pt x="411025" y="330424"/>
                  <a:pt x="192363" y="-75424"/>
                  <a:pt x="48246" y="12372"/>
                </a:cubicBezTo>
                <a:cubicBezTo>
                  <a:pt x="-95871" y="100168"/>
                  <a:pt x="119477" y="457976"/>
                  <a:pt x="217212" y="926772"/>
                </a:cubicBezTo>
                <a:cubicBezTo>
                  <a:pt x="314947" y="1395568"/>
                  <a:pt x="447468" y="2487216"/>
                  <a:pt x="634655" y="2825146"/>
                </a:cubicBezTo>
                <a:cubicBezTo>
                  <a:pt x="821842" y="3163076"/>
                  <a:pt x="777116" y="2954355"/>
                  <a:pt x="1340333" y="2954355"/>
                </a:cubicBezTo>
                <a:cubicBezTo>
                  <a:pt x="1903550" y="2954355"/>
                  <a:pt x="3548477" y="3244246"/>
                  <a:pt x="4013959" y="2825146"/>
                </a:cubicBezTo>
                <a:cubicBezTo>
                  <a:pt x="4479441" y="2406046"/>
                  <a:pt x="4306335" y="1422900"/>
                  <a:pt x="4133229" y="439755"/>
                </a:cubicBezTo>
              </a:path>
            </a:pathLst>
          </a:cu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3310190" y="1779398"/>
            <a:ext cx="4121671" cy="2567800"/>
          </a:xfrm>
          <a:custGeom>
            <a:avLst/>
            <a:gdLst>
              <a:gd name="connsiteX0" fmla="*/ 3925497 w 4121671"/>
              <a:gd name="connsiteY0" fmla="*/ 2534185 h 2567800"/>
              <a:gd name="connsiteX1" fmla="*/ 1162419 w 4121671"/>
              <a:gd name="connsiteY1" fmla="*/ 2524245 h 2567800"/>
              <a:gd name="connsiteX2" fmla="*/ 39297 w 4121671"/>
              <a:gd name="connsiteY2" fmla="*/ 2106802 h 2567800"/>
              <a:gd name="connsiteX3" fmla="*/ 317593 w 4121671"/>
              <a:gd name="connsiteY3" fmla="*/ 1639663 h 2567800"/>
              <a:gd name="connsiteX4" fmla="*/ 923880 w 4121671"/>
              <a:gd name="connsiteY4" fmla="*/ 307819 h 2567800"/>
              <a:gd name="connsiteX5" fmla="*/ 1470532 w 4121671"/>
              <a:gd name="connsiteY5" fmla="*/ 99098 h 2567800"/>
              <a:gd name="connsiteX6" fmla="*/ 3617384 w 4121671"/>
              <a:gd name="connsiteY6" fmla="*/ 19585 h 2567800"/>
              <a:gd name="connsiteX7" fmla="*/ 4104401 w 4121671"/>
              <a:gd name="connsiteY7" fmla="*/ 456906 h 2567800"/>
              <a:gd name="connsiteX8" fmla="*/ 3965253 w 4121671"/>
              <a:gd name="connsiteY8" fmla="*/ 2494428 h 256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1671" h="2567800">
                <a:moveTo>
                  <a:pt x="3925497" y="2534185"/>
                </a:moveTo>
                <a:cubicBezTo>
                  <a:pt x="2867808" y="2564830"/>
                  <a:pt x="1810119" y="2595475"/>
                  <a:pt x="1162419" y="2524245"/>
                </a:cubicBezTo>
                <a:cubicBezTo>
                  <a:pt x="514719" y="2453015"/>
                  <a:pt x="180101" y="2254232"/>
                  <a:pt x="39297" y="2106802"/>
                </a:cubicBezTo>
                <a:cubicBezTo>
                  <a:pt x="-101507" y="1959372"/>
                  <a:pt x="170162" y="1939493"/>
                  <a:pt x="317593" y="1639663"/>
                </a:cubicBezTo>
                <a:cubicBezTo>
                  <a:pt x="465023" y="1339832"/>
                  <a:pt x="731723" y="564580"/>
                  <a:pt x="923880" y="307819"/>
                </a:cubicBezTo>
                <a:cubicBezTo>
                  <a:pt x="1116037" y="51058"/>
                  <a:pt x="1021615" y="147137"/>
                  <a:pt x="1470532" y="99098"/>
                </a:cubicBezTo>
                <a:cubicBezTo>
                  <a:pt x="1919449" y="51059"/>
                  <a:pt x="3178406" y="-40050"/>
                  <a:pt x="3617384" y="19585"/>
                </a:cubicBezTo>
                <a:cubicBezTo>
                  <a:pt x="4056362" y="79220"/>
                  <a:pt x="4046423" y="44432"/>
                  <a:pt x="4104401" y="456906"/>
                </a:cubicBezTo>
                <a:cubicBezTo>
                  <a:pt x="4162379" y="869380"/>
                  <a:pt x="4063816" y="1681904"/>
                  <a:pt x="3965253" y="2494428"/>
                </a:cubicBezTo>
              </a:path>
            </a:pathLst>
          </a:cu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343660" y="1855231"/>
            <a:ext cx="9417028" cy="5132737"/>
          </a:xfrm>
          <a:prstGeom prst="rect">
            <a:avLst/>
          </a:prstGeom>
        </p:spPr>
      </p:pic>
    </p:spTree>
    <p:extLst>
      <p:ext uri="{BB962C8B-B14F-4D97-AF65-F5344CB8AC3E}">
        <p14:creationId xmlns:p14="http://schemas.microsoft.com/office/powerpoint/2010/main" val="125143559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4"/>
          <p:cNvSpPr>
            <a:spLocks noGrp="1"/>
          </p:cNvSpPr>
          <p:nvPr>
            <p:ph type="ctrTitle"/>
          </p:nvPr>
        </p:nvSpPr>
        <p:spPr>
          <a:xfrm>
            <a:off x="335128" y="812347"/>
            <a:ext cx="8343900" cy="693964"/>
          </a:xfrm>
          <a:solidFill>
            <a:schemeClr val="bg1"/>
          </a:solidFill>
        </p:spPr>
        <p:txBody>
          <a:bodyPr/>
          <a:lstStyle/>
          <a:p>
            <a:r>
              <a:rPr lang="en-US" sz="3200" dirty="0">
                <a:solidFill>
                  <a:schemeClr val="accent4"/>
                </a:solidFill>
              </a:rPr>
              <a:t>Semantic Segmentation</a:t>
            </a:r>
          </a:p>
        </p:txBody>
      </p:sp>
      <p:pic>
        <p:nvPicPr>
          <p:cNvPr id="26626" name="Picture 2" descr="https://miro.medium.com/max/600/1*dJRA7-IjccrkCWw86V-oU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441575" y="2669041"/>
            <a:ext cx="4572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miro.medium.com/max/803/1*8xxwKeAUQoFp28s_gw-67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4" y="2497591"/>
            <a:ext cx="7754523" cy="347866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s://miro.medium.com/max/525/1*3Q2sy6pbOPN57qPALvn61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5147" y="2497591"/>
            <a:ext cx="6637110" cy="3792636"/>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27" descr="图片包含 户外, 一群, 草, 人们&#10;&#10;描述已自动生成">
            <a:extLst>
              <a:ext uri="{FF2B5EF4-FFF2-40B4-BE49-F238E27FC236}">
                <a16:creationId xmlns:a16="http://schemas.microsoft.com/office/drawing/2014/main" id="{898EAD50-40F8-403B-9C57-DD7C298D0ABB}"/>
              </a:ext>
            </a:extLst>
          </p:cNvPr>
          <p:cNvPicPr>
            <a:picLocks noChangeAspect="1"/>
          </p:cNvPicPr>
          <p:nvPr/>
        </p:nvPicPr>
        <p:blipFill>
          <a:blip r:embed="rId5"/>
          <a:stretch>
            <a:fillRect/>
          </a:stretch>
        </p:blipFill>
        <p:spPr>
          <a:xfrm>
            <a:off x="1506224" y="2497591"/>
            <a:ext cx="6539121" cy="3792636"/>
          </a:xfrm>
          <a:prstGeom prst="rect">
            <a:avLst/>
          </a:prstGeom>
        </p:spPr>
      </p:pic>
    </p:spTree>
    <p:extLst>
      <p:ext uri="{BB962C8B-B14F-4D97-AF65-F5344CB8AC3E}">
        <p14:creationId xmlns:p14="http://schemas.microsoft.com/office/powerpoint/2010/main" val="2990869908"/>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800100" y="73025"/>
            <a:ext cx="7772400" cy="1470025"/>
          </a:xfrm>
        </p:spPr>
        <p:txBody>
          <a:bodyPr/>
          <a:lstStyle/>
          <a:p>
            <a:r>
              <a:rPr lang="en-US" dirty="0">
                <a:solidFill>
                  <a:srgbClr val="3B3564"/>
                </a:solidFill>
              </a:rPr>
              <a:t>Image Classification</a:t>
            </a:r>
            <a:br>
              <a:rPr lang="en-US" dirty="0">
                <a:solidFill>
                  <a:srgbClr val="3B3564"/>
                </a:solidFill>
              </a:rPr>
            </a:br>
            <a:r>
              <a:rPr lang="en-US" sz="2800" dirty="0">
                <a:solidFill>
                  <a:srgbClr val="3B3564"/>
                </a:solidFill>
              </a:rPr>
              <a:t>(picture </a:t>
            </a:r>
            <a:r>
              <a:rPr lang="en-US" sz="2800" dirty="0" err="1">
                <a:solidFill>
                  <a:srgbClr val="3B3564"/>
                </a:solidFill>
              </a:rPr>
              <a:t>classififcation</a:t>
            </a:r>
            <a:r>
              <a:rPr lang="en-US" sz="2800" dirty="0">
                <a:solidFill>
                  <a:srgbClr val="3B3564"/>
                </a:solidFill>
              </a:rPr>
              <a:t>)</a:t>
            </a:r>
            <a:endParaRPr lang="en-US" dirty="0">
              <a:solidFill>
                <a:srgbClr val="3B3564"/>
              </a:solidFill>
            </a:endParaRPr>
          </a:p>
        </p:txBody>
      </p:sp>
      <p:pic>
        <p:nvPicPr>
          <p:cNvPr id="4" name="Picture 3"/>
          <p:cNvPicPr>
            <a:picLocks noChangeAspect="1"/>
          </p:cNvPicPr>
          <p:nvPr/>
        </p:nvPicPr>
        <p:blipFill>
          <a:blip r:embed="rId2"/>
          <a:stretch>
            <a:fillRect/>
          </a:stretch>
        </p:blipFill>
        <p:spPr>
          <a:xfrm>
            <a:off x="376237" y="1819275"/>
            <a:ext cx="8391525" cy="3219450"/>
          </a:xfrm>
          <a:prstGeom prst="rect">
            <a:avLst/>
          </a:prstGeom>
        </p:spPr>
      </p:pic>
      <p:sp>
        <p:nvSpPr>
          <p:cNvPr id="6" name="TextBox 5"/>
          <p:cNvSpPr txBox="1"/>
          <p:nvPr/>
        </p:nvSpPr>
        <p:spPr>
          <a:xfrm>
            <a:off x="2726871" y="5347607"/>
            <a:ext cx="5668539" cy="369332"/>
          </a:xfrm>
          <a:prstGeom prst="rect">
            <a:avLst/>
          </a:prstGeom>
          <a:noFill/>
        </p:spPr>
        <p:txBody>
          <a:bodyPr wrap="none" rtlCol="0">
            <a:spAutoFit/>
          </a:bodyPr>
          <a:lstStyle/>
          <a:p>
            <a:r>
              <a:rPr lang="en-US" dirty="0">
                <a:solidFill>
                  <a:schemeClr val="accent4"/>
                </a:solidFill>
              </a:rPr>
              <a:t>One equation per cat: </a:t>
            </a:r>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a:t>
            </a:r>
            <a:r>
              <a:rPr lang="en-US" b="1" dirty="0">
                <a:solidFill>
                  <a:schemeClr val="accent4"/>
                </a:solidFill>
              </a:rPr>
              <a:t> </a:t>
            </a:r>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(N-1)</a:t>
            </a:r>
            <a:r>
              <a:rPr lang="en-US" b="1" dirty="0">
                <a:solidFill>
                  <a:schemeClr val="accent4"/>
                </a:solidFill>
              </a:rPr>
              <a:t> </a:t>
            </a:r>
            <a:r>
              <a:rPr lang="en-US" dirty="0">
                <a:solidFill>
                  <a:schemeClr val="accent4"/>
                </a:solidFill>
              </a:rPr>
              <a:t>(..</a:t>
            </a:r>
            <a:r>
              <a:rPr lang="en-US" dirty="0">
                <a:solidFill>
                  <a:schemeClr val="accent4"/>
                </a:solidFill>
                <a:latin typeface="Symbol" panose="05050102010706020507" pitchFamily="18" charset="2"/>
              </a:rPr>
              <a:t>s(</a:t>
            </a:r>
            <a:r>
              <a:rPr lang="en-US" b="1" dirty="0">
                <a:solidFill>
                  <a:schemeClr val="accent4"/>
                </a:solidFill>
              </a:rPr>
              <a:t>W</a:t>
            </a:r>
            <a:r>
              <a:rPr lang="en-US" b="1" baseline="30000" dirty="0">
                <a:solidFill>
                  <a:schemeClr val="accent4"/>
                </a:solidFill>
              </a:rPr>
              <a:t>(1)</a:t>
            </a:r>
            <a:r>
              <a:rPr lang="en-US" b="1" dirty="0">
                <a:solidFill>
                  <a:schemeClr val="accent4"/>
                </a:solidFill>
              </a:rPr>
              <a:t> x</a:t>
            </a:r>
            <a:r>
              <a:rPr lang="en-US" dirty="0">
                <a:solidFill>
                  <a:schemeClr val="accent4"/>
                </a:solidFill>
              </a:rPr>
              <a:t>)..))=1</a:t>
            </a:r>
          </a:p>
        </p:txBody>
      </p:sp>
    </p:spTree>
    <p:extLst>
      <p:ext uri="{BB962C8B-B14F-4D97-AF65-F5344CB8AC3E}">
        <p14:creationId xmlns:p14="http://schemas.microsoft.com/office/powerpoint/2010/main" val="1209786530"/>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46410" y="-122663"/>
            <a:ext cx="10627112" cy="7683190"/>
          </a:xfrm>
          <a:prstGeom prst="rect">
            <a:avLst/>
          </a:prstGeom>
          <a:solidFill>
            <a:schemeClr val="bg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TextBox 13"/>
          <p:cNvSpPr txBox="1"/>
          <p:nvPr/>
        </p:nvSpPr>
        <p:spPr>
          <a:xfrm>
            <a:off x="2818405" y="-153896"/>
            <a:ext cx="3477234" cy="1015663"/>
          </a:xfrm>
          <a:prstGeom prst="rect">
            <a:avLst/>
          </a:prstGeom>
          <a:noFill/>
        </p:spPr>
        <p:txBody>
          <a:bodyPr wrap="none" rtlCol="0">
            <a:spAutoFit/>
          </a:bodyPr>
          <a:lstStyle/>
          <a:p>
            <a:r>
              <a:rPr lang="en-US" sz="6000" dirty="0">
                <a:solidFill>
                  <a:schemeClr val="accent4"/>
                </a:solidFill>
              </a:rPr>
              <a:t>Summary</a:t>
            </a:r>
          </a:p>
        </p:txBody>
      </p:sp>
      <p:sp>
        <p:nvSpPr>
          <p:cNvPr id="2" name="Title 1">
            <a:extLst>
              <a:ext uri="{FF2B5EF4-FFF2-40B4-BE49-F238E27FC236}">
                <a16:creationId xmlns:a16="http://schemas.microsoft.com/office/drawing/2014/main" id="{4172F824-4C6D-8A14-FFEA-0B172FC729BC}"/>
              </a:ext>
            </a:extLst>
          </p:cNvPr>
          <p:cNvSpPr>
            <a:spLocks noGrp="1"/>
          </p:cNvSpPr>
          <p:nvPr>
            <p:ph type="ctrTitle"/>
          </p:nvPr>
        </p:nvSpPr>
        <p:spPr/>
        <p:txBody>
          <a:bodyPr/>
          <a:lstStyle/>
          <a:p>
            <a:r>
              <a:rPr lang="en-US" sz="8800" dirty="0">
                <a:solidFill>
                  <a:schemeClr val="accent4"/>
                </a:solidFill>
              </a:rPr>
              <a:t>The End</a:t>
            </a:r>
          </a:p>
        </p:txBody>
      </p:sp>
    </p:spTree>
    <p:extLst>
      <p:ext uri="{BB962C8B-B14F-4D97-AF65-F5344CB8AC3E}">
        <p14:creationId xmlns:p14="http://schemas.microsoft.com/office/powerpoint/2010/main" val="3907414160"/>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4800" y="2147887"/>
            <a:ext cx="8534400" cy="2562225"/>
          </a:xfrm>
          <a:prstGeom prst="rect">
            <a:avLst/>
          </a:prstGeom>
        </p:spPr>
      </p:pic>
      <p:sp>
        <p:nvSpPr>
          <p:cNvPr id="4" name="Rectangle 3"/>
          <p:cNvSpPr/>
          <p:nvPr/>
        </p:nvSpPr>
        <p:spPr>
          <a:xfrm>
            <a:off x="1012370" y="4527007"/>
            <a:ext cx="7217229" cy="646331"/>
          </a:xfrm>
          <a:prstGeom prst="rect">
            <a:avLst/>
          </a:prstGeom>
        </p:spPr>
        <p:txBody>
          <a:bodyPr wrap="square">
            <a:spAutoFit/>
          </a:bodyPr>
          <a:lstStyle/>
          <a:p>
            <a:r>
              <a:rPr lang="en-US" dirty="0">
                <a:solidFill>
                  <a:schemeClr val="accent4"/>
                </a:solidFill>
              </a:rPr>
              <a:t>By down sampling, the model better understands </a:t>
            </a:r>
            <a:r>
              <a:rPr lang="en-US" b="1" dirty="0">
                <a:solidFill>
                  <a:schemeClr val="accent4"/>
                </a:solidFill>
                <a:latin typeface="medium-content-serif-font"/>
              </a:rPr>
              <a:t>“WHAT”</a:t>
            </a:r>
            <a:r>
              <a:rPr lang="en-US" dirty="0">
                <a:solidFill>
                  <a:schemeClr val="accent4"/>
                </a:solidFill>
              </a:rPr>
              <a:t> is present in the image, but it loses the information of </a:t>
            </a:r>
            <a:r>
              <a:rPr lang="en-US" b="1" dirty="0">
                <a:solidFill>
                  <a:schemeClr val="accent4"/>
                </a:solidFill>
                <a:latin typeface="medium-content-serif-font"/>
              </a:rPr>
              <a:t>“WHERE”</a:t>
            </a:r>
            <a:r>
              <a:rPr lang="en-US" dirty="0">
                <a:solidFill>
                  <a:schemeClr val="accent4"/>
                </a:solidFill>
              </a:rPr>
              <a:t> it is present.</a:t>
            </a:r>
          </a:p>
        </p:txBody>
      </p:sp>
      <p:sp>
        <p:nvSpPr>
          <p:cNvPr id="5" name="Rectangle 4"/>
          <p:cNvSpPr/>
          <p:nvPr/>
        </p:nvSpPr>
        <p:spPr>
          <a:xfrm>
            <a:off x="1012369" y="5380672"/>
            <a:ext cx="7707087" cy="923330"/>
          </a:xfrm>
          <a:prstGeom prst="rect">
            <a:avLst/>
          </a:prstGeom>
        </p:spPr>
        <p:txBody>
          <a:bodyPr wrap="square">
            <a:spAutoFit/>
          </a:bodyPr>
          <a:lstStyle/>
          <a:p>
            <a:pPr algn="ctr"/>
            <a:r>
              <a:rPr lang="en-US" dirty="0">
                <a:solidFill>
                  <a:schemeClr val="accent4"/>
                </a:solidFill>
                <a:latin typeface="medium-content-serif-font"/>
              </a:rPr>
              <a:t>The height and width of the image gradually reduces (down sampling, because of pooling) which helps the filters in the deeper layers to focus on a larger receptive field (context).</a:t>
            </a:r>
            <a:endParaRPr lang="en-US" dirty="0">
              <a:solidFill>
                <a:schemeClr val="accent4"/>
              </a:solidFill>
            </a:endParaRPr>
          </a:p>
        </p:txBody>
      </p:sp>
      <p:grpSp>
        <p:nvGrpSpPr>
          <p:cNvPr id="26" name="Group 25"/>
          <p:cNvGrpSpPr/>
          <p:nvPr/>
        </p:nvGrpSpPr>
        <p:grpSpPr>
          <a:xfrm>
            <a:off x="1012370" y="2774111"/>
            <a:ext cx="4523016" cy="3529891"/>
            <a:chOff x="1012370" y="2774111"/>
            <a:chExt cx="4523016" cy="3529891"/>
          </a:xfrm>
        </p:grpSpPr>
        <p:sp>
          <p:nvSpPr>
            <p:cNvPr id="7" name="Rectangle 6"/>
            <p:cNvSpPr/>
            <p:nvPr/>
          </p:nvSpPr>
          <p:spPr>
            <a:xfrm>
              <a:off x="4016829" y="5943600"/>
              <a:ext cx="1518557" cy="360402"/>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25" name="Group 24"/>
            <p:cNvGrpSpPr/>
            <p:nvPr/>
          </p:nvGrpSpPr>
          <p:grpSpPr>
            <a:xfrm>
              <a:off x="1012370" y="2774111"/>
              <a:ext cx="1085853" cy="563336"/>
              <a:chOff x="1004205" y="3143250"/>
              <a:chExt cx="1085853" cy="563336"/>
            </a:xfrm>
          </p:grpSpPr>
          <p:sp>
            <p:nvSpPr>
              <p:cNvPr id="6" name="Rectangle 5"/>
              <p:cNvSpPr/>
              <p:nvPr/>
            </p:nvSpPr>
            <p:spPr>
              <a:xfrm>
                <a:off x="1012369" y="3167743"/>
                <a:ext cx="375560" cy="342900"/>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cxnSp>
            <p:nvCxnSpPr>
              <p:cNvPr id="9" name="Straight Connector 8"/>
              <p:cNvCxnSpPr/>
              <p:nvPr/>
            </p:nvCxnSpPr>
            <p:spPr>
              <a:xfrm>
                <a:off x="1387929" y="3510643"/>
                <a:ext cx="702128" cy="1959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87929" y="3167743"/>
                <a:ext cx="702128" cy="538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12370" y="3143250"/>
                <a:ext cx="1077688" cy="538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04205" y="3510643"/>
                <a:ext cx="1077687" cy="195943"/>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30" name="Picture 29"/>
          <p:cNvPicPr>
            <a:picLocks noChangeAspect="1"/>
          </p:cNvPicPr>
          <p:nvPr/>
        </p:nvPicPr>
        <p:blipFill>
          <a:blip r:embed="rId3"/>
          <a:stretch>
            <a:fillRect/>
          </a:stretch>
        </p:blipFill>
        <p:spPr>
          <a:xfrm>
            <a:off x="1747158" y="400050"/>
            <a:ext cx="3913663" cy="1935328"/>
          </a:xfrm>
          <a:prstGeom prst="rect">
            <a:avLst/>
          </a:prstGeom>
        </p:spPr>
      </p:pic>
    </p:spTree>
    <p:extLst>
      <p:ext uri="{BB962C8B-B14F-4D97-AF65-F5344CB8AC3E}">
        <p14:creationId xmlns:p14="http://schemas.microsoft.com/office/powerpoint/2010/main" val="797175051"/>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38285" y="1543050"/>
            <a:ext cx="7015843" cy="4043663"/>
          </a:xfrm>
          <a:prstGeom prst="rect">
            <a:avLst/>
          </a:prstGeom>
        </p:spPr>
      </p:pic>
      <p:sp>
        <p:nvSpPr>
          <p:cNvPr id="15" name="Title 4"/>
          <p:cNvSpPr>
            <a:spLocks noGrp="1"/>
          </p:cNvSpPr>
          <p:nvPr>
            <p:ph type="ctrTitle"/>
          </p:nvPr>
        </p:nvSpPr>
        <p:spPr>
          <a:xfrm>
            <a:off x="3004457" y="742294"/>
            <a:ext cx="3601535" cy="277804"/>
          </a:xfrm>
        </p:spPr>
        <p:txBody>
          <a:bodyPr/>
          <a:lstStyle/>
          <a:p>
            <a:r>
              <a:rPr lang="en-US" dirty="0">
                <a:solidFill>
                  <a:srgbClr val="3B3564"/>
                </a:solidFill>
              </a:rPr>
              <a:t>U-Net</a:t>
            </a:r>
          </a:p>
        </p:txBody>
      </p:sp>
      <p:grpSp>
        <p:nvGrpSpPr>
          <p:cNvPr id="16" name="Group 15"/>
          <p:cNvGrpSpPr/>
          <p:nvPr/>
        </p:nvGrpSpPr>
        <p:grpSpPr>
          <a:xfrm>
            <a:off x="37567" y="4315211"/>
            <a:ext cx="2492990" cy="1993096"/>
            <a:chOff x="310242" y="3441922"/>
            <a:chExt cx="2492990" cy="1993096"/>
          </a:xfrm>
        </p:grpSpPr>
        <p:sp>
          <p:nvSpPr>
            <p:cNvPr id="17" name="TextBox 16"/>
            <p:cNvSpPr txBox="1"/>
            <p:nvPr/>
          </p:nvSpPr>
          <p:spPr>
            <a:xfrm>
              <a:off x="310242" y="3441922"/>
              <a:ext cx="2492990" cy="1200329"/>
            </a:xfrm>
            <a:prstGeom prst="rect">
              <a:avLst/>
            </a:prstGeom>
            <a:noFill/>
          </p:spPr>
          <p:txBody>
            <a:bodyPr wrap="none" rtlCol="0">
              <a:spAutoFit/>
            </a:bodyPr>
            <a:lstStyle/>
            <a:p>
              <a:pPr algn="ctr"/>
              <a:r>
                <a:rPr lang="en-US" dirty="0">
                  <a:solidFill>
                    <a:schemeClr val="accent4">
                      <a:lumMod val="95000"/>
                      <a:lumOff val="5000"/>
                    </a:schemeClr>
                  </a:solidFill>
                </a:rPr>
                <a:t>Spatial size decreases</a:t>
              </a:r>
            </a:p>
            <a:p>
              <a:pPr algn="ctr"/>
              <a:r>
                <a:rPr lang="en-US" dirty="0">
                  <a:solidFill>
                    <a:schemeClr val="accent4">
                      <a:lumMod val="95000"/>
                      <a:lumOff val="5000"/>
                    </a:schemeClr>
                  </a:solidFill>
                </a:rPr>
                <a:t>by pooling</a:t>
              </a:r>
            </a:p>
            <a:p>
              <a:pPr algn="ctr"/>
              <a:r>
                <a:rPr lang="en-US" dirty="0">
                  <a:solidFill>
                    <a:schemeClr val="accent4">
                      <a:lumMod val="95000"/>
                      <a:lumOff val="5000"/>
                    </a:schemeClr>
                  </a:solidFill>
                </a:rPr>
                <a:t>z</a:t>
              </a:r>
              <a:r>
                <a:rPr lang="en-US" baseline="30000" dirty="0">
                  <a:solidFill>
                    <a:schemeClr val="accent4">
                      <a:lumMod val="95000"/>
                      <a:lumOff val="5000"/>
                    </a:schemeClr>
                  </a:solidFill>
                </a:rPr>
                <a:t>(n+1)</a:t>
              </a:r>
              <a:r>
                <a:rPr lang="en-US" dirty="0">
                  <a:solidFill>
                    <a:schemeClr val="accent4">
                      <a:lumMod val="95000"/>
                      <a:lumOff val="5000"/>
                    </a:schemeClr>
                  </a:solidFill>
                </a:rPr>
                <a:t> =W</a:t>
              </a:r>
              <a:r>
                <a:rPr lang="en-US" baseline="30000" dirty="0">
                  <a:solidFill>
                    <a:schemeClr val="accent4">
                      <a:lumMod val="95000"/>
                      <a:lumOff val="5000"/>
                    </a:schemeClr>
                  </a:solidFill>
                </a:rPr>
                <a:t>(n+1)</a:t>
              </a:r>
              <a:r>
                <a:rPr lang="en-US" dirty="0">
                  <a:solidFill>
                    <a:schemeClr val="accent4">
                      <a:lumMod val="95000"/>
                      <a:lumOff val="5000"/>
                    </a:schemeClr>
                  </a:solidFill>
                </a:rPr>
                <a:t> a</a:t>
              </a:r>
              <a:r>
                <a:rPr lang="en-US" baseline="30000" dirty="0">
                  <a:solidFill>
                    <a:schemeClr val="accent4">
                      <a:lumMod val="95000"/>
                      <a:lumOff val="5000"/>
                    </a:schemeClr>
                  </a:solidFill>
                </a:rPr>
                <a:t>(n)</a:t>
              </a:r>
              <a:endParaRPr lang="en-US" dirty="0">
                <a:solidFill>
                  <a:schemeClr val="accent4">
                    <a:lumMod val="95000"/>
                    <a:lumOff val="5000"/>
                  </a:schemeClr>
                </a:solidFill>
              </a:endParaRPr>
            </a:p>
            <a:p>
              <a:pPr algn="ctr"/>
              <a:r>
                <a:rPr lang="en-US" dirty="0">
                  <a:solidFill>
                    <a:schemeClr val="accent4">
                      <a:lumMod val="95000"/>
                      <a:lumOff val="5000"/>
                    </a:schemeClr>
                  </a:solidFill>
                </a:rPr>
                <a:t># features increase</a:t>
              </a:r>
            </a:p>
          </p:txBody>
        </p:sp>
        <p:cxnSp>
          <p:nvCxnSpPr>
            <p:cNvPr id="19" name="Straight Arrow Connector 18"/>
            <p:cNvCxnSpPr/>
            <p:nvPr/>
          </p:nvCxnSpPr>
          <p:spPr>
            <a:xfrm>
              <a:off x="2182034" y="4624700"/>
              <a:ext cx="555172" cy="810318"/>
            </a:xfrm>
            <a:prstGeom prst="straightConnector1">
              <a:avLst/>
            </a:prstGeom>
            <a:ln>
              <a:solidFill>
                <a:srgbClr val="1F155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6435336" y="4038024"/>
            <a:ext cx="2416046" cy="2071641"/>
            <a:chOff x="310242" y="2570610"/>
            <a:chExt cx="2416046" cy="2071641"/>
          </a:xfrm>
        </p:grpSpPr>
        <p:sp>
          <p:nvSpPr>
            <p:cNvPr id="22" name="TextBox 21"/>
            <p:cNvSpPr txBox="1"/>
            <p:nvPr/>
          </p:nvSpPr>
          <p:spPr>
            <a:xfrm>
              <a:off x="310242" y="3441922"/>
              <a:ext cx="2416046" cy="1200329"/>
            </a:xfrm>
            <a:prstGeom prst="rect">
              <a:avLst/>
            </a:prstGeom>
            <a:solidFill>
              <a:schemeClr val="bg1"/>
            </a:solidFill>
          </p:spPr>
          <p:txBody>
            <a:bodyPr wrap="none" rtlCol="0">
              <a:spAutoFit/>
            </a:bodyPr>
            <a:lstStyle/>
            <a:p>
              <a:pPr algn="ctr"/>
              <a:r>
                <a:rPr lang="en-US" dirty="0">
                  <a:solidFill>
                    <a:schemeClr val="accent4">
                      <a:lumMod val="95000"/>
                      <a:lumOff val="5000"/>
                    </a:schemeClr>
                  </a:solidFill>
                </a:rPr>
                <a:t>Spatial size increases</a:t>
              </a:r>
            </a:p>
            <a:p>
              <a:pPr algn="ctr"/>
              <a:r>
                <a:rPr lang="en-US" dirty="0">
                  <a:solidFill>
                    <a:schemeClr val="accent4">
                      <a:lumMod val="95000"/>
                      <a:lumOff val="5000"/>
                    </a:schemeClr>
                  </a:solidFill>
                </a:rPr>
                <a:t>by </a:t>
              </a:r>
              <a:r>
                <a:rPr lang="en-US" dirty="0" err="1">
                  <a:solidFill>
                    <a:schemeClr val="accent4">
                      <a:lumMod val="95000"/>
                      <a:lumOff val="5000"/>
                    </a:schemeClr>
                  </a:solidFill>
                </a:rPr>
                <a:t>upsampling</a:t>
              </a:r>
              <a:endParaRPr lang="en-US" dirty="0">
                <a:solidFill>
                  <a:schemeClr val="accent4">
                    <a:lumMod val="95000"/>
                    <a:lumOff val="5000"/>
                  </a:schemeClr>
                </a:solidFill>
              </a:endParaRPr>
            </a:p>
            <a:p>
              <a:pPr algn="ctr"/>
              <a:r>
                <a:rPr lang="en-US" dirty="0">
                  <a:solidFill>
                    <a:schemeClr val="accent4">
                      <a:lumMod val="95000"/>
                      <a:lumOff val="5000"/>
                    </a:schemeClr>
                  </a:solidFill>
                </a:rPr>
                <a:t>z</a:t>
              </a:r>
              <a:r>
                <a:rPr lang="en-US" baseline="30000" dirty="0">
                  <a:solidFill>
                    <a:schemeClr val="accent4">
                      <a:lumMod val="95000"/>
                      <a:lumOff val="5000"/>
                    </a:schemeClr>
                  </a:solidFill>
                </a:rPr>
                <a:t>(n+1)</a:t>
              </a:r>
              <a:r>
                <a:rPr lang="en-US" dirty="0">
                  <a:solidFill>
                    <a:schemeClr val="accent4">
                      <a:lumMod val="95000"/>
                      <a:lumOff val="5000"/>
                    </a:schemeClr>
                  </a:solidFill>
                </a:rPr>
                <a:t> =</a:t>
              </a:r>
              <a:r>
                <a:rPr lang="en-US" dirty="0">
                  <a:solidFill>
                    <a:srgbClr val="FF0000"/>
                  </a:solidFill>
                </a:rPr>
                <a:t>W</a:t>
              </a:r>
              <a:r>
                <a:rPr lang="en-US" baseline="30000" dirty="0">
                  <a:solidFill>
                    <a:srgbClr val="FF0000"/>
                  </a:solidFill>
                </a:rPr>
                <a:t>T</a:t>
              </a:r>
              <a:r>
                <a:rPr lang="en-US" baseline="30000" dirty="0">
                  <a:solidFill>
                    <a:schemeClr val="accent4">
                      <a:lumMod val="95000"/>
                      <a:lumOff val="5000"/>
                    </a:schemeClr>
                  </a:solidFill>
                </a:rPr>
                <a:t>(n+1)</a:t>
              </a:r>
              <a:r>
                <a:rPr lang="en-US" dirty="0">
                  <a:solidFill>
                    <a:schemeClr val="accent4">
                      <a:lumMod val="95000"/>
                      <a:lumOff val="5000"/>
                    </a:schemeClr>
                  </a:solidFill>
                </a:rPr>
                <a:t> a</a:t>
              </a:r>
              <a:r>
                <a:rPr lang="en-US" baseline="30000" dirty="0">
                  <a:solidFill>
                    <a:schemeClr val="accent4">
                      <a:lumMod val="95000"/>
                      <a:lumOff val="5000"/>
                    </a:schemeClr>
                  </a:solidFill>
                </a:rPr>
                <a:t>(n)</a:t>
              </a:r>
              <a:endParaRPr lang="en-US" dirty="0">
                <a:solidFill>
                  <a:schemeClr val="accent4">
                    <a:lumMod val="95000"/>
                    <a:lumOff val="5000"/>
                  </a:schemeClr>
                </a:solidFill>
              </a:endParaRPr>
            </a:p>
            <a:p>
              <a:pPr algn="ctr"/>
              <a:endParaRPr lang="en-US" dirty="0">
                <a:solidFill>
                  <a:schemeClr val="accent4">
                    <a:lumMod val="95000"/>
                    <a:lumOff val="5000"/>
                  </a:schemeClr>
                </a:solidFill>
              </a:endParaRPr>
            </a:p>
          </p:txBody>
        </p:sp>
        <p:cxnSp>
          <p:nvCxnSpPr>
            <p:cNvPr id="23" name="Straight Arrow Connector 22"/>
            <p:cNvCxnSpPr/>
            <p:nvPr/>
          </p:nvCxnSpPr>
          <p:spPr>
            <a:xfrm flipV="1">
              <a:off x="1425996" y="2570610"/>
              <a:ext cx="413850" cy="747708"/>
            </a:xfrm>
            <a:prstGeom prst="straightConnector1">
              <a:avLst/>
            </a:prstGeom>
            <a:ln>
              <a:solidFill>
                <a:srgbClr val="1F1557"/>
              </a:solidFill>
              <a:tailEnd type="triangle"/>
            </a:ln>
          </p:spPr>
          <p:style>
            <a:lnRef idx="1">
              <a:schemeClr val="accent1"/>
            </a:lnRef>
            <a:fillRef idx="0">
              <a:schemeClr val="accent1"/>
            </a:fillRef>
            <a:effectRef idx="0">
              <a:schemeClr val="accent1"/>
            </a:effectRef>
            <a:fontRef idx="minor">
              <a:schemeClr val="tx1"/>
            </a:fontRef>
          </p:style>
        </p:cxnSp>
      </p:grpSp>
      <p:pic>
        <p:nvPicPr>
          <p:cNvPr id="24" name="Picture 23"/>
          <p:cNvPicPr>
            <a:picLocks noChangeAspect="1"/>
          </p:cNvPicPr>
          <p:nvPr/>
        </p:nvPicPr>
        <p:blipFill>
          <a:blip r:embed="rId3"/>
          <a:stretch>
            <a:fillRect/>
          </a:stretch>
        </p:blipFill>
        <p:spPr>
          <a:xfrm>
            <a:off x="340798" y="1354079"/>
            <a:ext cx="900233" cy="1354197"/>
          </a:xfrm>
          <a:prstGeom prst="rect">
            <a:avLst/>
          </a:prstGeom>
        </p:spPr>
      </p:pic>
      <p:pic>
        <p:nvPicPr>
          <p:cNvPr id="27" name="Picture 26"/>
          <p:cNvPicPr>
            <a:picLocks noChangeAspect="1"/>
          </p:cNvPicPr>
          <p:nvPr/>
        </p:nvPicPr>
        <p:blipFill>
          <a:blip r:embed="rId4"/>
          <a:stretch>
            <a:fillRect/>
          </a:stretch>
        </p:blipFill>
        <p:spPr>
          <a:xfrm>
            <a:off x="8113197" y="1349997"/>
            <a:ext cx="918605" cy="1358279"/>
          </a:xfrm>
          <a:prstGeom prst="rect">
            <a:avLst/>
          </a:prstGeom>
        </p:spPr>
      </p:pic>
      <p:sp>
        <p:nvSpPr>
          <p:cNvPr id="28" name="TextBox 27"/>
          <p:cNvSpPr txBox="1"/>
          <p:nvPr/>
        </p:nvSpPr>
        <p:spPr>
          <a:xfrm>
            <a:off x="6605993" y="5791180"/>
            <a:ext cx="2012089" cy="369332"/>
          </a:xfrm>
          <a:prstGeom prst="rect">
            <a:avLst/>
          </a:prstGeom>
          <a:noFill/>
        </p:spPr>
        <p:txBody>
          <a:bodyPr wrap="none" rtlCol="0">
            <a:spAutoFit/>
          </a:bodyPr>
          <a:lstStyle/>
          <a:p>
            <a:r>
              <a:rPr lang="en-US" dirty="0">
                <a:solidFill>
                  <a:srgbClr val="FF0000"/>
                </a:solidFill>
              </a:rPr>
              <a:t>“~deconvolutions”</a:t>
            </a:r>
          </a:p>
        </p:txBody>
      </p:sp>
      <p:pic>
        <p:nvPicPr>
          <p:cNvPr id="33794" name="Picture 2" descr="https://miro.medium.com/max/909/1*NoXQbZqPnxSnjdAwo93XcQ.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6855" y="3753268"/>
            <a:ext cx="1382709" cy="599326"/>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https://miro.medium.com/max/901/1*LKnTr_0k409vOjgj2h4-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836" y="5733995"/>
            <a:ext cx="1596390" cy="8053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ttps://miro.medium.com/max/901/1*LKnTr_0k409vOjgj2h4-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683440" y="3231228"/>
            <a:ext cx="1348362" cy="821703"/>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67808"/>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7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2950" y="1152525"/>
            <a:ext cx="7658100" cy="4552950"/>
          </a:xfrm>
          <a:prstGeom prst="rect">
            <a:avLst/>
          </a:prstGeom>
        </p:spPr>
      </p:pic>
      <p:pic>
        <p:nvPicPr>
          <p:cNvPr id="6" name="Picture 5"/>
          <p:cNvPicPr>
            <a:picLocks noChangeAspect="1"/>
          </p:cNvPicPr>
          <p:nvPr/>
        </p:nvPicPr>
        <p:blipFill>
          <a:blip r:embed="rId3"/>
          <a:stretch>
            <a:fillRect/>
          </a:stretch>
        </p:blipFill>
        <p:spPr>
          <a:xfrm>
            <a:off x="7407001" y="385762"/>
            <a:ext cx="1389383" cy="1887184"/>
          </a:xfrm>
          <a:prstGeom prst="rect">
            <a:avLst/>
          </a:prstGeom>
        </p:spPr>
      </p:pic>
      <p:sp>
        <p:nvSpPr>
          <p:cNvPr id="9" name="Rectangle 8"/>
          <p:cNvSpPr/>
          <p:nvPr/>
        </p:nvSpPr>
        <p:spPr>
          <a:xfrm>
            <a:off x="1387929" y="1152525"/>
            <a:ext cx="5894614" cy="284389"/>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5" name="Rectangle 24"/>
          <p:cNvSpPr/>
          <p:nvPr/>
        </p:nvSpPr>
        <p:spPr>
          <a:xfrm>
            <a:off x="7625443" y="342560"/>
            <a:ext cx="266700" cy="947397"/>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6" name="Rectangle 25"/>
          <p:cNvSpPr/>
          <p:nvPr/>
        </p:nvSpPr>
        <p:spPr>
          <a:xfrm>
            <a:off x="1387929" y="1988557"/>
            <a:ext cx="5894614" cy="421268"/>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0" name="Rectangle 29"/>
          <p:cNvSpPr/>
          <p:nvPr/>
        </p:nvSpPr>
        <p:spPr>
          <a:xfrm>
            <a:off x="1665513" y="2792186"/>
            <a:ext cx="2367643" cy="169282"/>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1" name="Rectangle 30"/>
          <p:cNvSpPr/>
          <p:nvPr/>
        </p:nvSpPr>
        <p:spPr>
          <a:xfrm>
            <a:off x="1355267" y="3024310"/>
            <a:ext cx="2367643" cy="169282"/>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10" name="Group 9"/>
          <p:cNvGrpSpPr/>
          <p:nvPr/>
        </p:nvGrpSpPr>
        <p:grpSpPr>
          <a:xfrm>
            <a:off x="1322605" y="3786587"/>
            <a:ext cx="5927276" cy="1205035"/>
            <a:chOff x="1322605" y="3786587"/>
            <a:chExt cx="5927276" cy="1205035"/>
          </a:xfrm>
        </p:grpSpPr>
        <p:sp>
          <p:nvSpPr>
            <p:cNvPr id="32" name="Rectangle 31"/>
            <p:cNvSpPr/>
            <p:nvPr/>
          </p:nvSpPr>
          <p:spPr>
            <a:xfrm>
              <a:off x="1355267" y="3786587"/>
              <a:ext cx="5894614" cy="421268"/>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3" name="Rectangle 32"/>
            <p:cNvSpPr/>
            <p:nvPr/>
          </p:nvSpPr>
          <p:spPr>
            <a:xfrm>
              <a:off x="1632851" y="4590216"/>
              <a:ext cx="2367643" cy="169282"/>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4" name="Rectangle 33"/>
            <p:cNvSpPr/>
            <p:nvPr/>
          </p:nvSpPr>
          <p:spPr>
            <a:xfrm>
              <a:off x="1322605" y="4822340"/>
              <a:ext cx="2367643" cy="169282"/>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pic>
        <p:nvPicPr>
          <p:cNvPr id="35" name="Picture 34"/>
          <p:cNvPicPr>
            <a:picLocks noChangeAspect="1"/>
          </p:cNvPicPr>
          <p:nvPr/>
        </p:nvPicPr>
        <p:blipFill>
          <a:blip r:embed="rId4"/>
          <a:stretch>
            <a:fillRect/>
          </a:stretch>
        </p:blipFill>
        <p:spPr>
          <a:xfrm>
            <a:off x="45281" y="-135269"/>
            <a:ext cx="9098719" cy="6319157"/>
          </a:xfrm>
          <a:prstGeom prst="rect">
            <a:avLst/>
          </a:prstGeom>
        </p:spPr>
      </p:pic>
      <p:sp>
        <p:nvSpPr>
          <p:cNvPr id="12" name="Rectangle 11"/>
          <p:cNvSpPr/>
          <p:nvPr/>
        </p:nvSpPr>
        <p:spPr>
          <a:xfrm>
            <a:off x="45281" y="34013"/>
            <a:ext cx="1587570" cy="2611216"/>
          </a:xfrm>
          <a:prstGeom prst="rect">
            <a:avLst/>
          </a:prstGeom>
          <a:solidFill>
            <a:srgbClr val="FF0000">
              <a:alpha val="34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5" name="Group 4"/>
          <p:cNvGrpSpPr/>
          <p:nvPr/>
        </p:nvGrpSpPr>
        <p:grpSpPr>
          <a:xfrm>
            <a:off x="347118" y="0"/>
            <a:ext cx="7169104" cy="398473"/>
            <a:chOff x="347118" y="0"/>
            <a:chExt cx="7169104" cy="398473"/>
          </a:xfrm>
        </p:grpSpPr>
        <p:pic>
          <p:nvPicPr>
            <p:cNvPr id="2" name="Picture 1"/>
            <p:cNvPicPr>
              <a:picLocks noChangeAspect="1"/>
            </p:cNvPicPr>
            <p:nvPr/>
          </p:nvPicPr>
          <p:blipFill>
            <a:blip r:embed="rId5"/>
            <a:stretch>
              <a:fillRect/>
            </a:stretch>
          </p:blipFill>
          <p:spPr>
            <a:xfrm>
              <a:off x="856024" y="0"/>
              <a:ext cx="6660198" cy="398473"/>
            </a:xfrm>
            <a:prstGeom prst="rect">
              <a:avLst/>
            </a:prstGeom>
          </p:spPr>
        </p:pic>
        <p:sp>
          <p:nvSpPr>
            <p:cNvPr id="4" name="Rectangle 3"/>
            <p:cNvSpPr/>
            <p:nvPr/>
          </p:nvSpPr>
          <p:spPr>
            <a:xfrm>
              <a:off x="347118" y="34013"/>
              <a:ext cx="1040812" cy="364460"/>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13" name="Group 12"/>
          <p:cNvGrpSpPr/>
          <p:nvPr/>
        </p:nvGrpSpPr>
        <p:grpSpPr>
          <a:xfrm>
            <a:off x="1387929" y="1725236"/>
            <a:ext cx="1691514" cy="452465"/>
            <a:chOff x="1387929" y="1725236"/>
            <a:chExt cx="1691514" cy="452465"/>
          </a:xfrm>
        </p:grpSpPr>
        <p:sp>
          <p:nvSpPr>
            <p:cNvPr id="7" name="TextBox 6"/>
            <p:cNvSpPr txBox="1"/>
            <p:nvPr/>
          </p:nvSpPr>
          <p:spPr>
            <a:xfrm>
              <a:off x="2330520" y="1808369"/>
              <a:ext cx="748923" cy="369332"/>
            </a:xfrm>
            <a:prstGeom prst="rect">
              <a:avLst/>
            </a:prstGeom>
            <a:noFill/>
          </p:spPr>
          <p:txBody>
            <a:bodyPr wrap="none" rtlCol="0">
              <a:spAutoFit/>
            </a:bodyPr>
            <a:lstStyle/>
            <a:p>
              <a:r>
                <a:rPr lang="en-US" dirty="0">
                  <a:solidFill>
                    <a:schemeClr val="accent4"/>
                  </a:solidFill>
                </a:rPr>
                <a:t>Block</a:t>
              </a:r>
            </a:p>
          </p:txBody>
        </p:sp>
        <p:cxnSp>
          <p:nvCxnSpPr>
            <p:cNvPr id="11" name="Straight Arrow Connector 10"/>
            <p:cNvCxnSpPr/>
            <p:nvPr/>
          </p:nvCxnSpPr>
          <p:spPr>
            <a:xfrm flipH="1" flipV="1">
              <a:off x="1387929" y="1725236"/>
              <a:ext cx="942591" cy="215393"/>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7000085"/>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5" grpId="0" animBg="1"/>
      <p:bldP spid="26" grpId="0" animBg="1"/>
      <p:bldP spid="30" grpId="0" animBg="1"/>
      <p:bldP spid="31" grpId="0" animBg="1"/>
      <p:bldP spid="12" grpId="0" animBg="1"/>
      <p:bldP spid="12" grpId="1"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2950" y="1152525"/>
            <a:ext cx="7658100" cy="4552950"/>
          </a:xfrm>
          <a:prstGeom prst="rect">
            <a:avLst/>
          </a:prstGeom>
        </p:spPr>
      </p:pic>
      <p:pic>
        <p:nvPicPr>
          <p:cNvPr id="4" name="Picture 3"/>
          <p:cNvPicPr>
            <a:picLocks noChangeAspect="1"/>
          </p:cNvPicPr>
          <p:nvPr/>
        </p:nvPicPr>
        <p:blipFill>
          <a:blip r:embed="rId3"/>
          <a:stretch>
            <a:fillRect/>
          </a:stretch>
        </p:blipFill>
        <p:spPr>
          <a:xfrm>
            <a:off x="590550" y="766762"/>
            <a:ext cx="7962900" cy="5324475"/>
          </a:xfrm>
          <a:prstGeom prst="rect">
            <a:avLst/>
          </a:prstGeom>
        </p:spPr>
      </p:pic>
      <p:pic>
        <p:nvPicPr>
          <p:cNvPr id="6" name="Picture 5"/>
          <p:cNvPicPr>
            <a:picLocks noChangeAspect="1"/>
          </p:cNvPicPr>
          <p:nvPr/>
        </p:nvPicPr>
        <p:blipFill>
          <a:blip r:embed="rId4"/>
          <a:stretch>
            <a:fillRect/>
          </a:stretch>
        </p:blipFill>
        <p:spPr>
          <a:xfrm>
            <a:off x="7407001" y="385762"/>
            <a:ext cx="1389383" cy="1887184"/>
          </a:xfrm>
          <a:prstGeom prst="rect">
            <a:avLst/>
          </a:prstGeom>
        </p:spPr>
      </p:pic>
      <p:sp>
        <p:nvSpPr>
          <p:cNvPr id="8" name="Rectangle 7"/>
          <p:cNvSpPr/>
          <p:nvPr/>
        </p:nvSpPr>
        <p:spPr>
          <a:xfrm>
            <a:off x="1359987" y="1299971"/>
            <a:ext cx="6047014" cy="855400"/>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Rectangle 8"/>
          <p:cNvSpPr/>
          <p:nvPr/>
        </p:nvSpPr>
        <p:spPr>
          <a:xfrm>
            <a:off x="7625443" y="342560"/>
            <a:ext cx="266700" cy="947397"/>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 name="Rectangle 9"/>
          <p:cNvSpPr/>
          <p:nvPr/>
        </p:nvSpPr>
        <p:spPr>
          <a:xfrm>
            <a:off x="1359987" y="2302817"/>
            <a:ext cx="6047014" cy="855400"/>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Rectangle 10"/>
          <p:cNvSpPr/>
          <p:nvPr/>
        </p:nvSpPr>
        <p:spPr>
          <a:xfrm>
            <a:off x="7799250" y="1253972"/>
            <a:ext cx="266700" cy="416985"/>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2" name="Rectangle 11"/>
          <p:cNvSpPr/>
          <p:nvPr/>
        </p:nvSpPr>
        <p:spPr>
          <a:xfrm>
            <a:off x="1359987" y="3326691"/>
            <a:ext cx="6047014" cy="855400"/>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3" name="Rectangle 12"/>
          <p:cNvSpPr/>
          <p:nvPr/>
        </p:nvSpPr>
        <p:spPr>
          <a:xfrm>
            <a:off x="7951649" y="1664568"/>
            <a:ext cx="288107" cy="262204"/>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Rectangle 13"/>
          <p:cNvSpPr/>
          <p:nvPr/>
        </p:nvSpPr>
        <p:spPr>
          <a:xfrm>
            <a:off x="1359987" y="4260808"/>
            <a:ext cx="6047014" cy="855400"/>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5" name="Rectangle 14"/>
          <p:cNvSpPr/>
          <p:nvPr/>
        </p:nvSpPr>
        <p:spPr>
          <a:xfrm>
            <a:off x="8104049" y="1926772"/>
            <a:ext cx="601800" cy="152400"/>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cxnSp>
        <p:nvCxnSpPr>
          <p:cNvPr id="16" name="Straight Arrow Connector 15"/>
          <p:cNvCxnSpPr/>
          <p:nvPr/>
        </p:nvCxnSpPr>
        <p:spPr>
          <a:xfrm>
            <a:off x="1485900" y="1970226"/>
            <a:ext cx="1387929" cy="4872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501232" y="2973072"/>
            <a:ext cx="1372597" cy="4559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1550219" y="4023841"/>
            <a:ext cx="1241968" cy="4739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1359986" y="5384915"/>
            <a:ext cx="7193463" cy="320560"/>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18" name="Picture 17"/>
          <p:cNvPicPr>
            <a:picLocks noChangeAspect="1"/>
          </p:cNvPicPr>
          <p:nvPr/>
        </p:nvPicPr>
        <p:blipFill>
          <a:blip r:embed="rId5"/>
          <a:stretch>
            <a:fillRect/>
          </a:stretch>
        </p:blipFill>
        <p:spPr>
          <a:xfrm>
            <a:off x="856024" y="0"/>
            <a:ext cx="6660198" cy="398473"/>
          </a:xfrm>
          <a:prstGeom prst="rect">
            <a:avLst/>
          </a:prstGeom>
        </p:spPr>
      </p:pic>
      <p:pic>
        <p:nvPicPr>
          <p:cNvPr id="20" name="Picture 4" descr="https://miro.medium.com/max/901/1*LKnTr_0k409vOjgj2h4-vg.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6515" y="2438815"/>
            <a:ext cx="1034427" cy="52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347686"/>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2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42950" y="1152525"/>
            <a:ext cx="7658100" cy="4552950"/>
          </a:xfrm>
          <a:prstGeom prst="rect">
            <a:avLst/>
          </a:prstGeom>
        </p:spPr>
      </p:pic>
      <p:pic>
        <p:nvPicPr>
          <p:cNvPr id="4" name="Picture 3"/>
          <p:cNvPicPr>
            <a:picLocks noChangeAspect="1"/>
          </p:cNvPicPr>
          <p:nvPr/>
        </p:nvPicPr>
        <p:blipFill>
          <a:blip r:embed="rId3"/>
          <a:stretch>
            <a:fillRect/>
          </a:stretch>
        </p:blipFill>
        <p:spPr>
          <a:xfrm>
            <a:off x="590550" y="766762"/>
            <a:ext cx="7962900" cy="5324475"/>
          </a:xfrm>
          <a:prstGeom prst="rect">
            <a:avLst/>
          </a:prstGeom>
        </p:spPr>
      </p:pic>
      <p:pic>
        <p:nvPicPr>
          <p:cNvPr id="5" name="Picture 4"/>
          <p:cNvPicPr>
            <a:picLocks noChangeAspect="1"/>
          </p:cNvPicPr>
          <p:nvPr/>
        </p:nvPicPr>
        <p:blipFill>
          <a:blip r:embed="rId4"/>
          <a:stretch>
            <a:fillRect/>
          </a:stretch>
        </p:blipFill>
        <p:spPr>
          <a:xfrm>
            <a:off x="114300" y="714627"/>
            <a:ext cx="7511143" cy="6143373"/>
          </a:xfrm>
          <a:prstGeom prst="rect">
            <a:avLst/>
          </a:prstGeom>
        </p:spPr>
      </p:pic>
      <p:pic>
        <p:nvPicPr>
          <p:cNvPr id="6" name="Picture 5"/>
          <p:cNvPicPr>
            <a:picLocks noChangeAspect="1"/>
          </p:cNvPicPr>
          <p:nvPr/>
        </p:nvPicPr>
        <p:blipFill>
          <a:blip r:embed="rId5"/>
          <a:stretch>
            <a:fillRect/>
          </a:stretch>
        </p:blipFill>
        <p:spPr>
          <a:xfrm>
            <a:off x="7407001" y="385762"/>
            <a:ext cx="1389383" cy="1887184"/>
          </a:xfrm>
          <a:prstGeom prst="rect">
            <a:avLst/>
          </a:prstGeom>
        </p:spPr>
      </p:pic>
      <p:pic>
        <p:nvPicPr>
          <p:cNvPr id="7" name="Picture 6"/>
          <p:cNvPicPr>
            <a:picLocks noChangeAspect="1"/>
          </p:cNvPicPr>
          <p:nvPr/>
        </p:nvPicPr>
        <p:blipFill>
          <a:blip r:embed="rId6"/>
          <a:stretch>
            <a:fillRect/>
          </a:stretch>
        </p:blipFill>
        <p:spPr>
          <a:xfrm>
            <a:off x="7407001" y="2409825"/>
            <a:ext cx="1530170" cy="2038350"/>
          </a:xfrm>
          <a:prstGeom prst="rect">
            <a:avLst/>
          </a:prstGeom>
        </p:spPr>
      </p:pic>
      <p:sp>
        <p:nvSpPr>
          <p:cNvPr id="8" name="Rectangle 7"/>
          <p:cNvSpPr/>
          <p:nvPr/>
        </p:nvSpPr>
        <p:spPr>
          <a:xfrm>
            <a:off x="846363" y="901653"/>
            <a:ext cx="6560637" cy="1188403"/>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Rectangle 8"/>
          <p:cNvSpPr/>
          <p:nvPr/>
        </p:nvSpPr>
        <p:spPr>
          <a:xfrm>
            <a:off x="7695472" y="4265286"/>
            <a:ext cx="375557" cy="172934"/>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 name="Rectangle 9"/>
          <p:cNvSpPr/>
          <p:nvPr/>
        </p:nvSpPr>
        <p:spPr>
          <a:xfrm>
            <a:off x="846364" y="2142191"/>
            <a:ext cx="6560637" cy="1188403"/>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Rectangle 10"/>
          <p:cNvSpPr/>
          <p:nvPr/>
        </p:nvSpPr>
        <p:spPr>
          <a:xfrm>
            <a:off x="8035018" y="3837657"/>
            <a:ext cx="406490" cy="421817"/>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2" name="Rectangle 11"/>
          <p:cNvSpPr/>
          <p:nvPr/>
        </p:nvSpPr>
        <p:spPr>
          <a:xfrm>
            <a:off x="846364" y="3486454"/>
            <a:ext cx="6560637" cy="1188403"/>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3" name="Rectangle 12"/>
          <p:cNvSpPr/>
          <p:nvPr/>
        </p:nvSpPr>
        <p:spPr>
          <a:xfrm>
            <a:off x="8283078" y="3439895"/>
            <a:ext cx="403769" cy="424661"/>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4" name="Rectangle 13"/>
          <p:cNvSpPr/>
          <p:nvPr/>
        </p:nvSpPr>
        <p:spPr>
          <a:xfrm>
            <a:off x="846364" y="4845937"/>
            <a:ext cx="6560637" cy="1188403"/>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5" name="Rectangle 14"/>
          <p:cNvSpPr/>
          <p:nvPr/>
        </p:nvSpPr>
        <p:spPr>
          <a:xfrm>
            <a:off x="8484962" y="2476934"/>
            <a:ext cx="452209" cy="736279"/>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6" name="Rectangle 15"/>
          <p:cNvSpPr/>
          <p:nvPr/>
        </p:nvSpPr>
        <p:spPr>
          <a:xfrm>
            <a:off x="846363" y="6063425"/>
            <a:ext cx="4133852" cy="356677"/>
          </a:xfrm>
          <a:prstGeom prst="rect">
            <a:avLst/>
          </a:prstGeom>
          <a:solidFill>
            <a:srgbClr val="FF0000">
              <a:alpha val="23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19" name="Group 18"/>
          <p:cNvGrpSpPr/>
          <p:nvPr/>
        </p:nvGrpSpPr>
        <p:grpSpPr>
          <a:xfrm>
            <a:off x="3129863" y="118603"/>
            <a:ext cx="1893404" cy="939475"/>
            <a:chOff x="4756044" y="118603"/>
            <a:chExt cx="1893404" cy="939475"/>
          </a:xfrm>
        </p:grpSpPr>
        <p:pic>
          <p:nvPicPr>
            <p:cNvPr id="1026" name="Picture 2" descr="Image result for upscaling unpooling anim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6044" y="118603"/>
              <a:ext cx="1480016" cy="747716"/>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p:cNvCxnSpPr/>
            <p:nvPr/>
          </p:nvCxnSpPr>
          <p:spPr>
            <a:xfrm>
              <a:off x="6080388" y="777736"/>
              <a:ext cx="569060" cy="2803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p:cNvSpPr txBox="1"/>
          <p:nvPr/>
        </p:nvSpPr>
        <p:spPr>
          <a:xfrm>
            <a:off x="3027820" y="658028"/>
            <a:ext cx="798617" cy="261610"/>
          </a:xfrm>
          <a:prstGeom prst="rect">
            <a:avLst/>
          </a:prstGeom>
          <a:noFill/>
        </p:spPr>
        <p:txBody>
          <a:bodyPr wrap="none" rtlCol="0">
            <a:spAutoFit/>
          </a:bodyPr>
          <a:lstStyle/>
          <a:p>
            <a:pPr algn="ctr"/>
            <a:r>
              <a:rPr lang="en-US" sz="1100" dirty="0" err="1">
                <a:solidFill>
                  <a:schemeClr val="accent4"/>
                </a:solidFill>
              </a:rPr>
              <a:t>unpooling</a:t>
            </a:r>
            <a:endParaRPr lang="en-US" sz="1100" dirty="0">
              <a:solidFill>
                <a:schemeClr val="accent4"/>
              </a:solidFill>
            </a:endParaRPr>
          </a:p>
        </p:txBody>
      </p:sp>
      <p:grpSp>
        <p:nvGrpSpPr>
          <p:cNvPr id="56" name="Group 55"/>
          <p:cNvGrpSpPr/>
          <p:nvPr/>
        </p:nvGrpSpPr>
        <p:grpSpPr>
          <a:xfrm>
            <a:off x="2322095" y="134890"/>
            <a:ext cx="4643767" cy="1705942"/>
            <a:chOff x="2322095" y="134890"/>
            <a:chExt cx="4643767" cy="1705942"/>
          </a:xfrm>
        </p:grpSpPr>
        <p:grpSp>
          <p:nvGrpSpPr>
            <p:cNvPr id="51" name="Group 50"/>
            <p:cNvGrpSpPr/>
            <p:nvPr/>
          </p:nvGrpSpPr>
          <p:grpSpPr>
            <a:xfrm>
              <a:off x="2322095" y="134890"/>
              <a:ext cx="3428368" cy="1705942"/>
              <a:chOff x="2322095" y="134890"/>
              <a:chExt cx="3428368" cy="1705942"/>
            </a:xfrm>
          </p:grpSpPr>
          <p:grpSp>
            <p:nvGrpSpPr>
              <p:cNvPr id="48" name="Group 47"/>
              <p:cNvGrpSpPr/>
              <p:nvPr/>
            </p:nvGrpSpPr>
            <p:grpSpPr>
              <a:xfrm>
                <a:off x="5077899" y="134890"/>
                <a:ext cx="672564" cy="663909"/>
                <a:chOff x="5365026" y="643893"/>
                <a:chExt cx="1601067" cy="1319525"/>
              </a:xfrm>
            </p:grpSpPr>
            <p:pic>
              <p:nvPicPr>
                <p:cNvPr id="25" name="Picture 24"/>
                <p:cNvPicPr>
                  <a:picLocks noChangeAspect="1"/>
                </p:cNvPicPr>
                <p:nvPr/>
              </p:nvPicPr>
              <p:blipFill>
                <a:blip r:embed="rId8"/>
                <a:stretch>
                  <a:fillRect/>
                </a:stretch>
              </p:blipFill>
              <p:spPr>
                <a:xfrm>
                  <a:off x="5365026" y="643893"/>
                  <a:ext cx="1580528" cy="1319525"/>
                </a:xfrm>
                <a:prstGeom prst="rect">
                  <a:avLst/>
                </a:prstGeom>
              </p:spPr>
            </p:pic>
            <p:grpSp>
              <p:nvGrpSpPr>
                <p:cNvPr id="27" name="Group 26"/>
                <p:cNvGrpSpPr/>
                <p:nvPr/>
              </p:nvGrpSpPr>
              <p:grpSpPr>
                <a:xfrm>
                  <a:off x="5393601" y="662409"/>
                  <a:ext cx="1572492" cy="1293280"/>
                  <a:chOff x="5393601" y="662409"/>
                  <a:chExt cx="1572492" cy="1293280"/>
                </a:xfrm>
              </p:grpSpPr>
              <p:sp>
                <p:nvSpPr>
                  <p:cNvPr id="26" name="Rectangle 25"/>
                  <p:cNvSpPr/>
                  <p:nvPr/>
                </p:nvSpPr>
                <p:spPr>
                  <a:xfrm>
                    <a:off x="5636535" y="662409"/>
                    <a:ext cx="234876" cy="239244"/>
                  </a:xfrm>
                  <a:prstGeom prst="rect">
                    <a:avLst/>
                  </a:prstGeom>
                  <a:solidFill>
                    <a:schemeClr val="tx1">
                      <a:lumMod val="50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8" name="Rectangle 27"/>
                  <p:cNvSpPr/>
                  <p:nvPr/>
                </p:nvSpPr>
                <p:spPr>
                  <a:xfrm>
                    <a:off x="6155290" y="662409"/>
                    <a:ext cx="234876" cy="239244"/>
                  </a:xfrm>
                  <a:prstGeom prst="rect">
                    <a:avLst/>
                  </a:prstGeom>
                  <a:solidFill>
                    <a:schemeClr val="accent1">
                      <a:lumMod val="20000"/>
                      <a:lumOff val="80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9" name="Rectangle 28"/>
                  <p:cNvSpPr/>
                  <p:nvPr/>
                </p:nvSpPr>
                <p:spPr>
                  <a:xfrm>
                    <a:off x="6674045" y="662409"/>
                    <a:ext cx="234876" cy="239244"/>
                  </a:xfrm>
                  <a:prstGeom prst="rect">
                    <a:avLst/>
                  </a:prstGeom>
                  <a:solidFill>
                    <a:schemeClr val="accent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0" name="Rectangle 29"/>
                  <p:cNvSpPr/>
                  <p:nvPr/>
                </p:nvSpPr>
                <p:spPr>
                  <a:xfrm>
                    <a:off x="6396961" y="914245"/>
                    <a:ext cx="277083" cy="238279"/>
                  </a:xfrm>
                  <a:prstGeom prst="rect">
                    <a:avLst/>
                  </a:prstGeom>
                  <a:solidFill>
                    <a:schemeClr val="accent1">
                      <a:lumMod val="75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1" name="Rectangle 30"/>
                  <p:cNvSpPr/>
                  <p:nvPr/>
                </p:nvSpPr>
                <p:spPr>
                  <a:xfrm>
                    <a:off x="5393601" y="919314"/>
                    <a:ext cx="277083" cy="238279"/>
                  </a:xfrm>
                  <a:prstGeom prst="rect">
                    <a:avLst/>
                  </a:prstGeom>
                  <a:solidFill>
                    <a:schemeClr val="accent1">
                      <a:lumMod val="75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2" name="Rectangle 31"/>
                  <p:cNvSpPr/>
                  <p:nvPr/>
                </p:nvSpPr>
                <p:spPr>
                  <a:xfrm>
                    <a:off x="5636535" y="888137"/>
                    <a:ext cx="247265" cy="269456"/>
                  </a:xfrm>
                  <a:prstGeom prst="rect">
                    <a:avLst/>
                  </a:prstGeom>
                  <a:solidFill>
                    <a:srgbClr val="D3AE66"/>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3" name="Rectangle 32"/>
                  <p:cNvSpPr/>
                  <p:nvPr/>
                </p:nvSpPr>
                <p:spPr>
                  <a:xfrm>
                    <a:off x="5892025" y="917120"/>
                    <a:ext cx="254909" cy="238279"/>
                  </a:xfrm>
                  <a:prstGeom prst="rect">
                    <a:avLst/>
                  </a:prstGeom>
                  <a:solidFill>
                    <a:schemeClr val="tx1">
                      <a:lumMod val="75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4" name="Rectangle 33"/>
                  <p:cNvSpPr/>
                  <p:nvPr/>
                </p:nvSpPr>
                <p:spPr>
                  <a:xfrm>
                    <a:off x="6164745" y="913104"/>
                    <a:ext cx="254909" cy="238279"/>
                  </a:xfrm>
                  <a:prstGeom prst="rect">
                    <a:avLst/>
                  </a:prstGeom>
                  <a:solidFill>
                    <a:schemeClr val="accent1">
                      <a:lumMod val="50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5" name="Rectangle 34"/>
                  <p:cNvSpPr/>
                  <p:nvPr/>
                </p:nvSpPr>
                <p:spPr>
                  <a:xfrm>
                    <a:off x="6690132" y="909088"/>
                    <a:ext cx="254909" cy="238279"/>
                  </a:xfrm>
                  <a:prstGeom prst="rect">
                    <a:avLst/>
                  </a:prstGeom>
                  <a:solidFill>
                    <a:schemeClr val="accent2"/>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6" name="Rectangle 35"/>
                  <p:cNvSpPr/>
                  <p:nvPr/>
                </p:nvSpPr>
                <p:spPr>
                  <a:xfrm>
                    <a:off x="5644556" y="1175758"/>
                    <a:ext cx="234876" cy="239244"/>
                  </a:xfrm>
                  <a:prstGeom prst="rect">
                    <a:avLst/>
                  </a:prstGeom>
                  <a:solidFill>
                    <a:schemeClr val="tx1">
                      <a:lumMod val="50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7" name="Rectangle 36"/>
                  <p:cNvSpPr/>
                  <p:nvPr/>
                </p:nvSpPr>
                <p:spPr>
                  <a:xfrm>
                    <a:off x="6163311" y="1175758"/>
                    <a:ext cx="234876" cy="239244"/>
                  </a:xfrm>
                  <a:prstGeom prst="rect">
                    <a:avLst/>
                  </a:prstGeom>
                  <a:solidFill>
                    <a:schemeClr val="accent1">
                      <a:lumMod val="20000"/>
                      <a:lumOff val="80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8" name="Rectangle 37"/>
                  <p:cNvSpPr/>
                  <p:nvPr/>
                </p:nvSpPr>
                <p:spPr>
                  <a:xfrm>
                    <a:off x="6682066" y="1175758"/>
                    <a:ext cx="234876" cy="239244"/>
                  </a:xfrm>
                  <a:prstGeom prst="rect">
                    <a:avLst/>
                  </a:prstGeom>
                  <a:solidFill>
                    <a:schemeClr val="accent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9" name="Rectangle 38"/>
                  <p:cNvSpPr/>
                  <p:nvPr/>
                </p:nvSpPr>
                <p:spPr>
                  <a:xfrm>
                    <a:off x="6404982" y="1427594"/>
                    <a:ext cx="277083" cy="238279"/>
                  </a:xfrm>
                  <a:prstGeom prst="rect">
                    <a:avLst/>
                  </a:prstGeom>
                  <a:solidFill>
                    <a:schemeClr val="accent1">
                      <a:lumMod val="75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0" name="Rectangle 39"/>
                  <p:cNvSpPr/>
                  <p:nvPr/>
                </p:nvSpPr>
                <p:spPr>
                  <a:xfrm>
                    <a:off x="5401622" y="1432663"/>
                    <a:ext cx="277083" cy="238279"/>
                  </a:xfrm>
                  <a:prstGeom prst="rect">
                    <a:avLst/>
                  </a:prstGeom>
                  <a:solidFill>
                    <a:schemeClr val="accent1">
                      <a:lumMod val="75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1" name="Rectangle 40"/>
                  <p:cNvSpPr/>
                  <p:nvPr/>
                </p:nvSpPr>
                <p:spPr>
                  <a:xfrm>
                    <a:off x="5644556" y="1401486"/>
                    <a:ext cx="247265" cy="269456"/>
                  </a:xfrm>
                  <a:prstGeom prst="rect">
                    <a:avLst/>
                  </a:prstGeom>
                  <a:solidFill>
                    <a:srgbClr val="D3AE66"/>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2" name="Rectangle 41"/>
                  <p:cNvSpPr/>
                  <p:nvPr/>
                </p:nvSpPr>
                <p:spPr>
                  <a:xfrm>
                    <a:off x="5900046" y="1430469"/>
                    <a:ext cx="254909" cy="238279"/>
                  </a:xfrm>
                  <a:prstGeom prst="rect">
                    <a:avLst/>
                  </a:prstGeom>
                  <a:solidFill>
                    <a:schemeClr val="tx1">
                      <a:lumMod val="75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3" name="Rectangle 42"/>
                  <p:cNvSpPr/>
                  <p:nvPr/>
                </p:nvSpPr>
                <p:spPr>
                  <a:xfrm>
                    <a:off x="6172766" y="1426453"/>
                    <a:ext cx="254909" cy="238279"/>
                  </a:xfrm>
                  <a:prstGeom prst="rect">
                    <a:avLst/>
                  </a:prstGeom>
                  <a:solidFill>
                    <a:schemeClr val="accent1">
                      <a:lumMod val="50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4" name="Rectangle 43"/>
                  <p:cNvSpPr/>
                  <p:nvPr/>
                </p:nvSpPr>
                <p:spPr>
                  <a:xfrm>
                    <a:off x="6698153" y="1422437"/>
                    <a:ext cx="254909" cy="238279"/>
                  </a:xfrm>
                  <a:prstGeom prst="rect">
                    <a:avLst/>
                  </a:prstGeom>
                  <a:solidFill>
                    <a:schemeClr val="accent2"/>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5" name="Rectangle 44"/>
                  <p:cNvSpPr/>
                  <p:nvPr/>
                </p:nvSpPr>
                <p:spPr>
                  <a:xfrm>
                    <a:off x="5614182" y="1717410"/>
                    <a:ext cx="277083" cy="238279"/>
                  </a:xfrm>
                  <a:prstGeom prst="rect">
                    <a:avLst/>
                  </a:prstGeom>
                  <a:solidFill>
                    <a:srgbClr val="7030A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6" name="Rectangle 45"/>
                  <p:cNvSpPr/>
                  <p:nvPr/>
                </p:nvSpPr>
                <p:spPr>
                  <a:xfrm>
                    <a:off x="6151596" y="1713394"/>
                    <a:ext cx="277083" cy="238279"/>
                  </a:xfrm>
                  <a:prstGeom prst="rect">
                    <a:avLst/>
                  </a:prstGeom>
                  <a:solidFill>
                    <a:srgbClr val="7030A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7" name="Rectangle 46"/>
                  <p:cNvSpPr/>
                  <p:nvPr/>
                </p:nvSpPr>
                <p:spPr>
                  <a:xfrm>
                    <a:off x="6689010" y="1709378"/>
                    <a:ext cx="277083" cy="238279"/>
                  </a:xfrm>
                  <a:prstGeom prst="rect">
                    <a:avLst/>
                  </a:prstGeom>
                  <a:solidFill>
                    <a:srgbClr val="3B3564"/>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sp>
            <p:nvSpPr>
              <p:cNvPr id="50" name="Freeform 49"/>
              <p:cNvSpPr/>
              <p:nvPr/>
            </p:nvSpPr>
            <p:spPr>
              <a:xfrm>
                <a:off x="2322095" y="818147"/>
                <a:ext cx="3177118" cy="1022685"/>
              </a:xfrm>
              <a:custGeom>
                <a:avLst/>
                <a:gdLst>
                  <a:gd name="connsiteX0" fmla="*/ 3031958 w 3177118"/>
                  <a:gd name="connsiteY0" fmla="*/ 0 h 1022685"/>
                  <a:gd name="connsiteX1" fmla="*/ 2995863 w 3177118"/>
                  <a:gd name="connsiteY1" fmla="*/ 565485 h 1022685"/>
                  <a:gd name="connsiteX2" fmla="*/ 1239252 w 3177118"/>
                  <a:gd name="connsiteY2" fmla="*/ 902369 h 1022685"/>
                  <a:gd name="connsiteX3" fmla="*/ 0 w 3177118"/>
                  <a:gd name="connsiteY3" fmla="*/ 1022685 h 1022685"/>
                </a:gdLst>
                <a:ahLst/>
                <a:cxnLst>
                  <a:cxn ang="0">
                    <a:pos x="connsiteX0" y="connsiteY0"/>
                  </a:cxn>
                  <a:cxn ang="0">
                    <a:pos x="connsiteX1" y="connsiteY1"/>
                  </a:cxn>
                  <a:cxn ang="0">
                    <a:pos x="connsiteX2" y="connsiteY2"/>
                  </a:cxn>
                  <a:cxn ang="0">
                    <a:pos x="connsiteX3" y="connsiteY3"/>
                  </a:cxn>
                </a:cxnLst>
                <a:rect l="l" t="t" r="r" b="b"/>
                <a:pathLst>
                  <a:path w="3177118" h="1022685">
                    <a:moveTo>
                      <a:pt x="3031958" y="0"/>
                    </a:moveTo>
                    <a:cubicBezTo>
                      <a:pt x="3163302" y="207545"/>
                      <a:pt x="3294647" y="415090"/>
                      <a:pt x="2995863" y="565485"/>
                    </a:cubicBezTo>
                    <a:cubicBezTo>
                      <a:pt x="2697079" y="715880"/>
                      <a:pt x="1738563" y="826169"/>
                      <a:pt x="1239252" y="902369"/>
                    </a:cubicBezTo>
                    <a:cubicBezTo>
                      <a:pt x="739941" y="978569"/>
                      <a:pt x="369970" y="1000627"/>
                      <a:pt x="0" y="1022685"/>
                    </a:cubicBezTo>
                  </a:path>
                </a:pathLst>
              </a:custGeom>
              <a:noFill/>
              <a:ln w="28575" cmpd="sng">
                <a:solidFill>
                  <a:srgbClr val="FF0000"/>
                </a:solidFill>
                <a:headEnd type="none" w="med" len="med"/>
                <a:tailEnd type="triangl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2" name="TextBox 51"/>
            <p:cNvSpPr txBox="1"/>
            <p:nvPr/>
          </p:nvSpPr>
          <p:spPr>
            <a:xfrm>
              <a:off x="5744053" y="141622"/>
              <a:ext cx="1221809" cy="600164"/>
            </a:xfrm>
            <a:prstGeom prst="rect">
              <a:avLst/>
            </a:prstGeom>
            <a:noFill/>
          </p:spPr>
          <p:txBody>
            <a:bodyPr wrap="none" rtlCol="0">
              <a:spAutoFit/>
            </a:bodyPr>
            <a:lstStyle/>
            <a:p>
              <a:pPr algn="ctr"/>
              <a:r>
                <a:rPr lang="en-US" sz="1100" dirty="0">
                  <a:solidFill>
                    <a:schemeClr val="accent4"/>
                  </a:solidFill>
                </a:rPr>
                <a:t>Convolution with</a:t>
              </a:r>
            </a:p>
            <a:p>
              <a:pPr algn="ctr"/>
              <a:r>
                <a:rPr lang="en-US" sz="1100" dirty="0">
                  <a:solidFill>
                    <a:schemeClr val="accent4"/>
                  </a:solidFill>
                </a:rPr>
                <a:t>a filter </a:t>
              </a:r>
            </a:p>
            <a:p>
              <a:pPr algn="ctr"/>
              <a:r>
                <a:rPr lang="en-US" sz="1100" dirty="0">
                  <a:solidFill>
                    <a:schemeClr val="accent4"/>
                  </a:solidFill>
                </a:rPr>
                <a:t>fills in blanks</a:t>
              </a:r>
            </a:p>
          </p:txBody>
        </p:sp>
        <p:cxnSp>
          <p:nvCxnSpPr>
            <p:cNvPr id="55" name="Straight Arrow Connector 54"/>
            <p:cNvCxnSpPr/>
            <p:nvPr/>
          </p:nvCxnSpPr>
          <p:spPr>
            <a:xfrm>
              <a:off x="4631716" y="448445"/>
              <a:ext cx="34038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893352" y="199641"/>
            <a:ext cx="4572504" cy="237093"/>
          </a:xfrm>
          <a:prstGeom prst="rect">
            <a:avLst/>
          </a:prstGeom>
        </p:spPr>
      </p:pic>
      <p:pic>
        <p:nvPicPr>
          <p:cNvPr id="53" name="Picture 4" descr="https://miro.medium.com/max/901/1*LKnTr_0k409vOjgj2h4-vg.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407001" y="5068675"/>
            <a:ext cx="1160102" cy="873052"/>
          </a:xfrm>
          <a:prstGeom prst="rect">
            <a:avLst/>
          </a:prstGeom>
          <a:noFill/>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2913289" y="1228779"/>
            <a:ext cx="2546929" cy="369332"/>
            <a:chOff x="2913289" y="1228779"/>
            <a:chExt cx="2546929" cy="369332"/>
          </a:xfrm>
        </p:grpSpPr>
        <p:sp>
          <p:nvSpPr>
            <p:cNvPr id="17" name="TextBox 16"/>
            <p:cNvSpPr txBox="1"/>
            <p:nvPr/>
          </p:nvSpPr>
          <p:spPr>
            <a:xfrm>
              <a:off x="3826437" y="1228779"/>
              <a:ext cx="1633781" cy="369332"/>
            </a:xfrm>
            <a:prstGeom prst="rect">
              <a:avLst/>
            </a:prstGeom>
            <a:noFill/>
          </p:spPr>
          <p:txBody>
            <a:bodyPr wrap="none" rtlCol="0">
              <a:spAutoFit/>
            </a:bodyPr>
            <a:lstStyle/>
            <a:p>
              <a:r>
                <a:rPr lang="en-US" dirty="0">
                  <a:solidFill>
                    <a:schemeClr val="accent4"/>
                  </a:solidFill>
                </a:rPr>
                <a:t>Bridge or Skip</a:t>
              </a:r>
            </a:p>
          </p:txBody>
        </p:sp>
        <p:cxnSp>
          <p:nvCxnSpPr>
            <p:cNvPr id="21" name="Straight Arrow Connector 20"/>
            <p:cNvCxnSpPr>
              <a:stCxn id="17" idx="1"/>
            </p:cNvCxnSpPr>
            <p:nvPr/>
          </p:nvCxnSpPr>
          <p:spPr>
            <a:xfrm flipH="1">
              <a:off x="2913289" y="1413445"/>
              <a:ext cx="913148" cy="2583"/>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4270027" y="4141828"/>
            <a:ext cx="3292041" cy="369332"/>
            <a:chOff x="4070593" y="1254751"/>
            <a:chExt cx="3292041" cy="369332"/>
          </a:xfrm>
        </p:grpSpPr>
        <p:sp>
          <p:nvSpPr>
            <p:cNvPr id="58" name="TextBox 57"/>
            <p:cNvSpPr txBox="1"/>
            <p:nvPr/>
          </p:nvSpPr>
          <p:spPr>
            <a:xfrm>
              <a:off x="4070593" y="1254751"/>
              <a:ext cx="1633781" cy="369332"/>
            </a:xfrm>
            <a:prstGeom prst="rect">
              <a:avLst/>
            </a:prstGeom>
            <a:noFill/>
          </p:spPr>
          <p:txBody>
            <a:bodyPr wrap="none" rtlCol="0">
              <a:spAutoFit/>
            </a:bodyPr>
            <a:lstStyle/>
            <a:p>
              <a:r>
                <a:rPr lang="en-US" dirty="0">
                  <a:solidFill>
                    <a:schemeClr val="accent4"/>
                  </a:solidFill>
                </a:rPr>
                <a:t>Bridge or Skip</a:t>
              </a:r>
            </a:p>
          </p:txBody>
        </p:sp>
        <p:cxnSp>
          <p:nvCxnSpPr>
            <p:cNvPr id="59" name="Straight Arrow Connector 58"/>
            <p:cNvCxnSpPr/>
            <p:nvPr/>
          </p:nvCxnSpPr>
          <p:spPr>
            <a:xfrm>
              <a:off x="5728853" y="1464360"/>
              <a:ext cx="1633781" cy="0"/>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4255994" y="984648"/>
            <a:ext cx="1255908" cy="306317"/>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2053614295"/>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wipe(up)">
                                      <p:cBhvr>
                                        <p:cTn id="57" dur="500"/>
                                        <p:tgtEl>
                                          <p:spTgt spid="5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4"/>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54" grpId="0"/>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1289957" y="-24474"/>
            <a:ext cx="11021786" cy="276999"/>
          </a:xfrm>
          <a:prstGeom prst="rect">
            <a:avLst/>
          </a:prstGeom>
        </p:spPr>
        <p:txBody>
          <a:bodyPr wrap="square">
            <a:spAutoFit/>
          </a:bodyPr>
          <a:lstStyle/>
          <a:p>
            <a:r>
              <a:rPr lang="en-US" sz="1200" dirty="0">
                <a:hlinkClick r:id="rId2"/>
              </a:rPr>
              <a:t>https://towardsdatascience.com/understanding-semantic-segmentation-with-unet-6be4f42d4b47</a:t>
            </a:r>
            <a:endParaRPr lang="en-US" sz="1200" dirty="0"/>
          </a:p>
        </p:txBody>
      </p:sp>
      <p:pic>
        <p:nvPicPr>
          <p:cNvPr id="37890" name="Picture 2" descr="https://miro.medium.com/max/1147/1*LW8Anre45o9nfamxIVTY8Q.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189" y="252525"/>
            <a:ext cx="8123011" cy="2943225"/>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https://miro.medium.com/max/554/1*8RHLqbd2UJshkoDfZMdOm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44119"/>
            <a:ext cx="5276850" cy="17621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62425" y="3020786"/>
            <a:ext cx="3071132" cy="2008414"/>
          </a:xfrm>
          <a:prstGeom prst="rect">
            <a:avLst/>
          </a:prstGeom>
          <a:solidFill>
            <a:schemeClr val="bg1"/>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4" name="Picture 3"/>
          <p:cNvPicPr>
            <a:picLocks noChangeAspect="1"/>
          </p:cNvPicPr>
          <p:nvPr/>
        </p:nvPicPr>
        <p:blipFill>
          <a:blip r:embed="rId5"/>
          <a:stretch>
            <a:fillRect/>
          </a:stretch>
        </p:blipFill>
        <p:spPr>
          <a:xfrm>
            <a:off x="335189" y="5368698"/>
            <a:ext cx="6191250" cy="119062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829919694"/>
              </p:ext>
            </p:extLst>
          </p:nvPr>
        </p:nvGraphicFramePr>
        <p:xfrm>
          <a:off x="2435701" y="5370603"/>
          <a:ext cx="6022499" cy="1005840"/>
        </p:xfrm>
        <a:graphic>
          <a:graphicData uri="http://schemas.openxmlformats.org/drawingml/2006/table">
            <a:tbl>
              <a:tblPr/>
              <a:tblGrid>
                <a:gridCol w="288449">
                  <a:extLst>
                    <a:ext uri="{9D8B030D-6E8A-4147-A177-3AD203B41FA5}">
                      <a16:colId xmlns:a16="http://schemas.microsoft.com/office/drawing/2014/main" val="469149005"/>
                    </a:ext>
                  </a:extLst>
                </a:gridCol>
                <a:gridCol w="5734050">
                  <a:extLst>
                    <a:ext uri="{9D8B030D-6E8A-4147-A177-3AD203B41FA5}">
                      <a16:colId xmlns:a16="http://schemas.microsoft.com/office/drawing/2014/main" val="3326361953"/>
                    </a:ext>
                  </a:extLst>
                </a:gridCol>
              </a:tblGrid>
              <a:tr h="0">
                <a:tc>
                  <a:txBody>
                    <a:bodyPr/>
                    <a:lstStyle/>
                    <a:p>
                      <a:pPr algn="ctr" fontAlgn="base"/>
                      <a:r>
                        <a:rPr lang="en-US" sz="1200">
                          <a:solidFill>
                            <a:srgbClr val="5499DE"/>
                          </a:solidFill>
                          <a:effectLst/>
                          <a:latin typeface="inherit"/>
                        </a:rPr>
                        <a:t>3</a:t>
                      </a:r>
                    </a:p>
                    <a:p>
                      <a:pPr algn="ctr" fontAlgn="base"/>
                      <a:r>
                        <a:rPr lang="en-US" sz="1200">
                          <a:solidFill>
                            <a:srgbClr val="317CC5"/>
                          </a:solidFill>
                          <a:effectLst/>
                          <a:latin typeface="inherit"/>
                        </a:rPr>
                        <a:t>4</a:t>
                      </a:r>
                    </a:p>
                  </a:txBody>
                  <a:tcPr>
                    <a:lnL>
                      <a:noFill/>
                    </a:lnL>
                    <a:lnR>
                      <a:noFill/>
                    </a:lnR>
                    <a:lnT>
                      <a:noFill/>
                    </a:lnT>
                    <a:lnB>
                      <a:noFill/>
                    </a:lnB>
                    <a:solidFill>
                      <a:srgbClr val="DFEFFF"/>
                    </a:solidFill>
                  </a:tcPr>
                </a:tc>
                <a:tc>
                  <a:txBody>
                    <a:bodyPr/>
                    <a:lstStyle/>
                    <a:p>
                      <a:pPr algn="l" fontAlgn="base"/>
                      <a:r>
                        <a:rPr lang="it-IT" sz="1200" dirty="0">
                          <a:solidFill>
                            <a:srgbClr val="333333"/>
                          </a:solidFill>
                          <a:effectLst/>
                          <a:latin typeface="inherit"/>
                        </a:rPr>
                        <a:t>...</a:t>
                      </a:r>
                      <a:r>
                        <a:rPr lang="en-US" sz="1200" dirty="0">
                          <a:hlinkClick r:id="rId6"/>
                        </a:rPr>
                        <a:t> https://machinelearningmastery.com/upsampling-and-transpose-convolution-layers-for-generative-adversarial-networks/</a:t>
                      </a:r>
                      <a:endParaRPr lang="it-IT" sz="1200" dirty="0">
                        <a:solidFill>
                          <a:srgbClr val="000000"/>
                        </a:solidFill>
                        <a:effectLst/>
                        <a:latin typeface="inherit"/>
                      </a:endParaRPr>
                    </a:p>
                    <a:p>
                      <a:pPr algn="l" fontAlgn="base"/>
                      <a:r>
                        <a:rPr lang="it-IT" sz="1200" dirty="0">
                          <a:solidFill>
                            <a:srgbClr val="B85C00"/>
                          </a:solidFill>
                          <a:effectLst/>
                          <a:latin typeface="inherit"/>
                        </a:rPr>
                        <a:t># define model</a:t>
                      </a:r>
                      <a:endParaRPr lang="it-IT" sz="1200" dirty="0">
                        <a:solidFill>
                          <a:srgbClr val="000000"/>
                        </a:solidFill>
                        <a:effectLst/>
                        <a:latin typeface="inherit"/>
                      </a:endParaRPr>
                    </a:p>
                    <a:p>
                      <a:pPr algn="l" fontAlgn="base"/>
                      <a:r>
                        <a:rPr lang="it-IT" sz="1200" dirty="0">
                          <a:solidFill>
                            <a:srgbClr val="002D7A"/>
                          </a:solidFill>
                          <a:effectLst/>
                          <a:latin typeface="inherit"/>
                        </a:rPr>
                        <a:t>model</a:t>
                      </a:r>
                      <a:r>
                        <a:rPr lang="it-IT" sz="1200" dirty="0">
                          <a:solidFill>
                            <a:srgbClr val="006FE0"/>
                          </a:solidFill>
                          <a:effectLst/>
                          <a:latin typeface="inherit"/>
                        </a:rPr>
                        <a:t> = </a:t>
                      </a:r>
                      <a:r>
                        <a:rPr lang="it-IT" sz="1200" dirty="0">
                          <a:solidFill>
                            <a:srgbClr val="004ED0"/>
                          </a:solidFill>
                          <a:effectLst/>
                          <a:latin typeface="inherit"/>
                        </a:rPr>
                        <a:t>Sequential</a:t>
                      </a:r>
                      <a:r>
                        <a:rPr lang="it-IT" sz="1200" dirty="0">
                          <a:solidFill>
                            <a:srgbClr val="333333"/>
                          </a:solidFill>
                          <a:effectLst/>
                          <a:latin typeface="inherit"/>
                        </a:rPr>
                        <a:t>()</a:t>
                      </a:r>
                      <a:endParaRPr lang="it-IT" sz="1200" dirty="0">
                        <a:solidFill>
                          <a:srgbClr val="000000"/>
                        </a:solidFill>
                        <a:effectLst/>
                        <a:latin typeface="inherit"/>
                      </a:endParaRPr>
                    </a:p>
                    <a:p>
                      <a:pPr algn="l" fontAlgn="base"/>
                      <a:r>
                        <a:rPr lang="it-IT" sz="1200" dirty="0">
                          <a:solidFill>
                            <a:srgbClr val="002D7A"/>
                          </a:solidFill>
                          <a:effectLst/>
                          <a:latin typeface="inherit"/>
                        </a:rPr>
                        <a:t>model</a:t>
                      </a:r>
                      <a:r>
                        <a:rPr lang="it-IT" sz="1200" dirty="0">
                          <a:solidFill>
                            <a:srgbClr val="333333"/>
                          </a:solidFill>
                          <a:effectLst/>
                          <a:latin typeface="inherit"/>
                        </a:rPr>
                        <a:t>.</a:t>
                      </a:r>
                      <a:r>
                        <a:rPr lang="it-IT" sz="1200" dirty="0">
                          <a:solidFill>
                            <a:srgbClr val="004ED0"/>
                          </a:solidFill>
                          <a:effectLst/>
                          <a:latin typeface="inherit"/>
                        </a:rPr>
                        <a:t>add</a:t>
                      </a:r>
                      <a:r>
                        <a:rPr lang="it-IT" sz="1200" dirty="0">
                          <a:solidFill>
                            <a:srgbClr val="333333"/>
                          </a:solidFill>
                          <a:effectLst/>
                          <a:latin typeface="inherit"/>
                        </a:rPr>
                        <a:t>(</a:t>
                      </a:r>
                      <a:r>
                        <a:rPr lang="it-IT" sz="1200" dirty="0">
                          <a:solidFill>
                            <a:srgbClr val="004ED0"/>
                          </a:solidFill>
                          <a:effectLst/>
                          <a:latin typeface="inherit"/>
                        </a:rPr>
                        <a:t>UpSampling2D</a:t>
                      </a:r>
                      <a:r>
                        <a:rPr lang="it-IT" sz="1200" dirty="0">
                          <a:solidFill>
                            <a:srgbClr val="333333"/>
                          </a:solidFill>
                          <a:effectLst/>
                          <a:latin typeface="inherit"/>
                        </a:rPr>
                        <a:t>())</a:t>
                      </a:r>
                      <a:endParaRPr lang="it-IT" sz="1200" dirty="0">
                        <a:solidFill>
                          <a:srgbClr val="000000"/>
                        </a:solidFill>
                        <a:effectLst/>
                        <a:latin typeface="inherit"/>
                      </a:endParaRPr>
                    </a:p>
                  </a:txBody>
                  <a:tcPr>
                    <a:lnL>
                      <a:noFill/>
                    </a:lnL>
                    <a:lnR>
                      <a:noFill/>
                    </a:lnR>
                    <a:lnT>
                      <a:noFill/>
                    </a:lnT>
                    <a:lnB>
                      <a:noFill/>
                    </a:lnB>
                    <a:solidFill>
                      <a:srgbClr val="FDFDFD"/>
                    </a:solidFill>
                  </a:tcPr>
                </a:tc>
                <a:extLst>
                  <a:ext uri="{0D108BD9-81ED-4DB2-BD59-A6C34878D82A}">
                    <a16:rowId xmlns:a16="http://schemas.microsoft.com/office/drawing/2014/main" val="2230617118"/>
                  </a:ext>
                </a:extLst>
              </a:tr>
            </a:tbl>
          </a:graphicData>
        </a:graphic>
      </p:graphicFrame>
      <p:pic>
        <p:nvPicPr>
          <p:cNvPr id="37896" name="Picture 8" descr="Image result for animation pooling unpool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62425" y="3020786"/>
            <a:ext cx="3071132" cy="2008414"/>
          </a:xfrm>
          <a:prstGeom prst="rect">
            <a:avLst/>
          </a:prstGeom>
          <a:noFill/>
          <a:extLst>
            <a:ext uri="{909E8E84-426E-40DD-AFC4-6F175D3DCCD1}">
              <a14:hiddenFill xmlns:a14="http://schemas.microsoft.com/office/drawing/2010/main">
                <a:solidFill>
                  <a:srgbClr val="FFFFFF"/>
                </a:solidFill>
              </a14:hiddenFill>
            </a:ext>
          </a:extLst>
        </p:spPr>
      </p:pic>
      <p:pic>
        <p:nvPicPr>
          <p:cNvPr id="37898" name="Picture 10" descr="Image result for animation pooling unpooli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3200" y="3020786"/>
            <a:ext cx="3220357" cy="2008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102"/>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9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8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5852" name="Picture 12" descr="https://miro.medium.com/max/1159/1*RixdcYj3n1KfydHqUF8hz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3764"/>
            <a:ext cx="8997043" cy="27717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89957" y="-24474"/>
            <a:ext cx="11021786" cy="276999"/>
          </a:xfrm>
          <a:prstGeom prst="rect">
            <a:avLst/>
          </a:prstGeom>
        </p:spPr>
        <p:txBody>
          <a:bodyPr wrap="square">
            <a:spAutoFit/>
          </a:bodyPr>
          <a:lstStyle/>
          <a:p>
            <a:r>
              <a:rPr lang="en-US" sz="1200" dirty="0">
                <a:hlinkClick r:id="rId3"/>
              </a:rPr>
              <a:t>https://towardsdatascience.com/understanding-semantic-segmentation-with-unet-6be4f42d4b47</a:t>
            </a:r>
            <a:endParaRPr lang="en-US" sz="1200" dirty="0"/>
          </a:p>
        </p:txBody>
      </p:sp>
      <p:sp>
        <p:nvSpPr>
          <p:cNvPr id="8" name="Rectangle 7"/>
          <p:cNvSpPr/>
          <p:nvPr/>
        </p:nvSpPr>
        <p:spPr>
          <a:xfrm>
            <a:off x="293913" y="648982"/>
            <a:ext cx="9241971" cy="2308324"/>
          </a:xfrm>
          <a:prstGeom prst="rect">
            <a:avLst/>
          </a:prstGeom>
        </p:spPr>
        <p:txBody>
          <a:bodyPr wrap="square">
            <a:spAutoFit/>
          </a:bodyPr>
          <a:lstStyle/>
          <a:p>
            <a:r>
              <a:rPr lang="en-US" dirty="0">
                <a:solidFill>
                  <a:schemeClr val="accent4"/>
                </a:solidFill>
                <a:latin typeface="medium-content-serif-font"/>
              </a:rPr>
              <a:t>We use </a:t>
            </a:r>
            <a:r>
              <a:rPr lang="en-US" dirty="0" err="1">
                <a:solidFill>
                  <a:schemeClr val="accent4"/>
                </a:solidFill>
                <a:latin typeface="medium-content-serif-font"/>
              </a:rPr>
              <a:t>Keras</a:t>
            </a:r>
            <a:r>
              <a:rPr lang="en-US" dirty="0">
                <a:solidFill>
                  <a:schemeClr val="accent4"/>
                </a:solidFill>
                <a:latin typeface="medium-content-serif-font"/>
              </a:rPr>
              <a:t> callbacks to implement:</a:t>
            </a:r>
          </a:p>
          <a:p>
            <a:pPr>
              <a:buFont typeface="Arial" panose="020B0604020202020204" pitchFamily="34" charset="0"/>
              <a:buChar char="•"/>
            </a:pPr>
            <a:r>
              <a:rPr lang="en-US" dirty="0">
                <a:solidFill>
                  <a:schemeClr val="accent4"/>
                </a:solidFill>
                <a:latin typeface="medium-content-serif-font"/>
              </a:rPr>
              <a:t>Learning rate decay if the validation loss does not improve for 5 continues epochs.</a:t>
            </a:r>
          </a:p>
          <a:p>
            <a:pPr>
              <a:buFont typeface="Arial" panose="020B0604020202020204" pitchFamily="34" charset="0"/>
              <a:buChar char="•"/>
            </a:pPr>
            <a:r>
              <a:rPr lang="en-US" dirty="0">
                <a:solidFill>
                  <a:schemeClr val="accent4"/>
                </a:solidFill>
                <a:latin typeface="medium-content-serif-font"/>
              </a:rPr>
              <a:t>Early stopping if the validation loss does not improve for 10 continuous epochs.</a:t>
            </a:r>
          </a:p>
          <a:p>
            <a:pPr>
              <a:buFont typeface="Arial" panose="020B0604020202020204" pitchFamily="34" charset="0"/>
              <a:buChar char="•"/>
            </a:pPr>
            <a:r>
              <a:rPr lang="en-US" dirty="0">
                <a:solidFill>
                  <a:schemeClr val="accent4"/>
                </a:solidFill>
                <a:latin typeface="medium-content-serif-font"/>
              </a:rPr>
              <a:t>Save the weights only if there is improvement in validation loss.</a:t>
            </a:r>
          </a:p>
          <a:p>
            <a:r>
              <a:rPr lang="en-US" dirty="0">
                <a:solidFill>
                  <a:schemeClr val="accent4"/>
                </a:solidFill>
                <a:latin typeface="medium-content-serif-font"/>
              </a:rPr>
              <a:t>We use a batch size of 32.</a:t>
            </a:r>
          </a:p>
          <a:p>
            <a:r>
              <a:rPr lang="en-US" dirty="0">
                <a:solidFill>
                  <a:schemeClr val="accent4"/>
                </a:solidFill>
                <a:latin typeface="medium-content-serif-font"/>
              </a:rPr>
              <a:t>Note that there could be a lot of scope to tune these hyper parameters and further improve the model performance.</a:t>
            </a:r>
          </a:p>
          <a:p>
            <a:r>
              <a:rPr lang="en-US" dirty="0">
                <a:solidFill>
                  <a:schemeClr val="accent4"/>
                </a:solidFill>
                <a:latin typeface="medium-content-serif-font"/>
              </a:rPr>
              <a:t>The model is trained on P4000 GPU and takes less than 20 </a:t>
            </a:r>
            <a:r>
              <a:rPr lang="en-US" dirty="0" err="1">
                <a:solidFill>
                  <a:schemeClr val="accent4"/>
                </a:solidFill>
                <a:latin typeface="medium-content-serif-font"/>
              </a:rPr>
              <a:t>mins</a:t>
            </a:r>
            <a:r>
              <a:rPr lang="en-US" dirty="0">
                <a:solidFill>
                  <a:schemeClr val="accent4"/>
                </a:solidFill>
                <a:latin typeface="medium-content-serif-font"/>
              </a:rPr>
              <a:t> to train.</a:t>
            </a:r>
            <a:endParaRPr lang="en-US" b="0" i="0" dirty="0">
              <a:solidFill>
                <a:schemeClr val="accent4"/>
              </a:solidFill>
              <a:effectLst/>
              <a:latin typeface="medium-content-serif-font"/>
            </a:endParaRPr>
          </a:p>
        </p:txBody>
      </p:sp>
      <p:sp>
        <p:nvSpPr>
          <p:cNvPr id="9" name="TextBox 8"/>
          <p:cNvSpPr txBox="1"/>
          <p:nvPr/>
        </p:nvSpPr>
        <p:spPr>
          <a:xfrm>
            <a:off x="3004457" y="206046"/>
            <a:ext cx="2502608" cy="523220"/>
          </a:xfrm>
          <a:prstGeom prst="rect">
            <a:avLst/>
          </a:prstGeom>
          <a:noFill/>
        </p:spPr>
        <p:txBody>
          <a:bodyPr wrap="none" rtlCol="0">
            <a:spAutoFit/>
          </a:bodyPr>
          <a:lstStyle/>
          <a:p>
            <a:r>
              <a:rPr lang="en-US" sz="2800" dirty="0">
                <a:solidFill>
                  <a:schemeClr val="accent4"/>
                </a:solidFill>
              </a:rPr>
              <a:t>Salt Prediction</a:t>
            </a:r>
          </a:p>
        </p:txBody>
      </p:sp>
      <p:sp>
        <p:nvSpPr>
          <p:cNvPr id="10" name="Rectangle 9"/>
          <p:cNvSpPr/>
          <p:nvPr/>
        </p:nvSpPr>
        <p:spPr>
          <a:xfrm>
            <a:off x="293913" y="947057"/>
            <a:ext cx="8490858" cy="31024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7" name="Rectangle 16"/>
          <p:cNvSpPr/>
          <p:nvPr/>
        </p:nvSpPr>
        <p:spPr>
          <a:xfrm>
            <a:off x="277584" y="1222719"/>
            <a:ext cx="8490858" cy="31024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8" name="Rectangle 17"/>
          <p:cNvSpPr/>
          <p:nvPr/>
        </p:nvSpPr>
        <p:spPr>
          <a:xfrm>
            <a:off x="310242" y="1543207"/>
            <a:ext cx="8490858" cy="31024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9" name="Rectangle 18"/>
          <p:cNvSpPr/>
          <p:nvPr/>
        </p:nvSpPr>
        <p:spPr>
          <a:xfrm>
            <a:off x="326571" y="1824953"/>
            <a:ext cx="8490858" cy="31024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0" name="Rectangle 19"/>
          <p:cNvSpPr/>
          <p:nvPr/>
        </p:nvSpPr>
        <p:spPr>
          <a:xfrm>
            <a:off x="342900" y="2106699"/>
            <a:ext cx="8490858" cy="31024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1" name="Rectangle 20"/>
          <p:cNvSpPr/>
          <p:nvPr/>
        </p:nvSpPr>
        <p:spPr>
          <a:xfrm>
            <a:off x="359229" y="2388445"/>
            <a:ext cx="8490858" cy="31024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2" name="Rectangle 21"/>
          <p:cNvSpPr/>
          <p:nvPr/>
        </p:nvSpPr>
        <p:spPr>
          <a:xfrm>
            <a:off x="375558" y="2670191"/>
            <a:ext cx="8490858" cy="31024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3586150418"/>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5842" name="Picture 2" descr="https://miro.medium.com/max/1159/1*UmpV11JgEbYrSx8Ia7Ryc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07294"/>
            <a:ext cx="9243934" cy="2771776"/>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https://miro.medium.com/max/1159/1*cgIWGGSJIb2rXb-pFO5Kj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3227"/>
            <a:ext cx="9143999" cy="277177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miro.medium.com/max/1159/1*x9YjQl2JlEHASs-ZWwU1aQ.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683227"/>
            <a:ext cx="9144000" cy="27717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132669" y="3792765"/>
            <a:ext cx="9276670" cy="2552700"/>
          </a:xfrm>
          <a:prstGeom prst="rect">
            <a:avLst/>
          </a:prstGeom>
        </p:spPr>
      </p:pic>
      <p:pic>
        <p:nvPicPr>
          <p:cNvPr id="35848" name="Picture 8" descr="https://miro.medium.com/max/1159/1*2RtkwajhGAr4uYliF2EB0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39" y="3683227"/>
            <a:ext cx="8991369" cy="2771776"/>
          </a:xfrm>
          <a:prstGeom prst="rect">
            <a:avLst/>
          </a:prstGeom>
          <a:noFill/>
          <a:extLst>
            <a:ext uri="{909E8E84-426E-40DD-AFC4-6F175D3DCCD1}">
              <a14:hiddenFill xmlns:a14="http://schemas.microsoft.com/office/drawing/2010/main">
                <a:solidFill>
                  <a:srgbClr val="FFFFFF"/>
                </a:solidFill>
              </a14:hiddenFill>
            </a:ext>
          </a:extLst>
        </p:spPr>
      </p:pic>
      <p:pic>
        <p:nvPicPr>
          <p:cNvPr id="35850" name="Picture 10" descr="https://miro.medium.com/max/1159/1*K6pknkyH6SO_5sQ8QbsFpQ.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683227"/>
            <a:ext cx="9161839" cy="277177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89957" y="-24474"/>
            <a:ext cx="11021786" cy="276999"/>
          </a:xfrm>
          <a:prstGeom prst="rect">
            <a:avLst/>
          </a:prstGeom>
        </p:spPr>
        <p:txBody>
          <a:bodyPr wrap="square">
            <a:spAutoFit/>
          </a:bodyPr>
          <a:lstStyle/>
          <a:p>
            <a:r>
              <a:rPr lang="en-US" sz="1200" dirty="0">
                <a:hlinkClick r:id="rId8"/>
              </a:rPr>
              <a:t>https://towardsdatascience.com/understanding-semantic-segmentation-with-unet-6be4f42d4b47</a:t>
            </a:r>
            <a:endParaRPr lang="en-US" sz="1200" dirty="0"/>
          </a:p>
        </p:txBody>
      </p:sp>
    </p:spTree>
    <p:extLst>
      <p:ext uri="{BB962C8B-B14F-4D97-AF65-F5344CB8AC3E}">
        <p14:creationId xmlns:p14="http://schemas.microsoft.com/office/powerpoint/2010/main" val="1514287515"/>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8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8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01444"/>
            <a:ext cx="4620986" cy="259930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9614"/>
            <a:ext cx="4620986" cy="32493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0986" y="204107"/>
            <a:ext cx="4523014" cy="322489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0986" y="3429000"/>
            <a:ext cx="4523014" cy="2544195"/>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72" y="0"/>
            <a:ext cx="9046028" cy="6858000"/>
          </a:xfrm>
          <a:prstGeom prst="rect">
            <a:avLst/>
          </a:prstGeom>
        </p:spPr>
      </p:pic>
      <p:sp>
        <p:nvSpPr>
          <p:cNvPr id="12" name="Rectangle 11"/>
          <p:cNvSpPr/>
          <p:nvPr/>
        </p:nvSpPr>
        <p:spPr>
          <a:xfrm>
            <a:off x="-163286" y="215971"/>
            <a:ext cx="9699171" cy="276999"/>
          </a:xfrm>
          <a:prstGeom prst="rect">
            <a:avLst/>
          </a:prstGeom>
        </p:spPr>
        <p:txBody>
          <a:bodyPr wrap="square">
            <a:spAutoFit/>
          </a:bodyPr>
          <a:lstStyle/>
          <a:p>
            <a:r>
              <a:rPr lang="en-US" sz="1200" dirty="0">
                <a:hlinkClick r:id="rId6"/>
              </a:rPr>
              <a:t>https://mail.google.com/mail/u/0/#inbox/FMfcgxwDrbzMLGlqjkWPrZJwqjbVHQbZ?projector=1</a:t>
            </a:r>
            <a:endParaRPr lang="en-US" sz="1200" dirty="0"/>
          </a:p>
        </p:txBody>
      </p:sp>
      <p:sp>
        <p:nvSpPr>
          <p:cNvPr id="3" name="Freeform 2"/>
          <p:cNvSpPr/>
          <p:nvPr/>
        </p:nvSpPr>
        <p:spPr>
          <a:xfrm>
            <a:off x="262687" y="3551011"/>
            <a:ext cx="6482714" cy="879321"/>
          </a:xfrm>
          <a:custGeom>
            <a:avLst/>
            <a:gdLst>
              <a:gd name="connsiteX0" fmla="*/ 6440767 w 6482714"/>
              <a:gd name="connsiteY0" fmla="*/ 879321 h 879321"/>
              <a:gd name="connsiteX1" fmla="*/ 5629398 w 6482714"/>
              <a:gd name="connsiteY1" fmla="*/ 866443 h 879321"/>
              <a:gd name="connsiteX2" fmla="*/ 5249471 w 6482714"/>
              <a:gd name="connsiteY2" fmla="*/ 840685 h 879321"/>
              <a:gd name="connsiteX3" fmla="*/ 4785831 w 6482714"/>
              <a:gd name="connsiteY3" fmla="*/ 769851 h 879321"/>
              <a:gd name="connsiteX4" fmla="*/ 4264237 w 6482714"/>
              <a:gd name="connsiteY4" fmla="*/ 679699 h 879321"/>
              <a:gd name="connsiteX5" fmla="*/ 4000220 w 6482714"/>
              <a:gd name="connsiteY5" fmla="*/ 583107 h 879321"/>
              <a:gd name="connsiteX6" fmla="*/ 3832795 w 6482714"/>
              <a:gd name="connsiteY6" fmla="*/ 576668 h 879321"/>
              <a:gd name="connsiteX7" fmla="*/ 3684688 w 6482714"/>
              <a:gd name="connsiteY7" fmla="*/ 731214 h 879321"/>
              <a:gd name="connsiteX8" fmla="*/ 3568778 w 6482714"/>
              <a:gd name="connsiteY8" fmla="*/ 724775 h 879321"/>
              <a:gd name="connsiteX9" fmla="*/ 3433550 w 6482714"/>
              <a:gd name="connsiteY9" fmla="*/ 570228 h 879321"/>
              <a:gd name="connsiteX10" fmla="*/ 3150214 w 6482714"/>
              <a:gd name="connsiteY10" fmla="*/ 679699 h 879321"/>
              <a:gd name="connsiteX11" fmla="*/ 3014986 w 6482714"/>
              <a:gd name="connsiteY11" fmla="*/ 518713 h 879321"/>
              <a:gd name="connsiteX12" fmla="*/ 2776727 w 6482714"/>
              <a:gd name="connsiteY12" fmla="*/ 512274 h 879321"/>
              <a:gd name="connsiteX13" fmla="*/ 2557786 w 6482714"/>
              <a:gd name="connsiteY13" fmla="*/ 460758 h 879321"/>
              <a:gd name="connsiteX14" fmla="*/ 2268012 w 6482714"/>
              <a:gd name="connsiteY14" fmla="*/ 435000 h 879321"/>
              <a:gd name="connsiteX15" fmla="*/ 2074828 w 6482714"/>
              <a:gd name="connsiteY15" fmla="*/ 435000 h 879321"/>
              <a:gd name="connsiteX16" fmla="*/ 1656265 w 6482714"/>
              <a:gd name="connsiteY16" fmla="*/ 415682 h 879321"/>
              <a:gd name="connsiteX17" fmla="*/ 1424445 w 6482714"/>
              <a:gd name="connsiteY17" fmla="*/ 409243 h 879321"/>
              <a:gd name="connsiteX18" fmla="*/ 1166868 w 6482714"/>
              <a:gd name="connsiteY18" fmla="*/ 331969 h 879321"/>
              <a:gd name="connsiteX19" fmla="*/ 658152 w 6482714"/>
              <a:gd name="connsiteY19" fmla="*/ 261135 h 879321"/>
              <a:gd name="connsiteX20" fmla="*/ 522924 w 6482714"/>
              <a:gd name="connsiteY20" fmla="*/ 216059 h 879321"/>
              <a:gd name="connsiteX21" fmla="*/ 349059 w 6482714"/>
              <a:gd name="connsiteY21" fmla="*/ 319090 h 879321"/>
              <a:gd name="connsiteX22" fmla="*/ 200952 w 6482714"/>
              <a:gd name="connsiteY22" fmla="*/ 299772 h 879321"/>
              <a:gd name="connsiteX23" fmla="*/ 1330 w 6482714"/>
              <a:gd name="connsiteY23" fmla="*/ 138786 h 879321"/>
              <a:gd name="connsiteX24" fmla="*/ 130119 w 6482714"/>
              <a:gd name="connsiteY24" fmla="*/ 42195 h 879321"/>
              <a:gd name="connsiteX25" fmla="*/ 432772 w 6482714"/>
              <a:gd name="connsiteY25" fmla="*/ 3558 h 879321"/>
              <a:gd name="connsiteX26" fmla="*/ 548682 w 6482714"/>
              <a:gd name="connsiteY26" fmla="*/ 125907 h 879321"/>
              <a:gd name="connsiteX27" fmla="*/ 1076716 w 6482714"/>
              <a:gd name="connsiteY27" fmla="*/ 151665 h 879321"/>
              <a:gd name="connsiteX28" fmla="*/ 1218383 w 6482714"/>
              <a:gd name="connsiteY28" fmla="*/ 61513 h 879321"/>
              <a:gd name="connsiteX29" fmla="*/ 1340733 w 6482714"/>
              <a:gd name="connsiteY29" fmla="*/ 113028 h 879321"/>
              <a:gd name="connsiteX30" fmla="*/ 1836569 w 6482714"/>
              <a:gd name="connsiteY30" fmla="*/ 274014 h 879321"/>
              <a:gd name="connsiteX31" fmla="*/ 2293769 w 6482714"/>
              <a:gd name="connsiteY31" fmla="*/ 325530 h 879321"/>
              <a:gd name="connsiteX32" fmla="*/ 2879758 w 6482714"/>
              <a:gd name="connsiteY32" fmla="*/ 351288 h 879321"/>
              <a:gd name="connsiteX33" fmla="*/ 3143775 w 6482714"/>
              <a:gd name="connsiteY33" fmla="*/ 280454 h 879321"/>
              <a:gd name="connsiteX34" fmla="*/ 3388474 w 6482714"/>
              <a:gd name="connsiteY34" fmla="*/ 415682 h 879321"/>
              <a:gd name="connsiteX35" fmla="*/ 3736203 w 6482714"/>
              <a:gd name="connsiteY35" fmla="*/ 415682 h 879321"/>
              <a:gd name="connsiteX36" fmla="*/ 3955144 w 6482714"/>
              <a:gd name="connsiteY36" fmla="*/ 415682 h 879321"/>
              <a:gd name="connsiteX37" fmla="*/ 4322192 w 6482714"/>
              <a:gd name="connsiteY37" fmla="*/ 518713 h 879321"/>
              <a:gd name="connsiteX38" fmla="*/ 4702119 w 6482714"/>
              <a:gd name="connsiteY38" fmla="*/ 518713 h 879321"/>
              <a:gd name="connsiteX39" fmla="*/ 5152879 w 6482714"/>
              <a:gd name="connsiteY39" fmla="*/ 570228 h 879321"/>
              <a:gd name="connsiteX40" fmla="*/ 5500609 w 6482714"/>
              <a:gd name="connsiteY40" fmla="*/ 641062 h 879321"/>
              <a:gd name="connsiteX41" fmla="*/ 6105916 w 6482714"/>
              <a:gd name="connsiteY41" fmla="*/ 699017 h 879321"/>
              <a:gd name="connsiteX42" fmla="*/ 6440767 w 6482714"/>
              <a:gd name="connsiteY42" fmla="*/ 731214 h 879321"/>
              <a:gd name="connsiteX43" fmla="*/ 6466524 w 6482714"/>
              <a:gd name="connsiteY43" fmla="*/ 821366 h 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2714" h="879321">
                <a:moveTo>
                  <a:pt x="6440767" y="879321"/>
                </a:moveTo>
                <a:lnTo>
                  <a:pt x="5629398" y="866443"/>
                </a:lnTo>
                <a:cubicBezTo>
                  <a:pt x="5430849" y="860004"/>
                  <a:pt x="5390065" y="856784"/>
                  <a:pt x="5249471" y="840685"/>
                </a:cubicBezTo>
                <a:cubicBezTo>
                  <a:pt x="5108876" y="824586"/>
                  <a:pt x="4785831" y="769851"/>
                  <a:pt x="4785831" y="769851"/>
                </a:cubicBezTo>
                <a:cubicBezTo>
                  <a:pt x="4621625" y="743020"/>
                  <a:pt x="4395172" y="710823"/>
                  <a:pt x="4264237" y="679699"/>
                </a:cubicBezTo>
                <a:cubicBezTo>
                  <a:pt x="4133302" y="648575"/>
                  <a:pt x="4072127" y="600279"/>
                  <a:pt x="4000220" y="583107"/>
                </a:cubicBezTo>
                <a:cubicBezTo>
                  <a:pt x="3928313" y="565935"/>
                  <a:pt x="3885384" y="551984"/>
                  <a:pt x="3832795" y="576668"/>
                </a:cubicBezTo>
                <a:cubicBezTo>
                  <a:pt x="3780206" y="601352"/>
                  <a:pt x="3728691" y="706529"/>
                  <a:pt x="3684688" y="731214"/>
                </a:cubicBezTo>
                <a:cubicBezTo>
                  <a:pt x="3640685" y="755898"/>
                  <a:pt x="3610634" y="751606"/>
                  <a:pt x="3568778" y="724775"/>
                </a:cubicBezTo>
                <a:cubicBezTo>
                  <a:pt x="3526922" y="697944"/>
                  <a:pt x="3503311" y="577741"/>
                  <a:pt x="3433550" y="570228"/>
                </a:cubicBezTo>
                <a:cubicBezTo>
                  <a:pt x="3363789" y="562715"/>
                  <a:pt x="3219975" y="688285"/>
                  <a:pt x="3150214" y="679699"/>
                </a:cubicBezTo>
                <a:cubicBezTo>
                  <a:pt x="3080453" y="671113"/>
                  <a:pt x="3077234" y="546617"/>
                  <a:pt x="3014986" y="518713"/>
                </a:cubicBezTo>
                <a:cubicBezTo>
                  <a:pt x="2952738" y="490809"/>
                  <a:pt x="2852927" y="521933"/>
                  <a:pt x="2776727" y="512274"/>
                </a:cubicBezTo>
                <a:cubicBezTo>
                  <a:pt x="2700527" y="502615"/>
                  <a:pt x="2642572" y="473637"/>
                  <a:pt x="2557786" y="460758"/>
                </a:cubicBezTo>
                <a:cubicBezTo>
                  <a:pt x="2473000" y="447879"/>
                  <a:pt x="2348505" y="439293"/>
                  <a:pt x="2268012" y="435000"/>
                </a:cubicBezTo>
                <a:cubicBezTo>
                  <a:pt x="2187519" y="430707"/>
                  <a:pt x="2176786" y="438220"/>
                  <a:pt x="2074828" y="435000"/>
                </a:cubicBezTo>
                <a:cubicBezTo>
                  <a:pt x="1972870" y="431780"/>
                  <a:pt x="1764662" y="419975"/>
                  <a:pt x="1656265" y="415682"/>
                </a:cubicBezTo>
                <a:cubicBezTo>
                  <a:pt x="1547868" y="411389"/>
                  <a:pt x="1506011" y="423195"/>
                  <a:pt x="1424445" y="409243"/>
                </a:cubicBezTo>
                <a:cubicBezTo>
                  <a:pt x="1342879" y="395291"/>
                  <a:pt x="1294583" y="356654"/>
                  <a:pt x="1166868" y="331969"/>
                </a:cubicBezTo>
                <a:cubicBezTo>
                  <a:pt x="1039153" y="307284"/>
                  <a:pt x="765476" y="280453"/>
                  <a:pt x="658152" y="261135"/>
                </a:cubicBezTo>
                <a:cubicBezTo>
                  <a:pt x="550828" y="241817"/>
                  <a:pt x="574439" y="206400"/>
                  <a:pt x="522924" y="216059"/>
                </a:cubicBezTo>
                <a:cubicBezTo>
                  <a:pt x="471409" y="225718"/>
                  <a:pt x="402721" y="305138"/>
                  <a:pt x="349059" y="319090"/>
                </a:cubicBezTo>
                <a:cubicBezTo>
                  <a:pt x="295397" y="333042"/>
                  <a:pt x="258907" y="329823"/>
                  <a:pt x="200952" y="299772"/>
                </a:cubicBezTo>
                <a:cubicBezTo>
                  <a:pt x="142997" y="269721"/>
                  <a:pt x="13135" y="181715"/>
                  <a:pt x="1330" y="138786"/>
                </a:cubicBezTo>
                <a:cubicBezTo>
                  <a:pt x="-10475" y="95857"/>
                  <a:pt x="58212" y="64733"/>
                  <a:pt x="130119" y="42195"/>
                </a:cubicBezTo>
                <a:cubicBezTo>
                  <a:pt x="202026" y="19657"/>
                  <a:pt x="363012" y="-10394"/>
                  <a:pt x="432772" y="3558"/>
                </a:cubicBezTo>
                <a:cubicBezTo>
                  <a:pt x="502532" y="17510"/>
                  <a:pt x="441358" y="101223"/>
                  <a:pt x="548682" y="125907"/>
                </a:cubicBezTo>
                <a:cubicBezTo>
                  <a:pt x="656006" y="150591"/>
                  <a:pt x="965099" y="162397"/>
                  <a:pt x="1076716" y="151665"/>
                </a:cubicBezTo>
                <a:cubicBezTo>
                  <a:pt x="1188333" y="140933"/>
                  <a:pt x="1174380" y="67952"/>
                  <a:pt x="1218383" y="61513"/>
                </a:cubicBezTo>
                <a:cubicBezTo>
                  <a:pt x="1262386" y="55074"/>
                  <a:pt x="1237702" y="77611"/>
                  <a:pt x="1340733" y="113028"/>
                </a:cubicBezTo>
                <a:cubicBezTo>
                  <a:pt x="1443764" y="148445"/>
                  <a:pt x="1677730" y="238597"/>
                  <a:pt x="1836569" y="274014"/>
                </a:cubicBezTo>
                <a:cubicBezTo>
                  <a:pt x="1995408" y="309431"/>
                  <a:pt x="2119904" y="312651"/>
                  <a:pt x="2293769" y="325530"/>
                </a:cubicBezTo>
                <a:cubicBezTo>
                  <a:pt x="2467634" y="338409"/>
                  <a:pt x="2738090" y="358801"/>
                  <a:pt x="2879758" y="351288"/>
                </a:cubicBezTo>
                <a:cubicBezTo>
                  <a:pt x="3021426" y="343775"/>
                  <a:pt x="3058989" y="269722"/>
                  <a:pt x="3143775" y="280454"/>
                </a:cubicBezTo>
                <a:cubicBezTo>
                  <a:pt x="3228561" y="291186"/>
                  <a:pt x="3289736" y="393144"/>
                  <a:pt x="3388474" y="415682"/>
                </a:cubicBezTo>
                <a:cubicBezTo>
                  <a:pt x="3487212" y="438220"/>
                  <a:pt x="3736203" y="415682"/>
                  <a:pt x="3736203" y="415682"/>
                </a:cubicBezTo>
                <a:cubicBezTo>
                  <a:pt x="3830648" y="415682"/>
                  <a:pt x="3857479" y="398510"/>
                  <a:pt x="3955144" y="415682"/>
                </a:cubicBezTo>
                <a:cubicBezTo>
                  <a:pt x="4052809" y="432854"/>
                  <a:pt x="4197696" y="501541"/>
                  <a:pt x="4322192" y="518713"/>
                </a:cubicBezTo>
                <a:cubicBezTo>
                  <a:pt x="4446688" y="535885"/>
                  <a:pt x="4563671" y="510127"/>
                  <a:pt x="4702119" y="518713"/>
                </a:cubicBezTo>
                <a:cubicBezTo>
                  <a:pt x="4840567" y="527299"/>
                  <a:pt x="5019797" y="549837"/>
                  <a:pt x="5152879" y="570228"/>
                </a:cubicBezTo>
                <a:cubicBezTo>
                  <a:pt x="5285961" y="590619"/>
                  <a:pt x="5341769" y="619597"/>
                  <a:pt x="5500609" y="641062"/>
                </a:cubicBezTo>
                <a:cubicBezTo>
                  <a:pt x="5659448" y="662527"/>
                  <a:pt x="6105916" y="699017"/>
                  <a:pt x="6105916" y="699017"/>
                </a:cubicBezTo>
                <a:cubicBezTo>
                  <a:pt x="6262609" y="714042"/>
                  <a:pt x="6380666" y="710823"/>
                  <a:pt x="6440767" y="731214"/>
                </a:cubicBezTo>
                <a:cubicBezTo>
                  <a:pt x="6500868" y="751605"/>
                  <a:pt x="6483696" y="786485"/>
                  <a:pt x="6466524" y="821366"/>
                </a:cubicBezTo>
              </a:path>
            </a:pathLst>
          </a:custGeom>
          <a:solidFill>
            <a:srgbClr val="FF0000">
              <a:alpha val="14000"/>
            </a:srgbClr>
          </a:solidFill>
          <a:ln w="28575" cmpd="sng">
            <a:solidFill>
              <a:srgbClr val="FF0000">
                <a:alpha val="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975434"/>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566737" y="1157287"/>
            <a:ext cx="8010525" cy="4543425"/>
          </a:xfrm>
          <a:prstGeom prst="rect">
            <a:avLst/>
          </a:prstGeom>
        </p:spPr>
      </p:pic>
      <p:sp>
        <p:nvSpPr>
          <p:cNvPr id="16" name="TextBox 15"/>
          <p:cNvSpPr txBox="1"/>
          <p:nvPr/>
        </p:nvSpPr>
        <p:spPr>
          <a:xfrm>
            <a:off x="800100" y="1572595"/>
            <a:ext cx="5194051" cy="400110"/>
          </a:xfrm>
          <a:prstGeom prst="rect">
            <a:avLst/>
          </a:prstGeom>
          <a:noFill/>
        </p:spPr>
        <p:txBody>
          <a:bodyPr wrap="none" rtlCol="0">
            <a:spAutoFit/>
          </a:bodyPr>
          <a:lstStyle/>
          <a:p>
            <a:r>
              <a:rPr lang="en-US" sz="2000" b="1" dirty="0">
                <a:solidFill>
                  <a:schemeClr val="accent4">
                    <a:lumMod val="95000"/>
                    <a:lumOff val="5000"/>
                  </a:schemeClr>
                </a:solidFill>
              </a:rPr>
              <a:t>Goal: Label each output pixel with class</a:t>
            </a:r>
          </a:p>
        </p:txBody>
      </p:sp>
      <p:sp>
        <p:nvSpPr>
          <p:cNvPr id="26" name="TextBox 25"/>
          <p:cNvSpPr txBox="1"/>
          <p:nvPr/>
        </p:nvSpPr>
        <p:spPr>
          <a:xfrm>
            <a:off x="1455333" y="5545591"/>
            <a:ext cx="7521611" cy="369332"/>
          </a:xfrm>
          <a:prstGeom prst="rect">
            <a:avLst/>
          </a:prstGeom>
          <a:noFill/>
        </p:spPr>
        <p:txBody>
          <a:bodyPr wrap="none" rtlCol="0">
            <a:spAutoFit/>
          </a:bodyPr>
          <a:lstStyle/>
          <a:p>
            <a:r>
              <a:rPr lang="en-US" dirty="0">
                <a:solidFill>
                  <a:schemeClr val="accent4"/>
                </a:solidFill>
              </a:rPr>
              <a:t>Three equations per/pixel: </a:t>
            </a:r>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a:t>
            </a:r>
            <a:r>
              <a:rPr lang="en-US" b="1" dirty="0">
                <a:solidFill>
                  <a:schemeClr val="accent4"/>
                </a:solidFill>
              </a:rPr>
              <a:t> </a:t>
            </a:r>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(N-1)</a:t>
            </a:r>
            <a:r>
              <a:rPr lang="en-US" b="1" dirty="0">
                <a:solidFill>
                  <a:schemeClr val="accent4"/>
                </a:solidFill>
              </a:rPr>
              <a:t> </a:t>
            </a:r>
            <a:r>
              <a:rPr lang="en-US" dirty="0">
                <a:solidFill>
                  <a:schemeClr val="accent4"/>
                </a:solidFill>
              </a:rPr>
              <a:t>(..</a:t>
            </a:r>
            <a:r>
              <a:rPr lang="en-US" dirty="0">
                <a:solidFill>
                  <a:schemeClr val="accent4"/>
                </a:solidFill>
                <a:latin typeface="Symbol" panose="05050102010706020507" pitchFamily="18" charset="2"/>
              </a:rPr>
              <a:t>s(</a:t>
            </a:r>
            <a:r>
              <a:rPr lang="en-US" b="1" dirty="0">
                <a:solidFill>
                  <a:schemeClr val="accent4"/>
                </a:solidFill>
              </a:rPr>
              <a:t>W</a:t>
            </a:r>
            <a:r>
              <a:rPr lang="en-US" b="1" baseline="30000" dirty="0">
                <a:solidFill>
                  <a:schemeClr val="accent4"/>
                </a:solidFill>
              </a:rPr>
              <a:t>(1)</a:t>
            </a:r>
            <a:r>
              <a:rPr lang="en-US" b="1" dirty="0">
                <a:solidFill>
                  <a:schemeClr val="accent4"/>
                </a:solidFill>
              </a:rPr>
              <a:t> </a:t>
            </a:r>
            <a:r>
              <a:rPr lang="en-US" b="1" dirty="0" err="1">
                <a:solidFill>
                  <a:schemeClr val="accent4"/>
                </a:solidFill>
              </a:rPr>
              <a:t>x</a:t>
            </a:r>
            <a:r>
              <a:rPr lang="en-US" b="1" baseline="-25000" dirty="0" err="1">
                <a:solidFill>
                  <a:schemeClr val="accent4"/>
                </a:solidFill>
              </a:rPr>
              <a:t>receptive</a:t>
            </a:r>
            <a:r>
              <a:rPr lang="en-US" b="1" dirty="0">
                <a:solidFill>
                  <a:schemeClr val="accent4"/>
                </a:solidFill>
              </a:rPr>
              <a:t> </a:t>
            </a:r>
            <a:r>
              <a:rPr lang="en-US" dirty="0">
                <a:solidFill>
                  <a:schemeClr val="accent4"/>
                </a:solidFill>
              </a:rPr>
              <a:t>)..)) = (1,0,0)</a:t>
            </a:r>
          </a:p>
        </p:txBody>
      </p:sp>
      <p:sp>
        <p:nvSpPr>
          <p:cNvPr id="28" name="TextBox 27"/>
          <p:cNvSpPr txBox="1"/>
          <p:nvPr/>
        </p:nvSpPr>
        <p:spPr>
          <a:xfrm>
            <a:off x="4245531" y="5803366"/>
            <a:ext cx="4802918" cy="369332"/>
          </a:xfrm>
          <a:prstGeom prst="rect">
            <a:avLst/>
          </a:prstGeom>
          <a:noFill/>
        </p:spPr>
        <p:txBody>
          <a:bodyPr wrap="none" rtlCol="0">
            <a:spAutoFit/>
          </a:bodyPr>
          <a:lstStyle/>
          <a:p>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a:t>
            </a:r>
            <a:r>
              <a:rPr lang="en-US" b="1" dirty="0">
                <a:solidFill>
                  <a:schemeClr val="accent4"/>
                </a:solidFill>
              </a:rPr>
              <a:t> </a:t>
            </a:r>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(N-1)</a:t>
            </a:r>
            <a:r>
              <a:rPr lang="en-US" b="1" dirty="0">
                <a:solidFill>
                  <a:schemeClr val="accent4"/>
                </a:solidFill>
              </a:rPr>
              <a:t> </a:t>
            </a:r>
            <a:r>
              <a:rPr lang="en-US" dirty="0">
                <a:solidFill>
                  <a:schemeClr val="accent4"/>
                </a:solidFill>
              </a:rPr>
              <a:t>(..</a:t>
            </a:r>
            <a:r>
              <a:rPr lang="en-US" dirty="0">
                <a:solidFill>
                  <a:schemeClr val="accent4"/>
                </a:solidFill>
                <a:latin typeface="Symbol" panose="05050102010706020507" pitchFamily="18" charset="2"/>
              </a:rPr>
              <a:t>s(</a:t>
            </a:r>
            <a:r>
              <a:rPr lang="en-US" b="1" dirty="0">
                <a:solidFill>
                  <a:schemeClr val="accent4"/>
                </a:solidFill>
              </a:rPr>
              <a:t>W</a:t>
            </a:r>
            <a:r>
              <a:rPr lang="en-US" b="1" baseline="30000" dirty="0">
                <a:solidFill>
                  <a:schemeClr val="accent4"/>
                </a:solidFill>
              </a:rPr>
              <a:t>(1)</a:t>
            </a:r>
            <a:r>
              <a:rPr lang="en-US" b="1" dirty="0">
                <a:solidFill>
                  <a:schemeClr val="accent4"/>
                </a:solidFill>
              </a:rPr>
              <a:t> </a:t>
            </a:r>
            <a:r>
              <a:rPr lang="en-US" b="1" dirty="0" err="1">
                <a:solidFill>
                  <a:schemeClr val="accent4"/>
                </a:solidFill>
              </a:rPr>
              <a:t>x’</a:t>
            </a:r>
            <a:r>
              <a:rPr lang="en-US" b="1" baseline="-25000" dirty="0" err="1">
                <a:solidFill>
                  <a:schemeClr val="accent4"/>
                </a:solidFill>
              </a:rPr>
              <a:t>receptive</a:t>
            </a:r>
            <a:r>
              <a:rPr lang="en-US" b="1" dirty="0">
                <a:solidFill>
                  <a:schemeClr val="accent4"/>
                </a:solidFill>
              </a:rPr>
              <a:t> </a:t>
            </a:r>
            <a:r>
              <a:rPr lang="en-US" dirty="0">
                <a:solidFill>
                  <a:schemeClr val="accent4"/>
                </a:solidFill>
              </a:rPr>
              <a:t>)..))=(0,1,0)</a:t>
            </a:r>
          </a:p>
        </p:txBody>
      </p:sp>
      <p:sp>
        <p:nvSpPr>
          <p:cNvPr id="30" name="TextBox 29"/>
          <p:cNvSpPr txBox="1"/>
          <p:nvPr/>
        </p:nvSpPr>
        <p:spPr>
          <a:xfrm>
            <a:off x="4250970" y="6102727"/>
            <a:ext cx="4725974" cy="369332"/>
          </a:xfrm>
          <a:prstGeom prst="rect">
            <a:avLst/>
          </a:prstGeom>
          <a:noFill/>
        </p:spPr>
        <p:txBody>
          <a:bodyPr wrap="none" rtlCol="0">
            <a:spAutoFit/>
          </a:bodyPr>
          <a:lstStyle/>
          <a:p>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a:t>
            </a:r>
            <a:r>
              <a:rPr lang="en-US" b="1" dirty="0">
                <a:solidFill>
                  <a:schemeClr val="accent4"/>
                </a:solidFill>
              </a:rPr>
              <a:t> </a:t>
            </a:r>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(N-1)</a:t>
            </a:r>
            <a:r>
              <a:rPr lang="en-US" b="1" dirty="0">
                <a:solidFill>
                  <a:schemeClr val="accent4"/>
                </a:solidFill>
              </a:rPr>
              <a:t> </a:t>
            </a:r>
            <a:r>
              <a:rPr lang="en-US" dirty="0">
                <a:solidFill>
                  <a:schemeClr val="accent4"/>
                </a:solidFill>
              </a:rPr>
              <a:t>(..</a:t>
            </a:r>
            <a:r>
              <a:rPr lang="en-US" dirty="0">
                <a:solidFill>
                  <a:schemeClr val="accent4"/>
                </a:solidFill>
                <a:latin typeface="Symbol" panose="05050102010706020507" pitchFamily="18" charset="2"/>
              </a:rPr>
              <a:t>s(</a:t>
            </a:r>
            <a:r>
              <a:rPr lang="en-US" b="1" dirty="0">
                <a:solidFill>
                  <a:schemeClr val="accent4"/>
                </a:solidFill>
              </a:rPr>
              <a:t>W</a:t>
            </a:r>
            <a:r>
              <a:rPr lang="en-US" b="1" baseline="30000" dirty="0">
                <a:solidFill>
                  <a:schemeClr val="accent4"/>
                </a:solidFill>
              </a:rPr>
              <a:t>(1)</a:t>
            </a:r>
            <a:r>
              <a:rPr lang="en-US" b="1" dirty="0">
                <a:solidFill>
                  <a:schemeClr val="accent4"/>
                </a:solidFill>
              </a:rPr>
              <a:t> </a:t>
            </a:r>
            <a:r>
              <a:rPr lang="en-US" b="1" dirty="0" err="1">
                <a:solidFill>
                  <a:schemeClr val="accent4"/>
                </a:solidFill>
              </a:rPr>
              <a:t>x’</a:t>
            </a:r>
            <a:r>
              <a:rPr lang="en-US" b="1" baseline="-25000" dirty="0" err="1">
                <a:solidFill>
                  <a:schemeClr val="accent4"/>
                </a:solidFill>
              </a:rPr>
              <a:t>receptive</a:t>
            </a:r>
            <a:r>
              <a:rPr lang="en-US" b="1" dirty="0">
                <a:solidFill>
                  <a:schemeClr val="accent4"/>
                </a:solidFill>
              </a:rPr>
              <a:t> </a:t>
            </a:r>
            <a:r>
              <a:rPr lang="en-US" dirty="0">
                <a:solidFill>
                  <a:schemeClr val="accent4"/>
                </a:solidFill>
              </a:rPr>
              <a:t>)..))=(0,0,1)</a:t>
            </a:r>
          </a:p>
        </p:txBody>
      </p:sp>
      <p:sp>
        <p:nvSpPr>
          <p:cNvPr id="31" name="TextBox 30"/>
          <p:cNvSpPr txBox="1"/>
          <p:nvPr/>
        </p:nvSpPr>
        <p:spPr>
          <a:xfrm>
            <a:off x="4256409" y="6402088"/>
            <a:ext cx="4725974" cy="369332"/>
          </a:xfrm>
          <a:prstGeom prst="rect">
            <a:avLst/>
          </a:prstGeom>
          <a:noFill/>
        </p:spPr>
        <p:txBody>
          <a:bodyPr wrap="none" rtlCol="0">
            <a:spAutoFit/>
          </a:bodyPr>
          <a:lstStyle/>
          <a:p>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a:t>
            </a:r>
            <a:r>
              <a:rPr lang="en-US" b="1" dirty="0">
                <a:solidFill>
                  <a:schemeClr val="accent4"/>
                </a:solidFill>
              </a:rPr>
              <a:t> </a:t>
            </a:r>
            <a:r>
              <a:rPr lang="en-US" dirty="0">
                <a:solidFill>
                  <a:schemeClr val="accent4"/>
                </a:solidFill>
                <a:latin typeface="Symbol" panose="05050102010706020507" pitchFamily="18" charset="2"/>
              </a:rPr>
              <a:t>s</a:t>
            </a:r>
            <a:r>
              <a:rPr lang="en-US" dirty="0">
                <a:solidFill>
                  <a:schemeClr val="accent4"/>
                </a:solidFill>
              </a:rPr>
              <a:t>(</a:t>
            </a:r>
            <a:r>
              <a:rPr lang="en-US" b="1" dirty="0">
                <a:solidFill>
                  <a:schemeClr val="accent4"/>
                </a:solidFill>
              </a:rPr>
              <a:t>W</a:t>
            </a:r>
            <a:r>
              <a:rPr lang="en-US" b="1" baseline="30000" dirty="0">
                <a:solidFill>
                  <a:schemeClr val="accent4"/>
                </a:solidFill>
              </a:rPr>
              <a:t>(N-1)</a:t>
            </a:r>
            <a:r>
              <a:rPr lang="en-US" b="1" dirty="0">
                <a:solidFill>
                  <a:schemeClr val="accent4"/>
                </a:solidFill>
              </a:rPr>
              <a:t> </a:t>
            </a:r>
            <a:r>
              <a:rPr lang="en-US" dirty="0">
                <a:solidFill>
                  <a:schemeClr val="accent4"/>
                </a:solidFill>
              </a:rPr>
              <a:t>(..</a:t>
            </a:r>
            <a:r>
              <a:rPr lang="en-US" dirty="0">
                <a:solidFill>
                  <a:schemeClr val="accent4"/>
                </a:solidFill>
                <a:latin typeface="Symbol" panose="05050102010706020507" pitchFamily="18" charset="2"/>
              </a:rPr>
              <a:t>s(</a:t>
            </a:r>
            <a:r>
              <a:rPr lang="en-US" b="1" dirty="0">
                <a:solidFill>
                  <a:schemeClr val="accent4"/>
                </a:solidFill>
              </a:rPr>
              <a:t>W</a:t>
            </a:r>
            <a:r>
              <a:rPr lang="en-US" b="1" baseline="30000" dirty="0">
                <a:solidFill>
                  <a:schemeClr val="accent4"/>
                </a:solidFill>
              </a:rPr>
              <a:t>(1)</a:t>
            </a:r>
            <a:r>
              <a:rPr lang="en-US" b="1" dirty="0">
                <a:solidFill>
                  <a:schemeClr val="accent4"/>
                </a:solidFill>
              </a:rPr>
              <a:t> </a:t>
            </a:r>
            <a:r>
              <a:rPr lang="en-US" b="1" dirty="0" err="1">
                <a:solidFill>
                  <a:schemeClr val="accent4"/>
                </a:solidFill>
              </a:rPr>
              <a:t>x’</a:t>
            </a:r>
            <a:r>
              <a:rPr lang="en-US" b="1" baseline="-25000" dirty="0" err="1">
                <a:solidFill>
                  <a:schemeClr val="accent4"/>
                </a:solidFill>
              </a:rPr>
              <a:t>receptive</a:t>
            </a:r>
            <a:r>
              <a:rPr lang="en-US" b="1" dirty="0">
                <a:solidFill>
                  <a:schemeClr val="accent4"/>
                </a:solidFill>
              </a:rPr>
              <a:t> </a:t>
            </a:r>
            <a:r>
              <a:rPr lang="en-US" dirty="0">
                <a:solidFill>
                  <a:schemeClr val="accent4"/>
                </a:solidFill>
              </a:rPr>
              <a:t>)..))=(1,0,0)</a:t>
            </a:r>
          </a:p>
        </p:txBody>
      </p:sp>
      <p:grpSp>
        <p:nvGrpSpPr>
          <p:cNvPr id="37" name="Group 36"/>
          <p:cNvGrpSpPr/>
          <p:nvPr/>
        </p:nvGrpSpPr>
        <p:grpSpPr>
          <a:xfrm>
            <a:off x="1154904" y="2002250"/>
            <a:ext cx="2066250" cy="652516"/>
            <a:chOff x="1154904" y="2002250"/>
            <a:chExt cx="2066250" cy="652516"/>
          </a:xfrm>
        </p:grpSpPr>
        <p:sp>
          <p:nvSpPr>
            <p:cNvPr id="25" name="TextBox 24"/>
            <p:cNvSpPr txBox="1"/>
            <p:nvPr/>
          </p:nvSpPr>
          <p:spPr>
            <a:xfrm>
              <a:off x="1154904" y="2002250"/>
              <a:ext cx="2066250" cy="369332"/>
            </a:xfrm>
            <a:prstGeom prst="rect">
              <a:avLst/>
            </a:prstGeom>
            <a:noFill/>
          </p:spPr>
          <p:txBody>
            <a:bodyPr wrap="square" rtlCol="0">
              <a:spAutoFit/>
            </a:bodyPr>
            <a:lstStyle/>
            <a:p>
              <a:r>
                <a:rPr lang="en-US" dirty="0">
                  <a:solidFill>
                    <a:srgbClr val="FF0000"/>
                  </a:solidFill>
                </a:rPr>
                <a:t>Receptive field</a:t>
              </a:r>
            </a:p>
          </p:txBody>
        </p:sp>
        <p:cxnSp>
          <p:nvCxnSpPr>
            <p:cNvPr id="33" name="Straight Arrow Connector 32"/>
            <p:cNvCxnSpPr/>
            <p:nvPr/>
          </p:nvCxnSpPr>
          <p:spPr>
            <a:xfrm flipH="1">
              <a:off x="1796143" y="2371582"/>
              <a:ext cx="195943" cy="2831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1992086" y="2351315"/>
              <a:ext cx="195943" cy="303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1796143" y="2671676"/>
            <a:ext cx="3810001" cy="398096"/>
            <a:chOff x="1796143" y="2671676"/>
            <a:chExt cx="3810001" cy="398096"/>
          </a:xfrm>
        </p:grpSpPr>
        <p:grpSp>
          <p:nvGrpSpPr>
            <p:cNvPr id="24" name="Group 23"/>
            <p:cNvGrpSpPr/>
            <p:nvPr/>
          </p:nvGrpSpPr>
          <p:grpSpPr>
            <a:xfrm>
              <a:off x="1796143" y="2710543"/>
              <a:ext cx="3690257" cy="359229"/>
              <a:chOff x="1796143" y="2710543"/>
              <a:chExt cx="3690257" cy="359229"/>
            </a:xfrm>
          </p:grpSpPr>
          <p:sp>
            <p:nvSpPr>
              <p:cNvPr id="17" name="Rectangle 16"/>
              <p:cNvSpPr/>
              <p:nvPr/>
            </p:nvSpPr>
            <p:spPr>
              <a:xfrm>
                <a:off x="1796143" y="2710543"/>
                <a:ext cx="391886" cy="359228"/>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cxnSp>
            <p:nvCxnSpPr>
              <p:cNvPr id="19" name="Straight Connector 18"/>
              <p:cNvCxnSpPr/>
              <p:nvPr/>
            </p:nvCxnSpPr>
            <p:spPr>
              <a:xfrm>
                <a:off x="2188029" y="2710543"/>
                <a:ext cx="3298371" cy="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188029" y="2710543"/>
                <a:ext cx="3298371" cy="35922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894112" y="2671676"/>
              <a:ext cx="3712032" cy="284587"/>
              <a:chOff x="1894112" y="2671676"/>
              <a:chExt cx="3712032" cy="284587"/>
            </a:xfrm>
          </p:grpSpPr>
          <p:sp>
            <p:nvSpPr>
              <p:cNvPr id="38" name="Oval 37"/>
              <p:cNvSpPr/>
              <p:nvPr/>
            </p:nvSpPr>
            <p:spPr>
              <a:xfrm>
                <a:off x="1894112" y="2829527"/>
                <a:ext cx="195943" cy="126736"/>
              </a:xfrm>
              <a:prstGeom prst="ellipse">
                <a:avLst/>
              </a:prstGeom>
              <a:solidFill>
                <a:srgbClr val="FF00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0" name="Oval 39"/>
              <p:cNvSpPr/>
              <p:nvPr/>
            </p:nvSpPr>
            <p:spPr>
              <a:xfrm>
                <a:off x="5410201" y="2671676"/>
                <a:ext cx="195943" cy="126736"/>
              </a:xfrm>
              <a:prstGeom prst="ellipse">
                <a:avLst/>
              </a:prstGeom>
              <a:solidFill>
                <a:srgbClr val="FF0000"/>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sp>
        <p:nvSpPr>
          <p:cNvPr id="2" name="Rectangle 1"/>
          <p:cNvSpPr/>
          <p:nvPr/>
        </p:nvSpPr>
        <p:spPr>
          <a:xfrm>
            <a:off x="435935" y="1157287"/>
            <a:ext cx="3820474" cy="385763"/>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 name="Title 4"/>
          <p:cNvSpPr>
            <a:spLocks noGrp="1"/>
          </p:cNvSpPr>
          <p:nvPr>
            <p:ph type="ctrTitle"/>
          </p:nvPr>
        </p:nvSpPr>
        <p:spPr>
          <a:xfrm>
            <a:off x="800100" y="73025"/>
            <a:ext cx="7772400" cy="1470025"/>
          </a:xfrm>
        </p:spPr>
        <p:txBody>
          <a:bodyPr/>
          <a:lstStyle/>
          <a:p>
            <a:r>
              <a:rPr lang="en-US" dirty="0">
                <a:solidFill>
                  <a:srgbClr val="3B3564"/>
                </a:solidFill>
              </a:rPr>
              <a:t>Semantic Segmentation</a:t>
            </a:r>
            <a:br>
              <a:rPr lang="en-US" dirty="0">
                <a:solidFill>
                  <a:srgbClr val="3B3564"/>
                </a:solidFill>
              </a:rPr>
            </a:br>
            <a:r>
              <a:rPr lang="en-US" dirty="0">
                <a:solidFill>
                  <a:srgbClr val="3B3564"/>
                </a:solidFill>
              </a:rPr>
              <a:t>(</a:t>
            </a:r>
            <a:r>
              <a:rPr lang="en-US" sz="2800" dirty="0">
                <a:solidFill>
                  <a:srgbClr val="3B3564"/>
                </a:solidFill>
              </a:rPr>
              <a:t>pixel </a:t>
            </a:r>
            <a:r>
              <a:rPr lang="en-US" sz="2800" dirty="0" err="1">
                <a:solidFill>
                  <a:srgbClr val="3B3564"/>
                </a:solidFill>
              </a:rPr>
              <a:t>classififcation</a:t>
            </a:r>
            <a:r>
              <a:rPr lang="en-US" sz="2800" dirty="0">
                <a:solidFill>
                  <a:srgbClr val="3B3564"/>
                </a:solidFill>
              </a:rPr>
              <a:t>)</a:t>
            </a:r>
            <a:endParaRPr lang="en-US" dirty="0">
              <a:solidFill>
                <a:srgbClr val="3B3564"/>
              </a:solidFill>
            </a:endParaRPr>
          </a:p>
        </p:txBody>
      </p:sp>
    </p:spTree>
    <p:extLst>
      <p:ext uri="{BB962C8B-B14F-4D97-AF65-F5344CB8AC3E}">
        <p14:creationId xmlns:p14="http://schemas.microsoft.com/office/powerpoint/2010/main" val="2975566031"/>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path" presetSubtype="0" accel="50000" decel="50000" fill="hold" nodeType="clickEffect">
                                  <p:stCondLst>
                                    <p:cond delay="0"/>
                                  </p:stCondLst>
                                  <p:childTnLst>
                                    <p:animMotion origin="layout" path="M 2.5E-6 0.13379 C 2.5E-6 0.24074 0.01475 0.32754 0.03281 0.32754 C 0.05399 0.32754 0.0618 0.23102 0.06493 0.17268 L 0.0684 0.09467 C 0.0717 0.03634 0.07986 -0.05996 0.10382 -0.05996 C 0.11927 -0.05996 0.1368 0.02662 0.1368 0.13379 C 0.1368 0.24074 0.11927 0.32754 0.10382 0.32754 C 0.07986 0.32754 0.0717 0.23102 0.0684 0.17268 L 0.06493 0.09467 C 0.0618 0.03634 0.05399 -0.05996 0.03281 -0.05996 C 0.01475 -0.05996 2.5E-6 0.02662 2.5E-6 0.13379 Z " pathEditMode="relative" rAng="0" ptsTypes="AAAAAAAAAAA">
                                      <p:cBhvr>
                                        <p:cTn id="18" dur="3000" fill="hold"/>
                                        <p:tgtEl>
                                          <p:spTgt spid="41"/>
                                        </p:tgtEl>
                                        <p:attrNameLst>
                                          <p:attrName>ppt_x</p:attrName>
                                          <p:attrName>ppt_y</p:attrName>
                                        </p:attrNameLst>
                                      </p:cBhvr>
                                      <p:rCtr x="6840" y="0"/>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6081" y="800101"/>
            <a:ext cx="9740312" cy="4733244"/>
          </a:xfrm>
          <a:prstGeom prst="rect">
            <a:avLst/>
          </a:prstGeom>
        </p:spPr>
      </p:pic>
    </p:spTree>
    <p:extLst>
      <p:ext uri="{BB962C8B-B14F-4D97-AF65-F5344CB8AC3E}">
        <p14:creationId xmlns:p14="http://schemas.microsoft.com/office/powerpoint/2010/main" val="918425290"/>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20587" y="979714"/>
            <a:ext cx="8322015" cy="4753655"/>
          </a:xfrm>
          <a:prstGeom prst="rect">
            <a:avLst/>
          </a:prstGeom>
        </p:spPr>
      </p:pic>
    </p:spTree>
    <p:extLst>
      <p:ext uri="{BB962C8B-B14F-4D97-AF65-F5344CB8AC3E}">
        <p14:creationId xmlns:p14="http://schemas.microsoft.com/office/powerpoint/2010/main" val="2736016337"/>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703" y="146957"/>
            <a:ext cx="9433049" cy="4625068"/>
          </a:xfrm>
          <a:prstGeom prst="rect">
            <a:avLst/>
          </a:prstGeom>
        </p:spPr>
      </p:pic>
    </p:spTree>
    <p:extLst>
      <p:ext uri="{BB962C8B-B14F-4D97-AF65-F5344CB8AC3E}">
        <p14:creationId xmlns:p14="http://schemas.microsoft.com/office/powerpoint/2010/main" val="3289468788"/>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ctrTitle"/>
          </p:nvPr>
        </p:nvSpPr>
        <p:spPr>
          <a:xfrm>
            <a:off x="800100" y="73025"/>
            <a:ext cx="7772400" cy="1470025"/>
          </a:xfrm>
        </p:spPr>
        <p:txBody>
          <a:bodyPr/>
          <a:lstStyle/>
          <a:p>
            <a:r>
              <a:rPr lang="en-US" dirty="0">
                <a:solidFill>
                  <a:srgbClr val="3B3564"/>
                </a:solidFill>
              </a:rPr>
              <a:t>U-Net</a:t>
            </a:r>
          </a:p>
        </p:txBody>
      </p:sp>
      <p:pic>
        <p:nvPicPr>
          <p:cNvPr id="25602" name="Picture 2" descr="https://upload.wikimedia.org/wikipedia/commons/2/2b/Example_architecture_of_U-Net_for_producing_k_256-by-256_image_masks_for_a_256-by-256_RGB_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2" y="1851026"/>
            <a:ext cx="6772275" cy="342900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0" y="3114882"/>
            <a:ext cx="2492990" cy="1993096"/>
            <a:chOff x="310242" y="3441922"/>
            <a:chExt cx="2492990" cy="1993096"/>
          </a:xfrm>
        </p:grpSpPr>
        <p:sp>
          <p:nvSpPr>
            <p:cNvPr id="7" name="TextBox 6"/>
            <p:cNvSpPr txBox="1"/>
            <p:nvPr/>
          </p:nvSpPr>
          <p:spPr>
            <a:xfrm>
              <a:off x="310242" y="3441922"/>
              <a:ext cx="2492990" cy="1200329"/>
            </a:xfrm>
            <a:prstGeom prst="rect">
              <a:avLst/>
            </a:prstGeom>
            <a:noFill/>
          </p:spPr>
          <p:txBody>
            <a:bodyPr wrap="none" rtlCol="0">
              <a:spAutoFit/>
            </a:bodyPr>
            <a:lstStyle/>
            <a:p>
              <a:pPr algn="ctr"/>
              <a:r>
                <a:rPr lang="en-US" dirty="0">
                  <a:solidFill>
                    <a:schemeClr val="accent4">
                      <a:lumMod val="95000"/>
                      <a:lumOff val="5000"/>
                    </a:schemeClr>
                  </a:solidFill>
                </a:rPr>
                <a:t>Spatial size decreases</a:t>
              </a:r>
            </a:p>
            <a:p>
              <a:pPr algn="ctr"/>
              <a:r>
                <a:rPr lang="en-US" dirty="0">
                  <a:solidFill>
                    <a:schemeClr val="accent4">
                      <a:lumMod val="95000"/>
                      <a:lumOff val="5000"/>
                    </a:schemeClr>
                  </a:solidFill>
                </a:rPr>
                <a:t>by pooling</a:t>
              </a:r>
            </a:p>
            <a:p>
              <a:pPr algn="ctr"/>
              <a:r>
                <a:rPr lang="en-US" dirty="0">
                  <a:solidFill>
                    <a:schemeClr val="accent4">
                      <a:lumMod val="95000"/>
                      <a:lumOff val="5000"/>
                    </a:schemeClr>
                  </a:solidFill>
                </a:rPr>
                <a:t>z</a:t>
              </a:r>
              <a:r>
                <a:rPr lang="en-US" baseline="30000" dirty="0">
                  <a:solidFill>
                    <a:schemeClr val="accent4">
                      <a:lumMod val="95000"/>
                      <a:lumOff val="5000"/>
                    </a:schemeClr>
                  </a:solidFill>
                </a:rPr>
                <a:t>(n+1)</a:t>
              </a:r>
              <a:r>
                <a:rPr lang="en-US" dirty="0">
                  <a:solidFill>
                    <a:schemeClr val="accent4">
                      <a:lumMod val="95000"/>
                      <a:lumOff val="5000"/>
                    </a:schemeClr>
                  </a:solidFill>
                </a:rPr>
                <a:t> =W</a:t>
              </a:r>
              <a:r>
                <a:rPr lang="en-US" baseline="30000" dirty="0">
                  <a:solidFill>
                    <a:schemeClr val="accent4">
                      <a:lumMod val="95000"/>
                      <a:lumOff val="5000"/>
                    </a:schemeClr>
                  </a:solidFill>
                </a:rPr>
                <a:t>(n+1)</a:t>
              </a:r>
              <a:r>
                <a:rPr lang="en-US" dirty="0">
                  <a:solidFill>
                    <a:schemeClr val="accent4">
                      <a:lumMod val="95000"/>
                      <a:lumOff val="5000"/>
                    </a:schemeClr>
                  </a:solidFill>
                </a:rPr>
                <a:t> a</a:t>
              </a:r>
              <a:r>
                <a:rPr lang="en-US" baseline="30000" dirty="0">
                  <a:solidFill>
                    <a:schemeClr val="accent4">
                      <a:lumMod val="95000"/>
                      <a:lumOff val="5000"/>
                    </a:schemeClr>
                  </a:solidFill>
                </a:rPr>
                <a:t>(n)</a:t>
              </a:r>
              <a:endParaRPr lang="en-US" dirty="0">
                <a:solidFill>
                  <a:schemeClr val="accent4">
                    <a:lumMod val="95000"/>
                    <a:lumOff val="5000"/>
                  </a:schemeClr>
                </a:solidFill>
              </a:endParaRPr>
            </a:p>
            <a:p>
              <a:pPr algn="ctr"/>
              <a:r>
                <a:rPr lang="en-US" dirty="0">
                  <a:solidFill>
                    <a:schemeClr val="accent4">
                      <a:lumMod val="95000"/>
                      <a:lumOff val="5000"/>
                    </a:schemeClr>
                  </a:solidFill>
                </a:rPr>
                <a:t># features increase</a:t>
              </a:r>
            </a:p>
          </p:txBody>
        </p:sp>
        <p:cxnSp>
          <p:nvCxnSpPr>
            <p:cNvPr id="9" name="Straight Arrow Connector 8"/>
            <p:cNvCxnSpPr/>
            <p:nvPr/>
          </p:nvCxnSpPr>
          <p:spPr>
            <a:xfrm>
              <a:off x="2182034" y="4624700"/>
              <a:ext cx="555172" cy="810318"/>
            </a:xfrm>
            <a:prstGeom prst="straightConnector1">
              <a:avLst/>
            </a:prstGeom>
            <a:ln>
              <a:solidFill>
                <a:srgbClr val="1F1557"/>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5715522" y="3114882"/>
            <a:ext cx="2416046" cy="2071641"/>
            <a:chOff x="310242" y="2570610"/>
            <a:chExt cx="2416046" cy="2071641"/>
          </a:xfrm>
        </p:grpSpPr>
        <p:sp>
          <p:nvSpPr>
            <p:cNvPr id="13" name="TextBox 12"/>
            <p:cNvSpPr txBox="1"/>
            <p:nvPr/>
          </p:nvSpPr>
          <p:spPr>
            <a:xfrm>
              <a:off x="310242" y="3441922"/>
              <a:ext cx="2416046" cy="1200329"/>
            </a:xfrm>
            <a:prstGeom prst="rect">
              <a:avLst/>
            </a:prstGeom>
            <a:noFill/>
          </p:spPr>
          <p:txBody>
            <a:bodyPr wrap="none" rtlCol="0">
              <a:spAutoFit/>
            </a:bodyPr>
            <a:lstStyle/>
            <a:p>
              <a:pPr algn="ctr"/>
              <a:r>
                <a:rPr lang="en-US" dirty="0">
                  <a:solidFill>
                    <a:schemeClr val="accent4">
                      <a:lumMod val="95000"/>
                      <a:lumOff val="5000"/>
                    </a:schemeClr>
                  </a:solidFill>
                </a:rPr>
                <a:t>Spatial size increases</a:t>
              </a:r>
            </a:p>
            <a:p>
              <a:pPr algn="ctr"/>
              <a:r>
                <a:rPr lang="en-US" dirty="0">
                  <a:solidFill>
                    <a:schemeClr val="accent4">
                      <a:lumMod val="95000"/>
                      <a:lumOff val="5000"/>
                    </a:schemeClr>
                  </a:solidFill>
                </a:rPr>
                <a:t>by </a:t>
              </a:r>
              <a:r>
                <a:rPr lang="en-US" dirty="0" err="1">
                  <a:solidFill>
                    <a:schemeClr val="accent4">
                      <a:lumMod val="95000"/>
                      <a:lumOff val="5000"/>
                    </a:schemeClr>
                  </a:solidFill>
                </a:rPr>
                <a:t>upsampling</a:t>
              </a:r>
              <a:endParaRPr lang="en-US" dirty="0">
                <a:solidFill>
                  <a:schemeClr val="accent4">
                    <a:lumMod val="95000"/>
                    <a:lumOff val="5000"/>
                  </a:schemeClr>
                </a:solidFill>
              </a:endParaRPr>
            </a:p>
            <a:p>
              <a:pPr algn="ctr"/>
              <a:r>
                <a:rPr lang="en-US" dirty="0">
                  <a:solidFill>
                    <a:schemeClr val="accent4">
                      <a:lumMod val="95000"/>
                      <a:lumOff val="5000"/>
                    </a:schemeClr>
                  </a:solidFill>
                </a:rPr>
                <a:t>z</a:t>
              </a:r>
              <a:r>
                <a:rPr lang="en-US" baseline="30000" dirty="0">
                  <a:solidFill>
                    <a:schemeClr val="accent4">
                      <a:lumMod val="95000"/>
                      <a:lumOff val="5000"/>
                    </a:schemeClr>
                  </a:solidFill>
                </a:rPr>
                <a:t>(n+1)</a:t>
              </a:r>
              <a:r>
                <a:rPr lang="en-US" dirty="0">
                  <a:solidFill>
                    <a:schemeClr val="accent4">
                      <a:lumMod val="95000"/>
                      <a:lumOff val="5000"/>
                    </a:schemeClr>
                  </a:solidFill>
                </a:rPr>
                <a:t> =</a:t>
              </a:r>
              <a:r>
                <a:rPr lang="en-US" dirty="0">
                  <a:solidFill>
                    <a:srgbClr val="FF0000"/>
                  </a:solidFill>
                </a:rPr>
                <a:t>W</a:t>
              </a:r>
              <a:r>
                <a:rPr lang="en-US" baseline="30000" dirty="0">
                  <a:solidFill>
                    <a:srgbClr val="FF0000"/>
                  </a:solidFill>
                </a:rPr>
                <a:t>T</a:t>
              </a:r>
              <a:r>
                <a:rPr lang="en-US" baseline="30000" dirty="0">
                  <a:solidFill>
                    <a:schemeClr val="accent4">
                      <a:lumMod val="95000"/>
                      <a:lumOff val="5000"/>
                    </a:schemeClr>
                  </a:solidFill>
                </a:rPr>
                <a:t>(n+1)</a:t>
              </a:r>
              <a:r>
                <a:rPr lang="en-US" dirty="0">
                  <a:solidFill>
                    <a:schemeClr val="accent4">
                      <a:lumMod val="95000"/>
                      <a:lumOff val="5000"/>
                    </a:schemeClr>
                  </a:solidFill>
                </a:rPr>
                <a:t> a</a:t>
              </a:r>
              <a:r>
                <a:rPr lang="en-US" baseline="30000" dirty="0">
                  <a:solidFill>
                    <a:schemeClr val="accent4">
                      <a:lumMod val="95000"/>
                      <a:lumOff val="5000"/>
                    </a:schemeClr>
                  </a:solidFill>
                </a:rPr>
                <a:t>(n)</a:t>
              </a:r>
              <a:endParaRPr lang="en-US" dirty="0">
                <a:solidFill>
                  <a:schemeClr val="accent4">
                    <a:lumMod val="95000"/>
                    <a:lumOff val="5000"/>
                  </a:schemeClr>
                </a:solidFill>
              </a:endParaRPr>
            </a:p>
            <a:p>
              <a:pPr algn="ctr"/>
              <a:endParaRPr lang="en-US" dirty="0">
                <a:solidFill>
                  <a:schemeClr val="accent4">
                    <a:lumMod val="95000"/>
                    <a:lumOff val="5000"/>
                  </a:schemeClr>
                </a:solidFill>
              </a:endParaRPr>
            </a:p>
          </p:txBody>
        </p:sp>
        <p:cxnSp>
          <p:nvCxnSpPr>
            <p:cNvPr id="14" name="Straight Arrow Connector 13"/>
            <p:cNvCxnSpPr/>
            <p:nvPr/>
          </p:nvCxnSpPr>
          <p:spPr>
            <a:xfrm flipV="1">
              <a:off x="1425996" y="2570610"/>
              <a:ext cx="413850" cy="747708"/>
            </a:xfrm>
            <a:prstGeom prst="straightConnector1">
              <a:avLst/>
            </a:prstGeom>
            <a:ln>
              <a:solidFill>
                <a:srgbClr val="1F1557"/>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340798" y="1354079"/>
            <a:ext cx="900233" cy="1354197"/>
          </a:xfrm>
          <a:prstGeom prst="rect">
            <a:avLst/>
          </a:prstGeom>
        </p:spPr>
      </p:pic>
      <p:pic>
        <p:nvPicPr>
          <p:cNvPr id="3" name="Picture 2"/>
          <p:cNvPicPr>
            <a:picLocks noChangeAspect="1"/>
          </p:cNvPicPr>
          <p:nvPr/>
        </p:nvPicPr>
        <p:blipFill>
          <a:blip r:embed="rId4"/>
          <a:stretch>
            <a:fillRect/>
          </a:stretch>
        </p:blipFill>
        <p:spPr>
          <a:xfrm>
            <a:off x="8113197" y="1349997"/>
            <a:ext cx="918605" cy="1358279"/>
          </a:xfrm>
          <a:prstGeom prst="rect">
            <a:avLst/>
          </a:prstGeom>
        </p:spPr>
      </p:pic>
      <p:sp>
        <p:nvSpPr>
          <p:cNvPr id="4" name="TextBox 3"/>
          <p:cNvSpPr txBox="1"/>
          <p:nvPr/>
        </p:nvSpPr>
        <p:spPr>
          <a:xfrm>
            <a:off x="631014" y="4480101"/>
            <a:ext cx="1518364" cy="369332"/>
          </a:xfrm>
          <a:prstGeom prst="rect">
            <a:avLst/>
          </a:prstGeom>
          <a:noFill/>
        </p:spPr>
        <p:txBody>
          <a:bodyPr wrap="none" rtlCol="0">
            <a:spAutoFit/>
          </a:bodyPr>
          <a:lstStyle/>
          <a:p>
            <a:r>
              <a:rPr lang="en-US" dirty="0">
                <a:solidFill>
                  <a:srgbClr val="FF0000"/>
                </a:solidFill>
              </a:rPr>
              <a:t>convolutions</a:t>
            </a:r>
          </a:p>
        </p:txBody>
      </p:sp>
      <p:sp>
        <p:nvSpPr>
          <p:cNvPr id="15" name="TextBox 14"/>
          <p:cNvSpPr txBox="1"/>
          <p:nvPr/>
        </p:nvSpPr>
        <p:spPr>
          <a:xfrm>
            <a:off x="6083142" y="4809123"/>
            <a:ext cx="2012089" cy="369332"/>
          </a:xfrm>
          <a:prstGeom prst="rect">
            <a:avLst/>
          </a:prstGeom>
          <a:noFill/>
        </p:spPr>
        <p:txBody>
          <a:bodyPr wrap="none" rtlCol="0">
            <a:spAutoFit/>
          </a:bodyPr>
          <a:lstStyle/>
          <a:p>
            <a:r>
              <a:rPr lang="en-US" dirty="0">
                <a:solidFill>
                  <a:srgbClr val="FF0000"/>
                </a:solidFill>
              </a:rPr>
              <a:t>“~deconvolutions”</a:t>
            </a:r>
          </a:p>
        </p:txBody>
      </p:sp>
    </p:spTree>
    <p:extLst>
      <p:ext uri="{BB962C8B-B14F-4D97-AF65-F5344CB8AC3E}">
        <p14:creationId xmlns:p14="http://schemas.microsoft.com/office/powerpoint/2010/main" val="3290642650"/>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4218" y="718457"/>
            <a:ext cx="8393006" cy="4640036"/>
          </a:xfrm>
          <a:prstGeom prst="rect">
            <a:avLst/>
          </a:prstGeom>
        </p:spPr>
      </p:pic>
    </p:spTree>
    <p:extLst>
      <p:ext uri="{BB962C8B-B14F-4D97-AF65-F5344CB8AC3E}">
        <p14:creationId xmlns:p14="http://schemas.microsoft.com/office/powerpoint/2010/main" val="3239826689"/>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0227" y="625928"/>
            <a:ext cx="8674698" cy="4517571"/>
          </a:xfrm>
          <a:prstGeom prst="rect">
            <a:avLst/>
          </a:prstGeom>
        </p:spPr>
      </p:pic>
    </p:spTree>
    <p:extLst>
      <p:ext uri="{BB962C8B-B14F-4D97-AF65-F5344CB8AC3E}">
        <p14:creationId xmlns:p14="http://schemas.microsoft.com/office/powerpoint/2010/main" val="2938192758"/>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613" y="587829"/>
            <a:ext cx="9686924" cy="4843462"/>
          </a:xfrm>
          <a:prstGeom prst="rect">
            <a:avLst/>
          </a:prstGeom>
        </p:spPr>
      </p:pic>
      <p:pic>
        <p:nvPicPr>
          <p:cNvPr id="4" name="Picture 3"/>
          <p:cNvPicPr>
            <a:picLocks noChangeAspect="1"/>
          </p:cNvPicPr>
          <p:nvPr/>
        </p:nvPicPr>
        <p:blipFill>
          <a:blip r:embed="rId3"/>
          <a:stretch>
            <a:fillRect/>
          </a:stretch>
        </p:blipFill>
        <p:spPr>
          <a:xfrm>
            <a:off x="0" y="587829"/>
            <a:ext cx="9356271" cy="4644118"/>
          </a:xfrm>
          <a:prstGeom prst="rect">
            <a:avLst/>
          </a:prstGeom>
        </p:spPr>
      </p:pic>
    </p:spTree>
    <p:extLst>
      <p:ext uri="{BB962C8B-B14F-4D97-AF65-F5344CB8AC3E}">
        <p14:creationId xmlns:p14="http://schemas.microsoft.com/office/powerpoint/2010/main" val="1922807516"/>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9541" y="947059"/>
            <a:ext cx="8378273" cy="5099276"/>
          </a:xfrm>
          <a:prstGeom prst="rect">
            <a:avLst/>
          </a:prstGeom>
        </p:spPr>
      </p:pic>
      <p:pic>
        <p:nvPicPr>
          <p:cNvPr id="5" name="Picture 4"/>
          <p:cNvPicPr>
            <a:picLocks noChangeAspect="1"/>
          </p:cNvPicPr>
          <p:nvPr/>
        </p:nvPicPr>
        <p:blipFill>
          <a:blip r:embed="rId3"/>
          <a:stretch>
            <a:fillRect/>
          </a:stretch>
        </p:blipFill>
        <p:spPr>
          <a:xfrm>
            <a:off x="66072" y="947059"/>
            <a:ext cx="8813949" cy="4929188"/>
          </a:xfrm>
          <a:prstGeom prst="rect">
            <a:avLst/>
          </a:prstGeom>
        </p:spPr>
      </p:pic>
      <p:pic>
        <p:nvPicPr>
          <p:cNvPr id="6" name="Picture 5"/>
          <p:cNvPicPr>
            <a:picLocks noChangeAspect="1"/>
          </p:cNvPicPr>
          <p:nvPr/>
        </p:nvPicPr>
        <p:blipFill>
          <a:blip r:embed="rId4"/>
          <a:stretch>
            <a:fillRect/>
          </a:stretch>
        </p:blipFill>
        <p:spPr>
          <a:xfrm>
            <a:off x="17334" y="913383"/>
            <a:ext cx="8620480" cy="4962864"/>
          </a:xfrm>
          <a:prstGeom prst="rect">
            <a:avLst/>
          </a:prstGeom>
        </p:spPr>
      </p:pic>
      <p:pic>
        <p:nvPicPr>
          <p:cNvPr id="7" name="Picture 6"/>
          <p:cNvPicPr>
            <a:picLocks noChangeAspect="1"/>
          </p:cNvPicPr>
          <p:nvPr/>
        </p:nvPicPr>
        <p:blipFill>
          <a:blip r:embed="rId5"/>
          <a:stretch>
            <a:fillRect/>
          </a:stretch>
        </p:blipFill>
        <p:spPr>
          <a:xfrm>
            <a:off x="17334" y="913383"/>
            <a:ext cx="9012366" cy="5132952"/>
          </a:xfrm>
          <a:prstGeom prst="rect">
            <a:avLst/>
          </a:prstGeom>
        </p:spPr>
      </p:pic>
      <p:pic>
        <p:nvPicPr>
          <p:cNvPr id="8" name="Picture 7"/>
          <p:cNvPicPr>
            <a:picLocks noChangeAspect="1"/>
          </p:cNvPicPr>
          <p:nvPr/>
        </p:nvPicPr>
        <p:blipFill>
          <a:blip r:embed="rId6"/>
          <a:stretch>
            <a:fillRect/>
          </a:stretch>
        </p:blipFill>
        <p:spPr>
          <a:xfrm>
            <a:off x="66072" y="947059"/>
            <a:ext cx="8813949" cy="5099276"/>
          </a:xfrm>
          <a:prstGeom prst="rect">
            <a:avLst/>
          </a:prstGeom>
        </p:spPr>
      </p:pic>
    </p:spTree>
    <p:extLst>
      <p:ext uri="{BB962C8B-B14F-4D97-AF65-F5344CB8AC3E}">
        <p14:creationId xmlns:p14="http://schemas.microsoft.com/office/powerpoint/2010/main" val="4176760747"/>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00613" y="473529"/>
            <a:ext cx="9615383" cy="4789033"/>
          </a:xfrm>
          <a:prstGeom prst="rect">
            <a:avLst/>
          </a:prstGeom>
        </p:spPr>
      </p:pic>
      <p:sp>
        <p:nvSpPr>
          <p:cNvPr id="7" name="Title 4"/>
          <p:cNvSpPr>
            <a:spLocks noGrp="1"/>
          </p:cNvSpPr>
          <p:nvPr>
            <p:ph type="ctrTitle"/>
          </p:nvPr>
        </p:nvSpPr>
        <p:spPr>
          <a:xfrm>
            <a:off x="335128" y="489858"/>
            <a:ext cx="8343900" cy="693964"/>
          </a:xfrm>
          <a:solidFill>
            <a:schemeClr val="bg1"/>
          </a:solidFill>
        </p:spPr>
        <p:txBody>
          <a:bodyPr/>
          <a:lstStyle/>
          <a:p>
            <a:r>
              <a:rPr lang="en-US" sz="3200" dirty="0">
                <a:solidFill>
                  <a:schemeClr val="accent4"/>
                </a:solidFill>
              </a:rPr>
              <a:t>Localization, Classification  and Detection</a:t>
            </a:r>
          </a:p>
        </p:txBody>
      </p:sp>
      <p:sp>
        <p:nvSpPr>
          <p:cNvPr id="9" name="TextBox 8"/>
          <p:cNvSpPr txBox="1"/>
          <p:nvPr/>
        </p:nvSpPr>
        <p:spPr>
          <a:xfrm>
            <a:off x="2088981" y="4376058"/>
            <a:ext cx="1701107" cy="584775"/>
          </a:xfrm>
          <a:prstGeom prst="rect">
            <a:avLst/>
          </a:prstGeom>
          <a:solidFill>
            <a:schemeClr val="bg1"/>
          </a:solidFill>
        </p:spPr>
        <p:txBody>
          <a:bodyPr wrap="none" rtlCol="0">
            <a:spAutoFit/>
          </a:bodyPr>
          <a:lstStyle/>
          <a:p>
            <a:r>
              <a:rPr lang="en-US" sz="1600" dirty="0">
                <a:solidFill>
                  <a:schemeClr val="accent4"/>
                </a:solidFill>
              </a:rPr>
              <a:t>Assume 1 object</a:t>
            </a:r>
          </a:p>
          <a:p>
            <a:endParaRPr lang="en-US" sz="1600" dirty="0">
              <a:solidFill>
                <a:schemeClr val="accent4"/>
              </a:solidFill>
            </a:endParaRPr>
          </a:p>
        </p:txBody>
      </p:sp>
      <p:sp>
        <p:nvSpPr>
          <p:cNvPr id="10" name="Rectangle 9"/>
          <p:cNvSpPr/>
          <p:nvPr/>
        </p:nvSpPr>
        <p:spPr>
          <a:xfrm>
            <a:off x="6123214" y="1269547"/>
            <a:ext cx="2841172" cy="3691286"/>
          </a:xfrm>
          <a:prstGeom prst="rect">
            <a:avLst/>
          </a:prstGeom>
          <a:solidFill>
            <a:schemeClr val="accent3"/>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TextBox 10"/>
          <p:cNvSpPr txBox="1"/>
          <p:nvPr/>
        </p:nvSpPr>
        <p:spPr>
          <a:xfrm>
            <a:off x="3984955" y="2161214"/>
            <a:ext cx="1140057" cy="830997"/>
          </a:xfrm>
          <a:prstGeom prst="rect">
            <a:avLst/>
          </a:prstGeom>
          <a:noFill/>
        </p:spPr>
        <p:txBody>
          <a:bodyPr wrap="none" rtlCol="0">
            <a:spAutoFit/>
          </a:bodyPr>
          <a:lstStyle/>
          <a:p>
            <a:pPr algn="ctr"/>
            <a:r>
              <a:rPr lang="en-US" sz="1600" b="1" dirty="0">
                <a:solidFill>
                  <a:srgbClr val="FF0000"/>
                </a:solidFill>
                <a:effectLst>
                  <a:outerShdw blurRad="38100" dist="38100" dir="2700000" algn="tl">
                    <a:srgbClr val="000000">
                      <a:alpha val="43137"/>
                    </a:srgbClr>
                  </a:outerShdw>
                </a:effectLst>
              </a:rPr>
              <a:t>Bounding</a:t>
            </a:r>
          </a:p>
          <a:p>
            <a:pPr algn="ctr"/>
            <a:r>
              <a:rPr lang="en-US" sz="1600" b="1" dirty="0">
                <a:solidFill>
                  <a:srgbClr val="FF0000"/>
                </a:solidFill>
                <a:effectLst>
                  <a:outerShdw blurRad="38100" dist="38100" dir="2700000" algn="tl">
                    <a:srgbClr val="000000">
                      <a:alpha val="43137"/>
                    </a:srgbClr>
                  </a:outerShdw>
                </a:effectLst>
              </a:rPr>
              <a:t>Box</a:t>
            </a:r>
          </a:p>
          <a:p>
            <a:pPr algn="ctr"/>
            <a:endParaRPr lang="en-US" sz="1600"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6421435" y="2992211"/>
            <a:ext cx="1773242" cy="584775"/>
          </a:xfrm>
          <a:prstGeom prst="rect">
            <a:avLst/>
          </a:prstGeom>
          <a:noFill/>
        </p:spPr>
        <p:txBody>
          <a:bodyPr wrap="none" rtlCol="0">
            <a:spAutoFit/>
          </a:bodyPr>
          <a:lstStyle/>
          <a:p>
            <a:r>
              <a:rPr lang="en-US" sz="1600" b="1" dirty="0">
                <a:solidFill>
                  <a:srgbClr val="FF0000"/>
                </a:solidFill>
                <a:effectLst>
                  <a:outerShdw blurRad="38100" dist="38100" dir="2700000" algn="tl">
                    <a:srgbClr val="000000">
                      <a:alpha val="43137"/>
                    </a:srgbClr>
                  </a:outerShdw>
                </a:effectLst>
              </a:rPr>
              <a:t>Multiple Objects</a:t>
            </a:r>
          </a:p>
          <a:p>
            <a:endParaRPr lang="en-US" sz="1600" b="1" dirty="0">
              <a:solidFill>
                <a:srgbClr val="FF0000"/>
              </a:solidFill>
              <a:effectLst>
                <a:outerShdw blurRad="38100" dist="38100" dir="2700000" algn="tl">
                  <a:srgbClr val="000000">
                    <a:alpha val="43137"/>
                  </a:srgbClr>
                </a:outerShdw>
              </a:effectLst>
            </a:endParaRPr>
          </a:p>
        </p:txBody>
      </p:sp>
      <p:grpSp>
        <p:nvGrpSpPr>
          <p:cNvPr id="2" name="Group 1"/>
          <p:cNvGrpSpPr/>
          <p:nvPr/>
        </p:nvGrpSpPr>
        <p:grpSpPr>
          <a:xfrm>
            <a:off x="254956" y="1146568"/>
            <a:ext cx="5369157" cy="6618347"/>
            <a:chOff x="254956" y="1146568"/>
            <a:chExt cx="5369157" cy="6618347"/>
          </a:xfrm>
        </p:grpSpPr>
        <p:sp>
          <p:nvSpPr>
            <p:cNvPr id="8" name="Rectangle 7"/>
            <p:cNvSpPr/>
            <p:nvPr/>
          </p:nvSpPr>
          <p:spPr>
            <a:xfrm>
              <a:off x="2782941" y="1146568"/>
              <a:ext cx="2841172" cy="3691286"/>
            </a:xfrm>
            <a:prstGeom prst="rect">
              <a:avLst/>
            </a:prstGeom>
            <a:solidFill>
              <a:schemeClr val="accent3"/>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3" name="Rectangle 12"/>
            <p:cNvSpPr/>
            <p:nvPr/>
          </p:nvSpPr>
          <p:spPr>
            <a:xfrm>
              <a:off x="254956" y="4073629"/>
              <a:ext cx="2841172" cy="3691286"/>
            </a:xfrm>
            <a:prstGeom prst="rect">
              <a:avLst/>
            </a:prstGeom>
            <a:solidFill>
              <a:schemeClr val="accent3"/>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sp>
        <p:nvSpPr>
          <p:cNvPr id="14" name="Rectangle 13"/>
          <p:cNvSpPr/>
          <p:nvPr/>
        </p:nvSpPr>
        <p:spPr>
          <a:xfrm>
            <a:off x="3032492" y="473529"/>
            <a:ext cx="2591621" cy="710293"/>
          </a:xfrm>
          <a:prstGeom prst="rect">
            <a:avLst/>
          </a:prstGeom>
          <a:solidFill>
            <a:srgbClr val="FF0000">
              <a:alpha val="28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5" name="Rectangle 14"/>
          <p:cNvSpPr/>
          <p:nvPr/>
        </p:nvSpPr>
        <p:spPr>
          <a:xfrm>
            <a:off x="472689" y="463067"/>
            <a:ext cx="2591621" cy="710293"/>
          </a:xfrm>
          <a:prstGeom prst="rect">
            <a:avLst/>
          </a:prstGeom>
          <a:solidFill>
            <a:srgbClr val="00B050">
              <a:alpha val="28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6" name="Rectangle 15"/>
          <p:cNvSpPr/>
          <p:nvPr/>
        </p:nvSpPr>
        <p:spPr>
          <a:xfrm>
            <a:off x="6421436" y="489858"/>
            <a:ext cx="2029546" cy="710293"/>
          </a:xfrm>
          <a:prstGeom prst="rect">
            <a:avLst/>
          </a:prstGeom>
          <a:solidFill>
            <a:srgbClr val="7030A0">
              <a:alpha val="28000"/>
            </a:srgbClr>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216725907"/>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2871" y="1061358"/>
            <a:ext cx="8893222" cy="4303939"/>
          </a:xfrm>
          <a:prstGeom prst="rect">
            <a:avLst/>
          </a:prstGeom>
        </p:spPr>
      </p:pic>
      <p:pic>
        <p:nvPicPr>
          <p:cNvPr id="4" name="Picture 3"/>
          <p:cNvPicPr>
            <a:picLocks noChangeAspect="1"/>
          </p:cNvPicPr>
          <p:nvPr/>
        </p:nvPicPr>
        <p:blipFill>
          <a:blip r:embed="rId3"/>
          <a:stretch>
            <a:fillRect/>
          </a:stretch>
        </p:blipFill>
        <p:spPr>
          <a:xfrm>
            <a:off x="0" y="854529"/>
            <a:ext cx="8893222" cy="4303939"/>
          </a:xfrm>
          <a:prstGeom prst="rect">
            <a:avLst/>
          </a:prstGeom>
        </p:spPr>
      </p:pic>
      <p:sp>
        <p:nvSpPr>
          <p:cNvPr id="5" name="Rectangle 4"/>
          <p:cNvSpPr/>
          <p:nvPr/>
        </p:nvSpPr>
        <p:spPr>
          <a:xfrm>
            <a:off x="1600200" y="2612571"/>
            <a:ext cx="702129" cy="60415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Rectangle 6"/>
          <p:cNvSpPr/>
          <p:nvPr/>
        </p:nvSpPr>
        <p:spPr>
          <a:xfrm>
            <a:off x="7195864" y="1407860"/>
            <a:ext cx="1828800" cy="4629150"/>
          </a:xfrm>
          <a:prstGeom prst="rect">
            <a:avLst/>
          </a:prstGeom>
          <a:solidFill>
            <a:schemeClr val="accent3"/>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Rectangle 8"/>
          <p:cNvSpPr/>
          <p:nvPr/>
        </p:nvSpPr>
        <p:spPr>
          <a:xfrm>
            <a:off x="4852937" y="5119688"/>
            <a:ext cx="1600200" cy="36058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 name="Title 4"/>
          <p:cNvSpPr>
            <a:spLocks noGrp="1"/>
          </p:cNvSpPr>
          <p:nvPr>
            <p:ph type="ctrTitle"/>
          </p:nvPr>
        </p:nvSpPr>
        <p:spPr>
          <a:xfrm>
            <a:off x="335128" y="489858"/>
            <a:ext cx="8343900" cy="693964"/>
          </a:xfrm>
          <a:solidFill>
            <a:schemeClr val="bg1"/>
          </a:solidFill>
        </p:spPr>
        <p:txBody>
          <a:bodyPr/>
          <a:lstStyle/>
          <a:p>
            <a:r>
              <a:rPr lang="en-US" sz="3200" dirty="0">
                <a:solidFill>
                  <a:schemeClr val="accent4"/>
                </a:solidFill>
              </a:rPr>
              <a:t>Localization, Classification  and Detection</a:t>
            </a:r>
          </a:p>
        </p:txBody>
      </p:sp>
      <p:sp>
        <p:nvSpPr>
          <p:cNvPr id="6" name="Oval 5"/>
          <p:cNvSpPr/>
          <p:nvPr/>
        </p:nvSpPr>
        <p:spPr>
          <a:xfrm>
            <a:off x="1871189" y="2888535"/>
            <a:ext cx="84779" cy="96890"/>
          </a:xfrm>
          <a:prstGeom prst="ellipse">
            <a:avLst/>
          </a:prstGeom>
          <a:solidFill>
            <a:srgbClr val="FF0000"/>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cxnSp>
        <p:nvCxnSpPr>
          <p:cNvPr id="12" name="Straight Connector 11"/>
          <p:cNvCxnSpPr/>
          <p:nvPr/>
        </p:nvCxnSpPr>
        <p:spPr>
          <a:xfrm flipH="1">
            <a:off x="1591629" y="2990197"/>
            <a:ext cx="313378" cy="676259"/>
          </a:xfrm>
          <a:prstGeom prst="line">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28307" y="2706866"/>
            <a:ext cx="6056" cy="50986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541914" y="2537308"/>
            <a:ext cx="828107" cy="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739507" y="2160221"/>
            <a:ext cx="445956" cy="369332"/>
          </a:xfrm>
          <a:prstGeom prst="rect">
            <a:avLst/>
          </a:prstGeom>
          <a:noFill/>
        </p:spPr>
        <p:txBody>
          <a:bodyPr wrap="none" rtlCol="0">
            <a:spAutoFit/>
          </a:bodyPr>
          <a:lstStyle/>
          <a:p>
            <a:r>
              <a:rPr lang="en-US" b="1" dirty="0" err="1">
                <a:solidFill>
                  <a:srgbClr val="FFFF00"/>
                </a:solidFill>
                <a:effectLst>
                  <a:outerShdw blurRad="38100" dist="38100" dir="2700000" algn="tl">
                    <a:srgbClr val="000000">
                      <a:alpha val="43137"/>
                    </a:srgbClr>
                  </a:outerShdw>
                </a:effectLst>
              </a:rPr>
              <a:t>b</a:t>
            </a:r>
            <a:r>
              <a:rPr lang="en-US" b="1" baseline="-25000" dirty="0" err="1">
                <a:solidFill>
                  <a:srgbClr val="FFFF00"/>
                </a:solidFill>
                <a:effectLst>
                  <a:outerShdw blurRad="38100" dist="38100" dir="2700000" algn="tl">
                    <a:srgbClr val="000000">
                      <a:alpha val="43137"/>
                    </a:srgbClr>
                  </a:outerShdw>
                </a:effectLst>
              </a:rPr>
              <a:t>w</a:t>
            </a:r>
            <a:endParaRPr lang="en-US" b="1" dirty="0">
              <a:solidFill>
                <a:srgbClr val="FFFF00"/>
              </a:solidFill>
              <a:effectLst>
                <a:outerShdw blurRad="38100" dist="38100" dir="2700000" algn="tl">
                  <a:srgbClr val="000000">
                    <a:alpha val="43137"/>
                  </a:srgbClr>
                </a:outerShdw>
              </a:effectLst>
            </a:endParaRPr>
          </a:p>
        </p:txBody>
      </p:sp>
      <p:sp>
        <p:nvSpPr>
          <p:cNvPr id="20" name="TextBox 19"/>
          <p:cNvSpPr txBox="1"/>
          <p:nvPr/>
        </p:nvSpPr>
        <p:spPr>
          <a:xfrm>
            <a:off x="2450867" y="2800759"/>
            <a:ext cx="420308" cy="369332"/>
          </a:xfrm>
          <a:prstGeom prst="rect">
            <a:avLst/>
          </a:prstGeom>
          <a:noFill/>
        </p:spPr>
        <p:txBody>
          <a:bodyPr wrap="none" rtlCol="0">
            <a:spAutoFit/>
          </a:bodyPr>
          <a:lstStyle/>
          <a:p>
            <a:r>
              <a:rPr lang="en-US" b="1" dirty="0" err="1">
                <a:solidFill>
                  <a:srgbClr val="FFFF00"/>
                </a:solidFill>
                <a:effectLst>
                  <a:outerShdw blurRad="38100" dist="38100" dir="2700000" algn="tl">
                    <a:srgbClr val="000000">
                      <a:alpha val="43137"/>
                    </a:srgbClr>
                  </a:outerShdw>
                </a:effectLst>
              </a:rPr>
              <a:t>b</a:t>
            </a:r>
            <a:r>
              <a:rPr lang="en-US" b="1" baseline="-25000" dirty="0" err="1">
                <a:solidFill>
                  <a:srgbClr val="FFFF00"/>
                </a:solidFill>
                <a:effectLst>
                  <a:outerShdw blurRad="38100" dist="38100" dir="2700000" algn="tl">
                    <a:srgbClr val="000000">
                      <a:alpha val="43137"/>
                    </a:srgbClr>
                  </a:outerShdw>
                </a:effectLst>
              </a:rPr>
              <a:t>h</a:t>
            </a:r>
            <a:endParaRPr lang="en-US" b="1" dirty="0">
              <a:solidFill>
                <a:srgbClr val="FFFF00"/>
              </a:solidFill>
              <a:effectLst>
                <a:outerShdw blurRad="38100" dist="38100" dir="2700000" algn="tl">
                  <a:srgbClr val="000000">
                    <a:alpha val="43137"/>
                  </a:srgbClr>
                </a:outerShdw>
              </a:effectLst>
            </a:endParaRPr>
          </a:p>
        </p:txBody>
      </p:sp>
      <p:sp>
        <p:nvSpPr>
          <p:cNvPr id="21" name="TextBox 20"/>
          <p:cNvSpPr txBox="1"/>
          <p:nvPr/>
        </p:nvSpPr>
        <p:spPr>
          <a:xfrm>
            <a:off x="1172839" y="3698373"/>
            <a:ext cx="854721" cy="369332"/>
          </a:xfrm>
          <a:prstGeom prst="rect">
            <a:avLst/>
          </a:prstGeom>
          <a:solidFill>
            <a:schemeClr val="accent3"/>
          </a:solidFill>
          <a:ln>
            <a:noFill/>
          </a:ln>
        </p:spPr>
        <p:txBody>
          <a:bodyPr wrap="none" rtlCol="0">
            <a:spAutoFit/>
          </a:bodyPr>
          <a:lstStyle/>
          <a:p>
            <a:r>
              <a:rPr lang="en-US" b="1" dirty="0">
                <a:solidFill>
                  <a:srgbClr val="FF0000"/>
                </a:solidFill>
                <a:effectLst>
                  <a:outerShdw blurRad="38100" dist="38100" dir="2700000" algn="tl">
                    <a:srgbClr val="000000">
                      <a:alpha val="43137"/>
                    </a:srgbClr>
                  </a:outerShdw>
                </a:effectLst>
              </a:rPr>
              <a:t>(</a:t>
            </a:r>
            <a:r>
              <a:rPr lang="en-US" b="1" dirty="0" err="1">
                <a:solidFill>
                  <a:srgbClr val="FF0000"/>
                </a:solidFill>
                <a:effectLst>
                  <a:outerShdw blurRad="38100" dist="38100" dir="2700000" algn="tl">
                    <a:srgbClr val="000000">
                      <a:alpha val="43137"/>
                    </a:srgbClr>
                  </a:outerShdw>
                </a:effectLst>
              </a:rPr>
              <a:t>b</a:t>
            </a:r>
            <a:r>
              <a:rPr lang="en-US" b="1" baseline="-25000" dirty="0" err="1">
                <a:solidFill>
                  <a:srgbClr val="FF0000"/>
                </a:solidFill>
                <a:effectLst>
                  <a:outerShdw blurRad="38100" dist="38100" dir="2700000" algn="tl">
                    <a:srgbClr val="000000">
                      <a:alpha val="43137"/>
                    </a:srgbClr>
                  </a:outerShdw>
                </a:effectLst>
              </a:rPr>
              <a:t>x</a:t>
            </a:r>
            <a:r>
              <a:rPr lang="en-US" b="1" dirty="0" err="1">
                <a:solidFill>
                  <a:srgbClr val="FF0000"/>
                </a:solidFill>
                <a:effectLst>
                  <a:outerShdw blurRad="38100" dist="38100" dir="2700000" algn="tl">
                    <a:srgbClr val="000000">
                      <a:alpha val="43137"/>
                    </a:srgbClr>
                  </a:outerShdw>
                </a:effectLst>
              </a:rPr>
              <a:t>,b</a:t>
            </a:r>
            <a:r>
              <a:rPr lang="en-US" b="1" baseline="-25000" dirty="0" err="1">
                <a:solidFill>
                  <a:srgbClr val="FF0000"/>
                </a:solidFill>
                <a:effectLst>
                  <a:outerShdw blurRad="38100" dist="38100" dir="2700000" algn="tl">
                    <a:srgbClr val="000000">
                      <a:alpha val="43137"/>
                    </a:srgbClr>
                  </a:outerShdw>
                </a:effectLst>
              </a:rPr>
              <a:t>y</a:t>
            </a:r>
            <a:r>
              <a:rPr lang="en-US" b="1" dirty="0">
                <a:solidFill>
                  <a:srgbClr val="FF0000"/>
                </a:solidFill>
                <a:effectLst>
                  <a:outerShdw blurRad="38100" dist="38100" dir="2700000" algn="tl">
                    <a:srgbClr val="000000">
                      <a:alpha val="43137"/>
                    </a:srgbClr>
                  </a:outerShdw>
                </a:effectLst>
              </a:rPr>
              <a:t>)</a:t>
            </a:r>
          </a:p>
        </p:txBody>
      </p:sp>
      <p:sp>
        <p:nvSpPr>
          <p:cNvPr id="22" name="TextBox 21"/>
          <p:cNvSpPr txBox="1"/>
          <p:nvPr/>
        </p:nvSpPr>
        <p:spPr>
          <a:xfrm>
            <a:off x="6216514" y="1255943"/>
            <a:ext cx="1941557" cy="646331"/>
          </a:xfrm>
          <a:prstGeom prst="rect">
            <a:avLst/>
          </a:prstGeom>
          <a:solidFill>
            <a:schemeClr val="accent3"/>
          </a:solidFill>
        </p:spPr>
        <p:txBody>
          <a:bodyPr wrap="none" rtlCol="0">
            <a:spAutoFit/>
          </a:bodyPr>
          <a:lstStyle/>
          <a:p>
            <a:r>
              <a:rPr lang="en-US" dirty="0">
                <a:solidFill>
                  <a:srgbClr val="FF0000"/>
                </a:solidFill>
              </a:rPr>
              <a:t>Mixed regression</a:t>
            </a:r>
          </a:p>
          <a:p>
            <a:r>
              <a:rPr lang="en-US" dirty="0">
                <a:solidFill>
                  <a:srgbClr val="FF0000"/>
                </a:solidFill>
              </a:rPr>
              <a:t>+ classification</a:t>
            </a:r>
          </a:p>
        </p:txBody>
      </p:sp>
      <p:sp>
        <p:nvSpPr>
          <p:cNvPr id="23" name="TextBox 22"/>
          <p:cNvSpPr txBox="1"/>
          <p:nvPr/>
        </p:nvSpPr>
        <p:spPr>
          <a:xfrm>
            <a:off x="4867184" y="3758020"/>
            <a:ext cx="1285335" cy="1477328"/>
          </a:xfrm>
          <a:prstGeom prst="rect">
            <a:avLst/>
          </a:prstGeom>
          <a:solidFill>
            <a:schemeClr val="accent3"/>
          </a:solidFill>
        </p:spPr>
        <p:txBody>
          <a:bodyPr wrap="square" rtlCol="0">
            <a:spAutoFit/>
          </a:bodyPr>
          <a:lstStyle/>
          <a:p>
            <a:r>
              <a:rPr lang="en-US" dirty="0" err="1">
                <a:solidFill>
                  <a:srgbClr val="FF0000"/>
                </a:solidFill>
              </a:rPr>
              <a:t>b</a:t>
            </a:r>
            <a:r>
              <a:rPr lang="en-US" baseline="-25000" dirty="0" err="1">
                <a:solidFill>
                  <a:srgbClr val="FF0000"/>
                </a:solidFill>
              </a:rPr>
              <a:t>x</a:t>
            </a:r>
            <a:r>
              <a:rPr lang="en-US" dirty="0">
                <a:solidFill>
                  <a:srgbClr val="FF0000"/>
                </a:solidFill>
              </a:rPr>
              <a:t>=0.5</a:t>
            </a:r>
          </a:p>
          <a:p>
            <a:r>
              <a:rPr lang="en-US" dirty="0">
                <a:solidFill>
                  <a:srgbClr val="FF0000"/>
                </a:solidFill>
              </a:rPr>
              <a:t>b</a:t>
            </a:r>
            <a:r>
              <a:rPr lang="en-US" baseline="-25000" dirty="0">
                <a:solidFill>
                  <a:srgbClr val="FF0000"/>
                </a:solidFill>
              </a:rPr>
              <a:t>y</a:t>
            </a:r>
            <a:r>
              <a:rPr lang="en-US" dirty="0">
                <a:solidFill>
                  <a:srgbClr val="FF0000"/>
                </a:solidFill>
              </a:rPr>
              <a:t>=0.7</a:t>
            </a:r>
          </a:p>
          <a:p>
            <a:r>
              <a:rPr lang="en-US" dirty="0" err="1">
                <a:solidFill>
                  <a:srgbClr val="FF0000"/>
                </a:solidFill>
              </a:rPr>
              <a:t>b</a:t>
            </a:r>
            <a:r>
              <a:rPr lang="en-US" baseline="-25000" dirty="0" err="1">
                <a:solidFill>
                  <a:srgbClr val="FF0000"/>
                </a:solidFill>
              </a:rPr>
              <a:t>h</a:t>
            </a:r>
            <a:r>
              <a:rPr lang="en-US" dirty="0">
                <a:solidFill>
                  <a:srgbClr val="FF0000"/>
                </a:solidFill>
              </a:rPr>
              <a:t>=0.3</a:t>
            </a:r>
          </a:p>
          <a:p>
            <a:r>
              <a:rPr lang="en-US" dirty="0" err="1">
                <a:solidFill>
                  <a:srgbClr val="FF0000"/>
                </a:solidFill>
              </a:rPr>
              <a:t>b</a:t>
            </a:r>
            <a:r>
              <a:rPr lang="en-US" baseline="-25000" dirty="0" err="1">
                <a:solidFill>
                  <a:srgbClr val="FF0000"/>
                </a:solidFill>
              </a:rPr>
              <a:t>w</a:t>
            </a:r>
            <a:r>
              <a:rPr lang="en-US" dirty="0">
                <a:solidFill>
                  <a:srgbClr val="FF0000"/>
                </a:solidFill>
              </a:rPr>
              <a:t>=0.4</a:t>
            </a:r>
          </a:p>
          <a:p>
            <a:endParaRPr lang="en-US" dirty="0">
              <a:solidFill>
                <a:srgbClr val="FF0000"/>
              </a:solidFill>
            </a:endParaRPr>
          </a:p>
        </p:txBody>
      </p:sp>
      <p:sp>
        <p:nvSpPr>
          <p:cNvPr id="24" name="TextBox 23"/>
          <p:cNvSpPr txBox="1"/>
          <p:nvPr/>
        </p:nvSpPr>
        <p:spPr>
          <a:xfrm>
            <a:off x="3676026" y="3903458"/>
            <a:ext cx="1285335" cy="1477328"/>
          </a:xfrm>
          <a:prstGeom prst="rect">
            <a:avLst/>
          </a:prstGeom>
          <a:solidFill>
            <a:schemeClr val="accent3"/>
          </a:solidFill>
        </p:spPr>
        <p:txBody>
          <a:bodyPr wrap="square" rtlCol="0">
            <a:spAutoFit/>
          </a:bodyPr>
          <a:lstStyle/>
          <a:p>
            <a:r>
              <a:rPr lang="en-US" dirty="0">
                <a:solidFill>
                  <a:srgbClr val="FF0000"/>
                </a:solidFill>
              </a:rPr>
              <a:t>c</a:t>
            </a:r>
            <a:r>
              <a:rPr lang="en-US" baseline="-25000" dirty="0">
                <a:solidFill>
                  <a:srgbClr val="FF0000"/>
                </a:solidFill>
              </a:rPr>
              <a:t>1</a:t>
            </a:r>
          </a:p>
          <a:p>
            <a:r>
              <a:rPr lang="en-US" dirty="0">
                <a:solidFill>
                  <a:srgbClr val="FF0000"/>
                </a:solidFill>
              </a:rPr>
              <a:t>c</a:t>
            </a:r>
            <a:r>
              <a:rPr lang="en-US" baseline="-25000" dirty="0">
                <a:solidFill>
                  <a:srgbClr val="FF0000"/>
                </a:solidFill>
              </a:rPr>
              <a:t>2</a:t>
            </a:r>
          </a:p>
          <a:p>
            <a:r>
              <a:rPr lang="en-US" dirty="0">
                <a:solidFill>
                  <a:srgbClr val="FF0000"/>
                </a:solidFill>
              </a:rPr>
              <a:t>c</a:t>
            </a:r>
            <a:r>
              <a:rPr lang="en-US" baseline="-25000" dirty="0">
                <a:solidFill>
                  <a:srgbClr val="FF0000"/>
                </a:solidFill>
              </a:rPr>
              <a:t>3</a:t>
            </a:r>
            <a:endParaRPr lang="en-US" dirty="0">
              <a:solidFill>
                <a:srgbClr val="FF0000"/>
              </a:solidFill>
            </a:endParaRPr>
          </a:p>
          <a:p>
            <a:r>
              <a:rPr lang="en-US" dirty="0">
                <a:solidFill>
                  <a:srgbClr val="FF0000"/>
                </a:solidFill>
              </a:rPr>
              <a:t>c</a:t>
            </a:r>
            <a:r>
              <a:rPr lang="en-US" baseline="-25000" dirty="0">
                <a:solidFill>
                  <a:srgbClr val="FF0000"/>
                </a:solidFill>
              </a:rPr>
              <a:t>4</a:t>
            </a:r>
            <a:endParaRPr lang="en-US" dirty="0">
              <a:solidFill>
                <a:srgbClr val="FF0000"/>
              </a:solidFill>
            </a:endParaRPr>
          </a:p>
          <a:p>
            <a:endParaRPr lang="en-US" dirty="0">
              <a:solidFill>
                <a:srgbClr val="FF0000"/>
              </a:solidFill>
            </a:endParaRPr>
          </a:p>
        </p:txBody>
      </p:sp>
      <p:sp>
        <p:nvSpPr>
          <p:cNvPr id="26" name="Rectangle 25"/>
          <p:cNvSpPr/>
          <p:nvPr/>
        </p:nvSpPr>
        <p:spPr>
          <a:xfrm>
            <a:off x="2501983" y="5093663"/>
            <a:ext cx="1174043" cy="81530"/>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7" name="Rectangle 26"/>
          <p:cNvSpPr/>
          <p:nvPr/>
        </p:nvSpPr>
        <p:spPr>
          <a:xfrm>
            <a:off x="2860352" y="4373711"/>
            <a:ext cx="641688" cy="134540"/>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8" name="TextBox 27"/>
          <p:cNvSpPr txBox="1"/>
          <p:nvPr/>
        </p:nvSpPr>
        <p:spPr>
          <a:xfrm>
            <a:off x="2772851" y="3433729"/>
            <a:ext cx="659155" cy="369332"/>
          </a:xfrm>
          <a:prstGeom prst="rect">
            <a:avLst/>
          </a:prstGeom>
          <a:solidFill>
            <a:schemeClr val="accent3"/>
          </a:solidFill>
        </p:spPr>
        <p:txBody>
          <a:bodyPr wrap="none" rtlCol="0">
            <a:spAutoFit/>
          </a:bodyPr>
          <a:lstStyle/>
          <a:p>
            <a:r>
              <a:rPr lang="en-US" dirty="0">
                <a:solidFill>
                  <a:srgbClr val="FF0000"/>
                </a:solidFill>
              </a:rPr>
              <a:t>(1,1)</a:t>
            </a:r>
          </a:p>
        </p:txBody>
      </p:sp>
      <p:sp>
        <p:nvSpPr>
          <p:cNvPr id="29" name="TextBox 28"/>
          <p:cNvSpPr txBox="1"/>
          <p:nvPr/>
        </p:nvSpPr>
        <p:spPr>
          <a:xfrm>
            <a:off x="793669" y="1438292"/>
            <a:ext cx="659155" cy="369332"/>
          </a:xfrm>
          <a:prstGeom prst="rect">
            <a:avLst/>
          </a:prstGeom>
          <a:solidFill>
            <a:schemeClr val="accent3"/>
          </a:solidFill>
        </p:spPr>
        <p:txBody>
          <a:bodyPr wrap="none" rtlCol="0">
            <a:spAutoFit/>
          </a:bodyPr>
          <a:lstStyle/>
          <a:p>
            <a:r>
              <a:rPr lang="en-US" dirty="0">
                <a:solidFill>
                  <a:srgbClr val="FF0000"/>
                </a:solidFill>
              </a:rPr>
              <a:t>(0,0)</a:t>
            </a:r>
          </a:p>
        </p:txBody>
      </p:sp>
      <p:sp>
        <p:nvSpPr>
          <p:cNvPr id="30" name="TextBox 29"/>
          <p:cNvSpPr txBox="1"/>
          <p:nvPr/>
        </p:nvSpPr>
        <p:spPr>
          <a:xfrm>
            <a:off x="6277893" y="2216599"/>
            <a:ext cx="556563" cy="369332"/>
          </a:xfrm>
          <a:prstGeom prst="rect">
            <a:avLst/>
          </a:prstGeom>
          <a:noFill/>
        </p:spPr>
        <p:txBody>
          <a:bodyPr wrap="none" rtlCol="0">
            <a:spAutoFit/>
          </a:bodyPr>
          <a:lstStyle/>
          <a:p>
            <a:r>
              <a:rPr lang="en-US" dirty="0">
                <a:solidFill>
                  <a:srgbClr val="FF0000"/>
                </a:solidFill>
              </a:rPr>
              <a:t>8x1</a:t>
            </a:r>
          </a:p>
        </p:txBody>
      </p:sp>
      <p:sp>
        <p:nvSpPr>
          <p:cNvPr id="32" name="Rectangle 31"/>
          <p:cNvSpPr/>
          <p:nvPr/>
        </p:nvSpPr>
        <p:spPr>
          <a:xfrm>
            <a:off x="4175093" y="3664446"/>
            <a:ext cx="2807569" cy="2055806"/>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 name="Rectangle 7"/>
          <p:cNvSpPr/>
          <p:nvPr/>
        </p:nvSpPr>
        <p:spPr>
          <a:xfrm>
            <a:off x="2302329" y="5158468"/>
            <a:ext cx="1600200" cy="36058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5" name="Rectangle 24"/>
          <p:cNvSpPr/>
          <p:nvPr/>
        </p:nvSpPr>
        <p:spPr>
          <a:xfrm>
            <a:off x="2450867" y="4805363"/>
            <a:ext cx="1174043" cy="134540"/>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 name="Rectangle 2"/>
          <p:cNvSpPr/>
          <p:nvPr/>
        </p:nvSpPr>
        <p:spPr>
          <a:xfrm>
            <a:off x="3621415" y="3678893"/>
            <a:ext cx="2047722" cy="1910442"/>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3" name="Rectangle 32"/>
          <p:cNvSpPr/>
          <p:nvPr/>
        </p:nvSpPr>
        <p:spPr>
          <a:xfrm>
            <a:off x="565892" y="583511"/>
            <a:ext cx="2479269" cy="477847"/>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4" name="Rectangle 33"/>
          <p:cNvSpPr/>
          <p:nvPr/>
        </p:nvSpPr>
        <p:spPr>
          <a:xfrm>
            <a:off x="3048646" y="591254"/>
            <a:ext cx="2479269" cy="477847"/>
          </a:xfrm>
          <a:prstGeom prst="rect">
            <a:avLst/>
          </a:prstGeom>
          <a:solidFill>
            <a:srgbClr val="00B05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18" name="Group 17"/>
          <p:cNvGrpSpPr/>
          <p:nvPr/>
        </p:nvGrpSpPr>
        <p:grpSpPr>
          <a:xfrm>
            <a:off x="2854955" y="1647697"/>
            <a:ext cx="5706456" cy="2055806"/>
            <a:chOff x="2846865" y="1901770"/>
            <a:chExt cx="5706456" cy="2055806"/>
          </a:xfrm>
        </p:grpSpPr>
        <p:sp>
          <p:nvSpPr>
            <p:cNvPr id="31" name="Rectangle 30"/>
            <p:cNvSpPr/>
            <p:nvPr/>
          </p:nvSpPr>
          <p:spPr>
            <a:xfrm>
              <a:off x="3432006" y="1901770"/>
              <a:ext cx="5121315" cy="2055806"/>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6" name="Rectangle 35"/>
            <p:cNvSpPr/>
            <p:nvPr/>
          </p:nvSpPr>
          <p:spPr>
            <a:xfrm>
              <a:off x="2846865" y="2419596"/>
              <a:ext cx="2278745" cy="676247"/>
            </a:xfrm>
            <a:prstGeom prst="rect">
              <a:avLst/>
            </a:prstGeom>
            <a:solidFill>
              <a:schemeClr val="accent3"/>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37" name="Group 36"/>
          <p:cNvGrpSpPr/>
          <p:nvPr/>
        </p:nvGrpSpPr>
        <p:grpSpPr>
          <a:xfrm>
            <a:off x="7132158" y="1447097"/>
            <a:ext cx="1661957" cy="2308324"/>
            <a:chOff x="7132158" y="1447097"/>
            <a:chExt cx="1661957" cy="2308324"/>
          </a:xfrm>
        </p:grpSpPr>
        <p:grpSp>
          <p:nvGrpSpPr>
            <p:cNvPr id="13" name="Group 12"/>
            <p:cNvGrpSpPr/>
            <p:nvPr/>
          </p:nvGrpSpPr>
          <p:grpSpPr>
            <a:xfrm>
              <a:off x="8133212" y="1447097"/>
              <a:ext cx="660903" cy="2308324"/>
              <a:chOff x="10130828" y="2084623"/>
              <a:chExt cx="660903" cy="2308324"/>
            </a:xfrm>
          </p:grpSpPr>
          <p:sp>
            <p:nvSpPr>
              <p:cNvPr id="35" name="TextBox 34"/>
              <p:cNvSpPr txBox="1"/>
              <p:nvPr/>
            </p:nvSpPr>
            <p:spPr>
              <a:xfrm>
                <a:off x="10266919" y="2084623"/>
                <a:ext cx="436338" cy="2308324"/>
              </a:xfrm>
              <a:prstGeom prst="rect">
                <a:avLst/>
              </a:prstGeom>
              <a:noFill/>
            </p:spPr>
            <p:txBody>
              <a:bodyPr wrap="none" rtlCol="0">
                <a:spAutoFit/>
              </a:bodyPr>
              <a:lstStyle/>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rgbClr val="FF0000"/>
                    </a:solidFill>
                  </a:rPr>
                  <a:t>c</a:t>
                </a:r>
                <a:r>
                  <a:rPr lang="en-US" baseline="-25000" dirty="0">
                    <a:solidFill>
                      <a:srgbClr val="FF0000"/>
                    </a:solidFill>
                  </a:rPr>
                  <a:t>1</a:t>
                </a:r>
                <a:endParaRPr lang="en-US" dirty="0">
                  <a:solidFill>
                    <a:srgbClr val="FF0000"/>
                  </a:solidFill>
                </a:endParaRPr>
              </a:p>
              <a:p>
                <a:r>
                  <a:rPr lang="en-US" dirty="0">
                    <a:solidFill>
                      <a:srgbClr val="FF0000"/>
                    </a:solidFill>
                  </a:rPr>
                  <a:t>c</a:t>
                </a:r>
                <a:r>
                  <a:rPr lang="en-US" baseline="-25000" dirty="0">
                    <a:solidFill>
                      <a:srgbClr val="FF0000"/>
                    </a:solidFill>
                  </a:rPr>
                  <a:t>2</a:t>
                </a:r>
                <a:endParaRPr lang="en-US" dirty="0">
                  <a:solidFill>
                    <a:srgbClr val="FF0000"/>
                  </a:solidFill>
                </a:endParaRPr>
              </a:p>
              <a:p>
                <a:r>
                  <a:rPr lang="en-US" dirty="0">
                    <a:solidFill>
                      <a:srgbClr val="FF0000"/>
                    </a:solidFill>
                  </a:rPr>
                  <a:t>c</a:t>
                </a:r>
                <a:r>
                  <a:rPr lang="en-US" baseline="-25000" dirty="0">
                    <a:solidFill>
                      <a:srgbClr val="FF0000"/>
                    </a:solidFill>
                  </a:rPr>
                  <a:t>3</a:t>
                </a:r>
                <a:endParaRPr lang="en-US" dirty="0">
                  <a:solidFill>
                    <a:srgbClr val="FF0000"/>
                  </a:solidFill>
                </a:endParaRPr>
              </a:p>
              <a:p>
                <a:r>
                  <a:rPr lang="en-US" dirty="0">
                    <a:solidFill>
                      <a:srgbClr val="FF0000"/>
                    </a:solidFill>
                  </a:rPr>
                  <a:t>c</a:t>
                </a:r>
                <a:r>
                  <a:rPr lang="en-US" baseline="-25000" dirty="0">
                    <a:solidFill>
                      <a:srgbClr val="FF0000"/>
                    </a:solidFill>
                  </a:rPr>
                  <a:t>4</a:t>
                </a:r>
                <a:endParaRPr lang="en-US" dirty="0">
                  <a:solidFill>
                    <a:srgbClr val="FF0000"/>
                  </a:solidFill>
                </a:endParaRPr>
              </a:p>
            </p:txBody>
          </p:sp>
          <p:sp>
            <p:nvSpPr>
              <p:cNvPr id="11" name="Double Brace 10"/>
              <p:cNvSpPr/>
              <p:nvPr/>
            </p:nvSpPr>
            <p:spPr>
              <a:xfrm>
                <a:off x="10130828" y="2084623"/>
                <a:ext cx="660903" cy="2308324"/>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TextBox 13"/>
            <p:cNvSpPr txBox="1"/>
            <p:nvPr/>
          </p:nvSpPr>
          <p:spPr>
            <a:xfrm>
              <a:off x="7132158" y="2381494"/>
              <a:ext cx="992579" cy="369332"/>
            </a:xfrm>
            <a:prstGeom prst="rect">
              <a:avLst/>
            </a:prstGeom>
            <a:noFill/>
          </p:spPr>
          <p:txBody>
            <a:bodyPr wrap="none" rtlCol="0">
              <a:spAutoFit/>
            </a:bodyPr>
            <a:lstStyle/>
            <a:p>
              <a:r>
                <a:rPr lang="en-US" dirty="0" err="1">
                  <a:solidFill>
                    <a:srgbClr val="FF0000"/>
                  </a:solidFill>
                </a:rPr>
                <a:t>softmax</a:t>
              </a:r>
              <a:endParaRPr lang="en-US" dirty="0">
                <a:solidFill>
                  <a:srgbClr val="FF0000"/>
                </a:solidFill>
              </a:endParaRPr>
            </a:p>
          </p:txBody>
        </p:sp>
      </p:grpSp>
      <p:sp>
        <p:nvSpPr>
          <p:cNvPr id="38" name="Rectangle 37"/>
          <p:cNvSpPr/>
          <p:nvPr/>
        </p:nvSpPr>
        <p:spPr>
          <a:xfrm>
            <a:off x="8794115" y="591254"/>
            <a:ext cx="530954" cy="84703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9" name="Freeform 38"/>
          <p:cNvSpPr/>
          <p:nvPr/>
        </p:nvSpPr>
        <p:spPr>
          <a:xfrm>
            <a:off x="3584049" y="3917251"/>
            <a:ext cx="162483" cy="1185092"/>
          </a:xfrm>
          <a:custGeom>
            <a:avLst/>
            <a:gdLst>
              <a:gd name="connsiteX0" fmla="*/ 82604 w 162483"/>
              <a:gd name="connsiteY0" fmla="*/ 1179850 h 1185092"/>
              <a:gd name="connsiteX1" fmla="*/ 28284 w 162483"/>
              <a:gd name="connsiteY1" fmla="*/ 998781 h 1185092"/>
              <a:gd name="connsiteX2" fmla="*/ 1123 w 162483"/>
              <a:gd name="connsiteY2" fmla="*/ 183969 h 1185092"/>
              <a:gd name="connsiteX3" fmla="*/ 64498 w 162483"/>
              <a:gd name="connsiteY3" fmla="*/ 21006 h 1185092"/>
              <a:gd name="connsiteX4" fmla="*/ 109765 w 162483"/>
              <a:gd name="connsiteY4" fmla="*/ 518947 h 1185092"/>
              <a:gd name="connsiteX5" fmla="*/ 155032 w 162483"/>
              <a:gd name="connsiteY5" fmla="*/ 1080262 h 1185092"/>
              <a:gd name="connsiteX6" fmla="*/ 155032 w 162483"/>
              <a:gd name="connsiteY6" fmla="*/ 1134583 h 1185092"/>
              <a:gd name="connsiteX7" fmla="*/ 82604 w 162483"/>
              <a:gd name="connsiteY7" fmla="*/ 1179850 h 118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483" h="1185092">
                <a:moveTo>
                  <a:pt x="82604" y="1179850"/>
                </a:moveTo>
                <a:cubicBezTo>
                  <a:pt x="61479" y="1157216"/>
                  <a:pt x="41864" y="1164761"/>
                  <a:pt x="28284" y="998781"/>
                </a:cubicBezTo>
                <a:cubicBezTo>
                  <a:pt x="14704" y="832801"/>
                  <a:pt x="-4913" y="346931"/>
                  <a:pt x="1123" y="183969"/>
                </a:cubicBezTo>
                <a:cubicBezTo>
                  <a:pt x="7159" y="21007"/>
                  <a:pt x="46391" y="-34823"/>
                  <a:pt x="64498" y="21006"/>
                </a:cubicBezTo>
                <a:cubicBezTo>
                  <a:pt x="82605" y="76835"/>
                  <a:pt x="94676" y="342404"/>
                  <a:pt x="109765" y="518947"/>
                </a:cubicBezTo>
                <a:cubicBezTo>
                  <a:pt x="124854" y="695490"/>
                  <a:pt x="147488" y="977656"/>
                  <a:pt x="155032" y="1080262"/>
                </a:cubicBezTo>
                <a:cubicBezTo>
                  <a:pt x="162576" y="1182868"/>
                  <a:pt x="167103" y="1124021"/>
                  <a:pt x="155032" y="1134583"/>
                </a:cubicBezTo>
                <a:cubicBezTo>
                  <a:pt x="142961" y="1145145"/>
                  <a:pt x="103729" y="1202484"/>
                  <a:pt x="82604" y="1179850"/>
                </a:cubicBezTo>
                <a:close/>
              </a:path>
            </a:pathLst>
          </a:cu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48" name="Group 47"/>
          <p:cNvGrpSpPr/>
          <p:nvPr/>
        </p:nvGrpSpPr>
        <p:grpSpPr>
          <a:xfrm>
            <a:off x="7822096" y="2750826"/>
            <a:ext cx="447207" cy="682903"/>
            <a:chOff x="7822096" y="2750826"/>
            <a:chExt cx="447207" cy="682903"/>
          </a:xfrm>
        </p:grpSpPr>
        <p:cxnSp>
          <p:nvCxnSpPr>
            <p:cNvPr id="40" name="Straight Arrow Connector 39"/>
            <p:cNvCxnSpPr/>
            <p:nvPr/>
          </p:nvCxnSpPr>
          <p:spPr>
            <a:xfrm>
              <a:off x="7822096" y="2750826"/>
              <a:ext cx="447207" cy="499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822096" y="2750826"/>
              <a:ext cx="447207" cy="239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822096" y="2750826"/>
              <a:ext cx="447207" cy="465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7822096" y="2750826"/>
              <a:ext cx="447207" cy="682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EDED96F7-C284-B1C7-B081-CD4FA83730D6}"/>
              </a:ext>
            </a:extLst>
          </p:cNvPr>
          <p:cNvPicPr>
            <a:picLocks noChangeAspect="1"/>
          </p:cNvPicPr>
          <p:nvPr/>
        </p:nvPicPr>
        <p:blipFill>
          <a:blip r:embed="rId4"/>
          <a:stretch>
            <a:fillRect/>
          </a:stretch>
        </p:blipFill>
        <p:spPr>
          <a:xfrm>
            <a:off x="4383710" y="5231764"/>
            <a:ext cx="7323977" cy="1367301"/>
          </a:xfrm>
          <a:prstGeom prst="rect">
            <a:avLst/>
          </a:prstGeom>
        </p:spPr>
      </p:pic>
    </p:spTree>
    <p:extLst>
      <p:ext uri="{BB962C8B-B14F-4D97-AF65-F5344CB8AC3E}">
        <p14:creationId xmlns:p14="http://schemas.microsoft.com/office/powerpoint/2010/main" val="16047871"/>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xit" presetSubtype="8" fill="hold" grpId="0" nodeType="clickEffect">
                                  <p:stCondLst>
                                    <p:cond delay="0"/>
                                  </p:stCondLst>
                                  <p:childTnLst>
                                    <p:animEffect transition="out" filter="wipe(left)">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xit" presetSubtype="8" fill="hold" nodeType="clickEffect">
                                  <p:stCondLst>
                                    <p:cond delay="0"/>
                                  </p:stCondLst>
                                  <p:childTnLst>
                                    <p:animEffect transition="out" filter="wipe(left)">
                                      <p:cBhvr>
                                        <p:cTn id="30" dur="500"/>
                                        <p:tgtEl>
                                          <p:spTgt spid="18"/>
                                        </p:tgtEl>
                                      </p:cBhvr>
                                    </p:animEffect>
                                    <p:set>
                                      <p:cBhvr>
                                        <p:cTn id="31" dur="1" fill="hold">
                                          <p:stCondLst>
                                            <p:cond delay="499"/>
                                          </p:stCondLst>
                                        </p:cTn>
                                        <p:tgtEl>
                                          <p:spTgt spid="18"/>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wipe(left)">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 grpId="0" animBg="1"/>
      <p:bldP spid="30" grpId="0"/>
      <p:bldP spid="32" grpId="0" animBg="1"/>
      <p:bldP spid="3" grpId="0" animBg="1"/>
      <p:bldP spid="33"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6587" y="685800"/>
            <a:ext cx="8733652" cy="4624387"/>
          </a:xfrm>
          <a:prstGeom prst="rect">
            <a:avLst/>
          </a:prstGeom>
        </p:spPr>
      </p:pic>
      <p:pic>
        <p:nvPicPr>
          <p:cNvPr id="5" name="Picture 4"/>
          <p:cNvPicPr>
            <a:picLocks noChangeAspect="1"/>
          </p:cNvPicPr>
          <p:nvPr/>
        </p:nvPicPr>
        <p:blipFill>
          <a:blip r:embed="rId3"/>
          <a:stretch>
            <a:fillRect/>
          </a:stretch>
        </p:blipFill>
        <p:spPr>
          <a:xfrm>
            <a:off x="0" y="685800"/>
            <a:ext cx="8733652" cy="4624387"/>
          </a:xfrm>
          <a:prstGeom prst="rect">
            <a:avLst/>
          </a:prstGeom>
        </p:spPr>
      </p:pic>
      <p:sp>
        <p:nvSpPr>
          <p:cNvPr id="6" name="Rectangle 5"/>
          <p:cNvSpPr/>
          <p:nvPr/>
        </p:nvSpPr>
        <p:spPr>
          <a:xfrm>
            <a:off x="2046369" y="2627216"/>
            <a:ext cx="2820878" cy="260780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 name="Rectangle 6"/>
          <p:cNvSpPr/>
          <p:nvPr/>
        </p:nvSpPr>
        <p:spPr>
          <a:xfrm>
            <a:off x="4760482" y="3025190"/>
            <a:ext cx="3517886" cy="2465615"/>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 name="TextBox 8"/>
          <p:cNvSpPr txBox="1"/>
          <p:nvPr/>
        </p:nvSpPr>
        <p:spPr>
          <a:xfrm>
            <a:off x="4394041" y="2308553"/>
            <a:ext cx="473206" cy="369332"/>
          </a:xfrm>
          <a:prstGeom prst="rect">
            <a:avLst/>
          </a:prstGeom>
          <a:solidFill>
            <a:schemeClr val="bg1"/>
          </a:solidFill>
        </p:spPr>
        <p:txBody>
          <a:bodyPr wrap="none" rtlCol="0">
            <a:spAutoFit/>
          </a:bodyPr>
          <a:lstStyle/>
          <a:p>
            <a:r>
              <a:rPr lang="en-US" dirty="0">
                <a:solidFill>
                  <a:srgbClr val="1F1557"/>
                </a:solidFill>
              </a:rPr>
              <a:t>X=</a:t>
            </a:r>
          </a:p>
        </p:txBody>
      </p:sp>
      <p:sp>
        <p:nvSpPr>
          <p:cNvPr id="10" name="Rectangle 9"/>
          <p:cNvSpPr/>
          <p:nvPr/>
        </p:nvSpPr>
        <p:spPr>
          <a:xfrm>
            <a:off x="4274188" y="3038818"/>
            <a:ext cx="5152907" cy="2465615"/>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1" name="Title 4"/>
          <p:cNvSpPr>
            <a:spLocks noGrp="1"/>
          </p:cNvSpPr>
          <p:nvPr>
            <p:ph type="ctrTitle"/>
          </p:nvPr>
        </p:nvSpPr>
        <p:spPr>
          <a:xfrm>
            <a:off x="389752" y="-32656"/>
            <a:ext cx="8343900" cy="693964"/>
          </a:xfrm>
          <a:solidFill>
            <a:schemeClr val="bg1"/>
          </a:solidFill>
        </p:spPr>
        <p:txBody>
          <a:bodyPr/>
          <a:lstStyle/>
          <a:p>
            <a:r>
              <a:rPr lang="en-US" sz="3200" dirty="0">
                <a:solidFill>
                  <a:schemeClr val="accent4"/>
                </a:solidFill>
              </a:rPr>
              <a:t>Localization, Classification  and Detection</a:t>
            </a:r>
          </a:p>
        </p:txBody>
      </p:sp>
      <p:sp>
        <p:nvSpPr>
          <p:cNvPr id="12" name="Rectangle 11"/>
          <p:cNvSpPr/>
          <p:nvPr/>
        </p:nvSpPr>
        <p:spPr>
          <a:xfrm>
            <a:off x="4867248" y="3038818"/>
            <a:ext cx="429030" cy="118009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0" name="Rectangle 19"/>
          <p:cNvSpPr/>
          <p:nvPr/>
        </p:nvSpPr>
        <p:spPr>
          <a:xfrm>
            <a:off x="1551529" y="4512390"/>
            <a:ext cx="1541862" cy="2383285"/>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25" name="Rectangle 24"/>
          <p:cNvSpPr/>
          <p:nvPr/>
        </p:nvSpPr>
        <p:spPr>
          <a:xfrm>
            <a:off x="389752" y="2776103"/>
            <a:ext cx="2609480" cy="2186041"/>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13" name="Group 12"/>
          <p:cNvGrpSpPr/>
          <p:nvPr/>
        </p:nvGrpSpPr>
        <p:grpSpPr>
          <a:xfrm>
            <a:off x="0" y="3127003"/>
            <a:ext cx="3294492" cy="2246769"/>
            <a:chOff x="4014950" y="5445864"/>
            <a:chExt cx="3294492" cy="2246769"/>
          </a:xfrm>
        </p:grpSpPr>
        <p:sp>
          <p:nvSpPr>
            <p:cNvPr id="2" name="TextBox 1"/>
            <p:cNvSpPr txBox="1"/>
            <p:nvPr/>
          </p:nvSpPr>
          <p:spPr>
            <a:xfrm>
              <a:off x="4014950" y="5445864"/>
              <a:ext cx="3294492" cy="2246769"/>
            </a:xfrm>
            <a:prstGeom prst="rect">
              <a:avLst/>
            </a:prstGeom>
            <a:solidFill>
              <a:schemeClr val="bg1"/>
            </a:solidFill>
            <a:ln>
              <a:noFill/>
            </a:ln>
          </p:spPr>
          <p:txBody>
            <a:bodyPr wrap="none" rtlCol="0">
              <a:spAutoFit/>
            </a:bodyPr>
            <a:lstStyle/>
            <a:p>
              <a:r>
                <a:rPr lang="en-US" sz="1400" dirty="0">
                  <a:solidFill>
                    <a:srgbClr val="FF0000"/>
                  </a:solidFill>
                </a:rPr>
                <a:t>                [(y</a:t>
              </a:r>
              <a:r>
                <a:rPr lang="en-US" sz="1400" baseline="-25000" dirty="0">
                  <a:solidFill>
                    <a:srgbClr val="FF0000"/>
                  </a:solidFill>
                </a:rPr>
                <a:t>1</a:t>
              </a:r>
              <a:r>
                <a:rPr lang="en-US" sz="1400" dirty="0">
                  <a:solidFill>
                    <a:srgbClr val="FF0000"/>
                  </a:solidFill>
                </a:rPr>
                <a:t>-y</a:t>
              </a:r>
              <a:r>
                <a:rPr lang="en-US" sz="1400" baseline="-25000" dirty="0">
                  <a:solidFill>
                    <a:srgbClr val="FF0000"/>
                  </a:solidFill>
                </a:rPr>
                <a:t>1</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dirty="0">
                  <a:solidFill>
                    <a:srgbClr val="FF0000"/>
                  </a:solidFill>
                </a:rPr>
                <a:t>+(y</a:t>
              </a:r>
              <a:r>
                <a:rPr lang="en-US" sz="1400" baseline="-25000" dirty="0">
                  <a:solidFill>
                    <a:srgbClr val="FF0000"/>
                  </a:solidFill>
                </a:rPr>
                <a:t>2</a:t>
              </a:r>
              <a:r>
                <a:rPr lang="en-US" sz="1400" dirty="0">
                  <a:solidFill>
                    <a:srgbClr val="FF0000"/>
                  </a:solidFill>
                </a:rPr>
                <a:t>-y</a:t>
              </a:r>
              <a:r>
                <a:rPr lang="en-US" sz="1400" baseline="-25000" dirty="0">
                  <a:solidFill>
                    <a:srgbClr val="FF0000"/>
                  </a:solidFill>
                </a:rPr>
                <a:t>2</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dirty="0">
                  <a:solidFill>
                    <a:srgbClr val="FF0000"/>
                  </a:solidFill>
                </a:rPr>
                <a:t>+</a:t>
              </a:r>
            </a:p>
            <a:p>
              <a:r>
                <a:rPr lang="en-US" sz="1400" dirty="0">
                  <a:solidFill>
                    <a:srgbClr val="FF0000"/>
                  </a:solidFill>
                </a:rPr>
                <a:t>                           …. +(y</a:t>
              </a:r>
              <a:r>
                <a:rPr lang="en-US" sz="1400" baseline="-25000" dirty="0">
                  <a:solidFill>
                    <a:srgbClr val="FF0000"/>
                  </a:solidFill>
                </a:rPr>
                <a:t>8</a:t>
              </a:r>
              <a:r>
                <a:rPr lang="en-US" sz="1400" dirty="0">
                  <a:solidFill>
                    <a:srgbClr val="FF0000"/>
                  </a:solidFill>
                </a:rPr>
                <a:t>-y</a:t>
              </a:r>
              <a:r>
                <a:rPr lang="en-US" sz="1400" baseline="-25000" dirty="0">
                  <a:solidFill>
                    <a:srgbClr val="FF0000"/>
                  </a:solidFill>
                </a:rPr>
                <a:t>8</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dirty="0">
                  <a:solidFill>
                    <a:srgbClr val="FF0000"/>
                  </a:solidFill>
                </a:rPr>
                <a:t>]    if y</a:t>
              </a:r>
              <a:r>
                <a:rPr lang="en-US" sz="1400" baseline="-25000" dirty="0">
                  <a:solidFill>
                    <a:srgbClr val="FF0000"/>
                  </a:solidFill>
                </a:rPr>
                <a:t>1</a:t>
              </a:r>
              <a:r>
                <a:rPr lang="en-US" sz="1400" dirty="0">
                  <a:solidFill>
                    <a:srgbClr val="FF0000"/>
                  </a:solidFill>
                </a:rPr>
                <a:t>=1</a:t>
              </a:r>
            </a:p>
            <a:p>
              <a:r>
                <a:rPr lang="en-US" sz="1400" dirty="0">
                  <a:solidFill>
                    <a:srgbClr val="FF0000"/>
                  </a:solidFill>
                </a:rPr>
                <a:t>L(</a:t>
              </a:r>
              <a:r>
                <a:rPr lang="en-US" sz="1400" dirty="0" err="1">
                  <a:solidFill>
                    <a:srgbClr val="FF0000"/>
                  </a:solidFill>
                </a:rPr>
                <a:t>y,y</a:t>
              </a:r>
              <a:r>
                <a:rPr lang="en-US" sz="1400" dirty="0">
                  <a:solidFill>
                    <a:srgbClr val="FF0000"/>
                  </a:solidFill>
                </a:rPr>
                <a:t>’) =</a:t>
              </a:r>
            </a:p>
            <a:p>
              <a:r>
                <a:rPr lang="en-US" sz="1400" dirty="0">
                  <a:solidFill>
                    <a:srgbClr val="FF0000"/>
                  </a:solidFill>
                </a:rPr>
                <a:t>                 (y</a:t>
              </a:r>
              <a:r>
                <a:rPr lang="en-US" sz="1400" baseline="-25000" dirty="0">
                  <a:solidFill>
                    <a:srgbClr val="FF0000"/>
                  </a:solidFill>
                </a:rPr>
                <a:t>1</a:t>
              </a:r>
              <a:r>
                <a:rPr lang="en-US" sz="1400" dirty="0">
                  <a:solidFill>
                    <a:srgbClr val="FF0000"/>
                  </a:solidFill>
                </a:rPr>
                <a:t>-y</a:t>
              </a:r>
              <a:r>
                <a:rPr lang="en-US" sz="1400" baseline="-25000" dirty="0">
                  <a:solidFill>
                    <a:srgbClr val="FF0000"/>
                  </a:solidFill>
                </a:rPr>
                <a:t>1</a:t>
              </a:r>
              <a:r>
                <a:rPr lang="en-US" sz="1400" baseline="30000" dirty="0">
                  <a:solidFill>
                    <a:srgbClr val="FF0000"/>
                  </a:solidFill>
                </a:rPr>
                <a:t>’</a:t>
              </a:r>
              <a:r>
                <a:rPr lang="en-US" sz="1400" dirty="0">
                  <a:solidFill>
                    <a:srgbClr val="FF0000"/>
                  </a:solidFill>
                </a:rPr>
                <a:t>)</a:t>
              </a:r>
              <a:r>
                <a:rPr lang="en-US" sz="1400" baseline="30000" dirty="0">
                  <a:solidFill>
                    <a:srgbClr val="FF0000"/>
                  </a:solidFill>
                </a:rPr>
                <a:t>2    </a:t>
              </a:r>
              <a:r>
                <a:rPr lang="en-US" sz="1400" baseline="-25000" dirty="0">
                  <a:solidFill>
                    <a:srgbClr val="FF0000"/>
                  </a:solidFill>
                </a:rPr>
                <a:t>                               </a:t>
              </a:r>
              <a:r>
                <a:rPr lang="en-US" sz="1400" dirty="0">
                  <a:solidFill>
                    <a:srgbClr val="FF0000"/>
                  </a:solidFill>
                </a:rPr>
                <a:t>if y</a:t>
              </a:r>
              <a:r>
                <a:rPr lang="en-US" sz="1400" baseline="-25000" dirty="0">
                  <a:solidFill>
                    <a:srgbClr val="FF0000"/>
                  </a:solidFill>
                </a:rPr>
                <a:t>1</a:t>
              </a:r>
              <a:r>
                <a:rPr lang="en-US" sz="1400" dirty="0">
                  <a:solidFill>
                    <a:srgbClr val="FF0000"/>
                  </a:solidFill>
                </a:rPr>
                <a:t>=0</a:t>
              </a:r>
            </a:p>
            <a:p>
              <a:endParaRPr lang="en-US" sz="1400" dirty="0">
                <a:solidFill>
                  <a:srgbClr val="FF0000"/>
                </a:solidFill>
              </a:endParaRPr>
            </a:p>
            <a:p>
              <a:r>
                <a:rPr lang="en-US" sz="1400" dirty="0">
                  <a:solidFill>
                    <a:srgbClr val="FF0000"/>
                  </a:solidFill>
                </a:rPr>
                <a:t>                                                       </a:t>
              </a:r>
            </a:p>
            <a:p>
              <a:endParaRPr lang="en-US" sz="1400" dirty="0">
                <a:solidFill>
                  <a:srgbClr val="FF0000"/>
                </a:solidFill>
              </a:endParaRPr>
            </a:p>
            <a:p>
              <a:endParaRPr lang="en-US" sz="1400" dirty="0">
                <a:solidFill>
                  <a:srgbClr val="FF0000"/>
                </a:solidFill>
              </a:endParaRPr>
            </a:p>
            <a:p>
              <a:endParaRPr lang="en-US" sz="1400" dirty="0">
                <a:solidFill>
                  <a:srgbClr val="FF0000"/>
                </a:solidFill>
              </a:endParaRPr>
            </a:p>
            <a:p>
              <a:endParaRPr lang="en-US" sz="1400" dirty="0">
                <a:solidFill>
                  <a:srgbClr val="FF0000"/>
                </a:solidFill>
              </a:endParaRPr>
            </a:p>
          </p:txBody>
        </p:sp>
        <p:sp>
          <p:nvSpPr>
            <p:cNvPr id="4" name="Left Brace 3"/>
            <p:cNvSpPr/>
            <p:nvPr/>
          </p:nvSpPr>
          <p:spPr>
            <a:xfrm>
              <a:off x="4731913" y="5446210"/>
              <a:ext cx="213583" cy="1084332"/>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27" name="TextBox 26"/>
          <p:cNvSpPr txBox="1"/>
          <p:nvPr/>
        </p:nvSpPr>
        <p:spPr>
          <a:xfrm>
            <a:off x="744728" y="2745425"/>
            <a:ext cx="1620957" cy="369332"/>
          </a:xfrm>
          <a:prstGeom prst="rect">
            <a:avLst/>
          </a:prstGeom>
          <a:noFill/>
        </p:spPr>
        <p:txBody>
          <a:bodyPr wrap="none" rtlCol="0">
            <a:spAutoFit/>
          </a:bodyPr>
          <a:lstStyle/>
          <a:p>
            <a:r>
              <a:rPr lang="en-US" dirty="0">
                <a:solidFill>
                  <a:srgbClr val="FF0000"/>
                </a:solidFill>
              </a:rPr>
              <a:t>Loss Function</a:t>
            </a:r>
          </a:p>
        </p:txBody>
      </p:sp>
      <p:sp>
        <p:nvSpPr>
          <p:cNvPr id="33" name="Rectangle 32"/>
          <p:cNvSpPr/>
          <p:nvPr/>
        </p:nvSpPr>
        <p:spPr>
          <a:xfrm>
            <a:off x="778525" y="91090"/>
            <a:ext cx="2479269" cy="477847"/>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34" name="Rectangle 33"/>
          <p:cNvSpPr/>
          <p:nvPr/>
        </p:nvSpPr>
        <p:spPr>
          <a:xfrm>
            <a:off x="3261279" y="98833"/>
            <a:ext cx="2479269" cy="477847"/>
          </a:xfrm>
          <a:prstGeom prst="rect">
            <a:avLst/>
          </a:prstGeom>
          <a:solidFill>
            <a:srgbClr val="00B05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40" name="Group 39"/>
          <p:cNvGrpSpPr/>
          <p:nvPr/>
        </p:nvGrpSpPr>
        <p:grpSpPr>
          <a:xfrm>
            <a:off x="4019090" y="3669515"/>
            <a:ext cx="3846824" cy="2638211"/>
            <a:chOff x="4019090" y="3669515"/>
            <a:chExt cx="3846824" cy="2638211"/>
          </a:xfrm>
        </p:grpSpPr>
        <p:grpSp>
          <p:nvGrpSpPr>
            <p:cNvPr id="24" name="Group 23"/>
            <p:cNvGrpSpPr/>
            <p:nvPr/>
          </p:nvGrpSpPr>
          <p:grpSpPr>
            <a:xfrm>
              <a:off x="4075255" y="3669515"/>
              <a:ext cx="3790659" cy="2638211"/>
              <a:chOff x="8666388" y="2635036"/>
              <a:chExt cx="3790659" cy="2638211"/>
            </a:xfrm>
          </p:grpSpPr>
          <p:grpSp>
            <p:nvGrpSpPr>
              <p:cNvPr id="15" name="Group 14"/>
              <p:cNvGrpSpPr/>
              <p:nvPr/>
            </p:nvGrpSpPr>
            <p:grpSpPr>
              <a:xfrm>
                <a:off x="8666388" y="2635036"/>
                <a:ext cx="1290320" cy="2638211"/>
                <a:chOff x="9400113" y="2084622"/>
                <a:chExt cx="1290320" cy="2638211"/>
              </a:xfrm>
            </p:grpSpPr>
            <p:sp>
              <p:nvSpPr>
                <p:cNvPr id="17" name="TextBox 16"/>
                <p:cNvSpPr txBox="1"/>
                <p:nvPr/>
              </p:nvSpPr>
              <p:spPr>
                <a:xfrm>
                  <a:off x="10266919" y="2084623"/>
                  <a:ext cx="423514" cy="2585323"/>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c</a:t>
                  </a:r>
                  <a:endParaRPr lang="en-US" dirty="0">
                    <a:solidFill>
                      <a:srgbClr val="FF0000"/>
                    </a:solidFill>
                  </a:endParaRPr>
                </a:p>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rgbClr val="FF0000"/>
                      </a:solidFill>
                    </a:rPr>
                    <a:t>c</a:t>
                  </a:r>
                  <a:r>
                    <a:rPr lang="en-US" baseline="-25000" dirty="0">
                      <a:solidFill>
                        <a:srgbClr val="FF0000"/>
                      </a:solidFill>
                    </a:rPr>
                    <a:t>1</a:t>
                  </a:r>
                  <a:endParaRPr lang="en-US" dirty="0">
                    <a:solidFill>
                      <a:srgbClr val="FF0000"/>
                    </a:solidFill>
                  </a:endParaRPr>
                </a:p>
                <a:p>
                  <a:r>
                    <a:rPr lang="en-US" dirty="0">
                      <a:solidFill>
                        <a:srgbClr val="FF0000"/>
                      </a:solidFill>
                    </a:rPr>
                    <a:t>c</a:t>
                  </a:r>
                  <a:r>
                    <a:rPr lang="en-US" baseline="-25000" dirty="0">
                      <a:solidFill>
                        <a:srgbClr val="FF0000"/>
                      </a:solidFill>
                    </a:rPr>
                    <a:t>2</a:t>
                  </a:r>
                  <a:endParaRPr lang="en-US" dirty="0">
                    <a:solidFill>
                      <a:srgbClr val="FF0000"/>
                    </a:solidFill>
                  </a:endParaRPr>
                </a:p>
                <a:p>
                  <a:r>
                    <a:rPr lang="en-US" dirty="0">
                      <a:solidFill>
                        <a:srgbClr val="FF0000"/>
                      </a:solidFill>
                    </a:rPr>
                    <a:t>c</a:t>
                  </a:r>
                  <a:r>
                    <a:rPr lang="en-US" baseline="-25000" dirty="0">
                      <a:solidFill>
                        <a:srgbClr val="FF0000"/>
                      </a:solidFill>
                    </a:rPr>
                    <a:t>3</a:t>
                  </a:r>
                  <a:endParaRPr lang="en-US" dirty="0">
                    <a:solidFill>
                      <a:srgbClr val="FF0000"/>
                    </a:solidFill>
                  </a:endParaRPr>
                </a:p>
                <a:p>
                  <a:r>
                    <a:rPr lang="en-US" dirty="0">
                      <a:solidFill>
                        <a:srgbClr val="FF0000"/>
                      </a:solidFill>
                    </a:rPr>
                    <a:t>c</a:t>
                  </a:r>
                  <a:r>
                    <a:rPr lang="en-US" baseline="-25000" dirty="0">
                      <a:solidFill>
                        <a:srgbClr val="FF0000"/>
                      </a:solidFill>
                    </a:rPr>
                    <a:t>4</a:t>
                  </a:r>
                  <a:endParaRPr lang="en-US" dirty="0">
                    <a:solidFill>
                      <a:srgbClr val="FF0000"/>
                    </a:solidFill>
                  </a:endParaRPr>
                </a:p>
              </p:txBody>
            </p:sp>
            <p:sp>
              <p:nvSpPr>
                <p:cNvPr id="18" name="Double Brace 17"/>
                <p:cNvSpPr/>
                <p:nvPr/>
              </p:nvSpPr>
              <p:spPr>
                <a:xfrm>
                  <a:off x="10245160" y="2084622"/>
                  <a:ext cx="441785"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TextBox 34"/>
                <p:cNvSpPr txBox="1"/>
                <p:nvPr/>
              </p:nvSpPr>
              <p:spPr>
                <a:xfrm>
                  <a:off x="9400113" y="2137510"/>
                  <a:ext cx="397866" cy="2585323"/>
                </a:xfrm>
                <a:prstGeom prst="rect">
                  <a:avLst/>
                </a:prstGeom>
                <a:noFill/>
              </p:spPr>
              <p:txBody>
                <a:bodyPr wrap="none" rtlCol="0">
                  <a:spAutoFit/>
                </a:bodyPr>
                <a:lstStyle/>
                <a:p>
                  <a:r>
                    <a:rPr lang="en-US" dirty="0">
                      <a:solidFill>
                        <a:srgbClr val="FF0000"/>
                      </a:solidFill>
                    </a:rPr>
                    <a:t>y</a:t>
                  </a:r>
                  <a:r>
                    <a:rPr lang="en-US" baseline="-25000" dirty="0">
                      <a:solidFill>
                        <a:srgbClr val="FF0000"/>
                      </a:solidFill>
                    </a:rPr>
                    <a:t>1</a:t>
                  </a:r>
                  <a:endParaRPr lang="en-US" dirty="0">
                    <a:solidFill>
                      <a:srgbClr val="FF0000"/>
                    </a:solidFill>
                  </a:endParaRPr>
                </a:p>
                <a:p>
                  <a:r>
                    <a:rPr lang="en-US" dirty="0">
                      <a:solidFill>
                        <a:srgbClr val="FF0000"/>
                      </a:solidFill>
                    </a:rPr>
                    <a:t>y</a:t>
                  </a:r>
                  <a:r>
                    <a:rPr lang="en-US" baseline="-25000" dirty="0">
                      <a:solidFill>
                        <a:srgbClr val="FF0000"/>
                      </a:solidFill>
                    </a:rPr>
                    <a:t>2</a:t>
                  </a:r>
                  <a:endParaRPr lang="en-US" dirty="0">
                    <a:solidFill>
                      <a:srgbClr val="FF0000"/>
                    </a:solidFill>
                  </a:endParaRPr>
                </a:p>
                <a:p>
                  <a:r>
                    <a:rPr lang="en-US" dirty="0">
                      <a:solidFill>
                        <a:srgbClr val="FF0000"/>
                      </a:solidFill>
                    </a:rPr>
                    <a:t>y</a:t>
                  </a:r>
                  <a:r>
                    <a:rPr lang="en-US" baseline="-25000" dirty="0">
                      <a:solidFill>
                        <a:srgbClr val="FF0000"/>
                      </a:solidFill>
                    </a:rPr>
                    <a:t>3</a:t>
                  </a:r>
                  <a:endParaRPr lang="en-US" dirty="0">
                    <a:solidFill>
                      <a:srgbClr val="FF0000"/>
                    </a:solidFill>
                  </a:endParaRPr>
                </a:p>
                <a:p>
                  <a:r>
                    <a:rPr lang="en-US" dirty="0">
                      <a:solidFill>
                        <a:srgbClr val="FF0000"/>
                      </a:solidFill>
                    </a:rPr>
                    <a:t>y</a:t>
                  </a:r>
                  <a:r>
                    <a:rPr lang="en-US" baseline="-25000" dirty="0">
                      <a:solidFill>
                        <a:srgbClr val="FF0000"/>
                      </a:solidFill>
                    </a:rPr>
                    <a:t>4</a:t>
                  </a:r>
                </a:p>
                <a:p>
                  <a:r>
                    <a:rPr lang="en-US" dirty="0">
                      <a:solidFill>
                        <a:srgbClr val="FF0000"/>
                      </a:solidFill>
                    </a:rPr>
                    <a:t>y</a:t>
                  </a:r>
                  <a:r>
                    <a:rPr lang="en-US" baseline="-25000" dirty="0">
                      <a:solidFill>
                        <a:srgbClr val="FF0000"/>
                      </a:solidFill>
                    </a:rPr>
                    <a:t>5</a:t>
                  </a:r>
                  <a:endParaRPr lang="en-US" dirty="0">
                    <a:solidFill>
                      <a:srgbClr val="FF0000"/>
                    </a:solidFill>
                  </a:endParaRPr>
                </a:p>
                <a:p>
                  <a:r>
                    <a:rPr lang="en-US" dirty="0">
                      <a:solidFill>
                        <a:srgbClr val="FF0000"/>
                      </a:solidFill>
                    </a:rPr>
                    <a:t>y</a:t>
                  </a:r>
                  <a:r>
                    <a:rPr lang="en-US" baseline="-25000" dirty="0">
                      <a:solidFill>
                        <a:srgbClr val="FF0000"/>
                      </a:solidFill>
                    </a:rPr>
                    <a:t>6</a:t>
                  </a:r>
                  <a:endParaRPr lang="en-US" dirty="0">
                    <a:solidFill>
                      <a:srgbClr val="FF0000"/>
                    </a:solidFill>
                  </a:endParaRPr>
                </a:p>
                <a:p>
                  <a:r>
                    <a:rPr lang="en-US" dirty="0">
                      <a:solidFill>
                        <a:srgbClr val="FF0000"/>
                      </a:solidFill>
                    </a:rPr>
                    <a:t>y</a:t>
                  </a:r>
                  <a:r>
                    <a:rPr lang="en-US" baseline="-25000" dirty="0">
                      <a:solidFill>
                        <a:srgbClr val="FF0000"/>
                      </a:solidFill>
                    </a:rPr>
                    <a:t>7</a:t>
                  </a:r>
                  <a:endParaRPr lang="en-US" dirty="0">
                    <a:solidFill>
                      <a:srgbClr val="FF0000"/>
                    </a:solidFill>
                  </a:endParaRPr>
                </a:p>
                <a:p>
                  <a:r>
                    <a:rPr lang="en-US" dirty="0">
                      <a:solidFill>
                        <a:srgbClr val="FF0000"/>
                      </a:solidFill>
                    </a:rPr>
                    <a:t>y</a:t>
                  </a:r>
                  <a:r>
                    <a:rPr lang="en-US" baseline="-25000" dirty="0">
                      <a:solidFill>
                        <a:srgbClr val="FF0000"/>
                      </a:solidFill>
                    </a:rPr>
                    <a:t>8</a:t>
                  </a:r>
                  <a:endParaRPr lang="en-US" dirty="0">
                    <a:solidFill>
                      <a:srgbClr val="FF0000"/>
                    </a:solidFill>
                  </a:endParaRPr>
                </a:p>
                <a:p>
                  <a:r>
                    <a:rPr lang="en-US" dirty="0">
                      <a:solidFill>
                        <a:srgbClr val="FF0000"/>
                      </a:solidFill>
                    </a:rPr>
                    <a:t>y</a:t>
                  </a:r>
                  <a:r>
                    <a:rPr lang="en-US" baseline="-25000" dirty="0">
                      <a:solidFill>
                        <a:srgbClr val="FF0000"/>
                      </a:solidFill>
                    </a:rPr>
                    <a:t>9</a:t>
                  </a:r>
                  <a:endParaRPr lang="en-US" dirty="0">
                    <a:solidFill>
                      <a:srgbClr val="FF0000"/>
                    </a:solidFill>
                  </a:endParaRPr>
                </a:p>
              </p:txBody>
            </p:sp>
          </p:grpSp>
          <p:sp>
            <p:nvSpPr>
              <p:cNvPr id="19" name="TextBox 18"/>
              <p:cNvSpPr txBox="1"/>
              <p:nvPr/>
            </p:nvSpPr>
            <p:spPr>
              <a:xfrm>
                <a:off x="10387250" y="3396043"/>
                <a:ext cx="2069797" cy="646331"/>
              </a:xfrm>
              <a:prstGeom prst="rect">
                <a:avLst/>
              </a:prstGeom>
              <a:noFill/>
            </p:spPr>
            <p:txBody>
              <a:bodyPr wrap="none" rtlCol="0">
                <a:spAutoFit/>
              </a:bodyPr>
              <a:lstStyle/>
              <a:p>
                <a:r>
                  <a:rPr lang="en-US" dirty="0">
                    <a:solidFill>
                      <a:srgbClr val="FF0000"/>
                    </a:solidFill>
                  </a:rPr>
                  <a:t>is there an object?</a:t>
                </a:r>
              </a:p>
              <a:p>
                <a:r>
                  <a:rPr lang="en-US" dirty="0">
                    <a:solidFill>
                      <a:srgbClr val="FF0000"/>
                    </a:solidFill>
                  </a:rPr>
                  <a:t>y</a:t>
                </a:r>
                <a:r>
                  <a:rPr lang="en-US" baseline="-25000" dirty="0">
                    <a:solidFill>
                      <a:srgbClr val="FF0000"/>
                    </a:solidFill>
                  </a:rPr>
                  <a:t>1</a:t>
                </a:r>
                <a:r>
                  <a:rPr lang="en-US" dirty="0">
                    <a:solidFill>
                      <a:srgbClr val="FF0000"/>
                    </a:solidFill>
                  </a:rPr>
                  <a:t>=p</a:t>
                </a:r>
                <a:r>
                  <a:rPr lang="en-US" baseline="-25000" dirty="0">
                    <a:solidFill>
                      <a:srgbClr val="FF0000"/>
                    </a:solidFill>
                  </a:rPr>
                  <a:t>c</a:t>
                </a:r>
                <a:endParaRPr lang="en-US" dirty="0">
                  <a:solidFill>
                    <a:srgbClr val="FF0000"/>
                  </a:solidFill>
                </a:endParaRPr>
              </a:p>
            </p:txBody>
          </p:sp>
          <p:cxnSp>
            <p:nvCxnSpPr>
              <p:cNvPr id="22" name="Straight Arrow Connector 21"/>
              <p:cNvCxnSpPr/>
              <p:nvPr/>
            </p:nvCxnSpPr>
            <p:spPr>
              <a:xfrm flipH="1" flipV="1">
                <a:off x="9869342" y="2951263"/>
                <a:ext cx="586850" cy="52211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4557022" y="4790396"/>
              <a:ext cx="319318" cy="369332"/>
            </a:xfrm>
            <a:prstGeom prst="rect">
              <a:avLst/>
            </a:prstGeom>
          </p:spPr>
          <p:txBody>
            <a:bodyPr wrap="none">
              <a:spAutoFit/>
            </a:bodyPr>
            <a:lstStyle/>
            <a:p>
              <a:r>
                <a:rPr lang="en-US" dirty="0">
                  <a:solidFill>
                    <a:srgbClr val="FF0000"/>
                  </a:solidFill>
                </a:rPr>
                <a:t>=</a:t>
              </a:r>
              <a:endParaRPr lang="en-US" dirty="0"/>
            </a:p>
          </p:txBody>
        </p:sp>
        <p:sp>
          <p:nvSpPr>
            <p:cNvPr id="37" name="Double Brace 36"/>
            <p:cNvSpPr/>
            <p:nvPr/>
          </p:nvSpPr>
          <p:spPr>
            <a:xfrm>
              <a:off x="4019090" y="3669516"/>
              <a:ext cx="493971"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3" name="Group 42"/>
          <p:cNvGrpSpPr/>
          <p:nvPr/>
        </p:nvGrpSpPr>
        <p:grpSpPr>
          <a:xfrm>
            <a:off x="-69938" y="4192723"/>
            <a:ext cx="4121532" cy="1934009"/>
            <a:chOff x="-69938" y="4192723"/>
            <a:chExt cx="4121532" cy="1934009"/>
          </a:xfrm>
        </p:grpSpPr>
        <p:pic>
          <p:nvPicPr>
            <p:cNvPr id="38" name="Picture 37"/>
            <p:cNvPicPr>
              <a:picLocks noChangeAspect="1"/>
            </p:cNvPicPr>
            <p:nvPr/>
          </p:nvPicPr>
          <p:blipFill>
            <a:blip r:embed="rId4"/>
            <a:stretch>
              <a:fillRect/>
            </a:stretch>
          </p:blipFill>
          <p:spPr>
            <a:xfrm>
              <a:off x="-69938" y="4192723"/>
              <a:ext cx="4121532" cy="1934009"/>
            </a:xfrm>
            <a:prstGeom prst="rect">
              <a:avLst/>
            </a:prstGeom>
          </p:spPr>
        </p:pic>
        <p:pic>
          <p:nvPicPr>
            <p:cNvPr id="39" name="Picture 38"/>
            <p:cNvPicPr>
              <a:picLocks noChangeAspect="1"/>
            </p:cNvPicPr>
            <p:nvPr/>
          </p:nvPicPr>
          <p:blipFill>
            <a:blip r:embed="rId5"/>
            <a:stretch>
              <a:fillRect/>
            </a:stretch>
          </p:blipFill>
          <p:spPr>
            <a:xfrm>
              <a:off x="15155" y="4565007"/>
              <a:ext cx="531663" cy="720686"/>
            </a:xfrm>
            <a:prstGeom prst="rect">
              <a:avLst/>
            </a:prstGeom>
          </p:spPr>
        </p:pic>
      </p:grpSp>
      <p:sp>
        <p:nvSpPr>
          <p:cNvPr id="41" name="Rectangle 40"/>
          <p:cNvSpPr/>
          <p:nvPr/>
        </p:nvSpPr>
        <p:spPr>
          <a:xfrm>
            <a:off x="6810265" y="4916361"/>
            <a:ext cx="1267976" cy="369332"/>
          </a:xfrm>
          <a:prstGeom prst="rect">
            <a:avLst/>
          </a:prstGeom>
        </p:spPr>
        <p:txBody>
          <a:bodyPr wrap="none">
            <a:spAutoFit/>
          </a:bodyPr>
          <a:lstStyle/>
          <a:p>
            <a:r>
              <a:rPr lang="en-US" dirty="0">
                <a:solidFill>
                  <a:srgbClr val="FF0000"/>
                </a:solidFill>
              </a:rPr>
              <a:t>Yes if y</a:t>
            </a:r>
            <a:r>
              <a:rPr lang="en-US" baseline="-25000" dirty="0">
                <a:solidFill>
                  <a:srgbClr val="FF0000"/>
                </a:solidFill>
              </a:rPr>
              <a:t>1</a:t>
            </a:r>
            <a:r>
              <a:rPr lang="en-US" dirty="0">
                <a:solidFill>
                  <a:srgbClr val="FF0000"/>
                </a:solidFill>
              </a:rPr>
              <a:t>=1</a:t>
            </a:r>
          </a:p>
        </p:txBody>
      </p:sp>
      <p:sp>
        <p:nvSpPr>
          <p:cNvPr id="42" name="Rectangle 41"/>
          <p:cNvSpPr/>
          <p:nvPr/>
        </p:nvSpPr>
        <p:spPr>
          <a:xfrm>
            <a:off x="6831015" y="5318763"/>
            <a:ext cx="1186543" cy="369332"/>
          </a:xfrm>
          <a:prstGeom prst="rect">
            <a:avLst/>
          </a:prstGeom>
        </p:spPr>
        <p:txBody>
          <a:bodyPr wrap="none">
            <a:spAutoFit/>
          </a:bodyPr>
          <a:lstStyle/>
          <a:p>
            <a:r>
              <a:rPr lang="en-US" dirty="0">
                <a:solidFill>
                  <a:srgbClr val="FF0000"/>
                </a:solidFill>
              </a:rPr>
              <a:t>No if y</a:t>
            </a:r>
            <a:r>
              <a:rPr lang="en-US" baseline="-25000" dirty="0">
                <a:solidFill>
                  <a:srgbClr val="FF0000"/>
                </a:solidFill>
              </a:rPr>
              <a:t>1</a:t>
            </a:r>
            <a:r>
              <a:rPr lang="en-US" dirty="0">
                <a:solidFill>
                  <a:srgbClr val="FF0000"/>
                </a:solidFill>
              </a:rPr>
              <a:t>=0</a:t>
            </a:r>
          </a:p>
        </p:txBody>
      </p:sp>
      <p:sp>
        <p:nvSpPr>
          <p:cNvPr id="44" name="Rectangle 43"/>
          <p:cNvSpPr/>
          <p:nvPr/>
        </p:nvSpPr>
        <p:spPr>
          <a:xfrm>
            <a:off x="2198769" y="1366787"/>
            <a:ext cx="800463" cy="96330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5" name="Rectangle 44"/>
          <p:cNvSpPr/>
          <p:nvPr/>
        </p:nvSpPr>
        <p:spPr>
          <a:xfrm>
            <a:off x="2351169" y="1777596"/>
            <a:ext cx="800463" cy="96330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6" name="Rectangle 45"/>
          <p:cNvSpPr/>
          <p:nvPr/>
        </p:nvSpPr>
        <p:spPr>
          <a:xfrm>
            <a:off x="586582" y="1410734"/>
            <a:ext cx="260762" cy="13346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7" name="TextBox 46"/>
          <p:cNvSpPr txBox="1"/>
          <p:nvPr/>
        </p:nvSpPr>
        <p:spPr>
          <a:xfrm>
            <a:off x="1103931" y="1153982"/>
            <a:ext cx="1005403" cy="369332"/>
          </a:xfrm>
          <a:prstGeom prst="rect">
            <a:avLst/>
          </a:prstGeom>
          <a:noFill/>
        </p:spPr>
        <p:txBody>
          <a:bodyPr wrap="none" rtlCol="0">
            <a:spAutoFit/>
          </a:bodyPr>
          <a:lstStyle/>
          <a:p>
            <a:r>
              <a:rPr lang="en-US" dirty="0">
                <a:solidFill>
                  <a:srgbClr val="FF0000"/>
                </a:solidFill>
              </a:rPr>
              <a:t>Classes</a:t>
            </a:r>
          </a:p>
        </p:txBody>
      </p:sp>
      <p:sp>
        <p:nvSpPr>
          <p:cNvPr id="48" name="Rectangle 47"/>
          <p:cNvSpPr/>
          <p:nvPr/>
        </p:nvSpPr>
        <p:spPr>
          <a:xfrm>
            <a:off x="1190365" y="1741032"/>
            <a:ext cx="1160804" cy="1364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49" name="Rectangle 48"/>
          <p:cNvSpPr/>
          <p:nvPr/>
        </p:nvSpPr>
        <p:spPr>
          <a:xfrm>
            <a:off x="1194768" y="2307179"/>
            <a:ext cx="1160804" cy="1364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0" name="Rectangle 49"/>
          <p:cNvSpPr/>
          <p:nvPr/>
        </p:nvSpPr>
        <p:spPr>
          <a:xfrm>
            <a:off x="1093863" y="2005424"/>
            <a:ext cx="1160804" cy="101738"/>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1" name="Rectangle 50"/>
          <p:cNvSpPr/>
          <p:nvPr/>
        </p:nvSpPr>
        <p:spPr>
          <a:xfrm>
            <a:off x="1583398" y="1857397"/>
            <a:ext cx="1160804" cy="165703"/>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2" name="Rectangle 51"/>
          <p:cNvSpPr/>
          <p:nvPr/>
        </p:nvSpPr>
        <p:spPr>
          <a:xfrm>
            <a:off x="4513061" y="1741033"/>
            <a:ext cx="3352853" cy="135876"/>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3" name="Rectangle 52"/>
          <p:cNvSpPr/>
          <p:nvPr/>
        </p:nvSpPr>
        <p:spPr>
          <a:xfrm>
            <a:off x="6267964" y="1703702"/>
            <a:ext cx="2465688" cy="136491"/>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4" name="Rectangle 53"/>
          <p:cNvSpPr/>
          <p:nvPr/>
        </p:nvSpPr>
        <p:spPr>
          <a:xfrm>
            <a:off x="5347124" y="1368796"/>
            <a:ext cx="2730705" cy="429934"/>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5" name="TextBox 54"/>
          <p:cNvSpPr txBox="1"/>
          <p:nvPr/>
        </p:nvSpPr>
        <p:spPr>
          <a:xfrm>
            <a:off x="3394857" y="1428260"/>
            <a:ext cx="1941557" cy="369332"/>
          </a:xfrm>
          <a:prstGeom prst="rect">
            <a:avLst/>
          </a:prstGeom>
          <a:solidFill>
            <a:schemeClr val="bg1"/>
          </a:solidFill>
        </p:spPr>
        <p:txBody>
          <a:bodyPr wrap="none" rtlCol="0">
            <a:spAutoFit/>
          </a:bodyPr>
          <a:lstStyle/>
          <a:p>
            <a:r>
              <a:rPr lang="en-US" dirty="0">
                <a:solidFill>
                  <a:schemeClr val="accent4"/>
                </a:solidFill>
              </a:rPr>
              <a:t>      Goal: Output </a:t>
            </a:r>
          </a:p>
        </p:txBody>
      </p:sp>
      <p:sp>
        <p:nvSpPr>
          <p:cNvPr id="56" name="Rectangle 55"/>
          <p:cNvSpPr/>
          <p:nvPr/>
        </p:nvSpPr>
        <p:spPr>
          <a:xfrm>
            <a:off x="3854994" y="1410784"/>
            <a:ext cx="4567400" cy="400719"/>
          </a:xfrm>
          <a:prstGeom prst="rect">
            <a:avLst/>
          </a:prstGeom>
          <a:solidFill>
            <a:schemeClr val="bg1"/>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7" name="Rectangle 56"/>
          <p:cNvSpPr/>
          <p:nvPr/>
        </p:nvSpPr>
        <p:spPr>
          <a:xfrm>
            <a:off x="5211455" y="2467338"/>
            <a:ext cx="529093" cy="477847"/>
          </a:xfrm>
          <a:prstGeom prst="rect">
            <a:avLst/>
          </a:prstGeom>
          <a:solidFill>
            <a:srgbClr val="FF0000">
              <a:alpha val="22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14" name="Group 13"/>
          <p:cNvGrpSpPr/>
          <p:nvPr/>
        </p:nvGrpSpPr>
        <p:grpSpPr>
          <a:xfrm>
            <a:off x="3854994" y="3588026"/>
            <a:ext cx="2643151" cy="1627566"/>
            <a:chOff x="3854994" y="3588026"/>
            <a:chExt cx="2643151" cy="1627566"/>
          </a:xfrm>
        </p:grpSpPr>
        <p:sp>
          <p:nvSpPr>
            <p:cNvPr id="8" name="Rectangle 7"/>
            <p:cNvSpPr/>
            <p:nvPr/>
          </p:nvSpPr>
          <p:spPr>
            <a:xfrm>
              <a:off x="3854994" y="3588026"/>
              <a:ext cx="702028" cy="506896"/>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8" name="Rectangle 57"/>
            <p:cNvSpPr/>
            <p:nvPr/>
          </p:nvSpPr>
          <p:spPr>
            <a:xfrm>
              <a:off x="4761170" y="3592296"/>
              <a:ext cx="702028" cy="506896"/>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59" name="Rectangle 58"/>
            <p:cNvSpPr/>
            <p:nvPr/>
          </p:nvSpPr>
          <p:spPr>
            <a:xfrm>
              <a:off x="5796117" y="4708696"/>
              <a:ext cx="702028" cy="506896"/>
            </a:xfrm>
            <a:prstGeom prst="rect">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spTree>
    <p:extLst>
      <p:ext uri="{BB962C8B-B14F-4D97-AF65-F5344CB8AC3E}">
        <p14:creationId xmlns:p14="http://schemas.microsoft.com/office/powerpoint/2010/main" val="645138093"/>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xmlns:p14="http://schemas.microsoft.com/office/powerpoint/2010/mai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5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left)">
                                      <p:cBhvr>
                                        <p:cTn id="16" dur="500"/>
                                        <p:tgtEl>
                                          <p:spTgt spid="5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 calcmode="lin" valueType="num">
                                      <p:cBhvr additive="base">
                                        <p:cTn id="21" dur="500" fill="hold"/>
                                        <p:tgtEl>
                                          <p:spTgt spid="57"/>
                                        </p:tgtEl>
                                        <p:attrNameLst>
                                          <p:attrName>ppt_x</p:attrName>
                                        </p:attrNameLst>
                                      </p:cBhvr>
                                      <p:tavLst>
                                        <p:tav tm="0">
                                          <p:val>
                                            <p:strVal val="#ppt_x"/>
                                          </p:val>
                                        </p:tav>
                                        <p:tav tm="100000">
                                          <p:val>
                                            <p:strVal val="#ppt_x"/>
                                          </p:val>
                                        </p:tav>
                                      </p:tavLst>
                                    </p:anim>
                                    <p:anim calcmode="lin" valueType="num">
                                      <p:cBhvr additive="base">
                                        <p:cTn id="2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lef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left)">
                                      <p:cBhvr>
                                        <p:cTn id="37" dur="500"/>
                                        <p:tgtEl>
                                          <p:spTgt spid="4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7" grpId="0"/>
      <p:bldP spid="41" grpId="0"/>
      <p:bldP spid="42" grpId="0"/>
      <p:bldP spid="47" grpId="0"/>
      <p:bldP spid="54" grpId="0" animBg="1"/>
      <p:bldP spid="56"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4F1C54-3C3D-F795-453D-63B2B10F3FE3}"/>
              </a:ext>
            </a:extLst>
          </p:cNvPr>
          <p:cNvSpPr/>
          <p:nvPr/>
        </p:nvSpPr>
        <p:spPr>
          <a:xfrm>
            <a:off x="0" y="0"/>
            <a:ext cx="9144000" cy="6606540"/>
          </a:xfrm>
          <a:prstGeom prst="rect">
            <a:avLst/>
          </a:prstGeom>
          <a:solidFill>
            <a:srgbClr val="F3F4F9"/>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pic>
        <p:nvPicPr>
          <p:cNvPr id="4098" name="Picture 2" descr="one and tow">
            <a:extLst>
              <a:ext uri="{FF2B5EF4-FFF2-40B4-BE49-F238E27FC236}">
                <a16:creationId xmlns:a16="http://schemas.microsoft.com/office/drawing/2014/main" id="{8E1C38D5-737B-4E38-8E92-BBA878B5A1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83" y="571500"/>
            <a:ext cx="7634287"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02030" y="781190"/>
            <a:ext cx="7739939" cy="769441"/>
          </a:xfrm>
          <a:prstGeom prst="rect">
            <a:avLst/>
          </a:prstGeom>
          <a:solidFill>
            <a:srgbClr val="F3F4F9"/>
          </a:solidFill>
        </p:spPr>
        <p:txBody>
          <a:bodyPr wrap="none" rtlCol="0">
            <a:spAutoFit/>
          </a:bodyPr>
          <a:lstStyle/>
          <a:p>
            <a:r>
              <a:rPr lang="en-US" sz="4400" dirty="0">
                <a:solidFill>
                  <a:schemeClr val="accent4"/>
                </a:solidFill>
              </a:rPr>
              <a:t>One and Two Stage Detectors</a:t>
            </a:r>
          </a:p>
        </p:txBody>
      </p:sp>
      <p:sp>
        <p:nvSpPr>
          <p:cNvPr id="6" name="TextBox 5">
            <a:extLst>
              <a:ext uri="{FF2B5EF4-FFF2-40B4-BE49-F238E27FC236}">
                <a16:creationId xmlns:a16="http://schemas.microsoft.com/office/drawing/2014/main" id="{C2082E8C-23E2-DC45-6124-826C418EA20E}"/>
              </a:ext>
            </a:extLst>
          </p:cNvPr>
          <p:cNvSpPr txBox="1"/>
          <p:nvPr/>
        </p:nvSpPr>
        <p:spPr>
          <a:xfrm>
            <a:off x="4526280" y="4886236"/>
            <a:ext cx="4617720" cy="1200329"/>
          </a:xfrm>
          <a:prstGeom prst="rect">
            <a:avLst/>
          </a:prstGeom>
          <a:noFill/>
        </p:spPr>
        <p:txBody>
          <a:bodyPr wrap="square">
            <a:spAutoFit/>
          </a:bodyPr>
          <a:lstStyle/>
          <a:p>
            <a:r>
              <a:rPr lang="en-US" b="0" i="0" dirty="0">
                <a:solidFill>
                  <a:srgbClr val="080A13"/>
                </a:solidFill>
                <a:effectLst/>
                <a:latin typeface="Inter"/>
              </a:rPr>
              <a:t>Object detection algorithms are broadly classified into two categories based on how many times the same input image is passed through a network.</a:t>
            </a:r>
            <a:endParaRPr lang="en-US" dirty="0"/>
          </a:p>
        </p:txBody>
      </p:sp>
      <p:sp>
        <p:nvSpPr>
          <p:cNvPr id="9" name="TextBox 8">
            <a:extLst>
              <a:ext uri="{FF2B5EF4-FFF2-40B4-BE49-F238E27FC236}">
                <a16:creationId xmlns:a16="http://schemas.microsoft.com/office/drawing/2014/main" id="{3EAFC2D7-7A1D-6071-CF5C-9529721C8BC1}"/>
              </a:ext>
            </a:extLst>
          </p:cNvPr>
          <p:cNvSpPr txBox="1"/>
          <p:nvPr/>
        </p:nvSpPr>
        <p:spPr>
          <a:xfrm>
            <a:off x="4158933" y="4886235"/>
            <a:ext cx="4617720" cy="1200329"/>
          </a:xfrm>
          <a:prstGeom prst="rect">
            <a:avLst/>
          </a:prstGeom>
          <a:noFill/>
        </p:spPr>
        <p:txBody>
          <a:bodyPr wrap="square">
            <a:spAutoFit/>
          </a:bodyPr>
          <a:lstStyle/>
          <a:p>
            <a:r>
              <a:rPr lang="en-US" b="0" i="0" dirty="0">
                <a:solidFill>
                  <a:srgbClr val="080A13"/>
                </a:solidFill>
                <a:effectLst/>
                <a:latin typeface="Inter"/>
              </a:rPr>
              <a:t>Generally, single-shot object detection is better suited for real-time applications, while two-shot object detection is better for applications where accuracy is more important.</a:t>
            </a:r>
            <a:endParaRPr lang="en-US" dirty="0"/>
          </a:p>
        </p:txBody>
      </p:sp>
      <p:sp>
        <p:nvSpPr>
          <p:cNvPr id="3" name="Rectangle 2">
            <a:extLst>
              <a:ext uri="{FF2B5EF4-FFF2-40B4-BE49-F238E27FC236}">
                <a16:creationId xmlns:a16="http://schemas.microsoft.com/office/drawing/2014/main" id="{798DA883-AF45-66FD-B7CE-379162D0D2E2}"/>
              </a:ext>
            </a:extLst>
          </p:cNvPr>
          <p:cNvSpPr/>
          <p:nvPr/>
        </p:nvSpPr>
        <p:spPr>
          <a:xfrm>
            <a:off x="1257300" y="2777490"/>
            <a:ext cx="2901633" cy="3829050"/>
          </a:xfrm>
          <a:prstGeom prst="rect">
            <a:avLst/>
          </a:prstGeom>
          <a:solidFill>
            <a:srgbClr val="F1F4F9"/>
          </a:solidFill>
          <a:ln w="28575"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Tree>
    <p:extLst>
      <p:ext uri="{BB962C8B-B14F-4D97-AF65-F5344CB8AC3E}">
        <p14:creationId xmlns:p14="http://schemas.microsoft.com/office/powerpoint/2010/main" val="994649009"/>
      </p:ext>
    </p:extLst>
  </p:cSld>
  <p:clrMapOvr>
    <a:masterClrMapping/>
  </p:clrMapOvr>
  <mc:AlternateContent xmlns:mc="http://schemas.openxmlformats.org/markup-compatibility/2006">
    <mc:Choice xmlns:p14="http://schemas.microsoft.com/office/powerpoint/2010/main" Requires="p14">
      <p:transition spd="slow" p14:dur="2000" advTm="14406"/>
    </mc:Choice>
    <mc:Fallback>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6514175" y="2905264"/>
            <a:ext cx="485092" cy="1804705"/>
            <a:chOff x="10122354" y="2084622"/>
            <a:chExt cx="669378" cy="2585323"/>
          </a:xfrm>
        </p:grpSpPr>
        <p:sp>
          <p:nvSpPr>
            <p:cNvPr id="8" name="TextBox 7"/>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9" name="Double Brace 8"/>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19" name="Group 18"/>
          <p:cNvGrpSpPr/>
          <p:nvPr/>
        </p:nvGrpSpPr>
        <p:grpSpPr>
          <a:xfrm>
            <a:off x="3492445" y="257579"/>
            <a:ext cx="669378" cy="2585323"/>
            <a:chOff x="10122354" y="2084622"/>
            <a:chExt cx="669378" cy="2585323"/>
          </a:xfrm>
        </p:grpSpPr>
        <p:sp>
          <p:nvSpPr>
            <p:cNvPr id="22" name="TextBox 21"/>
            <p:cNvSpPr txBox="1"/>
            <p:nvPr/>
          </p:nvSpPr>
          <p:spPr>
            <a:xfrm>
              <a:off x="10266919" y="2084623"/>
              <a:ext cx="423514" cy="2308324"/>
            </a:xfrm>
            <a:prstGeom prst="rect">
              <a:avLst/>
            </a:prstGeom>
            <a:noFill/>
          </p:spPr>
          <p:txBody>
            <a:bodyPr wrap="none" rtlCol="0">
              <a:spAutoFit/>
            </a:bodyPr>
            <a:lstStyle/>
            <a:p>
              <a:r>
                <a:rPr lang="en-US" dirty="0">
                  <a:solidFill>
                    <a:srgbClr val="FF0000"/>
                  </a:solidFill>
                </a:rPr>
                <a:t>p</a:t>
              </a:r>
              <a:r>
                <a:rPr lang="en-US" baseline="-25000" dirty="0">
                  <a:solidFill>
                    <a:srgbClr val="FF0000"/>
                  </a:solidFill>
                </a:rPr>
                <a:t>c</a:t>
              </a:r>
              <a:endParaRPr lang="en-US" dirty="0">
                <a:solidFill>
                  <a:srgbClr val="FF0000"/>
                </a:solidFill>
              </a:endParaRPr>
            </a:p>
            <a:p>
              <a:r>
                <a:rPr lang="en-US" dirty="0" err="1">
                  <a:solidFill>
                    <a:srgbClr val="FF0000"/>
                  </a:solidFill>
                </a:rPr>
                <a:t>b</a:t>
              </a:r>
              <a:r>
                <a:rPr lang="en-US" baseline="-25000" dirty="0" err="1">
                  <a:solidFill>
                    <a:srgbClr val="FF0000"/>
                  </a:solidFill>
                </a:rPr>
                <a:t>x</a:t>
              </a:r>
              <a:endParaRPr lang="en-US" dirty="0">
                <a:solidFill>
                  <a:srgbClr val="FF0000"/>
                </a:solidFill>
              </a:endParaRPr>
            </a:p>
            <a:p>
              <a:r>
                <a:rPr lang="en-US" dirty="0">
                  <a:solidFill>
                    <a:srgbClr val="FF0000"/>
                  </a:solidFill>
                </a:rPr>
                <a:t>b</a:t>
              </a:r>
              <a:r>
                <a:rPr lang="en-US" baseline="-25000" dirty="0">
                  <a:solidFill>
                    <a:srgbClr val="FF0000"/>
                  </a:solidFill>
                </a:rPr>
                <a:t>y</a:t>
              </a:r>
              <a:endParaRPr lang="en-US" dirty="0">
                <a:solidFill>
                  <a:srgbClr val="FF0000"/>
                </a:solidFill>
              </a:endParaRPr>
            </a:p>
            <a:p>
              <a:r>
                <a:rPr lang="en-US" dirty="0" err="1">
                  <a:solidFill>
                    <a:srgbClr val="FF0000"/>
                  </a:solidFill>
                </a:rPr>
                <a:t>b</a:t>
              </a:r>
              <a:r>
                <a:rPr lang="en-US" baseline="-25000" dirty="0" err="1">
                  <a:solidFill>
                    <a:srgbClr val="FF0000"/>
                  </a:solidFill>
                </a:rPr>
                <a:t>w</a:t>
              </a:r>
              <a:endParaRPr lang="en-US" baseline="-25000" dirty="0">
                <a:solidFill>
                  <a:srgbClr val="FF0000"/>
                </a:solidFill>
              </a:endParaRPr>
            </a:p>
            <a:p>
              <a:r>
                <a:rPr lang="en-US" dirty="0" err="1">
                  <a:solidFill>
                    <a:srgbClr val="FF0000"/>
                  </a:solidFill>
                </a:rPr>
                <a:t>b</a:t>
              </a:r>
              <a:r>
                <a:rPr lang="en-US" baseline="-25000" dirty="0" err="1">
                  <a:solidFill>
                    <a:srgbClr val="FF0000"/>
                  </a:solidFill>
                </a:rPr>
                <a:t>h</a:t>
              </a:r>
              <a:endParaRPr lang="en-US" dirty="0">
                <a:solidFill>
                  <a:srgbClr val="FF0000"/>
                </a:solidFill>
              </a:endParaRPr>
            </a:p>
            <a:p>
              <a:r>
                <a:rPr lang="en-US" dirty="0">
                  <a:solidFill>
                    <a:srgbClr val="FF0000"/>
                  </a:solidFill>
                </a:rPr>
                <a:t>c</a:t>
              </a:r>
              <a:r>
                <a:rPr lang="en-US" baseline="-25000" dirty="0">
                  <a:solidFill>
                    <a:srgbClr val="FF0000"/>
                  </a:solidFill>
                </a:rPr>
                <a:t>1</a:t>
              </a:r>
              <a:endParaRPr lang="en-US" dirty="0">
                <a:solidFill>
                  <a:srgbClr val="FF0000"/>
                </a:solidFill>
              </a:endParaRPr>
            </a:p>
            <a:p>
              <a:r>
                <a:rPr lang="en-US" dirty="0">
                  <a:solidFill>
                    <a:srgbClr val="FF0000"/>
                  </a:solidFill>
                </a:rPr>
                <a:t>c</a:t>
              </a:r>
              <a:r>
                <a:rPr lang="en-US" baseline="-25000" dirty="0">
                  <a:solidFill>
                    <a:srgbClr val="FF0000"/>
                  </a:solidFill>
                </a:rPr>
                <a:t>2</a:t>
              </a:r>
              <a:endParaRPr lang="en-US" dirty="0">
                <a:solidFill>
                  <a:srgbClr val="FF0000"/>
                </a:solidFill>
              </a:endParaRPr>
            </a:p>
            <a:p>
              <a:r>
                <a:rPr lang="en-US" dirty="0">
                  <a:solidFill>
                    <a:srgbClr val="FF0000"/>
                  </a:solidFill>
                </a:rPr>
                <a:t>c</a:t>
              </a:r>
              <a:r>
                <a:rPr lang="en-US" baseline="-25000" dirty="0">
                  <a:solidFill>
                    <a:srgbClr val="FF0000"/>
                  </a:solidFill>
                </a:rPr>
                <a:t>3</a:t>
              </a:r>
              <a:endParaRPr lang="en-US" dirty="0">
                <a:solidFill>
                  <a:srgbClr val="FF0000"/>
                </a:solidFill>
              </a:endParaRPr>
            </a:p>
          </p:txBody>
        </p:sp>
        <p:sp>
          <p:nvSpPr>
            <p:cNvPr id="23" name="Double Brace 22"/>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p:cNvGrpSpPr/>
          <p:nvPr/>
        </p:nvGrpSpPr>
        <p:grpSpPr>
          <a:xfrm>
            <a:off x="5898524" y="2913186"/>
            <a:ext cx="507968" cy="1815883"/>
            <a:chOff x="10216906" y="2084622"/>
            <a:chExt cx="507968" cy="1815883"/>
          </a:xfrm>
        </p:grpSpPr>
        <p:sp>
          <p:nvSpPr>
            <p:cNvPr id="25" name="TextBox 24"/>
            <p:cNvSpPr txBox="1"/>
            <p:nvPr/>
          </p:nvSpPr>
          <p:spPr>
            <a:xfrm>
              <a:off x="10266919" y="2084623"/>
              <a:ext cx="370614" cy="1815882"/>
            </a:xfrm>
            <a:prstGeom prst="rect">
              <a:avLst/>
            </a:prstGeom>
            <a:noFill/>
          </p:spPr>
          <p:txBody>
            <a:bodyPr wrap="none" rtlCol="0">
              <a:spAutoFit/>
            </a:bodyPr>
            <a:lstStyle/>
            <a:p>
              <a:r>
                <a:rPr lang="en-US" sz="1400" dirty="0">
                  <a:solidFill>
                    <a:schemeClr val="accent6">
                      <a:lumMod val="60000"/>
                      <a:lumOff val="40000"/>
                    </a:schemeClr>
                  </a:solidFill>
                </a:rPr>
                <a:t>1</a:t>
              </a:r>
            </a:p>
            <a:p>
              <a:r>
                <a:rPr lang="en-US" sz="1400" dirty="0" err="1">
                  <a:solidFill>
                    <a:schemeClr val="accent6">
                      <a:lumMod val="60000"/>
                      <a:lumOff val="40000"/>
                    </a:schemeClr>
                  </a:solidFill>
                </a:rPr>
                <a:t>b</a:t>
              </a:r>
              <a:r>
                <a:rPr lang="en-US" sz="1400" baseline="-25000" dirty="0" err="1">
                  <a:solidFill>
                    <a:schemeClr val="accent6">
                      <a:lumMod val="60000"/>
                      <a:lumOff val="40000"/>
                    </a:schemeClr>
                  </a:solidFill>
                </a:rPr>
                <a:t>x</a:t>
              </a:r>
              <a:endParaRPr lang="en-US" sz="1400" dirty="0">
                <a:solidFill>
                  <a:schemeClr val="accent6">
                    <a:lumMod val="60000"/>
                    <a:lumOff val="40000"/>
                  </a:schemeClr>
                </a:solidFill>
              </a:endParaRPr>
            </a:p>
            <a:p>
              <a:r>
                <a:rPr lang="en-US" sz="1400" dirty="0">
                  <a:solidFill>
                    <a:schemeClr val="accent6">
                      <a:lumMod val="60000"/>
                      <a:lumOff val="40000"/>
                    </a:schemeClr>
                  </a:solidFill>
                </a:rPr>
                <a:t>b</a:t>
              </a:r>
              <a:r>
                <a:rPr lang="en-US" sz="1400" baseline="-25000" dirty="0">
                  <a:solidFill>
                    <a:schemeClr val="accent6">
                      <a:lumMod val="60000"/>
                      <a:lumOff val="40000"/>
                    </a:schemeClr>
                  </a:solidFill>
                </a:rPr>
                <a:t>y</a:t>
              </a:r>
              <a:endParaRPr lang="en-US" sz="1400" dirty="0">
                <a:solidFill>
                  <a:schemeClr val="accent6">
                    <a:lumMod val="60000"/>
                    <a:lumOff val="40000"/>
                  </a:schemeClr>
                </a:solidFill>
              </a:endParaRPr>
            </a:p>
            <a:p>
              <a:r>
                <a:rPr lang="en-US" sz="1400" dirty="0" err="1">
                  <a:solidFill>
                    <a:schemeClr val="accent6">
                      <a:lumMod val="60000"/>
                      <a:lumOff val="40000"/>
                    </a:schemeClr>
                  </a:solidFill>
                </a:rPr>
                <a:t>b</a:t>
              </a:r>
              <a:r>
                <a:rPr lang="en-US" sz="1400" baseline="-25000" dirty="0" err="1">
                  <a:solidFill>
                    <a:schemeClr val="accent6">
                      <a:lumMod val="60000"/>
                      <a:lumOff val="40000"/>
                    </a:schemeClr>
                  </a:solidFill>
                </a:rPr>
                <a:t>w</a:t>
              </a:r>
              <a:endParaRPr lang="en-US" sz="1400" baseline="-25000" dirty="0">
                <a:solidFill>
                  <a:schemeClr val="accent6">
                    <a:lumMod val="60000"/>
                    <a:lumOff val="40000"/>
                  </a:schemeClr>
                </a:solidFill>
              </a:endParaRPr>
            </a:p>
            <a:p>
              <a:r>
                <a:rPr lang="en-US" sz="1400" dirty="0" err="1">
                  <a:solidFill>
                    <a:schemeClr val="accent6">
                      <a:lumMod val="60000"/>
                      <a:lumOff val="40000"/>
                    </a:schemeClr>
                  </a:solidFill>
                </a:rPr>
                <a:t>b</a:t>
              </a:r>
              <a:r>
                <a:rPr lang="en-US" sz="1400" baseline="-25000" dirty="0" err="1">
                  <a:solidFill>
                    <a:schemeClr val="accent6">
                      <a:lumMod val="60000"/>
                      <a:lumOff val="40000"/>
                    </a:schemeClr>
                  </a:solidFill>
                </a:rPr>
                <a:t>h</a:t>
              </a:r>
              <a:endParaRPr lang="en-US" sz="1400" dirty="0">
                <a:solidFill>
                  <a:schemeClr val="accent6">
                    <a:lumMod val="60000"/>
                    <a:lumOff val="40000"/>
                  </a:schemeClr>
                </a:solidFill>
              </a:endParaRPr>
            </a:p>
            <a:p>
              <a:r>
                <a:rPr lang="en-US" sz="1400" dirty="0">
                  <a:solidFill>
                    <a:schemeClr val="accent6">
                      <a:lumMod val="60000"/>
                      <a:lumOff val="40000"/>
                    </a:schemeClr>
                  </a:solidFill>
                </a:rPr>
                <a:t>0</a:t>
              </a:r>
            </a:p>
            <a:p>
              <a:r>
                <a:rPr lang="en-US" sz="1400" dirty="0">
                  <a:solidFill>
                    <a:schemeClr val="accent6">
                      <a:lumMod val="60000"/>
                      <a:lumOff val="40000"/>
                    </a:schemeClr>
                  </a:solidFill>
                </a:rPr>
                <a:t>1</a:t>
              </a:r>
            </a:p>
            <a:p>
              <a:r>
                <a:rPr lang="en-US" sz="1400" dirty="0">
                  <a:solidFill>
                    <a:schemeClr val="accent6">
                      <a:lumMod val="60000"/>
                      <a:lumOff val="40000"/>
                    </a:schemeClr>
                  </a:solidFill>
                </a:rPr>
                <a:t>0</a:t>
              </a:r>
            </a:p>
          </p:txBody>
        </p:sp>
        <p:sp>
          <p:nvSpPr>
            <p:cNvPr id="26" name="Double Brace 25"/>
            <p:cNvSpPr/>
            <p:nvPr/>
          </p:nvSpPr>
          <p:spPr>
            <a:xfrm>
              <a:off x="10216906" y="2084622"/>
              <a:ext cx="507968" cy="181588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pic>
        <p:nvPicPr>
          <p:cNvPr id="2" name="Picture 1"/>
          <p:cNvPicPr>
            <a:picLocks noChangeAspect="1"/>
          </p:cNvPicPr>
          <p:nvPr/>
        </p:nvPicPr>
        <p:blipFill>
          <a:blip r:embed="rId2"/>
          <a:stretch>
            <a:fillRect/>
          </a:stretch>
        </p:blipFill>
        <p:spPr>
          <a:xfrm>
            <a:off x="654375" y="1785832"/>
            <a:ext cx="2595910" cy="2628359"/>
          </a:xfrm>
          <a:prstGeom prst="rect">
            <a:avLst/>
          </a:prstGeom>
        </p:spPr>
      </p:pic>
      <p:grpSp>
        <p:nvGrpSpPr>
          <p:cNvPr id="31" name="Group 30"/>
          <p:cNvGrpSpPr/>
          <p:nvPr/>
        </p:nvGrpSpPr>
        <p:grpSpPr>
          <a:xfrm>
            <a:off x="6564188" y="992988"/>
            <a:ext cx="485092" cy="1804705"/>
            <a:chOff x="10122354" y="2084622"/>
            <a:chExt cx="669378" cy="2585323"/>
          </a:xfrm>
        </p:grpSpPr>
        <p:sp>
          <p:nvSpPr>
            <p:cNvPr id="32" name="TextBox 31"/>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33" name="Double Brace 32"/>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34" name="Group 33"/>
          <p:cNvGrpSpPr/>
          <p:nvPr/>
        </p:nvGrpSpPr>
        <p:grpSpPr>
          <a:xfrm>
            <a:off x="5948537" y="1000910"/>
            <a:ext cx="507968" cy="1815883"/>
            <a:chOff x="10216906" y="2084622"/>
            <a:chExt cx="507968" cy="1815883"/>
          </a:xfrm>
        </p:grpSpPr>
        <p:sp>
          <p:nvSpPr>
            <p:cNvPr id="35" name="TextBox 34"/>
            <p:cNvSpPr txBox="1"/>
            <p:nvPr/>
          </p:nvSpPr>
          <p:spPr>
            <a:xfrm>
              <a:off x="10289213" y="2084623"/>
              <a:ext cx="284052" cy="1815882"/>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p:txBody>
        </p:sp>
        <p:sp>
          <p:nvSpPr>
            <p:cNvPr id="36" name="Double Brace 35"/>
            <p:cNvSpPr/>
            <p:nvPr/>
          </p:nvSpPr>
          <p:spPr>
            <a:xfrm>
              <a:off x="10216906" y="2084622"/>
              <a:ext cx="507968" cy="181588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3" name="Group 42"/>
          <p:cNvGrpSpPr/>
          <p:nvPr/>
        </p:nvGrpSpPr>
        <p:grpSpPr>
          <a:xfrm>
            <a:off x="6539385" y="4828496"/>
            <a:ext cx="485092" cy="1804705"/>
            <a:chOff x="10122354" y="2084622"/>
            <a:chExt cx="669378" cy="2585323"/>
          </a:xfrm>
        </p:grpSpPr>
        <p:sp>
          <p:nvSpPr>
            <p:cNvPr id="44" name="TextBox 43"/>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45" name="Double Brace 44"/>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6" name="Group 45"/>
          <p:cNvGrpSpPr/>
          <p:nvPr/>
        </p:nvGrpSpPr>
        <p:grpSpPr>
          <a:xfrm>
            <a:off x="5923734" y="4836418"/>
            <a:ext cx="507968" cy="1815883"/>
            <a:chOff x="10216906" y="2084622"/>
            <a:chExt cx="507968" cy="1815883"/>
          </a:xfrm>
        </p:grpSpPr>
        <p:sp>
          <p:nvSpPr>
            <p:cNvPr id="47" name="TextBox 46"/>
            <p:cNvSpPr txBox="1"/>
            <p:nvPr/>
          </p:nvSpPr>
          <p:spPr>
            <a:xfrm>
              <a:off x="10289213" y="2084623"/>
              <a:ext cx="284052" cy="1815882"/>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p:txBody>
        </p:sp>
        <p:sp>
          <p:nvSpPr>
            <p:cNvPr id="48" name="Double Brace 47"/>
            <p:cNvSpPr/>
            <p:nvPr/>
          </p:nvSpPr>
          <p:spPr>
            <a:xfrm>
              <a:off x="10216906" y="2084622"/>
              <a:ext cx="507968" cy="181588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8" name="Group 27"/>
          <p:cNvGrpSpPr/>
          <p:nvPr/>
        </p:nvGrpSpPr>
        <p:grpSpPr>
          <a:xfrm>
            <a:off x="7151800" y="2833633"/>
            <a:ext cx="440950" cy="1786867"/>
            <a:chOff x="10212613" y="2084623"/>
            <a:chExt cx="440950" cy="2634989"/>
          </a:xfrm>
        </p:grpSpPr>
        <p:sp>
          <p:nvSpPr>
            <p:cNvPr id="29" name="TextBox 28"/>
            <p:cNvSpPr txBox="1"/>
            <p:nvPr/>
          </p:nvSpPr>
          <p:spPr>
            <a:xfrm>
              <a:off x="10266919" y="2084623"/>
              <a:ext cx="386644" cy="1815882"/>
            </a:xfrm>
            <a:prstGeom prst="rect">
              <a:avLst/>
            </a:prstGeom>
            <a:noFill/>
          </p:spPr>
          <p:txBody>
            <a:bodyPr wrap="none" rtlCol="0">
              <a:spAutoFit/>
            </a:bodyPr>
            <a:lstStyle/>
            <a:p>
              <a:r>
                <a:rPr lang="en-US" sz="1400" b="1" dirty="0">
                  <a:solidFill>
                    <a:srgbClr val="00B0F0"/>
                  </a:solidFill>
                  <a:effectLst>
                    <a:outerShdw blurRad="38100" dist="38100" dir="2700000" algn="tl">
                      <a:srgbClr val="000000">
                        <a:alpha val="43137"/>
                      </a:srgbClr>
                    </a:outerShdw>
                  </a:effectLst>
                </a:rPr>
                <a:t>1</a:t>
              </a: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x</a:t>
              </a:r>
              <a:endParaRPr lang="en-US" sz="1400" b="1" dirty="0">
                <a:solidFill>
                  <a:srgbClr val="00B0F0"/>
                </a:solidFill>
                <a:effectLst>
                  <a:outerShdw blurRad="38100" dist="38100" dir="2700000" algn="tl">
                    <a:srgbClr val="000000">
                      <a:alpha val="43137"/>
                    </a:srgbClr>
                  </a:outerShdw>
                </a:effectLst>
              </a:endParaRPr>
            </a:p>
            <a:p>
              <a:r>
                <a:rPr lang="en-US" sz="1400" b="1" dirty="0">
                  <a:solidFill>
                    <a:srgbClr val="00B0F0"/>
                  </a:solidFill>
                  <a:effectLst>
                    <a:outerShdw blurRad="38100" dist="38100" dir="2700000" algn="tl">
                      <a:srgbClr val="000000">
                        <a:alpha val="43137"/>
                      </a:srgbClr>
                    </a:outerShdw>
                  </a:effectLst>
                </a:rPr>
                <a:t>b</a:t>
              </a:r>
              <a:r>
                <a:rPr lang="en-US" sz="1400" b="1" baseline="-25000" dirty="0">
                  <a:solidFill>
                    <a:srgbClr val="00B0F0"/>
                  </a:solidFill>
                  <a:effectLst>
                    <a:outerShdw blurRad="38100" dist="38100" dir="2700000" algn="tl">
                      <a:srgbClr val="000000">
                        <a:alpha val="43137"/>
                      </a:srgbClr>
                    </a:outerShdw>
                  </a:effectLst>
                </a:rPr>
                <a:t>y</a:t>
              </a:r>
              <a:endParaRPr lang="en-US" sz="1400" b="1" dirty="0">
                <a:solidFill>
                  <a:srgbClr val="00B0F0"/>
                </a:solidFill>
                <a:effectLst>
                  <a:outerShdw blurRad="38100" dist="38100" dir="2700000" algn="tl">
                    <a:srgbClr val="000000">
                      <a:alpha val="43137"/>
                    </a:srgbClr>
                  </a:outerShdw>
                </a:effectLst>
              </a:endParaRP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w</a:t>
              </a:r>
              <a:endParaRPr lang="en-US" sz="1400" b="1" baseline="-25000" dirty="0">
                <a:solidFill>
                  <a:srgbClr val="00B0F0"/>
                </a:solidFill>
                <a:effectLst>
                  <a:outerShdw blurRad="38100" dist="38100" dir="2700000" algn="tl">
                    <a:srgbClr val="000000">
                      <a:alpha val="43137"/>
                    </a:srgbClr>
                  </a:outerShdw>
                </a:effectLst>
              </a:endParaRPr>
            </a:p>
            <a:p>
              <a:r>
                <a:rPr lang="en-US" sz="1400" b="1" dirty="0" err="1">
                  <a:solidFill>
                    <a:srgbClr val="00B0F0"/>
                  </a:solidFill>
                  <a:effectLst>
                    <a:outerShdw blurRad="38100" dist="38100" dir="2700000" algn="tl">
                      <a:srgbClr val="000000">
                        <a:alpha val="43137"/>
                      </a:srgbClr>
                    </a:outerShdw>
                  </a:effectLst>
                </a:rPr>
                <a:t>b</a:t>
              </a:r>
              <a:r>
                <a:rPr lang="en-US" sz="1400" b="1" baseline="-25000" dirty="0" err="1">
                  <a:solidFill>
                    <a:srgbClr val="00B0F0"/>
                  </a:solidFill>
                  <a:effectLst>
                    <a:outerShdw blurRad="38100" dist="38100" dir="2700000" algn="tl">
                      <a:srgbClr val="000000">
                        <a:alpha val="43137"/>
                      </a:srgbClr>
                    </a:outerShdw>
                  </a:effectLst>
                </a:rPr>
                <a:t>h</a:t>
              </a:r>
              <a:endParaRPr lang="en-US" sz="1400" b="1" dirty="0">
                <a:solidFill>
                  <a:srgbClr val="00B0F0"/>
                </a:solidFill>
                <a:effectLst>
                  <a:outerShdw blurRad="38100" dist="38100" dir="2700000" algn="tl">
                    <a:srgbClr val="000000">
                      <a:alpha val="43137"/>
                    </a:srgbClr>
                  </a:outerShdw>
                </a:effectLst>
              </a:endParaRPr>
            </a:p>
            <a:p>
              <a:r>
                <a:rPr lang="en-US" sz="1400" b="1" dirty="0">
                  <a:solidFill>
                    <a:srgbClr val="00B0F0"/>
                  </a:solidFill>
                  <a:effectLst>
                    <a:outerShdw blurRad="38100" dist="38100" dir="2700000" algn="tl">
                      <a:srgbClr val="000000">
                        <a:alpha val="43137"/>
                      </a:srgbClr>
                    </a:outerShdw>
                  </a:effectLst>
                </a:rPr>
                <a:t>0</a:t>
              </a:r>
            </a:p>
            <a:p>
              <a:r>
                <a:rPr lang="en-US" sz="1400" b="1" dirty="0">
                  <a:solidFill>
                    <a:srgbClr val="00B0F0"/>
                  </a:solidFill>
                  <a:effectLst>
                    <a:outerShdw blurRad="38100" dist="38100" dir="2700000" algn="tl">
                      <a:srgbClr val="000000">
                        <a:alpha val="43137"/>
                      </a:srgbClr>
                    </a:outerShdw>
                  </a:effectLst>
                </a:rPr>
                <a:t>1</a:t>
              </a:r>
            </a:p>
            <a:p>
              <a:r>
                <a:rPr lang="en-US" sz="1400" b="1" dirty="0">
                  <a:solidFill>
                    <a:srgbClr val="00B0F0"/>
                  </a:solidFill>
                  <a:effectLst>
                    <a:outerShdw blurRad="38100" dist="38100" dir="2700000" algn="tl">
                      <a:srgbClr val="000000">
                        <a:alpha val="43137"/>
                      </a:srgbClr>
                    </a:outerShdw>
                  </a:effectLst>
                </a:rPr>
                <a:t>0</a:t>
              </a:r>
            </a:p>
          </p:txBody>
        </p:sp>
        <p:sp>
          <p:nvSpPr>
            <p:cNvPr id="30" name="Double Brace 29"/>
            <p:cNvSpPr/>
            <p:nvPr/>
          </p:nvSpPr>
          <p:spPr>
            <a:xfrm>
              <a:off x="10212613" y="2134289"/>
              <a:ext cx="440950"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0" name="Group 39"/>
          <p:cNvGrpSpPr/>
          <p:nvPr/>
        </p:nvGrpSpPr>
        <p:grpSpPr>
          <a:xfrm>
            <a:off x="7121851" y="1012088"/>
            <a:ext cx="485092" cy="1804705"/>
            <a:chOff x="10122354" y="2084622"/>
            <a:chExt cx="669378" cy="2585323"/>
          </a:xfrm>
        </p:grpSpPr>
        <p:sp>
          <p:nvSpPr>
            <p:cNvPr id="41" name="TextBox 40"/>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42" name="Double Brace 41"/>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49" name="Group 48"/>
          <p:cNvGrpSpPr/>
          <p:nvPr/>
        </p:nvGrpSpPr>
        <p:grpSpPr>
          <a:xfrm>
            <a:off x="7097048" y="4847596"/>
            <a:ext cx="485092" cy="1804705"/>
            <a:chOff x="10122354" y="2084622"/>
            <a:chExt cx="669378" cy="2585323"/>
          </a:xfrm>
        </p:grpSpPr>
        <p:sp>
          <p:nvSpPr>
            <p:cNvPr id="50" name="TextBox 49"/>
            <p:cNvSpPr txBox="1"/>
            <p:nvPr/>
          </p:nvSpPr>
          <p:spPr>
            <a:xfrm>
              <a:off x="10266919" y="2084623"/>
              <a:ext cx="284052" cy="2031325"/>
            </a:xfrm>
            <a:prstGeom prst="rect">
              <a:avLst/>
            </a:prstGeom>
            <a:noFill/>
          </p:spPr>
          <p:txBody>
            <a:bodyPr wrap="none" rtlCol="0">
              <a:spAutoFit/>
            </a:bodyPr>
            <a:lstStyle/>
            <a:p>
              <a:r>
                <a:rPr lang="en-US" sz="1400" dirty="0">
                  <a:solidFill>
                    <a:srgbClr val="FF0000"/>
                  </a:solidFill>
                </a:rPr>
                <a:t>0</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endParaRPr lang="en-US" sz="1400" baseline="-25000" dirty="0">
                <a:solidFill>
                  <a:srgbClr val="FF0000"/>
                </a:solidFill>
              </a:endParaRP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r>
                <a:rPr lang="en-US" sz="1400" dirty="0">
                  <a:solidFill>
                    <a:srgbClr val="FF0000"/>
                  </a:solidFill>
                </a:rPr>
                <a:t>?</a:t>
              </a:r>
            </a:p>
            <a:p>
              <a:endParaRPr lang="en-US" sz="1400" dirty="0">
                <a:solidFill>
                  <a:srgbClr val="FF0000"/>
                </a:solidFill>
              </a:endParaRPr>
            </a:p>
          </p:txBody>
        </p:sp>
        <p:sp>
          <p:nvSpPr>
            <p:cNvPr id="51" name="Double Brace 50"/>
            <p:cNvSpPr/>
            <p:nvPr/>
          </p:nvSpPr>
          <p:spPr>
            <a:xfrm>
              <a:off x="10122354" y="2084622"/>
              <a:ext cx="669378" cy="2585323"/>
            </a:xfrm>
            <a:prstGeom prst="bracePair">
              <a:avLst/>
            </a:prstGeom>
            <a:ln>
              <a:solidFill>
                <a:srgbClr val="3B356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sp>
        <p:nvSpPr>
          <p:cNvPr id="62" name="TextBox 61"/>
          <p:cNvSpPr txBox="1"/>
          <p:nvPr/>
        </p:nvSpPr>
        <p:spPr>
          <a:xfrm>
            <a:off x="4120877" y="2021979"/>
            <a:ext cx="1819794" cy="646331"/>
          </a:xfrm>
          <a:prstGeom prst="rect">
            <a:avLst/>
          </a:prstGeom>
          <a:noFill/>
        </p:spPr>
        <p:txBody>
          <a:bodyPr wrap="none" rtlCol="0">
            <a:spAutoFit/>
          </a:bodyPr>
          <a:lstStyle/>
          <a:p>
            <a:pPr algn="ctr"/>
            <a:r>
              <a:rPr lang="en-US" b="1" dirty="0">
                <a:solidFill>
                  <a:srgbClr val="FF0000"/>
                </a:solidFill>
              </a:rPr>
              <a:t>Y</a:t>
            </a:r>
            <a:r>
              <a:rPr lang="en-US" dirty="0">
                <a:solidFill>
                  <a:schemeClr val="accent4"/>
                </a:solidFill>
              </a:rPr>
              <a:t>=Target output</a:t>
            </a:r>
          </a:p>
          <a:p>
            <a:pPr algn="ctr"/>
            <a:r>
              <a:rPr lang="en-US" dirty="0">
                <a:solidFill>
                  <a:schemeClr val="accent4"/>
                </a:solidFill>
              </a:rPr>
              <a:t>3x3x8</a:t>
            </a:r>
          </a:p>
        </p:txBody>
      </p:sp>
      <p:grpSp>
        <p:nvGrpSpPr>
          <p:cNvPr id="73" name="Group 72"/>
          <p:cNvGrpSpPr/>
          <p:nvPr/>
        </p:nvGrpSpPr>
        <p:grpSpPr>
          <a:xfrm>
            <a:off x="4102320" y="2774827"/>
            <a:ext cx="1393103" cy="1335930"/>
            <a:chOff x="4074562" y="2612568"/>
            <a:chExt cx="1393103" cy="1335930"/>
          </a:xfrm>
        </p:grpSpPr>
        <p:sp>
          <p:nvSpPr>
            <p:cNvPr id="52" name="Cube 51"/>
            <p:cNvSpPr/>
            <p:nvPr/>
          </p:nvSpPr>
          <p:spPr>
            <a:xfrm>
              <a:off x="4074562" y="2647317"/>
              <a:ext cx="1393103" cy="1301181"/>
            </a:xfrm>
            <a:prstGeom prst="cube">
              <a:avLst/>
            </a:prstGeom>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64" name="Group 63"/>
            <p:cNvGrpSpPr/>
            <p:nvPr/>
          </p:nvGrpSpPr>
          <p:grpSpPr>
            <a:xfrm>
              <a:off x="4126921" y="2948037"/>
              <a:ext cx="1022516" cy="1000461"/>
              <a:chOff x="4126921" y="2948037"/>
              <a:chExt cx="1022516" cy="1000461"/>
            </a:xfrm>
          </p:grpSpPr>
          <p:cxnSp>
            <p:nvCxnSpPr>
              <p:cNvPr id="54" name="Straight Connector 53"/>
              <p:cNvCxnSpPr/>
              <p:nvPr/>
            </p:nvCxnSpPr>
            <p:spPr>
              <a:xfrm>
                <a:off x="4126922" y="3297907"/>
                <a:ext cx="102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126921" y="3669247"/>
                <a:ext cx="10225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411014" y="2948037"/>
                <a:ext cx="0" cy="1000461"/>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4830335" y="2948037"/>
                <a:ext cx="0" cy="1000461"/>
              </a:xfrm>
              <a:prstGeom prst="line">
                <a:avLst/>
              </a:prstGeom>
            </p:spPr>
            <p:style>
              <a:lnRef idx="1">
                <a:schemeClr val="accent1"/>
              </a:lnRef>
              <a:fillRef idx="0">
                <a:schemeClr val="accent1"/>
              </a:fillRef>
              <a:effectRef idx="0">
                <a:schemeClr val="accent1"/>
              </a:effectRef>
              <a:fontRef idx="minor">
                <a:schemeClr val="tx1"/>
              </a:fontRef>
            </p:style>
          </p:cxnSp>
        </p:grpSp>
        <p:sp>
          <p:nvSpPr>
            <p:cNvPr id="66" name="Freeform 65"/>
            <p:cNvSpPr/>
            <p:nvPr/>
          </p:nvSpPr>
          <p:spPr>
            <a:xfrm>
              <a:off x="4134118" y="288486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Freeform 66"/>
            <p:cNvSpPr/>
            <p:nvPr/>
          </p:nvSpPr>
          <p:spPr>
            <a:xfrm>
              <a:off x="4217286" y="281679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Freeform 67"/>
            <p:cNvSpPr/>
            <p:nvPr/>
          </p:nvSpPr>
          <p:spPr>
            <a:xfrm>
              <a:off x="4266754" y="274871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Freeform 68"/>
            <p:cNvSpPr/>
            <p:nvPr/>
          </p:nvSpPr>
          <p:spPr>
            <a:xfrm>
              <a:off x="4316222" y="268064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Freeform 69"/>
            <p:cNvSpPr/>
            <p:nvPr/>
          </p:nvSpPr>
          <p:spPr>
            <a:xfrm>
              <a:off x="4365690" y="2612568"/>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Freeform 70"/>
            <p:cNvSpPr/>
            <p:nvPr/>
          </p:nvSpPr>
          <p:spPr>
            <a:xfrm>
              <a:off x="4092277" y="2937753"/>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Freeform 71"/>
            <p:cNvSpPr/>
            <p:nvPr/>
          </p:nvSpPr>
          <p:spPr>
            <a:xfrm>
              <a:off x="4182467" y="2855235"/>
              <a:ext cx="1101144" cy="933718"/>
            </a:xfrm>
            <a:custGeom>
              <a:avLst/>
              <a:gdLst>
                <a:gd name="connsiteX0" fmla="*/ 0 w 1101144"/>
                <a:gd name="connsiteY0" fmla="*/ 0 h 933718"/>
                <a:gd name="connsiteX1" fmla="*/ 1088265 w 1101144"/>
                <a:gd name="connsiteY1" fmla="*/ 0 h 933718"/>
                <a:gd name="connsiteX2" fmla="*/ 1101144 w 1101144"/>
                <a:gd name="connsiteY2" fmla="*/ 933718 h 933718"/>
              </a:gdLst>
              <a:ahLst/>
              <a:cxnLst>
                <a:cxn ang="0">
                  <a:pos x="connsiteX0" y="connsiteY0"/>
                </a:cxn>
                <a:cxn ang="0">
                  <a:pos x="connsiteX1" y="connsiteY1"/>
                </a:cxn>
                <a:cxn ang="0">
                  <a:pos x="connsiteX2" y="connsiteY2"/>
                </a:cxn>
              </a:cxnLst>
              <a:rect l="l" t="t" r="r" b="b"/>
              <a:pathLst>
                <a:path w="1101144" h="933718">
                  <a:moveTo>
                    <a:pt x="0" y="0"/>
                  </a:moveTo>
                  <a:lnTo>
                    <a:pt x="1088265" y="0"/>
                  </a:lnTo>
                  <a:lnTo>
                    <a:pt x="1101144" y="933718"/>
                  </a:lnTo>
                </a:path>
              </a:pathLst>
            </a:cu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6" name="TextBox 75"/>
          <p:cNvSpPr txBox="1"/>
          <p:nvPr/>
        </p:nvSpPr>
        <p:spPr>
          <a:xfrm>
            <a:off x="6006251" y="227129"/>
            <a:ext cx="1531253" cy="646331"/>
          </a:xfrm>
          <a:prstGeom prst="rect">
            <a:avLst/>
          </a:prstGeom>
          <a:noFill/>
        </p:spPr>
        <p:txBody>
          <a:bodyPr wrap="none" rtlCol="0">
            <a:spAutoFit/>
          </a:bodyPr>
          <a:lstStyle/>
          <a:p>
            <a:pPr algn="ctr"/>
            <a:r>
              <a:rPr lang="en-US" dirty="0">
                <a:solidFill>
                  <a:schemeClr val="accent4"/>
                </a:solidFill>
              </a:rPr>
              <a:t>Target output</a:t>
            </a:r>
          </a:p>
          <a:p>
            <a:pPr algn="ctr"/>
            <a:r>
              <a:rPr lang="en-US" dirty="0">
                <a:solidFill>
                  <a:schemeClr val="accent4"/>
                </a:solidFill>
              </a:rPr>
              <a:t>3x3x8</a:t>
            </a:r>
          </a:p>
        </p:txBody>
      </p:sp>
      <p:grpSp>
        <p:nvGrpSpPr>
          <p:cNvPr id="78" name="Group 77"/>
          <p:cNvGrpSpPr/>
          <p:nvPr/>
        </p:nvGrpSpPr>
        <p:grpSpPr>
          <a:xfrm>
            <a:off x="654375" y="1785832"/>
            <a:ext cx="3784397" cy="1674334"/>
            <a:chOff x="654375" y="1785832"/>
            <a:chExt cx="3784397" cy="1674334"/>
          </a:xfrm>
        </p:grpSpPr>
        <p:sp>
          <p:nvSpPr>
            <p:cNvPr id="75" name="Rectangle 74"/>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77" name="Rectangle 76"/>
            <p:cNvSpPr/>
            <p:nvPr/>
          </p:nvSpPr>
          <p:spPr>
            <a:xfrm>
              <a:off x="4071332" y="3168731"/>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79" name="Group 78"/>
          <p:cNvGrpSpPr/>
          <p:nvPr/>
        </p:nvGrpSpPr>
        <p:grpSpPr>
          <a:xfrm>
            <a:off x="1488881" y="1839652"/>
            <a:ext cx="3360775" cy="1625797"/>
            <a:chOff x="654375" y="1785832"/>
            <a:chExt cx="3360775" cy="1625797"/>
          </a:xfrm>
        </p:grpSpPr>
        <p:sp>
          <p:nvSpPr>
            <p:cNvPr id="80" name="Rectangle 79"/>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1" name="Rectangle 80"/>
            <p:cNvSpPr/>
            <p:nvPr/>
          </p:nvSpPr>
          <p:spPr>
            <a:xfrm>
              <a:off x="3647710" y="3120194"/>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82" name="Group 81"/>
          <p:cNvGrpSpPr/>
          <p:nvPr/>
        </p:nvGrpSpPr>
        <p:grpSpPr>
          <a:xfrm>
            <a:off x="2336198" y="1780473"/>
            <a:ext cx="2879355" cy="1663410"/>
            <a:chOff x="654375" y="1785832"/>
            <a:chExt cx="2879355" cy="1663410"/>
          </a:xfrm>
        </p:grpSpPr>
        <p:sp>
          <p:nvSpPr>
            <p:cNvPr id="83" name="Rectangle 82"/>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4" name="Rectangle 83"/>
            <p:cNvSpPr/>
            <p:nvPr/>
          </p:nvSpPr>
          <p:spPr>
            <a:xfrm>
              <a:off x="3166290" y="3157807"/>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85" name="Group 84"/>
          <p:cNvGrpSpPr/>
          <p:nvPr/>
        </p:nvGrpSpPr>
        <p:grpSpPr>
          <a:xfrm>
            <a:off x="659304" y="2673669"/>
            <a:ext cx="3774479" cy="1102951"/>
            <a:chOff x="654375" y="1785832"/>
            <a:chExt cx="3774479" cy="1102951"/>
          </a:xfrm>
        </p:grpSpPr>
        <p:sp>
          <p:nvSpPr>
            <p:cNvPr id="86" name="Rectangle 85"/>
            <p:cNvSpPr/>
            <p:nvPr/>
          </p:nvSpPr>
          <p:spPr>
            <a:xfrm>
              <a:off x="654375" y="1785832"/>
              <a:ext cx="827916" cy="882478"/>
            </a:xfrm>
            <a:prstGeom prst="rect">
              <a:avLst/>
            </a:prstGeom>
            <a:solidFill>
              <a:srgbClr val="7030A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87" name="Rectangle 86"/>
            <p:cNvSpPr/>
            <p:nvPr/>
          </p:nvSpPr>
          <p:spPr>
            <a:xfrm>
              <a:off x="4061414" y="2597348"/>
              <a:ext cx="367440" cy="291435"/>
            </a:xfrm>
            <a:prstGeom prst="rect">
              <a:avLst/>
            </a:prstGeom>
            <a:solidFill>
              <a:srgbClr val="7030A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88" name="Group 87"/>
          <p:cNvGrpSpPr/>
          <p:nvPr/>
        </p:nvGrpSpPr>
        <p:grpSpPr>
          <a:xfrm>
            <a:off x="1564450" y="2693621"/>
            <a:ext cx="3311923" cy="1097079"/>
            <a:chOff x="654375" y="1785832"/>
            <a:chExt cx="3311923" cy="1097079"/>
          </a:xfrm>
        </p:grpSpPr>
        <p:sp>
          <p:nvSpPr>
            <p:cNvPr id="89" name="Rectangle 88"/>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0" name="Rectangle 89"/>
            <p:cNvSpPr/>
            <p:nvPr/>
          </p:nvSpPr>
          <p:spPr>
            <a:xfrm>
              <a:off x="3598858" y="2591476"/>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91" name="Group 90"/>
          <p:cNvGrpSpPr/>
          <p:nvPr/>
        </p:nvGrpSpPr>
        <p:grpSpPr>
          <a:xfrm>
            <a:off x="2350751" y="2643584"/>
            <a:ext cx="2850862" cy="1155133"/>
            <a:chOff x="654375" y="1785832"/>
            <a:chExt cx="2850862" cy="1155133"/>
          </a:xfrm>
        </p:grpSpPr>
        <p:sp>
          <p:nvSpPr>
            <p:cNvPr id="92" name="Rectangle 91"/>
            <p:cNvSpPr/>
            <p:nvPr/>
          </p:nvSpPr>
          <p:spPr>
            <a:xfrm>
              <a:off x="654375" y="1785832"/>
              <a:ext cx="827916" cy="882478"/>
            </a:xfrm>
            <a:prstGeom prst="rect">
              <a:avLst/>
            </a:prstGeom>
            <a:solidFill>
              <a:schemeClr val="accent1">
                <a:lumMod val="60000"/>
                <a:lumOff val="40000"/>
                <a:alpha val="19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3" name="Rectangle 92"/>
            <p:cNvSpPr/>
            <p:nvPr/>
          </p:nvSpPr>
          <p:spPr>
            <a:xfrm>
              <a:off x="3137797" y="2649530"/>
              <a:ext cx="367440" cy="291435"/>
            </a:xfrm>
            <a:prstGeom prst="rect">
              <a:avLst/>
            </a:prstGeom>
            <a:solidFill>
              <a:schemeClr val="accent1">
                <a:lumMod val="60000"/>
                <a:lumOff val="40000"/>
                <a:alpha val="19000"/>
              </a:scheme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94" name="Group 93"/>
          <p:cNvGrpSpPr/>
          <p:nvPr/>
        </p:nvGrpSpPr>
        <p:grpSpPr>
          <a:xfrm>
            <a:off x="717791" y="3526062"/>
            <a:ext cx="3776706" cy="882478"/>
            <a:chOff x="654375" y="1785832"/>
            <a:chExt cx="3776706" cy="882478"/>
          </a:xfrm>
        </p:grpSpPr>
        <p:sp>
          <p:nvSpPr>
            <p:cNvPr id="95" name="Rectangle 94"/>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6" name="Rectangle 95"/>
            <p:cNvSpPr/>
            <p:nvPr/>
          </p:nvSpPr>
          <p:spPr>
            <a:xfrm>
              <a:off x="4063641" y="2087619"/>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97" name="Group 96"/>
          <p:cNvGrpSpPr/>
          <p:nvPr/>
        </p:nvGrpSpPr>
        <p:grpSpPr>
          <a:xfrm>
            <a:off x="1524749" y="3554956"/>
            <a:ext cx="3344210" cy="882478"/>
            <a:chOff x="654375" y="1785832"/>
            <a:chExt cx="3344210" cy="882478"/>
          </a:xfrm>
        </p:grpSpPr>
        <p:sp>
          <p:nvSpPr>
            <p:cNvPr id="98" name="Rectangle 97"/>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99" name="Rectangle 98"/>
            <p:cNvSpPr/>
            <p:nvPr/>
          </p:nvSpPr>
          <p:spPr>
            <a:xfrm>
              <a:off x="3631145" y="2078522"/>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grpSp>
        <p:nvGrpSpPr>
          <p:cNvPr id="100" name="Group 99"/>
          <p:cNvGrpSpPr/>
          <p:nvPr/>
        </p:nvGrpSpPr>
        <p:grpSpPr>
          <a:xfrm>
            <a:off x="2410273" y="3533796"/>
            <a:ext cx="2814417" cy="882478"/>
            <a:chOff x="654375" y="1785832"/>
            <a:chExt cx="2814417" cy="882478"/>
          </a:xfrm>
        </p:grpSpPr>
        <p:sp>
          <p:nvSpPr>
            <p:cNvPr id="101" name="Rectangle 100"/>
            <p:cNvSpPr/>
            <p:nvPr/>
          </p:nvSpPr>
          <p:spPr>
            <a:xfrm>
              <a:off x="654375" y="1785832"/>
              <a:ext cx="827916" cy="882478"/>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sp>
          <p:nvSpPr>
            <p:cNvPr id="102" name="Rectangle 101"/>
            <p:cNvSpPr/>
            <p:nvPr/>
          </p:nvSpPr>
          <p:spPr>
            <a:xfrm>
              <a:off x="3101352" y="2096972"/>
              <a:ext cx="367440" cy="291435"/>
            </a:xfrm>
            <a:prstGeom prst="rect">
              <a:avLst/>
            </a:prstGeom>
            <a:solidFill>
              <a:srgbClr val="FF0000">
                <a:alpha val="19000"/>
              </a:srgbClr>
            </a:solidFill>
            <a:ln w="28575"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sp>
        <p:nvSpPr>
          <p:cNvPr id="103" name="Rectangle 102"/>
          <p:cNvSpPr/>
          <p:nvPr/>
        </p:nvSpPr>
        <p:spPr>
          <a:xfrm>
            <a:off x="1377102" y="1281273"/>
            <a:ext cx="1082348" cy="369332"/>
          </a:xfrm>
          <a:prstGeom prst="rect">
            <a:avLst/>
          </a:prstGeom>
        </p:spPr>
        <p:txBody>
          <a:bodyPr wrap="none">
            <a:spAutoFit/>
          </a:bodyPr>
          <a:lstStyle/>
          <a:p>
            <a:r>
              <a:rPr lang="en-US" dirty="0">
                <a:solidFill>
                  <a:schemeClr val="accent4"/>
                </a:solidFill>
              </a:rPr>
              <a:t>3x3 cells</a:t>
            </a:r>
            <a:endParaRPr lang="en-US" dirty="0"/>
          </a:p>
        </p:txBody>
      </p:sp>
      <p:cxnSp>
        <p:nvCxnSpPr>
          <p:cNvPr id="105" name="Straight Arrow Connector 104"/>
          <p:cNvCxnSpPr>
            <a:stCxn id="23" idx="1"/>
          </p:cNvCxnSpPr>
          <p:nvPr/>
        </p:nvCxnSpPr>
        <p:spPr>
          <a:xfrm flipH="1">
            <a:off x="2852026" y="1550241"/>
            <a:ext cx="640419" cy="174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23" idx="1"/>
          </p:cNvCxnSpPr>
          <p:nvPr/>
        </p:nvCxnSpPr>
        <p:spPr>
          <a:xfrm flipH="1">
            <a:off x="1884934" y="1550241"/>
            <a:ext cx="1607511" cy="2031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23" idx="1"/>
            <a:endCxn id="2" idx="3"/>
          </p:cNvCxnSpPr>
          <p:nvPr/>
        </p:nvCxnSpPr>
        <p:spPr>
          <a:xfrm flipH="1">
            <a:off x="3250285" y="1550241"/>
            <a:ext cx="242160" cy="15497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1103163" y="99978"/>
            <a:ext cx="1467068" cy="646331"/>
          </a:xfrm>
          <a:prstGeom prst="rect">
            <a:avLst/>
          </a:prstGeom>
          <a:noFill/>
        </p:spPr>
        <p:txBody>
          <a:bodyPr wrap="none" rtlCol="0">
            <a:spAutoFit/>
          </a:bodyPr>
          <a:lstStyle/>
          <a:p>
            <a:r>
              <a:rPr lang="en-US" sz="3600" dirty="0">
                <a:solidFill>
                  <a:schemeClr val="accent4"/>
                </a:solidFill>
              </a:rPr>
              <a:t>YOLO</a:t>
            </a:r>
          </a:p>
        </p:txBody>
      </p:sp>
      <p:sp>
        <p:nvSpPr>
          <p:cNvPr id="113" name="TextBox 112"/>
          <p:cNvSpPr txBox="1"/>
          <p:nvPr/>
        </p:nvSpPr>
        <p:spPr>
          <a:xfrm>
            <a:off x="210343" y="6063019"/>
            <a:ext cx="4399859" cy="646331"/>
          </a:xfrm>
          <a:prstGeom prst="rect">
            <a:avLst/>
          </a:prstGeom>
          <a:noFill/>
        </p:spPr>
        <p:txBody>
          <a:bodyPr wrap="none" rtlCol="0">
            <a:spAutoFit/>
          </a:bodyPr>
          <a:lstStyle/>
          <a:p>
            <a:r>
              <a:rPr lang="en-US" sz="3600" dirty="0">
                <a:solidFill>
                  <a:schemeClr val="accent4"/>
                </a:solidFill>
              </a:rPr>
              <a:t>You Only Look Once</a:t>
            </a:r>
          </a:p>
        </p:txBody>
      </p:sp>
      <p:sp>
        <p:nvSpPr>
          <p:cNvPr id="114" name="Rectangle 113"/>
          <p:cNvSpPr/>
          <p:nvPr/>
        </p:nvSpPr>
        <p:spPr>
          <a:xfrm>
            <a:off x="4060524" y="2643584"/>
            <a:ext cx="1551004" cy="1679663"/>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nvGrpSpPr>
          <p:cNvPr id="6" name="Group 5"/>
          <p:cNvGrpSpPr/>
          <p:nvPr/>
        </p:nvGrpSpPr>
        <p:grpSpPr>
          <a:xfrm>
            <a:off x="3465663" y="2643553"/>
            <a:ext cx="2395533" cy="2192866"/>
            <a:chOff x="3465663" y="2643553"/>
            <a:chExt cx="2395533" cy="2192866"/>
          </a:xfrm>
        </p:grpSpPr>
        <p:pic>
          <p:nvPicPr>
            <p:cNvPr id="3" name="Picture 2"/>
            <p:cNvPicPr>
              <a:picLocks noChangeAspect="1"/>
            </p:cNvPicPr>
            <p:nvPr/>
          </p:nvPicPr>
          <p:blipFill>
            <a:blip r:embed="rId3"/>
            <a:stretch>
              <a:fillRect/>
            </a:stretch>
          </p:blipFill>
          <p:spPr>
            <a:xfrm>
              <a:off x="3515050" y="2643553"/>
              <a:ext cx="2325803" cy="1273250"/>
            </a:xfrm>
            <a:prstGeom prst="rect">
              <a:avLst/>
            </a:prstGeom>
          </p:spPr>
        </p:pic>
        <p:sp>
          <p:nvSpPr>
            <p:cNvPr id="4" name="Rectangle 3"/>
            <p:cNvSpPr/>
            <p:nvPr/>
          </p:nvSpPr>
          <p:spPr>
            <a:xfrm>
              <a:off x="3465663" y="3847646"/>
              <a:ext cx="2395533" cy="988773"/>
            </a:xfrm>
            <a:prstGeom prst="rect">
              <a:avLst/>
            </a:prstGeom>
            <a:solidFill>
              <a:schemeClr val="bg1"/>
            </a:solidFill>
            <a:ln w="28575"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dirty="0">
                <a:solidFill>
                  <a:srgbClr val="FFFF00"/>
                </a:solidFill>
              </a:endParaRPr>
            </a:p>
          </p:txBody>
        </p:sp>
      </p:grpSp>
      <p:sp>
        <p:nvSpPr>
          <p:cNvPr id="7" name="TextBox 6"/>
          <p:cNvSpPr txBox="1"/>
          <p:nvPr/>
        </p:nvSpPr>
        <p:spPr>
          <a:xfrm>
            <a:off x="3515888" y="3954609"/>
            <a:ext cx="2353529" cy="461665"/>
          </a:xfrm>
          <a:prstGeom prst="rect">
            <a:avLst/>
          </a:prstGeom>
          <a:noFill/>
        </p:spPr>
        <p:txBody>
          <a:bodyPr wrap="none" rtlCol="0">
            <a:spAutoFit/>
          </a:bodyPr>
          <a:lstStyle/>
          <a:p>
            <a:r>
              <a:rPr lang="en-US" dirty="0">
                <a:solidFill>
                  <a:schemeClr val="accent4"/>
                </a:solidFill>
              </a:rPr>
              <a:t>w</a:t>
            </a:r>
            <a:r>
              <a:rPr lang="en-US" baseline="30000" dirty="0">
                <a:solidFill>
                  <a:schemeClr val="accent4"/>
                </a:solidFill>
              </a:rPr>
              <a:t>(k+1)</a:t>
            </a:r>
            <a:r>
              <a:rPr lang="en-US" dirty="0">
                <a:solidFill>
                  <a:schemeClr val="accent4"/>
                </a:solidFill>
              </a:rPr>
              <a:t> = w</a:t>
            </a:r>
            <a:r>
              <a:rPr lang="en-US" baseline="30000" dirty="0">
                <a:solidFill>
                  <a:schemeClr val="accent4"/>
                </a:solidFill>
              </a:rPr>
              <a:t>(k)</a:t>
            </a:r>
            <a:r>
              <a:rPr lang="en-US" baseline="-25000" dirty="0">
                <a:solidFill>
                  <a:schemeClr val="accent4"/>
                </a:solidFill>
              </a:rPr>
              <a:t> </a:t>
            </a:r>
            <a:r>
              <a:rPr lang="en-US" dirty="0">
                <a:solidFill>
                  <a:schemeClr val="accent4"/>
                </a:solidFill>
              </a:rPr>
              <a:t> - </a:t>
            </a:r>
            <a:r>
              <a:rPr lang="en-US" dirty="0" err="1">
                <a:solidFill>
                  <a:schemeClr val="accent4"/>
                </a:solidFill>
                <a:latin typeface="Symbol" panose="05050102010706020507" pitchFamily="18" charset="2"/>
              </a:rPr>
              <a:t>a</a:t>
            </a:r>
            <a:r>
              <a:rPr lang="en-US" dirty="0" err="1">
                <a:solidFill>
                  <a:schemeClr val="accent4"/>
                </a:solidFill>
                <a:sym typeface="Symbol" panose="05050102010706020507" pitchFamily="18" charset="2"/>
              </a:rPr>
              <a:t></a:t>
            </a:r>
            <a:r>
              <a:rPr lang="en-US" sz="2400" dirty="0" err="1">
                <a:solidFill>
                  <a:schemeClr val="accent4"/>
                </a:solidFill>
                <a:latin typeface="Symbol" panose="05050102010706020507" pitchFamily="18" charset="2"/>
                <a:sym typeface="Symbol" panose="05050102010706020507" pitchFamily="18" charset="2"/>
              </a:rPr>
              <a:t>e</a:t>
            </a:r>
            <a:r>
              <a:rPr lang="en-US" dirty="0">
                <a:solidFill>
                  <a:schemeClr val="accent4"/>
                </a:solidFill>
              </a:rPr>
              <a:t>/</a:t>
            </a:r>
            <a:r>
              <a:rPr lang="en-US" dirty="0">
                <a:solidFill>
                  <a:schemeClr val="accent4"/>
                </a:solidFill>
                <a:sym typeface="Symbol" panose="05050102010706020507" pitchFamily="18" charset="2"/>
              </a:rPr>
              <a:t></a:t>
            </a:r>
            <a:r>
              <a:rPr lang="en-US" dirty="0">
                <a:solidFill>
                  <a:schemeClr val="accent4"/>
                </a:solidFill>
              </a:rPr>
              <a:t>w</a:t>
            </a:r>
          </a:p>
        </p:txBody>
      </p:sp>
    </p:spTree>
    <p:extLst>
      <p:ext uri="{BB962C8B-B14F-4D97-AF65-F5344CB8AC3E}">
        <p14:creationId xmlns:p14="http://schemas.microsoft.com/office/powerpoint/2010/main" val="2029593680"/>
      </p:ext>
    </p:extLst>
  </p:cSld>
  <p:clrMapOvr>
    <a:masterClrMapping/>
  </p:clrMapOvr>
  <mc:AlternateContent xmlns:mc="http://schemas.openxmlformats.org/markup-compatibility/2006" xmlns:p14="http://schemas.microsoft.com/office/powerpoint/2010/main">
    <mc:Choice Requires="p14">
      <p:transition spd="slow" p14:dur="2000" advTm="14406"/>
    </mc:Choice>
    <mc:Fallback xmlns="">
      <p:transition spd="slow" advTm="144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wipe(left)">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07"/>
                                        </p:tgtEl>
                                        <p:attrNameLst>
                                          <p:attrName>style.visibility</p:attrName>
                                        </p:attrNameLst>
                                      </p:cBhvr>
                                      <p:to>
                                        <p:strVal val="visible"/>
                                      </p:to>
                                    </p:set>
                                    <p:animEffect transition="in" filter="wipe(right)">
                                      <p:cBhvr>
                                        <p:cTn id="20" dur="500"/>
                                        <p:tgtEl>
                                          <p:spTgt spid="10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wipe(right)">
                                      <p:cBhvr>
                                        <p:cTn id="25" dur="500"/>
                                        <p:tgtEl>
                                          <p:spTgt spid="10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109"/>
                                        </p:tgtEl>
                                        <p:attrNameLst>
                                          <p:attrName>style.visibility</p:attrName>
                                        </p:attrNameLst>
                                      </p:cBhvr>
                                      <p:to>
                                        <p:strVal val="visible"/>
                                      </p:to>
                                    </p:set>
                                    <p:animEffect transition="in" filter="wipe(right)">
                                      <p:cBhvr>
                                        <p:cTn id="30" dur="500"/>
                                        <p:tgtEl>
                                          <p:spTgt spid="10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9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9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00"/>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6"/>
                                        </p:tgtEl>
                                        <p:attrNameLst>
                                          <p:attrName>style.visibility</p:attrName>
                                        </p:attrNameLst>
                                      </p:cBhvr>
                                      <p:to>
                                        <p:strVal val="visible"/>
                                      </p:to>
                                    </p:set>
                                    <p:anim calcmode="lin" valueType="num">
                                      <p:cBhvr additive="base">
                                        <p:cTn id="119" dur="500" fill="hold"/>
                                        <p:tgtEl>
                                          <p:spTgt spid="6"/>
                                        </p:tgtEl>
                                        <p:attrNameLst>
                                          <p:attrName>ppt_x</p:attrName>
                                        </p:attrNameLst>
                                      </p:cBhvr>
                                      <p:tavLst>
                                        <p:tav tm="0">
                                          <p:val>
                                            <p:strVal val="#ppt_x"/>
                                          </p:val>
                                        </p:tav>
                                        <p:tav tm="100000">
                                          <p:val>
                                            <p:strVal val="#ppt_x"/>
                                          </p:val>
                                        </p:tav>
                                      </p:tavLst>
                                    </p:anim>
                                    <p:anim calcmode="lin" valueType="num">
                                      <p:cBhvr additive="base">
                                        <p:cTn id="1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7"/>
                                        </p:tgtEl>
                                        <p:attrNameLst>
                                          <p:attrName>style.visibility</p:attrName>
                                        </p:attrNameLst>
                                      </p:cBhvr>
                                      <p:to>
                                        <p:strVal val="visible"/>
                                      </p:to>
                                    </p:set>
                                    <p:animEffect transition="in" filter="wipe(left)">
                                      <p:cBhvr>
                                        <p:cTn id="1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6" grpId="0"/>
      <p:bldP spid="103" grpId="0"/>
      <p:bldP spid="113" grpId="0"/>
      <p:bldP spid="114" grpId="0" animBg="1"/>
      <p:bldP spid="7" grpId="0"/>
    </p:bldLst>
  </p:timing>
</p:sld>
</file>

<file path=ppt/theme/theme1.xml><?xml version="1.0" encoding="utf-8"?>
<a:theme xmlns:a="http://schemas.openxmlformats.org/drawingml/2006/main" name="Theme1">
  <a:themeElements>
    <a:clrScheme name="Custom 9">
      <a:dk1>
        <a:srgbClr val="FFFF00"/>
      </a:dk1>
      <a:lt1>
        <a:srgbClr val="FFFFFF"/>
      </a:lt1>
      <a:dk2>
        <a:srgbClr val="FFFF00"/>
      </a:dk2>
      <a:lt2>
        <a:srgbClr val="808080"/>
      </a:lt2>
      <a:accent1>
        <a:srgbClr val="0070C0"/>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shade val="51000"/>
                <a:satMod val="130000"/>
                <a:alpha val="0"/>
              </a:schemeClr>
            </a:gs>
            <a:gs pos="80000">
              <a:schemeClr val="accent1">
                <a:shade val="93000"/>
                <a:satMod val="130000"/>
                <a:alpha val="0"/>
              </a:schemeClr>
            </a:gs>
            <a:gs pos="100000">
              <a:schemeClr val="accent1">
                <a:shade val="94000"/>
                <a:satMod val="135000"/>
                <a:alpha val="0"/>
              </a:schemeClr>
            </a:gs>
          </a:gsLst>
          <a:lin ang="16200000" scaled="0"/>
          <a:tileRect/>
        </a:gradFill>
        <a:ln w="28575" cmpd="sng"/>
      </a:spPr>
      <a:bodyPr rtlCol="0" anchor="ctr"/>
      <a:lstStyle>
        <a:defPPr algn="ctr">
          <a:defRPr kumimoji="1" dirty="0" smtClean="0">
            <a:solidFill>
              <a:srgbClr val="FFFF00"/>
            </a:solidFill>
          </a:defRPr>
        </a:defPPr>
      </a:lstStyle>
      <a:style>
        <a:lnRef idx="1">
          <a:schemeClr val="accent1"/>
        </a:lnRef>
        <a:fillRef idx="3">
          <a:schemeClr val="accent1"/>
        </a:fillRef>
        <a:effectRef idx="2">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7375E961-E6D5-4558-A9E0-FFD08F79331E}" vid="{DE1D08F9-E685-435D-89E5-99DB746A5666}"/>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zh-CN" altLang="en-US" sz="1400" b="0" i="0" u="none" strike="noStrike" cap="none" normalizeH="0" baseline="0" smtClean="0">
            <a:ln>
              <a:noFill/>
            </a:ln>
            <a:solidFill>
              <a:srgbClr val="FF0000"/>
            </a:solidFill>
            <a:effectLst/>
            <a:latin typeface="Arial" charset="0"/>
            <a:ea typeface="宋体" pitchFamily="2" charset="-122"/>
          </a:defRPr>
        </a:defPPr>
      </a:lstStyle>
    </a:spDef>
    <a:lnDef>
      <a:spPr bwMode="auto">
        <a:xfrm>
          <a:off x="0" y="0"/>
          <a:ext cx="1" cy="1"/>
        </a:xfrm>
        <a:custGeom>
          <a:avLst/>
          <a:gdLst/>
          <a:ahLst/>
          <a:cxnLst/>
          <a:rect l="0" t="0" r="0" b="0"/>
          <a:pathLst/>
        </a:custGeom>
        <a:noFill/>
        <a:ln w="1905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zh-CN" altLang="en-US" sz="1400" b="0" i="0" u="none" strike="noStrike" cap="none" normalizeH="0" baseline="0" smtClean="0">
            <a:ln>
              <a:noFill/>
            </a:ln>
            <a:solidFill>
              <a:srgbClr val="FF0000"/>
            </a:solidFill>
            <a:effectLst/>
            <a:latin typeface="Arial"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zh-CN" altLang="en-US" sz="1400" b="0" i="0" u="none" strike="noStrike" cap="none" normalizeH="0" baseline="0" smtClean="0">
            <a:ln>
              <a:noFill/>
            </a:ln>
            <a:solidFill>
              <a:srgbClr val="FF0000"/>
            </a:solidFill>
            <a:effectLst/>
            <a:latin typeface="Arial" charset="0"/>
            <a:ea typeface="宋体" pitchFamily="2" charset="-122"/>
          </a:defRPr>
        </a:defPPr>
      </a:lstStyle>
    </a:spDef>
    <a:lnDef>
      <a:spPr bwMode="auto">
        <a:xfrm>
          <a:off x="0" y="0"/>
          <a:ext cx="1" cy="1"/>
        </a:xfrm>
        <a:custGeom>
          <a:avLst/>
          <a:gdLst/>
          <a:ahLst/>
          <a:cxnLst/>
          <a:rect l="0" t="0" r="0" b="0"/>
          <a:pathLst/>
        </a:custGeom>
        <a:noFill/>
        <a:ln w="1905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zh-CN" altLang="en-US" sz="1400" b="0" i="0" u="none" strike="noStrike" cap="none" normalizeH="0" baseline="0" smtClean="0">
            <a:ln>
              <a:noFill/>
            </a:ln>
            <a:solidFill>
              <a:srgbClr val="FF0000"/>
            </a:solidFill>
            <a:effectLst/>
            <a:latin typeface="Arial"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zh-CN" altLang="en-US" sz="1400" b="0" i="0" u="none" strike="noStrike" cap="none" normalizeH="0" baseline="0" smtClean="0">
            <a:ln>
              <a:noFill/>
            </a:ln>
            <a:solidFill>
              <a:srgbClr val="FF0000"/>
            </a:solidFill>
            <a:effectLst/>
            <a:latin typeface="Arial" charset="0"/>
            <a:ea typeface="宋体" pitchFamily="2" charset="-122"/>
          </a:defRPr>
        </a:defPPr>
      </a:lstStyle>
    </a:spDef>
    <a:lnDef>
      <a:spPr bwMode="auto">
        <a:xfrm>
          <a:off x="0" y="0"/>
          <a:ext cx="1" cy="1"/>
        </a:xfrm>
        <a:custGeom>
          <a:avLst/>
          <a:gdLst/>
          <a:ahLst/>
          <a:cxnLst/>
          <a:rect l="0" t="0" r="0" b="0"/>
          <a:pathLst/>
        </a:custGeom>
        <a:noFill/>
        <a:ln w="19050" cap="flat" cmpd="sng" algn="ctr">
          <a:solidFill>
            <a:srgbClr val="FFFF00"/>
          </a:solidFill>
          <a:prstDash val="solid"/>
          <a:round/>
          <a:headEnd type="none" w="med" len="med"/>
          <a:tailEnd type="none" w="med" len="med"/>
        </a:ln>
        <a:effectLst/>
      </a:spPr>
      <a:bodyPr vert="horz" wrap="non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zh-CN" altLang="en-US" sz="1400" b="0" i="0" u="none" strike="noStrike" cap="none" normalizeH="0" baseline="0" smtClean="0">
            <a:ln>
              <a:noFill/>
            </a:ln>
            <a:solidFill>
              <a:srgbClr val="FF0000"/>
            </a:solidFill>
            <a:effectLst/>
            <a:latin typeface="Arial"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114835</TotalTime>
  <Words>2250</Words>
  <Application>Microsoft Office PowerPoint</Application>
  <PresentationFormat>On-screen Show (4:3)</PresentationFormat>
  <Paragraphs>378</Paragraphs>
  <Slides>47</Slides>
  <Notes>3</Notes>
  <HiddenSlides>16</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47</vt:i4>
      </vt:variant>
    </vt:vector>
  </HeadingPairs>
  <TitlesOfParts>
    <vt:vector size="62" baseType="lpstr">
      <vt:lpstr>Arial</vt:lpstr>
      <vt:lpstr>Calibri</vt:lpstr>
      <vt:lpstr>inherit</vt:lpstr>
      <vt:lpstr>Inter</vt:lpstr>
      <vt:lpstr>medium-content-serif-font</vt:lpstr>
      <vt:lpstr>StarSymbol</vt:lpstr>
      <vt:lpstr>Symbol</vt:lpstr>
      <vt:lpstr>Times New Roman</vt:lpstr>
      <vt:lpstr>Theme1</vt:lpstr>
      <vt:lpstr>1_Default Design</vt:lpstr>
      <vt:lpstr>3_Default Design</vt:lpstr>
      <vt:lpstr>4_Default Design</vt:lpstr>
      <vt:lpstr>1_默认设计模板</vt:lpstr>
      <vt:lpstr>2_默认设计模板</vt:lpstr>
      <vt:lpstr>3_默认设计模板</vt:lpstr>
      <vt:lpstr>I. Object Detection &amp; Localization  II. Classification and Segmentation of Drone Images Using a Convolutional Neural Network</vt:lpstr>
      <vt:lpstr>Object Detection &amp; Localiztion</vt:lpstr>
      <vt:lpstr>Image Classification (picture classififcation)</vt:lpstr>
      <vt:lpstr>Semantic Segmentation (pixel classififcation)</vt:lpstr>
      <vt:lpstr>Localization, Classification  and Detection</vt:lpstr>
      <vt:lpstr>Localization, Classification  and Detection</vt:lpstr>
      <vt:lpstr>Localization, Classification  and Detection</vt:lpstr>
      <vt:lpstr>PowerPoint Presentation</vt:lpstr>
      <vt:lpstr>PowerPoint Presentation</vt:lpstr>
      <vt:lpstr>PowerPoint Presentation</vt:lpstr>
      <vt:lpstr>Instance Segmentation </vt:lpstr>
      <vt:lpstr>Localization, Classification  and Detection</vt:lpstr>
      <vt:lpstr>Computing Box Coordinates &amp; Class</vt:lpstr>
      <vt:lpstr>Localization, Classification  and Detection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U-Net</vt:lpstr>
      <vt:lpstr>PowerPoint Presentation</vt:lpstr>
      <vt:lpstr>Semantic Segmentation</vt:lpstr>
      <vt:lpstr>The End</vt:lpstr>
      <vt:lpstr>PowerPoint Presentation</vt:lpstr>
      <vt:lpstr>U-Net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U-Net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GEMTIP inversion</dc:title>
  <dc:creator>Shihang Feng</dc:creator>
  <cp:lastModifiedBy>gerard schuster</cp:lastModifiedBy>
  <cp:revision>1766</cp:revision>
  <dcterms:created xsi:type="dcterms:W3CDTF">2014-01-13T22:45:48Z</dcterms:created>
  <dcterms:modified xsi:type="dcterms:W3CDTF">2023-03-30T20:39:37Z</dcterms:modified>
</cp:coreProperties>
</file>