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319" r:id="rId20"/>
    <p:sldId id="327" r:id="rId21"/>
    <p:sldId id="328" r:id="rId22"/>
    <p:sldId id="326" r:id="rId23"/>
    <p:sldId id="320" r:id="rId24"/>
    <p:sldId id="321" r:id="rId25"/>
    <p:sldId id="322" r:id="rId26"/>
    <p:sldId id="324" r:id="rId27"/>
    <p:sldId id="323" r:id="rId28"/>
    <p:sldId id="325" r:id="rId29"/>
    <p:sldId id="316" r:id="rId30"/>
    <p:sldId id="311" r:id="rId31"/>
    <p:sldId id="313" r:id="rId32"/>
    <p:sldId id="314" r:id="rId33"/>
    <p:sldId id="315" r:id="rId34"/>
    <p:sldId id="318" r:id="rId35"/>
    <p:sldId id="330" r:id="rId36"/>
    <p:sldId id="331" r:id="rId37"/>
    <p:sldId id="332" r:id="rId38"/>
    <p:sldId id="333" r:id="rId39"/>
    <p:sldId id="334" r:id="rId40"/>
    <p:sldId id="335" r:id="rId41"/>
    <p:sldId id="306" r:id="rId42"/>
    <p:sldId id="308" r:id="rId43"/>
    <p:sldId id="310" r:id="rId44"/>
    <p:sldId id="3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CE8"/>
    <a:srgbClr val="515F51"/>
    <a:srgbClr val="B0FD03"/>
    <a:srgbClr val="E5FD03"/>
    <a:srgbClr val="9DA25E"/>
    <a:srgbClr val="D5C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1272-F4C0-43D4-BCB1-4BD8E87DA66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40A24-84EC-49DC-AE84-D75F70EB1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介绍一下想要利用这个特征加深对卷积网络的理解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9A3C5-3330-471B-8B9C-210EE4BD189B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93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1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0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9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0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2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5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A731-3B5F-45C3-A850-B6D71EAB317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678F2-9C6B-4946-A132-545E91899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8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tNIpEZLv_e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https://www.youtube.com/watch?v=nUUqwaxLnWs" TargetMode="External"/><Relationship Id="rId4" Type="http://schemas.openxmlformats.org/officeDocument/2006/relationships/hyperlink" Target="https://towardsdatascience.com/batch-normalization-in-neural-networks-1ac91516821c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89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0" y="3877868"/>
            <a:ext cx="4318000" cy="29801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54126"/>
            <a:ext cx="10972800" cy="4872038"/>
          </a:xfrm>
        </p:spPr>
        <p:txBody>
          <a:bodyPr/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Interpretation Workflow</a:t>
            </a:r>
          </a:p>
          <a:p>
            <a:pPr marL="0" indent="0" algn="ctr">
              <a:buNone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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Geology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31" y="2639562"/>
            <a:ext cx="2719368" cy="12743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31" y="5452915"/>
            <a:ext cx="2719368" cy="12801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860979" y="2270229"/>
            <a:ext cx="419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3204634" y="0"/>
            <a:ext cx="10972800" cy="1143000"/>
          </a:xfrm>
        </p:spPr>
        <p:txBody>
          <a:bodyPr>
            <a:normAutofit/>
          </a:bodyPr>
          <a:lstStyle/>
          <a:p>
            <a:r>
              <a:rPr kumimoji="1"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Seismic Interpretation</a:t>
            </a:r>
            <a:endParaRPr kumimoji="1"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5566834" y="4127501"/>
            <a:ext cx="740833" cy="968375"/>
          </a:xfrm>
          <a:prstGeom prst="downArrow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94846" y="5067708"/>
            <a:ext cx="419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531377" y="4313880"/>
            <a:ext cx="216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01" y="5716962"/>
            <a:ext cx="1502833" cy="8521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01" y="5732836"/>
            <a:ext cx="1681049" cy="81840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0762" y="4250379"/>
            <a:ext cx="2368551" cy="10120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96751" y="3877867"/>
            <a:ext cx="4194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Interpreter</a:t>
            </a:r>
            <a:endParaRPr kumimoji="1"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97418" y="5798623"/>
            <a:ext cx="1184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84727" y="3228030"/>
            <a:ext cx="216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06687" y="4320501"/>
            <a:ext cx="216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04" y="3689694"/>
            <a:ext cx="2086576" cy="145253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345205" y="5291438"/>
            <a:ext cx="216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/>
      <p:bldP spid="15" grpId="0" animBg="1"/>
      <p:bldP spid="16" grpId="0"/>
      <p:bldP spid="17" grpId="0"/>
      <p:bldP spid="17" grpId="1"/>
      <p:bldP spid="23" grpId="0"/>
      <p:bldP spid="25" grpId="0"/>
      <p:bldP spid="25" grpId="1"/>
      <p:bldP spid="26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26987" y="6550223"/>
            <a:ext cx="11511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</a:rPr>
              <a:t>Comparing convolutional neural networking and image processing seismic fault detection methods, 2020, </a:t>
            </a:r>
            <a:r>
              <a:rPr lang="en-US" sz="1100" i="1" dirty="0" err="1">
                <a:latin typeface="Times New Roman" panose="02020603050405020304" pitchFamily="18" charset="0"/>
              </a:rPr>
              <a:t>Jie</a:t>
            </a:r>
            <a:r>
              <a:rPr lang="en-US" sz="1100" i="1" dirty="0">
                <a:latin typeface="Times New Roman" panose="02020603050405020304" pitchFamily="18" charset="0"/>
              </a:rPr>
              <a:t> Qi*, Bin </a:t>
            </a:r>
            <a:r>
              <a:rPr lang="en-US" sz="1100" i="1" dirty="0" err="1">
                <a:latin typeface="Times New Roman" panose="02020603050405020304" pitchFamily="18" charset="0"/>
              </a:rPr>
              <a:t>Lyu</a:t>
            </a:r>
            <a:r>
              <a:rPr lang="en-US" sz="1100" i="1" dirty="0">
                <a:latin typeface="Times New Roman" panose="02020603050405020304" pitchFamily="18" charset="0"/>
              </a:rPr>
              <a:t>, </a:t>
            </a:r>
            <a:r>
              <a:rPr lang="en-US" sz="1100" i="1" dirty="0" err="1">
                <a:latin typeface="Times New Roman" panose="02020603050405020304" pitchFamily="18" charset="0"/>
              </a:rPr>
              <a:t>Xinming</a:t>
            </a:r>
            <a:r>
              <a:rPr lang="en-US" sz="1100" i="1" dirty="0">
                <a:latin typeface="Times New Roman" panose="02020603050405020304" pitchFamily="18" charset="0"/>
              </a:rPr>
              <a:t> Wu, and Kurt </a:t>
            </a:r>
            <a:r>
              <a:rPr lang="en-US" sz="1100" i="1" dirty="0" err="1">
                <a:latin typeface="Times New Roman" panose="02020603050405020304" pitchFamily="18" charset="0"/>
              </a:rPr>
              <a:t>Marfurt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1510132" y="289799"/>
            <a:ext cx="941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Fault Detection: Synthetic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84" y="1171966"/>
            <a:ext cx="10786118" cy="32076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7560" y="4349815"/>
            <a:ext cx="3599126" cy="2465711"/>
            <a:chOff x="317560" y="4349815"/>
            <a:chExt cx="3599126" cy="2465711"/>
          </a:xfrm>
        </p:grpSpPr>
        <p:sp>
          <p:nvSpPr>
            <p:cNvPr id="21" name="TextBox 20"/>
            <p:cNvSpPr txBox="1"/>
            <p:nvPr/>
          </p:nvSpPr>
          <p:spPr>
            <a:xfrm>
              <a:off x="1857600" y="4349815"/>
              <a:ext cx="9380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Raw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60" y="4892696"/>
              <a:ext cx="3599126" cy="19228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327535" y="4343962"/>
            <a:ext cx="3637032" cy="2471564"/>
            <a:chOff x="4327535" y="4343962"/>
            <a:chExt cx="3637032" cy="2471564"/>
          </a:xfrm>
        </p:grpSpPr>
        <p:sp>
          <p:nvSpPr>
            <p:cNvPr id="26" name="TextBox 25"/>
            <p:cNvSpPr txBox="1"/>
            <p:nvPr/>
          </p:nvSpPr>
          <p:spPr>
            <a:xfrm>
              <a:off x="4643942" y="4343962"/>
              <a:ext cx="30925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Processing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7535" y="4892696"/>
              <a:ext cx="3637032" cy="192283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375416" y="4379631"/>
            <a:ext cx="3564584" cy="2435895"/>
            <a:chOff x="8375416" y="4379631"/>
            <a:chExt cx="3564584" cy="2435895"/>
          </a:xfrm>
        </p:grpSpPr>
        <p:grpSp>
          <p:nvGrpSpPr>
            <p:cNvPr id="22" name="Group 21"/>
            <p:cNvGrpSpPr/>
            <p:nvPr/>
          </p:nvGrpSpPr>
          <p:grpSpPr>
            <a:xfrm>
              <a:off x="8375416" y="4379631"/>
              <a:ext cx="3564584" cy="2435895"/>
              <a:chOff x="8375416" y="4178031"/>
              <a:chExt cx="3564584" cy="243589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75416" y="4694534"/>
                <a:ext cx="3564584" cy="1919392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687769" y="4178031"/>
                <a:ext cx="10518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CNN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2652" y="4928737"/>
              <a:ext cx="3547348" cy="18867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133" y="4928737"/>
            <a:ext cx="3600867" cy="18867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98051" y="6169195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Neither algorithm is able to map the soling out parts of the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listric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faults easily identified by a human interpreter.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70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7115" y="-26971"/>
            <a:ext cx="896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Paleokarst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Detection: Synthetic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120" y="634617"/>
            <a:ext cx="569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U-Net Architecture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3120" y="1732330"/>
            <a:ext cx="6938079" cy="1535483"/>
            <a:chOff x="236931" y="2540712"/>
            <a:chExt cx="6938079" cy="1535483"/>
          </a:xfrm>
        </p:grpSpPr>
        <p:sp>
          <p:nvSpPr>
            <p:cNvPr id="31" name="TextBox 30"/>
            <p:cNvSpPr txBox="1"/>
            <p:nvPr/>
          </p:nvSpPr>
          <p:spPr>
            <a:xfrm>
              <a:off x="236931" y="2587858"/>
              <a:ext cx="34915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2: Training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9301" y="2540712"/>
              <a:ext cx="3295709" cy="153548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09703" y="6273225"/>
            <a:ext cx="11211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RomNo9L-Medi"/>
              </a:rPr>
              <a:t>Deep learning for characterizing </a:t>
            </a:r>
            <a:r>
              <a:rPr lang="en-US" dirty="0" err="1">
                <a:latin typeface="NimbusRomNo9L-Medi"/>
              </a:rPr>
              <a:t>paleokarst</a:t>
            </a:r>
            <a:r>
              <a:rPr lang="en-US" dirty="0">
                <a:latin typeface="NimbusRomNo9L-Medi"/>
              </a:rPr>
              <a:t> features in 3D seismic images, 2020, </a:t>
            </a:r>
            <a:r>
              <a:rPr lang="en-US" sz="1400" dirty="0" err="1">
                <a:latin typeface="NimbusRomNo9L-ReguItal"/>
              </a:rPr>
              <a:t>Xinming</a:t>
            </a:r>
            <a:r>
              <a:rPr lang="en-US" sz="1400" dirty="0">
                <a:latin typeface="NimbusRomNo9L-ReguItal"/>
              </a:rPr>
              <a:t> Wu</a:t>
            </a:r>
            <a:r>
              <a:rPr lang="en-US" sz="800" dirty="0">
                <a:latin typeface="CMSY10"/>
              </a:rPr>
              <a:t>⇤</a:t>
            </a:r>
            <a:r>
              <a:rPr lang="en-US" sz="800" dirty="0">
                <a:latin typeface="CMMI10"/>
              </a:rPr>
              <a:t>,</a:t>
            </a:r>
            <a:r>
              <a:rPr lang="en-US" sz="800" dirty="0">
                <a:latin typeface="NimbusRomNo9L-Regu"/>
              </a:rPr>
              <a:t>1</a:t>
            </a:r>
            <a:r>
              <a:rPr lang="en-US" sz="1400" dirty="0">
                <a:latin typeface="NimbusRomNo9L-ReguItal"/>
              </a:rPr>
              <a:t>, </a:t>
            </a:r>
            <a:r>
              <a:rPr lang="en-US" sz="1400" dirty="0" err="1">
                <a:latin typeface="NimbusRomNo9L-ReguItal"/>
              </a:rPr>
              <a:t>Shangsheng</a:t>
            </a:r>
            <a:r>
              <a:rPr lang="en-US" sz="1400" dirty="0">
                <a:latin typeface="NimbusRomNo9L-ReguItal"/>
              </a:rPr>
              <a:t> Yan</a:t>
            </a:r>
            <a:r>
              <a:rPr lang="en-US" sz="800" dirty="0">
                <a:latin typeface="NimbusRomNo9L-Regu"/>
              </a:rPr>
              <a:t>1</a:t>
            </a:r>
            <a:r>
              <a:rPr lang="en-US" sz="1400" dirty="0">
                <a:latin typeface="NimbusRomNo9L-ReguItal"/>
              </a:rPr>
              <a:t>, </a:t>
            </a:r>
            <a:r>
              <a:rPr lang="en-US" sz="1400" dirty="0" err="1">
                <a:latin typeface="NimbusRomNo9L-ReguItal"/>
              </a:rPr>
              <a:t>Jie</a:t>
            </a:r>
            <a:r>
              <a:rPr lang="en-US" sz="1400" dirty="0">
                <a:latin typeface="NimbusRomNo9L-ReguItal"/>
              </a:rPr>
              <a:t> Qi</a:t>
            </a:r>
            <a:r>
              <a:rPr lang="en-US" sz="800" dirty="0">
                <a:latin typeface="NimbusRomNo9L-Regu"/>
              </a:rPr>
              <a:t>2</a:t>
            </a:r>
            <a:r>
              <a:rPr lang="en-US" sz="1400" dirty="0">
                <a:latin typeface="NimbusRomNo9L-ReguItal"/>
              </a:rPr>
              <a:t>, and </a:t>
            </a:r>
            <a:r>
              <a:rPr lang="en-US" sz="1400" dirty="0" err="1">
                <a:latin typeface="NimbusRomNo9L-ReguItal"/>
              </a:rPr>
              <a:t>Hongliu</a:t>
            </a:r>
            <a:r>
              <a:rPr lang="en-US" sz="1400" dirty="0">
                <a:latin typeface="NimbusRomNo9L-ReguItal"/>
              </a:rPr>
              <a:t> Zeng</a:t>
            </a:r>
            <a:r>
              <a:rPr lang="en-US" sz="800" dirty="0">
                <a:latin typeface="NimbusRomNo9L-Regu"/>
              </a:rPr>
              <a:t>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669" y="634617"/>
            <a:ext cx="5158920" cy="29976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49743" y="659504"/>
            <a:ext cx="114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1254607" y="1342503"/>
            <a:ext cx="455982" cy="246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8895" y="633168"/>
            <a:ext cx="1180285" cy="1005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72510" y="659504"/>
            <a:ext cx="1356714" cy="10906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72133" y="178093"/>
            <a:ext cx="114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Labeled </a:t>
            </a:r>
          </a:p>
          <a:p>
            <a:pPr algn="ctr"/>
            <a:r>
              <a:rPr lang="en-US" dirty="0"/>
              <a:t>Synthetics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50498" y="2924335"/>
            <a:ext cx="12531741" cy="3872693"/>
            <a:chOff x="-250498" y="2924335"/>
            <a:chExt cx="12531741" cy="3872693"/>
          </a:xfrm>
        </p:grpSpPr>
        <p:grpSp>
          <p:nvGrpSpPr>
            <p:cNvPr id="7" name="Group 6"/>
            <p:cNvGrpSpPr/>
            <p:nvPr/>
          </p:nvGrpSpPr>
          <p:grpSpPr>
            <a:xfrm>
              <a:off x="355847" y="2924335"/>
              <a:ext cx="11029504" cy="1201873"/>
              <a:chOff x="359658" y="3732717"/>
              <a:chExt cx="11029504" cy="1201873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857600" y="4349815"/>
                <a:ext cx="9380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59885" y="4343129"/>
                <a:ext cx="10518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CNN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176697" y="4343128"/>
                <a:ext cx="22124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Groundtruth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59658" y="3732717"/>
                <a:ext cx="3246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3: Testing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50498" y="4022048"/>
              <a:ext cx="12531741" cy="2774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7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3938"/>
            <a:ext cx="6480313" cy="72974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84875" y="599875"/>
            <a:ext cx="7416586" cy="6322559"/>
            <a:chOff x="7584875" y="599875"/>
            <a:chExt cx="7416586" cy="63225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4875" y="803938"/>
              <a:ext cx="6718133" cy="33920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3414" y="3910880"/>
              <a:ext cx="3255404" cy="301155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893287" y="599875"/>
              <a:ext cx="4108174" cy="625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08743" y="-26971"/>
            <a:ext cx="807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Paleokarst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Detection: Field Data</a:t>
            </a:r>
          </a:p>
        </p:txBody>
      </p:sp>
    </p:spTree>
    <p:extLst>
      <p:ext uri="{BB962C8B-B14F-4D97-AF65-F5344CB8AC3E}">
        <p14:creationId xmlns:p14="http://schemas.microsoft.com/office/powerpoint/2010/main" val="12914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0" y="485998"/>
            <a:ext cx="10958363" cy="88965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08743" y="-26971"/>
            <a:ext cx="807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Paleokarst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Detection: Field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79" y="680915"/>
            <a:ext cx="11077333" cy="85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23648" y="-26971"/>
            <a:ext cx="924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Summary: CNN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Paleokarst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Detection: Field</a:t>
            </a:r>
          </a:p>
        </p:txBody>
      </p:sp>
      <p:sp>
        <p:nvSpPr>
          <p:cNvPr id="5" name="Rectangle 4"/>
          <p:cNvSpPr/>
          <p:nvPr/>
        </p:nvSpPr>
        <p:spPr>
          <a:xfrm>
            <a:off x="84190" y="4493929"/>
            <a:ext cx="11926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TT9"/>
              </a:rPr>
              <a:t>ttps://doi.org/10.5281/zenodo.3690252</a:t>
            </a:r>
            <a:r>
              <a:rPr lang="en-US" dirty="0">
                <a:latin typeface="NimbusRomNo9L-Regu"/>
              </a:rPr>
              <a:t>. </a:t>
            </a:r>
            <a:r>
              <a:rPr lang="en-US" b="1" dirty="0">
                <a:latin typeface="NimbusRomNo9L-Regu"/>
              </a:rPr>
              <a:t>The CNN, trained with only synthetic datasets, works well in field seismic </a:t>
            </a:r>
            <a:r>
              <a:rPr lang="en-US" dirty="0">
                <a:latin typeface="NimbusRomNo9L-Regu"/>
              </a:rPr>
              <a:t>images to detect </a:t>
            </a:r>
            <a:r>
              <a:rPr lang="en-US" dirty="0" err="1">
                <a:latin typeface="NimbusRomNo9L-Regu"/>
              </a:rPr>
              <a:t>paleokarst</a:t>
            </a:r>
            <a:r>
              <a:rPr lang="en-US" dirty="0">
                <a:latin typeface="NimbusRomNo9L-Regu"/>
              </a:rPr>
              <a:t> features from which we can </a:t>
            </a:r>
            <a:r>
              <a:rPr lang="en-US" b="1" dirty="0">
                <a:latin typeface="NimbusRomNo9L-Regu"/>
              </a:rPr>
              <a:t>automatically extract the 3D boundary of each </a:t>
            </a:r>
            <a:r>
              <a:rPr lang="en-US" b="1" dirty="0" err="1">
                <a:latin typeface="NimbusRomNo9L-Regu"/>
              </a:rPr>
              <a:t>paleokarst</a:t>
            </a:r>
            <a:r>
              <a:rPr lang="en-US" b="1" dirty="0">
                <a:latin typeface="NimbusRomNo9L-Regu"/>
              </a:rPr>
              <a:t> chimney tube and quantitatively measure its geometric parameters</a:t>
            </a:r>
            <a:r>
              <a:rPr lang="en-US" dirty="0">
                <a:latin typeface="NimbusRomNo9L-Regu"/>
              </a:rPr>
              <a:t>.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00284" y="1087200"/>
            <a:ext cx="10694767" cy="2822400"/>
            <a:chOff x="574171" y="871200"/>
            <a:chExt cx="10694767" cy="2822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0588" y="1481244"/>
              <a:ext cx="3028350" cy="17339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171" y="1437755"/>
              <a:ext cx="3238857" cy="22558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4691" y="1582117"/>
              <a:ext cx="2944288" cy="15354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76800" y="871200"/>
              <a:ext cx="813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U-Net                                                             Train                                                                Test</a:t>
              </a:r>
            </a:p>
          </p:txBody>
        </p:sp>
        <p:cxnSp>
          <p:nvCxnSpPr>
            <p:cNvPr id="10" name="Straight Arrow Connector 9"/>
            <p:cNvCxnSpPr>
              <a:endCxn id="8" idx="1"/>
            </p:cNvCxnSpPr>
            <p:nvPr/>
          </p:nvCxnSpPr>
          <p:spPr>
            <a:xfrm>
              <a:off x="3813028" y="2348199"/>
              <a:ext cx="501663" cy="16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98952" y="2369106"/>
              <a:ext cx="501663" cy="16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05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5879" y="1357454"/>
            <a:ext cx="11586121" cy="5552345"/>
            <a:chOff x="979298" y="4126425"/>
            <a:chExt cx="11586121" cy="5552345"/>
          </a:xfrm>
        </p:grpSpPr>
        <p:sp>
          <p:nvSpPr>
            <p:cNvPr id="9" name="TextBox 8"/>
            <p:cNvSpPr txBox="1"/>
            <p:nvPr/>
          </p:nvSpPr>
          <p:spPr>
            <a:xfrm>
              <a:off x="979298" y="4126425"/>
              <a:ext cx="5694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Supervised CNN Learning: Theory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2790" y="4692359"/>
              <a:ext cx="3429378" cy="1198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5080" y="6139340"/>
              <a:ext cx="11540339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Details of Convolutional Neural Network (CNN)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Training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Validation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Testing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Transfer Training, U-Net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Examples:  Salt Flank Detection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Fault Detection: : Synthetic Data Approach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Paleokarst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Detection, Rock Identification, Hyperspectral Image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1318" y="1173952"/>
            <a:ext cx="13162987" cy="7787359"/>
            <a:chOff x="594737" y="1168551"/>
            <a:chExt cx="13162987" cy="7787359"/>
          </a:xfrm>
        </p:grpSpPr>
        <p:grpSp>
          <p:nvGrpSpPr>
            <p:cNvPr id="2" name="Group 1"/>
            <p:cNvGrpSpPr/>
            <p:nvPr/>
          </p:nvGrpSpPr>
          <p:grpSpPr>
            <a:xfrm>
              <a:off x="594737" y="1168551"/>
              <a:ext cx="10218579" cy="5266794"/>
              <a:chOff x="594737" y="1351412"/>
              <a:chExt cx="10218579" cy="883055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94737" y="5976000"/>
                <a:ext cx="9788236" cy="4205971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25080" y="1351412"/>
                <a:ext cx="9788236" cy="4624588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930479" y="6435345"/>
              <a:ext cx="4467222" cy="238793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90502" y="6567980"/>
              <a:ext cx="4467222" cy="238793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60547" y="-5401"/>
            <a:ext cx="7168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Day: Talks+Labs</a:t>
            </a:r>
          </a:p>
        </p:txBody>
      </p:sp>
    </p:spTree>
    <p:extLst>
      <p:ext uri="{BB962C8B-B14F-4D97-AF65-F5344CB8AC3E}">
        <p14:creationId xmlns:p14="http://schemas.microsoft.com/office/powerpoint/2010/main" val="29302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ubtitle 2"/>
          <p:cNvSpPr txBox="1">
            <a:spLocks/>
          </p:cNvSpPr>
          <p:nvPr/>
        </p:nvSpPr>
        <p:spPr>
          <a:xfrm>
            <a:off x="-554353" y="48973"/>
            <a:ext cx="13700759" cy="81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Learning: Classification Limestones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7611" y="1769424"/>
            <a:ext cx="2239909" cy="42473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 Variance     = 2.2</a:t>
            </a:r>
          </a:p>
          <a:p>
            <a:r>
              <a:rPr lang="en-US" dirty="0"/>
              <a:t>Red Skewness   = 2.8</a:t>
            </a:r>
          </a:p>
          <a:p>
            <a:r>
              <a:rPr lang="en-US" dirty="0"/>
              <a:t>Red Kurtosis      = 3.4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Blue Variance     = 1.3</a:t>
            </a:r>
          </a:p>
          <a:p>
            <a:r>
              <a:rPr lang="en-US" dirty="0"/>
              <a:t>Blue Skewness   = 1.2</a:t>
            </a:r>
          </a:p>
          <a:p>
            <a:r>
              <a:rPr lang="en-US" dirty="0"/>
              <a:t>Blue Kurtosis      = 1.1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Green Variance  =  4.5</a:t>
            </a:r>
          </a:p>
          <a:p>
            <a:r>
              <a:rPr lang="en-US" dirty="0"/>
              <a:t>Green Skewness = 1.1</a:t>
            </a:r>
          </a:p>
          <a:p>
            <a:r>
              <a:rPr lang="en-US" dirty="0"/>
              <a:t>Green Kurtosis    = 1.0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6438403" y="1669669"/>
            <a:ext cx="278093" cy="3740264"/>
            <a:chOff x="6438403" y="1669669"/>
            <a:chExt cx="278093" cy="3740264"/>
          </a:xfrm>
        </p:grpSpPr>
        <p:grpSp>
          <p:nvGrpSpPr>
            <p:cNvPr id="24" name="Group 23"/>
            <p:cNvGrpSpPr/>
            <p:nvPr/>
          </p:nvGrpSpPr>
          <p:grpSpPr>
            <a:xfrm>
              <a:off x="6438403" y="1669669"/>
              <a:ext cx="247406" cy="1066796"/>
              <a:chOff x="6487879" y="1622779"/>
              <a:chExt cx="247406" cy="106679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487879" y="1622779"/>
                <a:ext cx="225631" cy="29688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97779" y="1988935"/>
                <a:ext cx="225631" cy="29688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509654" y="2392693"/>
                <a:ext cx="225631" cy="29688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69090" y="3037481"/>
              <a:ext cx="247406" cy="1066796"/>
              <a:chOff x="6553201" y="2812475"/>
              <a:chExt cx="247406" cy="106679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553201" y="2812475"/>
                <a:ext cx="225631" cy="29688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563101" y="3178631"/>
                <a:ext cx="225631" cy="29688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574976" y="3582389"/>
                <a:ext cx="225631" cy="29688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459190" y="4343137"/>
              <a:ext cx="247406" cy="1066796"/>
              <a:chOff x="6574973" y="4164275"/>
              <a:chExt cx="247406" cy="106679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574973" y="4164275"/>
                <a:ext cx="225631" cy="296882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584873" y="4530431"/>
                <a:ext cx="225631" cy="296882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596748" y="4934189"/>
                <a:ext cx="225631" cy="296882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44" y="2128846"/>
            <a:ext cx="2457234" cy="2704411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6664034" y="1818110"/>
            <a:ext cx="2585980" cy="3342112"/>
            <a:chOff x="6664034" y="1818110"/>
            <a:chExt cx="2585980" cy="3342112"/>
          </a:xfrm>
        </p:grpSpPr>
        <p:grpSp>
          <p:nvGrpSpPr>
            <p:cNvPr id="26" name="Group 25"/>
            <p:cNvGrpSpPr/>
            <p:nvPr/>
          </p:nvGrpSpPr>
          <p:grpSpPr>
            <a:xfrm>
              <a:off x="7562604" y="2439583"/>
              <a:ext cx="241466" cy="2071925"/>
              <a:chOff x="6509654" y="617650"/>
              <a:chExt cx="241466" cy="2071925"/>
            </a:xfrm>
            <a:solidFill>
              <a:schemeClr val="tx1"/>
            </a:solidFill>
          </p:grpSpPr>
          <p:sp>
            <p:nvSpPr>
              <p:cNvPr id="27" name="Oval 26"/>
              <p:cNvSpPr/>
              <p:nvPr/>
            </p:nvSpPr>
            <p:spPr>
              <a:xfrm>
                <a:off x="6525489" y="617650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525489" y="1505171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09654" y="2392693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664034" y="1818110"/>
              <a:ext cx="931613" cy="2439993"/>
              <a:chOff x="6664034" y="1818110"/>
              <a:chExt cx="931613" cy="2439993"/>
            </a:xfrm>
          </p:grpSpPr>
          <p:cxnSp>
            <p:nvCxnSpPr>
              <p:cNvPr id="30" name="Straight Arrow Connector 29"/>
              <p:cNvCxnSpPr>
                <a:stCxn id="11" idx="6"/>
              </p:cNvCxnSpPr>
              <p:nvPr/>
            </p:nvCxnSpPr>
            <p:spPr>
              <a:xfrm>
                <a:off x="6664034" y="1818110"/>
                <a:ext cx="900548" cy="6214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11" idx="6"/>
              </p:cNvCxnSpPr>
              <p:nvPr/>
            </p:nvCxnSpPr>
            <p:spPr>
              <a:xfrm>
                <a:off x="6664034" y="1818110"/>
                <a:ext cx="914405" cy="1552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endCxn id="29" idx="1"/>
              </p:cNvCxnSpPr>
              <p:nvPr/>
            </p:nvCxnSpPr>
            <p:spPr>
              <a:xfrm>
                <a:off x="6664034" y="1818110"/>
                <a:ext cx="931613" cy="24399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flipV="1">
              <a:off x="6683834" y="2757574"/>
              <a:ext cx="931613" cy="2402648"/>
              <a:chOff x="6664034" y="1818110"/>
              <a:chExt cx="931613" cy="2439993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6664034" y="1818110"/>
                <a:ext cx="900548" cy="6214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6664034" y="1818110"/>
                <a:ext cx="914405" cy="1552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664034" y="1818110"/>
                <a:ext cx="931613" cy="24399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 flipV="1">
              <a:off x="6703634" y="2692988"/>
              <a:ext cx="919944" cy="1496691"/>
              <a:chOff x="6664034" y="1157812"/>
              <a:chExt cx="919944" cy="1519954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 flipV="1">
                <a:off x="6675230" y="1157812"/>
                <a:ext cx="904109" cy="6710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endCxn id="28" idx="3"/>
              </p:cNvCxnSpPr>
              <p:nvPr/>
            </p:nvCxnSpPr>
            <p:spPr>
              <a:xfrm>
                <a:off x="6664034" y="1818110"/>
                <a:ext cx="919944" cy="170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endCxn id="27" idx="3"/>
              </p:cNvCxnSpPr>
              <p:nvPr/>
            </p:nvCxnSpPr>
            <p:spPr>
              <a:xfrm>
                <a:off x="6664034" y="1818110"/>
                <a:ext cx="907848" cy="8596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8270103" y="2439582"/>
              <a:ext cx="241466" cy="2071925"/>
              <a:chOff x="6509654" y="617650"/>
              <a:chExt cx="241466" cy="2071925"/>
            </a:xfrm>
            <a:solidFill>
              <a:schemeClr val="tx1"/>
            </a:solidFill>
          </p:grpSpPr>
          <p:sp>
            <p:nvSpPr>
              <p:cNvPr id="63" name="Oval 62"/>
              <p:cNvSpPr/>
              <p:nvPr/>
            </p:nvSpPr>
            <p:spPr>
              <a:xfrm>
                <a:off x="6525489" y="617650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525489" y="1505171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509654" y="2392693"/>
                <a:ext cx="225631" cy="29688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7765087" y="2566182"/>
              <a:ext cx="553894" cy="1691920"/>
              <a:chOff x="6664034" y="1818110"/>
              <a:chExt cx="553894" cy="1691920"/>
            </a:xfrm>
          </p:grpSpPr>
          <p:cxnSp>
            <p:nvCxnSpPr>
              <p:cNvPr id="67" name="Straight Arrow Connector 66"/>
              <p:cNvCxnSpPr>
                <a:endCxn id="63" idx="2"/>
              </p:cNvCxnSpPr>
              <p:nvPr/>
            </p:nvCxnSpPr>
            <p:spPr>
              <a:xfrm>
                <a:off x="6664034" y="1818110"/>
                <a:ext cx="520851" cy="2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endCxn id="64" idx="1"/>
              </p:cNvCxnSpPr>
              <p:nvPr/>
            </p:nvCxnSpPr>
            <p:spPr>
              <a:xfrm>
                <a:off x="6664034" y="1818110"/>
                <a:ext cx="553894" cy="804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endCxn id="65" idx="1"/>
              </p:cNvCxnSpPr>
              <p:nvPr/>
            </p:nvCxnSpPr>
            <p:spPr>
              <a:xfrm>
                <a:off x="6664034" y="1818110"/>
                <a:ext cx="538059" cy="16919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 flipV="1">
              <a:off x="7748566" y="2626117"/>
              <a:ext cx="553894" cy="1717020"/>
              <a:chOff x="6664034" y="1818110"/>
              <a:chExt cx="553894" cy="1691920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>
                <a:off x="6664034" y="1818110"/>
                <a:ext cx="520851" cy="2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6664034" y="1818110"/>
                <a:ext cx="553894" cy="804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6664034" y="1818110"/>
                <a:ext cx="538059" cy="16919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 flipV="1">
              <a:off x="7748565" y="2588022"/>
              <a:ext cx="554581" cy="1670079"/>
              <a:chOff x="6664034" y="1052083"/>
              <a:chExt cx="554581" cy="1645664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6664034" y="1818110"/>
                <a:ext cx="520851" cy="2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endCxn id="65" idx="1"/>
              </p:cNvCxnSpPr>
              <p:nvPr/>
            </p:nvCxnSpPr>
            <p:spPr>
              <a:xfrm flipV="1">
                <a:off x="6664034" y="1052083"/>
                <a:ext cx="554581" cy="7660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endCxn id="63" idx="2"/>
              </p:cNvCxnSpPr>
              <p:nvPr/>
            </p:nvCxnSpPr>
            <p:spPr>
              <a:xfrm>
                <a:off x="6664034" y="1818110"/>
                <a:ext cx="537373" cy="8796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8394735" y="2599239"/>
              <a:ext cx="615381" cy="1763827"/>
              <a:chOff x="6569504" y="972682"/>
              <a:chExt cx="615381" cy="1763827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>
                <a:off x="6664034" y="1818110"/>
                <a:ext cx="520851" cy="21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>
                <a:off x="6569504" y="972682"/>
                <a:ext cx="553894" cy="804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>
                <a:stCxn id="65" idx="6"/>
              </p:cNvCxnSpPr>
              <p:nvPr/>
            </p:nvCxnSpPr>
            <p:spPr>
              <a:xfrm flipV="1">
                <a:off x="6670503" y="1857398"/>
                <a:ext cx="481868" cy="87911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Oval 91"/>
            <p:cNvSpPr/>
            <p:nvPr/>
          </p:nvSpPr>
          <p:spPr>
            <a:xfrm>
              <a:off x="9024383" y="3307146"/>
              <a:ext cx="225631" cy="29688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930" y="1783703"/>
            <a:ext cx="926233" cy="2856316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5157565" y="755330"/>
            <a:ext cx="4725938" cy="914339"/>
            <a:chOff x="5157565" y="755330"/>
            <a:chExt cx="4725938" cy="914339"/>
          </a:xfrm>
        </p:grpSpPr>
        <p:sp>
          <p:nvSpPr>
            <p:cNvPr id="94" name="TextBox 93"/>
            <p:cNvSpPr txBox="1"/>
            <p:nvPr/>
          </p:nvSpPr>
          <p:spPr>
            <a:xfrm>
              <a:off x="5157565" y="889189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5728117" y="1181576"/>
              <a:ext cx="11358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8034116" y="1181576"/>
              <a:ext cx="11358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9485637" y="889188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Y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863938" y="755330"/>
              <a:ext cx="1153313" cy="9143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29802" y="791958"/>
              <a:ext cx="641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W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78182" y="1181575"/>
            <a:ext cx="2054591" cy="5676425"/>
            <a:chOff x="2078182" y="1181575"/>
            <a:chExt cx="2054591" cy="567642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5819" y="1276350"/>
              <a:ext cx="1638300" cy="5581650"/>
            </a:xfrm>
            <a:prstGeom prst="rect">
              <a:avLst/>
            </a:prstGeom>
          </p:spPr>
        </p:pic>
        <p:sp>
          <p:nvSpPr>
            <p:cNvPr id="103" name="Rectangle 102"/>
            <p:cNvSpPr/>
            <p:nvPr/>
          </p:nvSpPr>
          <p:spPr>
            <a:xfrm>
              <a:off x="2078182" y="2035825"/>
              <a:ext cx="317637" cy="3486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000944" y="1181575"/>
              <a:ext cx="131829" cy="5676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556702" y="1276350"/>
              <a:ext cx="1376650" cy="1322889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587389" y="2891736"/>
              <a:ext cx="1376650" cy="1322889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526644" y="4507122"/>
              <a:ext cx="1376650" cy="1322889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507" y="4894177"/>
            <a:ext cx="4810125" cy="2047875"/>
          </a:xfrm>
          <a:prstGeom prst="rect">
            <a:avLst/>
          </a:prstGeom>
        </p:spPr>
      </p:pic>
      <p:sp>
        <p:nvSpPr>
          <p:cNvPr id="112" name="Freeform 111"/>
          <p:cNvSpPr/>
          <p:nvPr/>
        </p:nvSpPr>
        <p:spPr>
          <a:xfrm>
            <a:off x="8266548" y="5479694"/>
            <a:ext cx="3301722" cy="1326897"/>
          </a:xfrm>
          <a:custGeom>
            <a:avLst/>
            <a:gdLst>
              <a:gd name="connsiteX0" fmla="*/ 252612 w 3301722"/>
              <a:gd name="connsiteY0" fmla="*/ 67666 h 1326897"/>
              <a:gd name="connsiteX1" fmla="*/ 1822332 w 3301722"/>
              <a:gd name="connsiteY1" fmla="*/ 662026 h 1326897"/>
              <a:gd name="connsiteX2" fmla="*/ 2980572 w 3301722"/>
              <a:gd name="connsiteY2" fmla="*/ 1012546 h 1326897"/>
              <a:gd name="connsiteX3" fmla="*/ 3300612 w 3301722"/>
              <a:gd name="connsiteY3" fmla="*/ 1195426 h 1326897"/>
              <a:gd name="connsiteX4" fmla="*/ 3026292 w 3301722"/>
              <a:gd name="connsiteY4" fmla="*/ 1317346 h 1326897"/>
              <a:gd name="connsiteX5" fmla="*/ 1761372 w 3301722"/>
              <a:gd name="connsiteY5" fmla="*/ 936346 h 1326897"/>
              <a:gd name="connsiteX6" fmla="*/ 1151772 w 3301722"/>
              <a:gd name="connsiteY6" fmla="*/ 616306 h 1326897"/>
              <a:gd name="connsiteX7" fmla="*/ 359292 w 3301722"/>
              <a:gd name="connsiteY7" fmla="*/ 387706 h 1326897"/>
              <a:gd name="connsiteX8" fmla="*/ 8772 w 3301722"/>
              <a:gd name="connsiteY8" fmla="*/ 281026 h 1326897"/>
              <a:gd name="connsiteX9" fmla="*/ 115452 w 3301722"/>
              <a:gd name="connsiteY9" fmla="*/ 37186 h 1326897"/>
              <a:gd name="connsiteX10" fmla="*/ 252612 w 3301722"/>
              <a:gd name="connsiteY10" fmla="*/ 67666 h 132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1722" h="1326897">
                <a:moveTo>
                  <a:pt x="252612" y="67666"/>
                </a:moveTo>
                <a:cubicBezTo>
                  <a:pt x="537092" y="171806"/>
                  <a:pt x="1367672" y="504546"/>
                  <a:pt x="1822332" y="662026"/>
                </a:cubicBezTo>
                <a:cubicBezTo>
                  <a:pt x="2276992" y="819506"/>
                  <a:pt x="2734192" y="923646"/>
                  <a:pt x="2980572" y="1012546"/>
                </a:cubicBezTo>
                <a:cubicBezTo>
                  <a:pt x="3226952" y="1101446"/>
                  <a:pt x="3292992" y="1144626"/>
                  <a:pt x="3300612" y="1195426"/>
                </a:cubicBezTo>
                <a:cubicBezTo>
                  <a:pt x="3308232" y="1246226"/>
                  <a:pt x="3282832" y="1360526"/>
                  <a:pt x="3026292" y="1317346"/>
                </a:cubicBezTo>
                <a:cubicBezTo>
                  <a:pt x="2769752" y="1274166"/>
                  <a:pt x="2073792" y="1053186"/>
                  <a:pt x="1761372" y="936346"/>
                </a:cubicBezTo>
                <a:cubicBezTo>
                  <a:pt x="1448952" y="819506"/>
                  <a:pt x="1385452" y="707746"/>
                  <a:pt x="1151772" y="616306"/>
                </a:cubicBezTo>
                <a:cubicBezTo>
                  <a:pt x="918092" y="524866"/>
                  <a:pt x="549792" y="443586"/>
                  <a:pt x="359292" y="387706"/>
                </a:cubicBezTo>
                <a:cubicBezTo>
                  <a:pt x="168792" y="331826"/>
                  <a:pt x="49412" y="339446"/>
                  <a:pt x="8772" y="281026"/>
                </a:cubicBezTo>
                <a:cubicBezTo>
                  <a:pt x="-31868" y="222606"/>
                  <a:pt x="79892" y="72746"/>
                  <a:pt x="115452" y="37186"/>
                </a:cubicBezTo>
                <a:cubicBezTo>
                  <a:pt x="151012" y="1626"/>
                  <a:pt x="-31868" y="-36474"/>
                  <a:pt x="252612" y="67666"/>
                </a:cubicBezTo>
                <a:close/>
              </a:path>
            </a:pathLst>
          </a:cu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8749690" y="5583111"/>
            <a:ext cx="2818580" cy="1227172"/>
            <a:chOff x="8749690" y="5583111"/>
            <a:chExt cx="2818580" cy="1227172"/>
          </a:xfrm>
        </p:grpSpPr>
        <p:sp>
          <p:nvSpPr>
            <p:cNvPr id="113" name="Rectangle 112"/>
            <p:cNvSpPr/>
            <p:nvPr/>
          </p:nvSpPr>
          <p:spPr>
            <a:xfrm>
              <a:off x="8749690" y="5918114"/>
              <a:ext cx="387508" cy="34552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715650" y="6016740"/>
              <a:ext cx="302870" cy="2469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1265400" y="5583111"/>
              <a:ext cx="302870" cy="2469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9765974" y="6563383"/>
              <a:ext cx="302870" cy="2469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9334202" y="6067688"/>
              <a:ext cx="302870" cy="246900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571843" y="6443270"/>
            <a:ext cx="240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Patel+Chatterjee</a:t>
            </a:r>
            <a:r>
              <a:rPr lang="en-US" dirty="0"/>
              <a:t> (2016)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5144628" y="904338"/>
            <a:ext cx="4725938" cy="584776"/>
            <a:chOff x="5157565" y="889188"/>
            <a:chExt cx="4725938" cy="584776"/>
          </a:xfrm>
          <a:solidFill>
            <a:schemeClr val="bg1"/>
          </a:solidFill>
        </p:grpSpPr>
        <p:sp>
          <p:nvSpPr>
            <p:cNvPr id="121" name="TextBox 120"/>
            <p:cNvSpPr txBox="1"/>
            <p:nvPr/>
          </p:nvSpPr>
          <p:spPr>
            <a:xfrm>
              <a:off x="5157565" y="889189"/>
              <a:ext cx="397866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</a:rPr>
                <a:t>X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485637" y="889188"/>
              <a:ext cx="397866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8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2463" y="58609"/>
            <a:ext cx="71609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Tuesday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Talks+Labs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5879" y="1357454"/>
            <a:ext cx="8589531" cy="5552345"/>
            <a:chOff x="979298" y="4126425"/>
            <a:chExt cx="8589531" cy="5552345"/>
          </a:xfrm>
        </p:grpSpPr>
        <p:sp>
          <p:nvSpPr>
            <p:cNvPr id="9" name="TextBox 8"/>
            <p:cNvSpPr txBox="1"/>
            <p:nvPr/>
          </p:nvSpPr>
          <p:spPr>
            <a:xfrm>
              <a:off x="979298" y="4126425"/>
              <a:ext cx="5694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Supervised CNN Learning: Theory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2790" y="4692359"/>
              <a:ext cx="3429378" cy="1198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5080" y="6139340"/>
              <a:ext cx="8543749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Details of Convolutional Neural Network (CNN)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Training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Validation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Testing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Transfer Training, U-Net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Examples:  Salt Flank Detection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Fault Detection: : Synthetic Data Approach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Paleokarst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Detection, Summary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1318" y="1173952"/>
            <a:ext cx="13162987" cy="7787359"/>
            <a:chOff x="594737" y="1168551"/>
            <a:chExt cx="13162987" cy="7787359"/>
          </a:xfrm>
        </p:grpSpPr>
        <p:grpSp>
          <p:nvGrpSpPr>
            <p:cNvPr id="2" name="Group 1"/>
            <p:cNvGrpSpPr/>
            <p:nvPr/>
          </p:nvGrpSpPr>
          <p:grpSpPr>
            <a:xfrm>
              <a:off x="594737" y="1168551"/>
              <a:ext cx="10218579" cy="5266794"/>
              <a:chOff x="594737" y="1351412"/>
              <a:chExt cx="10218579" cy="883055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94737" y="5975997"/>
                <a:ext cx="9788236" cy="4205973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25080" y="1351412"/>
                <a:ext cx="9788236" cy="4624588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930479" y="6435345"/>
              <a:ext cx="4467222" cy="238793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90502" y="6567980"/>
              <a:ext cx="4467222" cy="238793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7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390" y="-115206"/>
            <a:ext cx="11766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Deep Learning Geoscience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99554" y="4469175"/>
            <a:ext cx="7891397" cy="50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10304" y="4502451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Fault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3162" y="1885031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Paradigm Shift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60761" y="2646386"/>
            <a:ext cx="1588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 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1568067" y="3389614"/>
            <a:ext cx="1387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endParaRPr lang="en-US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3139495" y="1868608"/>
            <a:ext cx="1105239" cy="2617394"/>
            <a:chOff x="3264755" y="3232261"/>
            <a:chExt cx="1105239" cy="2617394"/>
          </a:xfrm>
        </p:grpSpPr>
        <p:sp>
          <p:nvSpPr>
            <p:cNvPr id="23" name="Rectangle 22"/>
            <p:cNvSpPr/>
            <p:nvPr/>
          </p:nvSpPr>
          <p:spPr>
            <a:xfrm>
              <a:off x="3507288" y="5045654"/>
              <a:ext cx="450937" cy="80400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07288" y="4241653"/>
              <a:ext cx="450937" cy="80400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07288" y="3745282"/>
              <a:ext cx="450937" cy="496371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64755" y="3232261"/>
              <a:ext cx="1105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Shell Labs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3082050" y="1166605"/>
            <a:ext cx="12526" cy="35131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48707" y="448600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Lithology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486610" y="2194417"/>
            <a:ext cx="1105239" cy="2316637"/>
            <a:chOff x="3180136" y="3533018"/>
            <a:chExt cx="1105239" cy="2316637"/>
          </a:xfrm>
        </p:grpSpPr>
        <p:sp>
          <p:nvSpPr>
            <p:cNvPr id="32" name="Rectangle 31"/>
            <p:cNvSpPr/>
            <p:nvPr/>
          </p:nvSpPr>
          <p:spPr>
            <a:xfrm>
              <a:off x="3507288" y="5045654"/>
              <a:ext cx="450937" cy="80400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07288" y="4241653"/>
              <a:ext cx="450937" cy="80400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07288" y="4096379"/>
              <a:ext cx="450937" cy="14527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80136" y="3533018"/>
              <a:ext cx="1105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Shell Labs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99554" y="5500900"/>
            <a:ext cx="1444551" cy="1318295"/>
            <a:chOff x="10782860" y="1525797"/>
            <a:chExt cx="1094447" cy="11465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2860" y="1525797"/>
              <a:ext cx="1094447" cy="1105789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11098896" y="1576327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424096" y="1557076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1714400" y="1605063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0857600" y="1576327"/>
              <a:ext cx="144000" cy="10115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02" y="5500900"/>
            <a:ext cx="1696367" cy="156929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65045" y="4460710"/>
            <a:ext cx="2148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Well-Log+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Seismic+Lithology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43" y="5592039"/>
            <a:ext cx="1723722" cy="1243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3850" y="5757292"/>
            <a:ext cx="1073893" cy="118191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418367" y="4486002"/>
            <a:ext cx="115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9745753" y="3165974"/>
            <a:ext cx="450937" cy="1315091"/>
            <a:chOff x="3507288" y="4534564"/>
            <a:chExt cx="450937" cy="1315091"/>
          </a:xfrm>
        </p:grpSpPr>
        <p:sp>
          <p:nvSpPr>
            <p:cNvPr id="53" name="Rectangle 52"/>
            <p:cNvSpPr/>
            <p:nvPr/>
          </p:nvSpPr>
          <p:spPr>
            <a:xfrm>
              <a:off x="3507288" y="5045654"/>
              <a:ext cx="450937" cy="80400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07288" y="4534564"/>
              <a:ext cx="450937" cy="511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932827" y="2268132"/>
            <a:ext cx="1486048" cy="2225828"/>
            <a:chOff x="6932827" y="2268132"/>
            <a:chExt cx="1486048" cy="2225828"/>
          </a:xfrm>
        </p:grpSpPr>
        <p:grpSp>
          <p:nvGrpSpPr>
            <p:cNvPr id="44" name="Group 43"/>
            <p:cNvGrpSpPr/>
            <p:nvPr/>
          </p:nvGrpSpPr>
          <p:grpSpPr>
            <a:xfrm>
              <a:off x="7319347" y="2740684"/>
              <a:ext cx="450937" cy="1753276"/>
              <a:chOff x="3507288" y="4096379"/>
              <a:chExt cx="450937" cy="1753276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507288" y="5045654"/>
                <a:ext cx="450937" cy="80400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507288" y="4241653"/>
                <a:ext cx="450937" cy="80400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507288" y="4096379"/>
                <a:ext cx="450937" cy="1452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6932827" y="2268132"/>
              <a:ext cx="1486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Schlumberger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001" y="5447525"/>
            <a:ext cx="1511378" cy="137167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341010" y="899266"/>
            <a:ext cx="8669681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Elon Musk (2012): Tesla self-driving car by 2017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813762" y="1585861"/>
            <a:ext cx="6577826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 processed data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QC by Expert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Review: Convolutional Neural Network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1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7" y="2180105"/>
            <a:ext cx="4114800" cy="3143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7741" y="1308847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Input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31341" y="1321328"/>
            <a:ext cx="7703484" cy="4097277"/>
            <a:chOff x="4231341" y="1321328"/>
            <a:chExt cx="7703484" cy="4097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3975" y="2084855"/>
              <a:ext cx="6800850" cy="333375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4231341" y="3496235"/>
              <a:ext cx="71717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6686535" y="1321328"/>
              <a:ext cx="4692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Y                     Coherency </a:t>
              </a: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5906033" y="5771714"/>
            <a:ext cx="478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2.5 hours with 400 cores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156447" y="5418605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1000x653x1083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708" y="180295"/>
            <a:ext cx="11367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Fault Detection: Field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Data+Coherency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0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1" y="1054201"/>
            <a:ext cx="9992458" cy="33830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77" y="4905644"/>
            <a:ext cx="2626330" cy="10152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62537" y="5623464"/>
            <a:ext cx="1044041" cy="143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249796" y="5082949"/>
            <a:ext cx="455107" cy="970536"/>
          </a:xfrm>
          <a:prstGeom prst="rect">
            <a:avLst/>
          </a:prstGeom>
          <a:solidFill>
            <a:schemeClr val="accent5">
              <a:lumMod val="50000"/>
              <a:alpha val="26000"/>
            </a:scheme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369800" y="2976826"/>
            <a:ext cx="6566966" cy="2587732"/>
            <a:chOff x="1499766" y="3053521"/>
            <a:chExt cx="6566966" cy="2587732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3695700" y="3752850"/>
              <a:ext cx="1210551" cy="12961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622615" y="3448419"/>
              <a:ext cx="759780" cy="16256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246410" y="3053521"/>
              <a:ext cx="1820322" cy="195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 flipV="1">
              <a:off x="1499766" y="3376812"/>
              <a:ext cx="2974380" cy="22644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reeform 45"/>
          <p:cNvSpPr/>
          <p:nvPr/>
        </p:nvSpPr>
        <p:spPr>
          <a:xfrm>
            <a:off x="-200899" y="755471"/>
            <a:ext cx="10911643" cy="3918135"/>
          </a:xfrm>
          <a:custGeom>
            <a:avLst/>
            <a:gdLst>
              <a:gd name="connsiteX0" fmla="*/ 10535363 w 10911643"/>
              <a:gd name="connsiteY0" fmla="*/ 3403618 h 3918135"/>
              <a:gd name="connsiteX1" fmla="*/ 7525463 w 10911643"/>
              <a:gd name="connsiteY1" fmla="*/ 3917968 h 3918135"/>
              <a:gd name="connsiteX2" fmla="*/ 6211013 w 10911643"/>
              <a:gd name="connsiteY2" fmla="*/ 3460768 h 3918135"/>
              <a:gd name="connsiteX3" fmla="*/ 5601413 w 10911643"/>
              <a:gd name="connsiteY3" fmla="*/ 3517918 h 3918135"/>
              <a:gd name="connsiteX4" fmla="*/ 4706063 w 10911643"/>
              <a:gd name="connsiteY4" fmla="*/ 3708418 h 3918135"/>
              <a:gd name="connsiteX5" fmla="*/ 2305763 w 10911643"/>
              <a:gd name="connsiteY5" fmla="*/ 3689368 h 3918135"/>
              <a:gd name="connsiteX6" fmla="*/ 172163 w 10911643"/>
              <a:gd name="connsiteY6" fmla="*/ 2432068 h 3918135"/>
              <a:gd name="connsiteX7" fmla="*/ 134063 w 10911643"/>
              <a:gd name="connsiteY7" fmla="*/ 1384318 h 3918135"/>
              <a:gd name="connsiteX8" fmla="*/ 191213 w 10911643"/>
              <a:gd name="connsiteY8" fmla="*/ 469918 h 3918135"/>
              <a:gd name="connsiteX9" fmla="*/ 1162763 w 10911643"/>
              <a:gd name="connsiteY9" fmla="*/ 222268 h 3918135"/>
              <a:gd name="connsiteX10" fmla="*/ 2210513 w 10911643"/>
              <a:gd name="connsiteY10" fmla="*/ 12718 h 3918135"/>
              <a:gd name="connsiteX11" fmla="*/ 2991563 w 10911643"/>
              <a:gd name="connsiteY11" fmla="*/ 69868 h 3918135"/>
              <a:gd name="connsiteX12" fmla="*/ 4534613 w 10911643"/>
              <a:gd name="connsiteY12" fmla="*/ 450868 h 3918135"/>
              <a:gd name="connsiteX13" fmla="*/ 5696663 w 10911643"/>
              <a:gd name="connsiteY13" fmla="*/ 184168 h 3918135"/>
              <a:gd name="connsiteX14" fmla="*/ 6858713 w 10911643"/>
              <a:gd name="connsiteY14" fmla="*/ 241318 h 3918135"/>
              <a:gd name="connsiteX15" fmla="*/ 7525463 w 10911643"/>
              <a:gd name="connsiteY15" fmla="*/ 431818 h 3918135"/>
              <a:gd name="connsiteX16" fmla="*/ 8211263 w 10911643"/>
              <a:gd name="connsiteY16" fmla="*/ 603268 h 3918135"/>
              <a:gd name="connsiteX17" fmla="*/ 9163763 w 10911643"/>
              <a:gd name="connsiteY17" fmla="*/ 984268 h 3918135"/>
              <a:gd name="connsiteX18" fmla="*/ 10173413 w 10911643"/>
              <a:gd name="connsiteY18" fmla="*/ 1136668 h 3918135"/>
              <a:gd name="connsiteX19" fmla="*/ 10421063 w 10911643"/>
              <a:gd name="connsiteY19" fmla="*/ 1308118 h 3918135"/>
              <a:gd name="connsiteX20" fmla="*/ 10859213 w 10911643"/>
              <a:gd name="connsiteY20" fmla="*/ 2089168 h 3918135"/>
              <a:gd name="connsiteX21" fmla="*/ 10897313 w 10911643"/>
              <a:gd name="connsiteY21" fmla="*/ 2774968 h 3918135"/>
              <a:gd name="connsiteX22" fmla="*/ 10802063 w 10911643"/>
              <a:gd name="connsiteY22" fmla="*/ 2965468 h 3918135"/>
              <a:gd name="connsiteX23" fmla="*/ 10573463 w 10911643"/>
              <a:gd name="connsiteY23" fmla="*/ 3327418 h 3918135"/>
              <a:gd name="connsiteX24" fmla="*/ 10573463 w 10911643"/>
              <a:gd name="connsiteY24" fmla="*/ 3327418 h 39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911643" h="3918135">
                <a:moveTo>
                  <a:pt x="10535363" y="3403618"/>
                </a:moveTo>
                <a:cubicBezTo>
                  <a:pt x="9390775" y="3656030"/>
                  <a:pt x="8246188" y="3908443"/>
                  <a:pt x="7525463" y="3917968"/>
                </a:cubicBezTo>
                <a:cubicBezTo>
                  <a:pt x="6804738" y="3927493"/>
                  <a:pt x="6531688" y="3527443"/>
                  <a:pt x="6211013" y="3460768"/>
                </a:cubicBezTo>
                <a:cubicBezTo>
                  <a:pt x="5890338" y="3394093"/>
                  <a:pt x="5852238" y="3476643"/>
                  <a:pt x="5601413" y="3517918"/>
                </a:cubicBezTo>
                <a:cubicBezTo>
                  <a:pt x="5350588" y="3559193"/>
                  <a:pt x="5255338" y="3679843"/>
                  <a:pt x="4706063" y="3708418"/>
                </a:cubicBezTo>
                <a:cubicBezTo>
                  <a:pt x="4156788" y="3736993"/>
                  <a:pt x="3061413" y="3902093"/>
                  <a:pt x="2305763" y="3689368"/>
                </a:cubicBezTo>
                <a:cubicBezTo>
                  <a:pt x="1550113" y="3476643"/>
                  <a:pt x="534113" y="2816243"/>
                  <a:pt x="172163" y="2432068"/>
                </a:cubicBezTo>
                <a:cubicBezTo>
                  <a:pt x="-189787" y="2047893"/>
                  <a:pt x="130888" y="1711343"/>
                  <a:pt x="134063" y="1384318"/>
                </a:cubicBezTo>
                <a:cubicBezTo>
                  <a:pt x="137238" y="1057293"/>
                  <a:pt x="19763" y="663593"/>
                  <a:pt x="191213" y="469918"/>
                </a:cubicBezTo>
                <a:cubicBezTo>
                  <a:pt x="362663" y="276243"/>
                  <a:pt x="826213" y="298468"/>
                  <a:pt x="1162763" y="222268"/>
                </a:cubicBezTo>
                <a:cubicBezTo>
                  <a:pt x="1499313" y="146068"/>
                  <a:pt x="1905713" y="38118"/>
                  <a:pt x="2210513" y="12718"/>
                </a:cubicBezTo>
                <a:cubicBezTo>
                  <a:pt x="2515313" y="-12682"/>
                  <a:pt x="2604213" y="-3157"/>
                  <a:pt x="2991563" y="69868"/>
                </a:cubicBezTo>
                <a:cubicBezTo>
                  <a:pt x="3378913" y="142893"/>
                  <a:pt x="4083763" y="431818"/>
                  <a:pt x="4534613" y="450868"/>
                </a:cubicBezTo>
                <a:cubicBezTo>
                  <a:pt x="4985463" y="469918"/>
                  <a:pt x="5309313" y="219093"/>
                  <a:pt x="5696663" y="184168"/>
                </a:cubicBezTo>
                <a:cubicBezTo>
                  <a:pt x="6084013" y="149243"/>
                  <a:pt x="6553913" y="200043"/>
                  <a:pt x="6858713" y="241318"/>
                </a:cubicBezTo>
                <a:cubicBezTo>
                  <a:pt x="7163513" y="282593"/>
                  <a:pt x="7300038" y="371493"/>
                  <a:pt x="7525463" y="431818"/>
                </a:cubicBezTo>
                <a:cubicBezTo>
                  <a:pt x="7750888" y="492143"/>
                  <a:pt x="7938213" y="511193"/>
                  <a:pt x="8211263" y="603268"/>
                </a:cubicBezTo>
                <a:cubicBezTo>
                  <a:pt x="8484313" y="695343"/>
                  <a:pt x="8836738" y="895368"/>
                  <a:pt x="9163763" y="984268"/>
                </a:cubicBezTo>
                <a:cubicBezTo>
                  <a:pt x="9490788" y="1073168"/>
                  <a:pt x="9963863" y="1082693"/>
                  <a:pt x="10173413" y="1136668"/>
                </a:cubicBezTo>
                <a:cubicBezTo>
                  <a:pt x="10382963" y="1190643"/>
                  <a:pt x="10306763" y="1149368"/>
                  <a:pt x="10421063" y="1308118"/>
                </a:cubicBezTo>
                <a:cubicBezTo>
                  <a:pt x="10535363" y="1466868"/>
                  <a:pt x="10779838" y="1844693"/>
                  <a:pt x="10859213" y="2089168"/>
                </a:cubicBezTo>
                <a:cubicBezTo>
                  <a:pt x="10938588" y="2333643"/>
                  <a:pt x="10906838" y="2628918"/>
                  <a:pt x="10897313" y="2774968"/>
                </a:cubicBezTo>
                <a:cubicBezTo>
                  <a:pt x="10887788" y="2921018"/>
                  <a:pt x="10856038" y="2873393"/>
                  <a:pt x="10802063" y="2965468"/>
                </a:cubicBezTo>
                <a:cubicBezTo>
                  <a:pt x="10748088" y="3057543"/>
                  <a:pt x="10573463" y="3327418"/>
                  <a:pt x="10573463" y="3327418"/>
                </a:cubicBezTo>
                <a:lnTo>
                  <a:pt x="10573463" y="3327418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78" y="3949691"/>
            <a:ext cx="3117482" cy="127107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883147" y="5798006"/>
            <a:ext cx="525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column of nodes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matrix-vector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W·a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15347" y="4392681"/>
            <a:ext cx="8000913" cy="1491741"/>
            <a:chOff x="3948878" y="4220718"/>
            <a:chExt cx="8000913" cy="1491741"/>
          </a:xfrm>
        </p:grpSpPr>
        <p:sp>
          <p:nvSpPr>
            <p:cNvPr id="6" name="TextBox 5"/>
            <p:cNvSpPr txBox="1"/>
            <p:nvPr/>
          </p:nvSpPr>
          <p:spPr>
            <a:xfrm>
              <a:off x="6867951" y="5343127"/>
              <a:ext cx="5081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node          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row-vector dot product [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W·a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948878" y="4220718"/>
              <a:ext cx="3087542" cy="1131867"/>
            </a:xfrm>
            <a:custGeom>
              <a:avLst/>
              <a:gdLst>
                <a:gd name="connsiteX0" fmla="*/ 3087542 w 3087542"/>
                <a:gd name="connsiteY0" fmla="*/ 1131867 h 1131867"/>
                <a:gd name="connsiteX1" fmla="*/ 2357137 w 3087542"/>
                <a:gd name="connsiteY1" fmla="*/ 250921 h 1131867"/>
                <a:gd name="connsiteX2" fmla="*/ 1392556 w 3087542"/>
                <a:gd name="connsiteY2" fmla="*/ 16745 h 1131867"/>
                <a:gd name="connsiteX3" fmla="*/ 32107 w 3087542"/>
                <a:gd name="connsiteY3" fmla="*/ 613336 h 1131867"/>
                <a:gd name="connsiteX4" fmla="*/ 561790 w 3087542"/>
                <a:gd name="connsiteY4" fmla="*/ 747150 h 113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7542" h="1131867">
                  <a:moveTo>
                    <a:pt x="3087542" y="1131867"/>
                  </a:moveTo>
                  <a:cubicBezTo>
                    <a:pt x="2863588" y="784321"/>
                    <a:pt x="2639635" y="436775"/>
                    <a:pt x="2357137" y="250921"/>
                  </a:cubicBezTo>
                  <a:cubicBezTo>
                    <a:pt x="2074639" y="65067"/>
                    <a:pt x="1780061" y="-43658"/>
                    <a:pt x="1392556" y="16745"/>
                  </a:cubicBezTo>
                  <a:cubicBezTo>
                    <a:pt x="1005051" y="77148"/>
                    <a:pt x="170568" y="491602"/>
                    <a:pt x="32107" y="613336"/>
                  </a:cubicBezTo>
                  <a:cubicBezTo>
                    <a:pt x="-106354" y="735070"/>
                    <a:pt x="227718" y="741110"/>
                    <a:pt x="561790" y="74715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eeform 42"/>
          <p:cNvSpPr/>
          <p:nvPr/>
        </p:nvSpPr>
        <p:spPr>
          <a:xfrm>
            <a:off x="7274156" y="4282068"/>
            <a:ext cx="2115171" cy="1293542"/>
          </a:xfrm>
          <a:custGeom>
            <a:avLst/>
            <a:gdLst>
              <a:gd name="connsiteX0" fmla="*/ 2115171 w 2115171"/>
              <a:gd name="connsiteY0" fmla="*/ 1293542 h 1293542"/>
              <a:gd name="connsiteX1" fmla="*/ 1942327 w 2115171"/>
              <a:gd name="connsiteY1" fmla="*/ 1109547 h 1293542"/>
              <a:gd name="connsiteX2" fmla="*/ 1100410 w 2115171"/>
              <a:gd name="connsiteY2" fmla="*/ 1154152 h 1293542"/>
              <a:gd name="connsiteX3" fmla="*/ 2015 w 2115171"/>
              <a:gd name="connsiteY3" fmla="*/ 395869 h 1293542"/>
              <a:gd name="connsiteX4" fmla="*/ 882961 w 2115171"/>
              <a:gd name="connsiteY4" fmla="*/ 0 h 129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171" h="1293542">
                <a:moveTo>
                  <a:pt x="2115171" y="1293542"/>
                </a:moveTo>
                <a:cubicBezTo>
                  <a:pt x="2113312" y="1213160"/>
                  <a:pt x="2111454" y="1132779"/>
                  <a:pt x="1942327" y="1109547"/>
                </a:cubicBezTo>
                <a:cubicBezTo>
                  <a:pt x="1773200" y="1086315"/>
                  <a:pt x="1423795" y="1273098"/>
                  <a:pt x="1100410" y="1154152"/>
                </a:cubicBezTo>
                <a:cubicBezTo>
                  <a:pt x="777025" y="1035206"/>
                  <a:pt x="38256" y="588228"/>
                  <a:pt x="2015" y="395869"/>
                </a:cubicBezTo>
                <a:cubicBezTo>
                  <a:pt x="-34226" y="203510"/>
                  <a:pt x="424367" y="101755"/>
                  <a:pt x="882961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1184673" y="4672361"/>
            <a:ext cx="981046" cy="1293541"/>
          </a:xfrm>
          <a:custGeom>
            <a:avLst/>
            <a:gdLst>
              <a:gd name="connsiteX0" fmla="*/ 903249 w 981046"/>
              <a:gd name="connsiteY0" fmla="*/ 1293541 h 1293541"/>
              <a:gd name="connsiteX1" fmla="*/ 975732 w 981046"/>
              <a:gd name="connsiteY1" fmla="*/ 1103971 h 1293541"/>
              <a:gd name="connsiteX2" fmla="*/ 775010 w 981046"/>
              <a:gd name="connsiteY2" fmla="*/ 217449 h 1293541"/>
              <a:gd name="connsiteX3" fmla="*/ 0 w 981046"/>
              <a:gd name="connsiteY3" fmla="*/ 0 h 129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046" h="1293541">
                <a:moveTo>
                  <a:pt x="903249" y="1293541"/>
                </a:moveTo>
                <a:cubicBezTo>
                  <a:pt x="950177" y="1288430"/>
                  <a:pt x="997105" y="1283320"/>
                  <a:pt x="975732" y="1103971"/>
                </a:cubicBezTo>
                <a:cubicBezTo>
                  <a:pt x="954359" y="924622"/>
                  <a:pt x="937632" y="401444"/>
                  <a:pt x="775010" y="217449"/>
                </a:cubicBezTo>
                <a:cubicBezTo>
                  <a:pt x="612388" y="33454"/>
                  <a:pt x="306194" y="16727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1633631" y="6120326"/>
            <a:ext cx="455107" cy="970536"/>
          </a:xfrm>
          <a:prstGeom prst="rect">
            <a:avLst/>
          </a:prstGeom>
          <a:solidFill>
            <a:schemeClr val="accent1">
              <a:alpha val="32000"/>
            </a:scheme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10560205" y="6359699"/>
            <a:ext cx="1248936" cy="280252"/>
            <a:chOff x="9712713" y="6430931"/>
            <a:chExt cx="1248936" cy="280252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9980341" y="6599513"/>
              <a:ext cx="981308" cy="11167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9757316" y="6430931"/>
              <a:ext cx="211873" cy="280251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9980341" y="6430931"/>
              <a:ext cx="981308" cy="16858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9712713" y="6430931"/>
              <a:ext cx="1248936" cy="16858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9757316" y="6604898"/>
              <a:ext cx="1131848" cy="7635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>
            <a:endCxn id="54" idx="3"/>
          </p:cNvCxnSpPr>
          <p:nvPr/>
        </p:nvCxnSpPr>
        <p:spPr>
          <a:xfrm flipH="1">
            <a:off x="10816681" y="6085398"/>
            <a:ext cx="466220" cy="414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3316025" y="6443990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Unflattened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b="1" dirty="0"/>
          </a:p>
        </p:txBody>
      </p:sp>
      <p:sp>
        <p:nvSpPr>
          <p:cNvPr id="73" name="Rectangle 72"/>
          <p:cNvSpPr/>
          <p:nvPr/>
        </p:nvSpPr>
        <p:spPr>
          <a:xfrm>
            <a:off x="4722324" y="4882661"/>
            <a:ext cx="426397" cy="979881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9685587" y="6273646"/>
            <a:ext cx="861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</a:t>
            </a:r>
          </a:p>
          <a:p>
            <a:pPr algn="ctr"/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861578" y="2337014"/>
            <a:ext cx="1016444" cy="1279623"/>
          </a:xfrm>
          <a:prstGeom prst="rect">
            <a:avLst/>
          </a:prstGeom>
          <a:solidFill>
            <a:schemeClr val="accent5">
              <a:lumMod val="50000"/>
              <a:alpha val="26000"/>
            </a:scheme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7706520" y="3908570"/>
            <a:ext cx="3090946" cy="1400720"/>
            <a:chOff x="7437372" y="2047265"/>
            <a:chExt cx="3149668" cy="1400720"/>
          </a:xfrm>
        </p:grpSpPr>
        <p:sp>
          <p:nvSpPr>
            <p:cNvPr id="76" name="TextBox 75"/>
            <p:cNvSpPr txBox="1"/>
            <p:nvPr/>
          </p:nvSpPr>
          <p:spPr>
            <a:xfrm>
              <a:off x="7437372" y="2387309"/>
              <a:ext cx="4940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Symbol" panose="05050102010706020507" pitchFamily="18" charset="2"/>
                </a:rPr>
                <a:t>s</a:t>
              </a:r>
            </a:p>
          </p:txBody>
        </p:sp>
        <p:sp>
          <p:nvSpPr>
            <p:cNvPr id="77" name="Double Bracket 76"/>
            <p:cNvSpPr/>
            <p:nvPr/>
          </p:nvSpPr>
          <p:spPr>
            <a:xfrm>
              <a:off x="7905662" y="2047265"/>
              <a:ext cx="2355154" cy="1400720"/>
            </a:xfrm>
            <a:prstGeom prst="bracketPair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256754" y="2531884"/>
              <a:ext cx="330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s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721770" y="4555067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6263544" y="6302347"/>
            <a:ext cx="2847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Convolution only has a few filter </a:t>
            </a:r>
            <a:r>
              <a:rPr lang="en-US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coeffciients</a:t>
            </a: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we include a parallel set of nodes (panels)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847" y="3999936"/>
            <a:ext cx="2083723" cy="1261572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4148762" y="3710920"/>
            <a:ext cx="2626330" cy="2389448"/>
            <a:chOff x="4436207" y="4617994"/>
            <a:chExt cx="2626330" cy="238944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4399" y="4617994"/>
              <a:ext cx="1314799" cy="1244117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6994" y="5296377"/>
              <a:ext cx="1505429" cy="124411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6207" y="5992209"/>
              <a:ext cx="2626330" cy="101523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4693614" y="5935900"/>
            <a:ext cx="455107" cy="970536"/>
          </a:xfrm>
          <a:prstGeom prst="rect">
            <a:avLst/>
          </a:prstGeom>
          <a:solidFill>
            <a:schemeClr val="accent1">
              <a:alpha val="32000"/>
            </a:scheme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264982" y="5910847"/>
            <a:ext cx="455107" cy="970536"/>
          </a:xfrm>
          <a:prstGeom prst="rect">
            <a:avLst/>
          </a:prstGeom>
          <a:solidFill>
            <a:srgbClr val="FFFF00">
              <a:alpha val="32000"/>
            </a:srgb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836350" y="5885794"/>
            <a:ext cx="455107" cy="970536"/>
          </a:xfrm>
          <a:prstGeom prst="rect">
            <a:avLst/>
          </a:prstGeom>
          <a:solidFill>
            <a:srgbClr val="92D050">
              <a:alpha val="32000"/>
            </a:srgbClr>
          </a:solidFill>
          <a:scene3d>
            <a:camera prst="isometricRight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Review: Convolutional Neural Network</a:t>
            </a:r>
            <a:endParaRPr lang="zh-CN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E88DE2-5298-1581-51C6-585FA5922769}"/>
              </a:ext>
            </a:extLst>
          </p:cNvPr>
          <p:cNvGrpSpPr/>
          <p:nvPr/>
        </p:nvGrpSpPr>
        <p:grpSpPr>
          <a:xfrm>
            <a:off x="8394492" y="4059672"/>
            <a:ext cx="2502960" cy="2580278"/>
            <a:chOff x="8394492" y="4059672"/>
            <a:chExt cx="2502960" cy="25802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A0CFBE4-F836-6079-A248-2E3200F0FAA8}"/>
                </a:ext>
              </a:extLst>
            </p:cNvPr>
            <p:cNvSpPr/>
            <p:nvPr/>
          </p:nvSpPr>
          <p:spPr>
            <a:xfrm>
              <a:off x="8394492" y="4059672"/>
              <a:ext cx="660053" cy="329631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B4F9F32-6D80-FE0E-7AD7-815630535B82}"/>
                </a:ext>
              </a:extLst>
            </p:cNvPr>
            <p:cNvSpPr/>
            <p:nvPr/>
          </p:nvSpPr>
          <p:spPr>
            <a:xfrm>
              <a:off x="10479914" y="6324273"/>
              <a:ext cx="417538" cy="315677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BB0A75-8FEC-1DFD-F053-AC221109D19E}"/>
              </a:ext>
            </a:extLst>
          </p:cNvPr>
          <p:cNvGrpSpPr/>
          <p:nvPr/>
        </p:nvGrpSpPr>
        <p:grpSpPr>
          <a:xfrm>
            <a:off x="4237991" y="6231848"/>
            <a:ext cx="702247" cy="171299"/>
            <a:chOff x="2630702" y="5633420"/>
            <a:chExt cx="702247" cy="17129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7431C42-0B83-7308-CD50-E2FFFC6A0EF5}"/>
                </a:ext>
              </a:extLst>
            </p:cNvPr>
            <p:cNvCxnSpPr/>
            <p:nvPr/>
          </p:nvCxnSpPr>
          <p:spPr>
            <a:xfrm flipH="1">
              <a:off x="2781183" y="5736463"/>
              <a:ext cx="551766" cy="682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1562C01-05C5-9D84-A485-A2EF36F21FA2}"/>
                </a:ext>
              </a:extLst>
            </p:cNvPr>
            <p:cNvSpPr/>
            <p:nvPr/>
          </p:nvSpPr>
          <p:spPr>
            <a:xfrm>
              <a:off x="2671076" y="5633421"/>
              <a:ext cx="119131" cy="17129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646FB2E-B700-86A1-C2E2-BFA0A4545868}"/>
                </a:ext>
              </a:extLst>
            </p:cNvPr>
            <p:cNvCxnSpPr/>
            <p:nvPr/>
          </p:nvCxnSpPr>
          <p:spPr>
            <a:xfrm flipH="1" flipV="1">
              <a:off x="2781183" y="5633420"/>
              <a:ext cx="551766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EB673C9-5C49-0FD6-9D56-C8BDD42A3920}"/>
                </a:ext>
              </a:extLst>
            </p:cNvPr>
            <p:cNvCxnSpPr/>
            <p:nvPr/>
          </p:nvCxnSpPr>
          <p:spPr>
            <a:xfrm flipH="1" flipV="1">
              <a:off x="2630702" y="5633420"/>
              <a:ext cx="702247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1F42A87-40D5-C0D9-CB34-9573CF22F25B}"/>
                </a:ext>
              </a:extLst>
            </p:cNvPr>
            <p:cNvCxnSpPr/>
            <p:nvPr/>
          </p:nvCxnSpPr>
          <p:spPr>
            <a:xfrm flipH="1">
              <a:off x="2664533" y="5731171"/>
              <a:ext cx="636411" cy="4666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68D310-0F5C-F098-84E0-B7900B546FA4}"/>
              </a:ext>
            </a:extLst>
          </p:cNvPr>
          <p:cNvGrpSpPr/>
          <p:nvPr/>
        </p:nvGrpSpPr>
        <p:grpSpPr>
          <a:xfrm>
            <a:off x="4835122" y="6498466"/>
            <a:ext cx="702247" cy="171299"/>
            <a:chOff x="2186930" y="6238614"/>
            <a:chExt cx="702247" cy="17129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F425C52-1FDA-2C8D-F8E2-58FFEFD3CB96}"/>
                </a:ext>
              </a:extLst>
            </p:cNvPr>
            <p:cNvCxnSpPr/>
            <p:nvPr/>
          </p:nvCxnSpPr>
          <p:spPr>
            <a:xfrm flipH="1" flipV="1">
              <a:off x="2186930" y="6238614"/>
              <a:ext cx="702247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F3170DC-44F9-3E49-B719-6C1EEB6EFF4E}"/>
                </a:ext>
              </a:extLst>
            </p:cNvPr>
            <p:cNvCxnSpPr/>
            <p:nvPr/>
          </p:nvCxnSpPr>
          <p:spPr>
            <a:xfrm flipH="1">
              <a:off x="2337411" y="6341657"/>
              <a:ext cx="551766" cy="682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39E9790-4D3A-D837-89FB-328F2845DFBE}"/>
                </a:ext>
              </a:extLst>
            </p:cNvPr>
            <p:cNvSpPr/>
            <p:nvPr/>
          </p:nvSpPr>
          <p:spPr>
            <a:xfrm>
              <a:off x="2227304" y="6238615"/>
              <a:ext cx="119131" cy="171298"/>
            </a:xfrm>
            <a:prstGeom prst="rect">
              <a:avLst/>
            </a:prstGeom>
            <a:solidFill>
              <a:schemeClr val="accent5">
                <a:lumMod val="75000"/>
                <a:alpha val="40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ACBC76A-0E2F-BD73-1DFE-70A4DEA6F9C2}"/>
                </a:ext>
              </a:extLst>
            </p:cNvPr>
            <p:cNvCxnSpPr/>
            <p:nvPr/>
          </p:nvCxnSpPr>
          <p:spPr>
            <a:xfrm flipH="1" flipV="1">
              <a:off x="2337411" y="6238614"/>
              <a:ext cx="551766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10CDF0E-EE50-5D00-4DEA-A19558477758}"/>
                </a:ext>
              </a:extLst>
            </p:cNvPr>
            <p:cNvCxnSpPr/>
            <p:nvPr/>
          </p:nvCxnSpPr>
          <p:spPr>
            <a:xfrm flipH="1">
              <a:off x="2220761" y="6336365"/>
              <a:ext cx="636411" cy="4666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04597A-8324-2439-E81C-2A20C6AE10A0}"/>
              </a:ext>
            </a:extLst>
          </p:cNvPr>
          <p:cNvGrpSpPr/>
          <p:nvPr/>
        </p:nvGrpSpPr>
        <p:grpSpPr>
          <a:xfrm>
            <a:off x="5345848" y="6081688"/>
            <a:ext cx="702247" cy="171299"/>
            <a:chOff x="1585245" y="5279316"/>
            <a:chExt cx="702247" cy="171299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F58AE73-FC7B-7E85-D563-080D83643460}"/>
                </a:ext>
              </a:extLst>
            </p:cNvPr>
            <p:cNvCxnSpPr/>
            <p:nvPr/>
          </p:nvCxnSpPr>
          <p:spPr>
            <a:xfrm flipH="1" flipV="1">
              <a:off x="1585245" y="5279316"/>
              <a:ext cx="702247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4D78A9B-330A-3EB3-954C-AB4307600B95}"/>
                </a:ext>
              </a:extLst>
            </p:cNvPr>
            <p:cNvCxnSpPr/>
            <p:nvPr/>
          </p:nvCxnSpPr>
          <p:spPr>
            <a:xfrm flipH="1">
              <a:off x="1735726" y="5382359"/>
              <a:ext cx="551766" cy="682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EB793D4-82BF-2C5F-09CA-7E0C01C2F491}"/>
                </a:ext>
              </a:extLst>
            </p:cNvPr>
            <p:cNvSpPr/>
            <p:nvPr/>
          </p:nvSpPr>
          <p:spPr>
            <a:xfrm>
              <a:off x="1625619" y="5279317"/>
              <a:ext cx="119131" cy="171298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4CB9A0-A27B-8C0A-5327-99E357E41988}"/>
                </a:ext>
              </a:extLst>
            </p:cNvPr>
            <p:cNvCxnSpPr/>
            <p:nvPr/>
          </p:nvCxnSpPr>
          <p:spPr>
            <a:xfrm flipH="1" flipV="1">
              <a:off x="1735726" y="5279316"/>
              <a:ext cx="551766" cy="1030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84E27C4-E43C-D94B-9E09-0475571A5A9E}"/>
                </a:ext>
              </a:extLst>
            </p:cNvPr>
            <p:cNvCxnSpPr/>
            <p:nvPr/>
          </p:nvCxnSpPr>
          <p:spPr>
            <a:xfrm flipH="1">
              <a:off x="1619076" y="5377067"/>
              <a:ext cx="636411" cy="4666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ED41A2-4DFF-ADF2-5983-6FE4AF01115A}"/>
              </a:ext>
            </a:extLst>
          </p:cNvPr>
          <p:cNvGrpSpPr/>
          <p:nvPr/>
        </p:nvGrpSpPr>
        <p:grpSpPr>
          <a:xfrm>
            <a:off x="4520406" y="4437115"/>
            <a:ext cx="1597843" cy="1020642"/>
            <a:chOff x="5844782" y="3390914"/>
            <a:chExt cx="1597843" cy="102064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B0CC782-119B-161F-6031-58F989B341FC}"/>
                </a:ext>
              </a:extLst>
            </p:cNvPr>
            <p:cNvSpPr/>
            <p:nvPr/>
          </p:nvSpPr>
          <p:spPr>
            <a:xfrm>
              <a:off x="5844782" y="3441020"/>
              <a:ext cx="455107" cy="970536"/>
            </a:xfrm>
            <a:prstGeom prst="rect">
              <a:avLst/>
            </a:prstGeom>
            <a:solidFill>
              <a:schemeClr val="accent1">
                <a:lumMod val="50000"/>
                <a:alpha val="32000"/>
              </a:scheme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BF3C402-30B5-8302-2599-40C0C5AC8832}"/>
                </a:ext>
              </a:extLst>
            </p:cNvPr>
            <p:cNvSpPr/>
            <p:nvPr/>
          </p:nvSpPr>
          <p:spPr>
            <a:xfrm>
              <a:off x="6416150" y="3415967"/>
              <a:ext cx="455107" cy="970536"/>
            </a:xfrm>
            <a:prstGeom prst="rect">
              <a:avLst/>
            </a:prstGeom>
            <a:solidFill>
              <a:srgbClr val="9DA25E">
                <a:alpha val="31765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B20B1A-1C9D-7140-BC6A-1E5A357E5746}"/>
                </a:ext>
              </a:extLst>
            </p:cNvPr>
            <p:cNvSpPr/>
            <p:nvPr/>
          </p:nvSpPr>
          <p:spPr>
            <a:xfrm>
              <a:off x="6987518" y="3390914"/>
              <a:ext cx="455107" cy="970536"/>
            </a:xfrm>
            <a:prstGeom prst="rect">
              <a:avLst/>
            </a:prstGeom>
            <a:solidFill>
              <a:srgbClr val="00B050">
                <a:alpha val="32000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E33CEF6-80D4-AB1A-392E-DAAB08162883}"/>
              </a:ext>
            </a:extLst>
          </p:cNvPr>
          <p:cNvGrpSpPr/>
          <p:nvPr/>
        </p:nvGrpSpPr>
        <p:grpSpPr>
          <a:xfrm>
            <a:off x="4402847" y="3709364"/>
            <a:ext cx="1597843" cy="1020642"/>
            <a:chOff x="5844782" y="3390914"/>
            <a:chExt cx="1597843" cy="102064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419015A-87C8-565F-F43A-665EA90A1DEC}"/>
                </a:ext>
              </a:extLst>
            </p:cNvPr>
            <p:cNvSpPr/>
            <p:nvPr/>
          </p:nvSpPr>
          <p:spPr>
            <a:xfrm>
              <a:off x="5844782" y="3441020"/>
              <a:ext cx="455107" cy="970536"/>
            </a:xfrm>
            <a:prstGeom prst="rect">
              <a:avLst/>
            </a:prstGeom>
            <a:solidFill>
              <a:srgbClr val="00B0F0">
                <a:alpha val="32000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EBAB064-4E7C-D3C0-52F3-B2068F695D94}"/>
                </a:ext>
              </a:extLst>
            </p:cNvPr>
            <p:cNvSpPr/>
            <p:nvPr/>
          </p:nvSpPr>
          <p:spPr>
            <a:xfrm>
              <a:off x="6416150" y="3415967"/>
              <a:ext cx="455107" cy="970536"/>
            </a:xfrm>
            <a:prstGeom prst="rect">
              <a:avLst/>
            </a:prstGeom>
            <a:solidFill>
              <a:srgbClr val="B0FD03">
                <a:alpha val="31765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86431F9-5BD5-7D8E-1A5E-1BF8B1D1BAC0}"/>
                </a:ext>
              </a:extLst>
            </p:cNvPr>
            <p:cNvSpPr/>
            <p:nvPr/>
          </p:nvSpPr>
          <p:spPr>
            <a:xfrm>
              <a:off x="6987518" y="3390914"/>
              <a:ext cx="455107" cy="970536"/>
            </a:xfrm>
            <a:prstGeom prst="rect">
              <a:avLst/>
            </a:prstGeom>
            <a:solidFill>
              <a:srgbClr val="515F51">
                <a:alpha val="31765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62A93E-3836-303F-194D-5EAC5A6617B7}"/>
              </a:ext>
            </a:extLst>
          </p:cNvPr>
          <p:cNvGrpSpPr/>
          <p:nvPr/>
        </p:nvGrpSpPr>
        <p:grpSpPr>
          <a:xfrm>
            <a:off x="4623860" y="4955913"/>
            <a:ext cx="1597843" cy="1020642"/>
            <a:chOff x="4156660" y="3407405"/>
            <a:chExt cx="1597843" cy="1020642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C10EF58-E9F4-4D5E-B9EE-85690659B66F}"/>
                </a:ext>
              </a:extLst>
            </p:cNvPr>
            <p:cNvSpPr/>
            <p:nvPr/>
          </p:nvSpPr>
          <p:spPr>
            <a:xfrm>
              <a:off x="4156660" y="3457511"/>
              <a:ext cx="455107" cy="970536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724BE89-C770-81D8-7B6D-C58E7D221E6A}"/>
                </a:ext>
              </a:extLst>
            </p:cNvPr>
            <p:cNvSpPr/>
            <p:nvPr/>
          </p:nvSpPr>
          <p:spPr>
            <a:xfrm>
              <a:off x="4728028" y="3432458"/>
              <a:ext cx="455107" cy="970536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5EF1E34-2E59-2A89-66D7-98816C8D1FB2}"/>
                </a:ext>
              </a:extLst>
            </p:cNvPr>
            <p:cNvSpPr/>
            <p:nvPr/>
          </p:nvSpPr>
          <p:spPr>
            <a:xfrm>
              <a:off x="5299396" y="3407405"/>
              <a:ext cx="455107" cy="970536"/>
            </a:xfrm>
            <a:prstGeom prst="rect">
              <a:avLst/>
            </a:prstGeom>
            <a:solidFill>
              <a:srgbClr val="92D050">
                <a:alpha val="32000"/>
              </a:srgb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A65825-5479-F7C6-4979-34949A86A297}"/>
              </a:ext>
            </a:extLst>
          </p:cNvPr>
          <p:cNvGrpSpPr/>
          <p:nvPr/>
        </p:nvGrpSpPr>
        <p:grpSpPr>
          <a:xfrm>
            <a:off x="3253680" y="3619658"/>
            <a:ext cx="3556982" cy="3283699"/>
            <a:chOff x="6037023" y="3288142"/>
            <a:chExt cx="3797968" cy="32836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EE4E91-BB72-1FBB-DC6A-697C36D34A9E}"/>
                </a:ext>
              </a:extLst>
            </p:cNvPr>
            <p:cNvSpPr/>
            <p:nvPr/>
          </p:nvSpPr>
          <p:spPr>
            <a:xfrm>
              <a:off x="6037023" y="3288142"/>
              <a:ext cx="3797968" cy="3283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682BB4-72BD-4771-0D64-3D84CD055966}"/>
                </a:ext>
              </a:extLst>
            </p:cNvPr>
            <p:cNvGrpSpPr/>
            <p:nvPr/>
          </p:nvGrpSpPr>
          <p:grpSpPr>
            <a:xfrm>
              <a:off x="7299536" y="3383254"/>
              <a:ext cx="1818856" cy="2267191"/>
              <a:chOff x="6773396" y="3351324"/>
              <a:chExt cx="1818856" cy="2267191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E7DE693-581F-9E81-6106-349CFB815959}"/>
                  </a:ext>
                </a:extLst>
              </p:cNvPr>
              <p:cNvGrpSpPr/>
              <p:nvPr/>
            </p:nvGrpSpPr>
            <p:grpSpPr>
              <a:xfrm>
                <a:off x="6890955" y="4079075"/>
                <a:ext cx="1597843" cy="1020642"/>
                <a:chOff x="5844782" y="3390914"/>
                <a:chExt cx="1597843" cy="1020642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5F980AB-39E5-6F45-308D-1AA84F36FDDD}"/>
                    </a:ext>
                  </a:extLst>
                </p:cNvPr>
                <p:cNvSpPr/>
                <p:nvPr/>
              </p:nvSpPr>
              <p:spPr>
                <a:xfrm>
                  <a:off x="5844782" y="3441020"/>
                  <a:ext cx="455107" cy="970536"/>
                </a:xfrm>
                <a:prstGeom prst="rect">
                  <a:avLst/>
                </a:prstGeom>
                <a:solidFill>
                  <a:schemeClr val="accent1">
                    <a:lumMod val="50000"/>
                    <a:alpha val="32000"/>
                  </a:scheme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8D14DA6-AC35-C04E-A942-CD03BA70FEC6}"/>
                    </a:ext>
                  </a:extLst>
                </p:cNvPr>
                <p:cNvSpPr/>
                <p:nvPr/>
              </p:nvSpPr>
              <p:spPr>
                <a:xfrm>
                  <a:off x="6416150" y="3415967"/>
                  <a:ext cx="455107" cy="970536"/>
                </a:xfrm>
                <a:prstGeom prst="rect">
                  <a:avLst/>
                </a:prstGeom>
                <a:solidFill>
                  <a:srgbClr val="9DA25E">
                    <a:alpha val="31765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B1B0BF5-624F-940D-5E96-761E168FA12A}"/>
                    </a:ext>
                  </a:extLst>
                </p:cNvPr>
                <p:cNvSpPr/>
                <p:nvPr/>
              </p:nvSpPr>
              <p:spPr>
                <a:xfrm>
                  <a:off x="6987518" y="3390914"/>
                  <a:ext cx="455107" cy="970536"/>
                </a:xfrm>
                <a:prstGeom prst="rect">
                  <a:avLst/>
                </a:prstGeom>
                <a:solidFill>
                  <a:srgbClr val="00B050">
                    <a:alpha val="32000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F19BF90-1862-36BD-288C-A17D490A6A3E}"/>
                  </a:ext>
                </a:extLst>
              </p:cNvPr>
              <p:cNvGrpSpPr/>
              <p:nvPr/>
            </p:nvGrpSpPr>
            <p:grpSpPr>
              <a:xfrm>
                <a:off x="6773396" y="3351324"/>
                <a:ext cx="1597843" cy="1020642"/>
                <a:chOff x="5844782" y="3390914"/>
                <a:chExt cx="1597843" cy="1020642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CB91EEC-4417-EAFB-BD47-938E8115DED0}"/>
                    </a:ext>
                  </a:extLst>
                </p:cNvPr>
                <p:cNvSpPr/>
                <p:nvPr/>
              </p:nvSpPr>
              <p:spPr>
                <a:xfrm>
                  <a:off x="5844782" y="3441020"/>
                  <a:ext cx="455107" cy="970536"/>
                </a:xfrm>
                <a:prstGeom prst="rect">
                  <a:avLst/>
                </a:prstGeom>
                <a:solidFill>
                  <a:srgbClr val="00B0F0">
                    <a:alpha val="32000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099D829-9082-3AB0-3FDB-8E794523542F}"/>
                    </a:ext>
                  </a:extLst>
                </p:cNvPr>
                <p:cNvSpPr/>
                <p:nvPr/>
              </p:nvSpPr>
              <p:spPr>
                <a:xfrm>
                  <a:off x="6416150" y="3415967"/>
                  <a:ext cx="455107" cy="970536"/>
                </a:xfrm>
                <a:prstGeom prst="rect">
                  <a:avLst/>
                </a:prstGeom>
                <a:solidFill>
                  <a:srgbClr val="B0FD03">
                    <a:alpha val="31765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582FF959-FAF2-53CD-43A2-06FA0702A65E}"/>
                    </a:ext>
                  </a:extLst>
                </p:cNvPr>
                <p:cNvSpPr/>
                <p:nvPr/>
              </p:nvSpPr>
              <p:spPr>
                <a:xfrm>
                  <a:off x="6987518" y="3390914"/>
                  <a:ext cx="455107" cy="970536"/>
                </a:xfrm>
                <a:prstGeom prst="rect">
                  <a:avLst/>
                </a:prstGeom>
                <a:solidFill>
                  <a:srgbClr val="515F51">
                    <a:alpha val="31765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2C61D1C1-8943-2BF7-366E-7B6CFD6728DE}"/>
                  </a:ext>
                </a:extLst>
              </p:cNvPr>
              <p:cNvGrpSpPr/>
              <p:nvPr/>
            </p:nvGrpSpPr>
            <p:grpSpPr>
              <a:xfrm>
                <a:off x="6994409" y="4597873"/>
                <a:ext cx="1597843" cy="1020642"/>
                <a:chOff x="4156660" y="3407405"/>
                <a:chExt cx="1597843" cy="1020642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A1D204A-7BB2-E84C-BD6C-D87909861479}"/>
                    </a:ext>
                  </a:extLst>
                </p:cNvPr>
                <p:cNvSpPr/>
                <p:nvPr/>
              </p:nvSpPr>
              <p:spPr>
                <a:xfrm>
                  <a:off x="4156660" y="3457511"/>
                  <a:ext cx="455107" cy="970536"/>
                </a:xfrm>
                <a:prstGeom prst="rect">
                  <a:avLst/>
                </a:prstGeom>
                <a:solidFill>
                  <a:schemeClr val="accent1">
                    <a:alpha val="32000"/>
                  </a:scheme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23B0E86-F5F1-96B3-DD29-D51C4FBC26C4}"/>
                    </a:ext>
                  </a:extLst>
                </p:cNvPr>
                <p:cNvSpPr/>
                <p:nvPr/>
              </p:nvSpPr>
              <p:spPr>
                <a:xfrm>
                  <a:off x="4728028" y="3432458"/>
                  <a:ext cx="455107" cy="970536"/>
                </a:xfrm>
                <a:prstGeom prst="rect">
                  <a:avLst/>
                </a:prstGeom>
                <a:solidFill>
                  <a:srgbClr val="FFFF00">
                    <a:alpha val="32000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AA8E0DB9-8BAD-F174-5AEE-F9FAE636664A}"/>
                    </a:ext>
                  </a:extLst>
                </p:cNvPr>
                <p:cNvSpPr/>
                <p:nvPr/>
              </p:nvSpPr>
              <p:spPr>
                <a:xfrm>
                  <a:off x="5299396" y="3407405"/>
                  <a:ext cx="455107" cy="970536"/>
                </a:xfrm>
                <a:prstGeom prst="rect">
                  <a:avLst/>
                </a:prstGeom>
                <a:solidFill>
                  <a:srgbClr val="92D050">
                    <a:alpha val="32000"/>
                  </a:srgbClr>
                </a:solidFill>
                <a:scene3d>
                  <a:camera prst="isometricRightUp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15E2BEA-CADF-4893-212C-AB7A0BFFE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508" y="4315635"/>
            <a:ext cx="730455" cy="1043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477EA4-A1B3-E438-C5BC-F5371B2FCD84}"/>
              </a:ext>
            </a:extLst>
          </p:cNvPr>
          <p:cNvGrpSpPr/>
          <p:nvPr/>
        </p:nvGrpSpPr>
        <p:grpSpPr>
          <a:xfrm>
            <a:off x="3520189" y="4391385"/>
            <a:ext cx="837727" cy="1270352"/>
            <a:chOff x="1779681" y="3421177"/>
            <a:chExt cx="837727" cy="12703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C7C110-EE93-66D3-0A9D-45BE9EB7E202}"/>
                </a:ext>
              </a:extLst>
            </p:cNvPr>
            <p:cNvSpPr/>
            <p:nvPr/>
          </p:nvSpPr>
          <p:spPr>
            <a:xfrm>
              <a:off x="1779681" y="3421177"/>
              <a:ext cx="837727" cy="1270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C812399-B962-CB4F-FC9E-3304F38AA73F}"/>
                </a:ext>
              </a:extLst>
            </p:cNvPr>
            <p:cNvSpPr/>
            <p:nvPr/>
          </p:nvSpPr>
          <p:spPr>
            <a:xfrm>
              <a:off x="1830222" y="3429000"/>
              <a:ext cx="716762" cy="101709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71000"/>
              </a:scheme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  <p:bldP spid="38" grpId="0"/>
      <p:bldP spid="43" grpId="0" animBg="1"/>
      <p:bldP spid="44" grpId="0" animBg="1"/>
      <p:bldP spid="48" grpId="0" animBg="1"/>
      <p:bldP spid="72" grpId="0"/>
      <p:bldP spid="73" grpId="0" animBg="1"/>
      <p:bldP spid="74" grpId="0"/>
      <p:bldP spid="75" grpId="0" animBg="1"/>
      <p:bldP spid="79" grpId="0"/>
      <p:bldP spid="81" grpId="0"/>
      <p:bldP spid="26" grpId="0" animBg="1"/>
      <p:bldP spid="88" grpId="0" animBg="1"/>
      <p:bldP spid="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4099" y="324774"/>
            <a:ext cx="5079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CNN &amp; Max Pooling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1" y="1054201"/>
            <a:ext cx="9992458" cy="33830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63367" y="1180677"/>
            <a:ext cx="3500657" cy="3563863"/>
            <a:chOff x="2063368" y="2107603"/>
            <a:chExt cx="3500657" cy="3563863"/>
          </a:xfrm>
        </p:grpSpPr>
        <p:sp>
          <p:nvSpPr>
            <p:cNvPr id="14" name="TextBox 13"/>
            <p:cNvSpPr txBox="1"/>
            <p:nvPr/>
          </p:nvSpPr>
          <p:spPr>
            <a:xfrm>
              <a:off x="3496352" y="5086691"/>
              <a:ext cx="13957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Layer 1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2063368" y="2107603"/>
              <a:ext cx="3500657" cy="2923249"/>
            </a:xfrm>
            <a:custGeom>
              <a:avLst/>
              <a:gdLst>
                <a:gd name="connsiteX0" fmla="*/ 2262447 w 3500657"/>
                <a:gd name="connsiteY0" fmla="*/ 442166 h 2923249"/>
                <a:gd name="connsiteX1" fmla="*/ 2860324 w 3500657"/>
                <a:gd name="connsiteY1" fmla="*/ 442166 h 2923249"/>
                <a:gd name="connsiteX2" fmla="*/ 3352694 w 3500657"/>
                <a:gd name="connsiteY2" fmla="*/ 1374151 h 2923249"/>
                <a:gd name="connsiteX3" fmla="*/ 3475786 w 3500657"/>
                <a:gd name="connsiteY3" fmla="*/ 2095120 h 2923249"/>
                <a:gd name="connsiteX4" fmla="*/ 2930663 w 3500657"/>
                <a:gd name="connsiteY4" fmla="*/ 2763335 h 2923249"/>
                <a:gd name="connsiteX5" fmla="*/ 1752494 w 3500657"/>
                <a:gd name="connsiteY5" fmla="*/ 2904012 h 2923249"/>
                <a:gd name="connsiteX6" fmla="*/ 644663 w 3500657"/>
                <a:gd name="connsiteY6" fmla="*/ 2446812 h 2923249"/>
                <a:gd name="connsiteX7" fmla="*/ 257801 w 3500657"/>
                <a:gd name="connsiteY7" fmla="*/ 1198305 h 2923249"/>
                <a:gd name="connsiteX8" fmla="*/ 81955 w 3500657"/>
                <a:gd name="connsiteY8" fmla="*/ 319074 h 2923249"/>
                <a:gd name="connsiteX9" fmla="*/ 205047 w 3500657"/>
                <a:gd name="connsiteY9" fmla="*/ 2551 h 2923249"/>
                <a:gd name="connsiteX10" fmla="*/ 2262447 w 3500657"/>
                <a:gd name="connsiteY10" fmla="*/ 442166 h 292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0657" h="2923249">
                  <a:moveTo>
                    <a:pt x="2262447" y="442166"/>
                  </a:moveTo>
                  <a:cubicBezTo>
                    <a:pt x="2704993" y="515435"/>
                    <a:pt x="2678616" y="286835"/>
                    <a:pt x="2860324" y="442166"/>
                  </a:cubicBezTo>
                  <a:cubicBezTo>
                    <a:pt x="3042032" y="597497"/>
                    <a:pt x="3250117" y="1098659"/>
                    <a:pt x="3352694" y="1374151"/>
                  </a:cubicBezTo>
                  <a:cubicBezTo>
                    <a:pt x="3455271" y="1649643"/>
                    <a:pt x="3546125" y="1863589"/>
                    <a:pt x="3475786" y="2095120"/>
                  </a:cubicBezTo>
                  <a:cubicBezTo>
                    <a:pt x="3405448" y="2326651"/>
                    <a:pt x="3217878" y="2628520"/>
                    <a:pt x="2930663" y="2763335"/>
                  </a:cubicBezTo>
                  <a:cubicBezTo>
                    <a:pt x="2643448" y="2898150"/>
                    <a:pt x="2133494" y="2956766"/>
                    <a:pt x="1752494" y="2904012"/>
                  </a:cubicBezTo>
                  <a:cubicBezTo>
                    <a:pt x="1371494" y="2851258"/>
                    <a:pt x="893779" y="2731097"/>
                    <a:pt x="644663" y="2446812"/>
                  </a:cubicBezTo>
                  <a:cubicBezTo>
                    <a:pt x="395547" y="2162527"/>
                    <a:pt x="351586" y="1552928"/>
                    <a:pt x="257801" y="1198305"/>
                  </a:cubicBezTo>
                  <a:cubicBezTo>
                    <a:pt x="164016" y="843682"/>
                    <a:pt x="90747" y="518366"/>
                    <a:pt x="81955" y="319074"/>
                  </a:cubicBezTo>
                  <a:cubicBezTo>
                    <a:pt x="73163" y="119782"/>
                    <a:pt x="-161299" y="-20895"/>
                    <a:pt x="205047" y="2551"/>
                  </a:cubicBezTo>
                  <a:cubicBezTo>
                    <a:pt x="571393" y="25997"/>
                    <a:pt x="1819901" y="368897"/>
                    <a:pt x="2262447" y="442166"/>
                  </a:cubicBezTo>
                  <a:close/>
                </a:path>
              </a:pathLst>
            </a:custGeom>
            <a:solidFill>
              <a:srgbClr val="FF0000">
                <a:alpha val="2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38045" y="1281038"/>
            <a:ext cx="2521913" cy="3483964"/>
            <a:chOff x="5238046" y="2207964"/>
            <a:chExt cx="2521913" cy="3483964"/>
          </a:xfrm>
        </p:grpSpPr>
        <p:sp>
          <p:nvSpPr>
            <p:cNvPr id="18" name="TextBox 17"/>
            <p:cNvSpPr txBox="1"/>
            <p:nvPr/>
          </p:nvSpPr>
          <p:spPr>
            <a:xfrm>
              <a:off x="6347109" y="5107153"/>
              <a:ext cx="13957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B050"/>
                  </a:solidFill>
                </a:rPr>
                <a:t>Layer 2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5238046" y="2207964"/>
              <a:ext cx="2521913" cy="2913383"/>
            </a:xfrm>
            <a:custGeom>
              <a:avLst/>
              <a:gdLst>
                <a:gd name="connsiteX0" fmla="*/ 2253000 w 2521913"/>
                <a:gd name="connsiteY0" fmla="*/ 2909159 h 2913383"/>
                <a:gd name="connsiteX1" fmla="*/ 1074831 w 2521913"/>
                <a:gd name="connsiteY1" fmla="*/ 2522298 h 2913383"/>
                <a:gd name="connsiteX2" fmla="*/ 265939 w 2521913"/>
                <a:gd name="connsiteY2" fmla="*/ 1168282 h 2913383"/>
                <a:gd name="connsiteX3" fmla="*/ 54923 w 2521913"/>
                <a:gd name="connsiteY3" fmla="*/ 552821 h 2913383"/>
                <a:gd name="connsiteX4" fmla="*/ 72508 w 2521913"/>
                <a:gd name="connsiteY4" fmla="*/ 42867 h 2913383"/>
                <a:gd name="connsiteX5" fmla="*/ 846231 w 2521913"/>
                <a:gd name="connsiteY5" fmla="*/ 60451 h 2913383"/>
                <a:gd name="connsiteX6" fmla="*/ 1391354 w 2521913"/>
                <a:gd name="connsiteY6" fmla="*/ 324221 h 2913383"/>
                <a:gd name="connsiteX7" fmla="*/ 2077154 w 2521913"/>
                <a:gd name="connsiteY7" fmla="*/ 1396882 h 2913383"/>
                <a:gd name="connsiteX8" fmla="*/ 2499185 w 2521913"/>
                <a:gd name="connsiteY8" fmla="*/ 1994759 h 2913383"/>
                <a:gd name="connsiteX9" fmla="*/ 2446431 w 2521913"/>
                <a:gd name="connsiteY9" fmla="*/ 2680559 h 2913383"/>
                <a:gd name="connsiteX10" fmla="*/ 2253000 w 2521913"/>
                <a:gd name="connsiteY10" fmla="*/ 2909159 h 291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1913" h="2913383">
                  <a:moveTo>
                    <a:pt x="2253000" y="2909159"/>
                  </a:moveTo>
                  <a:cubicBezTo>
                    <a:pt x="2024400" y="2882782"/>
                    <a:pt x="1406008" y="2812444"/>
                    <a:pt x="1074831" y="2522298"/>
                  </a:cubicBezTo>
                  <a:cubicBezTo>
                    <a:pt x="743654" y="2232152"/>
                    <a:pt x="435924" y="1496528"/>
                    <a:pt x="265939" y="1168282"/>
                  </a:cubicBezTo>
                  <a:cubicBezTo>
                    <a:pt x="95954" y="840036"/>
                    <a:pt x="87161" y="740390"/>
                    <a:pt x="54923" y="552821"/>
                  </a:cubicBezTo>
                  <a:cubicBezTo>
                    <a:pt x="22685" y="365252"/>
                    <a:pt x="-59377" y="124929"/>
                    <a:pt x="72508" y="42867"/>
                  </a:cubicBezTo>
                  <a:cubicBezTo>
                    <a:pt x="204393" y="-39195"/>
                    <a:pt x="626423" y="13559"/>
                    <a:pt x="846231" y="60451"/>
                  </a:cubicBezTo>
                  <a:cubicBezTo>
                    <a:pt x="1066039" y="107343"/>
                    <a:pt x="1186200" y="101483"/>
                    <a:pt x="1391354" y="324221"/>
                  </a:cubicBezTo>
                  <a:cubicBezTo>
                    <a:pt x="1596508" y="546959"/>
                    <a:pt x="1892516" y="1118459"/>
                    <a:pt x="2077154" y="1396882"/>
                  </a:cubicBezTo>
                  <a:cubicBezTo>
                    <a:pt x="2261792" y="1675305"/>
                    <a:pt x="2437639" y="1780813"/>
                    <a:pt x="2499185" y="1994759"/>
                  </a:cubicBezTo>
                  <a:cubicBezTo>
                    <a:pt x="2560731" y="2208705"/>
                    <a:pt x="2481600" y="2525228"/>
                    <a:pt x="2446431" y="2680559"/>
                  </a:cubicBezTo>
                  <a:cubicBezTo>
                    <a:pt x="2411262" y="2835890"/>
                    <a:pt x="2481600" y="2935536"/>
                    <a:pt x="2253000" y="2909159"/>
                  </a:cubicBezTo>
                  <a:close/>
                </a:path>
              </a:pathLst>
            </a:custGeom>
            <a:solidFill>
              <a:srgbClr val="00B050">
                <a:alpha val="1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3311" y="3902033"/>
            <a:ext cx="1395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Layer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373" y="-73132"/>
            <a:ext cx="3943553" cy="20638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062537" y="5623464"/>
            <a:ext cx="1044041" cy="143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369800" y="2976825"/>
            <a:ext cx="6566966" cy="2587733"/>
            <a:chOff x="1499766" y="3053520"/>
            <a:chExt cx="6566966" cy="2587733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3695700" y="3752850"/>
              <a:ext cx="1121294" cy="10121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730904" y="3448419"/>
              <a:ext cx="651491" cy="1155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459650" y="3053520"/>
              <a:ext cx="1607082" cy="1550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 flipV="1">
              <a:off x="1499766" y="3376812"/>
              <a:ext cx="2974380" cy="22644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C848D-F885-8BBB-81E1-32C9FA2691C4}"/>
              </a:ext>
            </a:extLst>
          </p:cNvPr>
          <p:cNvGrpSpPr/>
          <p:nvPr/>
        </p:nvGrpSpPr>
        <p:grpSpPr>
          <a:xfrm>
            <a:off x="4801407" y="4678609"/>
            <a:ext cx="1703447" cy="2267191"/>
            <a:chOff x="6773396" y="3351324"/>
            <a:chExt cx="1818856" cy="22671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139766-55DE-B771-45B4-58FF2EC2939E}"/>
                </a:ext>
              </a:extLst>
            </p:cNvPr>
            <p:cNvGrpSpPr/>
            <p:nvPr/>
          </p:nvGrpSpPr>
          <p:grpSpPr>
            <a:xfrm>
              <a:off x="6890955" y="4079075"/>
              <a:ext cx="1597843" cy="1020642"/>
              <a:chOff x="5844782" y="3390914"/>
              <a:chExt cx="1597843" cy="1020642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3EDA05C-2058-B90D-E50E-C2C983EDC282}"/>
                  </a:ext>
                </a:extLst>
              </p:cNvPr>
              <p:cNvSpPr/>
              <p:nvPr/>
            </p:nvSpPr>
            <p:spPr>
              <a:xfrm>
                <a:off x="5844782" y="3441020"/>
                <a:ext cx="455107" cy="970536"/>
              </a:xfrm>
              <a:prstGeom prst="rect">
                <a:avLst/>
              </a:prstGeom>
              <a:solidFill>
                <a:schemeClr val="accent1">
                  <a:lumMod val="50000"/>
                  <a:alpha val="32000"/>
                </a:scheme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399E450-5CDB-CF01-592F-C3D29120B5D6}"/>
                  </a:ext>
                </a:extLst>
              </p:cNvPr>
              <p:cNvSpPr/>
              <p:nvPr/>
            </p:nvSpPr>
            <p:spPr>
              <a:xfrm>
                <a:off x="6416150" y="3415967"/>
                <a:ext cx="455107" cy="970536"/>
              </a:xfrm>
              <a:prstGeom prst="rect">
                <a:avLst/>
              </a:prstGeom>
              <a:solidFill>
                <a:srgbClr val="9DA25E">
                  <a:alpha val="31765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1999AB3-EAC0-EF4C-4013-AE2ED4B9ABFE}"/>
                  </a:ext>
                </a:extLst>
              </p:cNvPr>
              <p:cNvSpPr/>
              <p:nvPr/>
            </p:nvSpPr>
            <p:spPr>
              <a:xfrm>
                <a:off x="6987518" y="3390914"/>
                <a:ext cx="455107" cy="970536"/>
              </a:xfrm>
              <a:prstGeom prst="rect">
                <a:avLst/>
              </a:prstGeom>
              <a:solidFill>
                <a:srgbClr val="00B050">
                  <a:alpha val="32000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DC60612-5119-707B-C248-5D2BEB07FD8B}"/>
                </a:ext>
              </a:extLst>
            </p:cNvPr>
            <p:cNvGrpSpPr/>
            <p:nvPr/>
          </p:nvGrpSpPr>
          <p:grpSpPr>
            <a:xfrm>
              <a:off x="6773396" y="3351324"/>
              <a:ext cx="1597843" cy="1020642"/>
              <a:chOff x="5844782" y="3390914"/>
              <a:chExt cx="1597843" cy="10206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B555BB1-B117-7CE8-D190-8590EE745B24}"/>
                  </a:ext>
                </a:extLst>
              </p:cNvPr>
              <p:cNvSpPr/>
              <p:nvPr/>
            </p:nvSpPr>
            <p:spPr>
              <a:xfrm>
                <a:off x="5844782" y="3441020"/>
                <a:ext cx="455107" cy="970536"/>
              </a:xfrm>
              <a:prstGeom prst="rect">
                <a:avLst/>
              </a:prstGeom>
              <a:solidFill>
                <a:srgbClr val="00B0F0">
                  <a:alpha val="32000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42E4424-3864-E916-BD00-A7BBC26FFA41}"/>
                  </a:ext>
                </a:extLst>
              </p:cNvPr>
              <p:cNvSpPr/>
              <p:nvPr/>
            </p:nvSpPr>
            <p:spPr>
              <a:xfrm>
                <a:off x="6416150" y="3415967"/>
                <a:ext cx="455107" cy="970536"/>
              </a:xfrm>
              <a:prstGeom prst="rect">
                <a:avLst/>
              </a:prstGeom>
              <a:solidFill>
                <a:srgbClr val="B0FD03">
                  <a:alpha val="31765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E5BEB67-3278-B4AF-59F9-53E73F3D26B8}"/>
                  </a:ext>
                </a:extLst>
              </p:cNvPr>
              <p:cNvSpPr/>
              <p:nvPr/>
            </p:nvSpPr>
            <p:spPr>
              <a:xfrm>
                <a:off x="6987518" y="3390914"/>
                <a:ext cx="455107" cy="970536"/>
              </a:xfrm>
              <a:prstGeom prst="rect">
                <a:avLst/>
              </a:prstGeom>
              <a:solidFill>
                <a:srgbClr val="515F51">
                  <a:alpha val="31765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D647AE-A9F6-918B-7869-6EA30466DEFA}"/>
                </a:ext>
              </a:extLst>
            </p:cNvPr>
            <p:cNvGrpSpPr/>
            <p:nvPr/>
          </p:nvGrpSpPr>
          <p:grpSpPr>
            <a:xfrm>
              <a:off x="6994409" y="4597873"/>
              <a:ext cx="1597843" cy="1020642"/>
              <a:chOff x="4156660" y="3407405"/>
              <a:chExt cx="1597843" cy="102064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F4A57E-BAF0-0DE9-45E7-127A5AF9A32C}"/>
                  </a:ext>
                </a:extLst>
              </p:cNvPr>
              <p:cNvSpPr/>
              <p:nvPr/>
            </p:nvSpPr>
            <p:spPr>
              <a:xfrm>
                <a:off x="4156660" y="3457511"/>
                <a:ext cx="455107" cy="970536"/>
              </a:xfrm>
              <a:prstGeom prst="rect">
                <a:avLst/>
              </a:prstGeom>
              <a:solidFill>
                <a:schemeClr val="accent1">
                  <a:alpha val="32000"/>
                </a:scheme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8E24FEC-EA5A-7DBF-973B-2A305E156CDC}"/>
                  </a:ext>
                </a:extLst>
              </p:cNvPr>
              <p:cNvSpPr/>
              <p:nvPr/>
            </p:nvSpPr>
            <p:spPr>
              <a:xfrm>
                <a:off x="4728028" y="3432458"/>
                <a:ext cx="455107" cy="970536"/>
              </a:xfrm>
              <a:prstGeom prst="rect">
                <a:avLst/>
              </a:prstGeom>
              <a:solidFill>
                <a:srgbClr val="FFFF00">
                  <a:alpha val="32000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63D3240-5B53-200A-2006-982D4AEC846A}"/>
                  </a:ext>
                </a:extLst>
              </p:cNvPr>
              <p:cNvSpPr/>
              <p:nvPr/>
            </p:nvSpPr>
            <p:spPr>
              <a:xfrm>
                <a:off x="5299396" y="3407405"/>
                <a:ext cx="455107" cy="970536"/>
              </a:xfrm>
              <a:prstGeom prst="rect">
                <a:avLst/>
              </a:prstGeom>
              <a:solidFill>
                <a:srgbClr val="92D050">
                  <a:alpha val="32000"/>
                </a:srgbClr>
              </a:solidFill>
              <a:scene3d>
                <a:camera prst="isometricRightUp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39AA46-D844-0D75-2B05-22354F4328EF}"/>
              </a:ext>
            </a:extLst>
          </p:cNvPr>
          <p:cNvGrpSpPr/>
          <p:nvPr/>
        </p:nvGrpSpPr>
        <p:grpSpPr>
          <a:xfrm>
            <a:off x="3885511" y="5355224"/>
            <a:ext cx="837727" cy="1270352"/>
            <a:chOff x="1779681" y="3421177"/>
            <a:chExt cx="837727" cy="1270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7379B4-8E84-FE05-1C24-90926C43C1D6}"/>
                </a:ext>
              </a:extLst>
            </p:cNvPr>
            <p:cNvSpPr/>
            <p:nvPr/>
          </p:nvSpPr>
          <p:spPr>
            <a:xfrm>
              <a:off x="1779681" y="3421177"/>
              <a:ext cx="837727" cy="1270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A1AD3A3-A1BA-58B2-F713-ADACFADF5366}"/>
                </a:ext>
              </a:extLst>
            </p:cNvPr>
            <p:cNvSpPr/>
            <p:nvPr/>
          </p:nvSpPr>
          <p:spPr>
            <a:xfrm>
              <a:off x="1830222" y="3429000"/>
              <a:ext cx="716762" cy="101709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71000"/>
              </a:schemeClr>
            </a:solidFill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Review: Convolutional Neural Network</a:t>
            </a:r>
            <a:endParaRPr lang="zh-CN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836232" y="1119260"/>
            <a:ext cx="13378193" cy="1584711"/>
            <a:chOff x="-1856665" y="1356380"/>
            <a:chExt cx="13378193" cy="1584711"/>
          </a:xfrm>
        </p:grpSpPr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A5FB7A7-7A7A-4815-A31E-042C5C8211D6}"/>
                </a:ext>
              </a:extLst>
            </p:cNvPr>
            <p:cNvSpPr txBox="1">
              <a:spLocks/>
            </p:cNvSpPr>
            <p:nvPr/>
          </p:nvSpPr>
          <p:spPr>
            <a:xfrm>
              <a:off x="-1856665" y="1356380"/>
              <a:ext cx="11138704" cy="9403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zh-CN" sz="3600" dirty="0"/>
                <a:t>Layer 1 Conv. </a:t>
              </a:r>
              <a:r>
                <a:rPr lang="en-US" altLang="zh-CN" sz="3600" dirty="0" err="1"/>
                <a:t>Filter</a:t>
              </a:r>
              <a:r>
                <a:rPr lang="en-US" altLang="zh-CN" sz="3600" dirty="0" err="1">
                  <a:sym typeface="Wingdings" panose="05000000000000000000" pitchFamily="2" charset="2"/>
                </a:rPr>
                <a:t>Layer</a:t>
              </a:r>
              <a:r>
                <a:rPr lang="en-US" altLang="zh-CN" sz="3600" dirty="0">
                  <a:sym typeface="Wingdings" panose="05000000000000000000" pitchFamily="2" charset="2"/>
                </a:rPr>
                <a:t> 2</a:t>
              </a:r>
              <a:endParaRPr lang="zh-CN" altLang="en-US" sz="3600" dirty="0"/>
            </a:p>
          </p:txBody>
        </p:sp>
        <p:pic>
          <p:nvPicPr>
            <p:cNvPr id="5" name="Picture 2" descr="https://miro.medium.com/max/1417/1*uUYc126RU4mnTWwckEbctw@2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933" y="1373797"/>
              <a:ext cx="4138595" cy="156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290691" y="2712491"/>
            <a:ext cx="4511842" cy="40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-3006888" y="2082367"/>
            <a:ext cx="11138704" cy="940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Padding Layer 1</a:t>
            </a:r>
            <a:endParaRPr lang="zh-CN" altLang="en-US" sz="36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565074" y="3227574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Feature Maps</a:t>
            </a:r>
            <a:endParaRPr lang="zh-CN" altLang="en-US" sz="36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13677" y="4148829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 err="1"/>
              <a:t>Maxpooling</a:t>
            </a:r>
            <a:endParaRPr lang="zh-CN" altLang="en-US" sz="3600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11580" y="5053167"/>
            <a:ext cx="1136529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Flattening &amp; Regularization: Dropout &amp; Batch Normalization</a:t>
            </a:r>
            <a:endParaRPr lang="zh-CN" alt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1288326" y="5168208"/>
            <a:ext cx="1829274" cy="563302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99785" y="1289652"/>
            <a:ext cx="1247881" cy="1092155"/>
            <a:chOff x="8725113" y="1151424"/>
            <a:chExt cx="1121339" cy="1146060"/>
          </a:xfrm>
        </p:grpSpPr>
        <p:sp>
          <p:nvSpPr>
            <p:cNvPr id="15" name="Rectangle 14"/>
            <p:cNvSpPr/>
            <p:nvPr/>
          </p:nvSpPr>
          <p:spPr>
            <a:xfrm>
              <a:off x="8725113" y="1151424"/>
              <a:ext cx="483650" cy="1146060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32154" y="1376229"/>
              <a:ext cx="514298" cy="74778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252" y="2889881"/>
            <a:ext cx="4153358" cy="2197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69" y="3097234"/>
            <a:ext cx="3310832" cy="1985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520" y="3213027"/>
            <a:ext cx="4213381" cy="1605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675" y="2978674"/>
            <a:ext cx="4087069" cy="212035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125752" y="1147578"/>
            <a:ext cx="875136" cy="1234229"/>
            <a:chOff x="8725113" y="1157537"/>
            <a:chExt cx="786393" cy="1295147"/>
          </a:xfrm>
        </p:grpSpPr>
        <p:sp>
          <p:nvSpPr>
            <p:cNvPr id="26" name="Rectangle 25"/>
            <p:cNvSpPr/>
            <p:nvPr/>
          </p:nvSpPr>
          <p:spPr>
            <a:xfrm>
              <a:off x="8725113" y="1653276"/>
              <a:ext cx="483650" cy="317324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287951" y="1157537"/>
              <a:ext cx="223555" cy="1295147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64726" y="5151981"/>
            <a:ext cx="3949628" cy="573028"/>
            <a:chOff x="3376640" y="5151981"/>
            <a:chExt cx="3949628" cy="573028"/>
          </a:xfrm>
        </p:grpSpPr>
        <p:sp>
          <p:nvSpPr>
            <p:cNvPr id="29" name="Rectangle 28"/>
            <p:cNvSpPr/>
            <p:nvPr/>
          </p:nvSpPr>
          <p:spPr>
            <a:xfrm>
              <a:off x="3376640" y="5151981"/>
              <a:ext cx="2461674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06140" y="5161707"/>
              <a:ext cx="1420128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252" y="3097234"/>
            <a:ext cx="3947898" cy="203563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151386" y="1277922"/>
            <a:ext cx="2491586" cy="1092155"/>
            <a:chOff x="8725113" y="1151424"/>
            <a:chExt cx="2238926" cy="1146060"/>
          </a:xfrm>
        </p:grpSpPr>
        <p:sp>
          <p:nvSpPr>
            <p:cNvPr id="36" name="Rectangle 35"/>
            <p:cNvSpPr/>
            <p:nvPr/>
          </p:nvSpPr>
          <p:spPr>
            <a:xfrm>
              <a:off x="8725113" y="1151424"/>
              <a:ext cx="483650" cy="1146060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332154" y="1376229"/>
              <a:ext cx="514298" cy="74778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890949" y="1388539"/>
              <a:ext cx="514298" cy="583190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449741" y="1400849"/>
              <a:ext cx="514298" cy="583190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99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iro.medium.com/max/1417/1*7LrJUUXIO8ewrbuUIbUkXQ@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88" y="1235526"/>
            <a:ext cx="8061325" cy="40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43006" y="5837283"/>
            <a:ext cx="588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Dropout</a:t>
            </a:r>
            <a:r>
              <a:rPr lang="en-US" sz="3600" dirty="0">
                <a:sym typeface="Wingdings" panose="05000000000000000000" pitchFamily="2" charset="2"/>
              </a:rPr>
              <a:t> Regularize Solution</a:t>
            </a:r>
            <a:endParaRPr lang="en-US" sz="3600" dirty="0"/>
          </a:p>
        </p:txBody>
      </p:sp>
      <p:sp>
        <p:nvSpPr>
          <p:cNvPr id="43" name="Rectangle 42"/>
          <p:cNvSpPr/>
          <p:nvPr/>
        </p:nvSpPr>
        <p:spPr>
          <a:xfrm>
            <a:off x="-1628503" y="2451807"/>
            <a:ext cx="2961650" cy="1477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https://miro.medium.com/max/1417/1*uUYc126RU4mnTWwckEbctw@2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966" y="73484"/>
            <a:ext cx="2778034" cy="158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0519954" y="461553"/>
            <a:ext cx="165463" cy="574766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243007" y="5854092"/>
            <a:ext cx="5881418" cy="612712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21776" y="1448557"/>
            <a:ext cx="2870224" cy="477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/>
          <a:lstStyle/>
          <a:p>
            <a:r>
              <a:rPr lang="en-US" altLang="zh-CN" dirty="0"/>
              <a:t>Convolutional Neural Network</a:t>
            </a:r>
            <a:endParaRPr lang="zh-CN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856665" y="1116288"/>
            <a:ext cx="13378193" cy="1584711"/>
            <a:chOff x="-1856665" y="1356380"/>
            <a:chExt cx="13378193" cy="1584711"/>
          </a:xfrm>
        </p:grpSpPr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A5FB7A7-7A7A-4815-A31E-042C5C8211D6}"/>
                </a:ext>
              </a:extLst>
            </p:cNvPr>
            <p:cNvSpPr txBox="1">
              <a:spLocks/>
            </p:cNvSpPr>
            <p:nvPr/>
          </p:nvSpPr>
          <p:spPr>
            <a:xfrm>
              <a:off x="-1856665" y="1356380"/>
              <a:ext cx="11138704" cy="9403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zh-CN" sz="3600" dirty="0"/>
                <a:t>Layer 1 Conv. </a:t>
              </a:r>
              <a:r>
                <a:rPr lang="en-US" altLang="zh-CN" sz="3600" dirty="0" err="1"/>
                <a:t>Filter</a:t>
              </a:r>
              <a:r>
                <a:rPr lang="en-US" altLang="zh-CN" sz="3600" dirty="0" err="1">
                  <a:sym typeface="Wingdings" panose="05000000000000000000" pitchFamily="2" charset="2"/>
                </a:rPr>
                <a:t>Layer</a:t>
              </a:r>
              <a:r>
                <a:rPr lang="en-US" altLang="zh-CN" sz="3600" dirty="0">
                  <a:sym typeface="Wingdings" panose="05000000000000000000" pitchFamily="2" charset="2"/>
                </a:rPr>
                <a:t> 2</a:t>
              </a:r>
              <a:endParaRPr lang="zh-CN" altLang="en-US" sz="3600" dirty="0"/>
            </a:p>
          </p:txBody>
        </p:sp>
        <p:pic>
          <p:nvPicPr>
            <p:cNvPr id="5" name="Picture 2" descr="https://miro.medium.com/max/1417/1*uUYc126RU4mnTWwckEbctw@2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933" y="1373797"/>
              <a:ext cx="4138595" cy="156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290691" y="2712491"/>
            <a:ext cx="4511842" cy="40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-3006888" y="2082367"/>
            <a:ext cx="11138704" cy="940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Padding Layer 1</a:t>
            </a:r>
            <a:endParaRPr lang="zh-CN" altLang="en-US" sz="36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565074" y="3227574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Feature Maps</a:t>
            </a:r>
            <a:endParaRPr lang="zh-CN" altLang="en-US" sz="36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13677" y="4148829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 err="1"/>
              <a:t>Maxpooling</a:t>
            </a:r>
            <a:endParaRPr lang="zh-CN" altLang="en-US" sz="3600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300060" y="5053167"/>
            <a:ext cx="1136529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Flattening &amp; Regularization: Dropout &amp; Batch Normalization</a:t>
            </a:r>
            <a:endParaRPr lang="zh-CN" alt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376640" y="5151981"/>
            <a:ext cx="7907770" cy="563302"/>
            <a:chOff x="3376640" y="5151981"/>
            <a:chExt cx="7907770" cy="563302"/>
          </a:xfrm>
        </p:grpSpPr>
        <p:sp>
          <p:nvSpPr>
            <p:cNvPr id="18" name="Rectangle 17"/>
            <p:cNvSpPr/>
            <p:nvPr/>
          </p:nvSpPr>
          <p:spPr>
            <a:xfrm>
              <a:off x="3376640" y="5151981"/>
              <a:ext cx="2625706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9861" y="5151981"/>
              <a:ext cx="3474549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25113" y="1046667"/>
            <a:ext cx="2006606" cy="1522401"/>
            <a:chOff x="8725113" y="1046667"/>
            <a:chExt cx="2006606" cy="1522401"/>
          </a:xfrm>
        </p:grpSpPr>
        <p:sp>
          <p:nvSpPr>
            <p:cNvPr id="15" name="Rectangle 14"/>
            <p:cNvSpPr/>
            <p:nvPr/>
          </p:nvSpPr>
          <p:spPr>
            <a:xfrm>
              <a:off x="8725113" y="104666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32154" y="105092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69843" y="105518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98901" y="106317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13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2021" y="251781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NimbusRomNo9L-Medi"/>
              </a:rPr>
              <a:t>Batch Normalization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06769" y="1219203"/>
            <a:ext cx="1280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Recall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3244" y="6488668"/>
            <a:ext cx="481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https://www.youtube.com/watch?v=tNIpEZLv_eg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73" y="924757"/>
            <a:ext cx="3660211" cy="1881554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282461" y="3165234"/>
            <a:ext cx="1078524" cy="2344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87120" y="2936633"/>
            <a:ext cx="2256818" cy="6916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360985" y="2816868"/>
            <a:ext cx="0" cy="10932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85702" y="3291251"/>
            <a:ext cx="2139129" cy="14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105004" y="2544715"/>
            <a:ext cx="3822740" cy="1461648"/>
            <a:chOff x="5105004" y="3177758"/>
            <a:chExt cx="3822740" cy="146164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486400" y="3915506"/>
              <a:ext cx="959334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7521784" y="3569675"/>
              <a:ext cx="795927" cy="6916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146482" y="3191603"/>
              <a:ext cx="1546529" cy="144780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5004" y="3546172"/>
              <a:ext cx="1691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Normalize Input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917024" y="3177758"/>
              <a:ext cx="0" cy="14478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788615" y="3910449"/>
              <a:ext cx="2139129" cy="14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358311" y="5460398"/>
            <a:ext cx="219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Can we do same with</a:t>
            </a:r>
          </a:p>
          <a:p>
            <a:pPr algn="ctr"/>
            <a:r>
              <a:rPr lang="en-US" dirty="0"/>
              <a:t>CNN or NN?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3" y="4418107"/>
            <a:ext cx="6463193" cy="203688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021994" y="112519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=1/M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x</a:t>
            </a:r>
            <a:r>
              <a:rPr lang="en-US" baseline="-25000" dirty="0"/>
              <a:t>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021994" y="1515728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30000" dirty="0">
                <a:latin typeface="Symbol" panose="05050102010706020507" pitchFamily="18" charset="2"/>
              </a:rPr>
              <a:t>2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/>
              <a:t>= </a:t>
            </a:r>
            <a:r>
              <a:rPr lang="en-US" dirty="0" err="1"/>
              <a:t>sqrt</a:t>
            </a:r>
            <a:r>
              <a:rPr lang="en-US" dirty="0"/>
              <a:t>[1/M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-x</a:t>
            </a:r>
            <a:r>
              <a:rPr lang="en-US" baseline="-25000" dirty="0"/>
              <a:t>i</a:t>
            </a:r>
            <a:r>
              <a:rPr lang="en-US" baseline="30000" dirty="0"/>
              <a:t> 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21994" y="1926901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baseline="30000" dirty="0" err="1"/>
              <a:t>norm</a:t>
            </a:r>
            <a:r>
              <a:rPr lang="en-US" dirty="0"/>
              <a:t> =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-x</a:t>
            </a:r>
            <a:r>
              <a:rPr lang="en-US" baseline="-25000" dirty="0"/>
              <a:t>i</a:t>
            </a:r>
            <a:r>
              <a:rPr lang="en-US" dirty="0"/>
              <a:t>)/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 err="1"/>
              <a:t>sqrt</a:t>
            </a:r>
            <a:r>
              <a:rPr lang="en-US" dirty="0">
                <a:latin typeface="Symbol" panose="05050102010706020507" pitchFamily="18" charset="2"/>
              </a:rPr>
              <a:t>(</a:t>
            </a:r>
            <a:r>
              <a:rPr lang="en-US" dirty="0" err="1">
                <a:latin typeface="Symbol" panose="05050102010706020507" pitchFamily="18" charset="2"/>
              </a:rPr>
              <a:t>s+e</a:t>
            </a:r>
            <a:r>
              <a:rPr lang="en-US" dirty="0">
                <a:latin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932229" y="3299590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905308" y="2852546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456986" y="4401269"/>
            <a:ext cx="3597912" cy="207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484157" y="4408506"/>
            <a:ext cx="596143" cy="1861704"/>
            <a:chOff x="6484157" y="4408506"/>
            <a:chExt cx="596143" cy="1861704"/>
          </a:xfrm>
        </p:grpSpPr>
        <p:sp>
          <p:nvSpPr>
            <p:cNvPr id="42" name="TextBox 41"/>
            <p:cNvSpPr txBox="1"/>
            <p:nvPr/>
          </p:nvSpPr>
          <p:spPr>
            <a:xfrm>
              <a:off x="6509556" y="440850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r>
                <a:rPr lang="en-US" baseline="30000" dirty="0"/>
                <a:t>(2)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84157" y="5154692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r>
                <a:rPr lang="en-US" baseline="30000" dirty="0"/>
                <a:t>(2)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34958" y="5900878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r>
                <a:rPr lang="en-US" baseline="30000" dirty="0"/>
                <a:t>(2)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77220" y="825783"/>
            <a:ext cx="3251655" cy="5669896"/>
            <a:chOff x="3777220" y="825783"/>
            <a:chExt cx="3251655" cy="5669896"/>
          </a:xfrm>
        </p:grpSpPr>
        <p:sp>
          <p:nvSpPr>
            <p:cNvPr id="46" name="Rectangle 45"/>
            <p:cNvSpPr/>
            <p:nvPr/>
          </p:nvSpPr>
          <p:spPr>
            <a:xfrm>
              <a:off x="6445110" y="4425118"/>
              <a:ext cx="583765" cy="2070561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77220" y="825783"/>
              <a:ext cx="583765" cy="193297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9285611" y="2981500"/>
            <a:ext cx="2492562" cy="461272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015754" y="3992518"/>
            <a:ext cx="3323154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Each </a:t>
            </a:r>
            <a:r>
              <a:rPr lang="en-US" b="1" dirty="0" err="1">
                <a:solidFill>
                  <a:srgbClr val="FFFF00"/>
                </a:solidFill>
              </a:rPr>
              <a:t>a</a:t>
            </a:r>
            <a:r>
              <a:rPr lang="en-US" b="1" baseline="-25000" dirty="0" err="1">
                <a:solidFill>
                  <a:srgbClr val="FFFF00"/>
                </a:solidFill>
              </a:rPr>
              <a:t>i</a:t>
            </a:r>
            <a:r>
              <a:rPr lang="en-US" b="1" baseline="30000" dirty="0">
                <a:solidFill>
                  <a:srgbClr val="FFFF00"/>
                </a:solidFill>
              </a:rPr>
              <a:t>(k)</a:t>
            </a:r>
            <a:r>
              <a:rPr lang="en-US" b="1" dirty="0">
                <a:solidFill>
                  <a:srgbClr val="FFFF00"/>
                </a:solidFill>
              </a:rPr>
              <a:t> (or </a:t>
            </a:r>
            <a:r>
              <a:rPr lang="en-US" b="1" dirty="0" err="1">
                <a:solidFill>
                  <a:srgbClr val="FFFF00"/>
                </a:solidFill>
              </a:rPr>
              <a:t>z</a:t>
            </a:r>
            <a:r>
              <a:rPr lang="en-US" b="1" baseline="-25000" dirty="0" err="1">
                <a:solidFill>
                  <a:srgbClr val="FFFF00"/>
                </a:solidFill>
              </a:rPr>
              <a:t>i</a:t>
            </a:r>
            <a:r>
              <a:rPr lang="en-US" b="1" baseline="30000" dirty="0">
                <a:solidFill>
                  <a:srgbClr val="FFFF00"/>
                </a:solidFill>
              </a:rPr>
              <a:t>(k)</a:t>
            </a:r>
            <a:r>
              <a:rPr lang="en-US" b="1" dirty="0">
                <a:solidFill>
                  <a:srgbClr val="FFFF00"/>
                </a:solidFill>
              </a:rPr>
              <a:t>) gets normalized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&amp; demeaned in each layer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54691" y="4803681"/>
            <a:ext cx="416530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Benefit: Robustness + Speed Convergence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96917" y="354077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30000" dirty="0" err="1"/>
              <a:t>BN</a:t>
            </a:r>
            <a:r>
              <a:rPr lang="en-US" dirty="0"/>
              <a:t> =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30000" dirty="0" err="1"/>
              <a:t>norm</a:t>
            </a:r>
            <a:r>
              <a:rPr lang="en-US" baseline="30000" dirty="0"/>
              <a:t> </a:t>
            </a:r>
            <a:r>
              <a:rPr lang="en-US" dirty="0"/>
              <a:t> + </a:t>
            </a:r>
            <a:r>
              <a:rPr lang="en-US" dirty="0">
                <a:latin typeface="Symbol" panose="05050102010706020507" pitchFamily="18" charset="2"/>
              </a:rPr>
              <a:t> b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9277172" y="2966370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30000" dirty="0" err="1"/>
              <a:t>norm</a:t>
            </a:r>
            <a:r>
              <a:rPr lang="en-US" dirty="0"/>
              <a:t> =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dirty="0"/>
              <a:t>)/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 err="1"/>
              <a:t>sqrt</a:t>
            </a:r>
            <a:r>
              <a:rPr lang="en-US" dirty="0">
                <a:latin typeface="Symbol" panose="05050102010706020507" pitchFamily="18" charset="2"/>
              </a:rPr>
              <a:t>(s</a:t>
            </a:r>
            <a:r>
              <a:rPr lang="en-US" baseline="30000" dirty="0">
                <a:latin typeface="Symbol" panose="05050102010706020507" pitchFamily="18" charset="2"/>
              </a:rPr>
              <a:t>2</a:t>
            </a:r>
            <a:r>
              <a:rPr lang="en-US" dirty="0">
                <a:latin typeface="Symbol" panose="05050102010706020507" pitchFamily="18" charset="2"/>
              </a:rPr>
              <a:t> +e)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1005046" y="2195765"/>
            <a:ext cx="1257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Learnable </a:t>
            </a:r>
          </a:p>
          <a:p>
            <a:pPr algn="ctr"/>
            <a:r>
              <a:rPr lang="en-US" dirty="0"/>
              <a:t>parameters</a:t>
            </a:r>
          </a:p>
        </p:txBody>
      </p:sp>
      <p:sp>
        <p:nvSpPr>
          <p:cNvPr id="56" name="Freeform 55"/>
          <p:cNvSpPr/>
          <p:nvPr/>
        </p:nvSpPr>
        <p:spPr>
          <a:xfrm>
            <a:off x="11264900" y="2882900"/>
            <a:ext cx="737753" cy="749300"/>
          </a:xfrm>
          <a:custGeom>
            <a:avLst/>
            <a:gdLst>
              <a:gd name="connsiteX0" fmla="*/ 406400 w 737753"/>
              <a:gd name="connsiteY0" fmla="*/ 0 h 749300"/>
              <a:gd name="connsiteX1" fmla="*/ 723900 w 737753"/>
              <a:gd name="connsiteY1" fmla="*/ 304800 h 749300"/>
              <a:gd name="connsiteX2" fmla="*/ 0 w 737753"/>
              <a:gd name="connsiteY2" fmla="*/ 7493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7753" h="749300">
                <a:moveTo>
                  <a:pt x="406400" y="0"/>
                </a:moveTo>
                <a:cubicBezTo>
                  <a:pt x="599016" y="89958"/>
                  <a:pt x="791633" y="179917"/>
                  <a:pt x="723900" y="304800"/>
                </a:cubicBezTo>
                <a:cubicBezTo>
                  <a:pt x="656167" y="429683"/>
                  <a:pt x="328083" y="589491"/>
                  <a:pt x="0" y="74930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0198100" y="2895600"/>
            <a:ext cx="1707198" cy="711200"/>
          </a:xfrm>
          <a:custGeom>
            <a:avLst/>
            <a:gdLst>
              <a:gd name="connsiteX0" fmla="*/ 1473200 w 1707198"/>
              <a:gd name="connsiteY0" fmla="*/ 0 h 711200"/>
              <a:gd name="connsiteX1" fmla="*/ 1587500 w 1707198"/>
              <a:gd name="connsiteY1" fmla="*/ 355600 h 711200"/>
              <a:gd name="connsiteX2" fmla="*/ 0 w 1707198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7198" h="711200">
                <a:moveTo>
                  <a:pt x="1473200" y="0"/>
                </a:moveTo>
                <a:cubicBezTo>
                  <a:pt x="1653116" y="118533"/>
                  <a:pt x="1833033" y="237067"/>
                  <a:pt x="1587500" y="355600"/>
                </a:cubicBezTo>
                <a:cubicBezTo>
                  <a:pt x="1341967" y="474133"/>
                  <a:pt x="670983" y="592666"/>
                  <a:pt x="0" y="71120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9307042" y="3478509"/>
            <a:ext cx="2492562" cy="461272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356363" y="2711717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=1/M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i</a:t>
            </a:r>
            <a:r>
              <a:rPr lang="en-US" dirty="0"/>
              <a:t> 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30000" dirty="0"/>
              <a:t>(k)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42367" y="2842096"/>
            <a:ext cx="1702521" cy="1196158"/>
            <a:chOff x="442367" y="2842096"/>
            <a:chExt cx="1702521" cy="119615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561217" y="3628293"/>
              <a:ext cx="1430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873244" y="3277406"/>
              <a:ext cx="841256" cy="7289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442367" y="2953868"/>
              <a:ext cx="1093707" cy="793342"/>
              <a:chOff x="768985" y="2932094"/>
              <a:chExt cx="1093707" cy="7933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768985" y="3510635"/>
                <a:ext cx="1045029" cy="214801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769474" y="2932094"/>
                <a:ext cx="1093218" cy="775306"/>
              </a:xfrm>
              <a:custGeom>
                <a:avLst/>
                <a:gdLst>
                  <a:gd name="connsiteX0" fmla="*/ 4342 w 1046730"/>
                  <a:gd name="connsiteY0" fmla="*/ 657319 h 775306"/>
                  <a:gd name="connsiteX1" fmla="*/ 449819 w 1046730"/>
                  <a:gd name="connsiteY1" fmla="*/ 422857 h 775306"/>
                  <a:gd name="connsiteX2" fmla="*/ 590496 w 1046730"/>
                  <a:gd name="connsiteY2" fmla="*/ 826 h 775306"/>
                  <a:gd name="connsiteX3" fmla="*/ 848404 w 1046730"/>
                  <a:gd name="connsiteY3" fmla="*/ 540088 h 775306"/>
                  <a:gd name="connsiteX4" fmla="*/ 1035973 w 1046730"/>
                  <a:gd name="connsiteY4" fmla="*/ 727657 h 775306"/>
                  <a:gd name="connsiteX5" fmla="*/ 520158 w 1046730"/>
                  <a:gd name="connsiteY5" fmla="*/ 774549 h 775306"/>
                  <a:gd name="connsiteX6" fmla="*/ 238804 w 1046730"/>
                  <a:gd name="connsiteY6" fmla="*/ 751103 h 775306"/>
                  <a:gd name="connsiteX7" fmla="*/ 4342 w 1046730"/>
                  <a:gd name="connsiteY7" fmla="*/ 657319 h 77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6730" h="775306">
                    <a:moveTo>
                      <a:pt x="4342" y="657319"/>
                    </a:moveTo>
                    <a:cubicBezTo>
                      <a:pt x="39511" y="602611"/>
                      <a:pt x="352127" y="532272"/>
                      <a:pt x="449819" y="422857"/>
                    </a:cubicBezTo>
                    <a:cubicBezTo>
                      <a:pt x="547511" y="313442"/>
                      <a:pt x="524065" y="-18713"/>
                      <a:pt x="590496" y="826"/>
                    </a:cubicBezTo>
                    <a:cubicBezTo>
                      <a:pt x="656927" y="20364"/>
                      <a:pt x="774158" y="418950"/>
                      <a:pt x="848404" y="540088"/>
                    </a:cubicBezTo>
                    <a:cubicBezTo>
                      <a:pt x="922650" y="661226"/>
                      <a:pt x="1090681" y="688580"/>
                      <a:pt x="1035973" y="727657"/>
                    </a:cubicBezTo>
                    <a:cubicBezTo>
                      <a:pt x="981265" y="766734"/>
                      <a:pt x="653019" y="770641"/>
                      <a:pt x="520158" y="774549"/>
                    </a:cubicBezTo>
                    <a:cubicBezTo>
                      <a:pt x="387297" y="778457"/>
                      <a:pt x="320866" y="766734"/>
                      <a:pt x="238804" y="751103"/>
                    </a:cubicBezTo>
                    <a:cubicBezTo>
                      <a:pt x="156742" y="735472"/>
                      <a:pt x="-30827" y="712027"/>
                      <a:pt x="4342" y="657319"/>
                    </a:cubicBezTo>
                    <a:close/>
                  </a:path>
                </a:pathLst>
              </a:custGeom>
              <a:solidFill>
                <a:schemeClr val="tx1">
                  <a:alpha val="19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782288" y="366892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14462" y="3053916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 flipV="1">
              <a:off x="1294243" y="2842096"/>
              <a:ext cx="11501" cy="89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9406264" y="2664756"/>
            <a:ext cx="1583671" cy="1067489"/>
            <a:chOff x="561217" y="2970765"/>
            <a:chExt cx="1583671" cy="1067489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561217" y="3628293"/>
              <a:ext cx="14308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873244" y="3277406"/>
              <a:ext cx="841256" cy="7289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 68"/>
            <p:cNvSpPr/>
            <p:nvPr/>
          </p:nvSpPr>
          <p:spPr>
            <a:xfrm>
              <a:off x="999452" y="2970765"/>
              <a:ext cx="602381" cy="775306"/>
            </a:xfrm>
            <a:custGeom>
              <a:avLst/>
              <a:gdLst>
                <a:gd name="connsiteX0" fmla="*/ 4342 w 1046730"/>
                <a:gd name="connsiteY0" fmla="*/ 657319 h 775306"/>
                <a:gd name="connsiteX1" fmla="*/ 449819 w 1046730"/>
                <a:gd name="connsiteY1" fmla="*/ 422857 h 775306"/>
                <a:gd name="connsiteX2" fmla="*/ 590496 w 1046730"/>
                <a:gd name="connsiteY2" fmla="*/ 826 h 775306"/>
                <a:gd name="connsiteX3" fmla="*/ 848404 w 1046730"/>
                <a:gd name="connsiteY3" fmla="*/ 540088 h 775306"/>
                <a:gd name="connsiteX4" fmla="*/ 1035973 w 1046730"/>
                <a:gd name="connsiteY4" fmla="*/ 727657 h 775306"/>
                <a:gd name="connsiteX5" fmla="*/ 520158 w 1046730"/>
                <a:gd name="connsiteY5" fmla="*/ 774549 h 775306"/>
                <a:gd name="connsiteX6" fmla="*/ 238804 w 1046730"/>
                <a:gd name="connsiteY6" fmla="*/ 751103 h 775306"/>
                <a:gd name="connsiteX7" fmla="*/ 4342 w 1046730"/>
                <a:gd name="connsiteY7" fmla="*/ 657319 h 77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730" h="775306">
                  <a:moveTo>
                    <a:pt x="4342" y="657319"/>
                  </a:moveTo>
                  <a:cubicBezTo>
                    <a:pt x="39511" y="602611"/>
                    <a:pt x="352127" y="532272"/>
                    <a:pt x="449819" y="422857"/>
                  </a:cubicBezTo>
                  <a:cubicBezTo>
                    <a:pt x="547511" y="313442"/>
                    <a:pt x="524065" y="-18713"/>
                    <a:pt x="590496" y="826"/>
                  </a:cubicBezTo>
                  <a:cubicBezTo>
                    <a:pt x="656927" y="20364"/>
                    <a:pt x="774158" y="418950"/>
                    <a:pt x="848404" y="540088"/>
                  </a:cubicBezTo>
                  <a:cubicBezTo>
                    <a:pt x="922650" y="661226"/>
                    <a:pt x="1090681" y="688580"/>
                    <a:pt x="1035973" y="727657"/>
                  </a:cubicBezTo>
                  <a:cubicBezTo>
                    <a:pt x="981265" y="766734"/>
                    <a:pt x="653019" y="770641"/>
                    <a:pt x="520158" y="774549"/>
                  </a:cubicBezTo>
                  <a:cubicBezTo>
                    <a:pt x="387297" y="778457"/>
                    <a:pt x="320866" y="766734"/>
                    <a:pt x="238804" y="751103"/>
                  </a:cubicBezTo>
                  <a:cubicBezTo>
                    <a:pt x="156742" y="735472"/>
                    <a:pt x="-30827" y="712027"/>
                    <a:pt x="4342" y="657319"/>
                  </a:cubicBezTo>
                  <a:close/>
                </a:path>
              </a:pathLst>
            </a:custGeom>
            <a:solidFill>
              <a:schemeClr val="tx1"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82288" y="366892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14462" y="3053916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1337614" y="3002907"/>
              <a:ext cx="33916" cy="726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64578" y="2464345"/>
            <a:ext cx="169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Histogram(x</a:t>
            </a:r>
            <a:r>
              <a:rPr lang="en-US" baseline="-25000" dirty="0"/>
              <a:t>1</a:t>
            </a:r>
            <a:r>
              <a:rPr lang="en-US" dirty="0"/>
              <a:t>,x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284" y="3790683"/>
            <a:ext cx="895475" cy="244826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1727" y="3949413"/>
            <a:ext cx="925379" cy="2546266"/>
            <a:chOff x="541727" y="3949413"/>
            <a:chExt cx="925379" cy="254626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727" y="3976207"/>
              <a:ext cx="895475" cy="2448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0593" y="3949413"/>
              <a:ext cx="906513" cy="2546266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702" y="-1262889"/>
            <a:ext cx="1181265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 animBg="1"/>
      <p:bldP spid="50" grpId="0" animBg="1"/>
      <p:bldP spid="49" grpId="0" animBg="1"/>
      <p:bldP spid="52" grpId="0" animBg="1"/>
      <p:bldP spid="54" grpId="0"/>
      <p:bldP spid="55" grpId="0"/>
      <p:bldP spid="53" grpId="0"/>
      <p:bldP spid="56" grpId="0" animBg="1"/>
      <p:bldP spid="57" grpId="0" animBg="1"/>
      <p:bldP spid="59" grpId="0" animBg="1"/>
      <p:bldP spid="6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/>
          <a:lstStyle/>
          <a:p>
            <a:r>
              <a:rPr lang="en-US" altLang="zh-CN" dirty="0"/>
              <a:t>Convolutional Neural Network</a:t>
            </a:r>
            <a:endParaRPr lang="zh-CN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856665" y="1116288"/>
            <a:ext cx="13378193" cy="1584711"/>
            <a:chOff x="-1856665" y="1356380"/>
            <a:chExt cx="13378193" cy="1584711"/>
          </a:xfrm>
        </p:grpSpPr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A5FB7A7-7A7A-4815-A31E-042C5C8211D6}"/>
                </a:ext>
              </a:extLst>
            </p:cNvPr>
            <p:cNvSpPr txBox="1">
              <a:spLocks/>
            </p:cNvSpPr>
            <p:nvPr/>
          </p:nvSpPr>
          <p:spPr>
            <a:xfrm>
              <a:off x="-1856665" y="1356380"/>
              <a:ext cx="11138704" cy="9403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zh-CN" sz="3600" dirty="0"/>
                <a:t>Layer 1 Conv. </a:t>
              </a:r>
              <a:r>
                <a:rPr lang="en-US" altLang="zh-CN" sz="3600" dirty="0" err="1"/>
                <a:t>Filter</a:t>
              </a:r>
              <a:r>
                <a:rPr lang="en-US" altLang="zh-CN" sz="3600" dirty="0" err="1">
                  <a:sym typeface="Wingdings" panose="05000000000000000000" pitchFamily="2" charset="2"/>
                </a:rPr>
                <a:t>Layer</a:t>
              </a:r>
              <a:r>
                <a:rPr lang="en-US" altLang="zh-CN" sz="3600" dirty="0">
                  <a:sym typeface="Wingdings" panose="05000000000000000000" pitchFamily="2" charset="2"/>
                </a:rPr>
                <a:t> 2</a:t>
              </a:r>
              <a:endParaRPr lang="zh-CN" altLang="en-US" sz="3600" dirty="0"/>
            </a:p>
          </p:txBody>
        </p:sp>
        <p:pic>
          <p:nvPicPr>
            <p:cNvPr id="5" name="Picture 2" descr="https://miro.medium.com/max/1417/1*uUYc126RU4mnTWwckEbctw@2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933" y="1373797"/>
              <a:ext cx="4138595" cy="156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290691" y="2712491"/>
            <a:ext cx="4511842" cy="40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-3006888" y="2082367"/>
            <a:ext cx="11138704" cy="940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Padding Layer 1</a:t>
            </a:r>
            <a:endParaRPr lang="zh-CN" altLang="en-US" sz="36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565074" y="3227574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Feature Maps</a:t>
            </a:r>
            <a:endParaRPr lang="zh-CN" altLang="en-US" sz="36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13677" y="4148829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 err="1"/>
              <a:t>Maxpooling</a:t>
            </a:r>
            <a:endParaRPr lang="zh-CN" altLang="en-US" sz="3600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51260" y="5053167"/>
            <a:ext cx="1136529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Flattening &amp; Regularization: Dropout &amp; Batch Normalization</a:t>
            </a:r>
            <a:endParaRPr lang="zh-CN" altLang="en-US" sz="3600" dirty="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300061" y="5874765"/>
            <a:ext cx="316342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Training</a:t>
            </a:r>
            <a:endParaRPr lang="zh-CN" alt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376640" y="5151981"/>
            <a:ext cx="8144888" cy="563302"/>
            <a:chOff x="3376640" y="5151981"/>
            <a:chExt cx="8144888" cy="563302"/>
          </a:xfrm>
        </p:grpSpPr>
        <p:sp>
          <p:nvSpPr>
            <p:cNvPr id="18" name="Rectangle 17"/>
            <p:cNvSpPr/>
            <p:nvPr/>
          </p:nvSpPr>
          <p:spPr>
            <a:xfrm>
              <a:off x="3376640" y="5151981"/>
              <a:ext cx="2625706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3200" y="5151981"/>
              <a:ext cx="3558328" cy="563302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25113" y="1046667"/>
            <a:ext cx="2006606" cy="1522401"/>
            <a:chOff x="8725113" y="1046667"/>
            <a:chExt cx="2006606" cy="1522401"/>
          </a:xfrm>
        </p:grpSpPr>
        <p:sp>
          <p:nvSpPr>
            <p:cNvPr id="15" name="Rectangle 14"/>
            <p:cNvSpPr/>
            <p:nvPr/>
          </p:nvSpPr>
          <p:spPr>
            <a:xfrm>
              <a:off x="8725113" y="104666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32154" y="105092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69843" y="105518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98901" y="1063177"/>
              <a:ext cx="132818" cy="1505891"/>
            </a:xfrm>
            <a:prstGeom prst="rect">
              <a:avLst/>
            </a:prstGeom>
            <a:solidFill>
              <a:srgbClr val="FFFF00">
                <a:alpha val="13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2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2021" y="251781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NimbusRomNo9L-Medi"/>
              </a:rPr>
              <a:t>Batch Normalization</a:t>
            </a:r>
            <a:endParaRPr lang="en-US" sz="3600" b="1" dirty="0"/>
          </a:p>
        </p:txBody>
      </p:sp>
      <p:pic>
        <p:nvPicPr>
          <p:cNvPr id="1026" name="Picture 2" descr="https://miro.medium.com/max/506/1*Hiq-rLFGDpESpr8QNsJ1j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0" y="1096962"/>
            <a:ext cx="6138545" cy="49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790" y="2638716"/>
            <a:ext cx="5576346" cy="18879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160" y="1689055"/>
            <a:ext cx="8556712" cy="3629705"/>
            <a:chOff x="518160" y="1689055"/>
            <a:chExt cx="8556712" cy="3629705"/>
          </a:xfrm>
        </p:grpSpPr>
        <p:sp>
          <p:nvSpPr>
            <p:cNvPr id="2" name="Freeform 1"/>
            <p:cNvSpPr/>
            <p:nvPr/>
          </p:nvSpPr>
          <p:spPr>
            <a:xfrm>
              <a:off x="6294120" y="1689055"/>
              <a:ext cx="2780752" cy="1899322"/>
            </a:xfrm>
            <a:custGeom>
              <a:avLst/>
              <a:gdLst>
                <a:gd name="connsiteX0" fmla="*/ 0 w 2780752"/>
                <a:gd name="connsiteY0" fmla="*/ 1899322 h 1899322"/>
                <a:gd name="connsiteX1" fmla="*/ 701040 w 2780752"/>
                <a:gd name="connsiteY1" fmla="*/ 344842 h 1899322"/>
                <a:gd name="connsiteX2" fmla="*/ 2545080 w 2780752"/>
                <a:gd name="connsiteY2" fmla="*/ 55282 h 1899322"/>
                <a:gd name="connsiteX3" fmla="*/ 2697480 w 2780752"/>
                <a:gd name="connsiteY3" fmla="*/ 1152562 h 189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52" h="1899322">
                  <a:moveTo>
                    <a:pt x="0" y="1899322"/>
                  </a:moveTo>
                  <a:cubicBezTo>
                    <a:pt x="138430" y="1275752"/>
                    <a:pt x="276860" y="652182"/>
                    <a:pt x="701040" y="344842"/>
                  </a:cubicBezTo>
                  <a:cubicBezTo>
                    <a:pt x="1125220" y="37502"/>
                    <a:pt x="2212340" y="-79338"/>
                    <a:pt x="2545080" y="55282"/>
                  </a:cubicBezTo>
                  <a:cubicBezTo>
                    <a:pt x="2877820" y="189902"/>
                    <a:pt x="2787650" y="671232"/>
                    <a:pt x="2697480" y="1152562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18160" y="2286000"/>
              <a:ext cx="5775960" cy="3032760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>
            <a:off x="6445734" y="1087620"/>
            <a:ext cx="3577692" cy="1910760"/>
          </a:xfrm>
          <a:custGeom>
            <a:avLst/>
            <a:gdLst>
              <a:gd name="connsiteX0" fmla="*/ 18861 w 3577692"/>
              <a:gd name="connsiteY0" fmla="*/ 1868230 h 1910760"/>
              <a:gd name="connsiteX1" fmla="*/ 486694 w 3577692"/>
              <a:gd name="connsiteY1" fmla="*/ 124491 h 1910760"/>
              <a:gd name="connsiteX2" fmla="*/ 3272424 w 3577692"/>
              <a:gd name="connsiteY2" fmla="*/ 337142 h 1910760"/>
              <a:gd name="connsiteX3" fmla="*/ 3378750 w 3577692"/>
              <a:gd name="connsiteY3" fmla="*/ 1910760 h 191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7692" h="1910760">
                <a:moveTo>
                  <a:pt x="18861" y="1868230"/>
                </a:moveTo>
                <a:cubicBezTo>
                  <a:pt x="-18353" y="1123951"/>
                  <a:pt x="-55566" y="379672"/>
                  <a:pt x="486694" y="124491"/>
                </a:cubicBezTo>
                <a:cubicBezTo>
                  <a:pt x="1028954" y="-130690"/>
                  <a:pt x="2790415" y="39430"/>
                  <a:pt x="3272424" y="337142"/>
                </a:cubicBezTo>
                <a:cubicBezTo>
                  <a:pt x="3754433" y="634854"/>
                  <a:pt x="3566591" y="1272807"/>
                  <a:pt x="3378750" y="191076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9374" y="1118301"/>
            <a:ext cx="2543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Normalization of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each layer’s feature map.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35016" y="6272957"/>
            <a:ext cx="11078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https://towardsdatascience.com/batch-normalization-in-neural-networks-1ac91516821c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18963" y="1798051"/>
            <a:ext cx="274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 just input layer. Speeds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Up convergence.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35016" y="6534350"/>
            <a:ext cx="5076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https://www.youtube.com/watch?v=nUUqwaxLnWs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5" y="4481654"/>
            <a:ext cx="5207225" cy="31735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99448" y="5597235"/>
            <a:ext cx="2923978" cy="212437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648" y="266217"/>
            <a:ext cx="11138704" cy="940383"/>
          </a:xfrm>
        </p:spPr>
        <p:txBody>
          <a:bodyPr/>
          <a:lstStyle/>
          <a:p>
            <a:r>
              <a:rPr lang="en-US" altLang="zh-CN" dirty="0"/>
              <a:t>Convolutional Neural Network</a:t>
            </a:r>
            <a:endParaRPr lang="zh-CN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856665" y="1116288"/>
            <a:ext cx="13378193" cy="1584711"/>
            <a:chOff x="-1856665" y="1356380"/>
            <a:chExt cx="13378193" cy="1584711"/>
          </a:xfrm>
        </p:grpSpPr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A5FB7A7-7A7A-4815-A31E-042C5C8211D6}"/>
                </a:ext>
              </a:extLst>
            </p:cNvPr>
            <p:cNvSpPr txBox="1">
              <a:spLocks/>
            </p:cNvSpPr>
            <p:nvPr/>
          </p:nvSpPr>
          <p:spPr>
            <a:xfrm>
              <a:off x="-1856665" y="1356380"/>
              <a:ext cx="11138704" cy="9403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altLang="zh-CN" sz="3600" dirty="0"/>
                <a:t>Layer 1 Conv. </a:t>
              </a:r>
              <a:r>
                <a:rPr lang="en-US" altLang="zh-CN" sz="3600" dirty="0" err="1"/>
                <a:t>Filter</a:t>
              </a:r>
              <a:r>
                <a:rPr lang="en-US" altLang="zh-CN" sz="3600" dirty="0" err="1">
                  <a:sym typeface="Wingdings" panose="05000000000000000000" pitchFamily="2" charset="2"/>
                </a:rPr>
                <a:t>Layer</a:t>
              </a:r>
              <a:r>
                <a:rPr lang="en-US" altLang="zh-CN" sz="3600" dirty="0">
                  <a:sym typeface="Wingdings" panose="05000000000000000000" pitchFamily="2" charset="2"/>
                </a:rPr>
                <a:t> 2</a:t>
              </a:r>
              <a:endParaRPr lang="zh-CN" altLang="en-US" sz="3600" dirty="0"/>
            </a:p>
          </p:txBody>
        </p:sp>
        <p:pic>
          <p:nvPicPr>
            <p:cNvPr id="5" name="Picture 2" descr="https://miro.medium.com/max/1417/1*uUYc126RU4mnTWwckEbctw@2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933" y="1373797"/>
              <a:ext cx="4138595" cy="156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290691" y="2712491"/>
            <a:ext cx="4511842" cy="409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-3006888" y="2082367"/>
            <a:ext cx="11138704" cy="940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Padding Layer 1</a:t>
            </a:r>
            <a:endParaRPr lang="zh-CN" altLang="en-US" sz="36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565074" y="3227574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Feature Maps</a:t>
            </a:r>
            <a:endParaRPr lang="zh-CN" altLang="en-US" sz="36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13677" y="4148829"/>
            <a:ext cx="3550565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 err="1"/>
              <a:t>Maxpooling</a:t>
            </a:r>
            <a:endParaRPr lang="zh-CN" altLang="en-US" sz="3600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451260" y="5053167"/>
            <a:ext cx="1136529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Flattening &amp; Regularization: Dropout &amp; Batch Normalization</a:t>
            </a:r>
            <a:endParaRPr lang="zh-CN" altLang="en-US" sz="3600" dirty="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5FB7A7-7A7A-4815-A31E-042C5C8211D6}"/>
              </a:ext>
            </a:extLst>
          </p:cNvPr>
          <p:cNvSpPr txBox="1">
            <a:spLocks/>
          </p:cNvSpPr>
          <p:nvPr/>
        </p:nvSpPr>
        <p:spPr>
          <a:xfrm>
            <a:off x="300061" y="5874765"/>
            <a:ext cx="3163422" cy="66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/>
              <a:t>Training</a:t>
            </a:r>
            <a:endParaRPr lang="zh-CN" alt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1307342" y="5957505"/>
            <a:ext cx="1680658" cy="563302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68" y="2917027"/>
            <a:ext cx="2828876" cy="2121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98" y="2815647"/>
            <a:ext cx="3007321" cy="21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16812" y="3173676"/>
            <a:ext cx="11975188" cy="3790378"/>
            <a:chOff x="290072" y="3121424"/>
            <a:chExt cx="11975188" cy="379037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088107" y="4762947"/>
              <a:ext cx="297650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1823" y="3121424"/>
              <a:ext cx="8190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Multiclass Objective Function (K&gt;2)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606694" y="5692208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2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625624" y="6470711"/>
              <a:ext cx="412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</a:t>
              </a:r>
              <a:r>
                <a:rPr lang="en-US" sz="1200" baseline="-25000" dirty="0"/>
                <a:t>3</a:t>
              </a:r>
              <a:r>
                <a:rPr lang="en-US" sz="1200" baseline="30000" dirty="0"/>
                <a:t>[3]</a:t>
              </a:r>
              <a:endParaRPr lang="en-US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134070" y="4026028"/>
              <a:ext cx="2049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[3]</a:t>
              </a:r>
              <a:r>
                <a:rPr lang="en-US" b="1" dirty="0"/>
                <a:t> a</a:t>
              </a:r>
              <a:r>
                <a:rPr lang="en-US" b="1" baseline="30000" dirty="0"/>
                <a:t>[2]</a:t>
              </a:r>
              <a:r>
                <a:rPr lang="en-US" b="1" dirty="0"/>
                <a:t>   =   z</a:t>
              </a:r>
              <a:r>
                <a:rPr lang="en-US" b="1" baseline="30000" dirty="0"/>
                <a:t>[3]</a:t>
              </a:r>
              <a:endParaRPr lang="en-US" b="1" dirty="0"/>
            </a:p>
          </p:txBody>
        </p:sp>
        <p:cxnSp>
          <p:nvCxnSpPr>
            <p:cNvPr id="10" name="Straight Connector 9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921840" y="5539127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0964070" y="6352540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21529" y="4259238"/>
              <a:ext cx="6901699" cy="1101527"/>
              <a:chOff x="321529" y="4259238"/>
              <a:chExt cx="6901699" cy="1101527"/>
            </a:xfrm>
          </p:grpSpPr>
          <p:sp>
            <p:nvSpPr>
              <p:cNvPr id="2" name="TextBox 1"/>
              <p:cNvSpPr txBox="1"/>
              <p:nvPr/>
            </p:nvSpPr>
            <p:spPr>
              <a:xfrm flipH="1">
                <a:off x="879917" y="4272281"/>
                <a:ext cx="3547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                 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21529" y="4437886"/>
                <a:ext cx="18165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3200" dirty="0"/>
                  <a:t>(</a:t>
                </a:r>
                <a:r>
                  <a:rPr lang="en-US" sz="3200" dirty="0" err="1"/>
                  <a:t>z</a:t>
                </a:r>
                <a:r>
                  <a:rPr lang="en-US" sz="3200" baseline="-25000" dirty="0" err="1"/>
                  <a:t>i</a:t>
                </a:r>
                <a:r>
                  <a:rPr lang="en-US" sz="3200" dirty="0"/>
                  <a:t>)</a:t>
                </a:r>
                <a:r>
                  <a:rPr lang="en-US" sz="3200" baseline="30000" dirty="0"/>
                  <a:t>soft</a:t>
                </a:r>
                <a:r>
                  <a:rPr lang="en-US" sz="3200" dirty="0"/>
                  <a:t> =  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flipH="1">
                <a:off x="1774774" y="4775990"/>
                <a:ext cx="5448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e</a:t>
                </a:r>
                <a:r>
                  <a:rPr lang="en-US" sz="3200" baseline="30000" dirty="0"/>
                  <a:t> </a:t>
                </a:r>
                <a:r>
                  <a:rPr lang="en-US" sz="3200" dirty="0"/>
                  <a:t> + e   +   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740849" y="4259238"/>
                <a:ext cx="498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056020" y="4722004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682200" y="4722061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627873" y="4722118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90072" y="3674463"/>
              <a:ext cx="1484702" cy="890205"/>
              <a:chOff x="290072" y="3674463"/>
              <a:chExt cx="1484702" cy="89020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90072" y="3674463"/>
                <a:ext cx="148470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P(C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  <p:cxnSp>
            <p:nvCxnSpPr>
              <p:cNvPr id="12" name="Straight Arrow Connector 11"/>
              <p:cNvCxnSpPr>
                <a:stCxn id="9" idx="2"/>
              </p:cNvCxnSpPr>
              <p:nvPr/>
            </p:nvCxnSpPr>
            <p:spPr>
              <a:xfrm>
                <a:off x="1032423" y="4259238"/>
                <a:ext cx="146101" cy="305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>
              <a:off x="4427502" y="4505459"/>
              <a:ext cx="980962" cy="508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804024" y="4703167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1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881391" y="5658001"/>
              <a:ext cx="7360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2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903673" y="6436563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3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571805" y="4731903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1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cxnSp>
          <p:nvCxnSpPr>
            <p:cNvPr id="19" name="Straight Connector 18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21840" y="5528109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412323" y="4890190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52352" y="5832794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518290" y="6528011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832323" y="469801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1848562" y="559332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1897852" y="6312374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39230" y="4422400"/>
              <a:ext cx="723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y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04486" y="4538131"/>
              <a:ext cx="7274160" cy="2311811"/>
              <a:chOff x="4904486" y="4538131"/>
              <a:chExt cx="7274160" cy="231181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904486" y="4538131"/>
                <a:ext cx="325238" cy="53624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1853408" y="4609722"/>
                <a:ext cx="325238" cy="2240220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2136941" y="4053075"/>
              <a:ext cx="9508934" cy="2787924"/>
              <a:chOff x="4197572" y="4539017"/>
              <a:chExt cx="9508934" cy="2787924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4904486" y="4758223"/>
                <a:ext cx="325238" cy="316153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2704528" y="5086721"/>
                <a:ext cx="267716" cy="224022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197572" y="5263162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823698" y="5272338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5802367" y="5281514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438790" y="4539017"/>
                <a:ext cx="267716" cy="27511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47622" y="5818758"/>
              <a:ext cx="5543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Symbol" panose="05050102010706020507" pitchFamily="18" charset="2"/>
                </a:rPr>
                <a:t>e</a:t>
              </a:r>
              <a:r>
                <a:rPr lang="en-US" sz="4000" dirty="0"/>
                <a:t>=-</a:t>
              </a:r>
              <a:r>
                <a:rPr lang="en-US" sz="4000" dirty="0">
                  <a:latin typeface="Symbol" panose="05050102010706020507" pitchFamily="18" charset="2"/>
                </a:rPr>
                <a:t> S</a:t>
              </a:r>
              <a:r>
                <a:rPr lang="en-US" sz="4000" baseline="-25000" dirty="0"/>
                <a:t>i 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baseline="-25000" dirty="0" err="1"/>
                <a:t>k</a:t>
              </a:r>
              <a:r>
                <a:rPr lang="en-US" sz="4000" dirty="0"/>
                <a:t> </a:t>
              </a:r>
              <a:r>
                <a:rPr lang="en-US" sz="4000" dirty="0" err="1"/>
                <a:t>y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 </a:t>
              </a:r>
              <a:r>
                <a:rPr lang="en-US" sz="4000" dirty="0" err="1"/>
                <a:t>ln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dirty="0"/>
                <a:t>(</a:t>
              </a:r>
              <a:r>
                <a:rPr lang="en-US" sz="4000" dirty="0" err="1"/>
                <a:t>z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)</a:t>
              </a:r>
              <a:r>
                <a:rPr lang="en-US" sz="4000" baseline="30000" dirty="0"/>
                <a:t>soft</a:t>
              </a:r>
              <a:endParaRPr lang="en-US" sz="4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8711" y="4302886"/>
              <a:ext cx="45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~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2881" y="5196571"/>
              <a:ext cx="2216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element </a:t>
              </a:r>
              <a:r>
                <a:rPr lang="en-US" dirty="0"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sym typeface="Wingdings" panose="05000000000000000000" pitchFamily="2" charset="2"/>
                </a:rPr>
                <a:t>i</a:t>
              </a:r>
              <a:r>
                <a:rPr lang="en-US" baseline="30000" dirty="0" err="1">
                  <a:sym typeface="Wingdings" panose="05000000000000000000" pitchFamily="2" charset="2"/>
                </a:rPr>
                <a:t>th</a:t>
              </a:r>
              <a:r>
                <a:rPr lang="en-US" dirty="0">
                  <a:sym typeface="Wingdings" panose="05000000000000000000" pitchFamily="2" charset="2"/>
                </a:rPr>
                <a:t> class</a:t>
              </a:r>
              <a:endParaRPr lang="en-US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854986" y="4225032"/>
              <a:ext cx="2544860" cy="1013742"/>
              <a:chOff x="5804308" y="2323535"/>
              <a:chExt cx="2544860" cy="101374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804308" y="2362352"/>
                <a:ext cx="2544860" cy="974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5871728" y="2323535"/>
                <a:ext cx="1382110" cy="922689"/>
                <a:chOff x="8228352" y="1952364"/>
                <a:chExt cx="1382110" cy="922689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8564956" y="1952364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8228352" y="2351833"/>
                  <a:ext cx="1382110" cy="523220"/>
                  <a:chOff x="8228352" y="2351833"/>
                  <a:chExt cx="1382110" cy="523220"/>
                </a:xfrm>
              </p:grpSpPr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8228352" y="2351833"/>
                    <a:ext cx="13821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" name="Group 38"/>
            <p:cNvGrpSpPr/>
            <p:nvPr/>
          </p:nvGrpSpPr>
          <p:grpSpPr>
            <a:xfrm>
              <a:off x="3112871" y="4225763"/>
              <a:ext cx="1664150" cy="934240"/>
              <a:chOff x="10040863" y="1989689"/>
              <a:chExt cx="1664150" cy="93424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0162603" y="1989689"/>
                <a:ext cx="1542410" cy="934240"/>
                <a:chOff x="8136353" y="1952364"/>
                <a:chExt cx="1542410" cy="934240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8564956" y="1952364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32" name="Group 131"/>
                <p:cNvGrpSpPr/>
                <p:nvPr/>
              </p:nvGrpSpPr>
              <p:grpSpPr>
                <a:xfrm>
                  <a:off x="8136353" y="2363384"/>
                  <a:ext cx="1542410" cy="523220"/>
                  <a:chOff x="8136353" y="2363384"/>
                  <a:chExt cx="1542410" cy="523220"/>
                </a:xfrm>
              </p:grpSpPr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8136353" y="2363384"/>
                    <a:ext cx="15424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5" name="TextBox 134"/>
              <p:cNvSpPr txBox="1"/>
              <p:nvPr/>
            </p:nvSpPr>
            <p:spPr>
              <a:xfrm>
                <a:off x="10040863" y="2292987"/>
                <a:ext cx="314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70097" y="4674332"/>
              <a:ext cx="595035" cy="369332"/>
              <a:chOff x="11342254" y="2718362"/>
              <a:chExt cx="595035" cy="36933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1378159" y="2831429"/>
                <a:ext cx="510871" cy="2037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342254" y="2718362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   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500584" y="3767915"/>
              <a:ext cx="9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softmax</a:t>
              </a:r>
              <a:endParaRPr lang="en-US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668453" y="3449825"/>
              <a:ext cx="151836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One-out-of-K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098777" y="5161394"/>
            <a:ext cx="3560307" cy="795255"/>
            <a:chOff x="7525377" y="2036745"/>
            <a:chExt cx="3560307" cy="795255"/>
          </a:xfrm>
        </p:grpSpPr>
        <p:grpSp>
          <p:nvGrpSpPr>
            <p:cNvPr id="98" name="Group 97"/>
            <p:cNvGrpSpPr/>
            <p:nvPr/>
          </p:nvGrpSpPr>
          <p:grpSpPr>
            <a:xfrm>
              <a:off x="7525377" y="2065363"/>
              <a:ext cx="1178208" cy="766637"/>
              <a:chOff x="7852189" y="2079350"/>
              <a:chExt cx="1178208" cy="766637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8231459" y="2079350"/>
                <a:ext cx="419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endParaRPr lang="en-US" sz="1200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8703584" y="2051376"/>
              <a:ext cx="1178208" cy="766637"/>
              <a:chOff x="7852189" y="2079350"/>
              <a:chExt cx="1178208" cy="766637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8231459" y="2079350"/>
                <a:ext cx="410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endParaRPr lang="en-US" sz="1200" dirty="0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9907476" y="2036745"/>
              <a:ext cx="1178208" cy="766637"/>
              <a:chOff x="7852189" y="2079350"/>
              <a:chExt cx="1178208" cy="766637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8231459" y="2079350"/>
                <a:ext cx="410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endParaRPr lang="en-US" sz="1200" dirty="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172" name="Straight Connector 171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29059" y="4984077"/>
            <a:ext cx="1275960" cy="2988720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5967269" y="2621733"/>
            <a:ext cx="3724097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one of the 3x1 y vectors below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allowed with One-out-of-K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7280" y="5309064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                      +                     = 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854379" y="4545640"/>
            <a:ext cx="3484608" cy="52322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Note: only one of the </a:t>
            </a:r>
            <a:r>
              <a:rPr lang="en-US" sz="1400" dirty="0" err="1"/>
              <a:t>y</a:t>
            </a:r>
            <a:r>
              <a:rPr lang="en-US" sz="1400" baseline="-25000" dirty="0" err="1"/>
              <a:t>k</a:t>
            </a:r>
            <a:r>
              <a:rPr lang="en-US" sz="1400" baseline="30000" dirty="0"/>
              <a:t>(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)</a:t>
            </a:r>
            <a:r>
              <a:rPr lang="en-US" sz="1400" dirty="0"/>
              <a:t> terms in (k) will be </a:t>
            </a:r>
          </a:p>
          <a:p>
            <a:pPr algn="ctr"/>
            <a:r>
              <a:rPr lang="en-US" sz="1400" dirty="0"/>
              <a:t>non-zero, the correct class type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8563" y="5180022"/>
            <a:ext cx="1302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 K=3: </a:t>
            </a:r>
          </a:p>
          <a:p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dirty="0"/>
              <a:t>=-</a:t>
            </a:r>
            <a:r>
              <a:rPr lang="en-US" sz="2400" dirty="0">
                <a:latin typeface="Symbol" panose="05050102010706020507" pitchFamily="18" charset="2"/>
              </a:rPr>
              <a:t> S</a:t>
            </a:r>
            <a:r>
              <a:rPr lang="en-US" sz="2400" baseline="-25000" dirty="0"/>
              <a:t>i </a:t>
            </a:r>
            <a:r>
              <a:rPr lang="en-US" sz="2400" dirty="0"/>
              <a:t> y</a:t>
            </a:r>
            <a:r>
              <a:rPr lang="en-US" sz="2400" baseline="-25000" dirty="0"/>
              <a:t>1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1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)+y</a:t>
            </a:r>
            <a:r>
              <a:rPr lang="en-US" sz="2400" baseline="-25000" dirty="0"/>
              <a:t>2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2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)+y</a:t>
            </a:r>
            <a:r>
              <a:rPr lang="en-US" sz="2400" baseline="-25000" dirty="0"/>
              <a:t>3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3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750866" y="3850306"/>
            <a:ext cx="448621" cy="307777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526063" y="3314209"/>
            <a:ext cx="2641127" cy="1924278"/>
            <a:chOff x="6622929" y="744261"/>
            <a:chExt cx="2641127" cy="1924278"/>
          </a:xfrm>
        </p:grpSpPr>
        <p:grpSp>
          <p:nvGrpSpPr>
            <p:cNvPr id="35" name="Group 34"/>
            <p:cNvGrpSpPr/>
            <p:nvPr/>
          </p:nvGrpSpPr>
          <p:grpSpPr>
            <a:xfrm>
              <a:off x="6644521" y="2126498"/>
              <a:ext cx="2609172" cy="542041"/>
              <a:chOff x="6644521" y="2126498"/>
              <a:chExt cx="2609172" cy="542041"/>
            </a:xfrm>
          </p:grpSpPr>
          <p:sp>
            <p:nvSpPr>
              <p:cNvPr id="13" name="Double Brace 12"/>
              <p:cNvSpPr/>
              <p:nvPr/>
            </p:nvSpPr>
            <p:spPr>
              <a:xfrm rot="16200000">
                <a:off x="7644801" y="1126218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60703" y="2226996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1                 0                    0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654884" y="1463881"/>
              <a:ext cx="2609172" cy="542041"/>
              <a:chOff x="6688170" y="2267457"/>
              <a:chExt cx="2609172" cy="542041"/>
            </a:xfrm>
          </p:grpSpPr>
          <p:sp>
            <p:nvSpPr>
              <p:cNvPr id="108" name="Double Brace 107"/>
              <p:cNvSpPr/>
              <p:nvPr/>
            </p:nvSpPr>
            <p:spPr>
              <a:xfrm rot="16200000">
                <a:off x="7688450" y="1267177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804352" y="2367955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0                 1                    0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6622929" y="744261"/>
              <a:ext cx="2609172" cy="542041"/>
              <a:chOff x="6688170" y="2267457"/>
              <a:chExt cx="2609172" cy="542041"/>
            </a:xfrm>
          </p:grpSpPr>
          <p:sp>
            <p:nvSpPr>
              <p:cNvPr id="111" name="Double Brace 110"/>
              <p:cNvSpPr/>
              <p:nvPr/>
            </p:nvSpPr>
            <p:spPr>
              <a:xfrm rot="16200000">
                <a:off x="7688450" y="1267177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804352" y="2367955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0                 0                    1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6027174" y="2573234"/>
            <a:ext cx="3234225" cy="703231"/>
            <a:chOff x="5070767" y="1044149"/>
            <a:chExt cx="3234225" cy="703231"/>
          </a:xfrm>
        </p:grpSpPr>
        <p:sp>
          <p:nvSpPr>
            <p:cNvPr id="47" name="Rectangle 46"/>
            <p:cNvSpPr/>
            <p:nvPr/>
          </p:nvSpPr>
          <p:spPr>
            <a:xfrm>
              <a:off x="5070767" y="1044149"/>
              <a:ext cx="3234225" cy="70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57131" y="1054326"/>
              <a:ext cx="2609172" cy="542041"/>
              <a:chOff x="6663839" y="1071223"/>
              <a:chExt cx="2609172" cy="542041"/>
            </a:xfrm>
          </p:grpSpPr>
          <p:sp>
            <p:nvSpPr>
              <p:cNvPr id="114" name="Double Brace 113"/>
              <p:cNvSpPr/>
              <p:nvPr/>
            </p:nvSpPr>
            <p:spPr>
              <a:xfrm rot="16200000">
                <a:off x="7664119" y="70943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780021" y="1171721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0                 1                    1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439060" y="2654015"/>
            <a:ext cx="2587199" cy="460727"/>
            <a:chOff x="6674200" y="1109176"/>
            <a:chExt cx="2587199" cy="46072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674200" y="1169372"/>
              <a:ext cx="2587199" cy="3767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780021" y="1109176"/>
              <a:ext cx="2426420" cy="4607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6478047" y="4030791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48575" y="5489305"/>
            <a:ext cx="4718694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505703" y="4705813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478047" y="3319253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0017 -0.35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4" grpId="0"/>
      <p:bldP spid="100" grpId="0" animBg="1"/>
      <p:bldP spid="102" grpId="0"/>
      <p:bldP spid="103" grpId="0" animBg="1"/>
      <p:bldP spid="49" grpId="0" animBg="1"/>
      <p:bldP spid="49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296" y="546520"/>
            <a:ext cx="699326" cy="2515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-114896" y="1434737"/>
            <a:ext cx="5191125" cy="3913180"/>
            <a:chOff x="-114896" y="1434737"/>
            <a:chExt cx="5191125" cy="39131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4896" y="1747467"/>
              <a:ext cx="5191125" cy="36004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4523" y="1434737"/>
              <a:ext cx="12282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24x24x3</a:t>
              </a:r>
            </a:p>
            <a:p>
              <a:pPr algn="ctr"/>
              <a:r>
                <a:rPr lang="en-US" sz="2400" dirty="0"/>
                <a:t>(x, y, t)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21939" y="3202517"/>
              <a:ext cx="228880" cy="1107974"/>
              <a:chOff x="2284694" y="3110103"/>
              <a:chExt cx="228880" cy="110797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84694" y="3110103"/>
                <a:ext cx="228880" cy="23083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84694" y="3987244"/>
                <a:ext cx="228880" cy="23083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399134" y="3340936"/>
                <a:ext cx="0" cy="71391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2284694" y="3535044"/>
                <a:ext cx="228880" cy="23083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175487" y="3457682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1288878" y="3811972"/>
              <a:ext cx="933061" cy="3367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 rot="697374">
              <a:off x="988057" y="3634931"/>
              <a:ext cx="1154179" cy="760549"/>
              <a:chOff x="4817169" y="1896402"/>
              <a:chExt cx="1154179" cy="7605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892913" y="189640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758445" y="197708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623977" y="205777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489509" y="213845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355041" y="2219138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220573" y="229982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086105" y="238050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951637" y="246119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817169" y="254187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697374">
              <a:off x="2498059" y="3106572"/>
              <a:ext cx="1154179" cy="760549"/>
              <a:chOff x="4817169" y="1896402"/>
              <a:chExt cx="1154179" cy="76054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892913" y="189640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8445" y="197708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623977" y="205777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489509" y="213845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355041" y="2219138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220573" y="229982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086105" y="238050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951637" y="246119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17169" y="254187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3344334">
              <a:off x="2492132" y="3706052"/>
              <a:ext cx="1154179" cy="760549"/>
              <a:chOff x="4817169" y="1896402"/>
              <a:chExt cx="1154179" cy="76054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892913" y="189640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758445" y="197708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623977" y="205777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489509" y="213845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355041" y="2219138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220573" y="229982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086105" y="238050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951637" y="246119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817169" y="254187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3344334">
              <a:off x="1154841" y="3094875"/>
              <a:ext cx="1019711" cy="679865"/>
              <a:chOff x="4817169" y="1977086"/>
              <a:chExt cx="1019711" cy="67986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758445" y="197708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23977" y="205777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489509" y="213845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355041" y="2219138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220573" y="2299822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086105" y="2380506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951637" y="2461190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817169" y="2541874"/>
                <a:ext cx="78435" cy="11507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269214" y="534247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dx=25 m, </a:t>
            </a:r>
            <a:r>
              <a:rPr lang="en-US" dirty="0" err="1"/>
              <a:t>dt</a:t>
            </a:r>
            <a:r>
              <a:rPr lang="en-US" dirty="0"/>
              <a:t>=2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059051" y="661138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8793141" y="1966513"/>
            <a:ext cx="3793297" cy="3745293"/>
            <a:chOff x="8793141" y="1966513"/>
            <a:chExt cx="3793297" cy="3745293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3141" y="1966513"/>
              <a:ext cx="3793297" cy="3745293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>
              <a:off x="9976401" y="3927865"/>
              <a:ext cx="228880" cy="23083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8963547" y="731804"/>
            <a:ext cx="3156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Y</a:t>
            </a:r>
          </a:p>
          <a:p>
            <a:pPr algn="ctr"/>
            <a:r>
              <a:rPr lang="en-US" sz="2000" dirty="0"/>
              <a:t>(y=1</a:t>
            </a:r>
            <a:r>
              <a:rPr lang="en-US" sz="2000" dirty="0">
                <a:sym typeface="Wingdings" panose="05000000000000000000" pitchFamily="2" charset="2"/>
              </a:rPr>
              <a:t>fault; y=0non-fault)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2511089" y="6067425"/>
            <a:ext cx="7777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Training Data: 8 cubes, 50,000 points for faults/cube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16907" y="-53026"/>
            <a:ext cx="10208372" cy="1138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Aramco Fault Interpretation by  CNN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Wang,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AlBinHassan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Ali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2018, Geophysics)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400" y="2953023"/>
            <a:ext cx="4224555" cy="2435994"/>
          </a:xfrm>
          <a:prstGeom prst="rect">
            <a:avLst/>
          </a:prstGeom>
        </p:spPr>
      </p:pic>
      <p:grpSp>
        <p:nvGrpSpPr>
          <p:cNvPr id="174" name="Group 173"/>
          <p:cNvGrpSpPr/>
          <p:nvPr/>
        </p:nvGrpSpPr>
        <p:grpSpPr>
          <a:xfrm>
            <a:off x="4371886" y="4832451"/>
            <a:ext cx="4427567" cy="802410"/>
            <a:chOff x="4371886" y="4832451"/>
            <a:chExt cx="4427567" cy="802410"/>
          </a:xfrm>
        </p:grpSpPr>
        <p:sp>
          <p:nvSpPr>
            <p:cNvPr id="72" name="TextBox 71"/>
            <p:cNvSpPr txBox="1"/>
            <p:nvPr/>
          </p:nvSpPr>
          <p:spPr>
            <a:xfrm>
              <a:off x="4371886" y="4861750"/>
              <a:ext cx="1632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Conv     </a:t>
              </a:r>
              <a:r>
                <a:rPr lang="en-US" sz="1600" dirty="0" err="1"/>
                <a:t>Pool+LRN</a:t>
              </a:r>
              <a:endParaRPr lang="en-US" sz="16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32220" y="4832451"/>
              <a:ext cx="1632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Conv     </a:t>
              </a:r>
              <a:r>
                <a:rPr lang="en-US" sz="1600" dirty="0" err="1"/>
                <a:t>Pool+LRN</a:t>
              </a:r>
              <a:endParaRPr lang="en-US" sz="16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932220" y="5031027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+</a:t>
              </a:r>
            </a:p>
            <a:p>
              <a:pPr algn="ctr"/>
              <a:r>
                <a:rPr lang="en-US" sz="1600" dirty="0" err="1"/>
                <a:t>ReLU</a:t>
              </a:r>
              <a:endParaRPr lang="en-US" sz="16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00455" y="5050086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+</a:t>
              </a:r>
            </a:p>
            <a:p>
              <a:pPr algn="ctr"/>
              <a:r>
                <a:rPr lang="en-US" sz="1600" dirty="0" err="1"/>
                <a:t>ReLU</a:t>
              </a:r>
              <a:endParaRPr lang="en-US" sz="16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563754" y="4850380"/>
              <a:ext cx="3864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922304" y="4849023"/>
              <a:ext cx="3864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FC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56035" y="4832451"/>
              <a:ext cx="54341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Soft</a:t>
              </a:r>
            </a:p>
            <a:p>
              <a:pPr algn="ctr"/>
              <a:r>
                <a:rPr lang="en-US" sz="1600" dirty="0"/>
                <a:t>Max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302707" y="2397190"/>
            <a:ext cx="4165857" cy="1090083"/>
            <a:chOff x="4302707" y="2397190"/>
            <a:chExt cx="4165857" cy="1090083"/>
          </a:xfrm>
        </p:grpSpPr>
        <p:sp>
          <p:nvSpPr>
            <p:cNvPr id="80" name="TextBox 79"/>
            <p:cNvSpPr txBox="1"/>
            <p:nvPr/>
          </p:nvSpPr>
          <p:spPr>
            <a:xfrm>
              <a:off x="4302707" y="2397190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5x5x64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275246" y="2850761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5x5x32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08282" y="2674189"/>
              <a:ext cx="752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384x1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716434" y="3117941"/>
              <a:ext cx="752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192x1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280385" y="5138748"/>
            <a:ext cx="2085996" cy="401589"/>
            <a:chOff x="5280385" y="5138748"/>
            <a:chExt cx="2085996" cy="401589"/>
          </a:xfrm>
        </p:grpSpPr>
        <p:sp>
          <p:nvSpPr>
            <p:cNvPr id="84" name="TextBox 83"/>
            <p:cNvSpPr txBox="1"/>
            <p:nvPr/>
          </p:nvSpPr>
          <p:spPr>
            <a:xfrm>
              <a:off x="6848289" y="5138748"/>
              <a:ext cx="51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2x2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80385" y="5171005"/>
              <a:ext cx="51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2x2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166522" y="3448721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1002623" y="2512982"/>
            <a:ext cx="2672859" cy="2627433"/>
            <a:chOff x="1002623" y="2512982"/>
            <a:chExt cx="2672859" cy="2627433"/>
          </a:xfrm>
        </p:grpSpPr>
        <p:grpSp>
          <p:nvGrpSpPr>
            <p:cNvPr id="93" name="Group 92"/>
            <p:cNvGrpSpPr/>
            <p:nvPr/>
          </p:nvGrpSpPr>
          <p:grpSpPr>
            <a:xfrm>
              <a:off x="1002623" y="2512982"/>
              <a:ext cx="2664181" cy="1738464"/>
              <a:chOff x="988057" y="2924952"/>
              <a:chExt cx="2664181" cy="1738464"/>
            </a:xfrm>
          </p:grpSpPr>
          <p:grpSp>
            <p:nvGrpSpPr>
              <p:cNvPr id="94" name="Group 93"/>
              <p:cNvGrpSpPr/>
              <p:nvPr/>
            </p:nvGrpSpPr>
            <p:grpSpPr>
              <a:xfrm rot="697374">
                <a:off x="988057" y="3634931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 rot="697374">
                <a:off x="2498059" y="3106572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15" name="Oval 114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 rot="3344334">
                <a:off x="2492132" y="3706052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3344334">
                <a:off x="1154841" y="3094875"/>
                <a:ext cx="1019711" cy="679865"/>
                <a:chOff x="4817169" y="1977086"/>
                <a:chExt cx="1019711" cy="67986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" name="Group 132"/>
            <p:cNvGrpSpPr/>
            <p:nvPr/>
          </p:nvGrpSpPr>
          <p:grpSpPr>
            <a:xfrm>
              <a:off x="1011301" y="3401951"/>
              <a:ext cx="2664181" cy="1738464"/>
              <a:chOff x="988057" y="2924952"/>
              <a:chExt cx="2664181" cy="1738464"/>
            </a:xfrm>
          </p:grpSpPr>
          <p:grpSp>
            <p:nvGrpSpPr>
              <p:cNvPr id="134" name="Group 133"/>
              <p:cNvGrpSpPr/>
              <p:nvPr/>
            </p:nvGrpSpPr>
            <p:grpSpPr>
              <a:xfrm rot="697374">
                <a:off x="988057" y="3634931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 rot="697374">
                <a:off x="2498059" y="3106572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55" name="Oval 154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 rot="3344334">
                <a:off x="2492132" y="3706052"/>
                <a:ext cx="1154179" cy="760549"/>
                <a:chOff x="4817169" y="1896402"/>
                <a:chExt cx="1154179" cy="760549"/>
              </a:xfrm>
            </p:grpSpPr>
            <p:sp>
              <p:nvSpPr>
                <p:cNvPr id="146" name="Oval 145"/>
                <p:cNvSpPr/>
                <p:nvPr/>
              </p:nvSpPr>
              <p:spPr>
                <a:xfrm>
                  <a:off x="5892913" y="189640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 rot="3344334">
                <a:off x="1154841" y="3094875"/>
                <a:ext cx="1019711" cy="679865"/>
                <a:chOff x="4817169" y="1977086"/>
                <a:chExt cx="1019711" cy="679865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5758445" y="197708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5623977" y="205777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5489509" y="213845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5355041" y="2219138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5220573" y="2299822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5086105" y="2380506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4951637" y="2461190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4817169" y="2541874"/>
                  <a:ext cx="78435" cy="11507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5" name="TextBox 174"/>
          <p:cNvSpPr txBox="1"/>
          <p:nvPr/>
        </p:nvSpPr>
        <p:spPr>
          <a:xfrm>
            <a:off x="4541933" y="1496292"/>
            <a:ext cx="3215047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73% Accuracy!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9914871" y="375602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258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/>
      <p:bldP spid="91" grpId="0"/>
      <p:bldP spid="175" grpId="0" animBg="1"/>
      <p:bldP spid="17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25090" y="1730535"/>
            <a:ext cx="4924608" cy="1402933"/>
            <a:chOff x="4536328" y="1875400"/>
            <a:chExt cx="4924608" cy="1402933"/>
          </a:xfrm>
        </p:grpSpPr>
        <p:sp>
          <p:nvSpPr>
            <p:cNvPr id="25" name="TextBox 24"/>
            <p:cNvSpPr txBox="1"/>
            <p:nvPr/>
          </p:nvSpPr>
          <p:spPr>
            <a:xfrm>
              <a:off x="6696222" y="1942810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  if y=1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158" y="2599718"/>
              <a:ext cx="2699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if y=0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6216359" y="1875400"/>
              <a:ext cx="780892" cy="140293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36328" y="231670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74984" y="3199"/>
            <a:ext cx="1258488" cy="954996"/>
            <a:chOff x="-53965" y="241793"/>
            <a:chExt cx="1258488" cy="954996"/>
          </a:xfrm>
        </p:grpSpPr>
        <p:grpSp>
          <p:nvGrpSpPr>
            <p:cNvPr id="32" name="Group 31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-53965" y="449014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g(z)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4892" y="3662803"/>
            <a:ext cx="6916146" cy="565641"/>
            <a:chOff x="4569242" y="2068352"/>
            <a:chExt cx="6916146" cy="565641"/>
          </a:xfrm>
        </p:grpSpPr>
        <p:sp>
          <p:nvSpPr>
            <p:cNvPr id="41" name="TextBox 40"/>
            <p:cNvSpPr txBox="1"/>
            <p:nvPr/>
          </p:nvSpPr>
          <p:spPr>
            <a:xfrm>
              <a:off x="6259277" y="2068352"/>
              <a:ext cx="5226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(1)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9242" y="211077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02887" y="1053963"/>
            <a:ext cx="795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Probability function binary, i.e. two class, classifier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60129" y="3236455"/>
            <a:ext cx="615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above into more compact expression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6280" y="4108051"/>
            <a:ext cx="820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liklihood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maximizes likelihood of 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936054" y="1694340"/>
            <a:ext cx="1258488" cy="954996"/>
            <a:chOff x="-53965" y="241793"/>
            <a:chExt cx="1258488" cy="954996"/>
          </a:xfrm>
        </p:grpSpPr>
        <p:grpSp>
          <p:nvGrpSpPr>
            <p:cNvPr id="46" name="Group 45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53965" y="449014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317" y="2514252"/>
            <a:ext cx="1489977" cy="954996"/>
            <a:chOff x="-245037" y="241793"/>
            <a:chExt cx="1489977" cy="954996"/>
          </a:xfrm>
        </p:grpSpPr>
        <p:grpSp>
          <p:nvGrpSpPr>
            <p:cNvPr id="61" name="Group 60"/>
            <p:cNvGrpSpPr/>
            <p:nvPr/>
          </p:nvGrpSpPr>
          <p:grpSpPr>
            <a:xfrm>
              <a:off x="378497" y="341292"/>
              <a:ext cx="866443" cy="568527"/>
              <a:chOff x="286620" y="382301"/>
              <a:chExt cx="866443" cy="568527"/>
            </a:xfrm>
          </p:grpSpPr>
          <p:sp>
            <p:nvSpPr>
              <p:cNvPr id="66" name="Freeform 65"/>
              <p:cNvSpPr/>
              <p:nvPr/>
            </p:nvSpPr>
            <p:spPr>
              <a:xfrm flipH="1">
                <a:off x="286620" y="419815"/>
                <a:ext cx="866443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-245037" y="449014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6669806" y="4806661"/>
            <a:ext cx="431720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Unfair coin flip P(heads)=1/3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P(tails)=1-1/3=2/3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6278530" y="1928225"/>
            <a:ext cx="257294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 is </a:t>
            </a:r>
          </a:p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proability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6174308" y="3048012"/>
            <a:ext cx="3111749" cy="1200329"/>
            <a:chOff x="2322626" y="-1092851"/>
            <a:chExt cx="3111749" cy="1200329"/>
          </a:xfrm>
        </p:grpSpPr>
        <p:sp>
          <p:nvSpPr>
            <p:cNvPr id="69" name="TextBox 68"/>
            <p:cNvSpPr txBox="1"/>
            <p:nvPr/>
          </p:nvSpPr>
          <p:spPr>
            <a:xfrm>
              <a:off x="2322626" y="-1092851"/>
              <a:ext cx="3111749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)=P(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y|x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)P(x)                     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196327" y="-448122"/>
              <a:ext cx="535360" cy="652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242674" y="-931662"/>
              <a:ext cx="1133101" cy="94276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290607" y="-1010178"/>
              <a:ext cx="929493" cy="748994"/>
              <a:chOff x="4290607" y="-1010178"/>
              <a:chExt cx="929493" cy="74899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77691" y="-633742"/>
                <a:ext cx="565580" cy="3381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09225" y="-667514"/>
                <a:ext cx="410875" cy="344889"/>
              </a:xfrm>
              <a:prstGeom prst="ellipse">
                <a:avLst/>
              </a:prstGeom>
              <a:solidFill>
                <a:srgbClr val="FFFF00">
                  <a:alpha val="54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23432" y="-630516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36253" y="-682947"/>
                <a:ext cx="382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y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290607" y="-1010178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802060" y="-32976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</a:rPr>
                <a:t>x,y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913302" y="-351053"/>
              <a:ext cx="29968" cy="2235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-6720089" y="471705"/>
            <a:ext cx="38959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Joint, conditional, marginal probability?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1945" y="4240316"/>
            <a:ext cx="93538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 predicted correctly this will be nearly 1, whether or not y=0 or y=1. Otherwise small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05968" y="1261188"/>
            <a:ext cx="343364" cy="847957"/>
            <a:chOff x="9621078" y="2187671"/>
            <a:chExt cx="343364" cy="847957"/>
          </a:xfrm>
        </p:grpSpPr>
        <p:sp>
          <p:nvSpPr>
            <p:cNvPr id="2" name="TextBox 1"/>
            <p:cNvSpPr txBox="1"/>
            <p:nvPr/>
          </p:nvSpPr>
          <p:spPr>
            <a:xfrm>
              <a:off x="9621078" y="2187671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" name="Left Brace 2"/>
            <p:cNvSpPr/>
            <p:nvPr/>
          </p:nvSpPr>
          <p:spPr>
            <a:xfrm>
              <a:off x="9710711" y="2542297"/>
              <a:ext cx="251792" cy="493331"/>
            </a:xfrm>
            <a:prstGeom prst="leftBrace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456" y="-218"/>
            <a:ext cx="1517101" cy="903443"/>
          </a:xfrm>
          <a:prstGeom prst="rect">
            <a:avLst/>
          </a:prstGeom>
        </p:spPr>
      </p:pic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085456" y="-59807"/>
            <a:ext cx="1035802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26062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1" grpId="0"/>
      <p:bldP spid="39" grpId="0"/>
      <p:bldP spid="54" grpId="0" animBg="1"/>
      <p:bldP spid="5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420411" y="4546111"/>
            <a:ext cx="10272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we prefer a simpler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problem by taking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–ln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equation (1)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get cross-entropy loss function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76" y="1922737"/>
            <a:ext cx="3427533" cy="2626893"/>
          </a:xfrm>
          <a:prstGeom prst="rect">
            <a:avLst/>
          </a:prstGeom>
        </p:spPr>
      </p:pic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442544" y="14478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681" y="6393867"/>
            <a:ext cx="763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-ln[P(y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= -ln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5090" y="1730535"/>
            <a:ext cx="4924608" cy="1402933"/>
            <a:chOff x="4536328" y="1875400"/>
            <a:chExt cx="4924608" cy="1402933"/>
          </a:xfrm>
        </p:grpSpPr>
        <p:sp>
          <p:nvSpPr>
            <p:cNvPr id="25" name="TextBox 24"/>
            <p:cNvSpPr txBox="1"/>
            <p:nvPr/>
          </p:nvSpPr>
          <p:spPr>
            <a:xfrm>
              <a:off x="6696222" y="1942810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  if y=1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158" y="2599718"/>
              <a:ext cx="2699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if y=0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6216359" y="1875400"/>
              <a:ext cx="780892" cy="140293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36328" y="231670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74984" y="3199"/>
            <a:ext cx="1258488" cy="954996"/>
            <a:chOff x="-53965" y="241793"/>
            <a:chExt cx="1258488" cy="954996"/>
          </a:xfrm>
        </p:grpSpPr>
        <p:grpSp>
          <p:nvGrpSpPr>
            <p:cNvPr id="32" name="Group 31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-53965" y="449014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g(z)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4892" y="3662803"/>
            <a:ext cx="6916146" cy="565641"/>
            <a:chOff x="4569242" y="2068352"/>
            <a:chExt cx="6916146" cy="565641"/>
          </a:xfrm>
        </p:grpSpPr>
        <p:sp>
          <p:nvSpPr>
            <p:cNvPr id="41" name="TextBox 40"/>
            <p:cNvSpPr txBox="1"/>
            <p:nvPr/>
          </p:nvSpPr>
          <p:spPr>
            <a:xfrm>
              <a:off x="6259277" y="2068352"/>
              <a:ext cx="5226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(1)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9242" y="211077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096516" y="1279345"/>
            <a:ext cx="795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Probability function binary, i.e. two class, classifier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60129" y="3236455"/>
            <a:ext cx="615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above into more compact expression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951088" y="5211505"/>
            <a:ext cx="6852557" cy="579895"/>
            <a:chOff x="4569242" y="2054098"/>
            <a:chExt cx="6852557" cy="579895"/>
          </a:xfrm>
        </p:grpSpPr>
        <p:sp>
          <p:nvSpPr>
            <p:cNvPr id="53" name="TextBox 52"/>
            <p:cNvSpPr txBox="1"/>
            <p:nvPr/>
          </p:nvSpPr>
          <p:spPr>
            <a:xfrm>
              <a:off x="5289992" y="2054098"/>
              <a:ext cx="6131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yln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- (1-y)ln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         (2)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74892" y="5709674"/>
            <a:ext cx="970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many independent examples with outcomes (y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have joint CPF as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6280" y="4108051"/>
            <a:ext cx="820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likelihood selects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maximizes likelihood of 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734154" y="4717684"/>
            <a:ext cx="3347519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Cross-entropy objective function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converges faster than L2 misfit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For binary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2544" y="5736721"/>
            <a:ext cx="5487400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 to replace P with –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P=g(z) monotonic 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and so 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(z). Hence,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stationary for both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2126" y="6353778"/>
            <a:ext cx="2703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43367" y="3849847"/>
            <a:ext cx="9376004" cy="1948225"/>
            <a:chOff x="2036341" y="3818370"/>
            <a:chExt cx="9376004" cy="1948225"/>
          </a:xfrm>
        </p:grpSpPr>
        <p:sp>
          <p:nvSpPr>
            <p:cNvPr id="5" name="Rectangle 4"/>
            <p:cNvSpPr/>
            <p:nvPr/>
          </p:nvSpPr>
          <p:spPr>
            <a:xfrm>
              <a:off x="2036341" y="5277310"/>
              <a:ext cx="1468759" cy="489285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81323" y="3818370"/>
              <a:ext cx="531022" cy="254506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936054" y="1694340"/>
            <a:ext cx="1258488" cy="954996"/>
            <a:chOff x="-53965" y="241793"/>
            <a:chExt cx="1258488" cy="954996"/>
          </a:xfrm>
        </p:grpSpPr>
        <p:grpSp>
          <p:nvGrpSpPr>
            <p:cNvPr id="46" name="Group 45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53965" y="449014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317" y="2514252"/>
            <a:ext cx="1489977" cy="954996"/>
            <a:chOff x="-245037" y="241793"/>
            <a:chExt cx="1489977" cy="954996"/>
          </a:xfrm>
        </p:grpSpPr>
        <p:grpSp>
          <p:nvGrpSpPr>
            <p:cNvPr id="61" name="Group 60"/>
            <p:cNvGrpSpPr/>
            <p:nvPr/>
          </p:nvGrpSpPr>
          <p:grpSpPr>
            <a:xfrm>
              <a:off x="378497" y="341292"/>
              <a:ext cx="866443" cy="568527"/>
              <a:chOff x="286620" y="382301"/>
              <a:chExt cx="866443" cy="568527"/>
            </a:xfrm>
          </p:grpSpPr>
          <p:sp>
            <p:nvSpPr>
              <p:cNvPr id="66" name="Freeform 65"/>
              <p:cNvSpPr/>
              <p:nvPr/>
            </p:nvSpPr>
            <p:spPr>
              <a:xfrm flipH="1">
                <a:off x="286620" y="419815"/>
                <a:ext cx="866443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-245037" y="449014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6669806" y="4806661"/>
            <a:ext cx="431720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Unfair coin flip P(heads)=1/3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P(tails)=1-1/3=2/3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6278530" y="1928225"/>
            <a:ext cx="257294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 is </a:t>
            </a:r>
          </a:p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proability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6174308" y="3048012"/>
            <a:ext cx="3111749" cy="1200329"/>
            <a:chOff x="2322626" y="-1092851"/>
            <a:chExt cx="3111749" cy="1200329"/>
          </a:xfrm>
        </p:grpSpPr>
        <p:sp>
          <p:nvSpPr>
            <p:cNvPr id="69" name="TextBox 68"/>
            <p:cNvSpPr txBox="1"/>
            <p:nvPr/>
          </p:nvSpPr>
          <p:spPr>
            <a:xfrm>
              <a:off x="2322626" y="-1092851"/>
              <a:ext cx="3111749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)=P(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y|x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)P(x)                     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196327" y="-448122"/>
              <a:ext cx="535360" cy="652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242674" y="-931662"/>
              <a:ext cx="1133101" cy="94276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290607" y="-1010178"/>
              <a:ext cx="929493" cy="748994"/>
              <a:chOff x="4290607" y="-1010178"/>
              <a:chExt cx="929493" cy="74899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77691" y="-633742"/>
                <a:ext cx="565580" cy="3381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09225" y="-667514"/>
                <a:ext cx="410875" cy="344889"/>
              </a:xfrm>
              <a:prstGeom prst="ellipse">
                <a:avLst/>
              </a:prstGeom>
              <a:solidFill>
                <a:srgbClr val="FFFF00">
                  <a:alpha val="54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23432" y="-630516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36253" y="-682947"/>
                <a:ext cx="382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y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290607" y="-1010178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802060" y="-32976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</a:rPr>
                <a:t>x,y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913302" y="-351053"/>
              <a:ext cx="29968" cy="2235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-6720089" y="471705"/>
            <a:ext cx="38959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Joint, conditional, marginal probability?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18418" y="5774814"/>
            <a:ext cx="4737194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what are chances of flipping 3 heads in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row? P(heads, heads,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heads|flip,flip,flip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 .5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62185" y="3969739"/>
            <a:ext cx="785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L</a:t>
            </a:r>
            <a:r>
              <a:rPr lang="en-US" sz="1400" b="1" baseline="30000" dirty="0">
                <a:solidFill>
                  <a:srgbClr val="00B050"/>
                </a:solidFill>
              </a:rPr>
              <a:t>2</a:t>
            </a:r>
            <a:r>
              <a:rPr lang="en-US" sz="1400" b="1" dirty="0">
                <a:solidFill>
                  <a:srgbClr val="00B050"/>
                </a:solidFill>
              </a:rPr>
              <a:t> misfit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8438306" y="3594225"/>
            <a:ext cx="5421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e(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 rot="16200000">
            <a:off x="8605745" y="2456466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224110" y="3687961"/>
            <a:ext cx="7889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(1-</a:t>
            </a:r>
            <a:r>
              <a:rPr lang="en-US" sz="1400" dirty="0">
                <a:latin typeface="Symbol" panose="05050102010706020507" pitchFamily="18" charset="2"/>
              </a:rPr>
              <a:t>s</a:t>
            </a:r>
            <a:r>
              <a:rPr lang="en-US" sz="1400" dirty="0"/>
              <a:t>(z))</a:t>
            </a:r>
            <a:r>
              <a:rPr lang="en-US" sz="1400" baseline="30000" dirty="0"/>
              <a:t>2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8958126" y="3264571"/>
            <a:ext cx="241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Steeper slopes converge faster</a:t>
            </a:r>
          </a:p>
          <a:p>
            <a:r>
              <a:rPr lang="en-US" sz="1400" dirty="0"/>
              <a:t>No vanishing gradient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41578" y="1750374"/>
            <a:ext cx="4200091" cy="2850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23" grpId="0"/>
      <p:bldP spid="55" grpId="0"/>
      <p:bldP spid="75" grpId="0" animBg="1"/>
      <p:bldP spid="2" grpId="0" animBg="1"/>
      <p:bldP spid="2" grpId="1" animBg="1"/>
      <p:bldP spid="3" grpId="0"/>
      <p:bldP spid="73" grpId="0" animBg="1"/>
      <p:bldP spid="73" grpId="1" animBg="1"/>
      <p:bldP spid="14" grpId="0"/>
      <p:bldP spid="74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6955679" y="2943580"/>
            <a:ext cx="4219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5474575" y="2940871"/>
            <a:ext cx="1518581" cy="1202135"/>
            <a:chOff x="5474575" y="2940871"/>
            <a:chExt cx="1518581" cy="1202135"/>
          </a:xfrm>
        </p:grpSpPr>
        <p:sp>
          <p:nvSpPr>
            <p:cNvPr id="141" name="TextBox 140"/>
            <p:cNvSpPr txBox="1"/>
            <p:nvPr/>
          </p:nvSpPr>
          <p:spPr>
            <a:xfrm>
              <a:off x="6571246" y="2942677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2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3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186813" y="2941774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2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74575" y="2940871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1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2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3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22035" y="327345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....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529312" y="2258023"/>
            <a:ext cx="1794272" cy="889163"/>
            <a:chOff x="5570354" y="2211600"/>
            <a:chExt cx="1794272" cy="889163"/>
          </a:xfrm>
        </p:grpSpPr>
        <p:sp>
          <p:nvSpPr>
            <p:cNvPr id="146" name="TextBox 145"/>
            <p:cNvSpPr txBox="1"/>
            <p:nvPr/>
          </p:nvSpPr>
          <p:spPr>
            <a:xfrm rot="16200000">
              <a:off x="5284924" y="2503017"/>
              <a:ext cx="87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Photo #N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 rot="16200000">
              <a:off x="5960886" y="2483405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Photo #3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 rot="16200000">
              <a:off x="6411465" y="2502293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Photo #2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 rot="16200000">
              <a:off x="6785044" y="2521181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Photo #1</a:t>
              </a:r>
            </a:p>
          </p:txBody>
        </p:sp>
      </p:grpSp>
      <p:sp>
        <p:nvSpPr>
          <p:cNvPr id="240" name="TextBox 239"/>
          <p:cNvSpPr txBox="1"/>
          <p:nvPr/>
        </p:nvSpPr>
        <p:spPr>
          <a:xfrm>
            <a:off x="2275505" y="641264"/>
            <a:ext cx="19111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Stochastic update: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7128153" y="3543745"/>
            <a:ext cx="1194635" cy="19335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6146644" y="2546500"/>
            <a:ext cx="1462302" cy="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9611" y="-175215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 for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 Learning Algorithm y=1 or </a:t>
            </a:r>
            <a:r>
              <a:rPr lang="en-US" altLang="zh-C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7588" y="3572136"/>
            <a:ext cx="3486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=2:nit    </a:t>
            </a:r>
            <a:r>
              <a:rPr lang="en-US" b="1" dirty="0"/>
              <a:t>% Loop over iterations</a:t>
            </a:r>
          </a:p>
          <a:p>
            <a:r>
              <a:rPr lang="en-US" dirty="0"/>
              <a:t>    z=</a:t>
            </a:r>
            <a:r>
              <a:rPr lang="en-US" b="1" dirty="0"/>
              <a:t>w</a:t>
            </a:r>
            <a:r>
              <a:rPr lang="en-US" dirty="0"/>
              <a:t>'</a:t>
            </a:r>
            <a:r>
              <a:rPr lang="en-US" dirty="0">
                <a:sym typeface="Symbol" panose="05050102010706020507" pitchFamily="18" charset="2"/>
              </a:rPr>
              <a:t>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 + b;</a:t>
            </a:r>
          </a:p>
          <a:p>
            <a:r>
              <a:rPr lang="en-US" dirty="0">
                <a:sym typeface="Symbol" panose="05050102010706020507" pitchFamily="18" charset="2"/>
              </a:rPr>
              <a:t>    a=1./(1+exp(-z));</a:t>
            </a:r>
          </a:p>
          <a:p>
            <a:r>
              <a:rPr lang="en-US" dirty="0">
                <a:sym typeface="Symbol" panose="05050102010706020507" pitchFamily="18" charset="2"/>
              </a:rPr>
              <a:t>    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)=-[y*log(a)+(1-y)*log(1-a)];</a:t>
            </a:r>
          </a:p>
          <a:p>
            <a:r>
              <a:rPr lang="en-US" b="1" dirty="0">
                <a:sym typeface="Symbol" panose="05050102010706020507" pitchFamily="18" charset="2"/>
              </a:rPr>
              <a:t>    w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-alpha*(a-y)*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; </a:t>
            </a:r>
            <a:r>
              <a:rPr lang="en-US" b="1" dirty="0">
                <a:sym typeface="Symbol" panose="05050102010706020507" pitchFamily="18" charset="2"/>
              </a:rPr>
              <a:t>% Stochastic</a:t>
            </a:r>
          </a:p>
          <a:p>
            <a:r>
              <a:rPr lang="en-US" dirty="0">
                <a:sym typeface="Symbol" panose="05050102010706020507" pitchFamily="18" charset="2"/>
              </a:rPr>
              <a:t>    b = b -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alpha*(a-y);   </a:t>
            </a:r>
            <a:r>
              <a:rPr lang="en-US" b="1" dirty="0">
                <a:sym typeface="Symbol" panose="05050102010706020507" pitchFamily="18" charset="2"/>
              </a:rPr>
              <a:t>% gradients</a:t>
            </a:r>
          </a:p>
          <a:p>
            <a:r>
              <a:rPr lang="en-US" dirty="0">
                <a:sym typeface="Symbol" panose="05050102010706020507" pitchFamily="18" charset="2"/>
              </a:rPr>
              <a:t>    err(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)-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(i-1);</a:t>
            </a:r>
          </a:p>
          <a:p>
            <a:r>
              <a:rPr lang="en-US" dirty="0">
                <a:sym typeface="Symbol" panose="05050102010706020507" pitchFamily="18" charset="2"/>
              </a:rPr>
              <a:t>end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424221" y="3209470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           x</a:t>
            </a:r>
            <a:r>
              <a:rPr lang="en-US" dirty="0"/>
              <a:t>           </a:t>
            </a:r>
            <a:r>
              <a:rPr lang="en-US" b="1" dirty="0"/>
              <a:t> b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789" y="2867802"/>
            <a:ext cx="2847975" cy="141922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7892980" y="2522523"/>
            <a:ext cx="200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a(z)=1./(1+exp(-z));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492087" y="3479029"/>
            <a:ext cx="3946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a(z)</a:t>
            </a:r>
          </a:p>
        </p:txBody>
      </p:sp>
      <p:sp>
        <p:nvSpPr>
          <p:cNvPr id="63" name="Oval 62"/>
          <p:cNvSpPr/>
          <p:nvPr/>
        </p:nvSpPr>
        <p:spPr>
          <a:xfrm>
            <a:off x="7879600" y="3137139"/>
            <a:ext cx="944222" cy="9516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2268113" y="587047"/>
            <a:ext cx="5674207" cy="475442"/>
            <a:chOff x="2274273" y="5957688"/>
            <a:chExt cx="5674207" cy="475442"/>
          </a:xfrm>
        </p:grpSpPr>
        <p:sp>
          <p:nvSpPr>
            <p:cNvPr id="171" name="TextBox 170"/>
            <p:cNvSpPr txBox="1"/>
            <p:nvPr/>
          </p:nvSpPr>
          <p:spPr>
            <a:xfrm>
              <a:off x="2274273" y="5971465"/>
              <a:ext cx="24288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Stochastic update: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95904" y="5957688"/>
              <a:ext cx="3552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y)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8" name="Freeform 237"/>
          <p:cNvSpPr/>
          <p:nvPr/>
        </p:nvSpPr>
        <p:spPr>
          <a:xfrm>
            <a:off x="8084366" y="3901386"/>
            <a:ext cx="203493" cy="136789"/>
          </a:xfrm>
          <a:custGeom>
            <a:avLst/>
            <a:gdLst>
              <a:gd name="connsiteX0" fmla="*/ 96825 w 203493"/>
              <a:gd name="connsiteY0" fmla="*/ 111216 h 136789"/>
              <a:gd name="connsiteX1" fmla="*/ 199022 w 203493"/>
              <a:gd name="connsiteY1" fmla="*/ 132732 h 136789"/>
              <a:gd name="connsiteX2" fmla="*/ 182886 w 203493"/>
              <a:gd name="connsiteY2" fmla="*/ 30534 h 136789"/>
              <a:gd name="connsiteX3" fmla="*/ 161370 w 203493"/>
              <a:gd name="connsiteY3" fmla="*/ 9019 h 136789"/>
              <a:gd name="connsiteX4" fmla="*/ 112961 w 203493"/>
              <a:gd name="connsiteY4" fmla="*/ 3640 h 136789"/>
              <a:gd name="connsiteX5" fmla="*/ 6 w 203493"/>
              <a:gd name="connsiteY5" fmla="*/ 62807 h 136789"/>
              <a:gd name="connsiteX6" fmla="*/ 96825 w 203493"/>
              <a:gd name="connsiteY6" fmla="*/ 111216 h 13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93" h="136789">
                <a:moveTo>
                  <a:pt x="96825" y="111216"/>
                </a:moveTo>
                <a:cubicBezTo>
                  <a:pt x="129994" y="122870"/>
                  <a:pt x="184679" y="146179"/>
                  <a:pt x="199022" y="132732"/>
                </a:cubicBezTo>
                <a:cubicBezTo>
                  <a:pt x="213366" y="119285"/>
                  <a:pt x="189161" y="51153"/>
                  <a:pt x="182886" y="30534"/>
                </a:cubicBezTo>
                <a:cubicBezTo>
                  <a:pt x="176611" y="9915"/>
                  <a:pt x="173024" y="13501"/>
                  <a:pt x="161370" y="9019"/>
                </a:cubicBezTo>
                <a:cubicBezTo>
                  <a:pt x="149716" y="4537"/>
                  <a:pt x="139855" y="-5325"/>
                  <a:pt x="112961" y="3640"/>
                </a:cubicBezTo>
                <a:cubicBezTo>
                  <a:pt x="86067" y="12605"/>
                  <a:pt x="-890" y="42188"/>
                  <a:pt x="6" y="62807"/>
                </a:cubicBezTo>
                <a:cubicBezTo>
                  <a:pt x="902" y="83426"/>
                  <a:pt x="63656" y="99562"/>
                  <a:pt x="96825" y="1112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8157265" y="4069616"/>
            <a:ext cx="93456" cy="105402"/>
          </a:xfrm>
          <a:custGeom>
            <a:avLst/>
            <a:gdLst>
              <a:gd name="connsiteX0" fmla="*/ 13168 w 93456"/>
              <a:gd name="connsiteY0" fmla="*/ 2153 h 105402"/>
              <a:gd name="connsiteX1" fmla="*/ 88471 w 93456"/>
              <a:gd name="connsiteY1" fmla="*/ 23669 h 105402"/>
              <a:gd name="connsiteX2" fmla="*/ 77714 w 93456"/>
              <a:gd name="connsiteY2" fmla="*/ 104351 h 105402"/>
              <a:gd name="connsiteX3" fmla="*/ 7789 w 93456"/>
              <a:gd name="connsiteY3" fmla="*/ 66699 h 105402"/>
              <a:gd name="connsiteX4" fmla="*/ 13168 w 93456"/>
              <a:gd name="connsiteY4" fmla="*/ 2153 h 1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56" h="105402">
                <a:moveTo>
                  <a:pt x="13168" y="2153"/>
                </a:moveTo>
                <a:cubicBezTo>
                  <a:pt x="26615" y="-5019"/>
                  <a:pt x="77713" y="6636"/>
                  <a:pt x="88471" y="23669"/>
                </a:cubicBezTo>
                <a:cubicBezTo>
                  <a:pt x="99229" y="40702"/>
                  <a:pt x="91161" y="97179"/>
                  <a:pt x="77714" y="104351"/>
                </a:cubicBezTo>
                <a:cubicBezTo>
                  <a:pt x="64267" y="111523"/>
                  <a:pt x="21236" y="80146"/>
                  <a:pt x="7789" y="66699"/>
                </a:cubicBezTo>
                <a:cubicBezTo>
                  <a:pt x="-5658" y="53252"/>
                  <a:pt x="-279" y="9325"/>
                  <a:pt x="13168" y="21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2291" y="3074514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example input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1578" y="2451398"/>
            <a:ext cx="4266114" cy="4524315"/>
            <a:chOff x="-2762451" y="2379881"/>
            <a:chExt cx="4266114" cy="4524315"/>
          </a:xfrm>
        </p:grpSpPr>
        <p:sp>
          <p:nvSpPr>
            <p:cNvPr id="10" name="Rounded Rectangle 9"/>
            <p:cNvSpPr/>
            <p:nvPr/>
          </p:nvSpPr>
          <p:spPr>
            <a:xfrm>
              <a:off x="-2762451" y="2618072"/>
              <a:ext cx="3715352" cy="40119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597332" y="2379881"/>
              <a:ext cx="4100995" cy="4524315"/>
              <a:chOff x="-1301371" y="2983896"/>
              <a:chExt cx="4100995" cy="452431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-1301371" y="2983896"/>
                <a:ext cx="3575018" cy="452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</a:t>
                </a:r>
                <a:r>
                  <a:rPr lang="en-US" dirty="0" err="1"/>
                  <a:t>i</a:t>
                </a:r>
                <a:r>
                  <a:rPr lang="en-US" dirty="0"/>
                  <a:t>=2:nit</a:t>
                </a:r>
              </a:p>
              <a:p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>
                    <a:solidFill>
                      <a:srgbClr val="FF0000"/>
                    </a:solidFill>
                  </a:rPr>
                  <a:t>for k=1:K</a:t>
                </a:r>
              </a:p>
              <a:p>
                <a:r>
                  <a:rPr lang="en-US" dirty="0"/>
                  <a:t>    y=</a:t>
                </a:r>
                <a:r>
                  <a:rPr lang="en-US" dirty="0" err="1"/>
                  <a:t>yy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/>
                  <a:t>);</a:t>
                </a:r>
              </a:p>
              <a:p>
                <a:r>
                  <a:rPr lang="en-US" b="1" dirty="0"/>
                  <a:t>    x</a:t>
                </a:r>
                <a:r>
                  <a:rPr lang="en-US" dirty="0"/>
                  <a:t>=</a:t>
                </a:r>
                <a:r>
                  <a:rPr lang="en-US" b="1" dirty="0"/>
                  <a:t>xx</a:t>
                </a:r>
                <a:r>
                  <a:rPr lang="en-US" dirty="0"/>
                  <a:t>(:,</a:t>
                </a:r>
                <a:r>
                  <a:rPr lang="en-US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/>
                  <a:t>);</a:t>
                </a:r>
              </a:p>
              <a:p>
                <a:r>
                  <a:rPr lang="en-US" dirty="0"/>
                  <a:t>    z=</a:t>
                </a:r>
                <a:r>
                  <a:rPr lang="en-US" b="1" dirty="0" err="1"/>
                  <a:t>w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en-US" b="1" dirty="0" err="1">
                    <a:sym typeface="Symbol" panose="05050102010706020507" pitchFamily="18" charset="2"/>
                  </a:rPr>
                  <a:t>x</a:t>
                </a:r>
                <a:r>
                  <a:rPr lang="en-US" dirty="0">
                    <a:sym typeface="Symbol" panose="05050102010706020507" pitchFamily="18" charset="2"/>
                  </a:rPr>
                  <a:t> + b;  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   a=1./(1+exp(-z));</a:t>
                </a: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b="1" dirty="0">
                    <a:sym typeface="Symbol" panose="05050102010706020507" pitchFamily="18" charset="2"/>
                  </a:rPr>
                  <a:t>   w</a:t>
                </a:r>
                <a:r>
                  <a:rPr lang="en-US" dirty="0">
                    <a:sym typeface="Symbol" panose="05050102010706020507" pitchFamily="18" charset="2"/>
                  </a:rPr>
                  <a:t>=</a:t>
                </a:r>
                <a:r>
                  <a:rPr lang="en-US" b="1" dirty="0">
                    <a:sym typeface="Symbol" panose="05050102010706020507" pitchFamily="18" charset="2"/>
                  </a:rPr>
                  <a:t>w</a:t>
                </a:r>
                <a:r>
                  <a:rPr lang="en-US" dirty="0">
                    <a:sym typeface="Symbol" panose="05050102010706020507" pitchFamily="18" charset="2"/>
                  </a:rPr>
                  <a:t>-alpha*(a-y)*</a:t>
                </a:r>
                <a:r>
                  <a:rPr lang="en-US" b="1" dirty="0">
                    <a:sym typeface="Symbol" panose="05050102010706020507" pitchFamily="18" charset="2"/>
                  </a:rPr>
                  <a:t>x</a:t>
                </a:r>
                <a:r>
                  <a:rPr lang="en-US" dirty="0">
                    <a:sym typeface="Symbol" panose="05050102010706020507" pitchFamily="18" charset="2"/>
                  </a:rPr>
                  <a:t>;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   </a:t>
                </a:r>
                <a:r>
                  <a:rPr lang="en-US" b="1" dirty="0">
                    <a:sym typeface="Symbol" panose="05050102010706020507" pitchFamily="18" charset="2"/>
                  </a:rPr>
                  <a:t>b = b</a:t>
                </a:r>
                <a:r>
                  <a:rPr lang="en-US" dirty="0">
                    <a:sym typeface="Symbol" panose="05050102010706020507" pitchFamily="18" charset="2"/>
                  </a:rPr>
                  <a:t> -</a:t>
                </a:r>
                <a:r>
                  <a:rPr lang="en-US" b="1" dirty="0">
                    <a:sym typeface="Symbol" panose="05050102010706020507" pitchFamily="18" charset="2"/>
                  </a:rPr>
                  <a:t> </a:t>
                </a:r>
                <a:r>
                  <a:rPr lang="en-US" dirty="0">
                    <a:sym typeface="Symbol" panose="05050102010706020507" pitchFamily="18" charset="2"/>
                  </a:rPr>
                  <a:t>alpha*(a-y);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end</a:t>
                </a: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dirty="0">
                    <a:sym typeface="Symbol" panose="05050102010706020507" pitchFamily="18" charset="2"/>
                  </a:rPr>
                  <a:t>err(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)=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)-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(i-1);b=0;</a:t>
                </a:r>
                <a:r>
                  <a:rPr lang="en-US" b="1" dirty="0">
                    <a:sym typeface="Symbol" panose="05050102010706020507" pitchFamily="18" charset="2"/>
                  </a:rPr>
                  <a:t>gw</a:t>
                </a:r>
                <a:r>
                  <a:rPr lang="en-US" dirty="0">
                    <a:sym typeface="Symbol" panose="05050102010706020507" pitchFamily="18" charset="2"/>
                  </a:rPr>
                  <a:t>=0;</a:t>
                </a:r>
                <a:r>
                  <a:rPr lang="en-US" b="1" dirty="0">
                    <a:sym typeface="Symbol" panose="05050102010706020507" pitchFamily="18" charset="2"/>
                  </a:rPr>
                  <a:t>gb</a:t>
                </a:r>
                <a:r>
                  <a:rPr lang="en-US" dirty="0">
                    <a:sym typeface="Symbol" panose="05050102010706020507" pitchFamily="18" charset="2"/>
                  </a:rPr>
                  <a:t>=0;</a:t>
                </a:r>
              </a:p>
              <a:p>
                <a:r>
                  <a:rPr lang="en-US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end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end</a:t>
                </a:r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1068743" y="4854140"/>
                <a:ext cx="38683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)=-[y*log(a)+(1-y)*log(1-a)] +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);</a:t>
                </a:r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1244815" y="4199192"/>
            <a:ext cx="2008082" cy="228831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21264" y="1112288"/>
            <a:ext cx="22445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Mini-batch SGD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1234053" y="3961330"/>
            <a:ext cx="1139089" cy="20278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907268" y="3081878"/>
            <a:ext cx="1172551" cy="2473360"/>
            <a:chOff x="1155032" y="3577414"/>
            <a:chExt cx="1172551" cy="2473360"/>
          </a:xfrm>
        </p:grpSpPr>
        <p:sp>
          <p:nvSpPr>
            <p:cNvPr id="12" name="Rectangle 11"/>
            <p:cNvSpPr/>
            <p:nvPr/>
          </p:nvSpPr>
          <p:spPr>
            <a:xfrm>
              <a:off x="1155032" y="3577414"/>
              <a:ext cx="1172551" cy="862950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92548" y="5797142"/>
              <a:ext cx="543542" cy="253632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922028" y="2078875"/>
            <a:ext cx="1752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(:,1);y=T(1,1);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18868" y="2109291"/>
            <a:ext cx="1962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xx=X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=TT;         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217413" y="4687807"/>
            <a:ext cx="3803790" cy="229229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60358" y="2479211"/>
            <a:ext cx="2371162" cy="844201"/>
            <a:chOff x="2347277" y="3066070"/>
            <a:chExt cx="2371162" cy="844201"/>
          </a:xfrm>
        </p:grpSpPr>
        <p:sp>
          <p:nvSpPr>
            <p:cNvPr id="65" name="Rectangle 64"/>
            <p:cNvSpPr/>
            <p:nvPr/>
          </p:nvSpPr>
          <p:spPr>
            <a:xfrm>
              <a:off x="2435982" y="354093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47277" y="3066070"/>
              <a:ext cx="2371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</a:t>
              </a:r>
              <a:r>
                <a:rPr lang="en-US" b="1" dirty="0"/>
                <a:t>% Loop over iterations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98016" y="4628976"/>
            <a:ext cx="4622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+ </a:t>
            </a:r>
            <a:r>
              <a:rPr lang="en-US" dirty="0">
                <a:sym typeface="Symbol" panose="05050102010706020507" pitchFamily="18" charset="2"/>
              </a:rPr>
              <a:t> (a-y)*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; % </a:t>
            </a:r>
            <a:r>
              <a:rPr lang="en-US" b="1" dirty="0">
                <a:sym typeface="Symbol" panose="05050102010706020507" pitchFamily="18" charset="2"/>
              </a:rPr>
              <a:t>Accumulate 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 gradients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97588" y="5554925"/>
            <a:ext cx="402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-alpha*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dirty="0">
                <a:sym typeface="Symbol" panose="05050102010706020507" pitchFamily="18" charset="2"/>
              </a:rPr>
              <a:t>;          % </a:t>
            </a:r>
            <a:r>
              <a:rPr lang="en-US" b="1" dirty="0">
                <a:sym typeface="Symbol" panose="05050102010706020507" pitchFamily="18" charset="2"/>
              </a:rPr>
              <a:t>Update model w</a:t>
            </a:r>
            <a:endParaRPr lang="en-US" dirty="0">
              <a:sym typeface="Symbol" panose="05050102010706020507" pitchFamily="18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63145" y="5810434"/>
            <a:ext cx="4033094" cy="380710"/>
            <a:chOff x="1032489" y="6320948"/>
            <a:chExt cx="4033094" cy="380710"/>
          </a:xfrm>
        </p:grpSpPr>
        <p:sp>
          <p:nvSpPr>
            <p:cNvPr id="18" name="Rectangle 17"/>
            <p:cNvSpPr/>
            <p:nvPr/>
          </p:nvSpPr>
          <p:spPr>
            <a:xfrm>
              <a:off x="1032489" y="6320948"/>
              <a:ext cx="1853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 </a:t>
              </a:r>
              <a:r>
                <a:rPr lang="en-US" b="1" dirty="0">
                  <a:sym typeface="Symbol" panose="05050102010706020507" pitchFamily="18" charset="2"/>
                </a:rPr>
                <a:t>b = b </a:t>
              </a:r>
              <a:r>
                <a:rPr lang="en-US" dirty="0">
                  <a:sym typeface="Symbol" panose="05050102010706020507" pitchFamily="18" charset="2"/>
                </a:rPr>
                <a:t>–</a:t>
              </a:r>
              <a:r>
                <a:rPr lang="en-US" b="1" dirty="0">
                  <a:sym typeface="Symbol" panose="05050102010706020507" pitchFamily="18" charset="2"/>
                </a:rPr>
                <a:t> </a:t>
              </a:r>
              <a:r>
                <a:rPr lang="en-US" dirty="0">
                  <a:sym typeface="Symbol" panose="05050102010706020507" pitchFamily="18" charset="2"/>
                </a:rPr>
                <a:t>alpha*</a:t>
              </a:r>
              <a:r>
                <a:rPr lang="en-US" b="1" dirty="0" err="1">
                  <a:sym typeface="Symbol" panose="05050102010706020507" pitchFamily="18" charset="2"/>
                </a:rPr>
                <a:t>gb</a:t>
              </a:r>
              <a:r>
                <a:rPr lang="en-US" dirty="0">
                  <a:sym typeface="Symbol" panose="05050102010706020507" pitchFamily="18" charset="2"/>
                </a:rPr>
                <a:t>;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25757" y="6332326"/>
              <a:ext cx="1939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% </a:t>
              </a:r>
              <a:r>
                <a:rPr lang="en-US" b="1" dirty="0">
                  <a:sym typeface="Symbol" panose="05050102010706020507" pitchFamily="18" charset="2"/>
                </a:rPr>
                <a:t>Update model b</a:t>
              </a:r>
              <a:endParaRPr lang="en-US" dirty="0">
                <a:sym typeface="Symbol" panose="05050102010706020507" pitchFamily="18" charset="2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73150" y="4915772"/>
            <a:ext cx="43627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b="1" dirty="0">
                <a:sym typeface="Symbol" panose="05050102010706020507" pitchFamily="18" charset="2"/>
              </a:rPr>
              <a:t> =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dirty="0">
                <a:sym typeface="Symbol" panose="05050102010706020507" pitchFamily="18" charset="2"/>
              </a:rPr>
              <a:t> +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(a-y);   % </a:t>
            </a:r>
            <a:r>
              <a:rPr lang="en-US" b="1" dirty="0">
                <a:sym typeface="Symbol" panose="05050102010706020507" pitchFamily="18" charset="2"/>
              </a:rPr>
              <a:t>Accumulate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b="1" dirty="0">
                <a:sym typeface="Symbol" panose="05050102010706020507" pitchFamily="18" charset="2"/>
              </a:rPr>
              <a:t> gradients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267551" y="2765409"/>
            <a:ext cx="3997068" cy="607802"/>
            <a:chOff x="2362424" y="3302469"/>
            <a:chExt cx="3997068" cy="607802"/>
          </a:xfrm>
        </p:grpSpPr>
        <p:sp>
          <p:nvSpPr>
            <p:cNvPr id="53" name="Rectangle 52"/>
            <p:cNvSpPr/>
            <p:nvPr/>
          </p:nvSpPr>
          <p:spPr>
            <a:xfrm>
              <a:off x="2435982" y="3540939"/>
              <a:ext cx="39235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% Loop over training examples in Batch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62424" y="330246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26" name="Picture 2" descr="Image for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9" y="-2186622"/>
            <a:ext cx="5791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iggest ever spring clean underway on Mount Everest - Lonely Pla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27" y="2317811"/>
            <a:ext cx="6668495" cy="4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6937" y="2503094"/>
            <a:ext cx="171232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J=384;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K=1  SGD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944" y="2689588"/>
            <a:ext cx="688996" cy="4043023"/>
            <a:chOff x="215944" y="2689588"/>
            <a:chExt cx="688996" cy="4043023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31820" y="6724662"/>
              <a:ext cx="596186" cy="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215944" y="2689588"/>
              <a:ext cx="688996" cy="4011923"/>
              <a:chOff x="218941" y="1666120"/>
              <a:chExt cx="681497" cy="505854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218941" y="1683672"/>
                <a:ext cx="12879" cy="5040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231820" y="1666120"/>
                <a:ext cx="668618" cy="1906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811578" y="3161713"/>
            <a:ext cx="353008" cy="2253804"/>
            <a:chOff x="215944" y="2689588"/>
            <a:chExt cx="688996" cy="4043023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231820" y="6724662"/>
              <a:ext cx="596186" cy="79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215944" y="2689588"/>
              <a:ext cx="688996" cy="4011923"/>
              <a:chOff x="218941" y="1666120"/>
              <a:chExt cx="681497" cy="5058542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218941" y="1683672"/>
                <a:ext cx="12879" cy="50409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231820" y="1666120"/>
                <a:ext cx="668618" cy="1906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/>
          <p:cNvSpPr txBox="1"/>
          <p:nvPr/>
        </p:nvSpPr>
        <p:spPr>
          <a:xfrm>
            <a:off x="5907994" y="2957897"/>
            <a:ext cx="256480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J=6;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K=64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SGD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8884190" y="2704654"/>
            <a:ext cx="904574" cy="2064899"/>
            <a:chOff x="10188909" y="2593085"/>
            <a:chExt cx="904574" cy="2064899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10469909" y="2878694"/>
              <a:ext cx="545846" cy="938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>
              <a:off x="10188909" y="2593085"/>
              <a:ext cx="904574" cy="2064899"/>
              <a:chOff x="8884190" y="3107638"/>
              <a:chExt cx="904574" cy="2064899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H="1">
                <a:off x="8884190" y="3107638"/>
                <a:ext cx="351959" cy="2864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8918789" y="3364004"/>
                <a:ext cx="324905" cy="1150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9196167" y="3410022"/>
                <a:ext cx="516231" cy="36805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>
                <a:off x="9166554" y="3768208"/>
                <a:ext cx="570710" cy="1931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9451909" y="3944828"/>
                <a:ext cx="260490" cy="2543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9464567" y="4150736"/>
                <a:ext cx="272697" cy="406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flipH="1">
                <a:off x="9464567" y="4557164"/>
                <a:ext cx="285356" cy="33039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9515729" y="4851025"/>
                <a:ext cx="273035" cy="321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>
            <a:off x="8898059" y="2711039"/>
            <a:ext cx="869975" cy="587376"/>
            <a:chOff x="8918789" y="3080262"/>
            <a:chExt cx="869975" cy="587376"/>
          </a:xfrm>
        </p:grpSpPr>
        <p:cxnSp>
          <p:nvCxnSpPr>
            <p:cNvPr id="99" name="Straight Arrow Connector 98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Arrow Connector 111"/>
          <p:cNvCxnSpPr/>
          <p:nvPr/>
        </p:nvCxnSpPr>
        <p:spPr>
          <a:xfrm>
            <a:off x="9215419" y="2765409"/>
            <a:ext cx="772097" cy="17917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2039606">
            <a:off x="9483589" y="4580607"/>
            <a:ext cx="869975" cy="587376"/>
            <a:chOff x="8918789" y="3080262"/>
            <a:chExt cx="869975" cy="587376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Arrow Connector 134"/>
          <p:cNvCxnSpPr/>
          <p:nvPr/>
        </p:nvCxnSpPr>
        <p:spPr>
          <a:xfrm flipH="1">
            <a:off x="8222078" y="4663086"/>
            <a:ext cx="1806099" cy="59072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4704375" y="703332"/>
            <a:ext cx="3130701" cy="39256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5894773" y="3459914"/>
            <a:ext cx="331167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Epoch=6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Updates</a:t>
            </a:r>
          </a:p>
        </p:txBody>
      </p:sp>
      <p:sp>
        <p:nvSpPr>
          <p:cNvPr id="106" name="Cube 105"/>
          <p:cNvSpPr/>
          <p:nvPr/>
        </p:nvSpPr>
        <p:spPr>
          <a:xfrm>
            <a:off x="4799552" y="1243827"/>
            <a:ext cx="3243667" cy="938523"/>
          </a:xfrm>
          <a:prstGeom prst="cube">
            <a:avLst>
              <a:gd name="adj" fmla="val 1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769420" y="1274073"/>
            <a:ext cx="3110180" cy="966703"/>
            <a:chOff x="4759657" y="1252607"/>
            <a:chExt cx="3110180" cy="966703"/>
          </a:xfrm>
        </p:grpSpPr>
        <p:sp>
          <p:nvSpPr>
            <p:cNvPr id="108" name="Cube 107"/>
            <p:cNvSpPr/>
            <p:nvPr/>
          </p:nvSpPr>
          <p:spPr>
            <a:xfrm>
              <a:off x="4759657" y="128078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ube 109"/>
            <p:cNvSpPr/>
            <p:nvPr/>
          </p:nvSpPr>
          <p:spPr>
            <a:xfrm>
              <a:off x="5258703" y="1263598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5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ube 112"/>
            <p:cNvSpPr/>
            <p:nvPr/>
          </p:nvSpPr>
          <p:spPr>
            <a:xfrm>
              <a:off x="5763241" y="1255371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FF0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ube 114"/>
            <p:cNvSpPr/>
            <p:nvPr/>
          </p:nvSpPr>
          <p:spPr>
            <a:xfrm>
              <a:off x="6269725" y="126464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F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ube 115"/>
            <p:cNvSpPr/>
            <p:nvPr/>
          </p:nvSpPr>
          <p:spPr>
            <a:xfrm>
              <a:off x="6751746" y="125862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chemeClr val="accent4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be 116"/>
            <p:cNvSpPr/>
            <p:nvPr/>
          </p:nvSpPr>
          <p:spPr>
            <a:xfrm>
              <a:off x="7233767" y="125260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7030A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Cube 118"/>
          <p:cNvSpPr/>
          <p:nvPr/>
        </p:nvSpPr>
        <p:spPr>
          <a:xfrm>
            <a:off x="4898200" y="1279889"/>
            <a:ext cx="288791" cy="938523"/>
          </a:xfrm>
          <a:prstGeom prst="cube">
            <a:avLst>
              <a:gd name="adj" fmla="val 1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76192" y="2721612"/>
            <a:ext cx="3952592" cy="3922495"/>
            <a:chOff x="476192" y="2721612"/>
            <a:chExt cx="3952592" cy="3922495"/>
          </a:xfrm>
        </p:grpSpPr>
        <p:sp>
          <p:nvSpPr>
            <p:cNvPr id="5" name="Rectangle 4"/>
            <p:cNvSpPr/>
            <p:nvPr/>
          </p:nvSpPr>
          <p:spPr>
            <a:xfrm>
              <a:off x="956029" y="2738306"/>
              <a:ext cx="945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for j=1:J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24270" y="2721612"/>
              <a:ext cx="2204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 % Loop over Batches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76192" y="2922350"/>
              <a:ext cx="535994" cy="3581083"/>
              <a:chOff x="215944" y="2689588"/>
              <a:chExt cx="688996" cy="4043023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H="1">
                <a:off x="231820" y="6724662"/>
                <a:ext cx="596186" cy="7949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215944" y="2689588"/>
                <a:ext cx="688996" cy="4011923"/>
                <a:chOff x="218941" y="1666120"/>
                <a:chExt cx="681497" cy="5058542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18941" y="1683672"/>
                  <a:ext cx="12879" cy="504099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231820" y="1666120"/>
                  <a:ext cx="668618" cy="1906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Rectangle 24"/>
            <p:cNvSpPr/>
            <p:nvPr/>
          </p:nvSpPr>
          <p:spPr>
            <a:xfrm>
              <a:off x="985876" y="6274775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sym typeface="Symbol" panose="05050102010706020507" pitchFamily="18" charset="2"/>
                </a:rPr>
                <a:t>end</a:t>
              </a: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2397327" y="3852937"/>
            <a:ext cx="478280" cy="11083"/>
          </a:xfrm>
          <a:prstGeom prst="straightConnector1">
            <a:avLst/>
          </a:prstGeom>
          <a:noFill/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244938" y="3820321"/>
            <a:ext cx="3470886" cy="242178"/>
            <a:chOff x="2244938" y="3820321"/>
            <a:chExt cx="3470886" cy="242178"/>
          </a:xfrm>
        </p:grpSpPr>
        <p:sp>
          <p:nvSpPr>
            <p:cNvPr id="23" name="TextBox 22"/>
            <p:cNvSpPr txBox="1"/>
            <p:nvPr/>
          </p:nvSpPr>
          <p:spPr>
            <a:xfrm>
              <a:off x="2835028" y="3820321"/>
              <a:ext cx="2880796" cy="24217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 unknown shift value b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2244938" y="3991026"/>
              <a:ext cx="590090" cy="5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10122830" y="1029773"/>
            <a:ext cx="1847850" cy="963690"/>
            <a:chOff x="10122830" y="1029773"/>
            <a:chExt cx="1847850" cy="963690"/>
          </a:xfrm>
        </p:grpSpPr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2830" y="1029773"/>
              <a:ext cx="1847850" cy="96369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977854" y="1089407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r>
                <a:rPr lang="en-US" baseline="-25000" dirty="0">
                  <a:solidFill>
                    <a:srgbClr val="FF0000"/>
                  </a:solidFill>
                </a:rPr>
                <a:t>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019678" y="1186743"/>
            <a:ext cx="10241642" cy="1243592"/>
            <a:chOff x="-8422488" y="5827625"/>
            <a:chExt cx="10241642" cy="1243592"/>
          </a:xfrm>
        </p:grpSpPr>
        <p:sp>
          <p:nvSpPr>
            <p:cNvPr id="137" name="Rectangle 136"/>
            <p:cNvSpPr/>
            <p:nvPr/>
          </p:nvSpPr>
          <p:spPr>
            <a:xfrm>
              <a:off x="-8422488" y="6790706"/>
              <a:ext cx="773111" cy="280511"/>
            </a:xfrm>
            <a:prstGeom prst="rect">
              <a:avLst/>
            </a:prstGeom>
            <a:solidFill>
              <a:schemeClr val="accent4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612935" y="5827625"/>
              <a:ext cx="206219" cy="194698"/>
            </a:xfrm>
            <a:prstGeom prst="rect">
              <a:avLst/>
            </a:prstGeom>
            <a:solidFill>
              <a:schemeClr val="accent4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773435" y="1459497"/>
            <a:ext cx="10197245" cy="992152"/>
            <a:chOff x="-8393273" y="6102576"/>
            <a:chExt cx="10197245" cy="992152"/>
          </a:xfrm>
        </p:grpSpPr>
        <p:sp>
          <p:nvSpPr>
            <p:cNvPr id="153" name="Rectangle 152"/>
            <p:cNvSpPr/>
            <p:nvPr/>
          </p:nvSpPr>
          <p:spPr>
            <a:xfrm>
              <a:off x="-8393273" y="6811764"/>
              <a:ext cx="755601" cy="282964"/>
            </a:xfrm>
            <a:prstGeom prst="rect">
              <a:avLst/>
            </a:prstGeom>
            <a:solidFill>
              <a:srgbClr val="7030A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597184" y="6102576"/>
              <a:ext cx="206788" cy="248279"/>
            </a:xfrm>
            <a:prstGeom prst="rect">
              <a:avLst/>
            </a:prstGeom>
            <a:solidFill>
              <a:srgbClr val="7030A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54697" y="2833422"/>
            <a:ext cx="4916708" cy="386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350889" y="2184303"/>
            <a:ext cx="4670198" cy="301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16" grpId="0" animBg="1"/>
      <p:bldP spid="19" grpId="0"/>
      <p:bldP spid="21" grpId="0" animBg="1"/>
      <p:bldP spid="4" grpId="0" animBg="1"/>
      <p:bldP spid="91" grpId="0" animBg="1"/>
      <p:bldP spid="151" grpId="0" animBg="1"/>
      <p:bldP spid="106" grpId="0" animBg="1"/>
      <p:bldP spid="106" grpId="1" animBg="1"/>
      <p:bldP spid="119" grpId="0" animBg="1"/>
      <p:bldP spid="119" grpId="1" animBg="1"/>
      <p:bldP spid="42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242816" y="-69878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Multiclass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Classififcation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1864" y="755168"/>
            <a:ext cx="7298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objective function for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classification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212913" y="2107437"/>
            <a:ext cx="480791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Classes (K=1): Find w that minimizes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-ln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{a(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[1-a(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(1-t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]}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423515" y="3245859"/>
            <a:ext cx="4850463" cy="3665666"/>
            <a:chOff x="1468544" y="1046856"/>
            <a:chExt cx="4850463" cy="3665666"/>
          </a:xfrm>
        </p:grpSpPr>
        <p:grpSp>
          <p:nvGrpSpPr>
            <p:cNvPr id="35" name="Group 34"/>
            <p:cNvGrpSpPr/>
            <p:nvPr/>
          </p:nvGrpSpPr>
          <p:grpSpPr>
            <a:xfrm>
              <a:off x="1468544" y="1375886"/>
              <a:ext cx="4850463" cy="3275053"/>
              <a:chOff x="141190" y="1486001"/>
              <a:chExt cx="4850463" cy="3275053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190" y="1782700"/>
                <a:ext cx="4850463" cy="2978354"/>
              </a:xfrm>
              <a:prstGeom prst="rect">
                <a:avLst/>
              </a:prstGeom>
            </p:spPr>
          </p:pic>
          <p:sp>
            <p:nvSpPr>
              <p:cNvPr id="68" name="Freeform 67"/>
              <p:cNvSpPr/>
              <p:nvPr/>
            </p:nvSpPr>
            <p:spPr>
              <a:xfrm>
                <a:off x="690446" y="1486001"/>
                <a:ext cx="2546568" cy="827303"/>
              </a:xfrm>
              <a:custGeom>
                <a:avLst/>
                <a:gdLst>
                  <a:gd name="connsiteX0" fmla="*/ 2545123 w 2546568"/>
                  <a:gd name="connsiteY0" fmla="*/ 799999 h 827303"/>
                  <a:gd name="connsiteX1" fmla="*/ 2298939 w 2546568"/>
                  <a:gd name="connsiteY1" fmla="*/ 694491 h 827303"/>
                  <a:gd name="connsiteX2" fmla="*/ 2017585 w 2546568"/>
                  <a:gd name="connsiteY2" fmla="*/ 571399 h 827303"/>
                  <a:gd name="connsiteX3" fmla="*/ 1876908 w 2546568"/>
                  <a:gd name="connsiteY3" fmla="*/ 307630 h 827303"/>
                  <a:gd name="connsiteX4" fmla="*/ 1120769 w 2546568"/>
                  <a:gd name="connsiteY4" fmla="*/ 254876 h 827303"/>
                  <a:gd name="connsiteX5" fmla="*/ 399800 w 2546568"/>
                  <a:gd name="connsiteY5" fmla="*/ 465891 h 827303"/>
                  <a:gd name="connsiteX6" fmla="*/ 100862 w 2546568"/>
                  <a:gd name="connsiteY6" fmla="*/ 43861 h 827303"/>
                  <a:gd name="connsiteX7" fmla="*/ 2158262 w 2546568"/>
                  <a:gd name="connsiteY7" fmla="*/ 96614 h 827303"/>
                  <a:gd name="connsiteX8" fmla="*/ 2545123 w 2546568"/>
                  <a:gd name="connsiteY8" fmla="*/ 799999 h 82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46568" h="827303">
                    <a:moveTo>
                      <a:pt x="2545123" y="799999"/>
                    </a:moveTo>
                    <a:cubicBezTo>
                      <a:pt x="2568569" y="899645"/>
                      <a:pt x="2298939" y="694491"/>
                      <a:pt x="2298939" y="694491"/>
                    </a:cubicBezTo>
                    <a:cubicBezTo>
                      <a:pt x="2211016" y="656391"/>
                      <a:pt x="2087923" y="635876"/>
                      <a:pt x="2017585" y="571399"/>
                    </a:cubicBezTo>
                    <a:cubicBezTo>
                      <a:pt x="1947247" y="506922"/>
                      <a:pt x="2026377" y="360384"/>
                      <a:pt x="1876908" y="307630"/>
                    </a:cubicBezTo>
                    <a:cubicBezTo>
                      <a:pt x="1727439" y="254876"/>
                      <a:pt x="1366954" y="228499"/>
                      <a:pt x="1120769" y="254876"/>
                    </a:cubicBezTo>
                    <a:cubicBezTo>
                      <a:pt x="874584" y="281253"/>
                      <a:pt x="569784" y="501060"/>
                      <a:pt x="399800" y="465891"/>
                    </a:cubicBezTo>
                    <a:cubicBezTo>
                      <a:pt x="229816" y="430722"/>
                      <a:pt x="-192215" y="105407"/>
                      <a:pt x="100862" y="43861"/>
                    </a:cubicBezTo>
                    <a:cubicBezTo>
                      <a:pt x="393939" y="-17685"/>
                      <a:pt x="1745024" y="-26478"/>
                      <a:pt x="2158262" y="96614"/>
                    </a:cubicBezTo>
                    <a:cubicBezTo>
                      <a:pt x="2571500" y="219706"/>
                      <a:pt x="2521677" y="700353"/>
                      <a:pt x="2545123" y="7999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2612257" y="2356192"/>
                <a:ext cx="311833" cy="411976"/>
              </a:xfrm>
              <a:custGeom>
                <a:avLst/>
                <a:gdLst>
                  <a:gd name="connsiteX0" fmla="*/ 286966 w 311833"/>
                  <a:gd name="connsiteY0" fmla="*/ 87923 h 411976"/>
                  <a:gd name="connsiteX1" fmla="*/ 304550 w 311833"/>
                  <a:gd name="connsiteY1" fmla="*/ 298938 h 411976"/>
                  <a:gd name="connsiteX2" fmla="*/ 181458 w 311833"/>
                  <a:gd name="connsiteY2" fmla="*/ 351692 h 411976"/>
                  <a:gd name="connsiteX3" fmla="*/ 23196 w 311833"/>
                  <a:gd name="connsiteY3" fmla="*/ 404446 h 411976"/>
                  <a:gd name="connsiteX4" fmla="*/ 23196 w 311833"/>
                  <a:gd name="connsiteY4" fmla="*/ 175846 h 411976"/>
                  <a:gd name="connsiteX5" fmla="*/ 234212 w 311833"/>
                  <a:gd name="connsiteY5" fmla="*/ 0 h 41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833" h="411976">
                    <a:moveTo>
                      <a:pt x="286966" y="87923"/>
                    </a:moveTo>
                    <a:cubicBezTo>
                      <a:pt x="304550" y="171450"/>
                      <a:pt x="322135" y="254977"/>
                      <a:pt x="304550" y="298938"/>
                    </a:cubicBezTo>
                    <a:cubicBezTo>
                      <a:pt x="286965" y="342899"/>
                      <a:pt x="228350" y="334107"/>
                      <a:pt x="181458" y="351692"/>
                    </a:cubicBezTo>
                    <a:cubicBezTo>
                      <a:pt x="134566" y="369277"/>
                      <a:pt x="49573" y="433754"/>
                      <a:pt x="23196" y="404446"/>
                    </a:cubicBezTo>
                    <a:cubicBezTo>
                      <a:pt x="-3181" y="375138"/>
                      <a:pt x="-11973" y="243254"/>
                      <a:pt x="23196" y="175846"/>
                    </a:cubicBezTo>
                    <a:cubicBezTo>
                      <a:pt x="58365" y="108438"/>
                      <a:pt x="146288" y="54219"/>
                      <a:pt x="23421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45501" y="1046856"/>
              <a:ext cx="2373506" cy="3665666"/>
              <a:chOff x="2928171" y="1065074"/>
              <a:chExt cx="2373506" cy="366566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928171" y="1905858"/>
                <a:ext cx="2373506" cy="2824882"/>
                <a:chOff x="2928171" y="1905858"/>
                <a:chExt cx="2373506" cy="2824882"/>
              </a:xfrm>
            </p:grpSpPr>
            <p:sp>
              <p:nvSpPr>
                <p:cNvPr id="43" name="Freeform 42"/>
                <p:cNvSpPr/>
                <p:nvPr/>
              </p:nvSpPr>
              <p:spPr>
                <a:xfrm>
                  <a:off x="2928171" y="1905858"/>
                  <a:ext cx="2373506" cy="2824882"/>
                </a:xfrm>
                <a:custGeom>
                  <a:avLst/>
                  <a:gdLst>
                    <a:gd name="connsiteX0" fmla="*/ 52096 w 2373506"/>
                    <a:gd name="connsiteY0" fmla="*/ 41475 h 2824882"/>
                    <a:gd name="connsiteX1" fmla="*/ 18229 w 2373506"/>
                    <a:gd name="connsiteY1" fmla="*/ 261609 h 2824882"/>
                    <a:gd name="connsiteX2" fmla="*/ 1296 w 2373506"/>
                    <a:gd name="connsiteY2" fmla="*/ 1040542 h 2824882"/>
                    <a:gd name="connsiteX3" fmla="*/ 52096 w 2373506"/>
                    <a:gd name="connsiteY3" fmla="*/ 1700942 h 2824882"/>
                    <a:gd name="connsiteX4" fmla="*/ 119829 w 2373506"/>
                    <a:gd name="connsiteY4" fmla="*/ 2513742 h 2824882"/>
                    <a:gd name="connsiteX5" fmla="*/ 221429 w 2373506"/>
                    <a:gd name="connsiteY5" fmla="*/ 2784675 h 2824882"/>
                    <a:gd name="connsiteX6" fmla="*/ 2168762 w 2373506"/>
                    <a:gd name="connsiteY6" fmla="*/ 1717875 h 2824882"/>
                    <a:gd name="connsiteX7" fmla="*/ 2101029 w 2373506"/>
                    <a:gd name="connsiteY7" fmla="*/ 972809 h 2824882"/>
                    <a:gd name="connsiteX8" fmla="*/ 272229 w 2373506"/>
                    <a:gd name="connsiteY8" fmla="*/ 92275 h 2824882"/>
                    <a:gd name="connsiteX9" fmla="*/ 52096 w 2373506"/>
                    <a:gd name="connsiteY9" fmla="*/ 41475 h 282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3506" h="2824882">
                      <a:moveTo>
                        <a:pt x="52096" y="41475"/>
                      </a:moveTo>
                      <a:cubicBezTo>
                        <a:pt x="9763" y="69697"/>
                        <a:pt x="26696" y="95098"/>
                        <a:pt x="18229" y="261609"/>
                      </a:cubicBezTo>
                      <a:cubicBezTo>
                        <a:pt x="9762" y="428120"/>
                        <a:pt x="-4348" y="800653"/>
                        <a:pt x="1296" y="1040542"/>
                      </a:cubicBezTo>
                      <a:cubicBezTo>
                        <a:pt x="6940" y="1280431"/>
                        <a:pt x="32341" y="1455409"/>
                        <a:pt x="52096" y="1700942"/>
                      </a:cubicBezTo>
                      <a:cubicBezTo>
                        <a:pt x="71851" y="1946475"/>
                        <a:pt x="91607" y="2333120"/>
                        <a:pt x="119829" y="2513742"/>
                      </a:cubicBezTo>
                      <a:cubicBezTo>
                        <a:pt x="148051" y="2694364"/>
                        <a:pt x="-120060" y="2917319"/>
                        <a:pt x="221429" y="2784675"/>
                      </a:cubicBezTo>
                      <a:cubicBezTo>
                        <a:pt x="562918" y="2652031"/>
                        <a:pt x="1855495" y="2019853"/>
                        <a:pt x="2168762" y="1717875"/>
                      </a:cubicBezTo>
                      <a:cubicBezTo>
                        <a:pt x="2482029" y="1415897"/>
                        <a:pt x="2417118" y="1243742"/>
                        <a:pt x="2101029" y="972809"/>
                      </a:cubicBezTo>
                      <a:cubicBezTo>
                        <a:pt x="1784940" y="701876"/>
                        <a:pt x="613718" y="241853"/>
                        <a:pt x="272229" y="92275"/>
                      </a:cubicBezTo>
                      <a:cubicBezTo>
                        <a:pt x="-69260" y="-57303"/>
                        <a:pt x="94429" y="13253"/>
                        <a:pt x="52096" y="414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941343" y="2032670"/>
                  <a:ext cx="2314464" cy="2686567"/>
                  <a:chOff x="2928745" y="2082842"/>
                  <a:chExt cx="2314464" cy="2686567"/>
                </a:xfrm>
                <a:solidFill>
                  <a:schemeClr val="bg1"/>
                </a:solidFill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694641" y="340168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522554" y="2082842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545402" y="2943763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568250" y="3804684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9" name="Straight Arrow Connector 48"/>
                  <p:cNvCxnSpPr>
                    <a:endCxn id="46" idx="2"/>
                  </p:cNvCxnSpPr>
                  <p:nvPr/>
                </p:nvCxnSpPr>
                <p:spPr>
                  <a:xfrm>
                    <a:off x="2941633" y="2082842"/>
                    <a:ext cx="580921" cy="27608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/>
                  <p:cNvCxnSpPr>
                    <a:endCxn id="47" idx="2"/>
                  </p:cNvCxnSpPr>
                  <p:nvPr/>
                </p:nvCxnSpPr>
                <p:spPr>
                  <a:xfrm>
                    <a:off x="2928745" y="2082842"/>
                    <a:ext cx="616657" cy="113700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>
                    <a:endCxn id="48" idx="2"/>
                  </p:cNvCxnSpPr>
                  <p:nvPr/>
                </p:nvCxnSpPr>
                <p:spPr>
                  <a:xfrm>
                    <a:off x="2928745" y="2082842"/>
                    <a:ext cx="639505" cy="1997922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/>
                  <p:cNvCxnSpPr/>
                  <p:nvPr/>
                </p:nvCxnSpPr>
                <p:spPr>
                  <a:xfrm>
                    <a:off x="2941633" y="2792230"/>
                    <a:ext cx="564032" cy="37862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>
                    <a:off x="2966482" y="2807287"/>
                    <a:ext cx="570730" cy="129309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>
                    <a:endCxn id="46" idx="2"/>
                  </p:cNvCxnSpPr>
                  <p:nvPr/>
                </p:nvCxnSpPr>
                <p:spPr>
                  <a:xfrm flipV="1">
                    <a:off x="2943634" y="2358922"/>
                    <a:ext cx="578920" cy="44836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2943634" y="2407518"/>
                    <a:ext cx="546484" cy="182586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943634" y="3219843"/>
                    <a:ext cx="562031" cy="1062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V="1">
                    <a:off x="2941633" y="4080764"/>
                    <a:ext cx="595579" cy="19190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Oval 57"/>
                  <p:cNvSpPr/>
                  <p:nvPr/>
                </p:nvSpPr>
                <p:spPr>
                  <a:xfrm>
                    <a:off x="4655080" y="2451880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Arrow Connector 58"/>
                  <p:cNvCxnSpPr/>
                  <p:nvPr/>
                </p:nvCxnSpPr>
                <p:spPr>
                  <a:xfrm>
                    <a:off x="4023448" y="2371132"/>
                    <a:ext cx="608608" cy="33503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/>
                  <p:cNvCxnSpPr>
                    <a:endCxn id="45" idx="2"/>
                  </p:cNvCxnSpPr>
                  <p:nvPr/>
                </p:nvCxnSpPr>
                <p:spPr>
                  <a:xfrm>
                    <a:off x="4091829" y="2407518"/>
                    <a:ext cx="602812" cy="127380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4090872" y="2738688"/>
                    <a:ext cx="541184" cy="47958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>
                    <a:stCxn id="47" idx="6"/>
                  </p:cNvCxnSpPr>
                  <p:nvPr/>
                </p:nvCxnSpPr>
                <p:spPr>
                  <a:xfrm>
                    <a:off x="4075829" y="3219843"/>
                    <a:ext cx="563251" cy="41267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>
                    <a:endCxn id="45" idx="2"/>
                  </p:cNvCxnSpPr>
                  <p:nvPr/>
                </p:nvCxnSpPr>
                <p:spPr>
                  <a:xfrm flipV="1">
                    <a:off x="4077710" y="3681318"/>
                    <a:ext cx="616931" cy="37979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 flipV="1">
                    <a:off x="4117635" y="2754718"/>
                    <a:ext cx="528311" cy="1284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Oval 79"/>
                  <p:cNvSpPr/>
                  <p:nvPr/>
                </p:nvSpPr>
                <p:spPr>
                  <a:xfrm>
                    <a:off x="4697846" y="421014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2" name="Rectangle 41"/>
              <p:cNvSpPr/>
              <p:nvPr/>
            </p:nvSpPr>
            <p:spPr>
              <a:xfrm>
                <a:off x="3676954" y="1065074"/>
                <a:ext cx="976706" cy="700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" name="Straight Connector 4"/>
          <p:cNvCxnSpPr/>
          <p:nvPr/>
        </p:nvCxnSpPr>
        <p:spPr>
          <a:xfrm flipV="1">
            <a:off x="2088107" y="4762947"/>
            <a:ext cx="2976506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1823" y="3121424"/>
            <a:ext cx="819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Multiclass Objective Function (K&gt;2)</a:t>
            </a:r>
          </a:p>
        </p:txBody>
      </p:sp>
      <p:cxnSp>
        <p:nvCxnSpPr>
          <p:cNvPr id="13" name="Straight Arrow Connector 12"/>
          <p:cNvCxnSpPr>
            <a:stCxn id="48" idx="6"/>
          </p:cNvCxnSpPr>
          <p:nvPr/>
        </p:nvCxnSpPr>
        <p:spPr>
          <a:xfrm>
            <a:off x="10083576" y="6211377"/>
            <a:ext cx="547269" cy="389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0102534" y="5411361"/>
            <a:ext cx="527931" cy="1102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10074442" y="4564668"/>
            <a:ext cx="594871" cy="1901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0606694" y="5692208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</a:t>
            </a:r>
            <a:r>
              <a:rPr lang="en-US" sz="1100" baseline="-25000" dirty="0"/>
              <a:t>2</a:t>
            </a:r>
            <a:r>
              <a:rPr lang="en-US" sz="1100" baseline="30000" dirty="0"/>
              <a:t>[3]</a:t>
            </a:r>
            <a:endParaRPr lang="en-US" sz="1100" dirty="0"/>
          </a:p>
        </p:txBody>
      </p:sp>
      <p:sp>
        <p:nvSpPr>
          <p:cNvPr id="91" name="TextBox 90"/>
          <p:cNvSpPr txBox="1"/>
          <p:nvPr/>
        </p:nvSpPr>
        <p:spPr>
          <a:xfrm>
            <a:off x="10625624" y="6470711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</a:t>
            </a:r>
            <a:r>
              <a:rPr lang="en-US" sz="1200" baseline="-25000" dirty="0"/>
              <a:t>3</a:t>
            </a:r>
            <a:r>
              <a:rPr lang="en-US" sz="1200" baseline="30000" dirty="0"/>
              <a:t>[3]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134070" y="4026028"/>
            <a:ext cx="204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[3]</a:t>
            </a:r>
            <a:r>
              <a:rPr lang="en-US" b="1" dirty="0"/>
              <a:t> a</a:t>
            </a:r>
            <a:r>
              <a:rPr lang="en-US" b="1" baseline="30000" dirty="0"/>
              <a:t>[2]</a:t>
            </a:r>
            <a:r>
              <a:rPr lang="en-US" b="1" dirty="0"/>
              <a:t>   =   z</a:t>
            </a:r>
            <a:r>
              <a:rPr lang="en-US" b="1" baseline="30000" dirty="0"/>
              <a:t>[3]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9580156" y="356293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[2]</a:t>
            </a:r>
            <a:endParaRPr lang="en-US" sz="2400" dirty="0"/>
          </a:p>
        </p:txBody>
      </p:sp>
      <p:sp>
        <p:nvSpPr>
          <p:cNvPr id="74" name="Rectangle 73"/>
          <p:cNvSpPr/>
          <p:nvPr/>
        </p:nvSpPr>
        <p:spPr>
          <a:xfrm>
            <a:off x="8368685" y="353763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[1]</a:t>
            </a:r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6684724" y="397778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[0]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10114428" y="5092017"/>
            <a:ext cx="571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[3]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894468" y="4467326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[2]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7517852" y="4584415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[1]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9534292" y="4316671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1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sp>
        <p:nvSpPr>
          <p:cNvPr id="79" name="Rectangle 78"/>
          <p:cNvSpPr/>
          <p:nvPr/>
        </p:nvSpPr>
        <p:spPr>
          <a:xfrm>
            <a:off x="9543513" y="5191598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2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sp>
        <p:nvSpPr>
          <p:cNvPr id="81" name="Rectangle 80"/>
          <p:cNvSpPr/>
          <p:nvPr/>
        </p:nvSpPr>
        <p:spPr>
          <a:xfrm>
            <a:off x="9552734" y="6066525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3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cxnSp>
        <p:nvCxnSpPr>
          <p:cNvPr id="10" name="Straight Connector 9"/>
          <p:cNvCxnSpPr>
            <a:stCxn id="58" idx="0"/>
            <a:endCxn id="58" idx="4"/>
          </p:cNvCxnSpPr>
          <p:nvPr/>
        </p:nvCxnSpPr>
        <p:spPr>
          <a:xfrm>
            <a:off x="10912661" y="4582493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921840" y="5539127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964070" y="6352540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58946" y="4259238"/>
            <a:ext cx="6664282" cy="1101527"/>
            <a:chOff x="558946" y="4259238"/>
            <a:chExt cx="6664282" cy="1101527"/>
          </a:xfrm>
        </p:grpSpPr>
        <p:sp>
          <p:nvSpPr>
            <p:cNvPr id="2" name="TextBox 1"/>
            <p:cNvSpPr txBox="1"/>
            <p:nvPr/>
          </p:nvSpPr>
          <p:spPr>
            <a:xfrm flipH="1">
              <a:off x="879917" y="4272281"/>
              <a:ext cx="3547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                  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58946" y="4455864"/>
              <a:ext cx="18165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3200" dirty="0"/>
                <a:t>(</a:t>
              </a:r>
              <a:r>
                <a:rPr lang="en-US" sz="3200" dirty="0" err="1"/>
                <a:t>z</a:t>
              </a:r>
              <a:r>
                <a:rPr lang="en-US" sz="3200" baseline="-25000" dirty="0" err="1"/>
                <a:t>i</a:t>
              </a:r>
              <a:r>
                <a:rPr lang="en-US" sz="3200" dirty="0"/>
                <a:t>)</a:t>
              </a:r>
              <a:r>
                <a:rPr lang="en-US" sz="3200" baseline="30000" dirty="0"/>
                <a:t>soft</a:t>
              </a:r>
              <a:r>
                <a:rPr lang="en-US" sz="3200" dirty="0"/>
                <a:t> = 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1774774" y="4775990"/>
              <a:ext cx="5448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 e</a:t>
              </a:r>
              <a:r>
                <a:rPr lang="en-US" sz="3200" baseline="30000" dirty="0"/>
                <a:t> </a:t>
              </a:r>
              <a:r>
                <a:rPr lang="en-US" sz="3200" dirty="0"/>
                <a:t> + e   +   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0849" y="4259238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</a:t>
              </a:r>
              <a:r>
                <a:rPr lang="en-US" baseline="-25000" dirty="0" err="1"/>
                <a:t>i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56020" y="472200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1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82200" y="4722061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2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627873" y="4722118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3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072" y="3674463"/>
            <a:ext cx="1758815" cy="890205"/>
            <a:chOff x="290072" y="3674463"/>
            <a:chExt cx="1758815" cy="890205"/>
          </a:xfrm>
        </p:grpSpPr>
        <p:sp>
          <p:nvSpPr>
            <p:cNvPr id="9" name="Rectangle 8"/>
            <p:cNvSpPr/>
            <p:nvPr/>
          </p:nvSpPr>
          <p:spPr>
            <a:xfrm>
              <a:off x="290072" y="3674463"/>
              <a:ext cx="17588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|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12" name="Straight Arrow Connector 11"/>
            <p:cNvCxnSpPr>
              <a:stCxn id="9" idx="2"/>
            </p:cNvCxnSpPr>
            <p:nvPr/>
          </p:nvCxnSpPr>
          <p:spPr>
            <a:xfrm flipH="1">
              <a:off x="1178528" y="4074573"/>
              <a:ext cx="162152" cy="4900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4427502" y="4505459"/>
            <a:ext cx="980962" cy="508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804024" y="4703167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/>
              <a:t>(z</a:t>
            </a:r>
            <a:r>
              <a:rPr lang="en-US" sz="1400" baseline="-25000" dirty="0"/>
              <a:t>1</a:t>
            </a:r>
            <a:r>
              <a:rPr lang="en-US" sz="1400" baseline="30000" dirty="0"/>
              <a:t> [3]</a:t>
            </a:r>
            <a:r>
              <a:rPr lang="en-US" sz="1400" dirty="0"/>
              <a:t>) 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0881391" y="5658001"/>
            <a:ext cx="73609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/>
              <a:t>(z</a:t>
            </a:r>
            <a:r>
              <a:rPr lang="en-US" sz="1400" baseline="-25000" dirty="0"/>
              <a:t>2</a:t>
            </a:r>
            <a:r>
              <a:rPr lang="en-US" sz="1400" baseline="30000" dirty="0"/>
              <a:t> [3]</a:t>
            </a:r>
            <a:r>
              <a:rPr lang="en-US" sz="1400" dirty="0"/>
              <a:t>)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903673" y="6436563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/>
              <a:t>(z</a:t>
            </a:r>
            <a:r>
              <a:rPr lang="en-US" sz="1400" baseline="-25000" dirty="0"/>
              <a:t>3</a:t>
            </a:r>
            <a:r>
              <a:rPr lang="en-US" sz="1400" baseline="30000" dirty="0"/>
              <a:t> [3]</a:t>
            </a:r>
            <a:r>
              <a:rPr lang="en-US" sz="1400" dirty="0"/>
              <a:t>)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571805" y="4731903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</a:t>
            </a:r>
            <a:r>
              <a:rPr lang="en-US" sz="1100" baseline="-25000" dirty="0"/>
              <a:t>1</a:t>
            </a:r>
            <a:r>
              <a:rPr lang="en-US" sz="1100" baseline="30000" dirty="0"/>
              <a:t>[3]</a:t>
            </a:r>
            <a:endParaRPr lang="en-US" sz="1100" dirty="0"/>
          </a:p>
        </p:txBody>
      </p:sp>
      <p:cxnSp>
        <p:nvCxnSpPr>
          <p:cNvPr id="19" name="Straight Connector 18"/>
          <p:cNvCxnSpPr>
            <a:stCxn id="58" idx="0"/>
            <a:endCxn id="58" idx="4"/>
          </p:cNvCxnSpPr>
          <p:nvPr/>
        </p:nvCxnSpPr>
        <p:spPr>
          <a:xfrm>
            <a:off x="10912661" y="4582493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10921840" y="5528109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12323" y="4890190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1452352" y="5832794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11518290" y="6528011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832323" y="469801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11848562" y="559332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11897852" y="631237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39230" y="4422400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41920" y="4575449"/>
            <a:ext cx="7204911" cy="2307794"/>
            <a:chOff x="5439339" y="4538131"/>
            <a:chExt cx="7204911" cy="2307794"/>
          </a:xfrm>
        </p:grpSpPr>
        <p:sp>
          <p:nvSpPr>
            <p:cNvPr id="24" name="Rectangle 23"/>
            <p:cNvSpPr/>
            <p:nvPr/>
          </p:nvSpPr>
          <p:spPr>
            <a:xfrm>
              <a:off x="5439339" y="4538131"/>
              <a:ext cx="325238" cy="536245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319012" y="4605705"/>
              <a:ext cx="325238" cy="2240220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2136941" y="4053075"/>
            <a:ext cx="9508934" cy="2787924"/>
            <a:chOff x="4197572" y="4539017"/>
            <a:chExt cx="9508934" cy="2787924"/>
          </a:xfrm>
        </p:grpSpPr>
        <p:sp>
          <p:nvSpPr>
            <p:cNvPr id="160" name="Rectangle 159"/>
            <p:cNvSpPr/>
            <p:nvPr/>
          </p:nvSpPr>
          <p:spPr>
            <a:xfrm>
              <a:off x="4904486" y="4758223"/>
              <a:ext cx="325238" cy="316153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704528" y="5086721"/>
              <a:ext cx="267716" cy="22402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197572" y="5263162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823698" y="5272338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802367" y="5281514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3438790" y="4539017"/>
              <a:ext cx="267716" cy="27511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7622" y="5818758"/>
            <a:ext cx="554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e</a:t>
            </a:r>
            <a:r>
              <a:rPr lang="en-US" sz="4000" dirty="0"/>
              <a:t>=-</a:t>
            </a:r>
            <a:r>
              <a:rPr lang="en-US" sz="4000" dirty="0">
                <a:latin typeface="Symbol" panose="05050102010706020507" pitchFamily="18" charset="2"/>
              </a:rPr>
              <a:t> S</a:t>
            </a:r>
            <a:r>
              <a:rPr lang="en-US" sz="4000" baseline="-25000" dirty="0"/>
              <a:t>i</a:t>
            </a:r>
            <a:r>
              <a:rPr lang="en-US" sz="4000" dirty="0"/>
              <a:t>      </a:t>
            </a:r>
            <a:r>
              <a:rPr lang="en-US" sz="4000" dirty="0" err="1">
                <a:latin typeface="Symbol" panose="05050102010706020507" pitchFamily="18" charset="2"/>
              </a:rPr>
              <a:t>S</a:t>
            </a:r>
            <a:r>
              <a:rPr lang="en-US" sz="4000" baseline="-25000" dirty="0" err="1"/>
              <a:t>k</a:t>
            </a:r>
            <a:r>
              <a:rPr lang="en-US" sz="4000" dirty="0"/>
              <a:t> </a:t>
            </a:r>
            <a:r>
              <a:rPr lang="en-US" sz="4000" dirty="0" err="1"/>
              <a:t>y</a:t>
            </a:r>
            <a:r>
              <a:rPr lang="en-US" sz="4000" baseline="-25000" dirty="0" err="1"/>
              <a:t>k</a:t>
            </a:r>
            <a:r>
              <a:rPr lang="en-US" sz="4000" baseline="30000" dirty="0"/>
              <a:t>(</a:t>
            </a:r>
            <a:r>
              <a:rPr lang="en-US" sz="4000" baseline="30000" dirty="0" err="1"/>
              <a:t>i</a:t>
            </a:r>
            <a:r>
              <a:rPr lang="en-US" sz="4000" baseline="30000" dirty="0"/>
              <a:t>)</a:t>
            </a:r>
            <a:r>
              <a:rPr lang="en-US" sz="4000" dirty="0"/>
              <a:t> </a:t>
            </a:r>
            <a:r>
              <a:rPr lang="en-US" sz="4000" dirty="0" err="1"/>
              <a:t>ln</a:t>
            </a:r>
            <a:r>
              <a:rPr lang="en-US" sz="4000" dirty="0" err="1">
                <a:latin typeface="Symbol" panose="05050102010706020507" pitchFamily="18" charset="2"/>
              </a:rPr>
              <a:t>s</a:t>
            </a:r>
            <a:r>
              <a:rPr lang="en-US" sz="4000" dirty="0"/>
              <a:t>(</a:t>
            </a:r>
            <a:r>
              <a:rPr lang="en-US" sz="4000" dirty="0" err="1"/>
              <a:t>z</a:t>
            </a:r>
            <a:r>
              <a:rPr lang="en-US" sz="4000" baseline="-25000" dirty="0" err="1"/>
              <a:t>k</a:t>
            </a:r>
            <a:r>
              <a:rPr lang="en-US" sz="4000" baseline="30000" dirty="0"/>
              <a:t>(</a:t>
            </a:r>
            <a:r>
              <a:rPr lang="en-US" sz="4000" baseline="30000" dirty="0" err="1"/>
              <a:t>i</a:t>
            </a:r>
            <a:r>
              <a:rPr lang="en-US" sz="4000" baseline="30000" dirty="0"/>
              <a:t>)</a:t>
            </a:r>
            <a:r>
              <a:rPr lang="en-US" sz="4000" dirty="0"/>
              <a:t>)</a:t>
            </a:r>
            <a:r>
              <a:rPr lang="en-US" sz="4000" baseline="30000" dirty="0"/>
              <a:t>soft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8711" y="4302886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~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747602" y="561362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(examples  )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(classes)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854986" y="4225032"/>
            <a:ext cx="2544860" cy="1013742"/>
            <a:chOff x="5804308" y="2323535"/>
            <a:chExt cx="2544860" cy="1013742"/>
          </a:xfrm>
        </p:grpSpPr>
        <p:sp>
          <p:nvSpPr>
            <p:cNvPr id="37" name="Rectangle 36"/>
            <p:cNvSpPr/>
            <p:nvPr/>
          </p:nvSpPr>
          <p:spPr>
            <a:xfrm>
              <a:off x="5804308" y="2362352"/>
              <a:ext cx="2544860" cy="974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871728" y="2323535"/>
              <a:ext cx="1382110" cy="922689"/>
              <a:chOff x="8228352" y="1952364"/>
              <a:chExt cx="1382110" cy="92268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564956" y="1952364"/>
                <a:ext cx="5341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8228352" y="2351833"/>
                <a:ext cx="1382110" cy="523220"/>
                <a:chOff x="8228352" y="2351833"/>
                <a:chExt cx="1382110" cy="523220"/>
              </a:xfrm>
            </p:grpSpPr>
            <p:sp>
              <p:nvSpPr>
                <p:cNvPr id="129" name="TextBox 128"/>
                <p:cNvSpPr txBox="1"/>
                <p:nvPr/>
              </p:nvSpPr>
              <p:spPr>
                <a:xfrm>
                  <a:off x="8228352" y="2351833"/>
                  <a:ext cx="138211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+ 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8344383" y="2458592"/>
                  <a:ext cx="10291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" name="Group 38"/>
          <p:cNvGrpSpPr/>
          <p:nvPr/>
        </p:nvGrpSpPr>
        <p:grpSpPr>
          <a:xfrm>
            <a:off x="3112871" y="4225763"/>
            <a:ext cx="1664150" cy="934240"/>
            <a:chOff x="10040863" y="1989689"/>
            <a:chExt cx="1664150" cy="934240"/>
          </a:xfrm>
        </p:grpSpPr>
        <p:grpSp>
          <p:nvGrpSpPr>
            <p:cNvPr id="130" name="Group 129"/>
            <p:cNvGrpSpPr/>
            <p:nvPr/>
          </p:nvGrpSpPr>
          <p:grpSpPr>
            <a:xfrm>
              <a:off x="10162603" y="1989689"/>
              <a:ext cx="1542410" cy="934240"/>
              <a:chOff x="8136353" y="1952364"/>
              <a:chExt cx="1542410" cy="934240"/>
            </a:xfrm>
          </p:grpSpPr>
          <p:sp>
            <p:nvSpPr>
              <p:cNvPr id="131" name="TextBox 130"/>
              <p:cNvSpPr txBox="1"/>
              <p:nvPr/>
            </p:nvSpPr>
            <p:spPr>
              <a:xfrm>
                <a:off x="8564956" y="195236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8136353" y="2363384"/>
                <a:ext cx="1542410" cy="523220"/>
                <a:chOff x="8136353" y="2363384"/>
                <a:chExt cx="1542410" cy="523220"/>
              </a:xfrm>
            </p:grpSpPr>
            <p:sp>
              <p:nvSpPr>
                <p:cNvPr id="133" name="TextBox 132"/>
                <p:cNvSpPr txBox="1"/>
                <p:nvPr/>
              </p:nvSpPr>
              <p:spPr>
                <a:xfrm>
                  <a:off x="8136353" y="2363384"/>
                  <a:ext cx="154241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 + 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8344383" y="2458592"/>
                  <a:ext cx="10291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5" name="TextBox 134"/>
            <p:cNvSpPr txBox="1"/>
            <p:nvPr/>
          </p:nvSpPr>
          <p:spPr>
            <a:xfrm>
              <a:off x="10040863" y="2292987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70097" y="4674332"/>
            <a:ext cx="595035" cy="369332"/>
            <a:chOff x="11342254" y="2718362"/>
            <a:chExt cx="595035" cy="369332"/>
          </a:xfrm>
        </p:grpSpPr>
        <p:sp>
          <p:nvSpPr>
            <p:cNvPr id="31" name="Rectangle 30"/>
            <p:cNvSpPr/>
            <p:nvPr/>
          </p:nvSpPr>
          <p:spPr>
            <a:xfrm>
              <a:off x="11378159" y="2831429"/>
              <a:ext cx="510871" cy="203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342254" y="271836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-z    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500584" y="3767915"/>
            <a:ext cx="9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10668453" y="3449825"/>
            <a:ext cx="1518364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One-out-of-K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26517" y="3946185"/>
            <a:ext cx="5496712" cy="2594280"/>
            <a:chOff x="1726517" y="3946185"/>
            <a:chExt cx="5496712" cy="2594280"/>
          </a:xfrm>
        </p:grpSpPr>
        <p:sp>
          <p:nvSpPr>
            <p:cNvPr id="139" name="Rectangle 138"/>
            <p:cNvSpPr/>
            <p:nvPr/>
          </p:nvSpPr>
          <p:spPr>
            <a:xfrm>
              <a:off x="1726517" y="5642658"/>
              <a:ext cx="790783" cy="897807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638317" y="3946185"/>
              <a:ext cx="584912" cy="439312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847978" y="5966549"/>
              <a:ext cx="258024" cy="280268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422791" y="5957224"/>
              <a:ext cx="258024" cy="280268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740849" y="5692207"/>
            <a:ext cx="2725258" cy="902358"/>
            <a:chOff x="2740849" y="5692207"/>
            <a:chExt cx="2725258" cy="902358"/>
          </a:xfrm>
        </p:grpSpPr>
        <p:sp>
          <p:nvSpPr>
            <p:cNvPr id="138" name="Rectangle 137"/>
            <p:cNvSpPr/>
            <p:nvPr/>
          </p:nvSpPr>
          <p:spPr>
            <a:xfrm>
              <a:off x="2740849" y="5692207"/>
              <a:ext cx="563667" cy="89780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621514" y="6264748"/>
              <a:ext cx="275844" cy="32981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190263" y="6238373"/>
              <a:ext cx="275844" cy="32981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354937" y="5363790"/>
            <a:ext cx="3167214" cy="52322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Note: only one of the terms in (k) will be </a:t>
            </a:r>
          </a:p>
          <a:p>
            <a:pPr algn="ctr"/>
            <a:r>
              <a:rPr lang="en-US" sz="1400" dirty="0"/>
              <a:t>non-zero, the correct class type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11813949" y="4621310"/>
            <a:ext cx="325238" cy="224022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10086753" y="4919330"/>
            <a:ext cx="2303721" cy="2332075"/>
          </a:xfrm>
          <a:custGeom>
            <a:avLst/>
            <a:gdLst>
              <a:gd name="connsiteX0" fmla="*/ 1077433 w 2303721"/>
              <a:gd name="connsiteY0" fmla="*/ 304800 h 2332075"/>
              <a:gd name="connsiteX1" fmla="*/ 1183759 w 2303721"/>
              <a:gd name="connsiteY1" fmla="*/ 318977 h 2332075"/>
              <a:gd name="connsiteX2" fmla="*/ 772633 w 2303721"/>
              <a:gd name="connsiteY2" fmla="*/ 219740 h 2332075"/>
              <a:gd name="connsiteX3" fmla="*/ 503275 w 2303721"/>
              <a:gd name="connsiteY3" fmla="*/ 510363 h 2332075"/>
              <a:gd name="connsiteX4" fmla="*/ 163033 w 2303721"/>
              <a:gd name="connsiteY4" fmla="*/ 900223 h 2332075"/>
              <a:gd name="connsiteX5" fmla="*/ 0 w 2303721"/>
              <a:gd name="connsiteY5" fmla="*/ 1438940 h 2332075"/>
              <a:gd name="connsiteX6" fmla="*/ 829340 w 2303721"/>
              <a:gd name="connsiteY6" fmla="*/ 2332075 h 2332075"/>
              <a:gd name="connsiteX7" fmla="*/ 2218661 w 2303721"/>
              <a:gd name="connsiteY7" fmla="*/ 2027275 h 2332075"/>
              <a:gd name="connsiteX8" fmla="*/ 2303721 w 2303721"/>
              <a:gd name="connsiteY8" fmla="*/ 411126 h 2332075"/>
              <a:gd name="connsiteX9" fmla="*/ 1027814 w 2303721"/>
              <a:gd name="connsiteY9" fmla="*/ 0 h 23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3721" h="2332075">
                <a:moveTo>
                  <a:pt x="1077433" y="304800"/>
                </a:moveTo>
                <a:lnTo>
                  <a:pt x="1183759" y="318977"/>
                </a:lnTo>
                <a:lnTo>
                  <a:pt x="772633" y="219740"/>
                </a:lnTo>
                <a:lnTo>
                  <a:pt x="503275" y="510363"/>
                </a:lnTo>
                <a:lnTo>
                  <a:pt x="163033" y="900223"/>
                </a:lnTo>
                <a:lnTo>
                  <a:pt x="0" y="1438940"/>
                </a:lnTo>
                <a:lnTo>
                  <a:pt x="829340" y="2332075"/>
                </a:lnTo>
                <a:lnTo>
                  <a:pt x="2218661" y="2027275"/>
                </a:lnTo>
                <a:lnTo>
                  <a:pt x="2303721" y="411126"/>
                </a:lnTo>
                <a:lnTo>
                  <a:pt x="1027814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-230109" y="2893910"/>
            <a:ext cx="8684617" cy="4917583"/>
            <a:chOff x="-230109" y="2893910"/>
            <a:chExt cx="8684617" cy="4917583"/>
          </a:xfrm>
        </p:grpSpPr>
        <p:sp>
          <p:nvSpPr>
            <p:cNvPr id="17" name="Rectangle 16"/>
            <p:cNvSpPr/>
            <p:nvPr/>
          </p:nvSpPr>
          <p:spPr>
            <a:xfrm>
              <a:off x="-230109" y="3090637"/>
              <a:ext cx="6779790" cy="4720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674718" y="2893910"/>
              <a:ext cx="6779790" cy="931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533901" y="3068609"/>
            <a:ext cx="8684617" cy="4917583"/>
            <a:chOff x="-230109" y="2893910"/>
            <a:chExt cx="8684617" cy="4917583"/>
          </a:xfrm>
        </p:grpSpPr>
        <p:sp>
          <p:nvSpPr>
            <p:cNvPr id="145" name="Rectangle 144"/>
            <p:cNvSpPr/>
            <p:nvPr/>
          </p:nvSpPr>
          <p:spPr>
            <a:xfrm>
              <a:off x="-230109" y="3090637"/>
              <a:ext cx="6779790" cy="4720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674718" y="2893910"/>
              <a:ext cx="6779790" cy="931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7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11" grpId="0"/>
      <p:bldP spid="128" grpId="0"/>
      <p:bldP spid="40" grpId="0"/>
      <p:bldP spid="137" grpId="0" animBg="1"/>
      <p:bldP spid="71" grpId="0" animBg="1"/>
      <p:bldP spid="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2498977" y="2238336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815061" y="2312266"/>
            <a:ext cx="3156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Y</a:t>
            </a:r>
          </a:p>
          <a:p>
            <a:pPr algn="ctr"/>
            <a:r>
              <a:rPr lang="en-US" sz="2000" dirty="0"/>
              <a:t>(y=1</a:t>
            </a:r>
            <a:r>
              <a:rPr lang="en-US" sz="2000" dirty="0">
                <a:sym typeface="Wingdings" panose="05000000000000000000" pitchFamily="2" charset="2"/>
              </a:rPr>
              <a:t>fault; y=0non-fault)</a:t>
            </a:r>
            <a:endParaRPr lang="en-US" sz="2000" dirty="0"/>
          </a:p>
        </p:txBody>
      </p:sp>
      <p:sp>
        <p:nvSpPr>
          <p:cNvPr id="69" name="TextBox 68"/>
          <p:cNvSpPr txBox="1"/>
          <p:nvPr/>
        </p:nvSpPr>
        <p:spPr>
          <a:xfrm>
            <a:off x="4185732" y="-53026"/>
            <a:ext cx="427072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Summary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288" y="1704086"/>
            <a:ext cx="4224555" cy="2435994"/>
          </a:xfrm>
          <a:prstGeom prst="rect">
            <a:avLst/>
          </a:prstGeom>
        </p:spPr>
      </p:pic>
      <p:grpSp>
        <p:nvGrpSpPr>
          <p:cNvPr id="174" name="Group 173"/>
          <p:cNvGrpSpPr/>
          <p:nvPr/>
        </p:nvGrpSpPr>
        <p:grpSpPr>
          <a:xfrm>
            <a:off x="4359774" y="3583514"/>
            <a:ext cx="4427567" cy="802410"/>
            <a:chOff x="4371886" y="4832451"/>
            <a:chExt cx="4427567" cy="802410"/>
          </a:xfrm>
        </p:grpSpPr>
        <p:sp>
          <p:nvSpPr>
            <p:cNvPr id="72" name="TextBox 71"/>
            <p:cNvSpPr txBox="1"/>
            <p:nvPr/>
          </p:nvSpPr>
          <p:spPr>
            <a:xfrm>
              <a:off x="4371886" y="4861750"/>
              <a:ext cx="1632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Conv     </a:t>
              </a:r>
              <a:r>
                <a:rPr lang="en-US" sz="1600" dirty="0" err="1"/>
                <a:t>Pool+LRN</a:t>
              </a:r>
              <a:endParaRPr lang="en-US" sz="16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32220" y="4832451"/>
              <a:ext cx="1632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Conv     </a:t>
              </a:r>
              <a:r>
                <a:rPr lang="en-US" sz="1600" dirty="0" err="1"/>
                <a:t>Pool+LRN</a:t>
              </a:r>
              <a:endParaRPr lang="en-US" sz="16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932220" y="5031027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+</a:t>
              </a:r>
            </a:p>
            <a:p>
              <a:pPr algn="ctr"/>
              <a:r>
                <a:rPr lang="en-US" sz="1600" dirty="0" err="1"/>
                <a:t>ReLU</a:t>
              </a:r>
              <a:endParaRPr lang="en-US" sz="16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00455" y="5050086"/>
              <a:ext cx="6094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+</a:t>
              </a:r>
            </a:p>
            <a:p>
              <a:pPr algn="ctr"/>
              <a:r>
                <a:rPr lang="en-US" sz="1600" dirty="0" err="1"/>
                <a:t>ReLU</a:t>
              </a:r>
              <a:endParaRPr lang="en-US" sz="16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563754" y="4850380"/>
              <a:ext cx="3864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922304" y="4849023"/>
              <a:ext cx="3864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FC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56035" y="4832451"/>
              <a:ext cx="54341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Soft</a:t>
              </a:r>
            </a:p>
            <a:p>
              <a:pPr algn="ctr"/>
              <a:r>
                <a:rPr lang="en-US" sz="1600" dirty="0"/>
                <a:t>Max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290595" y="1148253"/>
            <a:ext cx="4165857" cy="1090083"/>
            <a:chOff x="4302707" y="2397190"/>
            <a:chExt cx="4165857" cy="1090083"/>
          </a:xfrm>
        </p:grpSpPr>
        <p:sp>
          <p:nvSpPr>
            <p:cNvPr id="80" name="TextBox 79"/>
            <p:cNvSpPr txBox="1"/>
            <p:nvPr/>
          </p:nvSpPr>
          <p:spPr>
            <a:xfrm>
              <a:off x="4302707" y="2397190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5x5x64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12929" y="2858855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5x5x64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08282" y="2674189"/>
              <a:ext cx="752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384x1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716434" y="3117941"/>
              <a:ext cx="752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192x1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206498" y="3873682"/>
            <a:ext cx="2085996" cy="401589"/>
            <a:chOff x="5280385" y="5138748"/>
            <a:chExt cx="2085996" cy="401589"/>
          </a:xfrm>
        </p:grpSpPr>
        <p:sp>
          <p:nvSpPr>
            <p:cNvPr id="84" name="TextBox 83"/>
            <p:cNvSpPr txBox="1"/>
            <p:nvPr/>
          </p:nvSpPr>
          <p:spPr>
            <a:xfrm>
              <a:off x="6848289" y="5138748"/>
              <a:ext cx="51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2x2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80385" y="5171005"/>
              <a:ext cx="51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2x2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718" y="4106734"/>
            <a:ext cx="837263" cy="882932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60" y="4106734"/>
            <a:ext cx="837263" cy="882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1400" y="3613671"/>
            <a:ext cx="95410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Pool+B.N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563552" y="3623255"/>
            <a:ext cx="95410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Pool+B.N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774" y="5433721"/>
            <a:ext cx="2238455" cy="8527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3806" y="3623254"/>
            <a:ext cx="393104" cy="315385"/>
          </a:xfrm>
          <a:prstGeom prst="rect">
            <a:avLst/>
          </a:pr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5562020" y="3635982"/>
            <a:ext cx="393104" cy="315385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/>
          <p:cNvGrpSpPr/>
          <p:nvPr/>
        </p:nvGrpSpPr>
        <p:grpSpPr>
          <a:xfrm>
            <a:off x="1247131" y="5332578"/>
            <a:ext cx="2954455" cy="1055030"/>
            <a:chOff x="3085702" y="-1262889"/>
            <a:chExt cx="2954455" cy="1055030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5702" y="-1262889"/>
              <a:ext cx="1181265" cy="933580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6307" y="-1162187"/>
              <a:ext cx="1183850" cy="954328"/>
            </a:xfrm>
            <a:prstGeom prst="rect">
              <a:avLst/>
            </a:prstGeom>
          </p:spPr>
        </p:pic>
        <p:cxnSp>
          <p:nvCxnSpPr>
            <p:cNvPr id="183" name="Straight Arrow Connector 182"/>
            <p:cNvCxnSpPr/>
            <p:nvPr/>
          </p:nvCxnSpPr>
          <p:spPr>
            <a:xfrm flipV="1">
              <a:off x="4266967" y="-619200"/>
              <a:ext cx="470633" cy="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1315220" y="5275587"/>
            <a:ext cx="2886366" cy="1175613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488" y="3475320"/>
            <a:ext cx="291505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9" grpId="0" animBg="1"/>
      <p:bldP spid="18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2" y="1122896"/>
            <a:ext cx="749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Three Classes Machine Learning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5080" y="2905996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298" y="1953155"/>
            <a:ext cx="1079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 Cluster Analysis: K-Means, DBSCAN &amp; SOG</a:t>
            </a:r>
          </a:p>
        </p:txBody>
      </p:sp>
      <p:pic>
        <p:nvPicPr>
          <p:cNvPr id="19" name="Picture 2" descr="https://ys-wp-media.s3.amazonaws.com/wp-content/uploads/2019/04/YF_OFEruptinonFromTopDeckOfInn_SUM17_LudinMa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97" y="2410266"/>
            <a:ext cx="2684545" cy="15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79298" y="4126425"/>
            <a:ext cx="6952870" cy="2536135"/>
            <a:chOff x="979298" y="4126425"/>
            <a:chExt cx="6952870" cy="2536135"/>
          </a:xfrm>
        </p:grpSpPr>
        <p:sp>
          <p:nvSpPr>
            <p:cNvPr id="9" name="TextBox 8"/>
            <p:cNvSpPr txBox="1"/>
            <p:nvPr/>
          </p:nvSpPr>
          <p:spPr>
            <a:xfrm>
              <a:off x="979298" y="4126425"/>
              <a:ext cx="6277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Supervised Learning: Neural Networks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90" y="4692359"/>
              <a:ext cx="3429378" cy="1198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5080" y="6139340"/>
              <a:ext cx="3616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Lab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91" y="879881"/>
            <a:ext cx="1529803" cy="10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2994" y="1102595"/>
            <a:ext cx="11220669" cy="7648371"/>
            <a:chOff x="552994" y="1102595"/>
            <a:chExt cx="11220669" cy="7648371"/>
          </a:xfrm>
        </p:grpSpPr>
        <p:sp>
          <p:nvSpPr>
            <p:cNvPr id="3" name="Rectangle 2"/>
            <p:cNvSpPr/>
            <p:nvPr/>
          </p:nvSpPr>
          <p:spPr>
            <a:xfrm>
              <a:off x="661851" y="1102595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2994" y="5933238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048844" y="4947486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Steepest Descent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8844" y="526677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&amp; Objective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48842" y="562468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Example: NN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48843" y="4621316"/>
            <a:ext cx="31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Training, Validation, Testing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48842" y="437743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1562" y="4307061"/>
            <a:ext cx="3615962" cy="131762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72309" y="-5401"/>
            <a:ext cx="83447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Tuesday Talks+Labs</a:t>
            </a:r>
          </a:p>
        </p:txBody>
      </p:sp>
    </p:spTree>
    <p:extLst>
      <p:ext uri="{BB962C8B-B14F-4D97-AF65-F5344CB8AC3E}">
        <p14:creationId xmlns:p14="http://schemas.microsoft.com/office/powerpoint/2010/main" val="37705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845" y="3394137"/>
            <a:ext cx="8448026" cy="34567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441" y="1464227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7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Input Training Pairs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33676" y="757753"/>
            <a:ext cx="6213264" cy="1479374"/>
            <a:chOff x="4833676" y="757753"/>
            <a:chExt cx="6213264" cy="1479374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33676" y="757753"/>
              <a:ext cx="4664584" cy="576315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63085" y="757753"/>
            <a:ext cx="1115709" cy="1733325"/>
            <a:chOff x="4833676" y="757753"/>
            <a:chExt cx="1115709" cy="1733325"/>
          </a:xfrm>
        </p:grpSpPr>
        <p:sp>
          <p:nvSpPr>
            <p:cNvPr id="75" name="Rectangle 74"/>
            <p:cNvSpPr/>
            <p:nvPr/>
          </p:nvSpPr>
          <p:spPr>
            <a:xfrm>
              <a:off x="5104267" y="2165429"/>
              <a:ext cx="845118" cy="325649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33676" y="757753"/>
              <a:ext cx="270591" cy="576315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11617" y="737027"/>
            <a:ext cx="3101788" cy="2097143"/>
            <a:chOff x="4833675" y="757754"/>
            <a:chExt cx="3101788" cy="2097143"/>
          </a:xfrm>
        </p:grpSpPr>
        <p:sp>
          <p:nvSpPr>
            <p:cNvPr id="78" name="Rectangle 77"/>
            <p:cNvSpPr/>
            <p:nvPr/>
          </p:nvSpPr>
          <p:spPr>
            <a:xfrm>
              <a:off x="7320438" y="2491079"/>
              <a:ext cx="615025" cy="36381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833675" y="757754"/>
              <a:ext cx="2101767" cy="50065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6614710" y="3398481"/>
            <a:ext cx="2863090" cy="374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526903" y="3311331"/>
            <a:ext cx="2863090" cy="374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42590" y="2694833"/>
            <a:ext cx="4962128" cy="738664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Unbalanced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input..too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few examples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x = [1 1 0 0 0 0] etc. Therefore iterations spend most energy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classifying the other ones such as [1 1 0 1 1 0 ]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7243272" y="5389053"/>
            <a:ext cx="2026196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425" y="3438778"/>
            <a:ext cx="8286398" cy="342694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7222993" y="5764104"/>
            <a:ext cx="2026196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68" name="TextBox 67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52389" y="4900745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ym typeface="Wingdings" panose="05000000000000000000" pitchFamily="2" charset="2"/>
              </a:rPr>
              <a:t>x</a:t>
            </a:r>
            <a:r>
              <a:rPr lang="en-US" sz="1100" baseline="-25000" dirty="0">
                <a:sym typeface="Wingdings" panose="05000000000000000000" pitchFamily="2" charset="2"/>
              </a:rPr>
              <a:t>6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1" name="TextBox 70"/>
          <p:cNvSpPr txBox="1"/>
          <p:nvPr/>
        </p:nvSpPr>
        <p:spPr>
          <a:xfrm>
            <a:off x="-71633" y="5152252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1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-79874" y="537879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2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0" name="TextBox 79"/>
          <p:cNvSpPr txBox="1"/>
          <p:nvPr/>
        </p:nvSpPr>
        <p:spPr>
          <a:xfrm>
            <a:off x="-88115" y="5667121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3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-96356" y="5955448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4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4" name="TextBox 83"/>
          <p:cNvSpPr txBox="1"/>
          <p:nvPr/>
        </p:nvSpPr>
        <p:spPr>
          <a:xfrm>
            <a:off x="-104597" y="620670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5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120" name="TextBox 119"/>
          <p:cNvSpPr txBox="1"/>
          <p:nvPr/>
        </p:nvSpPr>
        <p:spPr>
          <a:xfrm>
            <a:off x="901532" y="3744674"/>
            <a:ext cx="2462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Label </a:t>
            </a:r>
            <a:r>
              <a:rPr lang="en-US" sz="1100" dirty="0">
                <a:solidFill>
                  <a:srgbClr val="FF0000"/>
                </a:solidFill>
              </a:rPr>
              <a:t>t </a:t>
            </a:r>
            <a:r>
              <a:rPr lang="en-US" sz="1100" dirty="0"/>
              <a:t>=1 if there is a single 1</a:t>
            </a:r>
          </a:p>
          <a:p>
            <a:r>
              <a:rPr lang="en-US" sz="1100" dirty="0"/>
              <a:t>In 6x1 input vector </a:t>
            </a:r>
            <a:r>
              <a:rPr lang="en-US" sz="1100" b="1" dirty="0"/>
              <a:t>x</a:t>
            </a:r>
            <a:r>
              <a:rPr lang="en-US" sz="1100" dirty="0"/>
              <a:t>, and </a:t>
            </a:r>
            <a:r>
              <a:rPr lang="en-US" sz="1100" dirty="0">
                <a:solidFill>
                  <a:srgbClr val="FF0000"/>
                </a:solidFill>
              </a:rPr>
              <a:t>t=</a:t>
            </a:r>
            <a:r>
              <a:rPr lang="en-US" sz="1100" dirty="0"/>
              <a:t>0 otherwise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708" y="4096023"/>
            <a:ext cx="26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t=w</a:t>
            </a:r>
            <a:r>
              <a:rPr lang="en-US" baseline="-25000" dirty="0"/>
              <a:t>1</a:t>
            </a:r>
            <a:r>
              <a:rPr lang="en-US" dirty="0"/>
              <a:t>x</a:t>
            </a:r>
            <a:r>
              <a:rPr lang="en-US" baseline="-25000" dirty="0"/>
              <a:t>1 </a:t>
            </a:r>
            <a:r>
              <a:rPr lang="en-US" dirty="0"/>
              <a:t> + w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 +…x</a:t>
            </a:r>
            <a:r>
              <a:rPr lang="en-US" baseline="-25000" dirty="0"/>
              <a:t>5</a:t>
            </a:r>
            <a:r>
              <a:rPr lang="en-US" dirty="0"/>
              <a:t>w</a:t>
            </a:r>
            <a:r>
              <a:rPr lang="en-US" baseline="-25000" dirty="0"/>
              <a:t>5</a:t>
            </a:r>
            <a:r>
              <a:rPr lang="en-US" dirty="0"/>
              <a:t>+x</a:t>
            </a:r>
            <a:r>
              <a:rPr lang="en-US" baseline="-25000" dirty="0"/>
              <a:t>6</a:t>
            </a:r>
            <a:r>
              <a:rPr lang="en-US" dirty="0"/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766" y="4698485"/>
            <a:ext cx="3177961" cy="218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-101331" y="64422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sym typeface="Wingdings" panose="05000000000000000000" pitchFamily="2" charset="2"/>
              </a:rPr>
              <a:t> t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819023" y="4165996"/>
            <a:ext cx="474593" cy="264747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5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972">
        <p:fade/>
      </p:transition>
    </mc:Choice>
    <mc:Fallback xmlns="">
      <p:transition spd="med" advTm="396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7" grpId="0"/>
      <p:bldP spid="81" grpId="0" animBg="1"/>
      <p:bldP spid="82" grpId="0" animBg="1"/>
      <p:bldP spid="91" grpId="0" animBg="1"/>
      <p:bldP spid="92" grpId="0" animBg="1"/>
      <p:bldP spid="93" grpId="0" animBg="1"/>
      <p:bldP spid="20" grpId="0" animBg="1"/>
      <p:bldP spid="6" grpId="0"/>
      <p:bldP spid="71" grpId="0"/>
      <p:bldP spid="73" grpId="0"/>
      <p:bldP spid="80" grpId="0"/>
      <p:bldP spid="83" grpId="0"/>
      <p:bldP spid="84" grpId="0"/>
      <p:bldP spid="120" grpId="0"/>
      <p:bldP spid="15" grpId="0"/>
      <p:bldP spid="12" grpId="0" animBg="1"/>
      <p:bldP spid="88" grpId="0"/>
      <p:bldP spid="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4567" y="1473401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4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Feature vectors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12" name="TextBox 11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679" y="2976919"/>
            <a:ext cx="5858045" cy="383069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08514" y="780523"/>
            <a:ext cx="2930538" cy="4468133"/>
            <a:chOff x="4808514" y="780523"/>
            <a:chExt cx="2930538" cy="4468133"/>
          </a:xfrm>
        </p:grpSpPr>
        <p:sp>
          <p:nvSpPr>
            <p:cNvPr id="62" name="Rectangle 61"/>
            <p:cNvSpPr/>
            <p:nvPr/>
          </p:nvSpPr>
          <p:spPr>
            <a:xfrm>
              <a:off x="5499344" y="4779540"/>
              <a:ext cx="2239708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8514" y="780523"/>
              <a:ext cx="1839421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619198" y="780523"/>
            <a:ext cx="2689166" cy="5035061"/>
            <a:chOff x="4768442" y="742753"/>
            <a:chExt cx="2689166" cy="5190962"/>
          </a:xfrm>
        </p:grpSpPr>
        <p:sp>
          <p:nvSpPr>
            <p:cNvPr id="68" name="Rectangle 67"/>
            <p:cNvSpPr/>
            <p:nvPr/>
          </p:nvSpPr>
          <p:spPr>
            <a:xfrm>
              <a:off x="4878173" y="5658379"/>
              <a:ext cx="1756703" cy="27533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68442" y="742753"/>
              <a:ext cx="2689166" cy="46911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697586" y="6204966"/>
            <a:ext cx="4937760" cy="25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948154" y="4496666"/>
            <a:ext cx="558559" cy="2023986"/>
            <a:chOff x="4948154" y="4496666"/>
            <a:chExt cx="558559" cy="2023986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4948154" y="6503146"/>
              <a:ext cx="551190" cy="175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4996148" y="4496666"/>
              <a:ext cx="11199" cy="2023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25127" y="4507173"/>
              <a:ext cx="481586" cy="11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5655659" y="5833871"/>
            <a:ext cx="4937760" cy="212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22292" y="5179058"/>
            <a:ext cx="5433208" cy="46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382356" y="1894036"/>
            <a:ext cx="4664584" cy="1376595"/>
            <a:chOff x="6382356" y="1894036"/>
            <a:chExt cx="4664584" cy="1376595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296912" y="2886930"/>
              <a:ext cx="3296507" cy="38370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35">
        <p:fade/>
      </p:transition>
    </mc:Choice>
    <mc:Fallback xmlns="">
      <p:transition spd="med" advTm="31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-269430" y="-218984"/>
            <a:ext cx="1279670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1-, 2-, 4-Layer Neural Network Results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808514" y="780523"/>
            <a:ext cx="1839421" cy="469116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619198" y="780523"/>
            <a:ext cx="2689166" cy="455027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27" y="1423483"/>
            <a:ext cx="8636189" cy="54823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627" y="1409394"/>
            <a:ext cx="8614246" cy="54838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627" y="1395305"/>
            <a:ext cx="8694790" cy="5462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28" y="1347425"/>
            <a:ext cx="1905499" cy="1015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3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396">
        <p:fade/>
      </p:transition>
    </mc:Choice>
    <mc:Fallback xmlns="">
      <p:transition spd="med" advTm="100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4">
            <a:extLst>
              <a:ext uri="{FF2B5EF4-FFF2-40B4-BE49-F238E27FC236}">
                <a16:creationId xmlns:a16="http://schemas.microsoft.com/office/drawing/2014/main" id="{5A342800-122F-4B33-839F-594063DE6466}"/>
              </a:ext>
            </a:extLst>
          </p:cNvPr>
          <p:cNvGraphicFramePr>
            <a:graphicFrameLocks/>
          </p:cNvGraphicFramePr>
          <p:nvPr/>
        </p:nvGraphicFramePr>
        <p:xfrm>
          <a:off x="1193466" y="327194"/>
          <a:ext cx="10515597" cy="623947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49786839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08447521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813128320"/>
                    </a:ext>
                  </a:extLst>
                </a:gridCol>
              </a:tblGrid>
              <a:tr h="111883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Labs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Purpose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Link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46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 K-means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Learn how K-means works and hyper-parameters decide results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https://colab.research.google.com/drive/1WRYzkb0Wd5SYyYO_OkBYnd7h1tab6N9X?usp=sharing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450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DBSCAN Application on Earthquake Clustering.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Apply DBSCAN on a simple synthetic data and valid effects of parameters.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Apply DBSCAN on earthquake clustering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https://colab.research.google.com/drive/1sTaLEn4sHd-qToYeG3duVrJeySzl6syM?usp=sharing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84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Fully Connected Neural </a:t>
                      </a:r>
                      <a:r>
                        <a:rPr lang="en-US" altLang="zh-CN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Network Lab 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Learn how FCN works and use FCN to detect a simple vector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https://drive.google.com/file/d/1oaiWwPRwLO96jeo0o9bhhO3ExI1jcWAV/view?usp=sharing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0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 Crack Detection on </a:t>
                      </a:r>
                      <a:r>
                        <a:rPr lang="en-US" altLang="zh-CN" sz="1400" dirty="0" err="1"/>
                        <a:t>AlUla</a:t>
                      </a:r>
                      <a:r>
                        <a:rPr lang="en-US" altLang="zh-CN" sz="1400" dirty="0"/>
                        <a:t> 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Understand </a:t>
                      </a:r>
                      <a:r>
                        <a:rPr lang="en-US" altLang="zh-CN" sz="1400" dirty="0" err="1"/>
                        <a:t>Keras</a:t>
                      </a:r>
                      <a:r>
                        <a:rPr lang="en-US" altLang="zh-CN" sz="1400" dirty="0"/>
                        <a:t> and basic idea of U-Net.</a:t>
                      </a:r>
                    </a:p>
                    <a:p>
                      <a:r>
                        <a:rPr lang="en-US" altLang="zh-CN" sz="1400" dirty="0"/>
                        <a:t>Learn how to use U-Net to detect cracks.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https://colab.research.google.com/drive/1n7K1esyM_FmWb-6ZwT8eGWxylOk4xoOp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 Salt Body Identification by Convolutional 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Learn how to use CNN to detect salt body.</a:t>
                      </a:r>
                    </a:p>
                    <a:p>
                      <a:r>
                        <a:rPr lang="en-US" altLang="zh-CN" sz="1400" dirty="0"/>
                        <a:t>Try to label salt by hand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https://drive.google.com/file/d/1RiSgAPd6AUUSM_sfifK0S-yMAQnyD2ae/view?usp=sharing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25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5.1 Salt Detection with U-net Lab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Learn about setting up U-net training and validation with KERAS </a:t>
                      </a:r>
                    </a:p>
                    <a:p>
                      <a:r>
                        <a:rPr lang="en-US" altLang="zh-CN" sz="1400" dirty="0"/>
                        <a:t>Use U-net network to do semantic segmentation of input images,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https://colab.research.google.com/drive/1LT-kOWWqxCzwrrCeSr_-dV6ycxVuQZf9?usp=sharing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56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  Identifying Migration Artifacts By SVM and compare it with other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Try to use SVM and simple to detect artifacts and image.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Try to label artifacts by hand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https://drive.google.com/file/d/12-UJ1VmyC5cdTUHGQlm08Rww2snqUzz5/view?usp=sharing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4992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193466" y="2934586"/>
            <a:ext cx="10515597" cy="646169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2779216" y="69752"/>
            <a:ext cx="62536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Aramco Fault CNN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068841" y="1175062"/>
            <a:ext cx="4484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                  Coherency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20" y="1955178"/>
            <a:ext cx="6524625" cy="4772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8941" y="1955178"/>
            <a:ext cx="2389052" cy="2585323"/>
            <a:chOff x="268941" y="1955178"/>
            <a:chExt cx="2389052" cy="2585323"/>
          </a:xfrm>
        </p:grpSpPr>
        <p:sp>
          <p:nvSpPr>
            <p:cNvPr id="3" name="TextBox 2"/>
            <p:cNvSpPr txBox="1"/>
            <p:nvPr/>
          </p:nvSpPr>
          <p:spPr>
            <a:xfrm>
              <a:off x="268941" y="1955178"/>
              <a:ext cx="2389052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Training (73% accuracy)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Testing (73% accuracy)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Actual (74% accuracy)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35106" y="2366682"/>
              <a:ext cx="0" cy="645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26141" y="3469341"/>
              <a:ext cx="0" cy="6454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505826" y="5426242"/>
            <a:ext cx="4346628" cy="1143000"/>
            <a:chOff x="4391526" y="5426242"/>
            <a:chExt cx="4346628" cy="1143000"/>
          </a:xfrm>
        </p:grpSpPr>
        <p:sp>
          <p:nvSpPr>
            <p:cNvPr id="4" name="Rectangle 3"/>
            <p:cNvSpPr/>
            <p:nvPr/>
          </p:nvSpPr>
          <p:spPr>
            <a:xfrm>
              <a:off x="4391526" y="5426242"/>
              <a:ext cx="1299411" cy="1143000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38743" y="5426242"/>
              <a:ext cx="1299411" cy="1143000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16483" y="3102991"/>
            <a:ext cx="4252937" cy="1175438"/>
            <a:chOff x="4648867" y="3086772"/>
            <a:chExt cx="4252937" cy="1175438"/>
          </a:xfrm>
        </p:grpSpPr>
        <p:sp>
          <p:nvSpPr>
            <p:cNvPr id="14" name="Rectangle 13"/>
            <p:cNvSpPr/>
            <p:nvPr/>
          </p:nvSpPr>
          <p:spPr>
            <a:xfrm>
              <a:off x="7763200" y="3086772"/>
              <a:ext cx="1138604" cy="1143000"/>
            </a:xfrm>
            <a:prstGeom prst="rect">
              <a:avLst/>
            </a:prstGeom>
            <a:solidFill>
              <a:srgbClr val="00B05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48867" y="3119210"/>
              <a:ext cx="1138604" cy="1143000"/>
            </a:xfrm>
            <a:prstGeom prst="rect">
              <a:avLst/>
            </a:prstGeom>
            <a:solidFill>
              <a:srgbClr val="00B05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0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2" y="1122896"/>
            <a:ext cx="749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Three Classes Machine Learning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5080" y="2905996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298" y="1953155"/>
            <a:ext cx="1079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 Cluster Analysis: K-Means, DBSCAN &amp; SOG</a:t>
            </a:r>
          </a:p>
        </p:txBody>
      </p:sp>
      <p:pic>
        <p:nvPicPr>
          <p:cNvPr id="19" name="Picture 2" descr="https://ys-wp-media.s3.amazonaws.com/wp-content/uploads/2019/04/YF_OFEruptinonFromTopDeckOfInn_SUM17_LudinMa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97" y="2410266"/>
            <a:ext cx="2684545" cy="15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79298" y="4126425"/>
            <a:ext cx="6952870" cy="2536135"/>
            <a:chOff x="979298" y="4126425"/>
            <a:chExt cx="6952870" cy="2536135"/>
          </a:xfrm>
        </p:grpSpPr>
        <p:sp>
          <p:nvSpPr>
            <p:cNvPr id="9" name="TextBox 8"/>
            <p:cNvSpPr txBox="1"/>
            <p:nvPr/>
          </p:nvSpPr>
          <p:spPr>
            <a:xfrm>
              <a:off x="979298" y="4126425"/>
              <a:ext cx="6277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Supervised Learning: Neural Networks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90" y="4692359"/>
              <a:ext cx="3429378" cy="1198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5080" y="6139340"/>
              <a:ext cx="3616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Lab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91" y="879881"/>
            <a:ext cx="1529803" cy="10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2994" y="1102595"/>
            <a:ext cx="11220669" cy="7648371"/>
            <a:chOff x="552994" y="1102595"/>
            <a:chExt cx="11220669" cy="7648371"/>
          </a:xfrm>
        </p:grpSpPr>
        <p:sp>
          <p:nvSpPr>
            <p:cNvPr id="3" name="Rectangle 2"/>
            <p:cNvSpPr/>
            <p:nvPr/>
          </p:nvSpPr>
          <p:spPr>
            <a:xfrm>
              <a:off x="661851" y="1102595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2994" y="5933238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048844" y="4947486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Steepest Descent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8844" y="526677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&amp; Objective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48842" y="562468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AlUla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48843" y="4621316"/>
            <a:ext cx="31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Training, Validation, Testing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48842" y="437743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1562" y="4307061"/>
            <a:ext cx="3615962" cy="131762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72309" y="-5401"/>
            <a:ext cx="83447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Tuesday Talks+Labs</a:t>
            </a:r>
          </a:p>
        </p:txBody>
      </p:sp>
    </p:spTree>
    <p:extLst>
      <p:ext uri="{BB962C8B-B14F-4D97-AF65-F5344CB8AC3E}">
        <p14:creationId xmlns:p14="http://schemas.microsoft.com/office/powerpoint/2010/main" val="11076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96" y="345558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96" y="1137830"/>
            <a:ext cx="914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411596" y="3353980"/>
            <a:ext cx="11430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050" dirty="0"/>
              <a:t>Input Of FCN</a:t>
            </a:r>
            <a:endParaRPr lang="zh-CN" altLang="en-US" sz="1050" dirty="0"/>
          </a:p>
        </p:txBody>
      </p:sp>
      <p:sp>
        <p:nvSpPr>
          <p:cNvPr id="9" name="文本框 8"/>
          <p:cNvSpPr txBox="1"/>
          <p:nvPr/>
        </p:nvSpPr>
        <p:spPr>
          <a:xfrm>
            <a:off x="8575275" y="3282213"/>
            <a:ext cx="11429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/>
              <a:t>Output</a:t>
            </a:r>
            <a:endParaRPr lang="zh-CN" altLang="en-US" sz="1050" dirty="0"/>
          </a:p>
        </p:txBody>
      </p:sp>
      <p:pic>
        <p:nvPicPr>
          <p:cNvPr id="12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61" y="2036341"/>
            <a:ext cx="857145" cy="26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箭头连接符 3"/>
          <p:cNvCxnSpPr/>
          <p:nvPr/>
        </p:nvCxnSpPr>
        <p:spPr>
          <a:xfrm>
            <a:off x="2259292" y="4300080"/>
            <a:ext cx="1981148" cy="53338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2259292" y="3789584"/>
            <a:ext cx="3271742" cy="67882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291982" y="3176192"/>
            <a:ext cx="4234398" cy="95280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2283626" y="2525331"/>
            <a:ext cx="5538120" cy="13901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1640122" y="1955202"/>
            <a:ext cx="6976499" cy="28753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324145" y="3278033"/>
            <a:ext cx="11429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/>
              <a:t>Feature Map of  4</a:t>
            </a:r>
            <a:r>
              <a:rPr lang="en-US" altLang="zh-CN" sz="1050" baseline="30000" dirty="0"/>
              <a:t>th</a:t>
            </a:r>
            <a:r>
              <a:rPr lang="en-US" altLang="zh-CN" sz="1050" dirty="0"/>
              <a:t> </a:t>
            </a:r>
            <a:r>
              <a:rPr lang="en-US" altLang="zh-CN" sz="1050" dirty="0" err="1"/>
              <a:t>deconv</a:t>
            </a:r>
            <a:r>
              <a:rPr lang="en-US" altLang="zh-CN" sz="1050" dirty="0"/>
              <a:t> Layer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6778C6-2714-40A8-976F-749B7BB2E6F0}"/>
              </a:ext>
            </a:extLst>
          </p:cNvPr>
          <p:cNvSpPr txBox="1"/>
          <p:nvPr/>
        </p:nvSpPr>
        <p:spPr>
          <a:xfrm>
            <a:off x="707626" y="346742"/>
            <a:ext cx="729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Feature maps of the fully convolution network to do fault detection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104377" y="3265080"/>
            <a:ext cx="11246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/>
              <a:t>Feature Map of  3</a:t>
            </a:r>
            <a:r>
              <a:rPr lang="en-US" altLang="zh-CN" sz="1050" baseline="30000" dirty="0"/>
              <a:t>nd</a:t>
            </a:r>
            <a:r>
              <a:rPr lang="en-US" altLang="zh-CN" sz="1050" dirty="0"/>
              <a:t> </a:t>
            </a:r>
            <a:r>
              <a:rPr lang="en-US" altLang="zh-CN" sz="1050" dirty="0" err="1"/>
              <a:t>deconv</a:t>
            </a:r>
            <a:r>
              <a:rPr lang="en-US" altLang="zh-CN" sz="1050" dirty="0"/>
              <a:t> Layer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743766" y="3278033"/>
            <a:ext cx="114300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/>
              <a:t>Feature Map of 1</a:t>
            </a:r>
            <a:r>
              <a:rPr lang="en-US" altLang="zh-CN" sz="1050" baseline="30000" dirty="0"/>
              <a:t>st</a:t>
            </a:r>
            <a:r>
              <a:rPr lang="en-US" altLang="zh-CN" sz="1050" dirty="0"/>
              <a:t>  </a:t>
            </a:r>
            <a:r>
              <a:rPr lang="en-US" altLang="zh-CN" sz="1050" dirty="0" err="1"/>
              <a:t>Deconv</a:t>
            </a:r>
            <a:r>
              <a:rPr lang="en-US" altLang="zh-CN" sz="1050" dirty="0"/>
              <a:t> Layer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15481" y="3256785"/>
            <a:ext cx="1184275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dirty="0"/>
              <a:t>Feature Map of  2</a:t>
            </a:r>
            <a:r>
              <a:rPr lang="en-US" altLang="zh-CN" sz="1050" baseline="30000" dirty="0"/>
              <a:t>nd</a:t>
            </a:r>
            <a:r>
              <a:rPr lang="en-US" altLang="zh-CN" sz="1050" dirty="0"/>
              <a:t> </a:t>
            </a:r>
            <a:r>
              <a:rPr lang="en-US" altLang="zh-CN" sz="1050" dirty="0" err="1"/>
              <a:t>deconv</a:t>
            </a:r>
            <a:r>
              <a:rPr lang="en-US" altLang="zh-CN" sz="1050" dirty="0"/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8514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546" y="-5401"/>
            <a:ext cx="7168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Day: Talks+Labs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5202" y="1122896"/>
            <a:ext cx="749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Three Classes Machine Learning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5080" y="2905996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298" y="1953155"/>
            <a:ext cx="1079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 Cluster Analysis: K-Means, DBSCAN &amp; SOG</a:t>
            </a:r>
          </a:p>
        </p:txBody>
      </p:sp>
      <p:pic>
        <p:nvPicPr>
          <p:cNvPr id="19" name="Picture 2" descr="https://ys-wp-media.s3.amazonaws.com/wp-content/uploads/2019/04/YF_OFEruptinonFromTopDeckOfInn_SUM17_LudinMa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97" y="2410266"/>
            <a:ext cx="2684545" cy="15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79298" y="4126425"/>
            <a:ext cx="6952870" cy="2536135"/>
            <a:chOff x="979298" y="4126425"/>
            <a:chExt cx="6952870" cy="2536135"/>
          </a:xfrm>
        </p:grpSpPr>
        <p:sp>
          <p:nvSpPr>
            <p:cNvPr id="9" name="TextBox 8"/>
            <p:cNvSpPr txBox="1"/>
            <p:nvPr/>
          </p:nvSpPr>
          <p:spPr>
            <a:xfrm>
              <a:off x="979298" y="4126425"/>
              <a:ext cx="6277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Supervised Learning: Neural Networks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90" y="4692359"/>
              <a:ext cx="3429378" cy="11981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25080" y="6139340"/>
              <a:ext cx="3616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Lab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91" y="879881"/>
            <a:ext cx="1529803" cy="10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5664" y="1131556"/>
            <a:ext cx="11220669" cy="7648371"/>
            <a:chOff x="552994" y="1102595"/>
            <a:chExt cx="11220669" cy="7648371"/>
          </a:xfrm>
        </p:grpSpPr>
        <p:sp>
          <p:nvSpPr>
            <p:cNvPr id="3" name="Rectangle 2"/>
            <p:cNvSpPr/>
            <p:nvPr/>
          </p:nvSpPr>
          <p:spPr>
            <a:xfrm>
              <a:off x="661851" y="1102595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2994" y="5933238"/>
              <a:ext cx="11111812" cy="2817728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048844" y="4947486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Steepest Descent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8844" y="5266776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&amp; Objective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48842" y="562468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Example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48843" y="4621316"/>
            <a:ext cx="31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Training, Validation, Testing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48842" y="437743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16784" y="4307061"/>
            <a:ext cx="3740740" cy="1793708"/>
            <a:chOff x="8048844" y="4295146"/>
            <a:chExt cx="3740740" cy="1793708"/>
          </a:xfrm>
        </p:grpSpPr>
        <p:sp>
          <p:nvSpPr>
            <p:cNvPr id="10" name="Rectangle 9"/>
            <p:cNvSpPr/>
            <p:nvPr/>
          </p:nvSpPr>
          <p:spPr>
            <a:xfrm>
              <a:off x="8048844" y="5612771"/>
              <a:ext cx="3615962" cy="476083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173622" y="4295146"/>
              <a:ext cx="3615962" cy="9597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88881" y="5261065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38694" y="15672"/>
            <a:ext cx="1067554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</a:t>
            </a:r>
            <a:r>
              <a:rPr lang="en-US" altLang="zh-CN" sz="4800" b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CPF P(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y|w,x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10" y="1286836"/>
            <a:ext cx="5375866" cy="50171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87165" y="4343650"/>
            <a:ext cx="3939405" cy="2490387"/>
            <a:chOff x="5929812" y="1210632"/>
            <a:chExt cx="3931814" cy="47773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6464" y="1488095"/>
              <a:ext cx="3785162" cy="44998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252298" y="1210632"/>
              <a:ext cx="622687" cy="7675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  <a:endParaRPr lang="en-US" sz="20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29812" y="2993548"/>
              <a:ext cx="622687" cy="7675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  <a:endParaRPr lang="en-US" sz="20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348840" y="6304001"/>
            <a:ext cx="2783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R10"/>
              </a:rPr>
              <a:t>Hubel and </a:t>
            </a:r>
            <a:r>
              <a:rPr lang="en-US" dirty="0" err="1">
                <a:latin typeface="CMR10"/>
              </a:rPr>
              <a:t>Weisel</a:t>
            </a:r>
            <a:r>
              <a:rPr lang="en-US" dirty="0">
                <a:latin typeface="CMR10"/>
              </a:rPr>
              <a:t> (1959),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80145" y="1234922"/>
            <a:ext cx="8369807" cy="2877330"/>
            <a:chOff x="2780145" y="1234922"/>
            <a:chExt cx="8369807" cy="28773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0719" y="1267138"/>
              <a:ext cx="4839233" cy="2845114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2780145" y="1234922"/>
              <a:ext cx="5015346" cy="778605"/>
            </a:xfrm>
            <a:custGeom>
              <a:avLst/>
              <a:gdLst>
                <a:gd name="connsiteX0" fmla="*/ 0 w 5015346"/>
                <a:gd name="connsiteY0" fmla="*/ 732423 h 778605"/>
                <a:gd name="connsiteX1" fmla="*/ 526473 w 5015346"/>
                <a:gd name="connsiteY1" fmla="*/ 48933 h 778605"/>
                <a:gd name="connsiteX2" fmla="*/ 2613891 w 5015346"/>
                <a:gd name="connsiteY2" fmla="*/ 67405 h 778605"/>
                <a:gd name="connsiteX3" fmla="*/ 4581237 w 5015346"/>
                <a:gd name="connsiteY3" fmla="*/ 169005 h 778605"/>
                <a:gd name="connsiteX4" fmla="*/ 5015346 w 5015346"/>
                <a:gd name="connsiteY4" fmla="*/ 778605 h 77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5346" h="778605">
                  <a:moveTo>
                    <a:pt x="0" y="732423"/>
                  </a:moveTo>
                  <a:cubicBezTo>
                    <a:pt x="45412" y="446096"/>
                    <a:pt x="90824" y="159769"/>
                    <a:pt x="526473" y="48933"/>
                  </a:cubicBezTo>
                  <a:cubicBezTo>
                    <a:pt x="962122" y="-61903"/>
                    <a:pt x="1938097" y="47393"/>
                    <a:pt x="2613891" y="67405"/>
                  </a:cubicBezTo>
                  <a:cubicBezTo>
                    <a:pt x="3289685" y="87417"/>
                    <a:pt x="4180995" y="50472"/>
                    <a:pt x="4581237" y="169005"/>
                  </a:cubicBezTo>
                  <a:cubicBezTo>
                    <a:pt x="4981480" y="287538"/>
                    <a:pt x="4998413" y="533071"/>
                    <a:pt x="5015346" y="778605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eform 27"/>
          <p:cNvSpPr/>
          <p:nvPr/>
        </p:nvSpPr>
        <p:spPr>
          <a:xfrm>
            <a:off x="7833094" y="3041147"/>
            <a:ext cx="581716" cy="590497"/>
          </a:xfrm>
          <a:custGeom>
            <a:avLst/>
            <a:gdLst>
              <a:gd name="connsiteX0" fmla="*/ 341088 w 581716"/>
              <a:gd name="connsiteY0" fmla="*/ 117689 h 590497"/>
              <a:gd name="connsiteX1" fmla="*/ 581233 w 581716"/>
              <a:gd name="connsiteY1" fmla="*/ 468671 h 590497"/>
              <a:gd name="connsiteX2" fmla="*/ 285670 w 581716"/>
              <a:gd name="connsiteY2" fmla="*/ 588744 h 590497"/>
              <a:gd name="connsiteX3" fmla="*/ 82470 w 581716"/>
              <a:gd name="connsiteY3" fmla="*/ 394780 h 590497"/>
              <a:gd name="connsiteX4" fmla="*/ 8579 w 581716"/>
              <a:gd name="connsiteY4" fmla="*/ 25326 h 590497"/>
              <a:gd name="connsiteX5" fmla="*/ 267197 w 581716"/>
              <a:gd name="connsiteY5" fmla="*/ 62271 h 59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716" h="590497">
                <a:moveTo>
                  <a:pt x="341088" y="117689"/>
                </a:moveTo>
                <a:cubicBezTo>
                  <a:pt x="465778" y="253925"/>
                  <a:pt x="590469" y="390162"/>
                  <a:pt x="581233" y="468671"/>
                </a:cubicBezTo>
                <a:cubicBezTo>
                  <a:pt x="571997" y="547180"/>
                  <a:pt x="368797" y="601059"/>
                  <a:pt x="285670" y="588744"/>
                </a:cubicBezTo>
                <a:cubicBezTo>
                  <a:pt x="202543" y="576429"/>
                  <a:pt x="128652" y="488683"/>
                  <a:pt x="82470" y="394780"/>
                </a:cubicBezTo>
                <a:cubicBezTo>
                  <a:pt x="36288" y="300877"/>
                  <a:pt x="-22209" y="80744"/>
                  <a:pt x="8579" y="25326"/>
                </a:cubicBezTo>
                <a:cubicBezTo>
                  <a:pt x="39367" y="-30092"/>
                  <a:pt x="153282" y="16089"/>
                  <a:pt x="267197" y="62271"/>
                </a:cubicBezTo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708106" y="4795779"/>
            <a:ext cx="2770909" cy="1695676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933578" y="3805382"/>
            <a:ext cx="356456" cy="1904598"/>
            <a:chOff x="3934691" y="4112252"/>
            <a:chExt cx="277091" cy="142956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008582" y="4294909"/>
              <a:ext cx="27709" cy="1246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934691" y="4112252"/>
              <a:ext cx="277091" cy="3518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22400" y="1440873"/>
            <a:ext cx="701964" cy="1248822"/>
            <a:chOff x="1422400" y="1440873"/>
            <a:chExt cx="701964" cy="1248822"/>
          </a:xfrm>
        </p:grpSpPr>
        <p:sp>
          <p:nvSpPr>
            <p:cNvPr id="53" name="Rectangle 52"/>
            <p:cNvSpPr/>
            <p:nvPr/>
          </p:nvSpPr>
          <p:spPr>
            <a:xfrm>
              <a:off x="1422400" y="1440873"/>
              <a:ext cx="701964" cy="1248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422400" y="2065284"/>
              <a:ext cx="661926" cy="255915"/>
              <a:chOff x="212436" y="2586182"/>
              <a:chExt cx="1348509" cy="27438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212436" y="2586182"/>
                <a:ext cx="1145309" cy="1847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4836" y="2689695"/>
                <a:ext cx="1196109" cy="6736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17236" y="2799121"/>
                <a:ext cx="840509" cy="614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3405971" y="5233395"/>
            <a:ext cx="301708" cy="476585"/>
            <a:chOff x="3934691" y="4112252"/>
            <a:chExt cx="277091" cy="1429566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4008582" y="4294909"/>
              <a:ext cx="27709" cy="1246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3934691" y="4112252"/>
              <a:ext cx="277091" cy="3518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3269135" y="1645966"/>
            <a:ext cx="2540000" cy="1416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179930" y="3062889"/>
            <a:ext cx="3692421" cy="4142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212579" y="3633391"/>
            <a:ext cx="824764" cy="2676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9719327" y="187874"/>
            <a:ext cx="62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sz="4800" dirty="0"/>
          </a:p>
        </p:txBody>
      </p:sp>
      <p:sp>
        <p:nvSpPr>
          <p:cNvPr id="66" name="Rectangle 65"/>
          <p:cNvSpPr/>
          <p:nvPr/>
        </p:nvSpPr>
        <p:spPr>
          <a:xfrm>
            <a:off x="9252682" y="17031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800" dirty="0"/>
          </a:p>
        </p:txBody>
      </p:sp>
      <p:sp>
        <p:nvSpPr>
          <p:cNvPr id="67" name="Rectangle 66"/>
          <p:cNvSpPr/>
          <p:nvPr/>
        </p:nvSpPr>
        <p:spPr>
          <a:xfrm>
            <a:off x="10263112" y="17031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800" dirty="0"/>
          </a:p>
        </p:txBody>
      </p:sp>
      <p:sp>
        <p:nvSpPr>
          <p:cNvPr id="64" name="Rectangle 63"/>
          <p:cNvSpPr/>
          <p:nvPr/>
        </p:nvSpPr>
        <p:spPr>
          <a:xfrm>
            <a:off x="4651166" y="135201"/>
            <a:ext cx="6363855" cy="85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3556825" y="1945726"/>
            <a:ext cx="1094341" cy="960308"/>
            <a:chOff x="3556825" y="1945726"/>
            <a:chExt cx="1094341" cy="960308"/>
          </a:xfrm>
        </p:grpSpPr>
        <p:sp>
          <p:nvSpPr>
            <p:cNvPr id="68" name="Rectangle 67"/>
            <p:cNvSpPr/>
            <p:nvPr/>
          </p:nvSpPr>
          <p:spPr>
            <a:xfrm>
              <a:off x="3556825" y="1945726"/>
              <a:ext cx="1094341" cy="960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595255" y="2296132"/>
              <a:ext cx="1039090" cy="122640"/>
            </a:xfrm>
            <a:custGeom>
              <a:avLst/>
              <a:gdLst>
                <a:gd name="connsiteX0" fmla="*/ 0 w 1039090"/>
                <a:gd name="connsiteY0" fmla="*/ 104168 h 122640"/>
                <a:gd name="connsiteX1" fmla="*/ 207818 w 1039090"/>
                <a:gd name="connsiteY1" fmla="*/ 114559 h 122640"/>
                <a:gd name="connsiteX2" fmla="*/ 311727 w 1039090"/>
                <a:gd name="connsiteY2" fmla="*/ 259 h 122640"/>
                <a:gd name="connsiteX3" fmla="*/ 394854 w 1039090"/>
                <a:gd name="connsiteY3" fmla="*/ 83386 h 122640"/>
                <a:gd name="connsiteX4" fmla="*/ 727363 w 1039090"/>
                <a:gd name="connsiteY4" fmla="*/ 83386 h 122640"/>
                <a:gd name="connsiteX5" fmla="*/ 779318 w 1039090"/>
                <a:gd name="connsiteY5" fmla="*/ 21041 h 122640"/>
                <a:gd name="connsiteX6" fmla="*/ 841663 w 1039090"/>
                <a:gd name="connsiteY6" fmla="*/ 83386 h 122640"/>
                <a:gd name="connsiteX7" fmla="*/ 1039090 w 1039090"/>
                <a:gd name="connsiteY7" fmla="*/ 83386 h 12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9090" h="122640">
                  <a:moveTo>
                    <a:pt x="0" y="104168"/>
                  </a:moveTo>
                  <a:cubicBezTo>
                    <a:pt x="77932" y="118022"/>
                    <a:pt x="155864" y="131877"/>
                    <a:pt x="207818" y="114559"/>
                  </a:cubicBezTo>
                  <a:cubicBezTo>
                    <a:pt x="259772" y="97241"/>
                    <a:pt x="280554" y="5455"/>
                    <a:pt x="311727" y="259"/>
                  </a:cubicBezTo>
                  <a:cubicBezTo>
                    <a:pt x="342900" y="-4937"/>
                    <a:pt x="325581" y="69532"/>
                    <a:pt x="394854" y="83386"/>
                  </a:cubicBezTo>
                  <a:cubicBezTo>
                    <a:pt x="464127" y="97240"/>
                    <a:pt x="663286" y="93777"/>
                    <a:pt x="727363" y="83386"/>
                  </a:cubicBezTo>
                  <a:cubicBezTo>
                    <a:pt x="791440" y="72995"/>
                    <a:pt x="760268" y="21041"/>
                    <a:pt x="779318" y="21041"/>
                  </a:cubicBezTo>
                  <a:cubicBezTo>
                    <a:pt x="798368" y="21041"/>
                    <a:pt x="798368" y="72995"/>
                    <a:pt x="841663" y="83386"/>
                  </a:cubicBezTo>
                  <a:cubicBezTo>
                    <a:pt x="884958" y="93777"/>
                    <a:pt x="962024" y="88581"/>
                    <a:pt x="1039090" y="833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"/>
          <p:cNvSpPr/>
          <p:nvPr/>
        </p:nvSpPr>
        <p:spPr>
          <a:xfrm>
            <a:off x="7681913" y="6438900"/>
            <a:ext cx="52387" cy="19050"/>
          </a:xfrm>
          <a:custGeom>
            <a:avLst/>
            <a:gdLst>
              <a:gd name="connsiteX0" fmla="*/ 52387 w 52387"/>
              <a:gd name="connsiteY0" fmla="*/ 0 h 19050"/>
              <a:gd name="connsiteX1" fmla="*/ 0 w 52387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" h="19050">
                <a:moveTo>
                  <a:pt x="52387" y="0"/>
                </a:moveTo>
                <a:lnTo>
                  <a:pt x="0" y="190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8269306" y="4971448"/>
            <a:ext cx="1333667" cy="1540054"/>
          </a:xfrm>
          <a:custGeom>
            <a:avLst/>
            <a:gdLst>
              <a:gd name="connsiteX0" fmla="*/ 0 w 1042988"/>
              <a:gd name="connsiteY0" fmla="*/ 1428750 h 1436427"/>
              <a:gd name="connsiteX1" fmla="*/ 214313 w 1042988"/>
              <a:gd name="connsiteY1" fmla="*/ 1414463 h 1436427"/>
              <a:gd name="connsiteX2" fmla="*/ 471488 w 1042988"/>
              <a:gd name="connsiteY2" fmla="*/ 1243013 h 1436427"/>
              <a:gd name="connsiteX3" fmla="*/ 728663 w 1042988"/>
              <a:gd name="connsiteY3" fmla="*/ 414338 h 1436427"/>
              <a:gd name="connsiteX4" fmla="*/ 933450 w 1042988"/>
              <a:gd name="connsiteY4" fmla="*/ 80963 h 1436427"/>
              <a:gd name="connsiteX5" fmla="*/ 1042988 w 1042988"/>
              <a:gd name="connsiteY5" fmla="*/ 0 h 143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2988" h="1436427">
                <a:moveTo>
                  <a:pt x="0" y="1428750"/>
                </a:moveTo>
                <a:cubicBezTo>
                  <a:pt x="67866" y="1437084"/>
                  <a:pt x="135732" y="1445419"/>
                  <a:pt x="214313" y="1414463"/>
                </a:cubicBezTo>
                <a:cubicBezTo>
                  <a:pt x="292894" y="1383507"/>
                  <a:pt x="385763" y="1409700"/>
                  <a:pt x="471488" y="1243013"/>
                </a:cubicBezTo>
                <a:cubicBezTo>
                  <a:pt x="557213" y="1076326"/>
                  <a:pt x="651669" y="608013"/>
                  <a:pt x="728663" y="414338"/>
                </a:cubicBezTo>
                <a:cubicBezTo>
                  <a:pt x="805657" y="220663"/>
                  <a:pt x="881063" y="150019"/>
                  <a:pt x="933450" y="80963"/>
                </a:cubicBezTo>
                <a:cubicBezTo>
                  <a:pt x="985837" y="11907"/>
                  <a:pt x="1014412" y="5953"/>
                  <a:pt x="104298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998381" y="4731581"/>
            <a:ext cx="1538522" cy="3144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603242" y="3497830"/>
            <a:ext cx="2178802" cy="990460"/>
            <a:chOff x="7603242" y="3497830"/>
            <a:chExt cx="2178802" cy="990460"/>
          </a:xfrm>
        </p:grpSpPr>
        <p:cxnSp>
          <p:nvCxnSpPr>
            <p:cNvPr id="8" name="Straight Arrow Connector 7"/>
            <p:cNvCxnSpPr>
              <a:endCxn id="22" idx="0"/>
            </p:cNvCxnSpPr>
            <p:nvPr/>
          </p:nvCxnSpPr>
          <p:spPr>
            <a:xfrm>
              <a:off x="8269306" y="3497830"/>
              <a:ext cx="461029" cy="990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603242" y="3922281"/>
              <a:ext cx="217880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Probability of transmitting input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of strength 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0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3164 0.3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18347 0.3555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00872 0.3766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43802 -0.1548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58" grpId="0" animBg="1"/>
      <p:bldP spid="59" grpId="0" animBg="1"/>
      <p:bldP spid="62" grpId="0" animBg="1"/>
      <p:bldP spid="65" grpId="0"/>
      <p:bldP spid="66" grpId="0"/>
      <p:bldP spid="67" grpId="0"/>
      <p:bldP spid="64" grpId="0" animBg="1"/>
      <p:bldP spid="4" grpId="0" animBg="1"/>
      <p:bldP spid="4" grpId="1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5719187" y="1409644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05781" y="-22706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Function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215498" y="641336"/>
            <a:ext cx="2687649" cy="1471747"/>
            <a:chOff x="8303857" y="1914258"/>
            <a:chExt cx="2687649" cy="1471747"/>
          </a:xfrm>
        </p:grpSpPr>
        <p:grpSp>
          <p:nvGrpSpPr>
            <p:cNvPr id="24" name="Group 23"/>
            <p:cNvGrpSpPr/>
            <p:nvPr/>
          </p:nvGrpSpPr>
          <p:grpSpPr>
            <a:xfrm>
              <a:off x="8303857" y="1914258"/>
              <a:ext cx="2687649" cy="1471747"/>
              <a:chOff x="692040" y="4775896"/>
              <a:chExt cx="2687649" cy="1471747"/>
            </a:xfrm>
          </p:grpSpPr>
          <p:sp>
            <p:nvSpPr>
              <p:cNvPr id="34" name="Double Bracket 33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36" name="Straight Arrow Connector 35"/>
              <p:cNvCxnSpPr>
                <a:endCxn id="27" idx="1"/>
              </p:cNvCxnSpPr>
              <p:nvPr/>
            </p:nvCxnSpPr>
            <p:spPr>
              <a:xfrm>
                <a:off x="960566" y="5027021"/>
                <a:ext cx="1321646" cy="4792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endCxn id="27" idx="1"/>
              </p:cNvCxnSpPr>
              <p:nvPr/>
            </p:nvCxnSpPr>
            <p:spPr>
              <a:xfrm>
                <a:off x="960566" y="5306472"/>
                <a:ext cx="1321646" cy="1998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endCxn id="27" idx="1"/>
              </p:cNvCxnSpPr>
              <p:nvPr/>
            </p:nvCxnSpPr>
            <p:spPr>
              <a:xfrm flipV="1">
                <a:off x="960566" y="5506319"/>
                <a:ext cx="1321646" cy="4029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3015487" y="5261531"/>
                <a:ext cx="3642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9858687" y="1988521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820518" y="2102488"/>
              <a:ext cx="428322" cy="1068636"/>
              <a:chOff x="4564264" y="2480277"/>
              <a:chExt cx="428322" cy="106863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564264" y="248027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64264" y="28299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64264" y="317958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894029" y="246001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79647" y="1983044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 )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150245" y="2510821"/>
              <a:ext cx="202467" cy="28201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stCxn id="40" idx="0"/>
              <a:endCxn id="40" idx="4"/>
            </p:cNvCxnSpPr>
            <p:nvPr/>
          </p:nvCxnSpPr>
          <p:spPr>
            <a:xfrm>
              <a:off x="10165235" y="2410991"/>
              <a:ext cx="0" cy="478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0595312" y="2113083"/>
            <a:ext cx="1529073" cy="1283195"/>
            <a:chOff x="10191288" y="2057821"/>
            <a:chExt cx="1529073" cy="1283195"/>
          </a:xfrm>
        </p:grpSpPr>
        <p:grpSp>
          <p:nvGrpSpPr>
            <p:cNvPr id="6" name="Group 5"/>
            <p:cNvGrpSpPr/>
            <p:nvPr/>
          </p:nvGrpSpPr>
          <p:grpSpPr>
            <a:xfrm>
              <a:off x="10191288" y="2618232"/>
              <a:ext cx="1529073" cy="722784"/>
              <a:chOff x="10191288" y="2618232"/>
              <a:chExt cx="1529073" cy="72278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191288" y="2794958"/>
                <a:ext cx="152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What is         ? </a:t>
                </a: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0999337" y="2618232"/>
                <a:ext cx="432850" cy="722784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11121714" y="2057821"/>
              <a:ext cx="142639" cy="392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7766390" y="5866543"/>
            <a:ext cx="42867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434721" y="5490318"/>
            <a:ext cx="2826501" cy="377967"/>
            <a:chOff x="7024691" y="5446597"/>
            <a:chExt cx="2826501" cy="377967"/>
          </a:xfrm>
        </p:grpSpPr>
        <p:sp>
          <p:nvSpPr>
            <p:cNvPr id="17" name="TextBox 16"/>
            <p:cNvSpPr txBox="1"/>
            <p:nvPr/>
          </p:nvSpPr>
          <p:spPr>
            <a:xfrm>
              <a:off x="8179283" y="5455232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Predicted class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4691" y="5446597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Obs. class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0580184" y="739281"/>
            <a:ext cx="995173" cy="316868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731250" y="1244987"/>
            <a:ext cx="8309382" cy="4835083"/>
            <a:chOff x="731250" y="1244987"/>
            <a:chExt cx="8309382" cy="4835083"/>
          </a:xfrm>
        </p:grpSpPr>
        <p:grpSp>
          <p:nvGrpSpPr>
            <p:cNvPr id="15" name="Group 14"/>
            <p:cNvGrpSpPr/>
            <p:nvPr/>
          </p:nvGrpSpPr>
          <p:grpSpPr>
            <a:xfrm>
              <a:off x="731250" y="1264111"/>
              <a:ext cx="8309382" cy="4815959"/>
              <a:chOff x="782916" y="1268473"/>
              <a:chExt cx="8309382" cy="481595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8518" y="1774697"/>
                <a:ext cx="7381120" cy="404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66823" y="1268473"/>
                <a:ext cx="245932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a(z) = 1/(1+e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42554" y="1286940"/>
                <a:ext cx="374974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(z)/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800" dirty="0">
                    <a:latin typeface="Symbol" panose="05050102010706020507" pitchFamily="18" charset="2"/>
                  </a:rPr>
                  <a:t>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(z)(1-</a:t>
                </a:r>
                <a:r>
                  <a:rPr lang="en-US" sz="2800" dirty="0">
                    <a:latin typeface="Symbol" panose="05050102010706020507" pitchFamily="18" charset="2"/>
                  </a:rPr>
                  <a:t>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(z))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6200000">
                <a:off x="4370682" y="3505406"/>
                <a:ext cx="10631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(z)/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6200000">
                <a:off x="691865" y="3282432"/>
                <a:ext cx="5822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a(z)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21173" y="5526706"/>
                <a:ext cx="34336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73046" y="5561212"/>
                <a:ext cx="34336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2002177" y="1266872"/>
              <a:ext cx="245932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a(z) = 1/(1+e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-z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807132" y="3618745"/>
              <a:ext cx="1379799" cy="1341875"/>
              <a:chOff x="1807132" y="3618745"/>
              <a:chExt cx="1379799" cy="1341875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3166110" y="3634740"/>
                <a:ext cx="0" cy="132588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807132" y="3618745"/>
                <a:ext cx="1379799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 rot="16200000">
              <a:off x="619203" y="3254035"/>
              <a:ext cx="7825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</a:rPr>
                <a:t>s(</a:t>
              </a:r>
              <a:r>
                <a:rPr lang="en-US" sz="2800" dirty="0"/>
                <a:t>z</a:t>
              </a:r>
              <a:r>
                <a:rPr lang="en-US" sz="2800" dirty="0">
                  <a:latin typeface="Symbol" panose="05050102010706020507" pitchFamily="18" charset="2"/>
                </a:rPr>
                <a:t>)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49847" y="1244987"/>
              <a:ext cx="7825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</a:rPr>
                <a:t>s(</a:t>
              </a:r>
              <a:r>
                <a:rPr lang="en-US" sz="2800" dirty="0"/>
                <a:t>z</a:t>
              </a:r>
              <a:r>
                <a:rPr lang="en-US" sz="2800" dirty="0">
                  <a:latin typeface="Symbol" panose="05050102010706020507" pitchFamily="18" charset="2"/>
                </a:rPr>
                <a:t>)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279528" y="5943487"/>
            <a:ext cx="167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 class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03361" y="6181725"/>
            <a:ext cx="171996" cy="131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650517" y="1264110"/>
            <a:ext cx="4313487" cy="4717589"/>
            <a:chOff x="4650517" y="1264110"/>
            <a:chExt cx="4313487" cy="4717589"/>
          </a:xfrm>
        </p:grpSpPr>
        <p:sp>
          <p:nvSpPr>
            <p:cNvPr id="2" name="Rectangle 1"/>
            <p:cNvSpPr/>
            <p:nvPr/>
          </p:nvSpPr>
          <p:spPr>
            <a:xfrm>
              <a:off x="4650517" y="1264110"/>
              <a:ext cx="3961586" cy="4717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02418" y="1304689"/>
              <a:ext cx="3961586" cy="637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3457" y="1028609"/>
            <a:ext cx="4313487" cy="5153116"/>
            <a:chOff x="4650517" y="1264110"/>
            <a:chExt cx="4313487" cy="4717589"/>
          </a:xfrm>
        </p:grpSpPr>
        <p:sp>
          <p:nvSpPr>
            <p:cNvPr id="72" name="Rectangle 71"/>
            <p:cNvSpPr/>
            <p:nvPr/>
          </p:nvSpPr>
          <p:spPr>
            <a:xfrm>
              <a:off x="4650517" y="1264110"/>
              <a:ext cx="3961586" cy="4717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002418" y="1304689"/>
              <a:ext cx="3961586" cy="637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45677 -0.1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5" grpId="0" animBg="1"/>
      <p:bldP spid="68" grpId="0" animBg="1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2779216" y="69752"/>
            <a:ext cx="62536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Aramco Fault CNN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52" y="1332737"/>
            <a:ext cx="5504688" cy="5155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441" y="1332737"/>
            <a:ext cx="5504688" cy="5155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62200" y="1085415"/>
            <a:ext cx="6991350" cy="24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0370"/>
            <a:ext cx="3048000" cy="11144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27730" y="1332737"/>
            <a:ext cx="5598110" cy="5105428"/>
          </a:xfrm>
          <a:prstGeom prst="rect">
            <a:avLst/>
          </a:prstGeom>
          <a:solidFill>
            <a:srgbClr val="00B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36" y="1085415"/>
            <a:ext cx="5412284" cy="535275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2779216" y="69752"/>
            <a:ext cx="62536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Aramco Fault CNN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616" y="1085415"/>
            <a:ext cx="5572125" cy="5352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2200" y="1085415"/>
            <a:ext cx="6991350" cy="24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525" y="1209076"/>
            <a:ext cx="3038475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0370"/>
            <a:ext cx="3048000" cy="1114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31615" y="1332737"/>
            <a:ext cx="5572125" cy="5105428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36" y="1085415"/>
            <a:ext cx="5412284" cy="535275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2779216" y="69752"/>
            <a:ext cx="62536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Aramco Fault CNN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616" y="1085415"/>
            <a:ext cx="5572125" cy="5352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2200" y="1085415"/>
            <a:ext cx="6991350" cy="24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525" y="1209076"/>
            <a:ext cx="3038475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0370"/>
            <a:ext cx="3048000" cy="1114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31615" y="1332737"/>
            <a:ext cx="5572125" cy="5105428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53B4403-2A58-4004-B6CD-AEAA29B13F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4223" y="727075"/>
          <a:ext cx="10515597" cy="54914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49786839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08447521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81312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Labs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Purpose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Link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46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 K-means and DBSCAN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Learn how K-means and DBSCAN work and hyper-parameters decide results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https://colab.research.google.com/drive/1WRYzkb0Wd5SYyYO_OkBYnd7h1tab6N9X?usp=sharing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450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 Crack Detection on </a:t>
                      </a:r>
                      <a:r>
                        <a:rPr lang="en-US" altLang="zh-CN" dirty="0" err="1"/>
                        <a:t>AlUla</a:t>
                      </a:r>
                      <a:r>
                        <a:rPr lang="en-US" altLang="zh-CN" dirty="0"/>
                        <a:t> Photos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Understand </a:t>
                      </a:r>
                      <a:r>
                        <a:rPr lang="en-US" altLang="zh-CN" dirty="0" err="1"/>
                        <a:t>Keras</a:t>
                      </a:r>
                      <a:r>
                        <a:rPr lang="en-US" altLang="zh-CN" dirty="0"/>
                        <a:t> and basic idea of U-Net.</a:t>
                      </a:r>
                    </a:p>
                    <a:p>
                      <a:r>
                        <a:rPr lang="en-US" altLang="zh-CN" dirty="0"/>
                        <a:t>Learn how to use U-Net to detect cracks.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https://colab.research.google.com/drive/1n7K1esyM_FmWb-6ZwT8eGWxylOk4xoOp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 Salt Body Identification by Convolutional 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Learn how to use CNN to detect salt body.</a:t>
                      </a:r>
                    </a:p>
                    <a:p>
                      <a:r>
                        <a:rPr lang="en-US" altLang="zh-CN" dirty="0"/>
                        <a:t>Try to label salt by hand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https://drive.google.com/file/d/1RiSgAPd6AUUSM_sfifK0S-yMAQnyD2ae/view?usp=sharing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25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3.1 Salt Detection with U-net Lab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Learn about setting up U-net training and validation with KERAS </a:t>
                      </a:r>
                    </a:p>
                    <a:p>
                      <a:r>
                        <a:rPr lang="en-US" altLang="zh-CN" dirty="0"/>
                        <a:t>Use U-net network to do semantic segmentation of input images,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https://colab.research.google.com/drive/1LT-kOWWqxCzwrrCeSr_-dV6ycxVuQZf9?usp=sharing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56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  Identifying Migration Artifacts and Reflectors by Machine Learning Methods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Try to use SAM and simple to detect artifacts and image.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Try to label artifacts  by hand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https://drive.google.com/file/d/12-UJ1VmyC5cdTUHGQlm08Rww2snqUzz5/view?usp=sharing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49922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93518" y="945572"/>
            <a:ext cx="11492346" cy="5392882"/>
            <a:chOff x="93518" y="945572"/>
            <a:chExt cx="11492346" cy="5392882"/>
          </a:xfrm>
        </p:grpSpPr>
        <p:sp>
          <p:nvSpPr>
            <p:cNvPr id="2" name="Rectangle 1"/>
            <p:cNvSpPr/>
            <p:nvPr/>
          </p:nvSpPr>
          <p:spPr>
            <a:xfrm>
              <a:off x="93518" y="5270400"/>
              <a:ext cx="11492346" cy="106805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05770" y="945572"/>
              <a:ext cx="10664050" cy="1184564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7523018" y="1111828"/>
            <a:ext cx="3446802" cy="820881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697362" y="6507749"/>
            <a:ext cx="11511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</a:rPr>
              <a:t>Comparing convolutional neural networking and image processing seismic fault detection methods, 2020, </a:t>
            </a:r>
            <a:r>
              <a:rPr lang="en-US" sz="1100" i="1" dirty="0" err="1">
                <a:latin typeface="Times New Roman" panose="02020603050405020304" pitchFamily="18" charset="0"/>
              </a:rPr>
              <a:t>Jie</a:t>
            </a:r>
            <a:r>
              <a:rPr lang="en-US" sz="1100" i="1" dirty="0">
                <a:latin typeface="Times New Roman" panose="02020603050405020304" pitchFamily="18" charset="0"/>
              </a:rPr>
              <a:t> Qi*, Bin </a:t>
            </a:r>
            <a:r>
              <a:rPr lang="en-US" sz="1100" i="1" dirty="0" err="1">
                <a:latin typeface="Times New Roman" panose="02020603050405020304" pitchFamily="18" charset="0"/>
              </a:rPr>
              <a:t>Lyu</a:t>
            </a:r>
            <a:r>
              <a:rPr lang="en-US" sz="1100" i="1" dirty="0">
                <a:latin typeface="Times New Roman" panose="02020603050405020304" pitchFamily="18" charset="0"/>
              </a:rPr>
              <a:t>, </a:t>
            </a:r>
            <a:r>
              <a:rPr lang="en-US" sz="1100" i="1" dirty="0" err="1">
                <a:latin typeface="Times New Roman" panose="02020603050405020304" pitchFamily="18" charset="0"/>
              </a:rPr>
              <a:t>Xinming</a:t>
            </a:r>
            <a:r>
              <a:rPr lang="en-US" sz="1100" i="1" dirty="0">
                <a:latin typeface="Times New Roman" panose="02020603050405020304" pitchFamily="18" charset="0"/>
              </a:rPr>
              <a:t> Wu, and Kurt </a:t>
            </a:r>
            <a:r>
              <a:rPr lang="en-US" sz="1100" i="1" dirty="0" err="1">
                <a:latin typeface="Times New Roman" panose="02020603050405020304" pitchFamily="18" charset="0"/>
              </a:rPr>
              <a:t>Marfurt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480" y="1442999"/>
            <a:ext cx="5158920" cy="29976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0132" y="289799"/>
            <a:ext cx="941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Fault Detection: Synthetic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931" y="1442999"/>
            <a:ext cx="569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U-Net Architecture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9184" y="1156465"/>
            <a:ext cx="114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7460" y="958732"/>
            <a:ext cx="114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Labeled </a:t>
            </a:r>
          </a:p>
          <a:p>
            <a:pPr algn="ctr"/>
            <a:r>
              <a:rPr lang="en-US" dirty="0"/>
              <a:t>Synthetics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37192" y="4349815"/>
            <a:ext cx="3534008" cy="2465711"/>
            <a:chOff x="637192" y="4148215"/>
            <a:chExt cx="3534008" cy="24657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192" y="4694534"/>
              <a:ext cx="3534008" cy="19193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57600" y="4148215"/>
              <a:ext cx="9380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Raw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81016" y="4343962"/>
            <a:ext cx="3564584" cy="2471564"/>
            <a:chOff x="4581016" y="4142362"/>
            <a:chExt cx="3564584" cy="247156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1016" y="4694534"/>
              <a:ext cx="3564584" cy="191939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906992" y="4142362"/>
              <a:ext cx="30925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Processing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75416" y="4379631"/>
            <a:ext cx="3564584" cy="2435895"/>
            <a:chOff x="8375416" y="4178031"/>
            <a:chExt cx="3564584" cy="24358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5416" y="4694534"/>
              <a:ext cx="3564584" cy="19193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730969" y="4178031"/>
              <a:ext cx="1051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CNN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6931" y="2587858"/>
            <a:ext cx="349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Training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9658" y="3732717"/>
            <a:ext cx="3246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3: Testing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416" y="4896134"/>
            <a:ext cx="3564584" cy="1919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024" y="1537827"/>
            <a:ext cx="1094447" cy="1105789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 flipV="1">
            <a:off x="11258418" y="2150885"/>
            <a:ext cx="455982" cy="246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0782860" y="1525797"/>
            <a:ext cx="1094447" cy="1146555"/>
            <a:chOff x="10782860" y="1525797"/>
            <a:chExt cx="1094447" cy="114655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2860" y="1525797"/>
              <a:ext cx="1094447" cy="1105789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1098896" y="1576327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1424096" y="1557076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714400" y="1605063"/>
              <a:ext cx="0" cy="1067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0857600" y="1576327"/>
              <a:ext cx="144000" cy="10115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7182343" y="5591827"/>
            <a:ext cx="4550692" cy="457961"/>
            <a:chOff x="7182343" y="5591827"/>
            <a:chExt cx="4550692" cy="457961"/>
          </a:xfrm>
        </p:grpSpPr>
        <p:sp>
          <p:nvSpPr>
            <p:cNvPr id="44" name="Freeform 43"/>
            <p:cNvSpPr/>
            <p:nvPr/>
          </p:nvSpPr>
          <p:spPr>
            <a:xfrm>
              <a:off x="11001153" y="5591827"/>
              <a:ext cx="731882" cy="434100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9FD84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182343" y="5615688"/>
              <a:ext cx="731882" cy="434100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9FD84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81016" y="4982181"/>
            <a:ext cx="4550692" cy="1163438"/>
            <a:chOff x="7182343" y="5591826"/>
            <a:chExt cx="4550692" cy="1163438"/>
          </a:xfrm>
        </p:grpSpPr>
        <p:sp>
          <p:nvSpPr>
            <p:cNvPr id="53" name="Freeform 52"/>
            <p:cNvSpPr/>
            <p:nvPr/>
          </p:nvSpPr>
          <p:spPr>
            <a:xfrm>
              <a:off x="11001153" y="5591826"/>
              <a:ext cx="731882" cy="1163437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7182343" y="5615688"/>
              <a:ext cx="731882" cy="1139576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384156" y="4832247"/>
            <a:ext cx="4171946" cy="1643240"/>
            <a:chOff x="7293561" y="5559564"/>
            <a:chExt cx="4171946" cy="1643240"/>
          </a:xfrm>
        </p:grpSpPr>
        <p:sp>
          <p:nvSpPr>
            <p:cNvPr id="56" name="Freeform 55"/>
            <p:cNvSpPr/>
            <p:nvPr/>
          </p:nvSpPr>
          <p:spPr>
            <a:xfrm>
              <a:off x="11101011" y="5559564"/>
              <a:ext cx="364496" cy="1643240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7293561" y="5591826"/>
              <a:ext cx="338558" cy="1610978"/>
            </a:xfrm>
            <a:custGeom>
              <a:avLst/>
              <a:gdLst>
                <a:gd name="connsiteX0" fmla="*/ 14177 w 731882"/>
                <a:gd name="connsiteY0" fmla="*/ 128489 h 434100"/>
                <a:gd name="connsiteX1" fmla="*/ 439480 w 731882"/>
                <a:gd name="connsiteY1" fmla="*/ 15075 h 434100"/>
                <a:gd name="connsiteX2" fmla="*/ 701749 w 731882"/>
                <a:gd name="connsiteY2" fmla="*/ 15075 h 434100"/>
                <a:gd name="connsiteX3" fmla="*/ 715926 w 731882"/>
                <a:gd name="connsiteY3" fmla="*/ 142666 h 434100"/>
                <a:gd name="connsiteX4" fmla="*/ 609600 w 731882"/>
                <a:gd name="connsiteY4" fmla="*/ 298610 h 434100"/>
                <a:gd name="connsiteX5" fmla="*/ 297712 w 731882"/>
                <a:gd name="connsiteY5" fmla="*/ 412024 h 434100"/>
                <a:gd name="connsiteX6" fmla="*/ 127591 w 731882"/>
                <a:gd name="connsiteY6" fmla="*/ 426201 h 434100"/>
                <a:gd name="connsiteX7" fmla="*/ 0 w 731882"/>
                <a:gd name="connsiteY7" fmla="*/ 319875 h 43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882" h="434100">
                  <a:moveTo>
                    <a:pt x="14177" y="128489"/>
                  </a:moveTo>
                  <a:cubicBezTo>
                    <a:pt x="169531" y="81233"/>
                    <a:pt x="324885" y="33977"/>
                    <a:pt x="439480" y="15075"/>
                  </a:cubicBezTo>
                  <a:cubicBezTo>
                    <a:pt x="554075" y="-3827"/>
                    <a:pt x="655675" y="-6190"/>
                    <a:pt x="701749" y="15075"/>
                  </a:cubicBezTo>
                  <a:cubicBezTo>
                    <a:pt x="747823" y="36340"/>
                    <a:pt x="731284" y="95410"/>
                    <a:pt x="715926" y="142666"/>
                  </a:cubicBezTo>
                  <a:cubicBezTo>
                    <a:pt x="700568" y="189922"/>
                    <a:pt x="679302" y="253717"/>
                    <a:pt x="609600" y="298610"/>
                  </a:cubicBezTo>
                  <a:cubicBezTo>
                    <a:pt x="539898" y="343503"/>
                    <a:pt x="378047" y="390759"/>
                    <a:pt x="297712" y="412024"/>
                  </a:cubicBezTo>
                  <a:cubicBezTo>
                    <a:pt x="217377" y="433289"/>
                    <a:pt x="177210" y="441559"/>
                    <a:pt x="127591" y="426201"/>
                  </a:cubicBezTo>
                  <a:cubicBezTo>
                    <a:pt x="77972" y="410843"/>
                    <a:pt x="38986" y="365359"/>
                    <a:pt x="0" y="319875"/>
                  </a:cubicBezTo>
                </a:path>
              </a:pathLst>
            </a:custGeom>
            <a:solidFill>
              <a:srgbClr val="FF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98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|9.1|25.2|2.1|8|5.5|6|1.1|11.5|4.6|0.4|0.6|0.6|86.9|14.8|1.3|0.3|8.2|0.6|22.7|97.6|33.6|11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4|1.9|0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8.2|3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3847</Words>
  <Application>Microsoft Office PowerPoint</Application>
  <PresentationFormat>Widescreen</PresentationFormat>
  <Paragraphs>708</Paragraphs>
  <Slides>44</Slides>
  <Notes>1</Notes>
  <HiddenSlides>27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Calibri</vt:lpstr>
      <vt:lpstr>Calibri Light</vt:lpstr>
      <vt:lpstr>CMMI10</vt:lpstr>
      <vt:lpstr>CMR10</vt:lpstr>
      <vt:lpstr>CMSY10</vt:lpstr>
      <vt:lpstr>CMTT9</vt:lpstr>
      <vt:lpstr>Courier New</vt:lpstr>
      <vt:lpstr>NimbusRomNo9L-Medi</vt:lpstr>
      <vt:lpstr>NimbusRomNo9L-Regu</vt:lpstr>
      <vt:lpstr>NimbusRomNo9L-ReguItal</vt:lpstr>
      <vt:lpstr>Symbol</vt:lpstr>
      <vt:lpstr>Times New Roman</vt:lpstr>
      <vt:lpstr>Office Theme</vt:lpstr>
      <vt:lpstr>Seismic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Review: Convolutional Neural Network</vt:lpstr>
      <vt:lpstr>Review: Convolutional Neural Network</vt:lpstr>
      <vt:lpstr>PowerPoint Presentation</vt:lpstr>
      <vt:lpstr>Review: Convolutional Neural Network</vt:lpstr>
      <vt:lpstr>PowerPoint Presentation</vt:lpstr>
      <vt:lpstr>Convolutional Neural Network</vt:lpstr>
      <vt:lpstr>PowerPoint Presentation</vt:lpstr>
      <vt:lpstr>Convolutional Neural Network</vt:lpstr>
      <vt:lpstr>PowerPoint Presentation</vt:lpstr>
      <vt:lpstr>Convolutional 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T. Schuster</dc:creator>
  <cp:lastModifiedBy>gerard schuster</cp:lastModifiedBy>
  <cp:revision>31</cp:revision>
  <dcterms:created xsi:type="dcterms:W3CDTF">2022-05-29T22:29:29Z</dcterms:created>
  <dcterms:modified xsi:type="dcterms:W3CDTF">2023-03-21T05:05:27Z</dcterms:modified>
</cp:coreProperties>
</file>