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29" r:id="rId3"/>
    <p:sldId id="355" r:id="rId4"/>
    <p:sldId id="386" r:id="rId5"/>
    <p:sldId id="369" r:id="rId6"/>
    <p:sldId id="357" r:id="rId7"/>
    <p:sldId id="356" r:id="rId8"/>
    <p:sldId id="385" r:id="rId9"/>
    <p:sldId id="346" r:id="rId10"/>
    <p:sldId id="347" r:id="rId11"/>
    <p:sldId id="371" r:id="rId12"/>
    <p:sldId id="358" r:id="rId13"/>
    <p:sldId id="359" r:id="rId14"/>
    <p:sldId id="367" r:id="rId15"/>
    <p:sldId id="373" r:id="rId16"/>
    <p:sldId id="372" r:id="rId17"/>
    <p:sldId id="377" r:id="rId18"/>
    <p:sldId id="379" r:id="rId19"/>
    <p:sldId id="378" r:id="rId20"/>
    <p:sldId id="389" r:id="rId21"/>
    <p:sldId id="374" r:id="rId22"/>
    <p:sldId id="387" r:id="rId23"/>
    <p:sldId id="390" r:id="rId24"/>
    <p:sldId id="391" r:id="rId25"/>
    <p:sldId id="392" r:id="rId26"/>
    <p:sldId id="388" r:id="rId27"/>
    <p:sldId id="361" r:id="rId28"/>
    <p:sldId id="384" r:id="rId29"/>
    <p:sldId id="365" r:id="rId30"/>
    <p:sldId id="38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EFD3"/>
    <a:srgbClr val="E5EFCC"/>
    <a:srgbClr val="FCD5AB"/>
    <a:srgbClr val="D6D4CD"/>
    <a:srgbClr val="E0EEE5"/>
    <a:srgbClr val="E7EF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24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05B2-9AD3-4B6A-9B10-E57A1FF8B22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E6991-ABE6-448E-A551-423F1692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06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05B2-9AD3-4B6A-9B10-E57A1FF8B22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E6991-ABE6-448E-A551-423F1692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87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05B2-9AD3-4B6A-9B10-E57A1FF8B22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E6991-ABE6-448E-A551-423F1692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73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05B2-9AD3-4B6A-9B10-E57A1FF8B22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E6991-ABE6-448E-A551-423F1692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48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05B2-9AD3-4B6A-9B10-E57A1FF8B22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E6991-ABE6-448E-A551-423F1692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38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05B2-9AD3-4B6A-9B10-E57A1FF8B22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E6991-ABE6-448E-A551-423F1692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6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05B2-9AD3-4B6A-9B10-E57A1FF8B22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E6991-ABE6-448E-A551-423F1692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00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05B2-9AD3-4B6A-9B10-E57A1FF8B22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E6991-ABE6-448E-A551-423F1692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54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05B2-9AD3-4B6A-9B10-E57A1FF8B22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E6991-ABE6-448E-A551-423F1692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56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05B2-9AD3-4B6A-9B10-E57A1FF8B22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E6991-ABE6-448E-A551-423F1692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35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05B2-9AD3-4B6A-9B10-E57A1FF8B22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E6991-ABE6-448E-A551-423F1692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2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05B2-9AD3-4B6A-9B10-E57A1FF8B229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E6991-ABE6-448E-A551-423F1692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0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2.m4a"/><Relationship Id="rId7" Type="http://schemas.openxmlformats.org/officeDocument/2006/relationships/image" Target="../media/image12.png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4.m4a"/><Relationship Id="rId7" Type="http://schemas.openxmlformats.org/officeDocument/2006/relationships/image" Target="../media/image16.png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16.m4a"/><Relationship Id="rId7" Type="http://schemas.openxmlformats.org/officeDocument/2006/relationships/image" Target="../media/image19.png"/><Relationship Id="rId2" Type="http://schemas.microsoft.com/office/2007/relationships/media" Target="../media/media16.m4a"/><Relationship Id="rId1" Type="http://schemas.openxmlformats.org/officeDocument/2006/relationships/tags" Target="../tags/tag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Rectifier_(neural_networks)#cite_note-6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en.wikipedia.org/wiki/Rectifier_(neural_networks)#cite_note-5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https://en.wikipedia.org/wiki/Deep_learning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8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26.png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0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5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3.png"/><Relationship Id="rId2" Type="http://schemas.microsoft.com/office/2007/relationships/media" Target="../media/media21.m4a"/><Relationship Id="rId1" Type="http://schemas.openxmlformats.org/officeDocument/2006/relationships/tags" Target="../tags/tag2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7.xml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23.m4a"/><Relationship Id="rId7" Type="http://schemas.openxmlformats.org/officeDocument/2006/relationships/image" Target="../media/image19.png"/><Relationship Id="rId2" Type="http://schemas.microsoft.com/office/2007/relationships/media" Target="../media/media23.m4a"/><Relationship Id="rId1" Type="http://schemas.openxmlformats.org/officeDocument/2006/relationships/tags" Target="../tags/tag2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Rectifier_(neural_networks)#cite_note-5" TargetMode="External"/><Relationship Id="rId3" Type="http://schemas.openxmlformats.org/officeDocument/2006/relationships/audio" Target="../media/media24.m4a"/><Relationship Id="rId7" Type="http://schemas.openxmlformats.org/officeDocument/2006/relationships/hyperlink" Target="https://en.wikipedia.org/wiki/Deep_learning" TargetMode="External"/><Relationship Id="rId12" Type="http://schemas.openxmlformats.org/officeDocument/2006/relationships/image" Target="../media/image3.png"/><Relationship Id="rId2" Type="http://schemas.microsoft.com/office/2007/relationships/media" Target="../media/media24.m4a"/><Relationship Id="rId1" Type="http://schemas.openxmlformats.org/officeDocument/2006/relationships/tags" Target="../tags/tag29.xml"/><Relationship Id="rId6" Type="http://schemas.openxmlformats.org/officeDocument/2006/relationships/image" Target="../media/image24.png"/><Relationship Id="rId11" Type="http://schemas.openxmlformats.org/officeDocument/2006/relationships/image" Target="../media/image37.png"/><Relationship Id="rId5" Type="http://schemas.openxmlformats.org/officeDocument/2006/relationships/image" Target="../media/image23.pn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en.wikipedia.org/wiki/Rectifier_(neural_networks)#cite_note-6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082" y="3706734"/>
            <a:ext cx="4171794" cy="305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" name="Rectangle 111"/>
          <p:cNvSpPr/>
          <p:nvPr/>
        </p:nvSpPr>
        <p:spPr>
          <a:xfrm>
            <a:off x="234567" y="1473401"/>
            <a:ext cx="3316015" cy="2094330"/>
          </a:xfrm>
          <a:prstGeom prst="rect">
            <a:avLst/>
          </a:prstGeom>
          <a:solidFill>
            <a:srgbClr val="FFFF00">
              <a:alpha val="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234567" y="1524704"/>
            <a:ext cx="3127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Classification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14694" y="3698353"/>
            <a:ext cx="2522566" cy="3156688"/>
            <a:chOff x="8428487" y="3423692"/>
            <a:chExt cx="2522566" cy="3156688"/>
          </a:xfrm>
        </p:grpSpPr>
        <p:grpSp>
          <p:nvGrpSpPr>
            <p:cNvPr id="131" name="Group 130"/>
            <p:cNvGrpSpPr/>
            <p:nvPr/>
          </p:nvGrpSpPr>
          <p:grpSpPr>
            <a:xfrm>
              <a:off x="8428487" y="4024986"/>
              <a:ext cx="2223526" cy="2555394"/>
              <a:chOff x="559636" y="3875385"/>
              <a:chExt cx="2223526" cy="2555394"/>
            </a:xfrm>
          </p:grpSpPr>
          <p:grpSp>
            <p:nvGrpSpPr>
              <p:cNvPr id="132" name="Group 131"/>
              <p:cNvGrpSpPr/>
              <p:nvPr/>
            </p:nvGrpSpPr>
            <p:grpSpPr>
              <a:xfrm>
                <a:off x="569626" y="3919932"/>
                <a:ext cx="2211036" cy="2510847"/>
                <a:chOff x="569626" y="3919933"/>
                <a:chExt cx="2211036" cy="2051152"/>
              </a:xfrm>
            </p:grpSpPr>
            <p:sp>
              <p:nvSpPr>
                <p:cNvPr id="144" name="Rectangle 143"/>
                <p:cNvSpPr/>
                <p:nvPr/>
              </p:nvSpPr>
              <p:spPr>
                <a:xfrm>
                  <a:off x="569626" y="3927423"/>
                  <a:ext cx="539646" cy="203866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Rectangle 144"/>
                <p:cNvSpPr/>
                <p:nvPr/>
              </p:nvSpPr>
              <p:spPr>
                <a:xfrm>
                  <a:off x="1126756" y="3929923"/>
                  <a:ext cx="539646" cy="203866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/>
                <p:cNvSpPr/>
                <p:nvPr/>
              </p:nvSpPr>
              <p:spPr>
                <a:xfrm>
                  <a:off x="1692634" y="3932423"/>
                  <a:ext cx="530898" cy="203866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>
                  <a:off x="2241016" y="3919933"/>
                  <a:ext cx="539646" cy="203866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3" name="Rectangle 132"/>
              <p:cNvSpPr/>
              <p:nvPr/>
            </p:nvSpPr>
            <p:spPr>
              <a:xfrm>
                <a:off x="569626" y="4257207"/>
                <a:ext cx="2211036" cy="52646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572126" y="4784357"/>
                <a:ext cx="2211036" cy="52646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559636" y="5326497"/>
                <a:ext cx="2211036" cy="52646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1231266" y="3887875"/>
                <a:ext cx="3626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x</a:t>
                </a:r>
                <a:r>
                  <a:rPr lang="en-US" baseline="-25000" dirty="0"/>
                  <a:t>1</a:t>
                </a:r>
                <a:endParaRPr lang="en-US" dirty="0"/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1643771" y="3875385"/>
                <a:ext cx="5373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…</a:t>
                </a:r>
                <a:r>
                  <a:rPr lang="en-US" dirty="0" err="1"/>
                  <a:t>x</a:t>
                </a:r>
                <a:r>
                  <a:rPr lang="en-US" baseline="-25000" dirty="0" err="1"/>
                  <a:t>n</a:t>
                </a:r>
                <a:endParaRPr lang="en-US" dirty="0"/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696626" y="3877885"/>
                <a:ext cx="36260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x</a:t>
                </a:r>
                <a:r>
                  <a:rPr lang="en-US" baseline="-25000" dirty="0"/>
                  <a:t>0</a:t>
                </a:r>
                <a:endParaRPr lang="en-US" dirty="0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2315546" y="3877885"/>
                <a:ext cx="2616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t</a:t>
                </a: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651206" y="4326170"/>
                <a:ext cx="20617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1        82      123    </a:t>
                </a:r>
                <a:r>
                  <a:rPr lang="en-US" dirty="0">
                    <a:solidFill>
                      <a:srgbClr val="FF0000"/>
                    </a:solidFill>
                  </a:rPr>
                  <a:t> 1</a:t>
                </a: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668696" y="4808350"/>
                <a:ext cx="20361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33     33.8    222    </a:t>
                </a:r>
                <a:r>
                  <a:rPr lang="en-US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583880" y="5366722"/>
                <a:ext cx="20842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240    128   44         </a:t>
                </a:r>
                <a:r>
                  <a:rPr lang="en-US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616360" y="5938842"/>
                <a:ext cx="20842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55      180   211       </a:t>
                </a:r>
                <a:r>
                  <a:rPr lang="en-US" dirty="0">
                    <a:solidFill>
                      <a:srgbClr val="FF0000"/>
                    </a:solidFill>
                  </a:rPr>
                  <a:t>1</a:t>
                </a:r>
              </a:p>
            </p:txBody>
          </p:sp>
        </p:grpSp>
        <p:sp>
          <p:nvSpPr>
            <p:cNvPr id="148" name="TextBox 147"/>
            <p:cNvSpPr txBox="1"/>
            <p:nvPr/>
          </p:nvSpPr>
          <p:spPr>
            <a:xfrm>
              <a:off x="9721806" y="3423692"/>
              <a:ext cx="12292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Class of 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motorcycle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27959" y="2137271"/>
            <a:ext cx="2628339" cy="1471747"/>
            <a:chOff x="8303857" y="1914258"/>
            <a:chExt cx="2628339" cy="1471747"/>
          </a:xfrm>
        </p:grpSpPr>
        <p:grpSp>
          <p:nvGrpSpPr>
            <p:cNvPr id="101" name="Group 100"/>
            <p:cNvGrpSpPr/>
            <p:nvPr/>
          </p:nvGrpSpPr>
          <p:grpSpPr>
            <a:xfrm>
              <a:off x="8303857" y="1914258"/>
              <a:ext cx="2628339" cy="1471747"/>
              <a:chOff x="692040" y="4775896"/>
              <a:chExt cx="2628339" cy="1471747"/>
            </a:xfrm>
          </p:grpSpPr>
          <p:sp>
            <p:nvSpPr>
              <p:cNvPr id="102" name="Double Bracket 101"/>
              <p:cNvSpPr/>
              <p:nvPr/>
            </p:nvSpPr>
            <p:spPr>
              <a:xfrm>
                <a:off x="692040" y="4775896"/>
                <a:ext cx="475684" cy="1471747"/>
              </a:xfrm>
              <a:prstGeom prst="bracketPair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692040" y="4775896"/>
                <a:ext cx="5370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0</a:t>
                </a:r>
                <a:r>
                  <a:rPr lang="en-US" sz="1600" dirty="0"/>
                  <a:t> </a:t>
                </a:r>
              </a:p>
              <a:p>
                <a:r>
                  <a:rPr lang="en-US" sz="1600" dirty="0"/>
                  <a:t>x</a:t>
                </a:r>
                <a:r>
                  <a:rPr lang="en-US" sz="1600" baseline="-25000" dirty="0"/>
                  <a:t>1</a:t>
                </a:r>
                <a:endParaRPr lang="en-US" sz="1600" dirty="0"/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/>
                  <a:t> .</a:t>
                </a:r>
              </a:p>
              <a:p>
                <a:r>
                  <a:rPr lang="en-US" sz="1600" dirty="0" err="1"/>
                  <a:t>x</a:t>
                </a:r>
                <a:r>
                  <a:rPr lang="en-US" sz="1600" baseline="-25000" dirty="0" err="1"/>
                  <a:t>N</a:t>
                </a:r>
                <a:endParaRPr lang="en-US" sz="1600" dirty="0"/>
              </a:p>
            </p:txBody>
          </p:sp>
          <p:cxnSp>
            <p:nvCxnSpPr>
              <p:cNvPr id="104" name="Straight Arrow Connector 103"/>
              <p:cNvCxnSpPr/>
              <p:nvPr/>
            </p:nvCxnSpPr>
            <p:spPr>
              <a:xfrm>
                <a:off x="960566" y="5027021"/>
                <a:ext cx="768843" cy="4105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/>
              <p:cNvCxnSpPr/>
              <p:nvPr/>
            </p:nvCxnSpPr>
            <p:spPr>
              <a:xfrm>
                <a:off x="960566" y="5306472"/>
                <a:ext cx="768843" cy="2052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/>
              <p:nvPr/>
            </p:nvCxnSpPr>
            <p:spPr>
              <a:xfrm flipV="1">
                <a:off x="960566" y="5660246"/>
                <a:ext cx="768843" cy="24901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Isosceles Triangle 106"/>
              <p:cNvSpPr/>
              <p:nvPr/>
            </p:nvSpPr>
            <p:spPr>
              <a:xfrm>
                <a:off x="1799850" y="5336912"/>
                <a:ext cx="396170" cy="447839"/>
              </a:xfrm>
              <a:prstGeom prst="triangle">
                <a:avLst/>
              </a:prstGeom>
              <a:solidFill>
                <a:schemeClr val="tx1"/>
              </a:solidFill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2340058" y="5272629"/>
                <a:ext cx="426720" cy="47827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9" name="Straight Arrow Connector 108"/>
              <p:cNvCxnSpPr/>
              <p:nvPr/>
            </p:nvCxnSpPr>
            <p:spPr>
              <a:xfrm>
                <a:off x="2168995" y="5536299"/>
                <a:ext cx="833285" cy="212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Rectangle 109"/>
              <p:cNvSpPr/>
              <p:nvPr/>
            </p:nvSpPr>
            <p:spPr>
              <a:xfrm>
                <a:off x="3015487" y="5261531"/>
                <a:ext cx="30489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endParaRPr lang="en-US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11" name="Rectangle 110"/>
            <p:cNvSpPr/>
            <p:nvPr/>
          </p:nvSpPr>
          <p:spPr>
            <a:xfrm>
              <a:off x="9858687" y="1988521"/>
              <a:ext cx="8050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baseline="-250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8820518" y="2102488"/>
              <a:ext cx="428322" cy="1068636"/>
              <a:chOff x="4564264" y="2480277"/>
              <a:chExt cx="428322" cy="1068636"/>
            </a:xfrm>
          </p:grpSpPr>
          <p:sp>
            <p:nvSpPr>
              <p:cNvPr id="114" name="TextBox 113"/>
              <p:cNvSpPr txBox="1"/>
              <p:nvPr/>
            </p:nvSpPr>
            <p:spPr>
              <a:xfrm>
                <a:off x="4564264" y="2480277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1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4564264" y="2829929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2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4564264" y="3179581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w</a:t>
                </a:r>
                <a:r>
                  <a:rPr lang="en-US" baseline="-25000" dirty="0">
                    <a:solidFill>
                      <a:srgbClr val="FF0000"/>
                    </a:solidFill>
                  </a:rPr>
                  <a:t>3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18" name="TextBox 117"/>
            <p:cNvSpPr txBox="1"/>
            <p:nvPr/>
          </p:nvSpPr>
          <p:spPr>
            <a:xfrm>
              <a:off x="9894029" y="2460015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∑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279647" y="1983044"/>
              <a:ext cx="1455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a(            )</a:t>
              </a:r>
            </a:p>
          </p:txBody>
        </p:sp>
        <p:sp>
          <p:nvSpPr>
            <p:cNvPr id="69" name="Freeform 68"/>
            <p:cNvSpPr/>
            <p:nvPr/>
          </p:nvSpPr>
          <p:spPr>
            <a:xfrm>
              <a:off x="10150245" y="2510821"/>
              <a:ext cx="202467" cy="282016"/>
            </a:xfrm>
            <a:custGeom>
              <a:avLst/>
              <a:gdLst>
                <a:gd name="connsiteX0" fmla="*/ 0 w 1188720"/>
                <a:gd name="connsiteY0" fmla="*/ 574176 h 600382"/>
                <a:gd name="connsiteX1" fmla="*/ 396240 w 1188720"/>
                <a:gd name="connsiteY1" fmla="*/ 543696 h 600382"/>
                <a:gd name="connsiteX2" fmla="*/ 701040 w 1188720"/>
                <a:gd name="connsiteY2" fmla="*/ 71256 h 600382"/>
                <a:gd name="connsiteX3" fmla="*/ 1188720 w 1188720"/>
                <a:gd name="connsiteY3" fmla="*/ 10296 h 60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8720" h="600382">
                  <a:moveTo>
                    <a:pt x="0" y="574176"/>
                  </a:moveTo>
                  <a:cubicBezTo>
                    <a:pt x="139700" y="600846"/>
                    <a:pt x="279400" y="627516"/>
                    <a:pt x="396240" y="543696"/>
                  </a:cubicBezTo>
                  <a:cubicBezTo>
                    <a:pt x="513080" y="459876"/>
                    <a:pt x="568960" y="160156"/>
                    <a:pt x="701040" y="71256"/>
                  </a:cubicBezTo>
                  <a:cubicBezTo>
                    <a:pt x="833120" y="-17644"/>
                    <a:pt x="1010920" y="-3674"/>
                    <a:pt x="1188720" y="1029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08" idx="0"/>
              <a:endCxn id="108" idx="4"/>
            </p:cNvCxnSpPr>
            <p:nvPr/>
          </p:nvCxnSpPr>
          <p:spPr>
            <a:xfrm>
              <a:off x="10165235" y="2410991"/>
              <a:ext cx="0" cy="4782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2" name="TextBox 161"/>
          <p:cNvSpPr txBox="1"/>
          <p:nvPr/>
        </p:nvSpPr>
        <p:spPr>
          <a:xfrm>
            <a:off x="2093103" y="3687684"/>
            <a:ext cx="1229247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Class of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motorcycle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1769777" y="2186051"/>
            <a:ext cx="1116108" cy="407642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697" y="4701839"/>
            <a:ext cx="833241" cy="92333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Photos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Of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MCs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690064" y="5086462"/>
            <a:ext cx="268526" cy="855885"/>
            <a:chOff x="8303857" y="4811801"/>
            <a:chExt cx="268526" cy="855885"/>
          </a:xfrm>
        </p:grpSpPr>
        <p:cxnSp>
          <p:nvCxnSpPr>
            <p:cNvPr id="37" name="Straight Arrow Connector 36"/>
            <p:cNvCxnSpPr/>
            <p:nvPr/>
          </p:nvCxnSpPr>
          <p:spPr>
            <a:xfrm flipV="1">
              <a:off x="8303857" y="4811801"/>
              <a:ext cx="268526" cy="3330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/>
            <p:nvPr/>
          </p:nvCxnSpPr>
          <p:spPr>
            <a:xfrm>
              <a:off x="8303857" y="4845103"/>
              <a:ext cx="261620" cy="82258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/>
          <p:cNvSpPr/>
          <p:nvPr/>
        </p:nvSpPr>
        <p:spPr>
          <a:xfrm>
            <a:off x="958590" y="5779640"/>
            <a:ext cx="1476496" cy="388921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992863" y="4740637"/>
            <a:ext cx="1476496" cy="388921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992863" y="6381451"/>
            <a:ext cx="1476496" cy="388921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1009986" y="5288040"/>
            <a:ext cx="1476496" cy="388921"/>
          </a:xfrm>
          <a:prstGeom prst="rect">
            <a:avLst/>
          </a:prstGeom>
          <a:solidFill>
            <a:srgbClr val="00B0F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" name="Picture 1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4401" y="1529961"/>
            <a:ext cx="3148226" cy="2176773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2108013" y="724976"/>
            <a:ext cx="770930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(k+1)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W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–t)</a:t>
            </a:r>
          </a:p>
        </p:txBody>
      </p:sp>
      <p:sp>
        <p:nvSpPr>
          <p:cNvPr id="64" name="Rectangle 63"/>
          <p:cNvSpPr>
            <a:spLocks noChangeArrowheads="1"/>
          </p:cNvSpPr>
          <p:nvPr/>
        </p:nvSpPr>
        <p:spPr bwMode="auto">
          <a:xfrm>
            <a:off x="965011" y="-263955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Multi-Node Neural Network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540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093">
        <p:fade/>
      </p:transition>
    </mc:Choice>
    <mc:Fallback xmlns="">
      <p:transition spd="med" advTm="180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oup 120"/>
          <p:cNvGrpSpPr/>
          <p:nvPr/>
        </p:nvGrpSpPr>
        <p:grpSpPr>
          <a:xfrm>
            <a:off x="2745094" y="4830838"/>
            <a:ext cx="3550110" cy="415321"/>
            <a:chOff x="3844954" y="1344650"/>
            <a:chExt cx="3550110" cy="415321"/>
          </a:xfrm>
        </p:grpSpPr>
        <p:sp>
          <p:nvSpPr>
            <p:cNvPr id="123" name="TextBox 122"/>
            <p:cNvSpPr txBox="1"/>
            <p:nvPr/>
          </p:nvSpPr>
          <p:spPr>
            <a:xfrm>
              <a:off x="3844954" y="1359861"/>
              <a:ext cx="14269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g(z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968070" y="1344650"/>
              <a:ext cx="14269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g(z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377078" y="4096223"/>
            <a:ext cx="6851366" cy="769441"/>
            <a:chOff x="339444" y="1537361"/>
            <a:chExt cx="6851366" cy="769441"/>
          </a:xfrm>
        </p:grpSpPr>
        <p:sp>
          <p:nvSpPr>
            <p:cNvPr id="128" name="Rectangle 127"/>
            <p:cNvSpPr/>
            <p:nvPr/>
          </p:nvSpPr>
          <p:spPr>
            <a:xfrm>
              <a:off x="339444" y="1797300"/>
              <a:ext cx="17259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2-layer NN:</a:t>
              </a:r>
              <a:endParaRPr lang="en-US" sz="2800" b="1" dirty="0"/>
            </a:p>
          </p:txBody>
        </p:sp>
        <p:cxnSp>
          <p:nvCxnSpPr>
            <p:cNvPr id="129" name="Straight Arrow Connector 128"/>
            <p:cNvCxnSpPr>
              <a:endCxn id="131" idx="3"/>
            </p:cNvCxnSpPr>
            <p:nvPr/>
          </p:nvCxnSpPr>
          <p:spPr>
            <a:xfrm flipH="1" flipV="1">
              <a:off x="3110836" y="2027263"/>
              <a:ext cx="3467832" cy="252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/>
            <p:cNvSpPr txBox="1"/>
            <p:nvPr/>
          </p:nvSpPr>
          <p:spPr>
            <a:xfrm>
              <a:off x="6624629" y="1787573"/>
              <a:ext cx="5661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</a:t>
              </a:r>
              <a:r>
                <a:rPr lang="en-US" sz="2400" baseline="30000" dirty="0"/>
                <a:t>[0]</a:t>
              </a:r>
              <a:endParaRPr lang="en-US" sz="2400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406797" y="1796430"/>
              <a:ext cx="7040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24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pred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4" name="Group 133"/>
            <p:cNvGrpSpPr/>
            <p:nvPr/>
          </p:nvGrpSpPr>
          <p:grpSpPr>
            <a:xfrm>
              <a:off x="5054374" y="1762375"/>
              <a:ext cx="624132" cy="514812"/>
              <a:chOff x="4868214" y="2529884"/>
              <a:chExt cx="624132" cy="514812"/>
            </a:xfrm>
          </p:grpSpPr>
          <p:sp>
            <p:nvSpPr>
              <p:cNvPr id="138" name="Oval 137"/>
              <p:cNvSpPr/>
              <p:nvPr/>
            </p:nvSpPr>
            <p:spPr>
              <a:xfrm>
                <a:off x="4868214" y="2529884"/>
                <a:ext cx="607859" cy="51481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4926165" y="2544649"/>
                <a:ext cx="56618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a</a:t>
                </a:r>
                <a:r>
                  <a:rPr lang="en-US" sz="2400" baseline="30000" dirty="0"/>
                  <a:t>[1]</a:t>
                </a:r>
                <a:endParaRPr lang="en-US" sz="2400" dirty="0"/>
              </a:p>
            </p:txBody>
          </p:sp>
        </p:grpSp>
        <p:sp>
          <p:nvSpPr>
            <p:cNvPr id="136" name="Oval 135"/>
            <p:cNvSpPr/>
            <p:nvPr/>
          </p:nvSpPr>
          <p:spPr>
            <a:xfrm>
              <a:off x="3376262" y="1761000"/>
              <a:ext cx="607859" cy="5148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3417836" y="1757399"/>
              <a:ext cx="5661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</a:t>
              </a:r>
              <a:r>
                <a:rPr lang="en-US" sz="2400" baseline="30000" dirty="0"/>
                <a:t>[2]</a:t>
              </a:r>
              <a:endParaRPr lang="en-US" sz="2400" dirty="0"/>
            </a:p>
          </p:txBody>
        </p:sp>
        <p:sp>
          <p:nvSpPr>
            <p:cNvPr id="331" name="TextBox 330"/>
            <p:cNvSpPr txBox="1"/>
            <p:nvPr/>
          </p:nvSpPr>
          <p:spPr>
            <a:xfrm>
              <a:off x="6389383" y="1537361"/>
              <a:ext cx="33534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/>
                <a:t>.</a:t>
              </a:r>
              <a:endParaRPr lang="en-US" sz="4400" dirty="0"/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-50557" y="3842758"/>
            <a:ext cx="12242557" cy="1118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9" name="Group 258"/>
          <p:cNvGrpSpPr/>
          <p:nvPr/>
        </p:nvGrpSpPr>
        <p:grpSpPr>
          <a:xfrm>
            <a:off x="7976445" y="5508116"/>
            <a:ext cx="2316660" cy="500434"/>
            <a:chOff x="9127314" y="4274036"/>
            <a:chExt cx="2316660" cy="500434"/>
          </a:xfrm>
        </p:grpSpPr>
        <p:sp>
          <p:nvSpPr>
            <p:cNvPr id="260" name="Rectangle 259"/>
            <p:cNvSpPr/>
            <p:nvPr/>
          </p:nvSpPr>
          <p:spPr>
            <a:xfrm>
              <a:off x="11022177" y="4435916"/>
              <a:ext cx="2231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endParaRPr lang="en-US" dirty="0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9127314" y="4274036"/>
              <a:ext cx="23166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 (a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–y)dg(z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 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endParaRPr lang="en-US" sz="2400" dirty="0"/>
            </a:p>
          </p:txBody>
        </p:sp>
      </p:grpSp>
      <p:sp>
        <p:nvSpPr>
          <p:cNvPr id="263" name="Rectangle 262"/>
          <p:cNvSpPr/>
          <p:nvPr/>
        </p:nvSpPr>
        <p:spPr>
          <a:xfrm>
            <a:off x="9339476" y="4289540"/>
            <a:ext cx="723974" cy="683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74329" y="5305361"/>
            <a:ext cx="5395676" cy="873545"/>
            <a:chOff x="-74329" y="5305361"/>
            <a:chExt cx="5395676" cy="873545"/>
          </a:xfrm>
        </p:grpSpPr>
        <p:sp>
          <p:nvSpPr>
            <p:cNvPr id="181" name="Rectangle 180"/>
            <p:cNvSpPr/>
            <p:nvPr/>
          </p:nvSpPr>
          <p:spPr>
            <a:xfrm>
              <a:off x="3834849" y="5668281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cxnSp>
          <p:nvCxnSpPr>
            <p:cNvPr id="217" name="Straight Connector 216"/>
            <p:cNvCxnSpPr/>
            <p:nvPr/>
          </p:nvCxnSpPr>
          <p:spPr>
            <a:xfrm flipV="1">
              <a:off x="3892775" y="5700743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Rectangle 220"/>
            <p:cNvSpPr/>
            <p:nvPr/>
          </p:nvSpPr>
          <p:spPr>
            <a:xfrm>
              <a:off x="2745449" y="5499221"/>
              <a:ext cx="3289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</a:t>
              </a:r>
              <a:endParaRPr lang="en-US" sz="2400" dirty="0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2025039" y="5649474"/>
              <a:ext cx="6976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w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2111541" y="5324018"/>
              <a:ext cx="4251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sz="2000" dirty="0"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e</a:t>
              </a:r>
              <a:endParaRPr lang="en-US" sz="2400" dirty="0">
                <a:latin typeface="Symbol" panose="05050102010706020507" pitchFamily="18" charset="2"/>
              </a:endParaRPr>
            </a:p>
          </p:txBody>
        </p:sp>
        <p:cxnSp>
          <p:nvCxnSpPr>
            <p:cNvPr id="224" name="Straight Connector 223"/>
            <p:cNvCxnSpPr/>
            <p:nvPr/>
          </p:nvCxnSpPr>
          <p:spPr>
            <a:xfrm flipV="1">
              <a:off x="2082965" y="5681936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Rectangle 224"/>
            <p:cNvSpPr/>
            <p:nvPr/>
          </p:nvSpPr>
          <p:spPr>
            <a:xfrm>
              <a:off x="2321097" y="5840352"/>
              <a:ext cx="2231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endParaRPr lang="en-US" dirty="0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3214936" y="5667057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3301438" y="5341601"/>
              <a:ext cx="4251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sz="2000" dirty="0"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e</a:t>
              </a:r>
              <a:endParaRPr lang="en-US" sz="2400" dirty="0">
                <a:latin typeface="Symbol" panose="05050102010706020507" pitchFamily="18" charset="2"/>
              </a:endParaRPr>
            </a:p>
          </p:txBody>
        </p:sp>
        <p:cxnSp>
          <p:nvCxnSpPr>
            <p:cNvPr id="228" name="Straight Connector 227"/>
            <p:cNvCxnSpPr/>
            <p:nvPr/>
          </p:nvCxnSpPr>
          <p:spPr>
            <a:xfrm flipV="1">
              <a:off x="3167352" y="5699519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Rectangle 228"/>
            <p:cNvSpPr/>
            <p:nvPr/>
          </p:nvSpPr>
          <p:spPr>
            <a:xfrm>
              <a:off x="3891031" y="5305361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4623720" y="5654774"/>
              <a:ext cx="6976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w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cxnSp>
          <p:nvCxnSpPr>
            <p:cNvPr id="233" name="Straight Connector 232"/>
            <p:cNvCxnSpPr/>
            <p:nvPr/>
          </p:nvCxnSpPr>
          <p:spPr>
            <a:xfrm flipV="1">
              <a:off x="4681646" y="5687236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Rectangle 230"/>
            <p:cNvSpPr/>
            <p:nvPr/>
          </p:nvSpPr>
          <p:spPr>
            <a:xfrm>
              <a:off x="4623720" y="5322942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4942377" y="5833318"/>
              <a:ext cx="2231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endParaRPr lang="en-US" dirty="0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-74329" y="5480209"/>
              <a:ext cx="22094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Gradient w/r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w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:</a:t>
              </a:r>
              <a:endParaRPr lang="en-US" sz="2400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85196" y="6116129"/>
            <a:ext cx="6162447" cy="873545"/>
            <a:chOff x="-85196" y="6116129"/>
            <a:chExt cx="6162447" cy="873545"/>
          </a:xfrm>
        </p:grpSpPr>
        <p:grpSp>
          <p:nvGrpSpPr>
            <p:cNvPr id="22" name="Group 21"/>
            <p:cNvGrpSpPr/>
            <p:nvPr/>
          </p:nvGrpSpPr>
          <p:grpSpPr>
            <a:xfrm>
              <a:off x="2067711" y="6116129"/>
              <a:ext cx="4009540" cy="873545"/>
              <a:chOff x="2067711" y="6134417"/>
              <a:chExt cx="4009540" cy="873545"/>
            </a:xfrm>
          </p:grpSpPr>
          <p:sp>
            <p:nvSpPr>
              <p:cNvPr id="272" name="Rectangle 271"/>
              <p:cNvSpPr/>
              <p:nvPr/>
            </p:nvSpPr>
            <p:spPr>
              <a:xfrm>
                <a:off x="3877521" y="6497337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cxnSp>
            <p:nvCxnSpPr>
              <p:cNvPr id="273" name="Straight Connector 272"/>
              <p:cNvCxnSpPr/>
              <p:nvPr/>
            </p:nvCxnSpPr>
            <p:spPr>
              <a:xfrm flipV="1">
                <a:off x="3935447" y="6529799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5" name="Rectangle 274"/>
              <p:cNvSpPr/>
              <p:nvPr/>
            </p:nvSpPr>
            <p:spPr>
              <a:xfrm>
                <a:off x="2788121" y="6328277"/>
                <a:ext cx="3289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=</a:t>
                </a:r>
                <a:endParaRPr lang="en-US" sz="2400" dirty="0"/>
              </a:p>
            </p:txBody>
          </p:sp>
          <p:sp>
            <p:nvSpPr>
              <p:cNvPr id="276" name="Rectangle 275"/>
              <p:cNvSpPr/>
              <p:nvPr/>
            </p:nvSpPr>
            <p:spPr>
              <a:xfrm>
                <a:off x="2067711" y="6478530"/>
                <a:ext cx="6976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w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sp>
            <p:nvSpPr>
              <p:cNvPr id="277" name="Rectangle 276"/>
              <p:cNvSpPr/>
              <p:nvPr/>
            </p:nvSpPr>
            <p:spPr>
              <a:xfrm>
                <a:off x="2154213" y="6153074"/>
                <a:ext cx="4251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000" dirty="0"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e</a:t>
                </a:r>
                <a:endParaRPr lang="en-US" sz="2400" dirty="0">
                  <a:latin typeface="Symbol" panose="05050102010706020507" pitchFamily="18" charset="2"/>
                </a:endParaRPr>
              </a:p>
            </p:txBody>
          </p:sp>
          <p:cxnSp>
            <p:nvCxnSpPr>
              <p:cNvPr id="278" name="Straight Connector 277"/>
              <p:cNvCxnSpPr/>
              <p:nvPr/>
            </p:nvCxnSpPr>
            <p:spPr>
              <a:xfrm flipV="1">
                <a:off x="2125637" y="6510992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9" name="Rectangle 278"/>
              <p:cNvSpPr/>
              <p:nvPr/>
            </p:nvSpPr>
            <p:spPr>
              <a:xfrm>
                <a:off x="2363769" y="6669408"/>
                <a:ext cx="2231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endParaRPr lang="en-US" dirty="0"/>
              </a:p>
            </p:txBody>
          </p:sp>
          <p:sp>
            <p:nvSpPr>
              <p:cNvPr id="280" name="Rectangle 279"/>
              <p:cNvSpPr/>
              <p:nvPr/>
            </p:nvSpPr>
            <p:spPr>
              <a:xfrm>
                <a:off x="3257608" y="6472667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[2]</a:t>
                </a:r>
                <a:endParaRPr lang="en-US" sz="2400" dirty="0"/>
              </a:p>
            </p:txBody>
          </p:sp>
          <p:sp>
            <p:nvSpPr>
              <p:cNvPr id="281" name="Rectangle 280"/>
              <p:cNvSpPr/>
              <p:nvPr/>
            </p:nvSpPr>
            <p:spPr>
              <a:xfrm>
                <a:off x="3344110" y="6147211"/>
                <a:ext cx="4251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000" dirty="0"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e</a:t>
                </a:r>
                <a:endParaRPr lang="en-US" sz="2400" dirty="0">
                  <a:latin typeface="Symbol" panose="05050102010706020507" pitchFamily="18" charset="2"/>
                </a:endParaRPr>
              </a:p>
            </p:txBody>
          </p:sp>
          <p:cxnSp>
            <p:nvCxnSpPr>
              <p:cNvPr id="282" name="Straight Connector 281"/>
              <p:cNvCxnSpPr/>
              <p:nvPr/>
            </p:nvCxnSpPr>
            <p:spPr>
              <a:xfrm flipV="1">
                <a:off x="3210024" y="6505129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3" name="Rectangle 282"/>
              <p:cNvSpPr/>
              <p:nvPr/>
            </p:nvSpPr>
            <p:spPr>
              <a:xfrm>
                <a:off x="3933703" y="6134417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[2]</a:t>
                </a:r>
                <a:endParaRPr lang="en-US" sz="2400" dirty="0"/>
              </a:p>
            </p:txBody>
          </p:sp>
          <p:sp>
            <p:nvSpPr>
              <p:cNvPr id="284" name="Rectangle 283"/>
              <p:cNvSpPr/>
              <p:nvPr/>
            </p:nvSpPr>
            <p:spPr>
              <a:xfrm>
                <a:off x="4666392" y="6496960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cxnSp>
            <p:nvCxnSpPr>
              <p:cNvPr id="285" name="Straight Connector 284"/>
              <p:cNvCxnSpPr/>
              <p:nvPr/>
            </p:nvCxnSpPr>
            <p:spPr>
              <a:xfrm flipV="1">
                <a:off x="4724318" y="6529422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" name="Rectangle 286"/>
              <p:cNvSpPr/>
              <p:nvPr/>
            </p:nvSpPr>
            <p:spPr>
              <a:xfrm>
                <a:off x="4666392" y="6165128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sp>
            <p:nvSpPr>
              <p:cNvPr id="320" name="Rectangle 319"/>
              <p:cNvSpPr/>
              <p:nvPr/>
            </p:nvSpPr>
            <p:spPr>
              <a:xfrm>
                <a:off x="5379624" y="6496960"/>
                <a:ext cx="6976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w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cxnSp>
            <p:nvCxnSpPr>
              <p:cNvPr id="322" name="Straight Connector 321"/>
              <p:cNvCxnSpPr/>
              <p:nvPr/>
            </p:nvCxnSpPr>
            <p:spPr>
              <a:xfrm flipV="1">
                <a:off x="5437550" y="6529422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3" name="Rectangle 322"/>
              <p:cNvSpPr/>
              <p:nvPr/>
            </p:nvSpPr>
            <p:spPr>
              <a:xfrm>
                <a:off x="5379624" y="6165128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5698281" y="6638928"/>
                <a:ext cx="22313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</a:t>
                </a:r>
                <a:endParaRPr lang="en-US" dirty="0"/>
              </a:p>
            </p:txBody>
          </p:sp>
        </p:grpSp>
        <p:sp>
          <p:nvSpPr>
            <p:cNvPr id="274" name="Rectangle 273"/>
            <p:cNvSpPr/>
            <p:nvPr/>
          </p:nvSpPr>
          <p:spPr>
            <a:xfrm>
              <a:off x="-85196" y="6320261"/>
              <a:ext cx="225273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Gradient w/r  w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 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:</a:t>
              </a:r>
              <a:endParaRPr lang="en-US" sz="2400" b="1" dirty="0"/>
            </a:p>
          </p:txBody>
        </p:sp>
      </p:grpSp>
      <p:grpSp>
        <p:nvGrpSpPr>
          <p:cNvPr id="353" name="Group 352"/>
          <p:cNvGrpSpPr/>
          <p:nvPr/>
        </p:nvGrpSpPr>
        <p:grpSpPr>
          <a:xfrm>
            <a:off x="7537682" y="4013313"/>
            <a:ext cx="4714692" cy="793510"/>
            <a:chOff x="7120800" y="6127058"/>
            <a:chExt cx="4714692" cy="793510"/>
          </a:xfrm>
        </p:grpSpPr>
        <p:sp>
          <p:nvSpPr>
            <p:cNvPr id="354" name="Rectangle 353"/>
            <p:cNvSpPr/>
            <p:nvPr/>
          </p:nvSpPr>
          <p:spPr>
            <a:xfrm>
              <a:off x="7120800" y="6520458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endParaRPr lang="en-US" sz="2400" dirty="0"/>
            </a:p>
          </p:txBody>
        </p:sp>
        <p:cxnSp>
          <p:nvCxnSpPr>
            <p:cNvPr id="355" name="Straight Connector 354"/>
            <p:cNvCxnSpPr/>
            <p:nvPr/>
          </p:nvCxnSpPr>
          <p:spPr>
            <a:xfrm flipV="1">
              <a:off x="7123862" y="6552920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6" name="Rectangle 355"/>
            <p:cNvSpPr/>
            <p:nvPr/>
          </p:nvSpPr>
          <p:spPr>
            <a:xfrm>
              <a:off x="7122118" y="6157538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7805536" y="6346895"/>
              <a:ext cx="39305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 </a:t>
              </a:r>
              <a:endParaRPr lang="en-US" sz="2400" dirty="0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7914917" y="6127058"/>
              <a:ext cx="9236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g(z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endParaRPr lang="en-US" sz="2400" dirty="0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8083298" y="6515362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cxnSp>
          <p:nvCxnSpPr>
            <p:cNvPr id="360" name="Straight Connector 359"/>
            <p:cNvCxnSpPr/>
            <p:nvPr/>
          </p:nvCxnSpPr>
          <p:spPr>
            <a:xfrm flipV="1">
              <a:off x="8082729" y="6522506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1" name="Rectangle 360"/>
            <p:cNvSpPr/>
            <p:nvPr/>
          </p:nvSpPr>
          <p:spPr>
            <a:xfrm>
              <a:off x="8744352" y="6150765"/>
              <a:ext cx="142859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z(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w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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endParaRPr lang="en-US" sz="2400" dirty="0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9187805" y="6501234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endParaRPr lang="en-US" sz="2400" dirty="0"/>
            </a:p>
          </p:txBody>
        </p:sp>
        <p:cxnSp>
          <p:nvCxnSpPr>
            <p:cNvPr id="363" name="Straight Connector 362"/>
            <p:cNvCxnSpPr/>
            <p:nvPr/>
          </p:nvCxnSpPr>
          <p:spPr>
            <a:xfrm flipV="1">
              <a:off x="8984937" y="6527168"/>
              <a:ext cx="1188011" cy="107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Rectangle 195"/>
            <p:cNvSpPr/>
            <p:nvPr/>
          </p:nvSpPr>
          <p:spPr>
            <a:xfrm>
              <a:off x="10251404" y="6319723"/>
              <a:ext cx="15840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 dg(z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 w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</p:grpSp>
      <p:sp>
        <p:nvSpPr>
          <p:cNvPr id="369" name="Rectangle 368"/>
          <p:cNvSpPr>
            <a:spLocks noChangeArrowheads="1"/>
          </p:cNvSpPr>
          <p:nvPr/>
        </p:nvSpPr>
        <p:spPr bwMode="auto">
          <a:xfrm>
            <a:off x="-269354" y="-262071"/>
            <a:ext cx="1269999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Steepest Descent for an N-Layer Network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0" name="TextBox 369"/>
          <p:cNvSpPr txBox="1"/>
          <p:nvPr/>
        </p:nvSpPr>
        <p:spPr>
          <a:xfrm>
            <a:off x="3011948" y="2449926"/>
            <a:ext cx="1946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g(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[0]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371" name="Group 370"/>
          <p:cNvGrpSpPr/>
          <p:nvPr/>
        </p:nvGrpSpPr>
        <p:grpSpPr>
          <a:xfrm>
            <a:off x="536162" y="1991680"/>
            <a:ext cx="4892746" cy="514812"/>
            <a:chOff x="536162" y="1991680"/>
            <a:chExt cx="4892746" cy="514812"/>
          </a:xfrm>
        </p:grpSpPr>
        <p:cxnSp>
          <p:nvCxnSpPr>
            <p:cNvPr id="372" name="Straight Arrow Connector 371"/>
            <p:cNvCxnSpPr>
              <a:endCxn id="376" idx="3"/>
            </p:cNvCxnSpPr>
            <p:nvPr/>
          </p:nvCxnSpPr>
          <p:spPr>
            <a:xfrm flipH="1">
              <a:off x="3196270" y="2256074"/>
              <a:ext cx="1607232" cy="93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3" name="Group 372"/>
            <p:cNvGrpSpPr/>
            <p:nvPr/>
          </p:nvGrpSpPr>
          <p:grpSpPr>
            <a:xfrm>
              <a:off x="536162" y="1991680"/>
              <a:ext cx="4892746" cy="514812"/>
              <a:chOff x="378836" y="1744639"/>
              <a:chExt cx="4892746" cy="514812"/>
            </a:xfrm>
          </p:grpSpPr>
          <p:sp>
            <p:nvSpPr>
              <p:cNvPr id="374" name="Rectangle 373"/>
              <p:cNvSpPr/>
              <p:nvPr/>
            </p:nvSpPr>
            <p:spPr>
              <a:xfrm>
                <a:off x="378836" y="1815794"/>
                <a:ext cx="146886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1-layer NN:</a:t>
                </a:r>
                <a:endParaRPr lang="en-US" sz="2400" b="1" dirty="0"/>
              </a:p>
            </p:txBody>
          </p:sp>
          <p:sp>
            <p:nvSpPr>
              <p:cNvPr id="375" name="TextBox 374"/>
              <p:cNvSpPr txBox="1"/>
              <p:nvPr/>
            </p:nvSpPr>
            <p:spPr>
              <a:xfrm>
                <a:off x="4804788" y="1803214"/>
                <a:ext cx="466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a</a:t>
                </a:r>
                <a:r>
                  <a:rPr lang="en-US" baseline="30000" dirty="0"/>
                  <a:t>[0]</a:t>
                </a:r>
                <a:endParaRPr lang="en-US" dirty="0"/>
              </a:p>
            </p:txBody>
          </p:sp>
          <p:sp>
            <p:nvSpPr>
              <p:cNvPr id="376" name="TextBox 375"/>
              <p:cNvSpPr txBox="1"/>
              <p:nvPr/>
            </p:nvSpPr>
            <p:spPr>
              <a:xfrm>
                <a:off x="2461991" y="1833740"/>
                <a:ext cx="5769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77" name="Group 376"/>
              <p:cNvGrpSpPr/>
              <p:nvPr/>
            </p:nvGrpSpPr>
            <p:grpSpPr>
              <a:xfrm>
                <a:off x="3517695" y="1744639"/>
                <a:ext cx="607859" cy="514812"/>
                <a:chOff x="3331535" y="2512148"/>
                <a:chExt cx="607859" cy="514812"/>
              </a:xfrm>
            </p:grpSpPr>
            <p:sp>
              <p:nvSpPr>
                <p:cNvPr id="378" name="Oval 377"/>
                <p:cNvSpPr/>
                <p:nvPr/>
              </p:nvSpPr>
              <p:spPr>
                <a:xfrm>
                  <a:off x="3331535" y="2512148"/>
                  <a:ext cx="607859" cy="5148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9" name="TextBox 378"/>
                <p:cNvSpPr txBox="1"/>
                <p:nvPr/>
              </p:nvSpPr>
              <p:spPr>
                <a:xfrm>
                  <a:off x="3389486" y="2618353"/>
                  <a:ext cx="466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a</a:t>
                  </a:r>
                  <a:r>
                    <a:rPr lang="en-US" baseline="30000" dirty="0"/>
                    <a:t>[1]</a:t>
                  </a:r>
                  <a:endParaRPr lang="en-US" dirty="0"/>
                </a:p>
              </p:txBody>
            </p:sp>
          </p:grpSp>
        </p:grpSp>
      </p:grpSp>
      <p:grpSp>
        <p:nvGrpSpPr>
          <p:cNvPr id="380" name="Group 379"/>
          <p:cNvGrpSpPr/>
          <p:nvPr/>
        </p:nvGrpSpPr>
        <p:grpSpPr>
          <a:xfrm>
            <a:off x="5417995" y="1963533"/>
            <a:ext cx="1812268" cy="523220"/>
            <a:chOff x="7465156" y="2422689"/>
            <a:chExt cx="1812268" cy="523220"/>
          </a:xfrm>
        </p:grpSpPr>
        <p:sp>
          <p:nvSpPr>
            <p:cNvPr id="381" name="TextBox 380"/>
            <p:cNvSpPr txBox="1"/>
            <p:nvPr/>
          </p:nvSpPr>
          <p:spPr>
            <a:xfrm>
              <a:off x="7945008" y="2422689"/>
              <a:ext cx="1332416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[0]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=(1,a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[0]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)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Input features</a:t>
              </a:r>
            </a:p>
          </p:txBody>
        </p:sp>
        <p:cxnSp>
          <p:nvCxnSpPr>
            <p:cNvPr id="382" name="Straight Arrow Connector 381"/>
            <p:cNvCxnSpPr/>
            <p:nvPr/>
          </p:nvCxnSpPr>
          <p:spPr>
            <a:xfrm flipH="1">
              <a:off x="7465156" y="2722046"/>
              <a:ext cx="473328" cy="34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3" name="Rectangle 382"/>
          <p:cNvSpPr/>
          <p:nvPr/>
        </p:nvSpPr>
        <p:spPr>
          <a:xfrm>
            <a:off x="3163201" y="1681716"/>
            <a:ext cx="16337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[1]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[1]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[0]</a:t>
            </a:r>
            <a:endParaRPr lang="en-US" sz="2000" dirty="0"/>
          </a:p>
        </p:txBody>
      </p:sp>
      <p:sp>
        <p:nvSpPr>
          <p:cNvPr id="384" name="TextBox 383"/>
          <p:cNvSpPr txBox="1"/>
          <p:nvPr/>
        </p:nvSpPr>
        <p:spPr>
          <a:xfrm>
            <a:off x="377078" y="760746"/>
            <a:ext cx="1739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grpSp>
        <p:nvGrpSpPr>
          <p:cNvPr id="394" name="Group 393"/>
          <p:cNvGrpSpPr/>
          <p:nvPr/>
        </p:nvGrpSpPr>
        <p:grpSpPr>
          <a:xfrm>
            <a:off x="3148470" y="3037849"/>
            <a:ext cx="3993379" cy="742557"/>
            <a:chOff x="3027210" y="3024302"/>
            <a:chExt cx="3740471" cy="742557"/>
          </a:xfrm>
        </p:grpSpPr>
        <p:sp>
          <p:nvSpPr>
            <p:cNvPr id="395" name="Rectangle 394"/>
            <p:cNvSpPr/>
            <p:nvPr/>
          </p:nvSpPr>
          <p:spPr>
            <a:xfrm>
              <a:off x="3027210" y="3045851"/>
              <a:ext cx="1317536" cy="721008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5364852" y="3024302"/>
              <a:ext cx="1402829" cy="721008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7" name="Group 396"/>
          <p:cNvGrpSpPr/>
          <p:nvPr/>
        </p:nvGrpSpPr>
        <p:grpSpPr>
          <a:xfrm>
            <a:off x="4636527" y="3044724"/>
            <a:ext cx="3271900" cy="735682"/>
            <a:chOff x="3027210" y="3006301"/>
            <a:chExt cx="3271900" cy="735682"/>
          </a:xfrm>
        </p:grpSpPr>
        <p:sp>
          <p:nvSpPr>
            <p:cNvPr id="398" name="Rectangle 397"/>
            <p:cNvSpPr/>
            <p:nvPr/>
          </p:nvSpPr>
          <p:spPr>
            <a:xfrm>
              <a:off x="3027210" y="3045851"/>
              <a:ext cx="653086" cy="696132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5646877" y="3006301"/>
              <a:ext cx="652233" cy="721008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0" name="TextBox 399"/>
          <p:cNvSpPr txBox="1"/>
          <p:nvPr/>
        </p:nvSpPr>
        <p:spPr>
          <a:xfrm>
            <a:off x="445718" y="1284013"/>
            <a:ext cx="6167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s.t.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w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minimizes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 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 ½ (a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[1]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-y )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1" name="Group 400"/>
          <p:cNvGrpSpPr/>
          <p:nvPr/>
        </p:nvGrpSpPr>
        <p:grpSpPr>
          <a:xfrm>
            <a:off x="134067" y="3068228"/>
            <a:ext cx="7890052" cy="927027"/>
            <a:chOff x="34348" y="3044724"/>
            <a:chExt cx="7890052" cy="927027"/>
          </a:xfrm>
        </p:grpSpPr>
        <p:grpSp>
          <p:nvGrpSpPr>
            <p:cNvPr id="402" name="Group 401"/>
            <p:cNvGrpSpPr/>
            <p:nvPr/>
          </p:nvGrpSpPr>
          <p:grpSpPr>
            <a:xfrm>
              <a:off x="34348" y="3044724"/>
              <a:ext cx="5250124" cy="867218"/>
              <a:chOff x="34348" y="3044724"/>
              <a:chExt cx="5250124" cy="867218"/>
            </a:xfrm>
          </p:grpSpPr>
          <p:sp>
            <p:nvSpPr>
              <p:cNvPr id="414" name="Rectangle 413"/>
              <p:cNvSpPr/>
              <p:nvPr/>
            </p:nvSpPr>
            <p:spPr>
              <a:xfrm>
                <a:off x="3797974" y="3413509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cxnSp>
            <p:nvCxnSpPr>
              <p:cNvPr id="415" name="Straight Connector 414"/>
              <p:cNvCxnSpPr/>
              <p:nvPr/>
            </p:nvCxnSpPr>
            <p:spPr>
              <a:xfrm flipV="1">
                <a:off x="3855900" y="3445971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6" name="Group 415"/>
              <p:cNvGrpSpPr/>
              <p:nvPr/>
            </p:nvGrpSpPr>
            <p:grpSpPr>
              <a:xfrm>
                <a:off x="34348" y="3044724"/>
                <a:ext cx="5250124" cy="867218"/>
                <a:chOff x="34348" y="3044724"/>
                <a:chExt cx="5250124" cy="867218"/>
              </a:xfrm>
            </p:grpSpPr>
            <p:sp>
              <p:nvSpPr>
                <p:cNvPr id="417" name="Rectangle 416"/>
                <p:cNvSpPr/>
                <p:nvPr/>
              </p:nvSpPr>
              <p:spPr>
                <a:xfrm>
                  <a:off x="34348" y="3209547"/>
                  <a:ext cx="214533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Gradient w/r 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w</a:t>
                  </a:r>
                  <a:r>
                    <a:rPr lang="en-US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[1]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:</a:t>
                  </a:r>
                  <a:endParaRPr lang="en-US" sz="2400" dirty="0"/>
                </a:p>
              </p:txBody>
            </p:sp>
            <p:grpSp>
              <p:nvGrpSpPr>
                <p:cNvPr id="418" name="Group 417"/>
                <p:cNvGrpSpPr/>
                <p:nvPr/>
              </p:nvGrpSpPr>
              <p:grpSpPr>
                <a:xfrm>
                  <a:off x="1988164" y="3044724"/>
                  <a:ext cx="3296308" cy="867218"/>
                  <a:chOff x="1869635" y="3059961"/>
                  <a:chExt cx="3296308" cy="867218"/>
                </a:xfrm>
              </p:grpSpPr>
              <p:sp>
                <p:nvSpPr>
                  <p:cNvPr id="419" name="Rectangle 418"/>
                  <p:cNvSpPr/>
                  <p:nvPr/>
                </p:nvSpPr>
                <p:spPr>
                  <a:xfrm>
                    <a:off x="2590045" y="3259686"/>
                    <a:ext cx="328936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=</a:t>
                    </a:r>
                    <a:endParaRPr lang="en-US" sz="2400" dirty="0"/>
                  </a:p>
                </p:txBody>
              </p:sp>
              <p:sp>
                <p:nvSpPr>
                  <p:cNvPr id="420" name="Rectangle 419"/>
                  <p:cNvSpPr/>
                  <p:nvPr/>
                </p:nvSpPr>
                <p:spPr>
                  <a:xfrm>
                    <a:off x="1869635" y="3409939"/>
                    <a:ext cx="697627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w</a:t>
                    </a:r>
                    <a:r>
                      <a:rPr lang="en-US" sz="20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[1]</a:t>
                    </a:r>
                    <a:endParaRPr lang="en-US" sz="2400" dirty="0"/>
                  </a:p>
                </p:txBody>
              </p:sp>
              <p:sp>
                <p:nvSpPr>
                  <p:cNvPr id="421" name="Rectangle 420"/>
                  <p:cNvSpPr/>
                  <p:nvPr/>
                </p:nvSpPr>
                <p:spPr>
                  <a:xfrm>
                    <a:off x="1956137" y="3084483"/>
                    <a:ext cx="425116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</a:t>
                    </a:r>
                    <a:r>
                      <a:rPr lang="en-US" sz="2000" dirty="0">
                        <a:latin typeface="Symbol" panose="05050102010706020507" pitchFamily="18" charset="2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e</a:t>
                    </a:r>
                    <a:endParaRPr lang="en-US" sz="2400" dirty="0">
                      <a:latin typeface="Symbol" panose="05050102010706020507" pitchFamily="18" charset="2"/>
                    </a:endParaRPr>
                  </a:p>
                </p:txBody>
              </p:sp>
              <p:cxnSp>
                <p:nvCxnSpPr>
                  <p:cNvPr id="422" name="Straight Connector 421"/>
                  <p:cNvCxnSpPr/>
                  <p:nvPr/>
                </p:nvCxnSpPr>
                <p:spPr>
                  <a:xfrm flipV="1">
                    <a:off x="1927561" y="3442401"/>
                    <a:ext cx="615912" cy="932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4" name="Rectangle 423"/>
                  <p:cNvSpPr/>
                  <p:nvPr/>
                </p:nvSpPr>
                <p:spPr>
                  <a:xfrm>
                    <a:off x="3059532" y="3404076"/>
                    <a:ext cx="625492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a</a:t>
                    </a:r>
                    <a:r>
                      <a:rPr lang="en-US" sz="20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[1]</a:t>
                    </a:r>
                    <a:endParaRPr lang="en-US" sz="2400" dirty="0"/>
                  </a:p>
                </p:txBody>
              </p:sp>
              <p:sp>
                <p:nvSpPr>
                  <p:cNvPr id="425" name="Rectangle 424"/>
                  <p:cNvSpPr/>
                  <p:nvPr/>
                </p:nvSpPr>
                <p:spPr>
                  <a:xfrm>
                    <a:off x="3146034" y="3078620"/>
                    <a:ext cx="425116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</a:t>
                    </a:r>
                    <a:r>
                      <a:rPr lang="en-US" sz="2000" dirty="0">
                        <a:latin typeface="Symbol" panose="05050102010706020507" pitchFamily="18" charset="2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e</a:t>
                    </a:r>
                    <a:endParaRPr lang="en-US" sz="2400" dirty="0">
                      <a:latin typeface="Symbol" panose="05050102010706020507" pitchFamily="18" charset="2"/>
                    </a:endParaRPr>
                  </a:p>
                </p:txBody>
              </p:sp>
              <p:cxnSp>
                <p:nvCxnSpPr>
                  <p:cNvPr id="426" name="Straight Connector 425"/>
                  <p:cNvCxnSpPr/>
                  <p:nvPr/>
                </p:nvCxnSpPr>
                <p:spPr>
                  <a:xfrm flipV="1">
                    <a:off x="3011948" y="3436538"/>
                    <a:ext cx="615912" cy="932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7" name="Rectangle 426"/>
                  <p:cNvSpPr/>
                  <p:nvPr/>
                </p:nvSpPr>
                <p:spPr>
                  <a:xfrm>
                    <a:off x="3735627" y="3065826"/>
                    <a:ext cx="625492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a</a:t>
                    </a:r>
                    <a:r>
                      <a:rPr lang="en-US" sz="20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[1]</a:t>
                    </a:r>
                    <a:endParaRPr lang="en-US" sz="2400" dirty="0"/>
                  </a:p>
                </p:txBody>
              </p:sp>
              <p:grpSp>
                <p:nvGrpSpPr>
                  <p:cNvPr id="428" name="Group 427"/>
                  <p:cNvGrpSpPr/>
                  <p:nvPr/>
                </p:nvGrpSpPr>
                <p:grpSpPr>
                  <a:xfrm>
                    <a:off x="4468316" y="3391793"/>
                    <a:ext cx="697627" cy="400110"/>
                    <a:chOff x="2193024" y="2830435"/>
                    <a:chExt cx="697627" cy="400110"/>
                  </a:xfrm>
                </p:grpSpPr>
                <p:sp>
                  <p:nvSpPr>
                    <p:cNvPr id="432" name="Rectangle 431"/>
                    <p:cNvSpPr/>
                    <p:nvPr/>
                  </p:nvSpPr>
                  <p:spPr>
                    <a:xfrm>
                      <a:off x="2193024" y="2830435"/>
                      <a:ext cx="697627" cy="40011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w</a:t>
                      </a:r>
                      <a:r>
                        <a:rPr lang="en-US" sz="2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[1]</a:t>
                      </a:r>
                      <a:endParaRPr lang="en-US" sz="2400" dirty="0"/>
                    </a:p>
                  </p:txBody>
                </p:sp>
                <p:cxnSp>
                  <p:nvCxnSpPr>
                    <p:cNvPr id="433" name="Straight Connector 432"/>
                    <p:cNvCxnSpPr/>
                    <p:nvPr/>
                  </p:nvCxnSpPr>
                  <p:spPr>
                    <a:xfrm flipV="1">
                      <a:off x="2250950" y="2862897"/>
                      <a:ext cx="615912" cy="932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29" name="Rectangle 428"/>
                  <p:cNvSpPr/>
                  <p:nvPr/>
                </p:nvSpPr>
                <p:spPr>
                  <a:xfrm>
                    <a:off x="4468316" y="3059961"/>
                    <a:ext cx="625492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z</a:t>
                    </a:r>
                    <a:r>
                      <a:rPr lang="en-US" sz="20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[1]</a:t>
                    </a:r>
                    <a:endParaRPr lang="en-US" sz="2400" dirty="0"/>
                  </a:p>
                </p:txBody>
              </p:sp>
              <p:sp>
                <p:nvSpPr>
                  <p:cNvPr id="430" name="Rectangle 429"/>
                  <p:cNvSpPr/>
                  <p:nvPr/>
                </p:nvSpPr>
                <p:spPr>
                  <a:xfrm>
                    <a:off x="4805261" y="3588625"/>
                    <a:ext cx="223138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baseline="30000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i</a:t>
                    </a:r>
                    <a:endParaRPr lang="en-US" dirty="0"/>
                  </a:p>
                </p:txBody>
              </p:sp>
              <p:sp>
                <p:nvSpPr>
                  <p:cNvPr id="180" name="Rectangle 179"/>
                  <p:cNvSpPr/>
                  <p:nvPr/>
                </p:nvSpPr>
                <p:spPr>
                  <a:xfrm>
                    <a:off x="2151911" y="3583355"/>
                    <a:ext cx="213520" cy="21544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800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i</a:t>
                    </a:r>
                    <a:endParaRPr lang="en-US" sz="900" dirty="0"/>
                  </a:p>
                </p:txBody>
              </p:sp>
            </p:grpSp>
          </p:grpSp>
        </p:grpSp>
        <p:grpSp>
          <p:nvGrpSpPr>
            <p:cNvPr id="403" name="Group 402"/>
            <p:cNvGrpSpPr/>
            <p:nvPr/>
          </p:nvGrpSpPr>
          <p:grpSpPr>
            <a:xfrm>
              <a:off x="5308741" y="3090095"/>
              <a:ext cx="2615659" cy="881656"/>
              <a:chOff x="5321347" y="3108787"/>
              <a:chExt cx="2615659" cy="881656"/>
            </a:xfrm>
          </p:grpSpPr>
          <p:sp>
            <p:nvSpPr>
              <p:cNvPr id="404" name="Rectangle 403"/>
              <p:cNvSpPr/>
              <p:nvPr/>
            </p:nvSpPr>
            <p:spPr>
              <a:xfrm>
                <a:off x="6458821" y="3413394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cxnSp>
            <p:nvCxnSpPr>
              <p:cNvPr id="405" name="Straight Connector 404"/>
              <p:cNvCxnSpPr/>
              <p:nvPr/>
            </p:nvCxnSpPr>
            <p:spPr>
              <a:xfrm flipV="1">
                <a:off x="6478995" y="3464286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6" name="Rectangle 405"/>
              <p:cNvSpPr/>
              <p:nvPr/>
            </p:nvSpPr>
            <p:spPr>
              <a:xfrm>
                <a:off x="7239379" y="3443682"/>
                <a:ext cx="6976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w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cxnSp>
            <p:nvCxnSpPr>
              <p:cNvPr id="407" name="Straight Connector 406"/>
              <p:cNvCxnSpPr/>
              <p:nvPr/>
            </p:nvCxnSpPr>
            <p:spPr>
              <a:xfrm flipV="1">
                <a:off x="7295877" y="3476182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8" name="Group 407"/>
              <p:cNvGrpSpPr/>
              <p:nvPr/>
            </p:nvGrpSpPr>
            <p:grpSpPr>
              <a:xfrm>
                <a:off x="5321347" y="3108787"/>
                <a:ext cx="2541687" cy="881656"/>
                <a:chOff x="5243502" y="3108434"/>
                <a:chExt cx="2541687" cy="881656"/>
              </a:xfrm>
            </p:grpSpPr>
            <p:sp>
              <p:nvSpPr>
                <p:cNvPr id="409" name="Rectangle 408"/>
                <p:cNvSpPr/>
                <p:nvPr/>
              </p:nvSpPr>
              <p:spPr>
                <a:xfrm>
                  <a:off x="7472443" y="3651536"/>
                  <a:ext cx="223138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baseline="30000" dirty="0" err="1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i</a:t>
                  </a:r>
                  <a:endParaRPr lang="en-US" dirty="0"/>
                </a:p>
              </p:txBody>
            </p:sp>
            <p:sp>
              <p:nvSpPr>
                <p:cNvPr id="410" name="Rectangle 409"/>
                <p:cNvSpPr/>
                <p:nvPr/>
              </p:nvSpPr>
              <p:spPr>
                <a:xfrm>
                  <a:off x="5547236" y="3225703"/>
                  <a:ext cx="925253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(a</a:t>
                  </a:r>
                  <a:r>
                    <a:rPr lang="en-US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[1]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-y</a:t>
                  </a:r>
                  <a:r>
                    <a:rPr lang="en-US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)</a:t>
                  </a:r>
                  <a:endParaRPr lang="en-US" sz="2400" dirty="0"/>
                </a:p>
              </p:txBody>
            </p:sp>
            <p:sp>
              <p:nvSpPr>
                <p:cNvPr id="411" name="Rectangle 410"/>
                <p:cNvSpPr/>
                <p:nvPr/>
              </p:nvSpPr>
              <p:spPr>
                <a:xfrm>
                  <a:off x="6241373" y="3112068"/>
                  <a:ext cx="92365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g(z</a:t>
                  </a:r>
                  <a:r>
                    <a:rPr lang="en-US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[1]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)</a:t>
                  </a:r>
                  <a:endParaRPr lang="en-US" sz="2400" dirty="0"/>
                </a:p>
              </p:txBody>
            </p:sp>
            <p:sp>
              <p:nvSpPr>
                <p:cNvPr id="412" name="Rectangle 411"/>
                <p:cNvSpPr/>
                <p:nvPr/>
              </p:nvSpPr>
              <p:spPr>
                <a:xfrm>
                  <a:off x="7159697" y="3108434"/>
                  <a:ext cx="62549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z</a:t>
                  </a:r>
                  <a:r>
                    <a:rPr lang="en-US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[1]</a:t>
                  </a:r>
                  <a:endParaRPr lang="en-US" sz="2400" dirty="0"/>
                </a:p>
              </p:txBody>
            </p:sp>
            <p:sp>
              <p:nvSpPr>
                <p:cNvPr id="413" name="Rectangle 412"/>
                <p:cNvSpPr/>
                <p:nvPr/>
              </p:nvSpPr>
              <p:spPr>
                <a:xfrm>
                  <a:off x="5243502" y="3239389"/>
                  <a:ext cx="3289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=</a:t>
                  </a:r>
                  <a:endParaRPr lang="en-US" sz="2400" dirty="0"/>
                </a:p>
              </p:txBody>
            </p:sp>
          </p:grpSp>
        </p:grpSp>
      </p:grpSp>
      <p:sp>
        <p:nvSpPr>
          <p:cNvPr id="434" name="Rectangle 433"/>
          <p:cNvSpPr/>
          <p:nvPr/>
        </p:nvSpPr>
        <p:spPr>
          <a:xfrm>
            <a:off x="10996387" y="3293784"/>
            <a:ext cx="1632070" cy="506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(eq. 1)</a:t>
            </a:r>
            <a:endParaRPr lang="en-US" sz="2400" dirty="0"/>
          </a:p>
        </p:txBody>
      </p:sp>
      <p:grpSp>
        <p:nvGrpSpPr>
          <p:cNvPr id="435" name="Group 434"/>
          <p:cNvGrpSpPr/>
          <p:nvPr/>
        </p:nvGrpSpPr>
        <p:grpSpPr>
          <a:xfrm>
            <a:off x="8007488" y="3260380"/>
            <a:ext cx="2560316" cy="535053"/>
            <a:chOff x="9245986" y="4309306"/>
            <a:chExt cx="2560316" cy="535053"/>
          </a:xfrm>
        </p:grpSpPr>
        <p:sp>
          <p:nvSpPr>
            <p:cNvPr id="436" name="Rectangle 435"/>
            <p:cNvSpPr/>
            <p:nvPr/>
          </p:nvSpPr>
          <p:spPr>
            <a:xfrm>
              <a:off x="10871368" y="4499171"/>
              <a:ext cx="2231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endParaRPr lang="en-US" dirty="0"/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9245986" y="4309306"/>
              <a:ext cx="25603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 (a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-y) dg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 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[0]</a:t>
              </a:r>
              <a:endParaRPr lang="en-US" sz="2400" dirty="0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11328972" y="4505805"/>
              <a:ext cx="2231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endParaRPr lang="en-US" dirty="0"/>
            </a:p>
          </p:txBody>
        </p:sp>
      </p:grpSp>
      <p:grpSp>
        <p:nvGrpSpPr>
          <p:cNvPr id="439" name="Group 438"/>
          <p:cNvGrpSpPr/>
          <p:nvPr/>
        </p:nvGrpSpPr>
        <p:grpSpPr>
          <a:xfrm>
            <a:off x="9997606" y="2892894"/>
            <a:ext cx="1421474" cy="752115"/>
            <a:chOff x="9511442" y="2944906"/>
            <a:chExt cx="1421474" cy="752115"/>
          </a:xfrm>
        </p:grpSpPr>
        <p:sp>
          <p:nvSpPr>
            <p:cNvPr id="440" name="Rectangle 439"/>
            <p:cNvSpPr/>
            <p:nvPr/>
          </p:nvSpPr>
          <p:spPr>
            <a:xfrm>
              <a:off x="9511442" y="3306386"/>
              <a:ext cx="415602" cy="390635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TextBox 440"/>
            <p:cNvSpPr txBox="1"/>
            <p:nvPr/>
          </p:nvSpPr>
          <p:spPr>
            <a:xfrm>
              <a:off x="9859865" y="2944906"/>
              <a:ext cx="10730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</a:rPr>
                <a:t>Forward field </a:t>
              </a:r>
            </a:p>
            <a:p>
              <a:pPr algn="ctr"/>
              <a:r>
                <a:rPr lang="en-US" sz="1200" dirty="0">
                  <a:solidFill>
                    <a:srgbClr val="00B050"/>
                  </a:solidFill>
                </a:rPr>
                <a:t>to 1</a:t>
              </a:r>
              <a:r>
                <a:rPr lang="en-US" sz="1200" baseline="30000" dirty="0">
                  <a:solidFill>
                    <a:srgbClr val="00B050"/>
                  </a:solidFill>
                </a:rPr>
                <a:t>st</a:t>
              </a:r>
              <a:r>
                <a:rPr lang="en-US" sz="1200" dirty="0">
                  <a:solidFill>
                    <a:srgbClr val="00B050"/>
                  </a:solidFill>
                </a:rPr>
                <a:t> layer</a:t>
              </a:r>
            </a:p>
          </p:txBody>
        </p:sp>
      </p:grpSp>
      <p:grpSp>
        <p:nvGrpSpPr>
          <p:cNvPr id="442" name="Group 441"/>
          <p:cNvGrpSpPr/>
          <p:nvPr/>
        </p:nvGrpSpPr>
        <p:grpSpPr>
          <a:xfrm>
            <a:off x="7903437" y="2730501"/>
            <a:ext cx="2255674" cy="932732"/>
            <a:chOff x="9681893" y="2680369"/>
            <a:chExt cx="2255674" cy="932732"/>
          </a:xfrm>
        </p:grpSpPr>
        <p:sp>
          <p:nvSpPr>
            <p:cNvPr id="443" name="Rectangle 442"/>
            <p:cNvSpPr/>
            <p:nvPr/>
          </p:nvSpPr>
          <p:spPr>
            <a:xfrm>
              <a:off x="9989493" y="3243561"/>
              <a:ext cx="1746185" cy="369540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TextBox 443"/>
            <p:cNvSpPr txBox="1"/>
            <p:nvPr/>
          </p:nvSpPr>
          <p:spPr>
            <a:xfrm>
              <a:off x="9681893" y="2680369"/>
              <a:ext cx="2255674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Residual field</a:t>
              </a:r>
            </a:p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</a:rPr>
                <a:t>backpropagated</a:t>
              </a:r>
              <a:r>
                <a:rPr lang="en-US" sz="1200" b="1" dirty="0">
                  <a:solidFill>
                    <a:srgbClr val="FF0000"/>
                  </a:solidFill>
                </a:rPr>
                <a:t> to 1</a:t>
              </a:r>
              <a:r>
                <a:rPr lang="en-US" sz="1200" b="1" baseline="30000" dirty="0">
                  <a:solidFill>
                    <a:srgbClr val="FF0000"/>
                  </a:solidFill>
                </a:rPr>
                <a:t>st</a:t>
              </a:r>
              <a:r>
                <a:rPr lang="en-US" sz="1200" b="1" dirty="0">
                  <a:solidFill>
                    <a:srgbClr val="FF0000"/>
                  </a:solidFill>
                </a:rPr>
                <a:t> layer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405074" y="5340562"/>
            <a:ext cx="2561510" cy="881656"/>
            <a:chOff x="5288918" y="651162"/>
            <a:chExt cx="2561510" cy="881656"/>
          </a:xfrm>
        </p:grpSpPr>
        <p:sp>
          <p:nvSpPr>
            <p:cNvPr id="478" name="Rectangle 477"/>
            <p:cNvSpPr/>
            <p:nvPr/>
          </p:nvSpPr>
          <p:spPr>
            <a:xfrm>
              <a:off x="6372243" y="955769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cxnSp>
          <p:nvCxnSpPr>
            <p:cNvPr id="479" name="Straight Connector 478"/>
            <p:cNvCxnSpPr/>
            <p:nvPr/>
          </p:nvCxnSpPr>
          <p:spPr>
            <a:xfrm flipV="1">
              <a:off x="6392417" y="1006661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0" name="Rectangle 479"/>
            <p:cNvSpPr/>
            <p:nvPr/>
          </p:nvSpPr>
          <p:spPr>
            <a:xfrm>
              <a:off x="7152801" y="986057"/>
              <a:ext cx="6976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w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cxnSp>
          <p:nvCxnSpPr>
            <p:cNvPr id="481" name="Straight Connector 480"/>
            <p:cNvCxnSpPr/>
            <p:nvPr/>
          </p:nvCxnSpPr>
          <p:spPr>
            <a:xfrm flipV="1">
              <a:off x="7209299" y="1018557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2" name="Rectangle 481"/>
            <p:cNvSpPr/>
            <p:nvPr/>
          </p:nvSpPr>
          <p:spPr>
            <a:xfrm>
              <a:off x="7463710" y="1194264"/>
              <a:ext cx="2231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endParaRPr lang="en-US" dirty="0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5288918" y="799439"/>
              <a:ext cx="113364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 (a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-y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endParaRPr lang="en-US" sz="2400" dirty="0"/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6232640" y="654796"/>
              <a:ext cx="9236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g(z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</a:t>
              </a:r>
              <a:endParaRPr lang="en-US" sz="2400" dirty="0"/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7150964" y="651162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730128" y="4051636"/>
            <a:ext cx="8405715" cy="2790332"/>
            <a:chOff x="4444564" y="4353874"/>
            <a:chExt cx="8405715" cy="2790332"/>
          </a:xfrm>
        </p:grpSpPr>
        <p:sp>
          <p:nvSpPr>
            <p:cNvPr id="340" name="Rectangle 339"/>
            <p:cNvSpPr/>
            <p:nvPr/>
          </p:nvSpPr>
          <p:spPr>
            <a:xfrm>
              <a:off x="8252691" y="4353874"/>
              <a:ext cx="4597588" cy="685397"/>
            </a:xfrm>
            <a:prstGeom prst="rect">
              <a:avLst/>
            </a:prstGeom>
            <a:solidFill>
              <a:srgbClr val="FFFF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4444564" y="6441494"/>
              <a:ext cx="792691" cy="702712"/>
            </a:xfrm>
            <a:prstGeom prst="rect">
              <a:avLst/>
            </a:prstGeom>
            <a:solidFill>
              <a:srgbClr val="FFFF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8170374" y="4794476"/>
            <a:ext cx="1969743" cy="763030"/>
            <a:chOff x="7120800" y="6157538"/>
            <a:chExt cx="1969743" cy="763030"/>
          </a:xfrm>
        </p:grpSpPr>
        <p:sp>
          <p:nvSpPr>
            <p:cNvPr id="175" name="Rectangle 174"/>
            <p:cNvSpPr/>
            <p:nvPr/>
          </p:nvSpPr>
          <p:spPr>
            <a:xfrm>
              <a:off x="7120800" y="6520458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endParaRPr lang="en-US" sz="2400" dirty="0"/>
            </a:p>
          </p:txBody>
        </p:sp>
        <p:cxnSp>
          <p:nvCxnSpPr>
            <p:cNvPr id="176" name="Straight Connector 175"/>
            <p:cNvCxnSpPr/>
            <p:nvPr/>
          </p:nvCxnSpPr>
          <p:spPr>
            <a:xfrm flipV="1">
              <a:off x="7123862" y="6552920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Rectangle 176"/>
            <p:cNvSpPr/>
            <p:nvPr/>
          </p:nvSpPr>
          <p:spPr>
            <a:xfrm>
              <a:off x="7122118" y="6157538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endParaRPr lang="en-US" sz="2400" dirty="0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7805536" y="6346895"/>
              <a:ext cx="39305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 </a:t>
              </a:r>
              <a:endParaRPr lang="en-US" sz="2400" dirty="0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8094758" y="6307436"/>
              <a:ext cx="99578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dg(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);</a:t>
              </a:r>
              <a:endParaRPr lang="en-US" sz="2400" dirty="0"/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10114374" y="4842382"/>
            <a:ext cx="1591435" cy="763030"/>
            <a:chOff x="7120800" y="6157538"/>
            <a:chExt cx="1591435" cy="763030"/>
          </a:xfrm>
        </p:grpSpPr>
        <p:sp>
          <p:nvSpPr>
            <p:cNvPr id="187" name="Rectangle 186"/>
            <p:cNvSpPr/>
            <p:nvPr/>
          </p:nvSpPr>
          <p:spPr>
            <a:xfrm>
              <a:off x="7120800" y="6520458"/>
              <a:ext cx="78899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w</a:t>
              </a:r>
              <a:r>
                <a:rPr lang="en-US" sz="20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[1]</a:t>
              </a:r>
              <a:endParaRPr lang="en-US" sz="2400" dirty="0"/>
            </a:p>
          </p:txBody>
        </p:sp>
        <p:cxnSp>
          <p:nvCxnSpPr>
            <p:cNvPr id="188" name="Straight Connector 187"/>
            <p:cNvCxnSpPr/>
            <p:nvPr/>
          </p:nvCxnSpPr>
          <p:spPr>
            <a:xfrm flipV="1">
              <a:off x="7126908" y="6571024"/>
              <a:ext cx="615912" cy="93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Rectangle 188"/>
            <p:cNvSpPr/>
            <p:nvPr/>
          </p:nvSpPr>
          <p:spPr>
            <a:xfrm>
              <a:off x="7122118" y="6157538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endParaRPr lang="en-US" sz="2400" dirty="0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7805536" y="6346895"/>
              <a:ext cx="39305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 </a:t>
              </a:r>
              <a:endParaRPr lang="en-US" sz="2400" dirty="0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8094758" y="6307436"/>
              <a:ext cx="61747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US" sz="20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[0]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;</a:t>
              </a:r>
              <a:endParaRPr lang="en-US" sz="24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491654" y="6322113"/>
            <a:ext cx="3591600" cy="415100"/>
            <a:chOff x="6491654" y="6322113"/>
            <a:chExt cx="3591600" cy="415100"/>
          </a:xfrm>
        </p:grpSpPr>
        <p:sp>
          <p:nvSpPr>
            <p:cNvPr id="194" name="Rectangle 193"/>
            <p:cNvSpPr/>
            <p:nvPr/>
          </p:nvSpPr>
          <p:spPr>
            <a:xfrm>
              <a:off x="6491654" y="6337103"/>
              <a:ext cx="23455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 (a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-y) dg(z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 w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[2]</a:t>
              </a:r>
              <a:endParaRPr lang="en-US" sz="2400" dirty="0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8731602" y="6322113"/>
              <a:ext cx="13516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dg(z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en-US" sz="20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[0]</a:t>
              </a:r>
              <a:endParaRPr lang="en-US" sz="2400" dirty="0"/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4560929" y="4830129"/>
            <a:ext cx="5457895" cy="2011734"/>
            <a:chOff x="4759747" y="4352568"/>
            <a:chExt cx="5457895" cy="2011734"/>
          </a:xfrm>
        </p:grpSpPr>
        <p:sp>
          <p:nvSpPr>
            <p:cNvPr id="199" name="Rectangle 198"/>
            <p:cNvSpPr/>
            <p:nvPr/>
          </p:nvSpPr>
          <p:spPr>
            <a:xfrm>
              <a:off x="8308848" y="4352568"/>
              <a:ext cx="1908794" cy="685397"/>
            </a:xfrm>
            <a:prstGeom prst="rect">
              <a:avLst/>
            </a:prstGeom>
            <a:solidFill>
              <a:schemeClr val="accent2"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759747" y="5661590"/>
              <a:ext cx="792691" cy="702712"/>
            </a:xfrm>
            <a:prstGeom prst="rect">
              <a:avLst/>
            </a:prstGeom>
            <a:solidFill>
              <a:schemeClr val="accent2"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5389313" y="4887135"/>
            <a:ext cx="6323327" cy="1954728"/>
            <a:chOff x="4759747" y="4409574"/>
            <a:chExt cx="6323327" cy="1954728"/>
          </a:xfrm>
        </p:grpSpPr>
        <p:sp>
          <p:nvSpPr>
            <p:cNvPr id="202" name="Rectangle 201"/>
            <p:cNvSpPr/>
            <p:nvPr/>
          </p:nvSpPr>
          <p:spPr>
            <a:xfrm>
              <a:off x="9558404" y="4409574"/>
              <a:ext cx="1524670" cy="685397"/>
            </a:xfrm>
            <a:prstGeom prst="rect">
              <a:avLst/>
            </a:prstGeom>
            <a:solidFill>
              <a:srgbClr val="00B05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4759747" y="5661590"/>
              <a:ext cx="792691" cy="702712"/>
            </a:xfrm>
            <a:prstGeom prst="rect">
              <a:avLst/>
            </a:prstGeom>
            <a:solidFill>
              <a:srgbClr val="00B05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524508" y="6158008"/>
            <a:ext cx="2505818" cy="715029"/>
            <a:chOff x="7524508" y="6158008"/>
            <a:chExt cx="2505818" cy="715029"/>
          </a:xfrm>
        </p:grpSpPr>
        <p:sp>
          <p:nvSpPr>
            <p:cNvPr id="204" name="Rectangle 203"/>
            <p:cNvSpPr/>
            <p:nvPr/>
          </p:nvSpPr>
          <p:spPr>
            <a:xfrm>
              <a:off x="7524508" y="6169254"/>
              <a:ext cx="752381" cy="702712"/>
            </a:xfrm>
            <a:prstGeom prst="rect">
              <a:avLst/>
            </a:prstGeom>
            <a:solidFill>
              <a:srgbClr val="FFFF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8813104" y="6158008"/>
              <a:ext cx="791583" cy="702712"/>
            </a:xfrm>
            <a:prstGeom prst="rect">
              <a:avLst/>
            </a:prstGeom>
            <a:solidFill>
              <a:schemeClr val="accent2"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9607689" y="6170325"/>
              <a:ext cx="422637" cy="702712"/>
            </a:xfrm>
            <a:prstGeom prst="rect">
              <a:avLst/>
            </a:prstGeom>
            <a:solidFill>
              <a:srgbClr val="00B05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19863" y="6152206"/>
            <a:ext cx="4459405" cy="729207"/>
            <a:chOff x="3041314" y="6131513"/>
            <a:chExt cx="4459405" cy="729207"/>
          </a:xfrm>
        </p:grpSpPr>
        <p:sp>
          <p:nvSpPr>
            <p:cNvPr id="208" name="Rectangle 207"/>
            <p:cNvSpPr/>
            <p:nvPr/>
          </p:nvSpPr>
          <p:spPr>
            <a:xfrm>
              <a:off x="6800877" y="6158008"/>
              <a:ext cx="699842" cy="702712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3041314" y="6131513"/>
              <a:ext cx="699842" cy="702712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1" name="TextBox 210"/>
          <p:cNvSpPr txBox="1"/>
          <p:nvPr/>
        </p:nvSpPr>
        <p:spPr>
          <a:xfrm>
            <a:off x="437727" y="3849667"/>
            <a:ext cx="6723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s.t.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w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minimizes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 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 ½ (a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[2]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-y )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6810621" y="6090686"/>
            <a:ext cx="2789588" cy="26161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FF0000"/>
                </a:solidFill>
              </a:rPr>
              <a:t>Residual field </a:t>
            </a:r>
            <a:r>
              <a:rPr lang="en-US" sz="1100" b="1" dirty="0" err="1">
                <a:solidFill>
                  <a:srgbClr val="FF0000"/>
                </a:solidFill>
              </a:rPr>
              <a:t>backpropagated</a:t>
            </a:r>
            <a:r>
              <a:rPr lang="en-US" sz="1100" b="1" dirty="0">
                <a:solidFill>
                  <a:srgbClr val="FF0000"/>
                </a:solidFill>
              </a:rPr>
              <a:t> to 1</a:t>
            </a:r>
            <a:r>
              <a:rPr lang="en-US" sz="1100" b="1" baseline="30000" dirty="0">
                <a:solidFill>
                  <a:srgbClr val="FF0000"/>
                </a:solidFill>
              </a:rPr>
              <a:t>st</a:t>
            </a:r>
            <a:r>
              <a:rPr lang="en-US" sz="1100" b="1" dirty="0">
                <a:solidFill>
                  <a:srgbClr val="FF0000"/>
                </a:solidFill>
              </a:rPr>
              <a:t> layer</a:t>
            </a:r>
          </a:p>
        </p:txBody>
      </p:sp>
      <p:sp>
        <p:nvSpPr>
          <p:cNvPr id="213" name="TextBox 212"/>
          <p:cNvSpPr txBox="1"/>
          <p:nvPr/>
        </p:nvSpPr>
        <p:spPr>
          <a:xfrm>
            <a:off x="10034859" y="6283399"/>
            <a:ext cx="1073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B050"/>
                </a:solidFill>
              </a:rPr>
              <a:t>Forward field </a:t>
            </a:r>
          </a:p>
          <a:p>
            <a:pPr algn="ctr"/>
            <a:r>
              <a:rPr lang="en-US" sz="1200" dirty="0">
                <a:solidFill>
                  <a:srgbClr val="00B050"/>
                </a:solidFill>
              </a:rPr>
              <a:t>at 0</a:t>
            </a:r>
            <a:r>
              <a:rPr lang="en-US" sz="1200" baseline="30000" dirty="0">
                <a:solidFill>
                  <a:srgbClr val="00B050"/>
                </a:solidFill>
              </a:rPr>
              <a:t>th</a:t>
            </a:r>
            <a:r>
              <a:rPr lang="en-US" sz="1200" dirty="0">
                <a:solidFill>
                  <a:srgbClr val="00B050"/>
                </a:solidFill>
              </a:rPr>
              <a:t> layer</a:t>
            </a:r>
          </a:p>
        </p:txBody>
      </p:sp>
      <p:sp>
        <p:nvSpPr>
          <p:cNvPr id="182" name="Rectangle 181"/>
          <p:cNvSpPr>
            <a:spLocks noChangeArrowheads="1"/>
          </p:cNvSpPr>
          <p:nvPr/>
        </p:nvSpPr>
        <p:spPr bwMode="auto">
          <a:xfrm>
            <a:off x="9144332" y="326143"/>
            <a:ext cx="2255928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N=2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7228444" y="3983220"/>
            <a:ext cx="2872261" cy="64633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Mercifully, only one sample. 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No summation over samples</a:t>
            </a:r>
          </a:p>
        </p:txBody>
      </p:sp>
      <p:cxnSp>
        <p:nvCxnSpPr>
          <p:cNvPr id="7" name="Straight Arrow Connector 6"/>
          <p:cNvCxnSpPr>
            <a:endCxn id="138" idx="6"/>
          </p:cNvCxnSpPr>
          <p:nvPr/>
        </p:nvCxnSpPr>
        <p:spPr>
          <a:xfrm flipH="1">
            <a:off x="5699867" y="4369220"/>
            <a:ext cx="866241" cy="2094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687675" y="4686001"/>
            <a:ext cx="841627" cy="1961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527646" y="4280424"/>
            <a:ext cx="116329" cy="12537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/>
          <p:cNvSpPr/>
          <p:nvPr/>
        </p:nvSpPr>
        <p:spPr>
          <a:xfrm>
            <a:off x="6533742" y="4560840"/>
            <a:ext cx="116329" cy="12537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/>
          <p:cNvSpPr/>
          <p:nvPr/>
        </p:nvSpPr>
        <p:spPr>
          <a:xfrm>
            <a:off x="6539838" y="4841256"/>
            <a:ext cx="116329" cy="12537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5" name="Straight Arrow Connector 194"/>
          <p:cNvCxnSpPr>
            <a:stCxn id="192" idx="2"/>
          </p:cNvCxnSpPr>
          <p:nvPr/>
        </p:nvCxnSpPr>
        <p:spPr>
          <a:xfrm flipH="1" flipV="1">
            <a:off x="5712174" y="4601166"/>
            <a:ext cx="821568" cy="223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04331" y="4260271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  <a:r>
              <a:rPr lang="en-US" baseline="30000" dirty="0"/>
              <a:t>[2]</a:t>
            </a:r>
            <a:endParaRPr lang="en-US" dirty="0"/>
          </a:p>
        </p:txBody>
      </p:sp>
      <p:sp>
        <p:nvSpPr>
          <p:cNvPr id="207" name="TextBox 206"/>
          <p:cNvSpPr txBox="1"/>
          <p:nvPr/>
        </p:nvSpPr>
        <p:spPr>
          <a:xfrm>
            <a:off x="5719984" y="4230922"/>
            <a:ext cx="553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</a:t>
            </a:r>
            <a:r>
              <a:rPr lang="en-US" sz="1600" baseline="-25000" dirty="0"/>
              <a:t>1</a:t>
            </a:r>
            <a:r>
              <a:rPr lang="en-US" sz="1600" baseline="30000" dirty="0"/>
              <a:t>[1]</a:t>
            </a:r>
            <a:endParaRPr lang="en-US" sz="1600" dirty="0"/>
          </a:p>
        </p:txBody>
      </p:sp>
      <p:sp>
        <p:nvSpPr>
          <p:cNvPr id="210" name="TextBox 209"/>
          <p:cNvSpPr txBox="1"/>
          <p:nvPr/>
        </p:nvSpPr>
        <p:spPr>
          <a:xfrm>
            <a:off x="6096765" y="4364599"/>
            <a:ext cx="553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</a:t>
            </a:r>
            <a:r>
              <a:rPr lang="en-US" sz="1600" baseline="-25000" dirty="0"/>
              <a:t>2</a:t>
            </a:r>
            <a:r>
              <a:rPr lang="en-US" sz="1600" baseline="30000" dirty="0"/>
              <a:t>[1]</a:t>
            </a:r>
            <a:endParaRPr lang="en-US" sz="1600" dirty="0"/>
          </a:p>
        </p:txBody>
      </p:sp>
      <p:sp>
        <p:nvSpPr>
          <p:cNvPr id="214" name="TextBox 213"/>
          <p:cNvSpPr txBox="1"/>
          <p:nvPr/>
        </p:nvSpPr>
        <p:spPr>
          <a:xfrm>
            <a:off x="5542749" y="4655529"/>
            <a:ext cx="5533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</a:t>
            </a:r>
            <a:r>
              <a:rPr lang="en-US" sz="1600" baseline="-25000" dirty="0"/>
              <a:t>3</a:t>
            </a:r>
            <a:r>
              <a:rPr lang="en-US" sz="1600" baseline="30000" dirty="0"/>
              <a:t>[1]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377078" y="4243446"/>
            <a:ext cx="6736813" cy="896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Rectangle 214"/>
          <p:cNvSpPr/>
          <p:nvPr/>
        </p:nvSpPr>
        <p:spPr>
          <a:xfrm>
            <a:off x="8244882" y="5548970"/>
            <a:ext cx="801284" cy="346910"/>
          </a:xfrm>
          <a:prstGeom prst="rect">
            <a:avLst/>
          </a:prstGeom>
          <a:solidFill>
            <a:srgbClr val="FF000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Rectangle 215"/>
          <p:cNvSpPr/>
          <p:nvPr/>
        </p:nvSpPr>
        <p:spPr>
          <a:xfrm>
            <a:off x="9044955" y="5554313"/>
            <a:ext cx="752381" cy="326006"/>
          </a:xfrm>
          <a:prstGeom prst="rect">
            <a:avLst/>
          </a:prstGeom>
          <a:solidFill>
            <a:srgbClr val="FFFF0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789319" y="5793873"/>
            <a:ext cx="286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Reuse for recursion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8085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9387">
        <p:fade/>
      </p:transition>
    </mc:Choice>
    <mc:Fallback>
      <p:transition spd="med" advTm="2093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2" grpId="0" animBg="1"/>
      <p:bldP spid="212" grpId="1" animBg="1"/>
      <p:bldP spid="213" grpId="0"/>
      <p:bldP spid="183" grpId="0" animBg="1"/>
      <p:bldP spid="183" grpId="1" animBg="1"/>
      <p:bldP spid="19" grpId="0" animBg="1"/>
      <p:bldP spid="215" grpId="0" animBg="1"/>
      <p:bldP spid="216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963830" y="138558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240483" y="1356235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Forward-Propagation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99003" y="2161425"/>
            <a:ext cx="583845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/>
                <a:cs typeface="Times New Roman"/>
              </a:rPr>
              <a:t>w</a:t>
            </a:r>
            <a:r>
              <a:rPr lang="en-US" sz="2800" baseline="-25000" dirty="0" err="1">
                <a:latin typeface="Times New Roman"/>
                <a:cs typeface="Times New Roman"/>
              </a:rPr>
              <a:t>k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-180141" y="2835172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Back-Propagation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34838" y="3941156"/>
            <a:ext cx="583845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/>
                <a:cs typeface="Times New Roman"/>
              </a:rPr>
              <a:t>w</a:t>
            </a:r>
            <a:r>
              <a:rPr lang="en-US" sz="2800" baseline="-25000" dirty="0" err="1">
                <a:latin typeface="Times New Roman"/>
                <a:cs typeface="Times New Roman"/>
              </a:rPr>
              <a:t>k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07327" y="2161425"/>
            <a:ext cx="1073433" cy="523220"/>
          </a:xfrm>
          <a:prstGeom prst="rect">
            <a:avLst/>
          </a:prstGeom>
          <a:solidFill>
            <a:srgbClr val="FF00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198060" y="3962596"/>
            <a:ext cx="3975236" cy="523220"/>
          </a:xfrm>
          <a:prstGeom prst="rect">
            <a:avLst/>
          </a:prstGeom>
          <a:solidFill>
            <a:srgbClr val="FF00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-1789485" y="4522599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MATLAB Example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-180141" y="5676626"/>
            <a:ext cx="3969221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04511" y="1292479"/>
            <a:ext cx="9444544" cy="5243656"/>
            <a:chOff x="204511" y="1292479"/>
            <a:chExt cx="9444544" cy="5243656"/>
          </a:xfrm>
        </p:grpSpPr>
        <p:sp>
          <p:nvSpPr>
            <p:cNvPr id="3" name="Rectangle 2"/>
            <p:cNvSpPr/>
            <p:nvPr/>
          </p:nvSpPr>
          <p:spPr>
            <a:xfrm>
              <a:off x="240483" y="5589399"/>
              <a:ext cx="9408572" cy="946736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4511" y="1292479"/>
              <a:ext cx="9408572" cy="3230120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3083" y="1387028"/>
            <a:ext cx="2258634" cy="1297617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9613083" y="2269009"/>
            <a:ext cx="235724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4776" y="3267958"/>
            <a:ext cx="2258634" cy="1297617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9386564" y="4162620"/>
            <a:ext cx="2292459" cy="121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34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94">
        <p:fade/>
      </p:transition>
    </mc:Choice>
    <mc:Fallback xmlns="">
      <p:transition spd="med" advTm="17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57" y="3794077"/>
            <a:ext cx="4829175" cy="27265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4845" y="3394137"/>
            <a:ext cx="8448026" cy="345676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84845" y="3394137"/>
            <a:ext cx="2863090" cy="346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34567" y="1473401"/>
            <a:ext cx="3316015" cy="2135617"/>
            <a:chOff x="234567" y="1473401"/>
            <a:chExt cx="3316015" cy="2135617"/>
          </a:xfrm>
        </p:grpSpPr>
        <p:sp>
          <p:nvSpPr>
            <p:cNvPr id="112" name="Rectangle 111"/>
            <p:cNvSpPr/>
            <p:nvPr/>
          </p:nvSpPr>
          <p:spPr>
            <a:xfrm>
              <a:off x="234567" y="1473401"/>
              <a:ext cx="3316015" cy="2094330"/>
            </a:xfrm>
            <a:prstGeom prst="rect">
              <a:avLst/>
            </a:prstGeom>
            <a:solidFill>
              <a:srgbClr val="FFFF00">
                <a:alpha val="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34567" y="1524704"/>
              <a:ext cx="3127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Neural Network Classification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27959" y="2137271"/>
              <a:ext cx="2628339" cy="1471747"/>
              <a:chOff x="8303857" y="1914258"/>
              <a:chExt cx="2628339" cy="1471747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8303857" y="1914258"/>
                <a:ext cx="2628339" cy="1471747"/>
                <a:chOff x="692040" y="4775896"/>
                <a:chExt cx="2628339" cy="1471747"/>
              </a:xfrm>
            </p:grpSpPr>
            <p:sp>
              <p:nvSpPr>
                <p:cNvPr id="102" name="Double Bracket 101"/>
                <p:cNvSpPr/>
                <p:nvPr/>
              </p:nvSpPr>
              <p:spPr>
                <a:xfrm>
                  <a:off x="692040" y="4775896"/>
                  <a:ext cx="475684" cy="1471747"/>
                </a:xfrm>
                <a:prstGeom prst="bracketPair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TextBox 102"/>
                <p:cNvSpPr txBox="1"/>
                <p:nvPr/>
              </p:nvSpPr>
              <p:spPr>
                <a:xfrm>
                  <a:off x="692040" y="4775896"/>
                  <a:ext cx="537052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x</a:t>
                  </a:r>
                  <a:r>
                    <a:rPr lang="en-US" sz="1600" baseline="-25000" dirty="0"/>
                    <a:t>0</a:t>
                  </a:r>
                  <a:r>
                    <a:rPr lang="en-US" sz="1600" dirty="0"/>
                    <a:t> </a:t>
                  </a:r>
                </a:p>
                <a:p>
                  <a:r>
                    <a:rPr lang="en-US" sz="1600" dirty="0"/>
                    <a:t>x</a:t>
                  </a:r>
                  <a:r>
                    <a:rPr lang="en-US" sz="1600" baseline="-25000" dirty="0"/>
                    <a:t>1</a:t>
                  </a:r>
                  <a:endParaRPr lang="en-US" sz="1600" dirty="0"/>
                </a:p>
                <a:p>
                  <a:r>
                    <a:rPr lang="en-US" sz="1600" dirty="0"/>
                    <a:t> .</a:t>
                  </a:r>
                </a:p>
                <a:p>
                  <a:r>
                    <a:rPr lang="en-US" sz="1600" dirty="0"/>
                    <a:t> .</a:t>
                  </a:r>
                </a:p>
                <a:p>
                  <a:r>
                    <a:rPr lang="en-US" sz="1600" dirty="0" err="1"/>
                    <a:t>x</a:t>
                  </a:r>
                  <a:r>
                    <a:rPr lang="en-US" sz="1600" baseline="-25000" dirty="0" err="1"/>
                    <a:t>N</a:t>
                  </a:r>
                  <a:endParaRPr lang="en-US" sz="1600" dirty="0"/>
                </a:p>
              </p:txBody>
            </p:sp>
            <p:cxnSp>
              <p:nvCxnSpPr>
                <p:cNvPr id="104" name="Straight Arrow Connector 103"/>
                <p:cNvCxnSpPr/>
                <p:nvPr/>
              </p:nvCxnSpPr>
              <p:spPr>
                <a:xfrm>
                  <a:off x="960566" y="5027021"/>
                  <a:ext cx="768843" cy="41059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Arrow Connector 104"/>
                <p:cNvCxnSpPr/>
                <p:nvPr/>
              </p:nvCxnSpPr>
              <p:spPr>
                <a:xfrm>
                  <a:off x="960566" y="5306472"/>
                  <a:ext cx="768843" cy="20529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/>
                <p:cNvCxnSpPr/>
                <p:nvPr/>
              </p:nvCxnSpPr>
              <p:spPr>
                <a:xfrm flipV="1">
                  <a:off x="960566" y="5660246"/>
                  <a:ext cx="768843" cy="24901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Isosceles Triangle 106"/>
                <p:cNvSpPr/>
                <p:nvPr/>
              </p:nvSpPr>
              <p:spPr>
                <a:xfrm>
                  <a:off x="1799850" y="5336912"/>
                  <a:ext cx="396170" cy="447839"/>
                </a:xfrm>
                <a:prstGeom prst="triangle">
                  <a:avLst/>
                </a:prstGeom>
                <a:solidFill>
                  <a:schemeClr val="tx1"/>
                </a:solidFill>
                <a:scene3d>
                  <a:camera prst="orthographicFront">
                    <a:rot lat="0" lon="0" rev="162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2340058" y="5272629"/>
                  <a:ext cx="426720" cy="47827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9" name="Straight Arrow Connector 108"/>
                <p:cNvCxnSpPr/>
                <p:nvPr/>
              </p:nvCxnSpPr>
              <p:spPr>
                <a:xfrm>
                  <a:off x="2168995" y="5536299"/>
                  <a:ext cx="833285" cy="2129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Rectangle 109"/>
                <p:cNvSpPr/>
                <p:nvPr/>
              </p:nvSpPr>
              <p:spPr>
                <a:xfrm>
                  <a:off x="3015487" y="5261531"/>
                  <a:ext cx="30489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endParaRPr 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111" name="Rectangle 110"/>
              <p:cNvSpPr/>
              <p:nvPr/>
            </p:nvSpPr>
            <p:spPr>
              <a:xfrm>
                <a:off x="9858687" y="1988521"/>
                <a:ext cx="8050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err="1"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aseline="-2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grpSp>
            <p:nvGrpSpPr>
              <p:cNvPr id="113" name="Group 112"/>
              <p:cNvGrpSpPr/>
              <p:nvPr/>
            </p:nvGrpSpPr>
            <p:grpSpPr>
              <a:xfrm>
                <a:off x="8820518" y="2102488"/>
                <a:ext cx="428322" cy="1068636"/>
                <a:chOff x="4564264" y="2480277"/>
                <a:chExt cx="428322" cy="1068636"/>
              </a:xfrm>
            </p:grpSpPr>
            <p:sp>
              <p:nvSpPr>
                <p:cNvPr id="114" name="TextBox 113"/>
                <p:cNvSpPr txBox="1"/>
                <p:nvPr/>
              </p:nvSpPr>
              <p:spPr>
                <a:xfrm>
                  <a:off x="4564264" y="2480277"/>
                  <a:ext cx="4283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w</a:t>
                  </a:r>
                  <a:r>
                    <a:rPr lang="en-US" baseline="-25000" dirty="0">
                      <a:solidFill>
                        <a:srgbClr val="FF0000"/>
                      </a:solidFill>
                    </a:rPr>
                    <a:t>1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5" name="TextBox 114"/>
                <p:cNvSpPr txBox="1"/>
                <p:nvPr/>
              </p:nvSpPr>
              <p:spPr>
                <a:xfrm>
                  <a:off x="4564264" y="2829929"/>
                  <a:ext cx="4283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w</a:t>
                  </a:r>
                  <a:r>
                    <a:rPr lang="en-US" baseline="-25000" dirty="0">
                      <a:solidFill>
                        <a:srgbClr val="FF0000"/>
                      </a:solidFill>
                    </a:rPr>
                    <a:t>2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4564264" y="3179581"/>
                  <a:ext cx="4283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w</a:t>
                  </a:r>
                  <a:r>
                    <a:rPr lang="en-US" baseline="-25000" dirty="0">
                      <a:solidFill>
                        <a:srgbClr val="FF0000"/>
                      </a:solidFill>
                    </a:rPr>
                    <a:t>3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18" name="TextBox 117"/>
              <p:cNvSpPr txBox="1"/>
              <p:nvPr/>
            </p:nvSpPr>
            <p:spPr>
              <a:xfrm>
                <a:off x="9894029" y="2460015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279647" y="1983044"/>
                <a:ext cx="1455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a(            )</a:t>
                </a:r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10150245" y="2510821"/>
                <a:ext cx="202467" cy="282016"/>
              </a:xfrm>
              <a:custGeom>
                <a:avLst/>
                <a:gdLst>
                  <a:gd name="connsiteX0" fmla="*/ 0 w 1188720"/>
                  <a:gd name="connsiteY0" fmla="*/ 574176 h 600382"/>
                  <a:gd name="connsiteX1" fmla="*/ 396240 w 1188720"/>
                  <a:gd name="connsiteY1" fmla="*/ 543696 h 600382"/>
                  <a:gd name="connsiteX2" fmla="*/ 701040 w 1188720"/>
                  <a:gd name="connsiteY2" fmla="*/ 71256 h 600382"/>
                  <a:gd name="connsiteX3" fmla="*/ 1188720 w 1188720"/>
                  <a:gd name="connsiteY3" fmla="*/ 10296 h 600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8720" h="600382">
                    <a:moveTo>
                      <a:pt x="0" y="574176"/>
                    </a:moveTo>
                    <a:cubicBezTo>
                      <a:pt x="139700" y="600846"/>
                      <a:pt x="279400" y="627516"/>
                      <a:pt x="396240" y="543696"/>
                    </a:cubicBezTo>
                    <a:cubicBezTo>
                      <a:pt x="513080" y="459876"/>
                      <a:pt x="568960" y="160156"/>
                      <a:pt x="701040" y="71256"/>
                    </a:cubicBezTo>
                    <a:cubicBezTo>
                      <a:pt x="833120" y="-17644"/>
                      <a:pt x="1010920" y="-3674"/>
                      <a:pt x="1188720" y="10296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>
                <a:stCxn id="108" idx="0"/>
                <a:endCxn id="108" idx="4"/>
              </p:cNvCxnSpPr>
              <p:nvPr/>
            </p:nvCxnSpPr>
            <p:spPr>
              <a:xfrm>
                <a:off x="10165235" y="2410991"/>
                <a:ext cx="0" cy="47827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3" name="Rectangle 162"/>
            <p:cNvSpPr/>
            <p:nvPr/>
          </p:nvSpPr>
          <p:spPr>
            <a:xfrm>
              <a:off x="1769777" y="2186051"/>
              <a:ext cx="1116108" cy="407642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4254144" y="1362812"/>
            <a:ext cx="84114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k=2:nit         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Looping over gradient iterations</a:t>
            </a:r>
          </a:p>
          <a:p>
            <a:endParaRPr lang="en-US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[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grad,res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]=gradient(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M,N,x,t,w,beta,res,k,io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alpha=.001*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sqrt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(grad'*grad);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w=w-alpha*grad;  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Gradient descent update</a:t>
            </a:r>
          </a:p>
          <a:p>
            <a:endParaRPr lang="en-US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108013" y="724976"/>
            <a:ext cx="770930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(k+1)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W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–t)</a:t>
            </a: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965011" y="-263955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Single-Node Neural Network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1485" y="4410208"/>
            <a:ext cx="242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6x1 Feature vectors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833676" y="757753"/>
            <a:ext cx="6213264" cy="1479374"/>
            <a:chOff x="4833676" y="757753"/>
            <a:chExt cx="6213264" cy="1479374"/>
          </a:xfrm>
        </p:grpSpPr>
        <p:sp>
          <p:nvSpPr>
            <p:cNvPr id="9" name="Rectangle 8"/>
            <p:cNvSpPr/>
            <p:nvPr/>
          </p:nvSpPr>
          <p:spPr>
            <a:xfrm>
              <a:off x="6382356" y="1894036"/>
              <a:ext cx="4664584" cy="343091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833676" y="757753"/>
              <a:ext cx="4664584" cy="576315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563085" y="757753"/>
            <a:ext cx="1115709" cy="1733325"/>
            <a:chOff x="4833676" y="757753"/>
            <a:chExt cx="1115709" cy="1733325"/>
          </a:xfrm>
        </p:grpSpPr>
        <p:sp>
          <p:nvSpPr>
            <p:cNvPr id="75" name="Rectangle 74"/>
            <p:cNvSpPr/>
            <p:nvPr/>
          </p:nvSpPr>
          <p:spPr>
            <a:xfrm>
              <a:off x="5104267" y="2165429"/>
              <a:ext cx="845118" cy="325649"/>
            </a:xfrm>
            <a:prstGeom prst="rect">
              <a:avLst/>
            </a:prstGeom>
            <a:solidFill>
              <a:srgbClr val="00B05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833676" y="757753"/>
              <a:ext cx="270591" cy="576315"/>
            </a:xfrm>
            <a:prstGeom prst="rect">
              <a:avLst/>
            </a:prstGeom>
            <a:solidFill>
              <a:srgbClr val="00B05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211617" y="737027"/>
            <a:ext cx="3101788" cy="2097143"/>
            <a:chOff x="4833675" y="757754"/>
            <a:chExt cx="3101788" cy="2097143"/>
          </a:xfrm>
        </p:grpSpPr>
        <p:sp>
          <p:nvSpPr>
            <p:cNvPr id="78" name="Rectangle 77"/>
            <p:cNvSpPr/>
            <p:nvPr/>
          </p:nvSpPr>
          <p:spPr>
            <a:xfrm>
              <a:off x="7320438" y="2491079"/>
              <a:ext cx="615025" cy="363818"/>
            </a:xfrm>
            <a:prstGeom prst="rect">
              <a:avLst/>
            </a:prstGeom>
            <a:solidFill>
              <a:srgbClr val="00B0F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833675" y="757754"/>
              <a:ext cx="2101767" cy="500658"/>
            </a:xfrm>
            <a:prstGeom prst="rect">
              <a:avLst/>
            </a:prstGeom>
            <a:solidFill>
              <a:srgbClr val="00B0F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1" name="Rectangle 80"/>
          <p:cNvSpPr/>
          <p:nvPr/>
        </p:nvSpPr>
        <p:spPr>
          <a:xfrm>
            <a:off x="6614710" y="3398481"/>
            <a:ext cx="2863090" cy="3740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9526903" y="3311331"/>
            <a:ext cx="2863090" cy="3740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37431" y="4698485"/>
            <a:ext cx="3806019" cy="236246"/>
            <a:chOff x="152689" y="4903604"/>
            <a:chExt cx="3806019" cy="236246"/>
          </a:xfrm>
        </p:grpSpPr>
        <p:sp>
          <p:nvSpPr>
            <p:cNvPr id="13" name="TextBox 12"/>
            <p:cNvSpPr txBox="1"/>
            <p:nvPr/>
          </p:nvSpPr>
          <p:spPr>
            <a:xfrm>
              <a:off x="152689" y="4909018"/>
              <a:ext cx="10118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X(1:6,1)    X(1:6,2)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111521" y="4903604"/>
              <a:ext cx="10118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X(1:6,3)    X(1:6,4)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046077" y="4906282"/>
              <a:ext cx="9861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X(1:6,5)   X(1:6,6)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972541" y="4908960"/>
              <a:ext cx="9861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X(1:6,7)   X(1:6,8)</a:t>
              </a:r>
            </a:p>
          </p:txBody>
        </p:sp>
      </p:grpSp>
      <p:sp>
        <p:nvSpPr>
          <p:cNvPr id="91" name="Rectangle 90"/>
          <p:cNvSpPr/>
          <p:nvPr/>
        </p:nvSpPr>
        <p:spPr>
          <a:xfrm>
            <a:off x="220917" y="4698485"/>
            <a:ext cx="372970" cy="1700065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69766" y="4719797"/>
            <a:ext cx="372970" cy="1700065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1168157" y="4736270"/>
            <a:ext cx="372970" cy="1700065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629477" y="4740386"/>
            <a:ext cx="2218250" cy="1733011"/>
            <a:chOff x="1629477" y="4740386"/>
            <a:chExt cx="2218250" cy="1733011"/>
          </a:xfrm>
        </p:grpSpPr>
        <p:sp>
          <p:nvSpPr>
            <p:cNvPr id="94" name="Rectangle 93"/>
            <p:cNvSpPr/>
            <p:nvPr/>
          </p:nvSpPr>
          <p:spPr>
            <a:xfrm>
              <a:off x="1629477" y="4740386"/>
              <a:ext cx="372970" cy="1700065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103154" y="4769216"/>
              <a:ext cx="372970" cy="1700065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539760" y="4773332"/>
              <a:ext cx="372970" cy="1700065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3038151" y="4752734"/>
              <a:ext cx="372970" cy="1700065"/>
            </a:xfrm>
            <a:prstGeom prst="rect">
              <a:avLst/>
            </a:prstGeom>
            <a:solidFill>
              <a:srgbClr val="FFFF0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3474757" y="4756850"/>
              <a:ext cx="372970" cy="1700065"/>
            </a:xfrm>
            <a:prstGeom prst="rect">
              <a:avLst/>
            </a:prstGeom>
            <a:solidFill>
              <a:srgbClr val="FFFF0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642590" y="2694833"/>
            <a:ext cx="4962128" cy="738664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Unbalanced </a:t>
            </a:r>
            <a:r>
              <a:rPr lang="en-US" sz="1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input..too</a:t>
            </a:r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few examples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x = [1 1 0 0 0 0] etc. Therefore iterations spend most energy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classifying the other ones such as [1 1 0 1 1 0 ]</a:t>
            </a:r>
          </a:p>
        </p:txBody>
      </p:sp>
      <p:cxnSp>
        <p:nvCxnSpPr>
          <p:cNvPr id="119" name="Straight Connector 118"/>
          <p:cNvCxnSpPr/>
          <p:nvPr/>
        </p:nvCxnSpPr>
        <p:spPr>
          <a:xfrm flipV="1">
            <a:off x="7243272" y="5389053"/>
            <a:ext cx="2026196" cy="1693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0425" y="3438778"/>
            <a:ext cx="8286398" cy="3426949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V="1">
            <a:off x="7222993" y="5764104"/>
            <a:ext cx="2026196" cy="1693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273743" y="6398550"/>
            <a:ext cx="3695242" cy="489109"/>
            <a:chOff x="273743" y="6398550"/>
            <a:chExt cx="3695242" cy="489109"/>
          </a:xfrm>
        </p:grpSpPr>
        <p:sp>
          <p:nvSpPr>
            <p:cNvPr id="68" name="TextBox 67"/>
            <p:cNvSpPr txBox="1"/>
            <p:nvPr/>
          </p:nvSpPr>
          <p:spPr>
            <a:xfrm>
              <a:off x="331559" y="6398550"/>
              <a:ext cx="35205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1          0        0          0         0         0          1         1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73743" y="6610660"/>
              <a:ext cx="36952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t(1)        t(2)     t(3)       t(4)       t(5)       t(6)        t(7)       t(8)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-52389" y="4900745"/>
            <a:ext cx="396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b</a:t>
            </a:r>
            <a:r>
              <a:rPr lang="en-US" sz="1100" dirty="0">
                <a:sym typeface="Wingdings" panose="05000000000000000000" pitchFamily="2" charset="2"/>
              </a:rPr>
              <a:t></a:t>
            </a:r>
            <a:endParaRPr lang="en-US" sz="1100" dirty="0"/>
          </a:p>
        </p:txBody>
      </p:sp>
      <p:sp>
        <p:nvSpPr>
          <p:cNvPr id="71" name="TextBox 70"/>
          <p:cNvSpPr txBox="1"/>
          <p:nvPr/>
        </p:nvSpPr>
        <p:spPr>
          <a:xfrm>
            <a:off x="-71633" y="5152252"/>
            <a:ext cx="444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X</a:t>
            </a:r>
            <a:r>
              <a:rPr lang="en-US" sz="1100" baseline="-25000" dirty="0"/>
              <a:t>1</a:t>
            </a:r>
            <a:r>
              <a:rPr lang="en-US" sz="1100" dirty="0">
                <a:sym typeface="Wingdings" panose="05000000000000000000" pitchFamily="2" charset="2"/>
              </a:rPr>
              <a:t></a:t>
            </a:r>
            <a:endParaRPr lang="en-US" sz="1100" dirty="0"/>
          </a:p>
        </p:txBody>
      </p:sp>
      <p:sp>
        <p:nvSpPr>
          <p:cNvPr id="73" name="TextBox 72"/>
          <p:cNvSpPr txBox="1"/>
          <p:nvPr/>
        </p:nvSpPr>
        <p:spPr>
          <a:xfrm>
            <a:off x="-79874" y="5378794"/>
            <a:ext cx="444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X</a:t>
            </a:r>
            <a:r>
              <a:rPr lang="en-US" sz="1100" baseline="-25000" dirty="0"/>
              <a:t>2</a:t>
            </a:r>
            <a:r>
              <a:rPr lang="en-US" sz="1100" dirty="0">
                <a:sym typeface="Wingdings" panose="05000000000000000000" pitchFamily="2" charset="2"/>
              </a:rPr>
              <a:t></a:t>
            </a:r>
            <a:endParaRPr lang="en-US" sz="1100" dirty="0"/>
          </a:p>
        </p:txBody>
      </p:sp>
      <p:sp>
        <p:nvSpPr>
          <p:cNvPr id="80" name="TextBox 79"/>
          <p:cNvSpPr txBox="1"/>
          <p:nvPr/>
        </p:nvSpPr>
        <p:spPr>
          <a:xfrm>
            <a:off x="-88115" y="5667121"/>
            <a:ext cx="444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X</a:t>
            </a:r>
            <a:r>
              <a:rPr lang="en-US" sz="1100" baseline="-25000" dirty="0"/>
              <a:t>3</a:t>
            </a:r>
            <a:r>
              <a:rPr lang="en-US" sz="1100" dirty="0">
                <a:sym typeface="Wingdings" panose="05000000000000000000" pitchFamily="2" charset="2"/>
              </a:rPr>
              <a:t></a:t>
            </a:r>
            <a:endParaRPr lang="en-US" sz="1100" dirty="0"/>
          </a:p>
        </p:txBody>
      </p:sp>
      <p:sp>
        <p:nvSpPr>
          <p:cNvPr id="83" name="TextBox 82"/>
          <p:cNvSpPr txBox="1"/>
          <p:nvPr/>
        </p:nvSpPr>
        <p:spPr>
          <a:xfrm>
            <a:off x="-96356" y="5955448"/>
            <a:ext cx="444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X</a:t>
            </a:r>
            <a:r>
              <a:rPr lang="en-US" sz="1100" baseline="-25000" dirty="0"/>
              <a:t>4</a:t>
            </a:r>
            <a:r>
              <a:rPr lang="en-US" sz="1100" dirty="0">
                <a:sym typeface="Wingdings" panose="05000000000000000000" pitchFamily="2" charset="2"/>
              </a:rPr>
              <a:t></a:t>
            </a:r>
            <a:endParaRPr lang="en-US" sz="1100" dirty="0"/>
          </a:p>
        </p:txBody>
      </p:sp>
      <p:sp>
        <p:nvSpPr>
          <p:cNvPr id="84" name="TextBox 83"/>
          <p:cNvSpPr txBox="1"/>
          <p:nvPr/>
        </p:nvSpPr>
        <p:spPr>
          <a:xfrm>
            <a:off x="-104597" y="6206704"/>
            <a:ext cx="4443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X</a:t>
            </a:r>
            <a:r>
              <a:rPr lang="en-US" sz="1100" baseline="-25000" dirty="0"/>
              <a:t>5</a:t>
            </a:r>
            <a:r>
              <a:rPr lang="en-US" sz="1100" dirty="0">
                <a:sym typeface="Wingdings" panose="05000000000000000000" pitchFamily="2" charset="2"/>
              </a:rPr>
              <a:t></a:t>
            </a:r>
            <a:endParaRPr lang="en-US" sz="1100" dirty="0"/>
          </a:p>
        </p:txBody>
      </p:sp>
      <p:sp>
        <p:nvSpPr>
          <p:cNvPr id="120" name="TextBox 119"/>
          <p:cNvSpPr txBox="1"/>
          <p:nvPr/>
        </p:nvSpPr>
        <p:spPr>
          <a:xfrm>
            <a:off x="750453" y="3986777"/>
            <a:ext cx="25779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Label </a:t>
            </a:r>
            <a:r>
              <a:rPr lang="en-US" sz="1100" dirty="0">
                <a:solidFill>
                  <a:srgbClr val="FF0000"/>
                </a:solidFill>
              </a:rPr>
              <a:t>t(</a:t>
            </a:r>
            <a:r>
              <a:rPr lang="en-US" sz="1100" dirty="0" err="1">
                <a:solidFill>
                  <a:srgbClr val="FF0000"/>
                </a:solidFill>
              </a:rPr>
              <a:t>i</a:t>
            </a:r>
            <a:r>
              <a:rPr lang="en-US" sz="1100" dirty="0">
                <a:solidFill>
                  <a:srgbClr val="FF0000"/>
                </a:solidFill>
              </a:rPr>
              <a:t>) </a:t>
            </a:r>
            <a:r>
              <a:rPr lang="en-US" sz="1100" dirty="0"/>
              <a:t>=1 if there is a single 1</a:t>
            </a:r>
          </a:p>
          <a:p>
            <a:r>
              <a:rPr lang="en-US" sz="1100" dirty="0"/>
              <a:t>In 5x1 input vector </a:t>
            </a:r>
            <a:r>
              <a:rPr lang="en-US" sz="1100" b="1" dirty="0"/>
              <a:t>x</a:t>
            </a:r>
            <a:r>
              <a:rPr lang="en-US" sz="1100" dirty="0"/>
              <a:t>, and </a:t>
            </a:r>
            <a:r>
              <a:rPr lang="en-US" sz="1100" dirty="0">
                <a:solidFill>
                  <a:srgbClr val="FF0000"/>
                </a:solidFill>
              </a:rPr>
              <a:t>t(</a:t>
            </a:r>
            <a:r>
              <a:rPr lang="en-US" sz="1100" dirty="0" err="1">
                <a:solidFill>
                  <a:srgbClr val="FF0000"/>
                </a:solidFill>
              </a:rPr>
              <a:t>i</a:t>
            </a:r>
            <a:r>
              <a:rPr lang="en-US" sz="1100" dirty="0">
                <a:solidFill>
                  <a:srgbClr val="FF0000"/>
                </a:solidFill>
              </a:rPr>
              <a:t>)=</a:t>
            </a:r>
            <a:r>
              <a:rPr lang="en-US" sz="1100" dirty="0"/>
              <a:t>0 otherwise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975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6972">
        <p:fade/>
      </p:transition>
    </mc:Choice>
    <mc:Fallback>
      <p:transition spd="med" advTm="3969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  <p:bldP spid="4" grpId="0"/>
      <p:bldP spid="7" grpId="0"/>
      <p:bldP spid="81" grpId="0" animBg="1"/>
      <p:bldP spid="82" grpId="0" animBg="1"/>
      <p:bldP spid="91" grpId="0" animBg="1"/>
      <p:bldP spid="92" grpId="0" animBg="1"/>
      <p:bldP spid="93" grpId="0" animBg="1"/>
      <p:bldP spid="20" grpId="0" animBg="1"/>
      <p:bldP spid="6" grpId="0"/>
      <p:bldP spid="71" grpId="0"/>
      <p:bldP spid="73" grpId="0"/>
      <p:bldP spid="80" grpId="0"/>
      <p:bldP spid="83" grpId="0"/>
      <p:bldP spid="84" grpId="0"/>
      <p:bldP spid="1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57" y="3794077"/>
            <a:ext cx="4829175" cy="27265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4567" y="1473401"/>
            <a:ext cx="3316015" cy="2135617"/>
            <a:chOff x="234567" y="1473401"/>
            <a:chExt cx="3316015" cy="2135617"/>
          </a:xfrm>
        </p:grpSpPr>
        <p:sp>
          <p:nvSpPr>
            <p:cNvPr id="112" name="Rectangle 111"/>
            <p:cNvSpPr/>
            <p:nvPr/>
          </p:nvSpPr>
          <p:spPr>
            <a:xfrm>
              <a:off x="234567" y="1473401"/>
              <a:ext cx="3316015" cy="2094330"/>
            </a:xfrm>
            <a:prstGeom prst="rect">
              <a:avLst/>
            </a:prstGeom>
            <a:solidFill>
              <a:srgbClr val="FFFF00">
                <a:alpha val="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34567" y="1524704"/>
              <a:ext cx="3127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Neural Network Classification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27959" y="2137271"/>
              <a:ext cx="2628339" cy="1471747"/>
              <a:chOff x="8303857" y="1914258"/>
              <a:chExt cx="2628339" cy="1471747"/>
            </a:xfrm>
          </p:grpSpPr>
          <p:grpSp>
            <p:nvGrpSpPr>
              <p:cNvPr id="101" name="Group 100"/>
              <p:cNvGrpSpPr/>
              <p:nvPr/>
            </p:nvGrpSpPr>
            <p:grpSpPr>
              <a:xfrm>
                <a:off x="8303857" y="1914258"/>
                <a:ext cx="2628339" cy="1471747"/>
                <a:chOff x="692040" y="4775896"/>
                <a:chExt cx="2628339" cy="1471747"/>
              </a:xfrm>
            </p:grpSpPr>
            <p:sp>
              <p:nvSpPr>
                <p:cNvPr id="102" name="Double Bracket 101"/>
                <p:cNvSpPr/>
                <p:nvPr/>
              </p:nvSpPr>
              <p:spPr>
                <a:xfrm>
                  <a:off x="692040" y="4775896"/>
                  <a:ext cx="475684" cy="1471747"/>
                </a:xfrm>
                <a:prstGeom prst="bracketPair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TextBox 102"/>
                <p:cNvSpPr txBox="1"/>
                <p:nvPr/>
              </p:nvSpPr>
              <p:spPr>
                <a:xfrm>
                  <a:off x="692040" y="4775896"/>
                  <a:ext cx="537052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x</a:t>
                  </a:r>
                  <a:r>
                    <a:rPr lang="en-US" sz="1600" baseline="-25000" dirty="0"/>
                    <a:t>0</a:t>
                  </a:r>
                  <a:r>
                    <a:rPr lang="en-US" sz="1600" dirty="0"/>
                    <a:t> </a:t>
                  </a:r>
                </a:p>
                <a:p>
                  <a:r>
                    <a:rPr lang="en-US" sz="1600" dirty="0"/>
                    <a:t>x</a:t>
                  </a:r>
                  <a:r>
                    <a:rPr lang="en-US" sz="1600" baseline="-25000" dirty="0"/>
                    <a:t>1</a:t>
                  </a:r>
                  <a:endParaRPr lang="en-US" sz="1600" dirty="0"/>
                </a:p>
                <a:p>
                  <a:r>
                    <a:rPr lang="en-US" sz="1600" dirty="0"/>
                    <a:t> .</a:t>
                  </a:r>
                </a:p>
                <a:p>
                  <a:r>
                    <a:rPr lang="en-US" sz="1600" dirty="0"/>
                    <a:t> .</a:t>
                  </a:r>
                </a:p>
                <a:p>
                  <a:r>
                    <a:rPr lang="en-US" sz="1600" dirty="0" err="1"/>
                    <a:t>x</a:t>
                  </a:r>
                  <a:r>
                    <a:rPr lang="en-US" sz="1600" baseline="-25000" dirty="0" err="1"/>
                    <a:t>N</a:t>
                  </a:r>
                  <a:endParaRPr lang="en-US" sz="1600" dirty="0"/>
                </a:p>
              </p:txBody>
            </p:sp>
            <p:cxnSp>
              <p:nvCxnSpPr>
                <p:cNvPr id="104" name="Straight Arrow Connector 103"/>
                <p:cNvCxnSpPr/>
                <p:nvPr/>
              </p:nvCxnSpPr>
              <p:spPr>
                <a:xfrm>
                  <a:off x="960566" y="5027021"/>
                  <a:ext cx="768843" cy="41059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Arrow Connector 104"/>
                <p:cNvCxnSpPr/>
                <p:nvPr/>
              </p:nvCxnSpPr>
              <p:spPr>
                <a:xfrm>
                  <a:off x="960566" y="5306472"/>
                  <a:ext cx="768843" cy="20529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/>
                <p:cNvCxnSpPr/>
                <p:nvPr/>
              </p:nvCxnSpPr>
              <p:spPr>
                <a:xfrm flipV="1">
                  <a:off x="960566" y="5660246"/>
                  <a:ext cx="768843" cy="24901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Isosceles Triangle 106"/>
                <p:cNvSpPr/>
                <p:nvPr/>
              </p:nvSpPr>
              <p:spPr>
                <a:xfrm>
                  <a:off x="1799850" y="5336912"/>
                  <a:ext cx="396170" cy="447839"/>
                </a:xfrm>
                <a:prstGeom prst="triangle">
                  <a:avLst/>
                </a:prstGeom>
                <a:solidFill>
                  <a:schemeClr val="tx1"/>
                </a:solidFill>
                <a:scene3d>
                  <a:camera prst="orthographicFront">
                    <a:rot lat="0" lon="0" rev="1620000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2340058" y="5272629"/>
                  <a:ext cx="426720" cy="47827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9" name="Straight Arrow Connector 108"/>
                <p:cNvCxnSpPr/>
                <p:nvPr/>
              </p:nvCxnSpPr>
              <p:spPr>
                <a:xfrm>
                  <a:off x="2168995" y="5536299"/>
                  <a:ext cx="833285" cy="2129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Rectangle 109"/>
                <p:cNvSpPr/>
                <p:nvPr/>
              </p:nvSpPr>
              <p:spPr>
                <a:xfrm>
                  <a:off x="3015487" y="5261531"/>
                  <a:ext cx="30489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  <a:endParaRPr lang="en-US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111" name="Rectangle 110"/>
              <p:cNvSpPr/>
              <p:nvPr/>
            </p:nvSpPr>
            <p:spPr>
              <a:xfrm>
                <a:off x="9858687" y="1988521"/>
                <a:ext cx="8050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err="1"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baseline="-25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grpSp>
            <p:nvGrpSpPr>
              <p:cNvPr id="113" name="Group 112"/>
              <p:cNvGrpSpPr/>
              <p:nvPr/>
            </p:nvGrpSpPr>
            <p:grpSpPr>
              <a:xfrm>
                <a:off x="8820518" y="2102488"/>
                <a:ext cx="428322" cy="1068636"/>
                <a:chOff x="4564264" y="2480277"/>
                <a:chExt cx="428322" cy="1068636"/>
              </a:xfrm>
            </p:grpSpPr>
            <p:sp>
              <p:nvSpPr>
                <p:cNvPr id="114" name="TextBox 113"/>
                <p:cNvSpPr txBox="1"/>
                <p:nvPr/>
              </p:nvSpPr>
              <p:spPr>
                <a:xfrm>
                  <a:off x="4564264" y="2480277"/>
                  <a:ext cx="4283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w</a:t>
                  </a:r>
                  <a:r>
                    <a:rPr lang="en-US" baseline="-25000" dirty="0">
                      <a:solidFill>
                        <a:srgbClr val="FF0000"/>
                      </a:solidFill>
                    </a:rPr>
                    <a:t>1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5" name="TextBox 114"/>
                <p:cNvSpPr txBox="1"/>
                <p:nvPr/>
              </p:nvSpPr>
              <p:spPr>
                <a:xfrm>
                  <a:off x="4564264" y="2829929"/>
                  <a:ext cx="4283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w</a:t>
                  </a:r>
                  <a:r>
                    <a:rPr lang="en-US" baseline="-25000" dirty="0">
                      <a:solidFill>
                        <a:srgbClr val="FF0000"/>
                      </a:solidFill>
                    </a:rPr>
                    <a:t>2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4564264" y="3179581"/>
                  <a:ext cx="4283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w</a:t>
                  </a:r>
                  <a:r>
                    <a:rPr lang="en-US" baseline="-25000" dirty="0">
                      <a:solidFill>
                        <a:srgbClr val="FF0000"/>
                      </a:solidFill>
                    </a:rPr>
                    <a:t>3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18" name="TextBox 117"/>
              <p:cNvSpPr txBox="1"/>
              <p:nvPr/>
            </p:nvSpPr>
            <p:spPr>
              <a:xfrm>
                <a:off x="9894029" y="2460015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∑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279647" y="1983044"/>
                <a:ext cx="1455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a(            )</a:t>
                </a:r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10150245" y="2510821"/>
                <a:ext cx="202467" cy="282016"/>
              </a:xfrm>
              <a:custGeom>
                <a:avLst/>
                <a:gdLst>
                  <a:gd name="connsiteX0" fmla="*/ 0 w 1188720"/>
                  <a:gd name="connsiteY0" fmla="*/ 574176 h 600382"/>
                  <a:gd name="connsiteX1" fmla="*/ 396240 w 1188720"/>
                  <a:gd name="connsiteY1" fmla="*/ 543696 h 600382"/>
                  <a:gd name="connsiteX2" fmla="*/ 701040 w 1188720"/>
                  <a:gd name="connsiteY2" fmla="*/ 71256 h 600382"/>
                  <a:gd name="connsiteX3" fmla="*/ 1188720 w 1188720"/>
                  <a:gd name="connsiteY3" fmla="*/ 10296 h 600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8720" h="600382">
                    <a:moveTo>
                      <a:pt x="0" y="574176"/>
                    </a:moveTo>
                    <a:cubicBezTo>
                      <a:pt x="139700" y="600846"/>
                      <a:pt x="279400" y="627516"/>
                      <a:pt x="396240" y="543696"/>
                    </a:cubicBezTo>
                    <a:cubicBezTo>
                      <a:pt x="513080" y="459876"/>
                      <a:pt x="568960" y="160156"/>
                      <a:pt x="701040" y="71256"/>
                    </a:cubicBezTo>
                    <a:cubicBezTo>
                      <a:pt x="833120" y="-17644"/>
                      <a:pt x="1010920" y="-3674"/>
                      <a:pt x="1188720" y="10296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>
                <a:stCxn id="108" idx="0"/>
                <a:endCxn id="108" idx="4"/>
              </p:cNvCxnSpPr>
              <p:nvPr/>
            </p:nvCxnSpPr>
            <p:spPr>
              <a:xfrm>
                <a:off x="10165235" y="2410991"/>
                <a:ext cx="0" cy="47827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3" name="Rectangle 162"/>
            <p:cNvSpPr/>
            <p:nvPr/>
          </p:nvSpPr>
          <p:spPr>
            <a:xfrm>
              <a:off x="1769777" y="2186051"/>
              <a:ext cx="1116108" cy="407642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4254144" y="1362812"/>
            <a:ext cx="84114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k=2:nit         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Looping over gradient iterations</a:t>
            </a:r>
          </a:p>
          <a:p>
            <a:endParaRPr lang="en-US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[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grad,res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]=gradient(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M,N,x,t,w,beta,res,k,io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alpha=.001*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sqrt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(grad'*grad);</a:t>
            </a: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w=w-alpha*grad;  </a:t>
            </a:r>
            <a:r>
              <a:rPr lang="en-US" dirty="0">
                <a:solidFill>
                  <a:srgbClr val="228B22"/>
                </a:solidFill>
                <a:latin typeface="Courier New" panose="02070309020205020404" pitchFamily="49" charset="0"/>
              </a:rPr>
              <a:t>% Gradient descent update</a:t>
            </a:r>
          </a:p>
          <a:p>
            <a:endParaRPr lang="en-US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108013" y="724976"/>
            <a:ext cx="770930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(k+1)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W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–t)</a:t>
            </a: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965011" y="-263955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Single-Node Neural Network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1485" y="4410208"/>
            <a:ext cx="242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6x1 Feature vectors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84845" y="3394137"/>
            <a:ext cx="2863090" cy="346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37431" y="4698485"/>
            <a:ext cx="3806019" cy="236246"/>
            <a:chOff x="152689" y="4903604"/>
            <a:chExt cx="3806019" cy="236246"/>
          </a:xfrm>
        </p:grpSpPr>
        <p:sp>
          <p:nvSpPr>
            <p:cNvPr id="13" name="TextBox 12"/>
            <p:cNvSpPr txBox="1"/>
            <p:nvPr/>
          </p:nvSpPr>
          <p:spPr>
            <a:xfrm>
              <a:off x="152689" y="4909018"/>
              <a:ext cx="10118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X(1:6,1)    X(1:6,2)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111521" y="4903604"/>
              <a:ext cx="10118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X(1:6,3)    X(1:6,4)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046077" y="4906282"/>
              <a:ext cx="9861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X(1:6,5)   X(1:6,6)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972541" y="4908960"/>
              <a:ext cx="9861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X(1:6,7)   X(1:6,8)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3743" y="6398550"/>
            <a:ext cx="3695242" cy="489109"/>
            <a:chOff x="273743" y="6398550"/>
            <a:chExt cx="3695242" cy="489109"/>
          </a:xfrm>
        </p:grpSpPr>
        <p:sp>
          <p:nvSpPr>
            <p:cNvPr id="12" name="TextBox 11"/>
            <p:cNvSpPr txBox="1"/>
            <p:nvPr/>
          </p:nvSpPr>
          <p:spPr>
            <a:xfrm>
              <a:off x="331559" y="6398550"/>
              <a:ext cx="35205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1          0        0          0         0         0          1         1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3743" y="6610660"/>
              <a:ext cx="36952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t(1)        t(2)     t(3)       t(4)       t(5)       t(6)        t(7)       t(8)</a:t>
              </a:r>
            </a:p>
          </p:txBody>
        </p:sp>
      </p:grpSp>
      <p:sp>
        <p:nvSpPr>
          <p:cNvPr id="91" name="Rectangle 90"/>
          <p:cNvSpPr/>
          <p:nvPr/>
        </p:nvSpPr>
        <p:spPr>
          <a:xfrm>
            <a:off x="220917" y="4698485"/>
            <a:ext cx="372970" cy="1700065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669766" y="4719797"/>
            <a:ext cx="372970" cy="1700065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1168157" y="4736270"/>
            <a:ext cx="372970" cy="1700065"/>
          </a:xfrm>
          <a:prstGeom prst="rect">
            <a:avLst/>
          </a:prstGeom>
          <a:solidFill>
            <a:schemeClr val="tx1">
              <a:alpha val="2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629477" y="4740386"/>
            <a:ext cx="2218250" cy="1733011"/>
            <a:chOff x="1629477" y="4740386"/>
            <a:chExt cx="2218250" cy="1733011"/>
          </a:xfrm>
        </p:grpSpPr>
        <p:sp>
          <p:nvSpPr>
            <p:cNvPr id="94" name="Rectangle 93"/>
            <p:cNvSpPr/>
            <p:nvPr/>
          </p:nvSpPr>
          <p:spPr>
            <a:xfrm>
              <a:off x="1629477" y="4740386"/>
              <a:ext cx="372970" cy="1700065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103154" y="4769216"/>
              <a:ext cx="372970" cy="1700065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539760" y="4773332"/>
              <a:ext cx="372970" cy="1700065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3038151" y="4752734"/>
              <a:ext cx="372970" cy="1700065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3474757" y="4756850"/>
              <a:ext cx="372970" cy="1700065"/>
            </a:xfrm>
            <a:prstGeom prst="rect">
              <a:avLst/>
            </a:prstGeom>
            <a:solidFill>
              <a:schemeClr val="tx1">
                <a:alpha val="28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8679" y="2976919"/>
            <a:ext cx="5858045" cy="383069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808514" y="780523"/>
            <a:ext cx="2930538" cy="4468133"/>
            <a:chOff x="4808514" y="780523"/>
            <a:chExt cx="2930538" cy="4468133"/>
          </a:xfrm>
        </p:grpSpPr>
        <p:sp>
          <p:nvSpPr>
            <p:cNvPr id="62" name="Rectangle 61"/>
            <p:cNvSpPr/>
            <p:nvPr/>
          </p:nvSpPr>
          <p:spPr>
            <a:xfrm>
              <a:off x="5499344" y="4779540"/>
              <a:ext cx="2239708" cy="469116"/>
            </a:xfrm>
            <a:prstGeom prst="rect">
              <a:avLst/>
            </a:prstGeom>
            <a:solidFill>
              <a:srgbClr val="00B05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808514" y="780523"/>
              <a:ext cx="1839421" cy="469116"/>
            </a:xfrm>
            <a:prstGeom prst="rect">
              <a:avLst/>
            </a:prstGeom>
            <a:solidFill>
              <a:srgbClr val="00B05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619198" y="780523"/>
            <a:ext cx="2689166" cy="5035061"/>
            <a:chOff x="4768442" y="742753"/>
            <a:chExt cx="2689166" cy="5190962"/>
          </a:xfrm>
        </p:grpSpPr>
        <p:sp>
          <p:nvSpPr>
            <p:cNvPr id="68" name="Rectangle 67"/>
            <p:cNvSpPr/>
            <p:nvPr/>
          </p:nvSpPr>
          <p:spPr>
            <a:xfrm>
              <a:off x="4878173" y="5658379"/>
              <a:ext cx="1756703" cy="275336"/>
            </a:xfrm>
            <a:prstGeom prst="rect">
              <a:avLst/>
            </a:prstGeom>
            <a:solidFill>
              <a:srgbClr val="7030A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768442" y="742753"/>
              <a:ext cx="2689166" cy="469116"/>
            </a:xfrm>
            <a:prstGeom prst="rect">
              <a:avLst/>
            </a:prstGeom>
            <a:solidFill>
              <a:srgbClr val="7030A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5697586" y="6204966"/>
            <a:ext cx="4937760" cy="251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4948154" y="4496666"/>
            <a:ext cx="558559" cy="2023986"/>
            <a:chOff x="4948154" y="4496666"/>
            <a:chExt cx="558559" cy="2023986"/>
          </a:xfrm>
        </p:grpSpPr>
        <p:cxnSp>
          <p:nvCxnSpPr>
            <p:cNvPr id="28" name="Straight Arrow Connector 27"/>
            <p:cNvCxnSpPr/>
            <p:nvPr/>
          </p:nvCxnSpPr>
          <p:spPr>
            <a:xfrm flipH="1" flipV="1">
              <a:off x="4948154" y="6503146"/>
              <a:ext cx="551190" cy="1750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4996148" y="4496666"/>
              <a:ext cx="11199" cy="202398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5025127" y="4507173"/>
              <a:ext cx="481586" cy="1102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ectangle 83"/>
          <p:cNvSpPr/>
          <p:nvPr/>
        </p:nvSpPr>
        <p:spPr>
          <a:xfrm>
            <a:off x="5655659" y="5833871"/>
            <a:ext cx="4937760" cy="212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5522292" y="5179058"/>
            <a:ext cx="5433208" cy="468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6382356" y="1894036"/>
            <a:ext cx="4664584" cy="1376595"/>
            <a:chOff x="6382356" y="1894036"/>
            <a:chExt cx="4664584" cy="1376595"/>
          </a:xfrm>
        </p:grpSpPr>
        <p:sp>
          <p:nvSpPr>
            <p:cNvPr id="9" name="Rectangle 8"/>
            <p:cNvSpPr/>
            <p:nvPr/>
          </p:nvSpPr>
          <p:spPr>
            <a:xfrm>
              <a:off x="6382356" y="1894036"/>
              <a:ext cx="4664584" cy="343091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296912" y="2886930"/>
              <a:ext cx="3296507" cy="383701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183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135">
        <p:fade/>
      </p:transition>
    </mc:Choice>
    <mc:Fallback>
      <p:transition spd="med" advTm="311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2108013" y="724976"/>
            <a:ext cx="770930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baseline="30000" dirty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(k+1)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W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(a(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(k)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–t)</a:t>
            </a: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-269430" y="-218984"/>
            <a:ext cx="1279670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1-, 2-, 4-Layer Neural Network Results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808514" y="780523"/>
            <a:ext cx="1839421" cy="469116"/>
          </a:xfrm>
          <a:prstGeom prst="rect">
            <a:avLst/>
          </a:prstGeom>
          <a:solidFill>
            <a:srgbClr val="00B050">
              <a:alpha val="2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6619198" y="780523"/>
            <a:ext cx="2689166" cy="455027"/>
          </a:xfrm>
          <a:prstGeom prst="rect">
            <a:avLst/>
          </a:prstGeom>
          <a:solidFill>
            <a:srgbClr val="7030A0">
              <a:alpha val="2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1627" y="1423483"/>
            <a:ext cx="8636189" cy="54823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627" y="1409394"/>
            <a:ext cx="8614246" cy="54838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1627" y="1395305"/>
            <a:ext cx="8694790" cy="546269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2748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396">
        <p:fade/>
      </p:transition>
    </mc:Choice>
    <mc:Fallback>
      <p:transition spd="med" advTm="1003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963830" y="138558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240483" y="1356235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Forward-Propagation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99003" y="2161425"/>
            <a:ext cx="583845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/>
                <a:cs typeface="Times New Roman"/>
              </a:rPr>
              <a:t>w</a:t>
            </a:r>
            <a:r>
              <a:rPr lang="en-US" sz="2800" baseline="-25000" dirty="0" err="1">
                <a:latin typeface="Times New Roman"/>
                <a:cs typeface="Times New Roman"/>
              </a:rPr>
              <a:t>k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-180141" y="2835172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Back-Propagation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34838" y="3941156"/>
            <a:ext cx="583845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/>
                <a:cs typeface="Times New Roman"/>
              </a:rPr>
              <a:t>w</a:t>
            </a:r>
            <a:r>
              <a:rPr lang="en-US" sz="2800" baseline="-25000" dirty="0" err="1">
                <a:latin typeface="Times New Roman"/>
                <a:cs typeface="Times New Roman"/>
              </a:rPr>
              <a:t>k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07327" y="2161425"/>
            <a:ext cx="1073433" cy="523220"/>
          </a:xfrm>
          <a:prstGeom prst="rect">
            <a:avLst/>
          </a:prstGeom>
          <a:solidFill>
            <a:srgbClr val="FF00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198060" y="3962596"/>
            <a:ext cx="3975236" cy="523220"/>
          </a:xfrm>
          <a:prstGeom prst="rect">
            <a:avLst/>
          </a:prstGeom>
          <a:solidFill>
            <a:srgbClr val="FF00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-708681" y="4464376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Cross-entropy Error Function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-180141" y="5676626"/>
            <a:ext cx="3969221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252085" y="1292585"/>
            <a:ext cx="9444544" cy="5243656"/>
            <a:chOff x="204511" y="1292479"/>
            <a:chExt cx="9444544" cy="5243656"/>
          </a:xfrm>
        </p:grpSpPr>
        <p:sp>
          <p:nvSpPr>
            <p:cNvPr id="3" name="Rectangle 2"/>
            <p:cNvSpPr/>
            <p:nvPr/>
          </p:nvSpPr>
          <p:spPr>
            <a:xfrm>
              <a:off x="240483" y="5589399"/>
              <a:ext cx="9408572" cy="946736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4511" y="1292479"/>
              <a:ext cx="9408572" cy="3230120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3083" y="1387028"/>
            <a:ext cx="2258634" cy="1297617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9613083" y="2269009"/>
            <a:ext cx="235724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4776" y="3267958"/>
            <a:ext cx="2258634" cy="1297617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9386564" y="4162620"/>
            <a:ext cx="2292459" cy="121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6061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00">
        <p:fade/>
      </p:transition>
    </mc:Choice>
    <mc:Fallback>
      <p:transition spd="med" advTm="1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693683" y="144789"/>
            <a:ext cx="10121461" cy="1066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Objective Function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112646" y="-52703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en-US" altLang="zh-CN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7896" y="1896319"/>
            <a:ext cx="6196013" cy="4362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69627"/>
            <a:ext cx="6128844" cy="617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3810" y="3314224"/>
            <a:ext cx="6042756" cy="6930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9954" y="4253630"/>
            <a:ext cx="4208992" cy="1171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114" y="4146130"/>
            <a:ext cx="1107064" cy="130576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94560" y="2468880"/>
            <a:ext cx="8503920" cy="3291840"/>
            <a:chOff x="2194560" y="2468880"/>
            <a:chExt cx="8503920" cy="3291840"/>
          </a:xfrm>
        </p:grpSpPr>
        <p:sp>
          <p:nvSpPr>
            <p:cNvPr id="2" name="Freeform 1"/>
            <p:cNvSpPr/>
            <p:nvPr/>
          </p:nvSpPr>
          <p:spPr>
            <a:xfrm>
              <a:off x="8846820" y="2468880"/>
              <a:ext cx="1851660" cy="3291840"/>
            </a:xfrm>
            <a:custGeom>
              <a:avLst/>
              <a:gdLst>
                <a:gd name="connsiteX0" fmla="*/ 0 w 1851660"/>
                <a:gd name="connsiteY0" fmla="*/ 3291840 h 3291840"/>
                <a:gd name="connsiteX1" fmla="*/ 822960 w 1851660"/>
                <a:gd name="connsiteY1" fmla="*/ 2766060 h 3291840"/>
                <a:gd name="connsiteX2" fmla="*/ 1440180 w 1851660"/>
                <a:gd name="connsiteY2" fmla="*/ 1897380 h 3291840"/>
                <a:gd name="connsiteX3" fmla="*/ 1737360 w 1851660"/>
                <a:gd name="connsiteY3" fmla="*/ 754380 h 3291840"/>
                <a:gd name="connsiteX4" fmla="*/ 1851660 w 1851660"/>
                <a:gd name="connsiteY4" fmla="*/ 0 h 329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1660" h="3291840">
                  <a:moveTo>
                    <a:pt x="0" y="3291840"/>
                  </a:moveTo>
                  <a:cubicBezTo>
                    <a:pt x="291465" y="3145155"/>
                    <a:pt x="582930" y="2998470"/>
                    <a:pt x="822960" y="2766060"/>
                  </a:cubicBezTo>
                  <a:cubicBezTo>
                    <a:pt x="1062990" y="2533650"/>
                    <a:pt x="1287780" y="2232660"/>
                    <a:pt x="1440180" y="1897380"/>
                  </a:cubicBezTo>
                  <a:cubicBezTo>
                    <a:pt x="1592580" y="1562100"/>
                    <a:pt x="1668780" y="1070610"/>
                    <a:pt x="1737360" y="754380"/>
                  </a:cubicBezTo>
                  <a:cubicBezTo>
                    <a:pt x="1805940" y="438150"/>
                    <a:pt x="1828800" y="219075"/>
                    <a:pt x="185166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194560" y="2480733"/>
              <a:ext cx="1211580" cy="606721"/>
            </a:xfrm>
            <a:prstGeom prst="rect">
              <a:avLst/>
            </a:prstGeom>
            <a:solidFill>
              <a:srgbClr val="FF0000">
                <a:alpha val="4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1869" y="1543340"/>
            <a:ext cx="4700326" cy="1056378"/>
            <a:chOff x="196880" y="1722162"/>
            <a:chExt cx="4700326" cy="1056378"/>
          </a:xfrm>
        </p:grpSpPr>
        <p:sp>
          <p:nvSpPr>
            <p:cNvPr id="6" name="TextBox 5"/>
            <p:cNvSpPr txBox="1"/>
            <p:nvPr/>
          </p:nvSpPr>
          <p:spPr>
            <a:xfrm>
              <a:off x="196880" y="1722162"/>
              <a:ext cx="4700326" cy="461665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PDF for binary outcomes: t=1 or t=0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559114" y="2183827"/>
              <a:ext cx="0" cy="59471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456634" y="2361380"/>
            <a:ext cx="7208394" cy="3291840"/>
            <a:chOff x="2194560" y="2349527"/>
            <a:chExt cx="7208394" cy="3291840"/>
          </a:xfrm>
        </p:grpSpPr>
        <p:sp>
          <p:nvSpPr>
            <p:cNvPr id="17" name="Freeform 16"/>
            <p:cNvSpPr/>
            <p:nvPr/>
          </p:nvSpPr>
          <p:spPr>
            <a:xfrm flipH="1">
              <a:off x="7617464" y="2349527"/>
              <a:ext cx="1785490" cy="3291840"/>
            </a:xfrm>
            <a:custGeom>
              <a:avLst/>
              <a:gdLst>
                <a:gd name="connsiteX0" fmla="*/ 0 w 1851660"/>
                <a:gd name="connsiteY0" fmla="*/ 3291840 h 3291840"/>
                <a:gd name="connsiteX1" fmla="*/ 822960 w 1851660"/>
                <a:gd name="connsiteY1" fmla="*/ 2766060 h 3291840"/>
                <a:gd name="connsiteX2" fmla="*/ 1440180 w 1851660"/>
                <a:gd name="connsiteY2" fmla="*/ 1897380 h 3291840"/>
                <a:gd name="connsiteX3" fmla="*/ 1737360 w 1851660"/>
                <a:gd name="connsiteY3" fmla="*/ 754380 h 3291840"/>
                <a:gd name="connsiteX4" fmla="*/ 1851660 w 1851660"/>
                <a:gd name="connsiteY4" fmla="*/ 0 h 329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1660" h="3291840">
                  <a:moveTo>
                    <a:pt x="0" y="3291840"/>
                  </a:moveTo>
                  <a:cubicBezTo>
                    <a:pt x="291465" y="3145155"/>
                    <a:pt x="582930" y="2998470"/>
                    <a:pt x="822960" y="2766060"/>
                  </a:cubicBezTo>
                  <a:cubicBezTo>
                    <a:pt x="1062990" y="2533650"/>
                    <a:pt x="1287780" y="2232660"/>
                    <a:pt x="1440180" y="1897380"/>
                  </a:cubicBezTo>
                  <a:cubicBezTo>
                    <a:pt x="1592580" y="1562100"/>
                    <a:pt x="1668780" y="1070610"/>
                    <a:pt x="1737360" y="754380"/>
                  </a:cubicBezTo>
                  <a:cubicBezTo>
                    <a:pt x="1805940" y="438150"/>
                    <a:pt x="1828800" y="219075"/>
                    <a:pt x="1851660" y="0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194560" y="2457873"/>
              <a:ext cx="2285366" cy="606721"/>
            </a:xfrm>
            <a:prstGeom prst="rect">
              <a:avLst/>
            </a:prstGeom>
            <a:solidFill>
              <a:srgbClr val="00B050">
                <a:alpha val="4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1869" y="1078718"/>
            <a:ext cx="6381875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 w that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maximimizes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probability for a given 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166" y="3013977"/>
            <a:ext cx="5753498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Define</a:t>
            </a:r>
            <a:r>
              <a:rPr lang="en-US" sz="2400" dirty="0">
                <a:solidFill>
                  <a:srgbClr val="FFFF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 e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–ln(P) and find w that minimizes </a:t>
            </a:r>
            <a:r>
              <a:rPr lang="en-US" sz="2400" dirty="0">
                <a:solidFill>
                  <a:srgbClr val="FFFF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564" y="3840369"/>
            <a:ext cx="1805302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Gradient of </a:t>
            </a:r>
            <a:r>
              <a:rPr lang="en-US" sz="2400" dirty="0">
                <a:solidFill>
                  <a:srgbClr val="FFFF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5660" y="6385601"/>
            <a:ext cx="8288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ln[P(t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w,x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)] = ln[P(t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w,x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)]+ln[P(t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w,x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)]…+ln[P(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w,x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)]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42000" y="1996414"/>
            <a:ext cx="2702468" cy="4163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55660" y="5929570"/>
            <a:ext cx="6063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P(t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w,x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P(t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w,x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)P(t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w,x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)…P(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w,x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71051" y="2576867"/>
            <a:ext cx="148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g(z)=1/(1+e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-z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Freeform 23"/>
          <p:cNvSpPr/>
          <p:nvPr/>
        </p:nvSpPr>
        <p:spPr>
          <a:xfrm>
            <a:off x="8823960" y="5532120"/>
            <a:ext cx="1897380" cy="206223"/>
          </a:xfrm>
          <a:custGeom>
            <a:avLst/>
            <a:gdLst>
              <a:gd name="connsiteX0" fmla="*/ 0 w 1897380"/>
              <a:gd name="connsiteY0" fmla="*/ 45720 h 206223"/>
              <a:gd name="connsiteX1" fmla="*/ 982980 w 1897380"/>
              <a:gd name="connsiteY1" fmla="*/ 205740 h 206223"/>
              <a:gd name="connsiteX2" fmla="*/ 1897380 w 1897380"/>
              <a:gd name="connsiteY2" fmla="*/ 0 h 206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7380" h="206223">
                <a:moveTo>
                  <a:pt x="0" y="45720"/>
                </a:moveTo>
                <a:cubicBezTo>
                  <a:pt x="333375" y="129540"/>
                  <a:pt x="666750" y="213360"/>
                  <a:pt x="982980" y="205740"/>
                </a:cubicBezTo>
                <a:cubicBezTo>
                  <a:pt x="1299210" y="198120"/>
                  <a:pt x="1598295" y="99060"/>
                  <a:pt x="189738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214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5180">
        <p:fade/>
      </p:transition>
    </mc:Choice>
    <mc:Fallback xmlns="">
      <p:transition spd="med" advTm="1251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3" grpId="0"/>
      <p:bldP spid="15" grpId="0" animBg="1"/>
      <p:bldP spid="14" grpId="0"/>
      <p:bldP spid="22" grpId="0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04" y="1511560"/>
            <a:ext cx="17081751" cy="92184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6972" y="1511560"/>
            <a:ext cx="17081751" cy="92184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84779" y="1511560"/>
            <a:ext cx="4363730" cy="9378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149406"/>
            <a:ext cx="14200909" cy="4745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2673621" y="1199477"/>
            <a:ext cx="4363730" cy="9378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204451" y="934967"/>
            <a:ext cx="14200909" cy="841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503296" y="145118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Cross-Entropy Error Function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3991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145">
        <p:fade/>
      </p:transition>
    </mc:Choice>
    <mc:Fallback>
      <p:transition spd="med" advTm="491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204451" y="934967"/>
            <a:ext cx="14200909" cy="841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upload.wikimedia.org/wikipedia/commons/thumb/6/6c/Rectifier_and_softplus_functions.svg/495px-Rectifier_and_softplus_functions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475" y="1727275"/>
            <a:ext cx="7054745" cy="51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7857" y="1196502"/>
            <a:ext cx="3933287" cy="942350"/>
          </a:xfrm>
          <a:prstGeom prst="rect">
            <a:avLst/>
          </a:prstGeom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503295" y="-96012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ReLu</a:t>
            </a:r>
            <a:r>
              <a:rPr lang="en-US" altLang="zh-C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(Rectified Linear Unit)</a:t>
            </a:r>
          </a:p>
        </p:txBody>
      </p:sp>
      <p:sp>
        <p:nvSpPr>
          <p:cNvPr id="6" name="Rectangle 5"/>
          <p:cNvSpPr/>
          <p:nvPr/>
        </p:nvSpPr>
        <p:spPr>
          <a:xfrm>
            <a:off x="4092315" y="824459"/>
            <a:ext cx="4616970" cy="374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03295" y="994135"/>
            <a:ext cx="105356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The rectifier is, as of 2018, the most popular activation function for 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6" tooltip="Deep learning"/>
              </a:rPr>
              <a:t>deep neural networks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r>
              <a:rPr lang="en-US" baseline="30000" dirty="0">
                <a:solidFill>
                  <a:srgbClr val="0B0080"/>
                </a:solidFill>
                <a:latin typeface="Arial" panose="020B0604020202020204" pitchFamily="34" charset="0"/>
                <a:hlinkClick r:id="rId7"/>
              </a:rPr>
              <a:t>[5]</a:t>
            </a:r>
            <a:r>
              <a:rPr lang="en-US" baseline="30000" dirty="0">
                <a:solidFill>
                  <a:srgbClr val="0B0080"/>
                </a:solidFill>
                <a:latin typeface="Arial" panose="020B0604020202020204" pitchFamily="34" charset="0"/>
                <a:hlinkClick r:id="rId8"/>
              </a:rPr>
              <a:t>[6]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9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387">
        <p:fade/>
      </p:transition>
    </mc:Choice>
    <mc:Fallback xmlns="">
      <p:transition spd="med" advTm="343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03" y="-3329897"/>
            <a:ext cx="17081751" cy="92184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2693" y="-3300353"/>
            <a:ext cx="17081751" cy="92184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684779" y="1511560"/>
            <a:ext cx="4363730" cy="9378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149406"/>
            <a:ext cx="14200909" cy="4745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2673621" y="1199477"/>
            <a:ext cx="4363730" cy="9378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204451" y="934967"/>
            <a:ext cx="14200909" cy="841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3303639" y="-3539789"/>
            <a:ext cx="18288000" cy="4745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503296" y="145118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Cross-Entropy+ReLU</a:t>
            </a:r>
            <a:endParaRPr lang="en-US" altLang="zh-CN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16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389">
        <p:fade/>
      </p:transition>
    </mc:Choice>
    <mc:Fallback>
      <p:transition spd="med" advTm="343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963830" y="138558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240483" y="1356235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Forward-Propagation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-180141" y="2835172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Back-Propagation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34838" y="3941156"/>
            <a:ext cx="583845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/>
                <a:cs typeface="Times New Roman"/>
              </a:rPr>
              <a:t>w</a:t>
            </a:r>
            <a:r>
              <a:rPr lang="en-US" sz="2800" baseline="-25000" dirty="0" err="1">
                <a:latin typeface="Times New Roman"/>
                <a:cs typeface="Times New Roman"/>
              </a:rPr>
              <a:t>k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98060" y="3962596"/>
            <a:ext cx="3975236" cy="523220"/>
          </a:xfrm>
          <a:prstGeom prst="rect">
            <a:avLst/>
          </a:prstGeom>
          <a:solidFill>
            <a:srgbClr val="FF00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-1789485" y="4522599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MATLAB Example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-180141" y="5676626"/>
            <a:ext cx="3969221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3" name="Rectangle 2"/>
          <p:cNvSpPr/>
          <p:nvPr/>
        </p:nvSpPr>
        <p:spPr>
          <a:xfrm>
            <a:off x="240483" y="3096782"/>
            <a:ext cx="9408572" cy="3439354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3083" y="1387028"/>
            <a:ext cx="2258634" cy="129761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9613083" y="2269009"/>
            <a:ext cx="235724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4776" y="3267958"/>
            <a:ext cx="2258634" cy="1297617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9386564" y="4162620"/>
            <a:ext cx="2292459" cy="121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5590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246">
        <p:fade/>
      </p:transition>
    </mc:Choice>
    <mc:Fallback xmlns="">
      <p:transition spd="med" advTm="202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2673621" y="1199477"/>
            <a:ext cx="4363730" cy="93781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467866" y="1147137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Cross-Entropy+ReLU+CG</a:t>
            </a:r>
            <a:endParaRPr lang="en-US" altLang="zh-CN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3148" y="2236521"/>
            <a:ext cx="11574263" cy="7928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98761" y="2369869"/>
            <a:ext cx="11495314" cy="76614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31918" y="5901757"/>
            <a:ext cx="14191013" cy="4469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686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389">
        <p:fade/>
      </p:transition>
    </mc:Choice>
    <mc:Fallback>
      <p:transition spd="med" advTm="343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963830" y="138558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240483" y="1356235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Forward-Propagation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99003" y="2161425"/>
            <a:ext cx="583845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/>
                <a:cs typeface="Times New Roman"/>
              </a:rPr>
              <a:t>w</a:t>
            </a:r>
            <a:r>
              <a:rPr lang="en-US" sz="2800" baseline="-25000" dirty="0" err="1">
                <a:latin typeface="Times New Roman"/>
                <a:cs typeface="Times New Roman"/>
              </a:rPr>
              <a:t>k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-180141" y="2835172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Back-Propagation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707327" y="2161425"/>
            <a:ext cx="1073433" cy="523220"/>
          </a:xfrm>
          <a:prstGeom prst="rect">
            <a:avLst/>
          </a:prstGeom>
          <a:solidFill>
            <a:srgbClr val="FF00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-708681" y="4441485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Cross-entropy Error Function, Multinomial Classifiers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-180141" y="5676626"/>
            <a:ext cx="3969221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7242" y="58618"/>
            <a:ext cx="2944758" cy="169180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915206" y="-1076674"/>
            <a:ext cx="10798461" cy="9546584"/>
            <a:chOff x="-1185378" y="1292478"/>
            <a:chExt cx="10798461" cy="9546584"/>
          </a:xfrm>
        </p:grpSpPr>
        <p:sp>
          <p:nvSpPr>
            <p:cNvPr id="3" name="Rectangle 2"/>
            <p:cNvSpPr/>
            <p:nvPr/>
          </p:nvSpPr>
          <p:spPr>
            <a:xfrm>
              <a:off x="-1185378" y="8045778"/>
              <a:ext cx="9408572" cy="2793284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4511" y="1292478"/>
              <a:ext cx="9408572" cy="3911845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29689" y="5061775"/>
              <a:ext cx="9408572" cy="2382297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2836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28">
        <p:fade/>
      </p:transition>
    </mc:Choice>
    <mc:Fallback>
      <p:transition spd="med" advTm="17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34" y="1401289"/>
            <a:ext cx="11101784" cy="52013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72592" y="391886"/>
            <a:ext cx="56172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Multinomial Classifier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799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389">
        <p:fade/>
      </p:transition>
    </mc:Choice>
    <mc:Fallback xmlns="">
      <p:transition spd="med" advTm="34389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72592" y="391886"/>
            <a:ext cx="56172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Multinomial Classifier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93" y="1222883"/>
            <a:ext cx="10462161" cy="53088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19" y="1317748"/>
            <a:ext cx="11210308" cy="51190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714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389">
        <p:fade/>
      </p:transition>
    </mc:Choice>
    <mc:Fallback xmlns="">
      <p:transition spd="med" advTm="343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72592" y="391886"/>
            <a:ext cx="48349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Mini-Batch 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34" y="1092816"/>
            <a:ext cx="11174680" cy="5929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206" y="2064010"/>
            <a:ext cx="5551741" cy="14748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28260" y="2612571"/>
            <a:ext cx="5314687" cy="676894"/>
          </a:xfrm>
          <a:prstGeom prst="rect">
            <a:avLst/>
          </a:prstGeom>
          <a:solidFill>
            <a:srgbClr val="FF00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286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389">
        <p:fade/>
      </p:transition>
    </mc:Choice>
    <mc:Fallback xmlns="">
      <p:transition spd="med" advTm="343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7" y="1388254"/>
            <a:ext cx="11090834" cy="53085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7538" y="700645"/>
            <a:ext cx="865390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/>
              <a:t>Under, Well- and Over-Fitted Data</a:t>
            </a:r>
          </a:p>
        </p:txBody>
      </p:sp>
      <p:sp>
        <p:nvSpPr>
          <p:cNvPr id="3" name="Rectangle 2"/>
          <p:cNvSpPr/>
          <p:nvPr/>
        </p:nvSpPr>
        <p:spPr>
          <a:xfrm>
            <a:off x="9303604" y="172175"/>
            <a:ext cx="2780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Start Tuesday morning class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416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389">
        <p:fade/>
      </p:transition>
    </mc:Choice>
    <mc:Fallback xmlns="">
      <p:transition spd="med" advTm="34389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963830" y="138558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240483" y="1356235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Forward-Propagation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99003" y="2161425"/>
            <a:ext cx="583845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/>
                <a:cs typeface="Times New Roman"/>
              </a:rPr>
              <a:t>w</a:t>
            </a:r>
            <a:r>
              <a:rPr lang="en-US" sz="2800" baseline="-25000" dirty="0" err="1">
                <a:latin typeface="Times New Roman"/>
                <a:cs typeface="Times New Roman"/>
              </a:rPr>
              <a:t>k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-180141" y="2835172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Back-Propagation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707327" y="2161425"/>
            <a:ext cx="1073433" cy="523220"/>
          </a:xfrm>
          <a:prstGeom prst="rect">
            <a:avLst/>
          </a:prstGeom>
          <a:solidFill>
            <a:srgbClr val="FF00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-708681" y="4441485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Cross-entropy Error Function, Multinomial Classifiers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-180141" y="5676626"/>
            <a:ext cx="3969221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7242" y="58618"/>
            <a:ext cx="2944758" cy="169180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40483" y="-1076674"/>
            <a:ext cx="9642772" cy="6584959"/>
            <a:chOff x="-29689" y="1292478"/>
            <a:chExt cx="9642772" cy="6584959"/>
          </a:xfrm>
        </p:grpSpPr>
        <p:sp>
          <p:nvSpPr>
            <p:cNvPr id="13" name="Rectangle 12"/>
            <p:cNvSpPr/>
            <p:nvPr/>
          </p:nvSpPr>
          <p:spPr>
            <a:xfrm>
              <a:off x="204511" y="1292478"/>
              <a:ext cx="9408572" cy="3911845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29689" y="5061775"/>
              <a:ext cx="9408572" cy="2815662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065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28">
        <p:fade/>
      </p:transition>
    </mc:Choice>
    <mc:Fallback xmlns="">
      <p:transition spd="med" advTm="17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900416" y="2039999"/>
            <a:ext cx="1853823" cy="1050197"/>
            <a:chOff x="7626096" y="2085451"/>
            <a:chExt cx="1853823" cy="1050197"/>
          </a:xfrm>
        </p:grpSpPr>
        <p:sp>
          <p:nvSpPr>
            <p:cNvPr id="6" name="TextBox 5"/>
            <p:cNvSpPr txBox="1"/>
            <p:nvPr/>
          </p:nvSpPr>
          <p:spPr>
            <a:xfrm>
              <a:off x="8284464" y="2085451"/>
              <a:ext cx="1195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 = Layer #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7626096" y="2423035"/>
              <a:ext cx="768096" cy="37502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8394192" y="2423035"/>
              <a:ext cx="158815" cy="71261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729460" y="4261860"/>
            <a:ext cx="9701784" cy="2176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943281" y="1802706"/>
            <a:ext cx="3340734" cy="2448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240483" y="808738"/>
            <a:ext cx="9372600" cy="1066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Forward-Propagation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112646" y="-52703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2417" y="1802706"/>
            <a:ext cx="8133058" cy="45524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4464" y="2869264"/>
            <a:ext cx="3600450" cy="241935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44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983">
        <p:fade/>
      </p:transition>
    </mc:Choice>
    <mc:Fallback xmlns="">
      <p:transition spd="med" advTm="309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288" y="2847545"/>
            <a:ext cx="9174998" cy="40104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248" y="1786348"/>
            <a:ext cx="499848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Given: </a:t>
            </a:r>
            <a:r>
              <a:rPr lang="en-US" sz="2800" b="1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s</a:t>
            </a:r>
            <a:r>
              <a:rPr lang="en-US" sz="2800" b="1" baseline="-25000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US" sz="2800" b="1" dirty="0">
                <a:solidFill>
                  <a:srgbClr val="00B05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s</a:t>
            </a:r>
            <a:r>
              <a:rPr lang="en-US" sz="2800" b="1" baseline="-25000" dirty="0">
                <a:solidFill>
                  <a:srgbClr val="00B05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</a:t>
            </a:r>
            <a:r>
              <a:rPr lang="en-US" sz="28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800" b="1" dirty="0">
                <a:solidFill>
                  <a:srgbClr val="7030A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s</a:t>
            </a:r>
            <a:r>
              <a:rPr lang="en-US" sz="2800" b="1" baseline="-25000" dirty="0">
                <a:solidFill>
                  <a:srgbClr val="7030A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</a:t>
            </a:r>
            <a:r>
              <a:rPr lang="en-US" sz="2800" b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800" b="1" dirty="0">
                <a:solidFill>
                  <a:srgbClr val="00B0F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s</a:t>
            </a:r>
            <a:r>
              <a:rPr lang="en-US" sz="2800" b="1" baseline="-25000" dirty="0">
                <a:solidFill>
                  <a:srgbClr val="00B0F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sz="2800" b="1" dirty="0">
                <a:solidFill>
                  <a:srgbClr val="00B0F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( ...</a:t>
            </a:r>
            <a:r>
              <a:rPr lang="en-US" sz="2800" b="1" dirty="0"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)))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Find: Gradients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-131657" y="716747"/>
            <a:ext cx="11088778" cy="1066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Backward-Propagation</a:t>
            </a: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1112646" y="-52703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494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277">
        <p:fade/>
      </p:transition>
    </mc:Choice>
    <mc:Fallback xmlns="">
      <p:transition spd="med" advTm="302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-1131117" y="829519"/>
            <a:ext cx="9372600" cy="10668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Entropy Function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112646" y="-52703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7896" y="1896319"/>
            <a:ext cx="6196013" cy="4362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69627"/>
            <a:ext cx="6128844" cy="617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3810" y="3314224"/>
            <a:ext cx="6042756" cy="6930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9954" y="4253630"/>
            <a:ext cx="4208992" cy="1171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114" y="4146130"/>
            <a:ext cx="1107064" cy="1305768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8846820" y="5532120"/>
            <a:ext cx="1874520" cy="205740"/>
          </a:xfrm>
          <a:custGeom>
            <a:avLst/>
            <a:gdLst>
              <a:gd name="connsiteX0" fmla="*/ 0 w 1874520"/>
              <a:gd name="connsiteY0" fmla="*/ 0 h 205740"/>
              <a:gd name="connsiteX1" fmla="*/ 937260 w 1874520"/>
              <a:gd name="connsiteY1" fmla="*/ 205740 h 205740"/>
              <a:gd name="connsiteX2" fmla="*/ 1874520 w 1874520"/>
              <a:gd name="connsiteY2" fmla="*/ 0 h 20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4520" h="205740">
                <a:moveTo>
                  <a:pt x="0" y="0"/>
                </a:moveTo>
                <a:cubicBezTo>
                  <a:pt x="312420" y="102870"/>
                  <a:pt x="624840" y="205740"/>
                  <a:pt x="937260" y="205740"/>
                </a:cubicBezTo>
                <a:cubicBezTo>
                  <a:pt x="1249680" y="205740"/>
                  <a:pt x="1874520" y="0"/>
                  <a:pt x="187452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465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835">
        <p:fade/>
      </p:transition>
    </mc:Choice>
    <mc:Fallback>
      <p:transition spd="med" advTm="58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Box 305"/>
          <p:cNvSpPr txBox="1"/>
          <p:nvPr/>
        </p:nvSpPr>
        <p:spPr>
          <a:xfrm>
            <a:off x="10682750" y="879596"/>
            <a:ext cx="4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4x3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73086" y="-186699"/>
            <a:ext cx="12807473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Multiple-Node-Layer NN for Classification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8992" y="782061"/>
            <a:ext cx="5445927" cy="37796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79596"/>
            <a:ext cx="7608570" cy="3957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33552" y="5122356"/>
            <a:ext cx="7259387" cy="19239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994471" y="713232"/>
            <a:ext cx="5813002" cy="166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143166" y="1920240"/>
            <a:ext cx="2906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g(                                  )    g(    )</a:t>
            </a:r>
          </a:p>
        </p:txBody>
      </p:sp>
      <p:sp>
        <p:nvSpPr>
          <p:cNvPr id="272" name="TextBox 271"/>
          <p:cNvSpPr txBox="1"/>
          <p:nvPr/>
        </p:nvSpPr>
        <p:spPr>
          <a:xfrm>
            <a:off x="10047047" y="104075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g(          )          g(    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682750" y="2671879"/>
            <a:ext cx="1535080" cy="1889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3163824" y="1410090"/>
            <a:ext cx="2520572" cy="461665"/>
            <a:chOff x="3163824" y="1410090"/>
            <a:chExt cx="2520572" cy="461665"/>
          </a:xfrm>
        </p:grpSpPr>
        <p:sp>
          <p:nvSpPr>
            <p:cNvPr id="22" name="TextBox 21"/>
            <p:cNvSpPr txBox="1"/>
            <p:nvPr/>
          </p:nvSpPr>
          <p:spPr>
            <a:xfrm>
              <a:off x="3483152" y="1410090"/>
              <a:ext cx="2201244" cy="461665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4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=g(W</a:t>
              </a:r>
              <a:r>
                <a:rPr lang="en-US" sz="24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</a:t>
              </a:r>
              <a:r>
                <a:rPr lang="en-US" sz="24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[0])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cxnSp>
          <p:nvCxnSpPr>
            <p:cNvPr id="24" name="Straight Arrow Connector 23"/>
            <p:cNvCxnSpPr>
              <a:stCxn id="22" idx="1"/>
            </p:cNvCxnSpPr>
            <p:nvPr/>
          </p:nvCxnSpPr>
          <p:spPr>
            <a:xfrm flipH="1">
              <a:off x="3163824" y="1640923"/>
              <a:ext cx="319328" cy="11472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2053933" y="1722349"/>
            <a:ext cx="572611" cy="2933101"/>
            <a:chOff x="2053933" y="1722349"/>
            <a:chExt cx="572611" cy="2933101"/>
          </a:xfrm>
        </p:grpSpPr>
        <p:grpSp>
          <p:nvGrpSpPr>
            <p:cNvPr id="46" name="Group 45"/>
            <p:cNvGrpSpPr/>
            <p:nvPr/>
          </p:nvGrpSpPr>
          <p:grpSpPr>
            <a:xfrm>
              <a:off x="2065981" y="1722349"/>
              <a:ext cx="556563" cy="659129"/>
              <a:chOff x="2065981" y="1722349"/>
              <a:chExt cx="556563" cy="659129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 flipH="1">
                <a:off x="2392353" y="1722349"/>
                <a:ext cx="3375" cy="65912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2065981" y="1881408"/>
                <a:ext cx="5565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B05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b="1" dirty="0">
                    <a:solidFill>
                      <a:srgbClr val="FF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   </a:t>
                </a:r>
                <a:r>
                  <a:rPr lang="en-US" b="1" dirty="0">
                    <a:solidFill>
                      <a:srgbClr val="FF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</a:t>
                </a:r>
                <a:endParaRPr lang="en-US" b="1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6" name="Group 285"/>
            <p:cNvGrpSpPr/>
            <p:nvPr/>
          </p:nvGrpSpPr>
          <p:grpSpPr>
            <a:xfrm>
              <a:off x="2061965" y="2452267"/>
              <a:ext cx="556563" cy="659129"/>
              <a:chOff x="2065981" y="1722349"/>
              <a:chExt cx="556563" cy="659129"/>
            </a:xfrm>
          </p:grpSpPr>
          <p:cxnSp>
            <p:nvCxnSpPr>
              <p:cNvPr id="287" name="Straight Connector 286"/>
              <p:cNvCxnSpPr/>
              <p:nvPr/>
            </p:nvCxnSpPr>
            <p:spPr>
              <a:xfrm flipH="1">
                <a:off x="2392353" y="1722349"/>
                <a:ext cx="3375" cy="65912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7" name="TextBox 296"/>
              <p:cNvSpPr txBox="1"/>
              <p:nvPr/>
            </p:nvSpPr>
            <p:spPr>
              <a:xfrm>
                <a:off x="2065981" y="1881408"/>
                <a:ext cx="5565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B05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b="1" dirty="0">
                    <a:solidFill>
                      <a:srgbClr val="FF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   </a:t>
                </a:r>
                <a:r>
                  <a:rPr lang="en-US" b="1" dirty="0">
                    <a:solidFill>
                      <a:srgbClr val="FF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</a:t>
                </a:r>
                <a:endParaRPr lang="en-US" b="1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98" name="Group 297"/>
            <p:cNvGrpSpPr/>
            <p:nvPr/>
          </p:nvGrpSpPr>
          <p:grpSpPr>
            <a:xfrm>
              <a:off x="2069981" y="3266406"/>
              <a:ext cx="556563" cy="659129"/>
              <a:chOff x="2065981" y="1722349"/>
              <a:chExt cx="556563" cy="659129"/>
            </a:xfrm>
          </p:grpSpPr>
          <p:cxnSp>
            <p:nvCxnSpPr>
              <p:cNvPr id="299" name="Straight Connector 298"/>
              <p:cNvCxnSpPr/>
              <p:nvPr/>
            </p:nvCxnSpPr>
            <p:spPr>
              <a:xfrm flipH="1">
                <a:off x="2392353" y="1722349"/>
                <a:ext cx="3375" cy="65912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2" name="TextBox 301"/>
              <p:cNvSpPr txBox="1"/>
              <p:nvPr/>
            </p:nvSpPr>
            <p:spPr>
              <a:xfrm>
                <a:off x="2065981" y="1881408"/>
                <a:ext cx="5565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B05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b="1" dirty="0">
                    <a:solidFill>
                      <a:srgbClr val="FF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   </a:t>
                </a:r>
                <a:r>
                  <a:rPr lang="en-US" b="1" dirty="0">
                    <a:solidFill>
                      <a:srgbClr val="FF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</a:t>
                </a:r>
                <a:endParaRPr lang="en-US" b="1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04" name="Group 303"/>
            <p:cNvGrpSpPr/>
            <p:nvPr/>
          </p:nvGrpSpPr>
          <p:grpSpPr>
            <a:xfrm>
              <a:off x="2053933" y="3996321"/>
              <a:ext cx="556563" cy="659129"/>
              <a:chOff x="2065981" y="1722349"/>
              <a:chExt cx="556563" cy="659129"/>
            </a:xfrm>
          </p:grpSpPr>
          <p:cxnSp>
            <p:nvCxnSpPr>
              <p:cNvPr id="307" name="Straight Connector 306"/>
              <p:cNvCxnSpPr/>
              <p:nvPr/>
            </p:nvCxnSpPr>
            <p:spPr>
              <a:xfrm flipH="1">
                <a:off x="2392353" y="1722349"/>
                <a:ext cx="3375" cy="65912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8" name="TextBox 307"/>
              <p:cNvSpPr txBox="1"/>
              <p:nvPr/>
            </p:nvSpPr>
            <p:spPr>
              <a:xfrm>
                <a:off x="2065981" y="1881408"/>
                <a:ext cx="5565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B05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S</a:t>
                </a:r>
                <a:r>
                  <a:rPr lang="en-US" b="1" dirty="0">
                    <a:solidFill>
                      <a:srgbClr val="FF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   </a:t>
                </a:r>
                <a:r>
                  <a:rPr lang="en-US" b="1" dirty="0">
                    <a:solidFill>
                      <a:srgbClr val="FF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</a:t>
                </a:r>
                <a:endParaRPr lang="en-US" b="1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9" name="Rectangle 48"/>
          <p:cNvSpPr/>
          <p:nvPr/>
        </p:nvSpPr>
        <p:spPr>
          <a:xfrm>
            <a:off x="505327" y="6130019"/>
            <a:ext cx="2121217" cy="526408"/>
          </a:xfrm>
          <a:prstGeom prst="rect">
            <a:avLst/>
          </a:prstGeom>
          <a:solidFill>
            <a:srgbClr val="00B05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274511" y="5281415"/>
            <a:ext cx="1368628" cy="415058"/>
            <a:chOff x="274511" y="5281415"/>
            <a:chExt cx="1368628" cy="415058"/>
          </a:xfrm>
        </p:grpSpPr>
        <p:sp>
          <p:nvSpPr>
            <p:cNvPr id="309" name="Rectangle 308"/>
            <p:cNvSpPr/>
            <p:nvPr/>
          </p:nvSpPr>
          <p:spPr>
            <a:xfrm>
              <a:off x="274511" y="5281415"/>
              <a:ext cx="988805" cy="413022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/>
            <p:cNvSpPr/>
            <p:nvPr/>
          </p:nvSpPr>
          <p:spPr>
            <a:xfrm>
              <a:off x="1332534" y="5283451"/>
              <a:ext cx="310605" cy="413022"/>
            </a:xfrm>
            <a:prstGeom prst="rect">
              <a:avLst/>
            </a:prstGeom>
            <a:solidFill>
              <a:srgbClr val="00B05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1" name="Group 450"/>
          <p:cNvGrpSpPr/>
          <p:nvPr/>
        </p:nvGrpSpPr>
        <p:grpSpPr>
          <a:xfrm>
            <a:off x="9405624" y="4388781"/>
            <a:ext cx="2671052" cy="531625"/>
            <a:chOff x="9204670" y="4412379"/>
            <a:chExt cx="2671052" cy="531625"/>
          </a:xfrm>
        </p:grpSpPr>
        <p:sp>
          <p:nvSpPr>
            <p:cNvPr id="63" name="TextBox 62"/>
            <p:cNvSpPr txBox="1"/>
            <p:nvPr/>
          </p:nvSpPr>
          <p:spPr>
            <a:xfrm>
              <a:off x="9204670" y="4412379"/>
              <a:ext cx="2671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Observed class for </a:t>
              </a:r>
              <a:r>
                <a:rPr lang="en-US" dirty="0" err="1"/>
                <a:t>ith</a:t>
              </a:r>
              <a:r>
                <a:rPr lang="en-US" dirty="0"/>
                <a:t> data</a:t>
              </a:r>
            </a:p>
          </p:txBody>
        </p:sp>
        <p:cxnSp>
          <p:nvCxnSpPr>
            <p:cNvPr id="449" name="Straight Arrow Connector 448"/>
            <p:cNvCxnSpPr/>
            <p:nvPr/>
          </p:nvCxnSpPr>
          <p:spPr>
            <a:xfrm flipH="1">
              <a:off x="9602674" y="4720343"/>
              <a:ext cx="220482" cy="22366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7" name="Group 456"/>
          <p:cNvGrpSpPr/>
          <p:nvPr/>
        </p:nvGrpSpPr>
        <p:grpSpPr>
          <a:xfrm>
            <a:off x="7507460" y="5209937"/>
            <a:ext cx="3558682" cy="1900660"/>
            <a:chOff x="7507460" y="5209937"/>
            <a:chExt cx="3558682" cy="19006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07460" y="5209937"/>
              <a:ext cx="3558682" cy="1900660"/>
            </a:xfrm>
            <a:prstGeom prst="rect">
              <a:avLst/>
            </a:prstGeom>
          </p:spPr>
        </p:pic>
        <p:sp>
          <p:nvSpPr>
            <p:cNvPr id="456" name="Rectangle 455"/>
            <p:cNvSpPr/>
            <p:nvPr/>
          </p:nvSpPr>
          <p:spPr>
            <a:xfrm>
              <a:off x="7608570" y="5346758"/>
              <a:ext cx="3278723" cy="151124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9" name="Group 458"/>
          <p:cNvGrpSpPr/>
          <p:nvPr/>
        </p:nvGrpSpPr>
        <p:grpSpPr>
          <a:xfrm>
            <a:off x="8940882" y="2671374"/>
            <a:ext cx="3593504" cy="2209826"/>
            <a:chOff x="8940882" y="2671374"/>
            <a:chExt cx="3593504" cy="2209826"/>
          </a:xfrm>
        </p:grpSpPr>
        <p:sp>
          <p:nvSpPr>
            <p:cNvPr id="458" name="Rectangle 457"/>
            <p:cNvSpPr/>
            <p:nvPr/>
          </p:nvSpPr>
          <p:spPr>
            <a:xfrm>
              <a:off x="9602671" y="2671374"/>
              <a:ext cx="2931715" cy="1836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4" name="Group 313"/>
            <p:cNvGrpSpPr/>
            <p:nvPr/>
          </p:nvGrpSpPr>
          <p:grpSpPr>
            <a:xfrm>
              <a:off x="8940882" y="3844390"/>
              <a:ext cx="2926507" cy="1036810"/>
              <a:chOff x="9482140" y="4391902"/>
              <a:chExt cx="2926507" cy="1036810"/>
            </a:xfrm>
          </p:grpSpPr>
          <p:sp>
            <p:nvSpPr>
              <p:cNvPr id="320" name="TextBox 319"/>
              <p:cNvSpPr txBox="1"/>
              <p:nvPr/>
            </p:nvSpPr>
            <p:spPr>
              <a:xfrm>
                <a:off x="9482140" y="4391902"/>
                <a:ext cx="29265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Predicted class for </a:t>
                </a:r>
                <a:r>
                  <a:rPr lang="en-US" dirty="0" err="1"/>
                  <a:t>ith</a:t>
                </a:r>
                <a:r>
                  <a:rPr lang="en-US" dirty="0"/>
                  <a:t> data @</a:t>
                </a:r>
              </a:p>
              <a:p>
                <a:pPr algn="ctr"/>
                <a:r>
                  <a:rPr lang="en-US" dirty="0"/>
                  <a:t>Nth node</a:t>
                </a:r>
              </a:p>
            </p:txBody>
          </p:sp>
          <p:cxnSp>
            <p:nvCxnSpPr>
              <p:cNvPr id="323" name="Straight Arrow Connector 322"/>
              <p:cNvCxnSpPr/>
              <p:nvPr/>
            </p:nvCxnSpPr>
            <p:spPr>
              <a:xfrm flipH="1">
                <a:off x="9552933" y="4801245"/>
                <a:ext cx="316805" cy="62746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63" name="Group 462"/>
          <p:cNvGrpSpPr/>
          <p:nvPr/>
        </p:nvGrpSpPr>
        <p:grpSpPr>
          <a:xfrm>
            <a:off x="5933030" y="2853384"/>
            <a:ext cx="3669641" cy="2400477"/>
            <a:chOff x="5933030" y="2853384"/>
            <a:chExt cx="3669641" cy="2400477"/>
          </a:xfrm>
        </p:grpSpPr>
        <p:sp>
          <p:nvSpPr>
            <p:cNvPr id="329" name="Rectangle 328"/>
            <p:cNvSpPr/>
            <p:nvPr/>
          </p:nvSpPr>
          <p:spPr>
            <a:xfrm>
              <a:off x="5933030" y="2853384"/>
              <a:ext cx="494403" cy="1301996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8808984" y="4836608"/>
              <a:ext cx="793687" cy="417253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reeform 8"/>
          <p:cNvSpPr/>
          <p:nvPr/>
        </p:nvSpPr>
        <p:spPr>
          <a:xfrm>
            <a:off x="7306708" y="767183"/>
            <a:ext cx="2345098" cy="4029295"/>
          </a:xfrm>
          <a:custGeom>
            <a:avLst/>
            <a:gdLst>
              <a:gd name="connsiteX0" fmla="*/ 2065525 w 2345098"/>
              <a:gd name="connsiteY0" fmla="*/ 1071200 h 4029295"/>
              <a:gd name="connsiteX1" fmla="*/ 1802054 w 2345098"/>
              <a:gd name="connsiteY1" fmla="*/ 1350169 h 4029295"/>
              <a:gd name="connsiteX2" fmla="*/ 1879545 w 2345098"/>
              <a:gd name="connsiteY2" fmla="*/ 1598142 h 4029295"/>
              <a:gd name="connsiteX3" fmla="*/ 2344494 w 2345098"/>
              <a:gd name="connsiteY3" fmla="*/ 1722129 h 4029295"/>
              <a:gd name="connsiteX4" fmla="*/ 1771057 w 2345098"/>
              <a:gd name="connsiteY4" fmla="*/ 3008488 h 4029295"/>
              <a:gd name="connsiteX5" fmla="*/ 1678067 w 2345098"/>
              <a:gd name="connsiteY5" fmla="*/ 3209966 h 4029295"/>
              <a:gd name="connsiteX6" fmla="*/ 1600576 w 2345098"/>
              <a:gd name="connsiteY6" fmla="*/ 3752407 h 4029295"/>
              <a:gd name="connsiteX7" fmla="*/ 205728 w 2345098"/>
              <a:gd name="connsiteY7" fmla="*/ 3798902 h 4029295"/>
              <a:gd name="connsiteX8" fmla="*/ 19749 w 2345098"/>
              <a:gd name="connsiteY8" fmla="*/ 776732 h 4029295"/>
              <a:gd name="connsiteX9" fmla="*/ 329715 w 2345098"/>
              <a:gd name="connsiteY9" fmla="*/ 32814 h 4029295"/>
              <a:gd name="connsiteX10" fmla="*/ 1678067 w 2345098"/>
              <a:gd name="connsiteY10" fmla="*/ 234292 h 4029295"/>
              <a:gd name="connsiteX11" fmla="*/ 2050026 w 2345098"/>
              <a:gd name="connsiteY11" fmla="*/ 1148692 h 4029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5098" h="4029295">
                <a:moveTo>
                  <a:pt x="2065525" y="1071200"/>
                </a:moveTo>
                <a:cubicBezTo>
                  <a:pt x="1949288" y="1166772"/>
                  <a:pt x="1833051" y="1262345"/>
                  <a:pt x="1802054" y="1350169"/>
                </a:cubicBezTo>
                <a:cubicBezTo>
                  <a:pt x="1771057" y="1437993"/>
                  <a:pt x="1789138" y="1536149"/>
                  <a:pt x="1879545" y="1598142"/>
                </a:cubicBezTo>
                <a:cubicBezTo>
                  <a:pt x="1969952" y="1660135"/>
                  <a:pt x="2362575" y="1487071"/>
                  <a:pt x="2344494" y="1722129"/>
                </a:cubicBezTo>
                <a:cubicBezTo>
                  <a:pt x="2326413" y="1957187"/>
                  <a:pt x="1882128" y="2760515"/>
                  <a:pt x="1771057" y="3008488"/>
                </a:cubicBezTo>
                <a:cubicBezTo>
                  <a:pt x="1659986" y="3256461"/>
                  <a:pt x="1706480" y="3085980"/>
                  <a:pt x="1678067" y="3209966"/>
                </a:cubicBezTo>
                <a:cubicBezTo>
                  <a:pt x="1649654" y="3333952"/>
                  <a:pt x="1845966" y="3654251"/>
                  <a:pt x="1600576" y="3752407"/>
                </a:cubicBezTo>
                <a:cubicBezTo>
                  <a:pt x="1355186" y="3850563"/>
                  <a:pt x="469199" y="4294848"/>
                  <a:pt x="205728" y="3798902"/>
                </a:cubicBezTo>
                <a:cubicBezTo>
                  <a:pt x="-57743" y="3302956"/>
                  <a:pt x="-916" y="1404413"/>
                  <a:pt x="19749" y="776732"/>
                </a:cubicBezTo>
                <a:cubicBezTo>
                  <a:pt x="40413" y="149051"/>
                  <a:pt x="53329" y="123221"/>
                  <a:pt x="329715" y="32814"/>
                </a:cubicBezTo>
                <a:cubicBezTo>
                  <a:pt x="606101" y="-57593"/>
                  <a:pt x="1391348" y="48312"/>
                  <a:pt x="1678067" y="234292"/>
                </a:cubicBezTo>
                <a:cubicBezTo>
                  <a:pt x="1964785" y="420272"/>
                  <a:pt x="2007405" y="784482"/>
                  <a:pt x="2050026" y="1148692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7335302" y="653519"/>
            <a:ext cx="2345098" cy="4029295"/>
          </a:xfrm>
          <a:custGeom>
            <a:avLst/>
            <a:gdLst>
              <a:gd name="connsiteX0" fmla="*/ 2065525 w 2345098"/>
              <a:gd name="connsiteY0" fmla="*/ 1071200 h 4029295"/>
              <a:gd name="connsiteX1" fmla="*/ 1802054 w 2345098"/>
              <a:gd name="connsiteY1" fmla="*/ 1350169 h 4029295"/>
              <a:gd name="connsiteX2" fmla="*/ 1879545 w 2345098"/>
              <a:gd name="connsiteY2" fmla="*/ 1598142 h 4029295"/>
              <a:gd name="connsiteX3" fmla="*/ 2344494 w 2345098"/>
              <a:gd name="connsiteY3" fmla="*/ 1722129 h 4029295"/>
              <a:gd name="connsiteX4" fmla="*/ 1771057 w 2345098"/>
              <a:gd name="connsiteY4" fmla="*/ 3008488 h 4029295"/>
              <a:gd name="connsiteX5" fmla="*/ 1678067 w 2345098"/>
              <a:gd name="connsiteY5" fmla="*/ 3209966 h 4029295"/>
              <a:gd name="connsiteX6" fmla="*/ 1600576 w 2345098"/>
              <a:gd name="connsiteY6" fmla="*/ 3752407 h 4029295"/>
              <a:gd name="connsiteX7" fmla="*/ 205728 w 2345098"/>
              <a:gd name="connsiteY7" fmla="*/ 3798902 h 4029295"/>
              <a:gd name="connsiteX8" fmla="*/ 19749 w 2345098"/>
              <a:gd name="connsiteY8" fmla="*/ 776732 h 4029295"/>
              <a:gd name="connsiteX9" fmla="*/ 329715 w 2345098"/>
              <a:gd name="connsiteY9" fmla="*/ 32814 h 4029295"/>
              <a:gd name="connsiteX10" fmla="*/ 1678067 w 2345098"/>
              <a:gd name="connsiteY10" fmla="*/ 234292 h 4029295"/>
              <a:gd name="connsiteX11" fmla="*/ 2050026 w 2345098"/>
              <a:gd name="connsiteY11" fmla="*/ 1148692 h 4029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45098" h="4029295">
                <a:moveTo>
                  <a:pt x="2065525" y="1071200"/>
                </a:moveTo>
                <a:cubicBezTo>
                  <a:pt x="1949288" y="1166772"/>
                  <a:pt x="1833051" y="1262345"/>
                  <a:pt x="1802054" y="1350169"/>
                </a:cubicBezTo>
                <a:cubicBezTo>
                  <a:pt x="1771057" y="1437993"/>
                  <a:pt x="1789138" y="1536149"/>
                  <a:pt x="1879545" y="1598142"/>
                </a:cubicBezTo>
                <a:cubicBezTo>
                  <a:pt x="1969952" y="1660135"/>
                  <a:pt x="2362575" y="1487071"/>
                  <a:pt x="2344494" y="1722129"/>
                </a:cubicBezTo>
                <a:cubicBezTo>
                  <a:pt x="2326413" y="1957187"/>
                  <a:pt x="1882128" y="2760515"/>
                  <a:pt x="1771057" y="3008488"/>
                </a:cubicBezTo>
                <a:cubicBezTo>
                  <a:pt x="1659986" y="3256461"/>
                  <a:pt x="1706480" y="3085980"/>
                  <a:pt x="1678067" y="3209966"/>
                </a:cubicBezTo>
                <a:cubicBezTo>
                  <a:pt x="1649654" y="3333952"/>
                  <a:pt x="1845966" y="3654251"/>
                  <a:pt x="1600576" y="3752407"/>
                </a:cubicBezTo>
                <a:cubicBezTo>
                  <a:pt x="1355186" y="3850563"/>
                  <a:pt x="469199" y="4294848"/>
                  <a:pt x="205728" y="3798902"/>
                </a:cubicBezTo>
                <a:cubicBezTo>
                  <a:pt x="-57743" y="3302956"/>
                  <a:pt x="-916" y="1404413"/>
                  <a:pt x="19749" y="776732"/>
                </a:cubicBezTo>
                <a:cubicBezTo>
                  <a:pt x="40413" y="149051"/>
                  <a:pt x="53329" y="123221"/>
                  <a:pt x="329715" y="32814"/>
                </a:cubicBezTo>
                <a:cubicBezTo>
                  <a:pt x="606101" y="-57593"/>
                  <a:pt x="1391348" y="48312"/>
                  <a:pt x="1678067" y="234292"/>
                </a:cubicBezTo>
                <a:cubicBezTo>
                  <a:pt x="1964785" y="420272"/>
                  <a:pt x="2007405" y="784482"/>
                  <a:pt x="2050026" y="1148692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1845" y="1410090"/>
            <a:ext cx="1048685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z</a:t>
            </a:r>
            <a:r>
              <a:rPr lang="en-US" sz="2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[1]     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17" y="940291"/>
            <a:ext cx="7608570" cy="39570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40888" y="4766432"/>
            <a:ext cx="4668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½ 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)[N]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regularize</a:t>
            </a:r>
          </a:p>
        </p:txBody>
      </p:sp>
      <p:sp>
        <p:nvSpPr>
          <p:cNvPr id="327" name="TextBox 326"/>
          <p:cNvSpPr txBox="1"/>
          <p:nvPr/>
        </p:nvSpPr>
        <p:spPr>
          <a:xfrm>
            <a:off x="6642355" y="4498148"/>
            <a:ext cx="15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Misfit function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086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6062">
        <p:fade/>
      </p:transition>
    </mc:Choice>
    <mc:Fallback xmlns="">
      <p:transition spd="med" advTm="1960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/>
      <p:bldP spid="272" grpId="0"/>
      <p:bldP spid="21" grpId="0" animBg="1"/>
      <p:bldP spid="49" grpId="0" animBg="1"/>
      <p:bldP spid="7" grpId="0" animBg="1"/>
      <p:bldP spid="8" grpId="0"/>
      <p:bldP spid="327" grpId="0"/>
    </p:bldLst>
  </p:timing>
  <p:extLst>
    <p:ext uri="{3A86A75C-4F4B-4683-9AE1-C65F6400EC91}">
      <p14:laserTraceLst xmlns:p14="http://schemas.microsoft.com/office/powerpoint/2010/main">
        <p14:tracePtLst>
          <p14:tracePt t="11827" x="10761663" y="2852738"/>
          <p14:tracePt t="11841" x="10675938" y="2867025"/>
          <p14:tracePt t="11871" x="10552113" y="2881313"/>
          <p14:tracePt t="11872" x="10515600" y="2881313"/>
          <p14:tracePt t="11903" x="10202863" y="2859088"/>
          <p14:tracePt t="11937" x="9971088" y="2816225"/>
          <p14:tracePt t="11967" x="9812338" y="2786063"/>
          <p14:tracePt t="11999" x="9725025" y="2757488"/>
          <p14:tracePt t="12034" x="9542463" y="2700338"/>
          <p14:tracePt t="12064" x="9398000" y="2649538"/>
          <p14:tracePt t="12095" x="9347200" y="2605088"/>
          <p14:tracePt t="12130" x="9304338" y="2540000"/>
          <p14:tracePt t="12159" x="9253538" y="2424113"/>
          <p14:tracePt t="12191" x="9223375" y="2257425"/>
          <p14:tracePt t="12225" x="9282113" y="1952625"/>
          <p14:tracePt t="12255" x="9318625" y="1800225"/>
          <p14:tracePt t="12287" x="9332913" y="1676400"/>
          <p14:tracePt t="12321" x="9390063" y="1531938"/>
          <p14:tracePt t="12351" x="9477375" y="1385888"/>
          <p14:tracePt t="12383" x="9623425" y="1176338"/>
          <p14:tracePt t="12417" x="9775825" y="993775"/>
          <p14:tracePt t="12447" x="9920288" y="863600"/>
          <p14:tracePt t="12479" x="10072688" y="798513"/>
          <p14:tracePt t="12514" x="10340975" y="739775"/>
          <p14:tracePt t="12543" x="10987088" y="652463"/>
          <p14:tracePt t="12575" x="11488738" y="617538"/>
          <p14:tracePt t="12612" x="11669713" y="668338"/>
          <p14:tracePt t="12639" x="11807825" y="804863"/>
          <p14:tracePt t="12671" x="12039600" y="1030288"/>
          <p14:tracePt t="12706" x="12184063" y="1247775"/>
          <p14:tracePt t="12735" x="12184063" y="1371600"/>
          <p14:tracePt t="12767" x="12133263" y="1582738"/>
          <p14:tracePt t="12802" x="12039600" y="1893888"/>
          <p14:tracePt t="12833" x="12011025" y="2141538"/>
          <p14:tracePt t="12863" x="12017375" y="2344738"/>
          <p14:tracePt t="12898" x="11930063" y="2511425"/>
          <p14:tracePt t="12927" x="11763375" y="2633663"/>
          <p14:tracePt t="12959" x="11531600" y="2779713"/>
          <p14:tracePt t="12994" x="11328400" y="2895600"/>
          <p14:tracePt t="13023" x="11125200" y="2997200"/>
          <p14:tracePt t="13055" x="10668000" y="2974975"/>
          <p14:tracePt t="13090" x="9840913" y="2735263"/>
          <p14:tracePt t="13119" x="9361488" y="2503488"/>
          <p14:tracePt t="13151" x="9050338" y="2336800"/>
          <p14:tracePt t="13185" x="8802688" y="2198688"/>
          <p14:tracePt t="13215" x="8759825" y="2105025"/>
          <p14:tracePt t="13249" x="8751888" y="1851025"/>
          <p14:tracePt t="13282" x="8831263" y="1647825"/>
          <p14:tracePt t="13312" x="9005888" y="1408113"/>
          <p14:tracePt t="13344" x="9237663" y="1270000"/>
          <p14:tracePt t="13380" x="9558338" y="1117600"/>
          <p14:tracePt t="13407" x="9993313" y="987425"/>
          <p14:tracePt t="13439" x="10320338" y="922338"/>
          <p14:tracePt t="13474" x="10718800" y="863600"/>
          <p14:tracePt t="13503" x="10950575" y="863600"/>
          <p14:tracePt t="13535" x="11052175" y="957263"/>
          <p14:tracePt t="13569" x="11269663" y="1160463"/>
          <p14:tracePt t="13599" x="11720513" y="1422400"/>
          <p14:tracePt t="13631" x="11923713" y="1582738"/>
          <p14:tracePt t="13665" x="11938000" y="1806575"/>
          <p14:tracePt t="13695" x="11879263" y="1966913"/>
          <p14:tracePt t="13727" x="11828463" y="2133600"/>
          <p14:tracePt t="13761" x="11850688" y="2249488"/>
          <p14:tracePt t="13791" x="11858625" y="2308225"/>
          <p14:tracePt t="13824" x="11828463" y="2373313"/>
          <p14:tracePt t="13858" x="11742738" y="2540000"/>
          <p14:tracePt t="13887" x="11641138" y="2649538"/>
          <p14:tracePt t="13921" x="11488738" y="2779713"/>
          <p14:tracePt t="13954" x="10871200" y="2895600"/>
          <p14:tracePt t="13983" x="9855200" y="2982913"/>
          <p14:tracePt t="14015" x="9361488" y="2946400"/>
          <p14:tracePt t="14050" x="9050338" y="2808288"/>
          <p14:tracePt t="14079" x="8658225" y="2576513"/>
          <p14:tracePt t="14111" x="8280400" y="2300288"/>
          <p14:tracePt t="14146" x="8091488" y="2032000"/>
          <p14:tracePt t="14175" x="8091488" y="1857375"/>
          <p14:tracePt t="14208" x="8288338" y="1560513"/>
          <p14:tracePt t="14242" x="8593138" y="1343025"/>
          <p14:tracePt t="14272" x="9042400" y="1081088"/>
          <p14:tracePt t="14305" x="9499600" y="812800"/>
          <p14:tracePt t="14338" x="9731375" y="660400"/>
          <p14:tracePt t="14367" x="10094913" y="601663"/>
          <p14:tracePt t="14399" x="10871200" y="668338"/>
          <p14:tracePt t="14434" x="11531600" y="804863"/>
          <p14:tracePt t="14463" x="11691938" y="914400"/>
          <p14:tracePt t="14495" x="11771313" y="1001713"/>
          <p14:tracePt t="14530" x="11887200" y="1168400"/>
          <p14:tracePt t="14560" x="11996738" y="1385888"/>
          <p14:tracePt t="14592" x="12082463" y="1611313"/>
          <p14:tracePt t="14626" x="12177713" y="1763713"/>
          <p14:tracePt t="14656" x="12163425" y="1820863"/>
          <p14:tracePt t="14688" x="12031663" y="2017713"/>
          <p14:tracePt t="14723" x="11923713" y="2192338"/>
          <p14:tracePt t="14752" x="11858625" y="2373313"/>
          <p14:tracePt t="14784" x="11807825" y="2547938"/>
          <p14:tracePt t="14818" x="11706225" y="2728913"/>
          <p14:tracePt t="14847" x="11517313" y="2909888"/>
          <p14:tracePt t="14879" x="11320463" y="3019425"/>
          <p14:tracePt t="14914" x="11023600" y="3098800"/>
          <p14:tracePt t="14943" x="10806113" y="3076575"/>
          <p14:tracePt t="14975" x="10544175" y="3025775"/>
          <p14:tracePt t="15010" x="10174288" y="2924175"/>
          <p14:tracePt t="15040" x="9920288" y="2859088"/>
          <p14:tracePt t="15072" x="9840913" y="2816225"/>
          <p14:tracePt t="15105" x="9804400" y="2771775"/>
          <p14:tracePt t="15136" x="9593263" y="2619375"/>
          <p14:tracePt t="15168" x="9471025" y="2511425"/>
          <p14:tracePt t="15203" x="9456738" y="2474913"/>
          <p14:tracePt t="15233" x="9448800" y="2466975"/>
          <p14:tracePt t="15264" x="9448800" y="2460625"/>
          <p14:tracePt t="15929" x="0" y="0"/>
        </p14:tracePtLst>
        <p14:tracePtLst>
          <p14:tracePt t="55596" x="6510338" y="3976688"/>
          <p14:tracePt t="55612" x="6502400" y="3984625"/>
          <p14:tracePt t="55632" x="6488113" y="3998913"/>
          <p14:tracePt t="55665" x="6364288" y="4086225"/>
          <p14:tracePt t="55666" x="6313488" y="4137025"/>
          <p14:tracePt t="55699" x="6016625" y="4368800"/>
          <p14:tracePt t="55729" x="5653088" y="4572000"/>
          <p14:tracePt t="55761" x="5341938" y="4775200"/>
          <p14:tracePt t="55795" x="4876800" y="4919663"/>
          <p14:tracePt t="55825" x="4202113" y="5072063"/>
          <p14:tracePt t="55857" x="3751263" y="5145088"/>
          <p14:tracePt t="55892" x="3505200" y="5173663"/>
          <p14:tracePt t="55921" x="3135313" y="5173663"/>
          <p14:tracePt t="55953" x="2409825" y="5072063"/>
          <p14:tracePt t="55987" x="1865313" y="4956175"/>
          <p14:tracePt t="56017" x="1597025" y="4840288"/>
          <p14:tracePt t="56049" x="1349375" y="4716463"/>
          <p14:tracePt t="56085" x="1139825" y="4513263"/>
          <p14:tracePt t="56113" x="1066800" y="4383088"/>
          <p14:tracePt t="56146" x="849313" y="4092575"/>
          <p14:tracePt t="56180" x="587375" y="3817938"/>
          <p14:tracePt t="56209" x="406400" y="3570288"/>
          <p14:tracePt t="56210" x="377825" y="3497263"/>
          <p14:tracePt t="56241" x="304800" y="3192463"/>
          <p14:tracePt t="56276" x="225425" y="2917825"/>
          <p14:tracePt t="56305" x="160338" y="2562225"/>
          <p14:tracePt t="56337" x="109538" y="2220913"/>
          <p14:tracePt t="56372" x="115888" y="1958975"/>
          <p14:tracePt t="56401" x="195263" y="1712913"/>
          <p14:tracePt t="56433" x="327025" y="1501775"/>
          <p14:tracePt t="56466" x="530225" y="1343025"/>
          <p14:tracePt t="56497" x="922338" y="1182688"/>
          <p14:tracePt t="56529" x="1277938" y="1008063"/>
          <p14:tracePt t="56562" x="1603375" y="849313"/>
          <p14:tracePt t="56563" x="1712913" y="798513"/>
          <p14:tracePt t="56593" x="2111375" y="646113"/>
          <p14:tracePt t="56593" x="2336800" y="587375"/>
          <p14:tracePt t="56625" x="3178175" y="493713"/>
          <p14:tracePt t="56658" x="3767138" y="449263"/>
          <p14:tracePt t="56689" x="4049713" y="457200"/>
          <p14:tracePt t="56689" x="4143375" y="457200"/>
          <p14:tracePt t="56721" x="4724400" y="493713"/>
          <p14:tracePt t="56754" x="5138738" y="631825"/>
          <p14:tracePt t="56785" x="5319713" y="762000"/>
          <p14:tracePt t="56817" x="5486400" y="877888"/>
          <p14:tracePt t="56852" x="5819775" y="1038225"/>
          <p14:tracePt t="56881" x="5965825" y="1211263"/>
          <p14:tracePt t="56913" x="5972175" y="1371600"/>
          <p14:tracePt t="56948" x="5980113" y="1625600"/>
          <p14:tracePt t="56977" x="6059488" y="1820863"/>
          <p14:tracePt t="57009" x="6138863" y="2054225"/>
          <p14:tracePt t="57043" x="6197600" y="2359025"/>
          <p14:tracePt t="57073" x="6205538" y="2517775"/>
          <p14:tracePt t="57073" x="6197600" y="2582863"/>
          <p14:tracePt t="57105" x="6183313" y="2720975"/>
          <p14:tracePt t="57105" x="6175375" y="2765425"/>
          <p14:tracePt t="57141" x="6154738" y="2997200"/>
          <p14:tracePt t="57169" x="6138863" y="3127375"/>
          <p14:tracePt t="57201" x="6138863" y="3141663"/>
          <p14:tracePt t="57236" x="6132513" y="3141663"/>
          <p14:tracePt t="57265" x="6022975" y="3055938"/>
          <p14:tracePt t="57265" x="0" y="0"/>
        </p14:tracePtLst>
        <p14:tracePtLst>
          <p14:tracePt t="94512" x="1487488" y="5370513"/>
          <p14:tracePt t="94544" x="1487488" y="5362575"/>
          <p14:tracePt t="94674" x="1501775" y="5362575"/>
          <p14:tracePt t="94682" x="1589088" y="5370513"/>
          <p14:tracePt t="94710" x="1930400" y="5421313"/>
          <p14:tracePt t="94742" x="2060575" y="5478463"/>
          <p14:tracePt t="94777" x="2074863" y="5522913"/>
          <p14:tracePt t="94806" x="2074863" y="5545138"/>
          <p14:tracePt t="94838" x="2046288" y="5630863"/>
          <p14:tracePt t="94873" x="2009775" y="5675313"/>
          <p14:tracePt t="94902" x="2003425" y="5681663"/>
          <p14:tracePt t="94935" x="1995488" y="5697538"/>
          <p14:tracePt t="94970" x="1952625" y="5732463"/>
          <p14:tracePt t="94998" x="1908175" y="5762625"/>
          <p14:tracePt t="95031" x="1887538" y="5762625"/>
          <p14:tracePt t="95065" x="1887538" y="5768975"/>
          <p14:tracePt t="95094" x="1857375" y="5768975"/>
          <p14:tracePt t="95127" x="1704975" y="5776913"/>
          <p14:tracePt t="95161" x="1662113" y="5783263"/>
          <p14:tracePt t="95190" x="1654175" y="5783263"/>
          <p14:tracePt t="95230" x="1647825" y="5783263"/>
          <p14:tracePt t="95257" x="1566863" y="5783263"/>
          <p14:tracePt t="95286" x="1436688" y="5783263"/>
          <p14:tracePt t="95318" x="1320800" y="5783263"/>
          <p14:tracePt t="95353" x="1270000" y="5783263"/>
          <p14:tracePt t="95383" x="1109663" y="5768975"/>
          <p14:tracePt t="95414" x="922338" y="5732463"/>
          <p14:tracePt t="95449" x="863600" y="5718175"/>
          <p14:tracePt t="95478" x="855663" y="5718175"/>
          <p14:tracePt t="95510" x="747713" y="5697538"/>
          <p14:tracePt t="95544" x="573088" y="5638800"/>
          <p14:tracePt t="95574" x="420688" y="5573713"/>
          <p14:tracePt t="95606" x="392113" y="5559425"/>
          <p14:tracePt t="95640" x="384175" y="5545138"/>
          <p14:tracePt t="95688" x="384175" y="5537200"/>
          <p14:tracePt t="95702" x="369888" y="5529263"/>
          <p14:tracePt t="95736" x="319088" y="5472113"/>
          <p14:tracePt t="95766" x="290513" y="5427663"/>
          <p14:tracePt t="95798" x="276225" y="5399088"/>
          <p14:tracePt t="95832" x="261938" y="5384800"/>
          <p14:tracePt t="95862" x="254000" y="5370513"/>
          <p14:tracePt t="95894" x="254000" y="5362575"/>
          <p14:tracePt t="95933" x="254000" y="5356225"/>
          <p14:tracePt t="95958" x="268288" y="5334000"/>
          <p14:tracePt t="95990" x="304800" y="5291138"/>
          <p14:tracePt t="96025" x="363538" y="5254625"/>
          <p14:tracePt t="96027" x="384175" y="5240338"/>
          <p14:tracePt t="96054" x="500063" y="5195888"/>
          <p14:tracePt t="96087" x="581025" y="5167313"/>
          <p14:tracePt t="96121" x="601663" y="5167313"/>
          <p14:tracePt t="96150" x="631825" y="5167313"/>
          <p14:tracePt t="96182" x="804863" y="5181600"/>
          <p14:tracePt t="96217" x="1109663" y="5189538"/>
          <p14:tracePt t="96246" x="1436688" y="5130800"/>
          <p14:tracePt t="96278" x="1566863" y="5108575"/>
          <p14:tracePt t="96313" x="1704975" y="5108575"/>
          <p14:tracePt t="96315" x="1755775" y="5102225"/>
          <p14:tracePt t="96342" x="1922463" y="5108575"/>
          <p14:tracePt t="96374" x="2184400" y="5130800"/>
          <p14:tracePt t="96409" x="2655888" y="5130800"/>
          <p14:tracePt t="96438" x="2867025" y="5102225"/>
          <p14:tracePt t="96471" x="3163888" y="5037138"/>
          <p14:tracePt t="96505" x="3446463" y="5021263"/>
          <p14:tracePt t="96535" x="3824288" y="5051425"/>
          <p14:tracePt t="96567" x="4114800" y="5021263"/>
          <p14:tracePt t="96601" x="4427538" y="4986338"/>
          <p14:tracePt t="96630" x="4899025" y="4964113"/>
          <p14:tracePt t="96662" x="5203825" y="4964113"/>
          <p14:tracePt t="96697" x="5376863" y="4956175"/>
          <p14:tracePt t="96726" x="5653088" y="4941888"/>
          <p14:tracePt t="96758" x="6045200" y="4919663"/>
          <p14:tracePt t="96793" x="6327775" y="4949825"/>
          <p14:tracePt t="96794" x="6342063" y="4949825"/>
          <p14:tracePt t="96822" x="6350000" y="4949825"/>
          <p14:tracePt t="96872" x="6357938" y="4956175"/>
          <p14:tracePt t="96888" x="6502400" y="4992688"/>
          <p14:tracePt t="96918" x="6807200" y="5051425"/>
          <p14:tracePt t="96950" x="6916738" y="5094288"/>
          <p14:tracePt t="97014" x="6908800" y="5108575"/>
          <p14:tracePt t="97022" x="6908800" y="5130800"/>
          <p14:tracePt t="97051" x="6900863" y="5189538"/>
          <p14:tracePt t="97082" x="6900863" y="5240338"/>
          <p14:tracePt t="97113" x="6900863" y="5268913"/>
          <p14:tracePt t="97149" x="6858000" y="5319713"/>
          <p14:tracePt t="97178" x="6835775" y="5334000"/>
          <p14:tracePt t="97180" x="6835775" y="5341938"/>
          <p14:tracePt t="97210" x="6829425" y="5348288"/>
          <p14:tracePt t="97403" x="0" y="0"/>
        </p14:tracePtLst>
        <p14:tracePtLst>
          <p14:tracePt t="105634" x="1546225" y="5630863"/>
          <p14:tracePt t="105645" x="1546225" y="5638800"/>
          <p14:tracePt t="105676" x="1546225" y="5646738"/>
          <p14:tracePt t="105702" x="1516063" y="5675313"/>
          <p14:tracePt t="105737" x="1393825" y="5726113"/>
          <p14:tracePt t="105766" x="1233488" y="5768975"/>
          <p14:tracePt t="105799" x="1211263" y="5768975"/>
          <p14:tracePt t="105975" x="1233488" y="5754688"/>
          <p14:tracePt t="105983" x="1277938" y="5732463"/>
          <p14:tracePt t="106010" x="1414463" y="5653088"/>
          <p14:tracePt t="106042" x="1531938" y="5537200"/>
          <p14:tracePt t="106077" x="1560513" y="5494338"/>
          <p14:tracePt t="106281" x="1560513" y="5514975"/>
          <p14:tracePt t="106289" x="1546225" y="5551488"/>
          <p14:tracePt t="106317" x="1524000" y="5602288"/>
          <p14:tracePt t="106349" x="1524000" y="5616575"/>
          <p14:tracePt t="106448" x="1516063" y="5610225"/>
          <p14:tracePt t="106456" x="1509713" y="5573713"/>
          <p14:tracePt t="106483" x="1487488" y="5522913"/>
          <p14:tracePt t="106515" x="1458913" y="5464175"/>
          <p14:tracePt t="106551" x="1458913" y="5457825"/>
          <p14:tracePt t="106648" x="1458913" y="5494338"/>
          <p14:tracePt t="106656" x="1458913" y="5514975"/>
          <p14:tracePt t="106683" x="1458913" y="5565775"/>
          <p14:tracePt t="106715" x="1465263" y="5595938"/>
          <p14:tracePt t="106827" x="1465263" y="5602288"/>
          <p14:tracePt t="106900" x="0" y="0"/>
        </p14:tracePtLst>
        <p14:tracePtLst>
          <p14:tracePt t="154394" x="9485313" y="5122863"/>
          <p14:tracePt t="154416" x="9485313" y="5130800"/>
          <p14:tracePt t="154434" x="9485313" y="5138738"/>
          <p14:tracePt t="154527" x="9485313" y="5130800"/>
          <p14:tracePt t="154535" x="9485313" y="5122863"/>
          <p14:tracePt t="154562" x="9491663" y="5108575"/>
          <p14:tracePt t="154594" x="9513888" y="5087938"/>
          <p14:tracePt t="154755" x="9513888" y="5094288"/>
          <p14:tracePt t="154764" x="9513888" y="5108575"/>
          <p14:tracePt t="154790" x="9491663" y="5145088"/>
          <p14:tracePt t="154822" x="9485313" y="5153025"/>
          <p14:tracePt t="154908" x="9485313" y="5138738"/>
          <p14:tracePt t="154917" x="9491663" y="5116513"/>
          <p14:tracePt t="154947" x="9507538" y="5072063"/>
          <p14:tracePt t="155023" x="9513888" y="5072063"/>
          <p14:tracePt t="155030" x="9513888" y="5102225"/>
          <p14:tracePt t="155058" x="9528175" y="5189538"/>
          <p14:tracePt t="155090" x="9536113" y="5260975"/>
          <p14:tracePt t="155126" x="9542463" y="5291138"/>
          <p14:tracePt t="155183" x="9542463" y="5283200"/>
          <p14:tracePt t="155191" x="9542463" y="5268913"/>
          <p14:tracePt t="155221" x="9542463" y="5254625"/>
          <p14:tracePt t="155377" x="0" y="0"/>
        </p14:tracePtLst>
        <p14:tracePtLst>
          <p14:tracePt t="157128" x="9034463" y="5173663"/>
          <p14:tracePt t="157404" x="9034463" y="5181600"/>
          <p14:tracePt t="157411" x="9034463" y="5189538"/>
          <p14:tracePt t="157440" x="9034463" y="5218113"/>
          <p14:tracePt t="157472" x="9034463" y="5246688"/>
          <p14:tracePt t="157507" x="9034463" y="5254625"/>
          <p14:tracePt t="157604" x="9034463" y="5246688"/>
          <p14:tracePt t="157616" x="9034463" y="5240338"/>
          <p14:tracePt t="157742" x="0" y="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273031" y="2169407"/>
            <a:ext cx="14200909" cy="841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upload.wikimedia.org/wikipedia/commons/thumb/6/6c/Rectifier_and_softplus_functions.svg/495px-Rectifier_and_softplus_functions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088" y="3033858"/>
            <a:ext cx="5344669" cy="388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9277" y="2430942"/>
            <a:ext cx="3933287" cy="942350"/>
          </a:xfrm>
          <a:prstGeom prst="rect">
            <a:avLst/>
          </a:prstGeom>
        </p:spPr>
      </p:pic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434715" y="1138428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ReLu</a:t>
            </a:r>
            <a:r>
              <a:rPr lang="en-US" altLang="zh-C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(Rectified Linear Unit)</a:t>
            </a:r>
          </a:p>
        </p:txBody>
      </p:sp>
      <p:sp>
        <p:nvSpPr>
          <p:cNvPr id="6" name="Rectangle 5"/>
          <p:cNvSpPr/>
          <p:nvPr/>
        </p:nvSpPr>
        <p:spPr>
          <a:xfrm>
            <a:off x="4023735" y="2058899"/>
            <a:ext cx="4616970" cy="374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34715" y="2228575"/>
            <a:ext cx="105356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The rectifier is, as of 2018, the most popular activation function for 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7" tooltip="Deep learning"/>
              </a:rPr>
              <a:t>deep neural networks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r>
              <a:rPr lang="en-US" baseline="30000" dirty="0">
                <a:solidFill>
                  <a:srgbClr val="0B0080"/>
                </a:solidFill>
                <a:latin typeface="Arial" panose="020B0604020202020204" pitchFamily="34" charset="0"/>
                <a:hlinkClick r:id="rId8"/>
              </a:rPr>
              <a:t>[5]</a:t>
            </a:r>
            <a:r>
              <a:rPr lang="en-US" baseline="30000" dirty="0">
                <a:solidFill>
                  <a:srgbClr val="0B0080"/>
                </a:solidFill>
                <a:latin typeface="Arial" panose="020B0604020202020204" pitchFamily="34" charset="0"/>
                <a:hlinkClick r:id="rId9"/>
              </a:rPr>
              <a:t>[6]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112646" y="-52703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2563" y="4456930"/>
            <a:ext cx="4342433" cy="2158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82563" y="4389120"/>
            <a:ext cx="4449167" cy="2293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80279" y="4304872"/>
            <a:ext cx="4551451" cy="172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7746716" y="3354125"/>
            <a:ext cx="285964" cy="3352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4014875" y="3155975"/>
            <a:ext cx="3974389" cy="3436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832260" y="3384947"/>
            <a:ext cx="30823" cy="3077497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814743" y="6462444"/>
            <a:ext cx="3931973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889422" y="3485084"/>
            <a:ext cx="1647" cy="3090257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80600" y="6462444"/>
            <a:ext cx="201657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905498" y="4048018"/>
            <a:ext cx="1841218" cy="2414426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47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781">
        <p:fade/>
      </p:transition>
    </mc:Choice>
    <mc:Fallback xmlns="">
      <p:transition spd="med" advTm="207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470135" y="1444922"/>
            <a:ext cx="45288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Given: </a:t>
            </a:r>
            <a:r>
              <a:rPr lang="en-US" sz="2800" b="1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s</a:t>
            </a:r>
            <a:r>
              <a:rPr lang="en-US" sz="2800" b="1" baseline="-25000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US" sz="2800" b="1" dirty="0">
                <a:solidFill>
                  <a:srgbClr val="00B05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s</a:t>
            </a:r>
            <a:r>
              <a:rPr lang="en-US" sz="2800" b="1" baseline="-25000" dirty="0">
                <a:solidFill>
                  <a:srgbClr val="00B05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</a:t>
            </a:r>
            <a:r>
              <a:rPr lang="en-US" sz="28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800" b="1" dirty="0">
                <a:solidFill>
                  <a:srgbClr val="7030A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s</a:t>
            </a:r>
            <a:r>
              <a:rPr lang="en-US" sz="2800" b="1" baseline="-25000" dirty="0">
                <a:solidFill>
                  <a:srgbClr val="7030A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</a:t>
            </a:r>
            <a:r>
              <a:rPr lang="en-US" sz="2800" b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US" sz="2800" b="1" baseline="-25000" dirty="0">
                <a:solidFill>
                  <a:srgbClr val="00B0F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sz="2800" b="1" dirty="0"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)))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73086" y="-186699"/>
            <a:ext cx="12807473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Propagation Multiple-Node-Layer NN </a:t>
            </a:r>
          </a:p>
        </p:txBody>
      </p:sp>
      <p:sp>
        <p:nvSpPr>
          <p:cNvPr id="272" name="TextBox 271"/>
          <p:cNvSpPr txBox="1"/>
          <p:nvPr/>
        </p:nvSpPr>
        <p:spPr>
          <a:xfrm>
            <a:off x="402336" y="2137419"/>
            <a:ext cx="7739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Find: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Recursion to compute forward modeled field</a:t>
            </a:r>
          </a:p>
        </p:txBody>
      </p:sp>
      <p:pic>
        <p:nvPicPr>
          <p:cNvPr id="298" name="Picture 2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052" y="4193834"/>
            <a:ext cx="5559552" cy="2891373"/>
          </a:xfrm>
          <a:prstGeom prst="rect">
            <a:avLst/>
          </a:prstGeom>
        </p:spPr>
      </p:pic>
      <p:sp>
        <p:nvSpPr>
          <p:cNvPr id="297" name="TextBox 296"/>
          <p:cNvSpPr txBox="1"/>
          <p:nvPr/>
        </p:nvSpPr>
        <p:spPr>
          <a:xfrm>
            <a:off x="2829982" y="3562892"/>
            <a:ext cx="5485476" cy="369332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Cost=O(N) matrix-vector multiplies where N=# layers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660" y="0"/>
            <a:ext cx="5029200" cy="761193"/>
          </a:xfrm>
          <a:prstGeom prst="rect">
            <a:avLst/>
          </a:prstGeom>
          <a:solidFill>
            <a:srgbClr val="92D05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102855" y="1598225"/>
            <a:ext cx="1461077" cy="5226590"/>
            <a:chOff x="3840352" y="887739"/>
            <a:chExt cx="1461077" cy="5226590"/>
          </a:xfrm>
        </p:grpSpPr>
        <p:sp>
          <p:nvSpPr>
            <p:cNvPr id="6" name="Rectangle 5"/>
            <p:cNvSpPr/>
            <p:nvPr/>
          </p:nvSpPr>
          <p:spPr>
            <a:xfrm>
              <a:off x="3840352" y="4037322"/>
              <a:ext cx="621457" cy="2077007"/>
            </a:xfrm>
            <a:prstGeom prst="rect">
              <a:avLst/>
            </a:prstGeom>
            <a:solidFill>
              <a:srgbClr val="00B0F0">
                <a:alpha val="4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864869" y="887739"/>
              <a:ext cx="436560" cy="459706"/>
            </a:xfrm>
            <a:prstGeom prst="rect">
              <a:avLst/>
            </a:prstGeom>
            <a:solidFill>
              <a:srgbClr val="00B0F0">
                <a:alpha val="4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379340" y="1598225"/>
            <a:ext cx="1289642" cy="5226593"/>
            <a:chOff x="1281538" y="1598225"/>
            <a:chExt cx="1289642" cy="5226593"/>
          </a:xfrm>
        </p:grpSpPr>
        <p:sp>
          <p:nvSpPr>
            <p:cNvPr id="20" name="Rectangle 19"/>
            <p:cNvSpPr/>
            <p:nvPr/>
          </p:nvSpPr>
          <p:spPr>
            <a:xfrm>
              <a:off x="1661251" y="4747811"/>
              <a:ext cx="909929" cy="2077007"/>
            </a:xfrm>
            <a:prstGeom prst="rect">
              <a:avLst/>
            </a:prstGeom>
            <a:solidFill>
              <a:srgbClr val="7030A0">
                <a:alpha val="4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281538" y="1598225"/>
              <a:ext cx="730084" cy="450824"/>
            </a:xfrm>
            <a:prstGeom prst="rect">
              <a:avLst/>
            </a:prstGeom>
            <a:solidFill>
              <a:srgbClr val="7030A0">
                <a:alpha val="4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510726" y="1613688"/>
            <a:ext cx="3251257" cy="5211129"/>
            <a:chOff x="-1489858" y="1613688"/>
            <a:chExt cx="3251257" cy="5211129"/>
          </a:xfrm>
        </p:grpSpPr>
        <p:sp>
          <p:nvSpPr>
            <p:cNvPr id="23" name="Rectangle 22"/>
            <p:cNvSpPr/>
            <p:nvPr/>
          </p:nvSpPr>
          <p:spPr>
            <a:xfrm>
              <a:off x="692521" y="4747810"/>
              <a:ext cx="1068878" cy="2077007"/>
            </a:xfrm>
            <a:prstGeom prst="rect">
              <a:avLst/>
            </a:prstGeom>
            <a:solidFill>
              <a:srgbClr val="00B050">
                <a:alpha val="4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1489858" y="1613688"/>
              <a:ext cx="875132" cy="474905"/>
            </a:xfrm>
            <a:prstGeom prst="rect">
              <a:avLst/>
            </a:prstGeom>
            <a:solidFill>
              <a:srgbClr val="00B050">
                <a:alpha val="4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683182" y="1614888"/>
            <a:ext cx="4872601" cy="5209928"/>
            <a:chOff x="-4618174" y="1599775"/>
            <a:chExt cx="4872601" cy="5209928"/>
          </a:xfrm>
        </p:grpSpPr>
        <p:sp>
          <p:nvSpPr>
            <p:cNvPr id="26" name="Rectangle 25"/>
            <p:cNvSpPr/>
            <p:nvPr/>
          </p:nvSpPr>
          <p:spPr>
            <a:xfrm>
              <a:off x="-515250" y="4732696"/>
              <a:ext cx="769677" cy="2077007"/>
            </a:xfrm>
            <a:prstGeom prst="rect">
              <a:avLst/>
            </a:prstGeom>
            <a:solidFill>
              <a:srgbClr val="FF0000">
                <a:alpha val="4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-4618174" y="1599775"/>
              <a:ext cx="827544" cy="472503"/>
            </a:xfrm>
            <a:prstGeom prst="rect">
              <a:avLst/>
            </a:prstGeom>
            <a:solidFill>
              <a:srgbClr val="FF0000">
                <a:alpha val="4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/>
          <p:cNvSpPr/>
          <p:nvPr/>
        </p:nvSpPr>
        <p:spPr>
          <a:xfrm>
            <a:off x="7018629" y="5639520"/>
            <a:ext cx="322548" cy="32732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032349" y="6150524"/>
            <a:ext cx="322548" cy="32732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8531619" y="1293282"/>
            <a:ext cx="3047624" cy="1615608"/>
            <a:chOff x="8504234" y="1329615"/>
            <a:chExt cx="3047624" cy="161560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04234" y="1329615"/>
              <a:ext cx="3047624" cy="161560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694300" y="1613688"/>
              <a:ext cx="3337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N</a:t>
              </a:r>
            </a:p>
          </p:txBody>
        </p:sp>
      </p:grp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593645" y="5562960"/>
            <a:ext cx="1093001" cy="1066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25573" y="1005987"/>
            <a:ext cx="5136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convenience here, layer # is denoted as subscript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3605293" y="1300387"/>
            <a:ext cx="421664" cy="4469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026956" y="1278499"/>
            <a:ext cx="51986" cy="3805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026956" y="1293282"/>
            <a:ext cx="362280" cy="475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116588" y="1575920"/>
            <a:ext cx="1990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Loop over N Layers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29858" y="847080"/>
            <a:ext cx="1431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Recursion</a:t>
            </a:r>
          </a:p>
        </p:txBody>
      </p:sp>
      <p:sp>
        <p:nvSpPr>
          <p:cNvPr id="17" name="Freeform 16"/>
          <p:cNvSpPr/>
          <p:nvPr/>
        </p:nvSpPr>
        <p:spPr>
          <a:xfrm>
            <a:off x="10798233" y="1085768"/>
            <a:ext cx="1055815" cy="925912"/>
          </a:xfrm>
          <a:custGeom>
            <a:avLst/>
            <a:gdLst>
              <a:gd name="connsiteX0" fmla="*/ 0 w 1055815"/>
              <a:gd name="connsiteY0" fmla="*/ 3199 h 925912"/>
              <a:gd name="connsiteX1" fmla="*/ 781396 w 1055815"/>
              <a:gd name="connsiteY1" fmla="*/ 53076 h 925912"/>
              <a:gd name="connsiteX2" fmla="*/ 1055716 w 1055815"/>
              <a:gd name="connsiteY2" fmla="*/ 368959 h 925912"/>
              <a:gd name="connsiteX3" fmla="*/ 806334 w 1055815"/>
              <a:gd name="connsiteY3" fmla="*/ 925912 h 92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5815" h="925912">
                <a:moveTo>
                  <a:pt x="0" y="3199"/>
                </a:moveTo>
                <a:cubicBezTo>
                  <a:pt x="302721" y="-2343"/>
                  <a:pt x="605443" y="-7884"/>
                  <a:pt x="781396" y="53076"/>
                </a:cubicBezTo>
                <a:cubicBezTo>
                  <a:pt x="957349" y="114036"/>
                  <a:pt x="1051560" y="223486"/>
                  <a:pt x="1055716" y="368959"/>
                </a:cubicBezTo>
                <a:cubicBezTo>
                  <a:pt x="1059872" y="514432"/>
                  <a:pt x="933103" y="720172"/>
                  <a:pt x="806334" y="925912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170944" y="2869424"/>
            <a:ext cx="6096000" cy="646331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recursion = method of solving a problem where the solution depends on solution from the previous iteration 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948120" y="2381089"/>
            <a:ext cx="563475" cy="261610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540253" y="977686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m=[1,2,…M]</a:t>
            </a:r>
          </a:p>
        </p:txBody>
      </p:sp>
      <p:sp>
        <p:nvSpPr>
          <p:cNvPr id="27" name="TextBox 26"/>
          <p:cNvSpPr txBox="1"/>
          <p:nvPr/>
        </p:nvSpPr>
        <p:spPr>
          <a:xfrm flipH="1">
            <a:off x="8937552" y="1929551"/>
            <a:ext cx="16784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z(</a:t>
            </a:r>
            <a:r>
              <a:rPr lang="en-US" dirty="0" err="1"/>
              <a:t>m,k</a:t>
            </a:r>
            <a:r>
              <a:rPr lang="en-US" dirty="0"/>
              <a:t>) =W(</a:t>
            </a:r>
            <a:r>
              <a:rPr lang="en-US" dirty="0" err="1"/>
              <a:t>m,k</a:t>
            </a:r>
            <a:r>
              <a:rPr lang="en-US" dirty="0"/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896026" y="1983020"/>
            <a:ext cx="2655831" cy="2840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896025" y="2349144"/>
            <a:ext cx="2655831" cy="2840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9927287" y="2245413"/>
            <a:ext cx="417102" cy="369332"/>
            <a:chOff x="12342740" y="673632"/>
            <a:chExt cx="417102" cy="369332"/>
          </a:xfrm>
        </p:grpSpPr>
        <p:sp>
          <p:nvSpPr>
            <p:cNvPr id="38" name="Rectangle 37"/>
            <p:cNvSpPr/>
            <p:nvPr/>
          </p:nvSpPr>
          <p:spPr>
            <a:xfrm>
              <a:off x="12452633" y="798269"/>
              <a:ext cx="250966" cy="169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342740" y="673632"/>
              <a:ext cx="417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1+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2754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5981">
        <p:fade/>
      </p:transition>
    </mc:Choice>
    <mc:Fallback xmlns="">
      <p:transition spd="med" advTm="1459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72" grpId="0"/>
      <p:bldP spid="297" grpId="0" animBg="1"/>
      <p:bldP spid="5" grpId="0"/>
      <p:bldP spid="16" grpId="0"/>
      <p:bldP spid="17" grpId="0" animBg="1"/>
      <p:bldP spid="18" grpId="0" animBg="1"/>
      <p:bldP spid="37" grpId="0" animBg="1"/>
      <p:bldP spid="24" grpId="0"/>
      <p:bldP spid="27" grpId="0" animBg="1"/>
      <p:bldP spid="13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Rectangle 316"/>
          <p:cNvSpPr/>
          <p:nvPr/>
        </p:nvSpPr>
        <p:spPr>
          <a:xfrm>
            <a:off x="540033" y="1386555"/>
            <a:ext cx="725581" cy="27689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4912765" y="1350958"/>
            <a:ext cx="1921318" cy="204857"/>
          </a:xfrm>
          <a:prstGeom prst="rect">
            <a:avLst/>
          </a:prstGeom>
          <a:solidFill>
            <a:srgbClr val="FFFF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5132186" y="1367018"/>
            <a:ext cx="1921318" cy="204857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536518" y="1112009"/>
            <a:ext cx="2728537" cy="595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797311" y="3385010"/>
            <a:ext cx="2546568" cy="1282167"/>
            <a:chOff x="690446" y="1486001"/>
            <a:chExt cx="2546568" cy="1282167"/>
          </a:xfrm>
        </p:grpSpPr>
        <p:sp>
          <p:nvSpPr>
            <p:cNvPr id="7" name="Freeform 6"/>
            <p:cNvSpPr/>
            <p:nvPr/>
          </p:nvSpPr>
          <p:spPr>
            <a:xfrm>
              <a:off x="690446" y="1486001"/>
              <a:ext cx="2546568" cy="827303"/>
            </a:xfrm>
            <a:custGeom>
              <a:avLst/>
              <a:gdLst>
                <a:gd name="connsiteX0" fmla="*/ 2545123 w 2546568"/>
                <a:gd name="connsiteY0" fmla="*/ 799999 h 827303"/>
                <a:gd name="connsiteX1" fmla="*/ 2298939 w 2546568"/>
                <a:gd name="connsiteY1" fmla="*/ 694491 h 827303"/>
                <a:gd name="connsiteX2" fmla="*/ 2017585 w 2546568"/>
                <a:gd name="connsiteY2" fmla="*/ 571399 h 827303"/>
                <a:gd name="connsiteX3" fmla="*/ 1876908 w 2546568"/>
                <a:gd name="connsiteY3" fmla="*/ 307630 h 827303"/>
                <a:gd name="connsiteX4" fmla="*/ 1120769 w 2546568"/>
                <a:gd name="connsiteY4" fmla="*/ 254876 h 827303"/>
                <a:gd name="connsiteX5" fmla="*/ 399800 w 2546568"/>
                <a:gd name="connsiteY5" fmla="*/ 465891 h 827303"/>
                <a:gd name="connsiteX6" fmla="*/ 100862 w 2546568"/>
                <a:gd name="connsiteY6" fmla="*/ 43861 h 827303"/>
                <a:gd name="connsiteX7" fmla="*/ 2158262 w 2546568"/>
                <a:gd name="connsiteY7" fmla="*/ 96614 h 827303"/>
                <a:gd name="connsiteX8" fmla="*/ 2545123 w 2546568"/>
                <a:gd name="connsiteY8" fmla="*/ 799999 h 827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6568" h="827303">
                  <a:moveTo>
                    <a:pt x="2545123" y="799999"/>
                  </a:moveTo>
                  <a:cubicBezTo>
                    <a:pt x="2568569" y="899645"/>
                    <a:pt x="2298939" y="694491"/>
                    <a:pt x="2298939" y="694491"/>
                  </a:cubicBezTo>
                  <a:cubicBezTo>
                    <a:pt x="2211016" y="656391"/>
                    <a:pt x="2087923" y="635876"/>
                    <a:pt x="2017585" y="571399"/>
                  </a:cubicBezTo>
                  <a:cubicBezTo>
                    <a:pt x="1947247" y="506922"/>
                    <a:pt x="2026377" y="360384"/>
                    <a:pt x="1876908" y="307630"/>
                  </a:cubicBezTo>
                  <a:cubicBezTo>
                    <a:pt x="1727439" y="254876"/>
                    <a:pt x="1366954" y="228499"/>
                    <a:pt x="1120769" y="254876"/>
                  </a:cubicBezTo>
                  <a:cubicBezTo>
                    <a:pt x="874584" y="281253"/>
                    <a:pt x="569784" y="501060"/>
                    <a:pt x="399800" y="465891"/>
                  </a:cubicBezTo>
                  <a:cubicBezTo>
                    <a:pt x="229816" y="430722"/>
                    <a:pt x="-192215" y="105407"/>
                    <a:pt x="100862" y="43861"/>
                  </a:cubicBezTo>
                  <a:cubicBezTo>
                    <a:pt x="393939" y="-17685"/>
                    <a:pt x="1745024" y="-26478"/>
                    <a:pt x="2158262" y="96614"/>
                  </a:cubicBezTo>
                  <a:cubicBezTo>
                    <a:pt x="2571500" y="219706"/>
                    <a:pt x="2521677" y="700353"/>
                    <a:pt x="2545123" y="7999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612257" y="2356192"/>
              <a:ext cx="311833" cy="411976"/>
            </a:xfrm>
            <a:custGeom>
              <a:avLst/>
              <a:gdLst>
                <a:gd name="connsiteX0" fmla="*/ 286966 w 311833"/>
                <a:gd name="connsiteY0" fmla="*/ 87923 h 411976"/>
                <a:gd name="connsiteX1" fmla="*/ 304550 w 311833"/>
                <a:gd name="connsiteY1" fmla="*/ 298938 h 411976"/>
                <a:gd name="connsiteX2" fmla="*/ 181458 w 311833"/>
                <a:gd name="connsiteY2" fmla="*/ 351692 h 411976"/>
                <a:gd name="connsiteX3" fmla="*/ 23196 w 311833"/>
                <a:gd name="connsiteY3" fmla="*/ 404446 h 411976"/>
                <a:gd name="connsiteX4" fmla="*/ 23196 w 311833"/>
                <a:gd name="connsiteY4" fmla="*/ 175846 h 411976"/>
                <a:gd name="connsiteX5" fmla="*/ 234212 w 311833"/>
                <a:gd name="connsiteY5" fmla="*/ 0 h 41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833" h="411976">
                  <a:moveTo>
                    <a:pt x="286966" y="87923"/>
                  </a:moveTo>
                  <a:cubicBezTo>
                    <a:pt x="304550" y="171450"/>
                    <a:pt x="322135" y="254977"/>
                    <a:pt x="304550" y="298938"/>
                  </a:cubicBezTo>
                  <a:cubicBezTo>
                    <a:pt x="286965" y="342899"/>
                    <a:pt x="228350" y="334107"/>
                    <a:pt x="181458" y="351692"/>
                  </a:cubicBezTo>
                  <a:cubicBezTo>
                    <a:pt x="134566" y="369277"/>
                    <a:pt x="49573" y="433754"/>
                    <a:pt x="23196" y="404446"/>
                  </a:cubicBezTo>
                  <a:cubicBezTo>
                    <a:pt x="-3181" y="375138"/>
                    <a:pt x="-11973" y="243254"/>
                    <a:pt x="23196" y="175846"/>
                  </a:cubicBezTo>
                  <a:cubicBezTo>
                    <a:pt x="58365" y="108438"/>
                    <a:pt x="146288" y="54219"/>
                    <a:pt x="23421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73380" y="1097656"/>
            <a:ext cx="7141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layer 0                                                                           layer 1                    layer 2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44447" y="1594698"/>
            <a:ext cx="524225" cy="2641198"/>
            <a:chOff x="685253" y="1617652"/>
            <a:chExt cx="524225" cy="2641198"/>
          </a:xfrm>
        </p:grpSpPr>
        <p:sp>
          <p:nvSpPr>
            <p:cNvPr id="47" name="TextBox 46"/>
            <p:cNvSpPr txBox="1"/>
            <p:nvPr/>
          </p:nvSpPr>
          <p:spPr>
            <a:xfrm>
              <a:off x="698425" y="1617652"/>
              <a:ext cx="18473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85253" y="2265723"/>
              <a:ext cx="524225" cy="1993127"/>
              <a:chOff x="685253" y="2265723"/>
              <a:chExt cx="524225" cy="1993127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85253" y="3655963"/>
                <a:ext cx="493036" cy="602887"/>
                <a:chOff x="4043482" y="4920364"/>
                <a:chExt cx="493036" cy="602887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4079631" y="4920364"/>
                  <a:ext cx="456887" cy="583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6" name="Group 55"/>
                <p:cNvGrpSpPr/>
                <p:nvPr/>
              </p:nvGrpSpPr>
              <p:grpSpPr>
                <a:xfrm>
                  <a:off x="4043482" y="4964706"/>
                  <a:ext cx="493036" cy="558545"/>
                  <a:chOff x="6467929" y="1641611"/>
                  <a:chExt cx="493036" cy="558545"/>
                </a:xfrm>
              </p:grpSpPr>
              <p:grpSp>
                <p:nvGrpSpPr>
                  <p:cNvPr id="57" name="Group 56"/>
                  <p:cNvGrpSpPr/>
                  <p:nvPr/>
                </p:nvGrpSpPr>
                <p:grpSpPr>
                  <a:xfrm>
                    <a:off x="6492136" y="1641611"/>
                    <a:ext cx="468829" cy="477054"/>
                    <a:chOff x="3899746" y="1748267"/>
                    <a:chExt cx="468829" cy="477054"/>
                  </a:xfrm>
                </p:grpSpPr>
                <p:sp>
                  <p:nvSpPr>
                    <p:cNvPr id="64" name="TextBox 63"/>
                    <p:cNvSpPr txBox="1"/>
                    <p:nvPr/>
                  </p:nvSpPr>
                  <p:spPr>
                    <a:xfrm>
                      <a:off x="3899746" y="1776780"/>
                      <a:ext cx="3770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</a:p>
                  </p:txBody>
                </p:sp>
                <p:sp>
                  <p:nvSpPr>
                    <p:cNvPr id="65" name="Rectangle 64"/>
                    <p:cNvSpPr/>
                    <p:nvPr/>
                  </p:nvSpPr>
                  <p:spPr>
                    <a:xfrm>
                      <a:off x="4025211" y="1748267"/>
                      <a:ext cx="343364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[0]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66" name="TextBox 65"/>
                    <p:cNvSpPr txBox="1"/>
                    <p:nvPr/>
                  </p:nvSpPr>
                  <p:spPr>
                    <a:xfrm>
                      <a:off x="4016457" y="1917544"/>
                      <a:ext cx="31931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</a:p>
                  </p:txBody>
                </p:sp>
              </p:grpSp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6467929" y="1938546"/>
                    <a:ext cx="184731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67" name="Group 66"/>
              <p:cNvGrpSpPr/>
              <p:nvPr/>
            </p:nvGrpSpPr>
            <p:grpSpPr>
              <a:xfrm>
                <a:off x="698425" y="2974527"/>
                <a:ext cx="493036" cy="602887"/>
                <a:chOff x="4043482" y="4920364"/>
                <a:chExt cx="493036" cy="602887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4079631" y="4920364"/>
                  <a:ext cx="456887" cy="583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2" name="Group 71"/>
                <p:cNvGrpSpPr/>
                <p:nvPr/>
              </p:nvGrpSpPr>
              <p:grpSpPr>
                <a:xfrm>
                  <a:off x="4043482" y="4964706"/>
                  <a:ext cx="493036" cy="558545"/>
                  <a:chOff x="6467929" y="1641611"/>
                  <a:chExt cx="493036" cy="558545"/>
                </a:xfrm>
              </p:grpSpPr>
              <p:grpSp>
                <p:nvGrpSpPr>
                  <p:cNvPr id="76" name="Group 75"/>
                  <p:cNvGrpSpPr/>
                  <p:nvPr/>
                </p:nvGrpSpPr>
                <p:grpSpPr>
                  <a:xfrm>
                    <a:off x="6492136" y="1641611"/>
                    <a:ext cx="468829" cy="477054"/>
                    <a:chOff x="3899746" y="1748267"/>
                    <a:chExt cx="468829" cy="477054"/>
                  </a:xfrm>
                </p:grpSpPr>
                <p:sp>
                  <p:nvSpPr>
                    <p:cNvPr id="78" name="TextBox 77"/>
                    <p:cNvSpPr txBox="1"/>
                    <p:nvPr/>
                  </p:nvSpPr>
                  <p:spPr>
                    <a:xfrm>
                      <a:off x="3899746" y="1776780"/>
                      <a:ext cx="3770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</a:p>
                  </p:txBody>
                </p:sp>
                <p:sp>
                  <p:nvSpPr>
                    <p:cNvPr id="79" name="Rectangle 78"/>
                    <p:cNvSpPr/>
                    <p:nvPr/>
                  </p:nvSpPr>
                  <p:spPr>
                    <a:xfrm>
                      <a:off x="4025211" y="1748267"/>
                      <a:ext cx="343364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[0]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1" name="TextBox 80"/>
                    <p:cNvSpPr txBox="1"/>
                    <p:nvPr/>
                  </p:nvSpPr>
                  <p:spPr>
                    <a:xfrm>
                      <a:off x="4016457" y="1917544"/>
                      <a:ext cx="31931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</p:txBody>
                </p:sp>
              </p:grpSp>
              <p:sp>
                <p:nvSpPr>
                  <p:cNvPr id="77" name="TextBox 76"/>
                  <p:cNvSpPr txBox="1"/>
                  <p:nvPr/>
                </p:nvSpPr>
                <p:spPr>
                  <a:xfrm>
                    <a:off x="6467929" y="1938546"/>
                    <a:ext cx="184731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82" name="Group 81"/>
              <p:cNvGrpSpPr/>
              <p:nvPr/>
            </p:nvGrpSpPr>
            <p:grpSpPr>
              <a:xfrm>
                <a:off x="716442" y="2265723"/>
                <a:ext cx="493036" cy="602887"/>
                <a:chOff x="4043482" y="4920364"/>
                <a:chExt cx="493036" cy="602887"/>
              </a:xfrm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4079631" y="4920364"/>
                  <a:ext cx="456887" cy="5836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4" name="Group 83"/>
                <p:cNvGrpSpPr/>
                <p:nvPr/>
              </p:nvGrpSpPr>
              <p:grpSpPr>
                <a:xfrm>
                  <a:off x="4043482" y="4964706"/>
                  <a:ext cx="493036" cy="558545"/>
                  <a:chOff x="6467929" y="1641611"/>
                  <a:chExt cx="493036" cy="558545"/>
                </a:xfrm>
              </p:grpSpPr>
              <p:grpSp>
                <p:nvGrpSpPr>
                  <p:cNvPr id="85" name="Group 84"/>
                  <p:cNvGrpSpPr/>
                  <p:nvPr/>
                </p:nvGrpSpPr>
                <p:grpSpPr>
                  <a:xfrm>
                    <a:off x="6492136" y="1641611"/>
                    <a:ext cx="468829" cy="477054"/>
                    <a:chOff x="3899746" y="1748267"/>
                    <a:chExt cx="468829" cy="477054"/>
                  </a:xfrm>
                </p:grpSpPr>
                <p:sp>
                  <p:nvSpPr>
                    <p:cNvPr id="87" name="TextBox 86"/>
                    <p:cNvSpPr txBox="1"/>
                    <p:nvPr/>
                  </p:nvSpPr>
                  <p:spPr>
                    <a:xfrm>
                      <a:off x="3899746" y="1776780"/>
                      <a:ext cx="377026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</a:t>
                      </a:r>
                    </a:p>
                  </p:txBody>
                </p:sp>
                <p:sp>
                  <p:nvSpPr>
                    <p:cNvPr id="88" name="Rectangle 87"/>
                    <p:cNvSpPr/>
                    <p:nvPr/>
                  </p:nvSpPr>
                  <p:spPr>
                    <a:xfrm>
                      <a:off x="4025211" y="1748267"/>
                      <a:ext cx="343364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[0]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9" name="TextBox 88"/>
                    <p:cNvSpPr txBox="1"/>
                    <p:nvPr/>
                  </p:nvSpPr>
                  <p:spPr>
                    <a:xfrm>
                      <a:off x="4016457" y="1917544"/>
                      <a:ext cx="319318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</a:p>
                  </p:txBody>
                </p:sp>
              </p:grpSp>
              <p:sp>
                <p:nvSpPr>
                  <p:cNvPr id="86" name="TextBox 85"/>
                  <p:cNvSpPr txBox="1"/>
                  <p:nvPr/>
                </p:nvSpPr>
                <p:spPr>
                  <a:xfrm>
                    <a:off x="6467929" y="1938546"/>
                    <a:ext cx="184731" cy="2616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11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</p:grp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73086" y="-186699"/>
            <a:ext cx="12807473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Propagation Multiple-Node-Layer NN </a:t>
            </a:r>
          </a:p>
          <a:p>
            <a:pPr algn="ctr">
              <a:defRPr/>
            </a:pPr>
            <a:r>
              <a:rPr lang="en-US" altLang="zh-CN" sz="1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://www.youtube.com/watch?v=-jxrYTq0uNo&amp;list=PLBAGcD3siRDguyYYzhVwZ3tLvOyyG5k6K&amp;index=25</a:t>
            </a:r>
          </a:p>
        </p:txBody>
      </p:sp>
      <p:grpSp>
        <p:nvGrpSpPr>
          <p:cNvPr id="319" name="Group 318"/>
          <p:cNvGrpSpPr/>
          <p:nvPr/>
        </p:nvGrpSpPr>
        <p:grpSpPr>
          <a:xfrm>
            <a:off x="-251438" y="1789078"/>
            <a:ext cx="1514368" cy="3259045"/>
            <a:chOff x="-209320" y="1386555"/>
            <a:chExt cx="1514368" cy="3259045"/>
          </a:xfrm>
        </p:grpSpPr>
        <p:sp>
          <p:nvSpPr>
            <p:cNvPr id="318" name="Rectangle 317"/>
            <p:cNvSpPr/>
            <p:nvPr/>
          </p:nvSpPr>
          <p:spPr>
            <a:xfrm>
              <a:off x="-209320" y="1386555"/>
              <a:ext cx="659862" cy="32590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TextBox 315"/>
            <p:cNvSpPr txBox="1"/>
            <p:nvPr/>
          </p:nvSpPr>
          <p:spPr>
            <a:xfrm>
              <a:off x="928022" y="1924430"/>
              <a:ext cx="377026" cy="203132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endPara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endPara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5" name="Group 324"/>
          <p:cNvGrpSpPr/>
          <p:nvPr/>
        </p:nvGrpSpPr>
        <p:grpSpPr>
          <a:xfrm>
            <a:off x="5281154" y="2393027"/>
            <a:ext cx="553710" cy="1364880"/>
            <a:chOff x="4739363" y="1952618"/>
            <a:chExt cx="553710" cy="1364880"/>
          </a:xfrm>
        </p:grpSpPr>
        <p:sp>
          <p:nvSpPr>
            <p:cNvPr id="324" name="Oval 323"/>
            <p:cNvSpPr/>
            <p:nvPr/>
          </p:nvSpPr>
          <p:spPr>
            <a:xfrm>
              <a:off x="4739363" y="1952618"/>
              <a:ext cx="520418" cy="4815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TextBox 321"/>
            <p:cNvSpPr txBox="1"/>
            <p:nvPr/>
          </p:nvSpPr>
          <p:spPr>
            <a:xfrm>
              <a:off x="4876978" y="1996504"/>
              <a:ext cx="340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</a:t>
              </a:r>
              <a:r>
                <a:rPr lang="en-US" baseline="-25000" dirty="0">
                  <a:solidFill>
                    <a:srgbClr val="FF0000"/>
                  </a:solidFill>
                </a:rPr>
                <a:t>1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20" name="Oval 219"/>
            <p:cNvSpPr/>
            <p:nvPr/>
          </p:nvSpPr>
          <p:spPr>
            <a:xfrm>
              <a:off x="4772655" y="2835901"/>
              <a:ext cx="520418" cy="4815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4895344" y="2891362"/>
              <a:ext cx="340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</p:grpSp>
      <p:sp>
        <p:nvSpPr>
          <p:cNvPr id="394" name="TextBox 393"/>
          <p:cNvSpPr txBox="1"/>
          <p:nvPr/>
        </p:nvSpPr>
        <p:spPr>
          <a:xfrm>
            <a:off x="5262118" y="108148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269799" y="2278391"/>
            <a:ext cx="4009115" cy="1581499"/>
            <a:chOff x="1269799" y="2278391"/>
            <a:chExt cx="4009115" cy="1581499"/>
          </a:xfrm>
        </p:grpSpPr>
        <p:grpSp>
          <p:nvGrpSpPr>
            <p:cNvPr id="35" name="Group 34"/>
            <p:cNvGrpSpPr/>
            <p:nvPr/>
          </p:nvGrpSpPr>
          <p:grpSpPr>
            <a:xfrm>
              <a:off x="1298932" y="2278391"/>
              <a:ext cx="3908640" cy="1581499"/>
              <a:chOff x="1321768" y="2278995"/>
              <a:chExt cx="3908640" cy="1581499"/>
            </a:xfrm>
          </p:grpSpPr>
          <p:grpSp>
            <p:nvGrpSpPr>
              <p:cNvPr id="94" name="Group 93"/>
              <p:cNvGrpSpPr/>
              <p:nvPr/>
            </p:nvGrpSpPr>
            <p:grpSpPr>
              <a:xfrm>
                <a:off x="3012460" y="2278995"/>
                <a:ext cx="1544902" cy="966279"/>
                <a:chOff x="7754274" y="3085117"/>
                <a:chExt cx="1544902" cy="966279"/>
              </a:xfrm>
            </p:grpSpPr>
            <p:sp>
              <p:nvSpPr>
                <p:cNvPr id="95" name="Rectangle 94"/>
                <p:cNvSpPr/>
                <p:nvPr/>
              </p:nvSpPr>
              <p:spPr>
                <a:xfrm>
                  <a:off x="7754274" y="3085117"/>
                  <a:ext cx="470000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>
                      <a:solidFill>
                        <a:srgbClr val="FF0000"/>
                      </a:solidFill>
                    </a:rPr>
                    <a:t>w</a:t>
                  </a:r>
                  <a:r>
                    <a:rPr lang="en-US" sz="1600" baseline="-25000" dirty="0">
                      <a:solidFill>
                        <a:srgbClr val="FF0000"/>
                      </a:solidFill>
                    </a:rPr>
                    <a:t>11</a:t>
                  </a:r>
                  <a:endParaRPr lang="en-US" sz="16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7884669" y="3392988"/>
                  <a:ext cx="500458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>
                      <a:solidFill>
                        <a:srgbClr val="FF0000"/>
                      </a:solidFill>
                    </a:rPr>
                    <a:t>w</a:t>
                  </a:r>
                  <a:r>
                    <a:rPr lang="en-US" sz="1600" baseline="-25000" dirty="0">
                      <a:solidFill>
                        <a:srgbClr val="FF0000"/>
                      </a:solidFill>
                    </a:rPr>
                    <a:t>12 </a:t>
                  </a:r>
                  <a:endParaRPr lang="en-US" sz="16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8798718" y="3712842"/>
                  <a:ext cx="500458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>
                      <a:solidFill>
                        <a:srgbClr val="FF0000"/>
                      </a:solidFill>
                    </a:rPr>
                    <a:t>w</a:t>
                  </a:r>
                  <a:r>
                    <a:rPr lang="en-US" sz="1600" baseline="-25000" dirty="0">
                      <a:solidFill>
                        <a:srgbClr val="FF0000"/>
                      </a:solidFill>
                    </a:rPr>
                    <a:t>13 </a:t>
                  </a:r>
                  <a:endParaRPr lang="en-US" sz="16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7915322" y="3086787"/>
                  <a:ext cx="271228" cy="1846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600" dirty="0">
                      <a:solidFill>
                        <a:srgbClr val="FF0000"/>
                      </a:solidFill>
                    </a:rPr>
                    <a:t>[1]</a:t>
                  </a:r>
                </a:p>
              </p:txBody>
            </p:sp>
            <p:sp>
              <p:nvSpPr>
                <p:cNvPr id="100" name="Rectangle 99"/>
                <p:cNvSpPr/>
                <p:nvPr/>
              </p:nvSpPr>
              <p:spPr>
                <a:xfrm>
                  <a:off x="8050306" y="3384095"/>
                  <a:ext cx="284052" cy="2000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700" dirty="0">
                      <a:solidFill>
                        <a:srgbClr val="FF0000"/>
                      </a:solidFill>
                    </a:rPr>
                    <a:t>[1]</a:t>
                  </a:r>
                </a:p>
              </p:txBody>
            </p:sp>
            <p:sp>
              <p:nvSpPr>
                <p:cNvPr id="242" name="Rectangle 241"/>
                <p:cNvSpPr/>
                <p:nvPr/>
              </p:nvSpPr>
              <p:spPr>
                <a:xfrm>
                  <a:off x="8965261" y="3712924"/>
                  <a:ext cx="271228" cy="18466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600" dirty="0">
                      <a:solidFill>
                        <a:srgbClr val="FF0000"/>
                      </a:solidFill>
                    </a:rPr>
                    <a:t>[1]</a:t>
                  </a:r>
                </a:p>
              </p:txBody>
            </p:sp>
          </p:grpSp>
          <p:cxnSp>
            <p:nvCxnSpPr>
              <p:cNvPr id="30" name="Straight Arrow Connector 29"/>
              <p:cNvCxnSpPr/>
              <p:nvPr/>
            </p:nvCxnSpPr>
            <p:spPr>
              <a:xfrm flipV="1">
                <a:off x="1321768" y="2642386"/>
                <a:ext cx="3823489" cy="574628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Arrow Connector 265"/>
              <p:cNvCxnSpPr/>
              <p:nvPr/>
            </p:nvCxnSpPr>
            <p:spPr>
              <a:xfrm flipV="1">
                <a:off x="1356706" y="2615802"/>
                <a:ext cx="3873702" cy="124469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9" name="Straight Arrow Connector 268"/>
            <p:cNvCxnSpPr/>
            <p:nvPr/>
          </p:nvCxnSpPr>
          <p:spPr>
            <a:xfrm>
              <a:off x="1269799" y="2509396"/>
              <a:ext cx="4009115" cy="106598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8" name="Oval 357"/>
          <p:cNvSpPr/>
          <p:nvPr/>
        </p:nvSpPr>
        <p:spPr>
          <a:xfrm>
            <a:off x="819241" y="2971284"/>
            <a:ext cx="543230" cy="47172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Oval 359"/>
          <p:cNvSpPr/>
          <p:nvPr/>
        </p:nvSpPr>
        <p:spPr>
          <a:xfrm>
            <a:off x="821044" y="3684483"/>
            <a:ext cx="543230" cy="47172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Oval 356"/>
          <p:cNvSpPr/>
          <p:nvPr/>
        </p:nvSpPr>
        <p:spPr>
          <a:xfrm>
            <a:off x="750436" y="2289196"/>
            <a:ext cx="543230" cy="47172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632603" y="4083525"/>
            <a:ext cx="6022981" cy="2244537"/>
            <a:chOff x="632603" y="4083525"/>
            <a:chExt cx="6022981" cy="2244537"/>
          </a:xfrm>
        </p:grpSpPr>
        <p:sp>
          <p:nvSpPr>
            <p:cNvPr id="177" name="Rectangle 176"/>
            <p:cNvSpPr/>
            <p:nvPr/>
          </p:nvSpPr>
          <p:spPr>
            <a:xfrm>
              <a:off x="1907384" y="4789106"/>
              <a:ext cx="649538" cy="523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w</a:t>
              </a:r>
              <a:r>
                <a:rPr lang="en-US" sz="2400" baseline="-25000" dirty="0">
                  <a:solidFill>
                    <a:srgbClr val="FF0000"/>
                  </a:solidFill>
                </a:rPr>
                <a:t>11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2177480" y="4803690"/>
              <a:ext cx="35618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[1]</a:t>
              </a:r>
            </a:p>
          </p:txBody>
        </p:sp>
        <p:grpSp>
          <p:nvGrpSpPr>
            <p:cNvPr id="187" name="Group 186"/>
            <p:cNvGrpSpPr/>
            <p:nvPr/>
          </p:nvGrpSpPr>
          <p:grpSpPr>
            <a:xfrm>
              <a:off x="2803346" y="4807003"/>
              <a:ext cx="649538" cy="523220"/>
              <a:chOff x="6527978" y="5006201"/>
              <a:chExt cx="697753" cy="646616"/>
            </a:xfrm>
          </p:grpSpPr>
          <p:sp>
            <p:nvSpPr>
              <p:cNvPr id="188" name="Rectangle 187"/>
              <p:cNvSpPr/>
              <p:nvPr/>
            </p:nvSpPr>
            <p:spPr>
              <a:xfrm>
                <a:off x="6527978" y="5006201"/>
                <a:ext cx="697753" cy="646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w</a:t>
                </a:r>
                <a:r>
                  <a:rPr lang="en-US" sz="2400" baseline="-25000" dirty="0">
                    <a:solidFill>
                      <a:srgbClr val="FF0000"/>
                    </a:solidFill>
                  </a:rPr>
                  <a:t>12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6818289" y="5036489"/>
                <a:ext cx="382628" cy="342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[1]</a:t>
                </a:r>
              </a:p>
            </p:txBody>
          </p:sp>
        </p:grpSp>
        <p:grpSp>
          <p:nvGrpSpPr>
            <p:cNvPr id="190" name="Group 189"/>
            <p:cNvGrpSpPr/>
            <p:nvPr/>
          </p:nvGrpSpPr>
          <p:grpSpPr>
            <a:xfrm>
              <a:off x="3691789" y="4807003"/>
              <a:ext cx="649537" cy="523220"/>
              <a:chOff x="6527978" y="5006201"/>
              <a:chExt cx="697752" cy="646616"/>
            </a:xfrm>
          </p:grpSpPr>
          <p:sp>
            <p:nvSpPr>
              <p:cNvPr id="191" name="Rectangle 190"/>
              <p:cNvSpPr/>
              <p:nvPr/>
            </p:nvSpPr>
            <p:spPr>
              <a:xfrm>
                <a:off x="6527978" y="5006201"/>
                <a:ext cx="697752" cy="646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w</a:t>
                </a:r>
                <a:r>
                  <a:rPr lang="en-US" sz="2400" baseline="-25000" dirty="0">
                    <a:solidFill>
                      <a:srgbClr val="FF0000"/>
                    </a:solidFill>
                  </a:rPr>
                  <a:t>13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2" name="Rectangle 191"/>
              <p:cNvSpPr/>
              <p:nvPr/>
            </p:nvSpPr>
            <p:spPr>
              <a:xfrm>
                <a:off x="6829754" y="5052538"/>
                <a:ext cx="382628" cy="342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[1]</a:t>
                </a:r>
              </a:p>
            </p:txBody>
          </p:sp>
        </p:grpSp>
        <p:grpSp>
          <p:nvGrpSpPr>
            <p:cNvPr id="193" name="Group 192"/>
            <p:cNvGrpSpPr/>
            <p:nvPr/>
          </p:nvGrpSpPr>
          <p:grpSpPr>
            <a:xfrm>
              <a:off x="1925118" y="5236129"/>
              <a:ext cx="649537" cy="523220"/>
              <a:chOff x="6527978" y="5006200"/>
              <a:chExt cx="697752" cy="646616"/>
            </a:xfrm>
          </p:grpSpPr>
          <p:sp>
            <p:nvSpPr>
              <p:cNvPr id="194" name="Rectangle 193"/>
              <p:cNvSpPr/>
              <p:nvPr/>
            </p:nvSpPr>
            <p:spPr>
              <a:xfrm>
                <a:off x="6527978" y="5006200"/>
                <a:ext cx="697752" cy="646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w</a:t>
                </a:r>
                <a:r>
                  <a:rPr lang="en-US" sz="2400" baseline="-25000" dirty="0"/>
                  <a:t>21</a:t>
                </a:r>
                <a:endParaRPr lang="en-US" sz="2400" dirty="0"/>
              </a:p>
            </p:txBody>
          </p:sp>
          <p:sp>
            <p:nvSpPr>
              <p:cNvPr id="195" name="Rectangle 194"/>
              <p:cNvSpPr/>
              <p:nvPr/>
            </p:nvSpPr>
            <p:spPr>
              <a:xfrm>
                <a:off x="6813924" y="5063807"/>
                <a:ext cx="382628" cy="342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[1]</a:t>
                </a:r>
              </a:p>
            </p:txBody>
          </p:sp>
        </p:grpSp>
        <p:grpSp>
          <p:nvGrpSpPr>
            <p:cNvPr id="196" name="Group 195"/>
            <p:cNvGrpSpPr/>
            <p:nvPr/>
          </p:nvGrpSpPr>
          <p:grpSpPr>
            <a:xfrm>
              <a:off x="2821077" y="5254028"/>
              <a:ext cx="649537" cy="523220"/>
              <a:chOff x="6527978" y="5006200"/>
              <a:chExt cx="697753" cy="646616"/>
            </a:xfrm>
          </p:grpSpPr>
          <p:sp>
            <p:nvSpPr>
              <p:cNvPr id="197" name="Rectangle 196"/>
              <p:cNvSpPr/>
              <p:nvPr/>
            </p:nvSpPr>
            <p:spPr>
              <a:xfrm>
                <a:off x="6527978" y="5006200"/>
                <a:ext cx="697753" cy="646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w</a:t>
                </a:r>
                <a:r>
                  <a:rPr lang="en-US" sz="2400" baseline="-25000" dirty="0"/>
                  <a:t>22</a:t>
                </a:r>
                <a:endParaRPr lang="en-US" sz="2400" dirty="0"/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6815304" y="5068528"/>
                <a:ext cx="382628" cy="342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[1]</a:t>
                </a:r>
              </a:p>
            </p:txBody>
          </p:sp>
        </p:grpSp>
        <p:grpSp>
          <p:nvGrpSpPr>
            <p:cNvPr id="199" name="Group 198"/>
            <p:cNvGrpSpPr/>
            <p:nvPr/>
          </p:nvGrpSpPr>
          <p:grpSpPr>
            <a:xfrm>
              <a:off x="3709523" y="5254027"/>
              <a:ext cx="649538" cy="523220"/>
              <a:chOff x="6527978" y="5006200"/>
              <a:chExt cx="697753" cy="646616"/>
            </a:xfrm>
          </p:grpSpPr>
          <p:sp>
            <p:nvSpPr>
              <p:cNvPr id="200" name="Rectangle 199"/>
              <p:cNvSpPr/>
              <p:nvPr/>
            </p:nvSpPr>
            <p:spPr>
              <a:xfrm>
                <a:off x="6527978" y="5006200"/>
                <a:ext cx="697753" cy="646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w</a:t>
                </a:r>
                <a:r>
                  <a:rPr lang="en-US" sz="2400" baseline="-25000" dirty="0"/>
                  <a:t>23</a:t>
                </a:r>
                <a:endParaRPr lang="en-US" sz="2400" dirty="0"/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6821326" y="5068528"/>
                <a:ext cx="382628" cy="342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[1]</a:t>
                </a:r>
              </a:p>
            </p:txBody>
          </p:sp>
        </p:grpSp>
        <p:sp>
          <p:nvSpPr>
            <p:cNvPr id="38" name="Double Bracket 37"/>
            <p:cNvSpPr/>
            <p:nvPr/>
          </p:nvSpPr>
          <p:spPr>
            <a:xfrm>
              <a:off x="1894112" y="4718131"/>
              <a:ext cx="2593447" cy="1313073"/>
            </a:xfrm>
            <a:prstGeom prst="bracketPai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381437" y="4821278"/>
              <a:ext cx="3828682" cy="1506784"/>
              <a:chOff x="5388640" y="4835347"/>
              <a:chExt cx="3828682" cy="1506784"/>
            </a:xfrm>
          </p:grpSpPr>
          <p:sp>
            <p:nvSpPr>
              <p:cNvPr id="250" name="Rectangle 249"/>
              <p:cNvSpPr/>
              <p:nvPr/>
            </p:nvSpPr>
            <p:spPr>
              <a:xfrm>
                <a:off x="8691175" y="4835347"/>
                <a:ext cx="44435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x</a:t>
                </a:r>
                <a:r>
                  <a:rPr lang="en-US" sz="2400" baseline="-25000" dirty="0"/>
                  <a:t>1</a:t>
                </a:r>
                <a:endParaRPr lang="en-US" sz="2400" dirty="0"/>
              </a:p>
            </p:txBody>
          </p:sp>
          <p:sp>
            <p:nvSpPr>
              <p:cNvPr id="252" name="Rectangle 251"/>
              <p:cNvSpPr/>
              <p:nvPr/>
            </p:nvSpPr>
            <p:spPr>
              <a:xfrm>
                <a:off x="8708108" y="5275067"/>
                <a:ext cx="44435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x</a:t>
                </a:r>
                <a:r>
                  <a:rPr lang="en-US" sz="2400" baseline="-25000" dirty="0"/>
                  <a:t>2</a:t>
                </a:r>
                <a:endParaRPr lang="en-US" sz="2400" dirty="0"/>
              </a:p>
            </p:txBody>
          </p:sp>
          <p:sp>
            <p:nvSpPr>
              <p:cNvPr id="253" name="Rectangle 252"/>
              <p:cNvSpPr/>
              <p:nvPr/>
            </p:nvSpPr>
            <p:spPr>
              <a:xfrm>
                <a:off x="8725041" y="5714787"/>
                <a:ext cx="44435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x</a:t>
                </a:r>
                <a:r>
                  <a:rPr lang="en-US" sz="2400" baseline="-25000" dirty="0"/>
                  <a:t>3</a:t>
                </a:r>
                <a:endParaRPr lang="en-US" sz="2400" dirty="0"/>
              </a:p>
            </p:txBody>
          </p:sp>
          <p:sp>
            <p:nvSpPr>
              <p:cNvPr id="12" name="Double Brace 11"/>
              <p:cNvSpPr/>
              <p:nvPr/>
            </p:nvSpPr>
            <p:spPr>
              <a:xfrm>
                <a:off x="8608707" y="4904582"/>
                <a:ext cx="608615" cy="143754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Rectangle 396"/>
              <p:cNvSpPr/>
              <p:nvPr/>
            </p:nvSpPr>
            <p:spPr>
              <a:xfrm>
                <a:off x="5388640" y="5146534"/>
                <a:ext cx="3642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+</a:t>
                </a:r>
                <a:endParaRPr lang="en-US" sz="2400" dirty="0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5416342" y="5181350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=</a:t>
              </a:r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673656" y="4909128"/>
              <a:ext cx="77136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b</a:t>
              </a:r>
              <a:r>
                <a:rPr lang="en-US" sz="2800" baseline="-25000" dirty="0"/>
                <a:t>1</a:t>
              </a:r>
              <a:r>
                <a:rPr lang="en-US" sz="2800" baseline="30000" dirty="0"/>
                <a:t>[1]</a:t>
              </a:r>
              <a:endParaRPr lang="en-US" sz="2400" dirty="0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671678" y="5316130"/>
              <a:ext cx="7649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b</a:t>
              </a:r>
              <a:r>
                <a:rPr lang="en-US" sz="2800" baseline="-25000" dirty="0"/>
                <a:t>2</a:t>
              </a:r>
              <a:r>
                <a:rPr lang="en-US" sz="2800" baseline="30000" dirty="0"/>
                <a:t>[1]</a:t>
              </a:r>
              <a:endParaRPr lang="en-US" sz="2400" dirty="0"/>
            </a:p>
          </p:txBody>
        </p:sp>
        <p:sp>
          <p:nvSpPr>
            <p:cNvPr id="398" name="Double Bracket 397"/>
            <p:cNvSpPr/>
            <p:nvPr/>
          </p:nvSpPr>
          <p:spPr>
            <a:xfrm>
              <a:off x="690361" y="4964995"/>
              <a:ext cx="765954" cy="922680"/>
            </a:xfrm>
            <a:prstGeom prst="bracketPai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4820359" y="4876311"/>
              <a:ext cx="356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[0]</a:t>
              </a:r>
            </a:p>
          </p:txBody>
        </p:sp>
        <p:sp>
          <p:nvSpPr>
            <p:cNvPr id="362" name="TextBox 361"/>
            <p:cNvSpPr txBox="1"/>
            <p:nvPr/>
          </p:nvSpPr>
          <p:spPr>
            <a:xfrm>
              <a:off x="4837294" y="5333509"/>
              <a:ext cx="356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[0]</a:t>
              </a:r>
            </a:p>
          </p:txBody>
        </p:sp>
        <p:sp>
          <p:nvSpPr>
            <p:cNvPr id="363" name="TextBox 362"/>
            <p:cNvSpPr txBox="1"/>
            <p:nvPr/>
          </p:nvSpPr>
          <p:spPr>
            <a:xfrm>
              <a:off x="4854229" y="5773774"/>
              <a:ext cx="356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[0]</a:t>
              </a:r>
            </a:p>
          </p:txBody>
        </p:sp>
        <p:sp>
          <p:nvSpPr>
            <p:cNvPr id="404" name="TextBox 403"/>
            <p:cNvSpPr txBox="1"/>
            <p:nvPr/>
          </p:nvSpPr>
          <p:spPr>
            <a:xfrm>
              <a:off x="1390349" y="4083525"/>
              <a:ext cx="20527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           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TextBox 404"/>
            <p:cNvSpPr txBox="1"/>
            <p:nvPr/>
          </p:nvSpPr>
          <p:spPr>
            <a:xfrm>
              <a:off x="4717436" y="4153323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06" name="TextBox 405"/>
            <p:cNvSpPr txBox="1"/>
            <p:nvPr/>
          </p:nvSpPr>
          <p:spPr>
            <a:xfrm>
              <a:off x="632603" y="4127355"/>
              <a:ext cx="6639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</a:p>
          </p:txBody>
        </p:sp>
        <p:sp>
          <p:nvSpPr>
            <p:cNvPr id="407" name="TextBox 406"/>
            <p:cNvSpPr txBox="1"/>
            <p:nvPr/>
          </p:nvSpPr>
          <p:spPr>
            <a:xfrm>
              <a:off x="5172612" y="4211638"/>
              <a:ext cx="130837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=       t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6186272" y="4830310"/>
              <a:ext cx="3914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t</a:t>
              </a:r>
              <a:r>
                <a:rPr lang="en-US" sz="2400" baseline="-25000" dirty="0">
                  <a:solidFill>
                    <a:srgbClr val="FF0000"/>
                  </a:solidFill>
                </a:rPr>
                <a:t>1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6218580" y="5485163"/>
              <a:ext cx="3914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</a:t>
              </a:r>
              <a:r>
                <a:rPr lang="en-US" sz="2400" baseline="-25000" dirty="0"/>
                <a:t>2</a:t>
              </a:r>
              <a:endParaRPr lang="en-US" sz="2400" dirty="0"/>
            </a:p>
          </p:txBody>
        </p:sp>
        <p:sp>
          <p:nvSpPr>
            <p:cNvPr id="224" name="Double Brace 223"/>
            <p:cNvSpPr/>
            <p:nvPr/>
          </p:nvSpPr>
          <p:spPr>
            <a:xfrm>
              <a:off x="6046969" y="4751892"/>
              <a:ext cx="608615" cy="1437549"/>
            </a:xfrm>
            <a:prstGeom prst="bracePai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1420510" y="4087406"/>
              <a:ext cx="237174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           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3200" b="1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endPara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288434" y="2539953"/>
            <a:ext cx="4013440" cy="1380392"/>
            <a:chOff x="1288434" y="2539953"/>
            <a:chExt cx="4013440" cy="1380392"/>
          </a:xfrm>
        </p:grpSpPr>
        <p:grpSp>
          <p:nvGrpSpPr>
            <p:cNvPr id="227" name="Group 226"/>
            <p:cNvGrpSpPr/>
            <p:nvPr/>
          </p:nvGrpSpPr>
          <p:grpSpPr>
            <a:xfrm>
              <a:off x="1519427" y="2620584"/>
              <a:ext cx="1608688" cy="1218245"/>
              <a:chOff x="6807838" y="2916919"/>
              <a:chExt cx="1608688" cy="1218245"/>
            </a:xfrm>
          </p:grpSpPr>
          <p:sp>
            <p:nvSpPr>
              <p:cNvPr id="228" name="Rectangle 227"/>
              <p:cNvSpPr/>
              <p:nvPr/>
            </p:nvSpPr>
            <p:spPr>
              <a:xfrm>
                <a:off x="6807838" y="2932308"/>
                <a:ext cx="47000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/>
                  <a:t>w</a:t>
                </a:r>
                <a:r>
                  <a:rPr lang="en-US" sz="1600" baseline="-25000" dirty="0"/>
                  <a:t>21</a:t>
                </a:r>
                <a:endParaRPr lang="en-US" sz="1600" dirty="0"/>
              </a:p>
            </p:txBody>
          </p:sp>
          <p:sp>
            <p:nvSpPr>
              <p:cNvPr id="229" name="Rectangle 228"/>
              <p:cNvSpPr/>
              <p:nvPr/>
            </p:nvSpPr>
            <p:spPr>
              <a:xfrm>
                <a:off x="6817290" y="3495095"/>
                <a:ext cx="50045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/>
                  <a:t>w</a:t>
                </a:r>
                <a:r>
                  <a:rPr lang="en-US" sz="1600" baseline="-25000" dirty="0"/>
                  <a:t>22 </a:t>
                </a:r>
                <a:endParaRPr lang="en-US" sz="1600" dirty="0"/>
              </a:p>
            </p:txBody>
          </p:sp>
          <p:sp>
            <p:nvSpPr>
              <p:cNvPr id="230" name="Rectangle 229"/>
              <p:cNvSpPr/>
              <p:nvPr/>
            </p:nvSpPr>
            <p:spPr>
              <a:xfrm>
                <a:off x="7916068" y="3796610"/>
                <a:ext cx="50045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/>
                  <a:t>w</a:t>
                </a:r>
                <a:r>
                  <a:rPr lang="en-US" sz="1600" baseline="-25000" dirty="0"/>
                  <a:t>23 </a:t>
                </a:r>
                <a:endParaRPr lang="en-US" sz="1600" dirty="0"/>
              </a:p>
            </p:txBody>
          </p:sp>
          <p:sp>
            <p:nvSpPr>
              <p:cNvPr id="231" name="Rectangle 230"/>
              <p:cNvSpPr/>
              <p:nvPr/>
            </p:nvSpPr>
            <p:spPr>
              <a:xfrm>
                <a:off x="6936128" y="2916919"/>
                <a:ext cx="271228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" dirty="0"/>
                  <a:t>[1]</a:t>
                </a:r>
              </a:p>
            </p:txBody>
          </p:sp>
          <p:sp>
            <p:nvSpPr>
              <p:cNvPr id="233" name="Rectangle 232"/>
              <p:cNvSpPr/>
              <p:nvPr/>
            </p:nvSpPr>
            <p:spPr>
              <a:xfrm>
                <a:off x="6966442" y="3501946"/>
                <a:ext cx="284052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700" dirty="0">
                    <a:solidFill>
                      <a:srgbClr val="FF0000"/>
                    </a:solidFill>
                  </a:rPr>
                  <a:t>[1]</a:t>
                </a:r>
              </a:p>
            </p:txBody>
          </p:sp>
          <p:sp>
            <p:nvSpPr>
              <p:cNvPr id="234" name="Rectangle 233"/>
              <p:cNvSpPr/>
              <p:nvPr/>
            </p:nvSpPr>
            <p:spPr>
              <a:xfrm>
                <a:off x="8068177" y="3781443"/>
                <a:ext cx="271228" cy="1846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" dirty="0"/>
                  <a:t>[1]</a:t>
                </a:r>
              </a:p>
            </p:txBody>
          </p:sp>
        </p:grpSp>
        <p:cxnSp>
          <p:nvCxnSpPr>
            <p:cNvPr id="237" name="Straight Arrow Connector 236"/>
            <p:cNvCxnSpPr>
              <a:stCxn id="358" idx="6"/>
            </p:cNvCxnSpPr>
            <p:nvPr/>
          </p:nvCxnSpPr>
          <p:spPr>
            <a:xfrm>
              <a:off x="1362471" y="3207146"/>
              <a:ext cx="3939403" cy="29170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/>
            <p:cNvCxnSpPr>
              <a:stCxn id="360" idx="6"/>
            </p:cNvCxnSpPr>
            <p:nvPr/>
          </p:nvCxnSpPr>
          <p:spPr>
            <a:xfrm flipV="1">
              <a:off x="1364274" y="3532192"/>
              <a:ext cx="3934983" cy="38815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Arrow Connector 238"/>
            <p:cNvCxnSpPr/>
            <p:nvPr/>
          </p:nvCxnSpPr>
          <p:spPr>
            <a:xfrm>
              <a:off x="1288434" y="2539953"/>
              <a:ext cx="4009115" cy="97392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843139" y="1866143"/>
            <a:ext cx="6521245" cy="459595"/>
            <a:chOff x="843139" y="1866143"/>
            <a:chExt cx="6521245" cy="459595"/>
          </a:xfrm>
        </p:grpSpPr>
        <p:grpSp>
          <p:nvGrpSpPr>
            <p:cNvPr id="44" name="Group 43"/>
            <p:cNvGrpSpPr/>
            <p:nvPr/>
          </p:nvGrpSpPr>
          <p:grpSpPr>
            <a:xfrm>
              <a:off x="843139" y="1866143"/>
              <a:ext cx="6521245" cy="427465"/>
              <a:chOff x="843139" y="1866143"/>
              <a:chExt cx="6521245" cy="42746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843139" y="1866143"/>
                <a:ext cx="40908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3x1</a:t>
                </a:r>
              </a:p>
            </p:txBody>
          </p:sp>
          <p:sp>
            <p:nvSpPr>
              <p:cNvPr id="93" name="TextBox 92"/>
              <p:cNvSpPr txBox="1"/>
              <p:nvPr/>
            </p:nvSpPr>
            <p:spPr>
              <a:xfrm>
                <a:off x="6955298" y="2016609"/>
                <a:ext cx="40908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1x1</a:t>
                </a:r>
              </a:p>
            </p:txBody>
          </p:sp>
        </p:grpSp>
        <p:sp>
          <p:nvSpPr>
            <p:cNvPr id="277" name="TextBox 276"/>
            <p:cNvSpPr txBox="1"/>
            <p:nvPr/>
          </p:nvSpPr>
          <p:spPr>
            <a:xfrm>
              <a:off x="5339267" y="2048739"/>
              <a:ext cx="4090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2x1</a:t>
              </a:r>
            </a:p>
          </p:txBody>
        </p:sp>
      </p:grpSp>
      <p:grpSp>
        <p:nvGrpSpPr>
          <p:cNvPr id="278" name="Group 277"/>
          <p:cNvGrpSpPr/>
          <p:nvPr/>
        </p:nvGrpSpPr>
        <p:grpSpPr>
          <a:xfrm>
            <a:off x="4632387" y="4803690"/>
            <a:ext cx="533185" cy="1497182"/>
            <a:chOff x="5698998" y="5069953"/>
            <a:chExt cx="533185" cy="1497182"/>
          </a:xfrm>
        </p:grpSpPr>
        <p:grpSp>
          <p:nvGrpSpPr>
            <p:cNvPr id="279" name="Group 278"/>
            <p:cNvGrpSpPr/>
            <p:nvPr/>
          </p:nvGrpSpPr>
          <p:grpSpPr>
            <a:xfrm>
              <a:off x="5708540" y="5069953"/>
              <a:ext cx="502653" cy="553588"/>
              <a:chOff x="9028480" y="6188355"/>
              <a:chExt cx="502653" cy="553588"/>
            </a:xfrm>
          </p:grpSpPr>
          <p:sp>
            <p:nvSpPr>
              <p:cNvPr id="292" name="Rectangle 291"/>
              <p:cNvSpPr/>
              <p:nvPr/>
            </p:nvSpPr>
            <p:spPr>
              <a:xfrm>
                <a:off x="9086088" y="6251149"/>
                <a:ext cx="402774" cy="4907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93" name="Group 292"/>
              <p:cNvGrpSpPr/>
              <p:nvPr/>
            </p:nvGrpSpPr>
            <p:grpSpPr>
              <a:xfrm>
                <a:off x="9028480" y="6188355"/>
                <a:ext cx="502653" cy="523220"/>
                <a:chOff x="9028480" y="6188355"/>
                <a:chExt cx="502653" cy="523220"/>
              </a:xfrm>
            </p:grpSpPr>
            <p:sp>
              <p:nvSpPr>
                <p:cNvPr id="294" name="Rectangle 293"/>
                <p:cNvSpPr/>
                <p:nvPr/>
              </p:nvSpPr>
              <p:spPr>
                <a:xfrm>
                  <a:off x="9028480" y="6188355"/>
                  <a:ext cx="46038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dirty="0"/>
                    <a:t>a</a:t>
                  </a:r>
                  <a:r>
                    <a:rPr lang="en-US" sz="2400" baseline="-25000" dirty="0"/>
                    <a:t>1</a:t>
                  </a:r>
                  <a:endParaRPr lang="en-US" sz="2400" dirty="0"/>
                </a:p>
              </p:txBody>
            </p:sp>
            <p:sp>
              <p:nvSpPr>
                <p:cNvPr id="295" name="TextBox 294"/>
                <p:cNvSpPr txBox="1"/>
                <p:nvPr/>
              </p:nvSpPr>
              <p:spPr>
                <a:xfrm>
                  <a:off x="9174945" y="6228303"/>
                  <a:ext cx="35618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[0]</a:t>
                  </a:r>
                </a:p>
              </p:txBody>
            </p:sp>
          </p:grpSp>
        </p:grpSp>
        <p:grpSp>
          <p:nvGrpSpPr>
            <p:cNvPr id="280" name="Group 279"/>
            <p:cNvGrpSpPr/>
            <p:nvPr/>
          </p:nvGrpSpPr>
          <p:grpSpPr>
            <a:xfrm>
              <a:off x="5698998" y="5569556"/>
              <a:ext cx="502653" cy="530742"/>
              <a:chOff x="9609226" y="6380458"/>
              <a:chExt cx="502653" cy="530742"/>
            </a:xfrm>
          </p:grpSpPr>
          <p:sp>
            <p:nvSpPr>
              <p:cNvPr id="288" name="Rectangle 287"/>
              <p:cNvSpPr/>
              <p:nvPr/>
            </p:nvSpPr>
            <p:spPr>
              <a:xfrm>
                <a:off x="9677598" y="6420406"/>
                <a:ext cx="402774" cy="4907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9" name="Group 288"/>
              <p:cNvGrpSpPr/>
              <p:nvPr/>
            </p:nvGrpSpPr>
            <p:grpSpPr>
              <a:xfrm>
                <a:off x="9609226" y="6380458"/>
                <a:ext cx="502653" cy="523220"/>
                <a:chOff x="9028480" y="6188355"/>
                <a:chExt cx="502653" cy="523220"/>
              </a:xfrm>
            </p:grpSpPr>
            <p:sp>
              <p:nvSpPr>
                <p:cNvPr id="290" name="Rectangle 289"/>
                <p:cNvSpPr/>
                <p:nvPr/>
              </p:nvSpPr>
              <p:spPr>
                <a:xfrm>
                  <a:off x="9028480" y="6188355"/>
                  <a:ext cx="46038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dirty="0"/>
                    <a:t>a</a:t>
                  </a:r>
                  <a:r>
                    <a:rPr lang="en-US" sz="2400" baseline="-25000" dirty="0"/>
                    <a:t>2</a:t>
                  </a:r>
                  <a:endParaRPr lang="en-US" sz="2400" dirty="0"/>
                </a:p>
              </p:txBody>
            </p:sp>
            <p:sp>
              <p:nvSpPr>
                <p:cNvPr id="291" name="TextBox 290"/>
                <p:cNvSpPr txBox="1"/>
                <p:nvPr/>
              </p:nvSpPr>
              <p:spPr>
                <a:xfrm>
                  <a:off x="9174945" y="6228303"/>
                  <a:ext cx="35618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[0]</a:t>
                  </a:r>
                </a:p>
              </p:txBody>
            </p:sp>
          </p:grpSp>
        </p:grpSp>
        <p:grpSp>
          <p:nvGrpSpPr>
            <p:cNvPr id="281" name="Group 280"/>
            <p:cNvGrpSpPr/>
            <p:nvPr/>
          </p:nvGrpSpPr>
          <p:grpSpPr>
            <a:xfrm>
              <a:off x="5729530" y="6043915"/>
              <a:ext cx="502653" cy="523220"/>
              <a:chOff x="10420360" y="6348032"/>
              <a:chExt cx="502653" cy="523220"/>
            </a:xfrm>
          </p:grpSpPr>
          <p:sp>
            <p:nvSpPr>
              <p:cNvPr id="282" name="Rectangle 281"/>
              <p:cNvSpPr/>
              <p:nvPr/>
            </p:nvSpPr>
            <p:spPr>
              <a:xfrm>
                <a:off x="10562207" y="6420406"/>
                <a:ext cx="308993" cy="4375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3" name="Group 282"/>
              <p:cNvGrpSpPr/>
              <p:nvPr/>
            </p:nvGrpSpPr>
            <p:grpSpPr>
              <a:xfrm>
                <a:off x="10420360" y="6348032"/>
                <a:ext cx="502653" cy="523220"/>
                <a:chOff x="8994614" y="6188355"/>
                <a:chExt cx="502653" cy="523220"/>
              </a:xfrm>
            </p:grpSpPr>
            <p:sp>
              <p:nvSpPr>
                <p:cNvPr id="284" name="Rectangle 283"/>
                <p:cNvSpPr/>
                <p:nvPr/>
              </p:nvSpPr>
              <p:spPr>
                <a:xfrm>
                  <a:off x="8994614" y="6188355"/>
                  <a:ext cx="46038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dirty="0"/>
                    <a:t>a</a:t>
                  </a:r>
                  <a:r>
                    <a:rPr lang="en-US" sz="2400" baseline="-25000" dirty="0"/>
                    <a:t>3</a:t>
                  </a:r>
                  <a:endParaRPr lang="en-US" sz="2400" dirty="0"/>
                </a:p>
              </p:txBody>
            </p:sp>
            <p:sp>
              <p:nvSpPr>
                <p:cNvPr id="285" name="TextBox 284"/>
                <p:cNvSpPr txBox="1"/>
                <p:nvPr/>
              </p:nvSpPr>
              <p:spPr>
                <a:xfrm>
                  <a:off x="9141079" y="6245236"/>
                  <a:ext cx="35618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[0]</a:t>
                  </a:r>
                </a:p>
              </p:txBody>
            </p:sp>
          </p:grpSp>
        </p:grpSp>
      </p:grpSp>
      <p:grpSp>
        <p:nvGrpSpPr>
          <p:cNvPr id="52" name="Group 51"/>
          <p:cNvGrpSpPr/>
          <p:nvPr/>
        </p:nvGrpSpPr>
        <p:grpSpPr>
          <a:xfrm>
            <a:off x="5954248" y="4553447"/>
            <a:ext cx="747822" cy="1842358"/>
            <a:chOff x="7226645" y="5575736"/>
            <a:chExt cx="747822" cy="1842358"/>
          </a:xfrm>
        </p:grpSpPr>
        <p:sp>
          <p:nvSpPr>
            <p:cNvPr id="51" name="Rectangle 50"/>
            <p:cNvSpPr/>
            <p:nvPr/>
          </p:nvSpPr>
          <p:spPr>
            <a:xfrm>
              <a:off x="7226645" y="5575736"/>
              <a:ext cx="747822" cy="1842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7384902" y="5731771"/>
              <a:ext cx="551212" cy="1352442"/>
              <a:chOff x="6482677" y="4628544"/>
              <a:chExt cx="551212" cy="1352442"/>
            </a:xfrm>
          </p:grpSpPr>
          <p:grpSp>
            <p:nvGrpSpPr>
              <p:cNvPr id="257" name="Group 256"/>
              <p:cNvGrpSpPr/>
              <p:nvPr/>
            </p:nvGrpSpPr>
            <p:grpSpPr>
              <a:xfrm>
                <a:off x="6482677" y="4628544"/>
                <a:ext cx="551212" cy="1352442"/>
                <a:chOff x="9114500" y="4835347"/>
                <a:chExt cx="551212" cy="1352442"/>
              </a:xfrm>
            </p:grpSpPr>
            <p:sp>
              <p:nvSpPr>
                <p:cNvPr id="259" name="Rectangle 258"/>
                <p:cNvSpPr/>
                <p:nvPr/>
              </p:nvSpPr>
              <p:spPr>
                <a:xfrm>
                  <a:off x="9130684" y="5614710"/>
                  <a:ext cx="44435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dirty="0"/>
                    <a:t>z</a:t>
                  </a:r>
                  <a:r>
                    <a:rPr lang="en-US" sz="2400" baseline="-25000" dirty="0"/>
                    <a:t>2</a:t>
                  </a:r>
                  <a:endParaRPr lang="en-US" sz="2400" dirty="0"/>
                </a:p>
              </p:txBody>
            </p:sp>
            <p:sp>
              <p:nvSpPr>
                <p:cNvPr id="261" name="Double Brace 260"/>
                <p:cNvSpPr/>
                <p:nvPr/>
              </p:nvSpPr>
              <p:spPr>
                <a:xfrm>
                  <a:off x="9130683" y="4904583"/>
                  <a:ext cx="535029" cy="1283206"/>
                </a:xfrm>
                <a:prstGeom prst="bracePair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Rectangle 257"/>
                <p:cNvSpPr/>
                <p:nvPr/>
              </p:nvSpPr>
              <p:spPr>
                <a:xfrm>
                  <a:off x="9114500" y="4835347"/>
                  <a:ext cx="44435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dirty="0"/>
                    <a:t>z</a:t>
                  </a:r>
                  <a:r>
                    <a:rPr lang="en-US" sz="2400" baseline="-25000" dirty="0"/>
                    <a:t>1</a:t>
                  </a:r>
                  <a:endParaRPr lang="en-US" sz="2400" dirty="0"/>
                </a:p>
              </p:txBody>
            </p:sp>
          </p:grpSp>
          <p:sp>
            <p:nvSpPr>
              <p:cNvPr id="400" name="TextBox 399"/>
              <p:cNvSpPr txBox="1"/>
              <p:nvPr/>
            </p:nvSpPr>
            <p:spPr>
              <a:xfrm>
                <a:off x="6625141" y="5474349"/>
                <a:ext cx="3561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[1]</a:t>
                </a:r>
              </a:p>
            </p:txBody>
          </p:sp>
          <p:sp>
            <p:nvSpPr>
              <p:cNvPr id="399" name="TextBox 398"/>
              <p:cNvSpPr txBox="1"/>
              <p:nvPr/>
            </p:nvSpPr>
            <p:spPr>
              <a:xfrm>
                <a:off x="6601100" y="4691734"/>
                <a:ext cx="3561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[1]</a:t>
                </a:r>
              </a:p>
            </p:txBody>
          </p:sp>
        </p:grpSp>
      </p:grpSp>
      <p:sp>
        <p:nvSpPr>
          <p:cNvPr id="347" name="TextBox 346"/>
          <p:cNvSpPr txBox="1"/>
          <p:nvPr/>
        </p:nvSpPr>
        <p:spPr>
          <a:xfrm>
            <a:off x="4657390" y="4189866"/>
            <a:ext cx="577402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[0]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011949" y="4209757"/>
            <a:ext cx="577402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6895047" y="4182202"/>
            <a:ext cx="4869427" cy="2316717"/>
            <a:chOff x="6895047" y="4182202"/>
            <a:chExt cx="4869427" cy="2316717"/>
          </a:xfrm>
        </p:grpSpPr>
        <p:sp>
          <p:nvSpPr>
            <p:cNvPr id="354" name="Double Bracket 353"/>
            <p:cNvSpPr/>
            <p:nvPr/>
          </p:nvSpPr>
          <p:spPr>
            <a:xfrm>
              <a:off x="7656654" y="4933167"/>
              <a:ext cx="1815841" cy="446317"/>
            </a:xfrm>
            <a:prstGeom prst="bracketPai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TextBox 358"/>
            <p:cNvSpPr txBox="1"/>
            <p:nvPr/>
          </p:nvSpPr>
          <p:spPr>
            <a:xfrm>
              <a:off x="9693251" y="4293247"/>
              <a:ext cx="577402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6895047" y="4182202"/>
              <a:ext cx="4869427" cy="2316717"/>
              <a:chOff x="6895047" y="4182202"/>
              <a:chExt cx="4869427" cy="231671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6895047" y="4182202"/>
                <a:ext cx="4576379" cy="2097492"/>
                <a:chOff x="6549002" y="4157298"/>
                <a:chExt cx="4576379" cy="2097492"/>
              </a:xfrm>
            </p:grpSpPr>
            <p:sp>
              <p:nvSpPr>
                <p:cNvPr id="270" name="TextBox 269"/>
                <p:cNvSpPr txBox="1"/>
                <p:nvPr/>
              </p:nvSpPr>
              <p:spPr>
                <a:xfrm>
                  <a:off x="10700555" y="4980392"/>
                  <a:ext cx="41389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aseline="30000" dirty="0"/>
                    <a:t>[2]</a:t>
                  </a:r>
                  <a:endParaRPr lang="en-US" sz="2400" dirty="0"/>
                </a:p>
              </p:txBody>
            </p:sp>
            <p:grpSp>
              <p:nvGrpSpPr>
                <p:cNvPr id="40" name="Group 39"/>
                <p:cNvGrpSpPr/>
                <p:nvPr/>
              </p:nvGrpSpPr>
              <p:grpSpPr>
                <a:xfrm>
                  <a:off x="6549002" y="4157298"/>
                  <a:ext cx="4576379" cy="2097492"/>
                  <a:chOff x="7329851" y="4374730"/>
                  <a:chExt cx="4576379" cy="2097492"/>
                </a:xfrm>
              </p:grpSpPr>
              <p:cxnSp>
                <p:nvCxnSpPr>
                  <p:cNvPr id="165" name="Straight Arrow Connector 164"/>
                  <p:cNvCxnSpPr/>
                  <p:nvPr/>
                </p:nvCxnSpPr>
                <p:spPr>
                  <a:xfrm>
                    <a:off x="7329851" y="5609287"/>
                    <a:ext cx="677643" cy="10315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4" name="Rectangle 253"/>
                  <p:cNvSpPr/>
                  <p:nvPr/>
                </p:nvSpPr>
                <p:spPr>
                  <a:xfrm>
                    <a:off x="8412513" y="5001694"/>
                    <a:ext cx="649538" cy="52321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800" dirty="0">
                        <a:solidFill>
                          <a:srgbClr val="00B050"/>
                        </a:solidFill>
                      </a:rPr>
                      <a:t>w</a:t>
                    </a:r>
                    <a:r>
                      <a:rPr lang="en-US" sz="2400" baseline="-25000" dirty="0">
                        <a:solidFill>
                          <a:srgbClr val="00B050"/>
                        </a:solidFill>
                      </a:rPr>
                      <a:t>11</a:t>
                    </a:r>
                    <a:endParaRPr lang="en-US" sz="2400" dirty="0">
                      <a:solidFill>
                        <a:srgbClr val="00B050"/>
                      </a:solidFill>
                    </a:endParaRPr>
                  </a:p>
                </p:txBody>
              </p:sp>
              <p:grpSp>
                <p:nvGrpSpPr>
                  <p:cNvPr id="255" name="Group 254"/>
                  <p:cNvGrpSpPr/>
                  <p:nvPr/>
                </p:nvGrpSpPr>
                <p:grpSpPr>
                  <a:xfrm>
                    <a:off x="9184861" y="5019591"/>
                    <a:ext cx="649535" cy="523220"/>
                    <a:chOff x="6289025" y="5006201"/>
                    <a:chExt cx="697754" cy="646616"/>
                  </a:xfrm>
                </p:grpSpPr>
                <p:sp>
                  <p:nvSpPr>
                    <p:cNvPr id="256" name="Rectangle 255"/>
                    <p:cNvSpPr/>
                    <p:nvPr/>
                  </p:nvSpPr>
                  <p:spPr>
                    <a:xfrm>
                      <a:off x="6289025" y="5006201"/>
                      <a:ext cx="697754" cy="646616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800" dirty="0">
                          <a:solidFill>
                            <a:srgbClr val="00B050"/>
                          </a:solidFill>
                        </a:rPr>
                        <a:t>w</a:t>
                      </a:r>
                      <a:r>
                        <a:rPr lang="en-US" sz="2400" baseline="-25000" dirty="0">
                          <a:solidFill>
                            <a:srgbClr val="00B050"/>
                          </a:solidFill>
                        </a:rPr>
                        <a:t>12</a:t>
                      </a:r>
                      <a:endParaRPr lang="en-US" sz="2400" dirty="0">
                        <a:solidFill>
                          <a:srgbClr val="00B050"/>
                        </a:solidFill>
                      </a:endParaRPr>
                    </a:p>
                  </p:txBody>
                </p:sp>
                <p:sp>
                  <p:nvSpPr>
                    <p:cNvPr id="263" name="Rectangle 262"/>
                    <p:cNvSpPr/>
                    <p:nvPr/>
                  </p:nvSpPr>
                  <p:spPr>
                    <a:xfrm>
                      <a:off x="6579350" y="5036489"/>
                      <a:ext cx="382628" cy="342326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200" dirty="0">
                          <a:solidFill>
                            <a:srgbClr val="00B050"/>
                          </a:solidFill>
                        </a:rPr>
                        <a:t>[2]</a:t>
                      </a:r>
                    </a:p>
                  </p:txBody>
                </p:sp>
              </p:grpSp>
              <p:sp>
                <p:nvSpPr>
                  <p:cNvPr id="265" name="TextBox 264"/>
                  <p:cNvSpPr txBox="1"/>
                  <p:nvPr/>
                </p:nvSpPr>
                <p:spPr>
                  <a:xfrm>
                    <a:off x="10427517" y="5162516"/>
                    <a:ext cx="39145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>
                        <a:solidFill>
                          <a:srgbClr val="FF0000"/>
                        </a:solidFill>
                      </a:rPr>
                      <a:t>t</a:t>
                    </a:r>
                    <a:r>
                      <a:rPr lang="en-US" sz="2400" baseline="-25000" dirty="0">
                        <a:solidFill>
                          <a:srgbClr val="FF0000"/>
                        </a:solidFill>
                      </a:rPr>
                      <a:t>1</a:t>
                    </a:r>
                    <a:endParaRPr lang="en-US" sz="24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67" name="TextBox 266"/>
                  <p:cNvSpPr txBox="1"/>
                  <p:nvPr/>
                </p:nvSpPr>
                <p:spPr>
                  <a:xfrm>
                    <a:off x="10459825" y="5817369"/>
                    <a:ext cx="39145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dirty="0"/>
                      <a:t>t</a:t>
                    </a:r>
                    <a:r>
                      <a:rPr lang="en-US" sz="2400" baseline="-25000" dirty="0"/>
                      <a:t>2</a:t>
                    </a:r>
                    <a:endParaRPr lang="en-US" sz="2400" dirty="0"/>
                  </a:p>
                </p:txBody>
              </p:sp>
              <p:sp>
                <p:nvSpPr>
                  <p:cNvPr id="268" name="Double Brace 267"/>
                  <p:cNvSpPr/>
                  <p:nvPr/>
                </p:nvSpPr>
                <p:spPr>
                  <a:xfrm>
                    <a:off x="10288691" y="5034673"/>
                    <a:ext cx="608615" cy="1437549"/>
                  </a:xfrm>
                  <a:prstGeom prst="bracePair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1" name="TextBox 270"/>
                  <p:cNvSpPr txBox="1"/>
                  <p:nvPr/>
                </p:nvSpPr>
                <p:spPr>
                  <a:xfrm>
                    <a:off x="7601573" y="4374730"/>
                    <a:ext cx="2137701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          </a:t>
                    </a:r>
                    <a:r>
                      <a:rPr lang="en-US" sz="32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W</a:t>
                    </a:r>
                    <a:r>
                      <a:rPr lang="en-US" sz="3200" b="1" baseline="300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[2]</a:t>
                    </a:r>
                    <a:endParaRPr lang="en-US" sz="32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73" name="TextBox 272"/>
                  <p:cNvSpPr txBox="1"/>
                  <p:nvPr/>
                </p:nvSpPr>
                <p:spPr>
                  <a:xfrm>
                    <a:off x="11290356" y="4452702"/>
                    <a:ext cx="615874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=  </a:t>
                    </a:r>
                    <a:r>
                      <a:rPr lang="en-US" sz="2400" b="1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t</a:t>
                    </a:r>
                    <a:endParaRPr lang="en-US" sz="24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74" name="Rectangle 273"/>
                  <p:cNvSpPr/>
                  <p:nvPr/>
                </p:nvSpPr>
                <p:spPr>
                  <a:xfrm>
                    <a:off x="8798349" y="5044099"/>
                    <a:ext cx="356188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200" dirty="0">
                        <a:solidFill>
                          <a:srgbClr val="00B050"/>
                        </a:solidFill>
                      </a:rPr>
                      <a:t>[2]</a:t>
                    </a:r>
                  </a:p>
                </p:txBody>
              </p:sp>
              <p:sp>
                <p:nvSpPr>
                  <p:cNvPr id="264" name="Double Bracket 263"/>
                  <p:cNvSpPr/>
                  <p:nvPr/>
                </p:nvSpPr>
                <p:spPr>
                  <a:xfrm>
                    <a:off x="8087447" y="5120785"/>
                    <a:ext cx="1815841" cy="446317"/>
                  </a:xfrm>
                  <a:prstGeom prst="bracketPair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96" name="Group 295"/>
              <p:cNvGrpSpPr/>
              <p:nvPr/>
            </p:nvGrpSpPr>
            <p:grpSpPr>
              <a:xfrm>
                <a:off x="9522400" y="4656561"/>
                <a:ext cx="1160348" cy="1842358"/>
                <a:chOff x="7259851" y="5575736"/>
                <a:chExt cx="714616" cy="1842358"/>
              </a:xfrm>
            </p:grpSpPr>
            <p:sp>
              <p:nvSpPr>
                <p:cNvPr id="300" name="Rectangle 299"/>
                <p:cNvSpPr/>
                <p:nvPr/>
              </p:nvSpPr>
              <p:spPr>
                <a:xfrm>
                  <a:off x="7259851" y="5575736"/>
                  <a:ext cx="714616" cy="18423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1" name="Group 300"/>
                <p:cNvGrpSpPr/>
                <p:nvPr/>
              </p:nvGrpSpPr>
              <p:grpSpPr>
                <a:xfrm>
                  <a:off x="7302435" y="5731771"/>
                  <a:ext cx="633680" cy="1352442"/>
                  <a:chOff x="6400210" y="4628544"/>
                  <a:chExt cx="633680" cy="1352442"/>
                </a:xfrm>
              </p:grpSpPr>
              <p:grpSp>
                <p:nvGrpSpPr>
                  <p:cNvPr id="303" name="Group 302"/>
                  <p:cNvGrpSpPr/>
                  <p:nvPr/>
                </p:nvGrpSpPr>
                <p:grpSpPr>
                  <a:xfrm>
                    <a:off x="6400210" y="4628544"/>
                    <a:ext cx="633680" cy="1352442"/>
                    <a:chOff x="9032033" y="4835347"/>
                    <a:chExt cx="633680" cy="1352442"/>
                  </a:xfrm>
                </p:grpSpPr>
                <p:sp>
                  <p:nvSpPr>
                    <p:cNvPr id="311" name="Rectangle 310"/>
                    <p:cNvSpPr/>
                    <p:nvPr/>
                  </p:nvSpPr>
                  <p:spPr>
                    <a:xfrm>
                      <a:off x="9130684" y="5614710"/>
                      <a:ext cx="283533" cy="52322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800" dirty="0"/>
                        <a:t>a</a:t>
                      </a:r>
                      <a:r>
                        <a:rPr lang="en-US" sz="2400" baseline="-25000" dirty="0"/>
                        <a:t>2</a:t>
                      </a:r>
                      <a:endParaRPr lang="en-US" sz="2400" dirty="0"/>
                    </a:p>
                  </p:txBody>
                </p:sp>
                <p:sp>
                  <p:nvSpPr>
                    <p:cNvPr id="313" name="Double Brace 312"/>
                    <p:cNvSpPr/>
                    <p:nvPr/>
                  </p:nvSpPr>
                  <p:spPr>
                    <a:xfrm>
                      <a:off x="9032033" y="4904583"/>
                      <a:ext cx="633680" cy="1283206"/>
                    </a:xfrm>
                    <a:prstGeom prst="bracePair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5" name="Rectangle 314"/>
                    <p:cNvSpPr/>
                    <p:nvPr/>
                  </p:nvSpPr>
                  <p:spPr>
                    <a:xfrm>
                      <a:off x="9114500" y="4835347"/>
                      <a:ext cx="283533" cy="52322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800" dirty="0"/>
                        <a:t>a</a:t>
                      </a:r>
                      <a:r>
                        <a:rPr lang="en-US" sz="2400" baseline="-25000" dirty="0"/>
                        <a:t>1</a:t>
                      </a:r>
                      <a:endParaRPr lang="en-US" sz="2400" dirty="0"/>
                    </a:p>
                  </p:txBody>
                </p:sp>
              </p:grpSp>
              <p:sp>
                <p:nvSpPr>
                  <p:cNvPr id="305" name="TextBox 304"/>
                  <p:cNvSpPr txBox="1"/>
                  <p:nvPr/>
                </p:nvSpPr>
                <p:spPr>
                  <a:xfrm>
                    <a:off x="6625141" y="5474349"/>
                    <a:ext cx="35618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/>
                      <a:t>[1]</a:t>
                    </a:r>
                  </a:p>
                </p:txBody>
              </p:sp>
              <p:sp>
                <p:nvSpPr>
                  <p:cNvPr id="310" name="TextBox 309"/>
                  <p:cNvSpPr txBox="1"/>
                  <p:nvPr/>
                </p:nvSpPr>
                <p:spPr>
                  <a:xfrm>
                    <a:off x="6601100" y="4691734"/>
                    <a:ext cx="35618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/>
                      <a:t>[1]</a:t>
                    </a:r>
                  </a:p>
                </p:txBody>
              </p:sp>
            </p:grpSp>
          </p:grpSp>
          <p:sp>
            <p:nvSpPr>
              <p:cNvPr id="361" name="TextBox 360"/>
              <p:cNvSpPr txBox="1"/>
              <p:nvPr/>
            </p:nvSpPr>
            <p:spPr>
              <a:xfrm>
                <a:off x="10856853" y="4264838"/>
                <a:ext cx="90762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a</a:t>
                </a:r>
                <a:r>
                  <a:rPr lang="en-US" sz="24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[2]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4" name="TextBox 363"/>
              <p:cNvSpPr txBox="1"/>
              <p:nvPr/>
            </p:nvSpPr>
            <p:spPr>
              <a:xfrm>
                <a:off x="10708666" y="5068613"/>
                <a:ext cx="5357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=a</a:t>
                </a:r>
              </a:p>
            </p:txBody>
          </p:sp>
          <p:sp>
            <p:nvSpPr>
              <p:cNvPr id="365" name="TextBox 364"/>
              <p:cNvSpPr txBox="1"/>
              <p:nvPr/>
            </p:nvSpPr>
            <p:spPr>
              <a:xfrm>
                <a:off x="7283323" y="4882373"/>
                <a:ext cx="35173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a(                                    )</a:t>
                </a:r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64999" y="4959043"/>
            <a:ext cx="6851081" cy="937330"/>
            <a:chOff x="-302054" y="4356733"/>
            <a:chExt cx="6851081" cy="937330"/>
          </a:xfrm>
        </p:grpSpPr>
        <p:sp>
          <p:nvSpPr>
            <p:cNvPr id="53" name="TextBox 52"/>
            <p:cNvSpPr txBox="1"/>
            <p:nvPr/>
          </p:nvSpPr>
          <p:spPr>
            <a:xfrm>
              <a:off x="-302054" y="4370733"/>
              <a:ext cx="549220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/>
                <a:t>a(                             )</a:t>
              </a:r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5239053" y="4356733"/>
              <a:ext cx="13099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a(      )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735556" y="4798550"/>
            <a:ext cx="1283539" cy="1287956"/>
            <a:chOff x="5735556" y="4798550"/>
            <a:chExt cx="1283539" cy="1287956"/>
          </a:xfrm>
        </p:grpSpPr>
        <p:sp>
          <p:nvSpPr>
            <p:cNvPr id="61" name="Rectangle 60"/>
            <p:cNvSpPr/>
            <p:nvPr/>
          </p:nvSpPr>
          <p:spPr>
            <a:xfrm>
              <a:off x="5735556" y="4940385"/>
              <a:ext cx="392148" cy="1146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6753098" y="4798550"/>
              <a:ext cx="265997" cy="1146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5255792" y="2395873"/>
            <a:ext cx="646648" cy="1365517"/>
            <a:chOff x="9268000" y="2682261"/>
            <a:chExt cx="646648" cy="1365517"/>
          </a:xfrm>
        </p:grpSpPr>
        <p:grpSp>
          <p:nvGrpSpPr>
            <p:cNvPr id="71" name="Group 70"/>
            <p:cNvGrpSpPr/>
            <p:nvPr/>
          </p:nvGrpSpPr>
          <p:grpSpPr>
            <a:xfrm>
              <a:off x="9268000" y="2682261"/>
              <a:ext cx="646648" cy="1365517"/>
              <a:chOff x="9917739" y="2808623"/>
              <a:chExt cx="646648" cy="1365517"/>
            </a:xfrm>
          </p:grpSpPr>
          <p:grpSp>
            <p:nvGrpSpPr>
              <p:cNvPr id="369" name="Group 368"/>
              <p:cNvGrpSpPr/>
              <p:nvPr/>
            </p:nvGrpSpPr>
            <p:grpSpPr>
              <a:xfrm>
                <a:off x="9917739" y="2808623"/>
                <a:ext cx="646648" cy="1364880"/>
                <a:chOff x="4716342" y="1952618"/>
                <a:chExt cx="646648" cy="1364880"/>
              </a:xfrm>
            </p:grpSpPr>
            <p:sp>
              <p:nvSpPr>
                <p:cNvPr id="370" name="Oval 369"/>
                <p:cNvSpPr/>
                <p:nvPr/>
              </p:nvSpPr>
              <p:spPr>
                <a:xfrm>
                  <a:off x="4739363" y="1952618"/>
                  <a:ext cx="520418" cy="4815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1" name="TextBox 370"/>
                <p:cNvSpPr txBox="1"/>
                <p:nvPr/>
              </p:nvSpPr>
              <p:spPr>
                <a:xfrm>
                  <a:off x="4716342" y="1998993"/>
                  <a:ext cx="3545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z</a:t>
                  </a:r>
                  <a:r>
                    <a:rPr lang="en-US" baseline="-25000" dirty="0">
                      <a:solidFill>
                        <a:srgbClr val="FF0000"/>
                      </a:solidFill>
                    </a:rPr>
                    <a:t>1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72" name="Oval 371"/>
                <p:cNvSpPr/>
                <p:nvPr/>
              </p:nvSpPr>
              <p:spPr>
                <a:xfrm>
                  <a:off x="4772655" y="2835901"/>
                  <a:ext cx="520418" cy="48159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4" name="TextBox 373"/>
                <p:cNvSpPr txBox="1"/>
                <p:nvPr/>
              </p:nvSpPr>
              <p:spPr>
                <a:xfrm>
                  <a:off x="4746825" y="2879754"/>
                  <a:ext cx="3545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z</a:t>
                  </a:r>
                  <a:r>
                    <a:rPr lang="en-US" baseline="-25000" dirty="0"/>
                    <a:t>2</a:t>
                  </a:r>
                  <a:endParaRPr lang="en-US" dirty="0"/>
                </a:p>
              </p:txBody>
            </p:sp>
            <p:sp>
              <p:nvSpPr>
                <p:cNvPr id="376" name="TextBox 375"/>
                <p:cNvSpPr txBox="1"/>
                <p:nvPr/>
              </p:nvSpPr>
              <p:spPr>
                <a:xfrm>
                  <a:off x="4953821" y="2005584"/>
                  <a:ext cx="3738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a</a:t>
                  </a:r>
                  <a:r>
                    <a:rPr lang="en-US" baseline="-25000" dirty="0">
                      <a:solidFill>
                        <a:srgbClr val="FF0000"/>
                      </a:solidFill>
                    </a:rPr>
                    <a:t>1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378" name="TextBox 377"/>
                <p:cNvSpPr txBox="1"/>
                <p:nvPr/>
              </p:nvSpPr>
              <p:spPr>
                <a:xfrm>
                  <a:off x="4989170" y="2879754"/>
                  <a:ext cx="3738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a</a:t>
                  </a:r>
                  <a:r>
                    <a:rPr lang="en-US" baseline="-25000" dirty="0"/>
                    <a:t>2</a:t>
                  </a:r>
                  <a:endParaRPr lang="en-US" dirty="0"/>
                </a:p>
              </p:txBody>
            </p:sp>
          </p:grpSp>
          <p:cxnSp>
            <p:nvCxnSpPr>
              <p:cNvPr id="70" name="Straight Connector 69"/>
              <p:cNvCxnSpPr/>
              <p:nvPr/>
            </p:nvCxnSpPr>
            <p:spPr>
              <a:xfrm>
                <a:off x="10223829" y="2808623"/>
                <a:ext cx="0" cy="4815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/>
              <p:cNvCxnSpPr/>
              <p:nvPr/>
            </p:nvCxnSpPr>
            <p:spPr>
              <a:xfrm>
                <a:off x="10239800" y="3692543"/>
                <a:ext cx="0" cy="4815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8" name="Rectangle 417"/>
            <p:cNvSpPr/>
            <p:nvPr/>
          </p:nvSpPr>
          <p:spPr>
            <a:xfrm>
              <a:off x="9340013" y="2742728"/>
              <a:ext cx="30008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[1]</a:t>
              </a:r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9367063" y="3648976"/>
              <a:ext cx="30008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/>
                <a:t>[1]</a:t>
              </a:r>
            </a:p>
          </p:txBody>
        </p:sp>
        <p:sp>
          <p:nvSpPr>
            <p:cNvPr id="420" name="Rectangle 419"/>
            <p:cNvSpPr/>
            <p:nvPr/>
          </p:nvSpPr>
          <p:spPr>
            <a:xfrm>
              <a:off x="9560993" y="2746538"/>
              <a:ext cx="30008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[1]</a:t>
              </a:r>
            </a:p>
          </p:txBody>
        </p:sp>
        <p:sp>
          <p:nvSpPr>
            <p:cNvPr id="421" name="Rectangle 420"/>
            <p:cNvSpPr/>
            <p:nvPr/>
          </p:nvSpPr>
          <p:spPr>
            <a:xfrm>
              <a:off x="9588043" y="3629926"/>
              <a:ext cx="30008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/>
                <a:t>[1]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36812" y="1346852"/>
            <a:ext cx="470637" cy="400110"/>
            <a:chOff x="587559" y="-862347"/>
            <a:chExt cx="470637" cy="400110"/>
          </a:xfrm>
        </p:grpSpPr>
        <p:sp>
          <p:nvSpPr>
            <p:cNvPr id="422" name="TextBox 421"/>
            <p:cNvSpPr txBox="1"/>
            <p:nvPr/>
          </p:nvSpPr>
          <p:spPr>
            <a:xfrm>
              <a:off x="587559" y="-862347"/>
              <a:ext cx="3770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714832" y="-832340"/>
              <a:ext cx="34336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[0]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4" name="TextBox 423"/>
          <p:cNvSpPr txBox="1"/>
          <p:nvPr/>
        </p:nvSpPr>
        <p:spPr>
          <a:xfrm>
            <a:off x="297822" y="4127802"/>
            <a:ext cx="5450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                                                            )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5650662" y="4555755"/>
            <a:ext cx="1434106" cy="1909899"/>
            <a:chOff x="5732583" y="4549872"/>
            <a:chExt cx="1434106" cy="1909899"/>
          </a:xfrm>
        </p:grpSpPr>
        <p:sp>
          <p:nvSpPr>
            <p:cNvPr id="101" name="Rectangle 100"/>
            <p:cNvSpPr/>
            <p:nvPr/>
          </p:nvSpPr>
          <p:spPr>
            <a:xfrm>
              <a:off x="5732583" y="4549872"/>
              <a:ext cx="1434106" cy="1909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5759547" y="4555855"/>
              <a:ext cx="1162107" cy="1737915"/>
              <a:chOff x="6849661" y="6135578"/>
              <a:chExt cx="1162107" cy="1737915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6849661" y="6135578"/>
                <a:ext cx="1162107" cy="15300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8" name="Group 177"/>
              <p:cNvGrpSpPr/>
              <p:nvPr/>
            </p:nvGrpSpPr>
            <p:grpSpPr>
              <a:xfrm>
                <a:off x="7248109" y="6389563"/>
                <a:ext cx="512195" cy="1483930"/>
                <a:chOff x="5698998" y="5069953"/>
                <a:chExt cx="512195" cy="1483930"/>
              </a:xfrm>
            </p:grpSpPr>
            <p:grpSp>
              <p:nvGrpSpPr>
                <p:cNvPr id="175" name="Group 174"/>
                <p:cNvGrpSpPr/>
                <p:nvPr/>
              </p:nvGrpSpPr>
              <p:grpSpPr>
                <a:xfrm>
                  <a:off x="5708540" y="5069953"/>
                  <a:ext cx="502653" cy="553588"/>
                  <a:chOff x="9028480" y="6188355"/>
                  <a:chExt cx="502653" cy="553588"/>
                </a:xfrm>
              </p:grpSpPr>
              <p:sp>
                <p:nvSpPr>
                  <p:cNvPr id="386" name="Rectangle 385"/>
                  <p:cNvSpPr/>
                  <p:nvPr/>
                </p:nvSpPr>
                <p:spPr>
                  <a:xfrm>
                    <a:off x="9086088" y="6251149"/>
                    <a:ext cx="402774" cy="49079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70" name="Group 169"/>
                  <p:cNvGrpSpPr/>
                  <p:nvPr/>
                </p:nvGrpSpPr>
                <p:grpSpPr>
                  <a:xfrm>
                    <a:off x="9028480" y="6188355"/>
                    <a:ext cx="502653" cy="523220"/>
                    <a:chOff x="9028480" y="6188355"/>
                    <a:chExt cx="502653" cy="523220"/>
                  </a:xfrm>
                </p:grpSpPr>
                <p:sp>
                  <p:nvSpPr>
                    <p:cNvPr id="366" name="Rectangle 365"/>
                    <p:cNvSpPr/>
                    <p:nvPr/>
                  </p:nvSpPr>
                  <p:spPr>
                    <a:xfrm>
                      <a:off x="9028480" y="6188355"/>
                      <a:ext cx="460382" cy="52322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800" dirty="0"/>
                        <a:t>a</a:t>
                      </a:r>
                      <a:r>
                        <a:rPr lang="en-US" sz="2400" baseline="-25000" dirty="0"/>
                        <a:t>1</a:t>
                      </a:r>
                      <a:endParaRPr lang="en-US" sz="2400" dirty="0"/>
                    </a:p>
                  </p:txBody>
                </p:sp>
                <p:sp>
                  <p:nvSpPr>
                    <p:cNvPr id="367" name="TextBox 366"/>
                    <p:cNvSpPr txBox="1"/>
                    <p:nvPr/>
                  </p:nvSpPr>
                  <p:spPr>
                    <a:xfrm>
                      <a:off x="9174945" y="6228303"/>
                      <a:ext cx="35618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200" dirty="0"/>
                        <a:t>[1]</a:t>
                      </a:r>
                    </a:p>
                  </p:txBody>
                </p:sp>
              </p:grpSp>
            </p:grpSp>
            <p:grpSp>
              <p:nvGrpSpPr>
                <p:cNvPr id="176" name="Group 175"/>
                <p:cNvGrpSpPr/>
                <p:nvPr/>
              </p:nvGrpSpPr>
              <p:grpSpPr>
                <a:xfrm>
                  <a:off x="5698998" y="5569556"/>
                  <a:ext cx="502653" cy="530742"/>
                  <a:chOff x="9609226" y="6380458"/>
                  <a:chExt cx="502653" cy="530742"/>
                </a:xfrm>
              </p:grpSpPr>
              <p:sp>
                <p:nvSpPr>
                  <p:cNvPr id="173" name="Rectangle 172"/>
                  <p:cNvSpPr/>
                  <p:nvPr/>
                </p:nvSpPr>
                <p:spPr>
                  <a:xfrm>
                    <a:off x="9677598" y="6420406"/>
                    <a:ext cx="402774" cy="49079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373" name="Group 372"/>
                  <p:cNvGrpSpPr/>
                  <p:nvPr/>
                </p:nvGrpSpPr>
                <p:grpSpPr>
                  <a:xfrm>
                    <a:off x="9609226" y="6380458"/>
                    <a:ext cx="502653" cy="523220"/>
                    <a:chOff x="9028480" y="6188355"/>
                    <a:chExt cx="502653" cy="523220"/>
                  </a:xfrm>
                </p:grpSpPr>
                <p:sp>
                  <p:nvSpPr>
                    <p:cNvPr id="377" name="Rectangle 376"/>
                    <p:cNvSpPr/>
                    <p:nvPr/>
                  </p:nvSpPr>
                  <p:spPr>
                    <a:xfrm>
                      <a:off x="9028480" y="6188355"/>
                      <a:ext cx="460382" cy="52322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800" dirty="0"/>
                        <a:t>a</a:t>
                      </a:r>
                      <a:r>
                        <a:rPr lang="en-US" sz="2400" baseline="-25000" dirty="0"/>
                        <a:t>2</a:t>
                      </a:r>
                      <a:endParaRPr lang="en-US" sz="2400" dirty="0"/>
                    </a:p>
                  </p:txBody>
                </p:sp>
                <p:sp>
                  <p:nvSpPr>
                    <p:cNvPr id="380" name="TextBox 379"/>
                    <p:cNvSpPr txBox="1"/>
                    <p:nvPr/>
                  </p:nvSpPr>
                  <p:spPr>
                    <a:xfrm>
                      <a:off x="9174945" y="6228303"/>
                      <a:ext cx="35618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200" dirty="0"/>
                        <a:t>[1]</a:t>
                      </a:r>
                    </a:p>
                  </p:txBody>
                </p:sp>
              </p:grpSp>
            </p:grpSp>
            <p:sp>
              <p:nvSpPr>
                <p:cNvPr id="171" name="Rectangle 170"/>
                <p:cNvSpPr/>
                <p:nvPr/>
              </p:nvSpPr>
              <p:spPr>
                <a:xfrm>
                  <a:off x="5871377" y="6116289"/>
                  <a:ext cx="308993" cy="4375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2" name="Double Brace 341"/>
              <p:cNvSpPr/>
              <p:nvPr/>
            </p:nvSpPr>
            <p:spPr>
              <a:xfrm>
                <a:off x="7245984" y="6312978"/>
                <a:ext cx="535029" cy="1283206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8" name="Group 427"/>
          <p:cNvGrpSpPr/>
          <p:nvPr/>
        </p:nvGrpSpPr>
        <p:grpSpPr>
          <a:xfrm>
            <a:off x="6039610" y="3861350"/>
            <a:ext cx="483144" cy="400110"/>
            <a:chOff x="4875733" y="-901126"/>
            <a:chExt cx="483144" cy="400110"/>
          </a:xfrm>
        </p:grpSpPr>
        <p:sp>
          <p:nvSpPr>
            <p:cNvPr id="429" name="TextBox 428"/>
            <p:cNvSpPr txBox="1"/>
            <p:nvPr/>
          </p:nvSpPr>
          <p:spPr>
            <a:xfrm>
              <a:off x="4875733" y="-901126"/>
              <a:ext cx="3770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5015513" y="-890011"/>
              <a:ext cx="34336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3" name="Rectangle 102"/>
          <p:cNvSpPr/>
          <p:nvPr/>
        </p:nvSpPr>
        <p:spPr>
          <a:xfrm>
            <a:off x="6060755" y="3927837"/>
            <a:ext cx="472451" cy="300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" name="Group 104"/>
          <p:cNvGrpSpPr/>
          <p:nvPr/>
        </p:nvGrpSpPr>
        <p:grpSpPr>
          <a:xfrm>
            <a:off x="5822702" y="2453101"/>
            <a:ext cx="1606827" cy="1150270"/>
            <a:chOff x="5822702" y="2453101"/>
            <a:chExt cx="1606827" cy="1150270"/>
          </a:xfrm>
        </p:grpSpPr>
        <p:grpSp>
          <p:nvGrpSpPr>
            <p:cNvPr id="74" name="Group 73"/>
            <p:cNvGrpSpPr/>
            <p:nvPr/>
          </p:nvGrpSpPr>
          <p:grpSpPr>
            <a:xfrm>
              <a:off x="5822702" y="2453101"/>
              <a:ext cx="1598976" cy="1150270"/>
              <a:chOff x="5822702" y="2453101"/>
              <a:chExt cx="1598976" cy="1150270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5822702" y="2453101"/>
                <a:ext cx="1537304" cy="1150270"/>
                <a:chOff x="5822702" y="2453101"/>
                <a:chExt cx="1537304" cy="1150270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5822702" y="2552851"/>
                  <a:ext cx="1537304" cy="1050520"/>
                  <a:chOff x="5822702" y="2552851"/>
                  <a:chExt cx="1537304" cy="1050520"/>
                </a:xfrm>
              </p:grpSpPr>
              <p:grpSp>
                <p:nvGrpSpPr>
                  <p:cNvPr id="34" name="Group 33"/>
                  <p:cNvGrpSpPr/>
                  <p:nvPr/>
                </p:nvGrpSpPr>
                <p:grpSpPr>
                  <a:xfrm>
                    <a:off x="5822702" y="2633732"/>
                    <a:ext cx="1537304" cy="883283"/>
                    <a:chOff x="5801572" y="2633826"/>
                    <a:chExt cx="1537304" cy="883283"/>
                  </a:xfrm>
                </p:grpSpPr>
                <p:grpSp>
                  <p:nvGrpSpPr>
                    <p:cNvPr id="243" name="Group 242"/>
                    <p:cNvGrpSpPr/>
                    <p:nvPr/>
                  </p:nvGrpSpPr>
                  <p:grpSpPr>
                    <a:xfrm>
                      <a:off x="6818458" y="2801638"/>
                      <a:ext cx="520418" cy="481597"/>
                      <a:chOff x="4772655" y="2835901"/>
                      <a:chExt cx="520418" cy="481597"/>
                    </a:xfrm>
                  </p:grpSpPr>
                  <p:sp>
                    <p:nvSpPr>
                      <p:cNvPr id="246" name="Oval 245"/>
                      <p:cNvSpPr/>
                      <p:nvPr/>
                    </p:nvSpPr>
                    <p:spPr>
                      <a:xfrm>
                        <a:off x="4772655" y="2835901"/>
                        <a:ext cx="520418" cy="481597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47" name="TextBox 246"/>
                      <p:cNvSpPr txBox="1"/>
                      <p:nvPr/>
                    </p:nvSpPr>
                    <p:spPr>
                      <a:xfrm>
                        <a:off x="4895344" y="2891362"/>
                        <a:ext cx="34015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>
                            <a:solidFill>
                              <a:srgbClr val="00B050"/>
                            </a:solidFill>
                          </a:rPr>
                          <a:t>t</a:t>
                        </a:r>
                        <a:r>
                          <a:rPr lang="en-US" baseline="-25000" dirty="0">
                            <a:solidFill>
                              <a:srgbClr val="00B050"/>
                            </a:solidFill>
                          </a:rPr>
                          <a:t>1</a:t>
                        </a:r>
                        <a:endParaRPr lang="en-US" dirty="0">
                          <a:solidFill>
                            <a:srgbClr val="00B050"/>
                          </a:solidFill>
                        </a:endParaRPr>
                      </a:p>
                    </p:txBody>
                  </p:sp>
                </p:grpSp>
                <p:cxnSp>
                  <p:nvCxnSpPr>
                    <p:cNvPr id="31" name="Straight Arrow Connector 30"/>
                    <p:cNvCxnSpPr>
                      <a:stCxn id="220" idx="6"/>
                      <a:endCxn id="246" idx="2"/>
                    </p:cNvCxnSpPr>
                    <p:nvPr/>
                  </p:nvCxnSpPr>
                  <p:spPr>
                    <a:xfrm flipV="1">
                      <a:off x="5834864" y="3042437"/>
                      <a:ext cx="983594" cy="474672"/>
                    </a:xfrm>
                    <a:prstGeom prst="straightConnector1">
                      <a:avLst/>
                    </a:prstGeom>
                    <a:ln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8" name="Straight Arrow Connector 247"/>
                    <p:cNvCxnSpPr>
                      <a:stCxn id="324" idx="6"/>
                      <a:endCxn id="246" idx="2"/>
                    </p:cNvCxnSpPr>
                    <p:nvPr/>
                  </p:nvCxnSpPr>
                  <p:spPr>
                    <a:xfrm>
                      <a:off x="5801572" y="2633826"/>
                      <a:ext cx="1016886" cy="408611"/>
                    </a:xfrm>
                    <a:prstGeom prst="straightConnector1">
                      <a:avLst/>
                    </a:prstGeom>
                    <a:ln>
                      <a:solidFill>
                        <a:srgbClr val="00B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49" name="Rectangle 248"/>
                  <p:cNvSpPr/>
                  <p:nvPr/>
                </p:nvSpPr>
                <p:spPr>
                  <a:xfrm>
                    <a:off x="6183069" y="2552851"/>
                    <a:ext cx="500458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00B050"/>
                        </a:solidFill>
                      </a:rPr>
                      <a:t>w</a:t>
                    </a:r>
                    <a:r>
                      <a:rPr lang="en-US" sz="1600" baseline="-25000" dirty="0">
                        <a:solidFill>
                          <a:srgbClr val="00B050"/>
                        </a:solidFill>
                      </a:rPr>
                      <a:t>11 </a:t>
                    </a:r>
                    <a:endParaRPr lang="en-US" sz="1600" dirty="0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251" name="Rectangle 250"/>
                  <p:cNvSpPr/>
                  <p:nvPr/>
                </p:nvSpPr>
                <p:spPr>
                  <a:xfrm>
                    <a:off x="6183069" y="3264817"/>
                    <a:ext cx="500458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00B050"/>
                        </a:solidFill>
                      </a:rPr>
                      <a:t>w</a:t>
                    </a:r>
                    <a:r>
                      <a:rPr lang="en-US" sz="1600" baseline="-25000" dirty="0">
                        <a:solidFill>
                          <a:srgbClr val="00B050"/>
                        </a:solidFill>
                      </a:rPr>
                      <a:t>12 </a:t>
                    </a:r>
                    <a:endParaRPr lang="en-US" sz="1600" dirty="0">
                      <a:solidFill>
                        <a:srgbClr val="00B050"/>
                      </a:solidFill>
                    </a:endParaRPr>
                  </a:p>
                </p:txBody>
              </p:sp>
            </p:grpSp>
            <p:sp>
              <p:nvSpPr>
                <p:cNvPr id="275" name="Rectangle 274"/>
                <p:cNvSpPr/>
                <p:nvPr/>
              </p:nvSpPr>
              <p:spPr>
                <a:xfrm>
                  <a:off x="6315908" y="2453101"/>
                  <a:ext cx="35618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>
                      <a:solidFill>
                        <a:srgbClr val="00B050"/>
                      </a:solidFill>
                    </a:rPr>
                    <a:t>[2]</a:t>
                  </a:r>
                </a:p>
              </p:txBody>
            </p:sp>
            <p:sp>
              <p:nvSpPr>
                <p:cNvPr id="276" name="Rectangle 275"/>
                <p:cNvSpPr/>
                <p:nvPr/>
              </p:nvSpPr>
              <p:spPr>
                <a:xfrm>
                  <a:off x="6294140" y="3193323"/>
                  <a:ext cx="35618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>
                      <a:solidFill>
                        <a:srgbClr val="00B050"/>
                      </a:solidFill>
                    </a:rPr>
                    <a:t>[2]</a:t>
                  </a:r>
                </a:p>
              </p:txBody>
            </p:sp>
          </p:grpSp>
          <p:grpSp>
            <p:nvGrpSpPr>
              <p:cNvPr id="390" name="Group 389"/>
              <p:cNvGrpSpPr/>
              <p:nvPr/>
            </p:nvGrpSpPr>
            <p:grpSpPr>
              <a:xfrm>
                <a:off x="6810379" y="2787563"/>
                <a:ext cx="611299" cy="481597"/>
                <a:chOff x="9917739" y="2808623"/>
                <a:chExt cx="611299" cy="481597"/>
              </a:xfrm>
            </p:grpSpPr>
            <p:grpSp>
              <p:nvGrpSpPr>
                <p:cNvPr id="391" name="Group 390"/>
                <p:cNvGrpSpPr/>
                <p:nvPr/>
              </p:nvGrpSpPr>
              <p:grpSpPr>
                <a:xfrm>
                  <a:off x="9917739" y="2808623"/>
                  <a:ext cx="611299" cy="481597"/>
                  <a:chOff x="4716342" y="1952618"/>
                  <a:chExt cx="611299" cy="481597"/>
                </a:xfrm>
              </p:grpSpPr>
              <p:sp>
                <p:nvSpPr>
                  <p:cNvPr id="412" name="Oval 411"/>
                  <p:cNvSpPr/>
                  <p:nvPr/>
                </p:nvSpPr>
                <p:spPr>
                  <a:xfrm>
                    <a:off x="4739363" y="1952618"/>
                    <a:ext cx="520418" cy="48159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3" name="TextBox 412"/>
                  <p:cNvSpPr txBox="1"/>
                  <p:nvPr/>
                </p:nvSpPr>
                <p:spPr>
                  <a:xfrm>
                    <a:off x="4716342" y="1998993"/>
                    <a:ext cx="35458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00B050"/>
                        </a:solidFill>
                      </a:rPr>
                      <a:t>z</a:t>
                    </a:r>
                    <a:r>
                      <a:rPr lang="en-US" baseline="-25000" dirty="0">
                        <a:solidFill>
                          <a:srgbClr val="00B050"/>
                        </a:solidFill>
                      </a:rPr>
                      <a:t>1</a:t>
                    </a:r>
                    <a:endParaRPr lang="en-US" dirty="0">
                      <a:solidFill>
                        <a:srgbClr val="00B050"/>
                      </a:solidFill>
                    </a:endParaRPr>
                  </a:p>
                </p:txBody>
              </p:sp>
              <p:sp>
                <p:nvSpPr>
                  <p:cNvPr id="416" name="TextBox 415"/>
                  <p:cNvSpPr txBox="1"/>
                  <p:nvPr/>
                </p:nvSpPr>
                <p:spPr>
                  <a:xfrm>
                    <a:off x="4953821" y="2005584"/>
                    <a:ext cx="37382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00B050"/>
                        </a:solidFill>
                      </a:rPr>
                      <a:t>a</a:t>
                    </a:r>
                    <a:r>
                      <a:rPr lang="en-US" baseline="-25000" dirty="0">
                        <a:solidFill>
                          <a:srgbClr val="00B050"/>
                        </a:solidFill>
                      </a:rPr>
                      <a:t>1</a:t>
                    </a:r>
                    <a:endParaRPr lang="en-US" dirty="0">
                      <a:solidFill>
                        <a:srgbClr val="00B050"/>
                      </a:solidFill>
                    </a:endParaRPr>
                  </a:p>
                </p:txBody>
              </p:sp>
            </p:grpSp>
            <p:cxnSp>
              <p:nvCxnSpPr>
                <p:cNvPr id="392" name="Straight Connector 391"/>
                <p:cNvCxnSpPr/>
                <p:nvPr/>
              </p:nvCxnSpPr>
              <p:spPr>
                <a:xfrm>
                  <a:off x="10223829" y="2808623"/>
                  <a:ext cx="0" cy="48159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4" name="Rectangle 103"/>
            <p:cNvSpPr/>
            <p:nvPr/>
          </p:nvSpPr>
          <p:spPr>
            <a:xfrm>
              <a:off x="6899674" y="2745665"/>
              <a:ext cx="31931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aseline="-25000" dirty="0">
                  <a:solidFill>
                    <a:srgbClr val="00B050"/>
                  </a:solidFill>
                </a:rPr>
                <a:t>[2]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7110211" y="2737516"/>
              <a:ext cx="31931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aseline="-25000" dirty="0">
                  <a:solidFill>
                    <a:srgbClr val="00B050"/>
                  </a:solidFill>
                </a:rPr>
                <a:t>[2]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433" name="Group 432"/>
          <p:cNvGrpSpPr/>
          <p:nvPr/>
        </p:nvGrpSpPr>
        <p:grpSpPr>
          <a:xfrm>
            <a:off x="11606930" y="4480403"/>
            <a:ext cx="483144" cy="400110"/>
            <a:chOff x="4875733" y="-901126"/>
            <a:chExt cx="483144" cy="400110"/>
          </a:xfrm>
        </p:grpSpPr>
        <p:sp>
          <p:nvSpPr>
            <p:cNvPr id="434" name="TextBox 433"/>
            <p:cNvSpPr txBox="1"/>
            <p:nvPr/>
          </p:nvSpPr>
          <p:spPr>
            <a:xfrm>
              <a:off x="4875733" y="-901126"/>
              <a:ext cx="3770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5015513" y="-890011"/>
              <a:ext cx="34336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6" name="Rectangle 105"/>
          <p:cNvSpPr/>
          <p:nvPr/>
        </p:nvSpPr>
        <p:spPr>
          <a:xfrm>
            <a:off x="11700216" y="4491518"/>
            <a:ext cx="34336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8084190" y="1521345"/>
            <a:ext cx="380520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Forward Propagation</a:t>
            </a:r>
          </a:p>
          <a:p>
            <a:r>
              <a:rPr lang="en-US" sz="2800" dirty="0"/>
              <a:t>For k=1:2</a:t>
            </a:r>
          </a:p>
          <a:p>
            <a:r>
              <a:rPr lang="en-US" sz="2800" dirty="0"/>
              <a:t>   z(:,k)=W(:,:,k)*a(:,k-1)</a:t>
            </a:r>
          </a:p>
          <a:p>
            <a:r>
              <a:rPr lang="en-US" sz="2800" dirty="0"/>
              <a:t>   a(:,k)=1/(1+exp(-z(:,k)))</a:t>
            </a:r>
          </a:p>
          <a:p>
            <a:r>
              <a:rPr lang="en-US" sz="2800" dirty="0"/>
              <a:t>end</a:t>
            </a:r>
          </a:p>
        </p:txBody>
      </p:sp>
      <p:grpSp>
        <p:nvGrpSpPr>
          <p:cNvPr id="110" name="Group 109"/>
          <p:cNvGrpSpPr/>
          <p:nvPr/>
        </p:nvGrpSpPr>
        <p:grpSpPr>
          <a:xfrm>
            <a:off x="715679" y="2155108"/>
            <a:ext cx="4522858" cy="4288708"/>
            <a:chOff x="715679" y="2155108"/>
            <a:chExt cx="4522858" cy="4288708"/>
          </a:xfrm>
        </p:grpSpPr>
        <p:sp>
          <p:nvSpPr>
            <p:cNvPr id="109" name="Rectangle 108"/>
            <p:cNvSpPr/>
            <p:nvPr/>
          </p:nvSpPr>
          <p:spPr>
            <a:xfrm>
              <a:off x="715679" y="2155108"/>
              <a:ext cx="696474" cy="2013267"/>
            </a:xfrm>
            <a:prstGeom prst="rect">
              <a:avLst/>
            </a:prstGeom>
            <a:solidFill>
              <a:srgbClr val="FF0000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4542063" y="4693357"/>
              <a:ext cx="696474" cy="1750459"/>
            </a:xfrm>
            <a:prstGeom prst="rect">
              <a:avLst/>
            </a:prstGeom>
            <a:solidFill>
              <a:srgbClr val="FF0000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7" name="Group 436"/>
          <p:cNvGrpSpPr/>
          <p:nvPr/>
        </p:nvGrpSpPr>
        <p:grpSpPr>
          <a:xfrm>
            <a:off x="5293536" y="2339383"/>
            <a:ext cx="1395292" cy="3857110"/>
            <a:chOff x="3843244" y="2404188"/>
            <a:chExt cx="1395292" cy="3857110"/>
          </a:xfrm>
        </p:grpSpPr>
        <p:sp>
          <p:nvSpPr>
            <p:cNvPr id="438" name="Rectangle 437"/>
            <p:cNvSpPr/>
            <p:nvPr/>
          </p:nvSpPr>
          <p:spPr>
            <a:xfrm>
              <a:off x="3843244" y="2410938"/>
              <a:ext cx="324316" cy="1620253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4643303" y="4782936"/>
              <a:ext cx="595233" cy="1478362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4178064" y="2404188"/>
              <a:ext cx="324316" cy="1620253"/>
            </a:xfrm>
            <a:prstGeom prst="rect">
              <a:avLst/>
            </a:prstGeom>
            <a:solidFill>
              <a:srgbClr val="FFFF00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1" name="Rectangle 440"/>
          <p:cNvSpPr/>
          <p:nvPr/>
        </p:nvSpPr>
        <p:spPr>
          <a:xfrm>
            <a:off x="4170424" y="6471616"/>
            <a:ext cx="3371140" cy="408517"/>
          </a:xfrm>
          <a:prstGeom prst="rect">
            <a:avLst/>
          </a:prstGeom>
          <a:solidFill>
            <a:schemeClr val="tx1">
              <a:lumMod val="50000"/>
              <a:lumOff val="5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1" name="Group 110"/>
          <p:cNvGrpSpPr/>
          <p:nvPr/>
        </p:nvGrpSpPr>
        <p:grpSpPr>
          <a:xfrm>
            <a:off x="6119349" y="2843702"/>
            <a:ext cx="5413379" cy="3309172"/>
            <a:chOff x="6119349" y="2843702"/>
            <a:chExt cx="5413379" cy="3309172"/>
          </a:xfrm>
        </p:grpSpPr>
        <p:sp>
          <p:nvSpPr>
            <p:cNvPr id="460" name="Rectangle 459"/>
            <p:cNvSpPr/>
            <p:nvPr/>
          </p:nvSpPr>
          <p:spPr>
            <a:xfrm>
              <a:off x="8161588" y="2843702"/>
              <a:ext cx="3371140" cy="408517"/>
            </a:xfrm>
            <a:prstGeom prst="rect">
              <a:avLst/>
            </a:prstGeom>
            <a:solidFill>
              <a:srgbClr val="FFFF00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6119349" y="4755463"/>
              <a:ext cx="578907" cy="1397411"/>
            </a:xfrm>
            <a:prstGeom prst="rect">
              <a:avLst/>
            </a:prstGeom>
            <a:solidFill>
              <a:srgbClr val="FFFF00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2" name="Rectangle 111"/>
          <p:cNvSpPr/>
          <p:nvPr/>
        </p:nvSpPr>
        <p:spPr>
          <a:xfrm>
            <a:off x="8522495" y="1923641"/>
            <a:ext cx="1017417" cy="487617"/>
          </a:xfrm>
          <a:prstGeom prst="rect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3631177" y="6400376"/>
            <a:ext cx="3946754" cy="633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/>
          <p:cNvSpPr txBox="1"/>
          <p:nvPr/>
        </p:nvSpPr>
        <p:spPr>
          <a:xfrm>
            <a:off x="8280856" y="3677000"/>
            <a:ext cx="3580660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a(:,2) gives predicted class!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243668" y="1790851"/>
            <a:ext cx="5725185" cy="2395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8114383" y="1971341"/>
            <a:ext cx="1637344" cy="1840167"/>
            <a:chOff x="8548491" y="1994328"/>
            <a:chExt cx="1637344" cy="1840167"/>
          </a:xfrm>
        </p:grpSpPr>
        <p:sp>
          <p:nvSpPr>
            <p:cNvPr id="2" name="Rectangle 1"/>
            <p:cNvSpPr/>
            <p:nvPr/>
          </p:nvSpPr>
          <p:spPr>
            <a:xfrm>
              <a:off x="8627246" y="1994328"/>
              <a:ext cx="1558589" cy="4545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8548491" y="3251799"/>
              <a:ext cx="1066004" cy="5826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229" y="823730"/>
            <a:ext cx="5445927" cy="37796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14566" y="758135"/>
            <a:ext cx="4486874" cy="121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876973" y="824594"/>
            <a:ext cx="2300272" cy="3739017"/>
          </a:xfrm>
          <a:custGeom>
            <a:avLst/>
            <a:gdLst>
              <a:gd name="connsiteX0" fmla="*/ 369071 w 2300272"/>
              <a:gd name="connsiteY0" fmla="*/ 128226 h 3739017"/>
              <a:gd name="connsiteX1" fmla="*/ 1406415 w 2300272"/>
              <a:gd name="connsiteY1" fmla="*/ 51386 h 3739017"/>
              <a:gd name="connsiteX2" fmla="*/ 2197871 w 2300272"/>
              <a:gd name="connsiteY2" fmla="*/ 965786 h 3739017"/>
              <a:gd name="connsiteX3" fmla="*/ 2274711 w 2300272"/>
              <a:gd name="connsiteY3" fmla="*/ 1242411 h 3739017"/>
              <a:gd name="connsiteX4" fmla="*/ 2236291 w 2300272"/>
              <a:gd name="connsiteY4" fmla="*/ 1803345 h 3739017"/>
              <a:gd name="connsiteX5" fmla="*/ 1606200 w 2300272"/>
              <a:gd name="connsiteY5" fmla="*/ 3447729 h 3739017"/>
              <a:gd name="connsiteX6" fmla="*/ 1498624 w 2300272"/>
              <a:gd name="connsiteY6" fmla="*/ 3678250 h 3739017"/>
              <a:gd name="connsiteX7" fmla="*/ 161602 w 2300272"/>
              <a:gd name="connsiteY7" fmla="*/ 3609093 h 3739017"/>
              <a:gd name="connsiteX8" fmla="*/ 38657 w 2300272"/>
              <a:gd name="connsiteY8" fmla="*/ 2333544 h 3739017"/>
              <a:gd name="connsiteX9" fmla="*/ 299914 w 2300272"/>
              <a:gd name="connsiteY9" fmla="*/ 235803 h 3739017"/>
              <a:gd name="connsiteX10" fmla="*/ 369071 w 2300272"/>
              <a:gd name="connsiteY10" fmla="*/ 128226 h 3739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00272" h="3739017">
                <a:moveTo>
                  <a:pt x="369071" y="128226"/>
                </a:moveTo>
                <a:cubicBezTo>
                  <a:pt x="553488" y="97490"/>
                  <a:pt x="1101615" y="-88207"/>
                  <a:pt x="1406415" y="51386"/>
                </a:cubicBezTo>
                <a:cubicBezTo>
                  <a:pt x="1711215" y="190979"/>
                  <a:pt x="2053155" y="767282"/>
                  <a:pt x="2197871" y="965786"/>
                </a:cubicBezTo>
                <a:cubicBezTo>
                  <a:pt x="2342587" y="1164290"/>
                  <a:pt x="2268308" y="1102818"/>
                  <a:pt x="2274711" y="1242411"/>
                </a:cubicBezTo>
                <a:cubicBezTo>
                  <a:pt x="2281114" y="1382004"/>
                  <a:pt x="2347710" y="1435792"/>
                  <a:pt x="2236291" y="1803345"/>
                </a:cubicBezTo>
                <a:cubicBezTo>
                  <a:pt x="2124873" y="2170898"/>
                  <a:pt x="1729145" y="3135245"/>
                  <a:pt x="1606200" y="3447729"/>
                </a:cubicBezTo>
                <a:cubicBezTo>
                  <a:pt x="1483256" y="3760213"/>
                  <a:pt x="1739390" y="3651356"/>
                  <a:pt x="1498624" y="3678250"/>
                </a:cubicBezTo>
                <a:cubicBezTo>
                  <a:pt x="1257858" y="3705144"/>
                  <a:pt x="404930" y="3833211"/>
                  <a:pt x="161602" y="3609093"/>
                </a:cubicBezTo>
                <a:cubicBezTo>
                  <a:pt x="-81726" y="3384975"/>
                  <a:pt x="15605" y="2895759"/>
                  <a:pt x="38657" y="2333544"/>
                </a:cubicBezTo>
                <a:cubicBezTo>
                  <a:pt x="61709" y="1771329"/>
                  <a:pt x="244845" y="599514"/>
                  <a:pt x="299914" y="235803"/>
                </a:cubicBezTo>
                <a:cubicBezTo>
                  <a:pt x="354983" y="-127908"/>
                  <a:pt x="184654" y="158962"/>
                  <a:pt x="369071" y="12822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42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0874">
        <p:fade/>
      </p:transition>
    </mc:Choice>
    <mc:Fallback xmlns="">
      <p:transition spd="med" advTm="2408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06224 -0.3585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2" y="-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34492 -0.59213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40" y="-2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L -0.38697 -0.44514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49" y="-2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/>
      <p:bldP spid="347" grpId="0" animBg="1"/>
      <p:bldP spid="91" grpId="0" animBg="1"/>
      <p:bldP spid="424" grpId="0"/>
      <p:bldP spid="108" grpId="0"/>
      <p:bldP spid="441" grpId="0" animBg="1"/>
      <p:bldP spid="112" grpId="0" animBg="1"/>
      <p:bldP spid="114" grpId="0" animBg="1"/>
      <p:bldP spid="115" grpId="0" animBg="1"/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16714" x="4340225" y="6124575"/>
          <p14:tracePt t="16731" x="4325938" y="6138863"/>
          <p14:tracePt t="16760" x="4281488" y="6183313"/>
          <p14:tracePt t="16792" x="4230688" y="6240463"/>
          <p14:tracePt t="16827" x="4078288" y="6299200"/>
          <p14:tracePt t="16856" x="3875088" y="6364288"/>
          <p14:tracePt t="16888" x="3671888" y="6400800"/>
          <p14:tracePt t="16924" x="3389313" y="6480175"/>
          <p14:tracePt t="16952" x="3222625" y="6524625"/>
          <p14:tracePt t="16984" x="3025775" y="6567488"/>
          <p14:tracePt t="17019" x="2786063" y="6567488"/>
          <p14:tracePt t="17048" x="2627313" y="6567488"/>
          <p14:tracePt t="17049" x="2568575" y="6567488"/>
          <p14:tracePt t="17080" x="2314575" y="6567488"/>
          <p14:tracePt t="17115" x="2046288" y="6538913"/>
          <p14:tracePt t="17144" x="1800225" y="6451600"/>
          <p14:tracePt t="17176" x="1552575" y="6335713"/>
          <p14:tracePt t="17211" x="1306513" y="6138863"/>
          <p14:tracePt t="17240" x="1081088" y="5972175"/>
          <p14:tracePt t="17273" x="892175" y="5799138"/>
          <p14:tracePt t="17308" x="660400" y="5565775"/>
          <p14:tracePt t="17336" x="544513" y="5449888"/>
          <p14:tracePt t="17368" x="465138" y="5275263"/>
          <p14:tracePt t="17404" x="406400" y="5116513"/>
          <p14:tracePt t="17432" x="406400" y="5065713"/>
          <p14:tracePt t="17465" x="442913" y="5000625"/>
          <p14:tracePt t="17466" x="449263" y="4986338"/>
          <p14:tracePt t="17499" x="515938" y="4899025"/>
          <p14:tracePt t="17528" x="617538" y="4840288"/>
          <p14:tracePt t="17560" x="855663" y="4783138"/>
          <p14:tracePt t="17595" x="1095375" y="4724400"/>
          <p14:tracePt t="17624" x="1335088" y="4659313"/>
          <p14:tracePt t="17656" x="1589088" y="4630738"/>
          <p14:tracePt t="17691" x="1908175" y="4586288"/>
          <p14:tracePt t="17720" x="2249488" y="4579938"/>
          <p14:tracePt t="17752" x="2554288" y="4594225"/>
          <p14:tracePt t="17787" x="2903538" y="4572000"/>
          <p14:tracePt t="17788" x="3005138" y="4572000"/>
          <p14:tracePt t="17816" x="3279775" y="4521200"/>
          <p14:tracePt t="17848" x="3722688" y="4470400"/>
          <p14:tracePt t="17909" x="3984625" y="4470400"/>
          <p14:tracePt t="17931" x="4665663" y="4521200"/>
          <p14:tracePt t="18025" x="5754688" y="4645025"/>
          <p14:tracePt t="18078" x="6211888" y="4826000"/>
          <p14:tracePt t="18083" x="6321425" y="4876800"/>
          <p14:tracePt t="18117" x="6829425" y="5072063"/>
          <p14:tracePt t="18132" x="6937375" y="5122863"/>
          <p14:tracePt t="18153" x="7134225" y="5173663"/>
          <p14:tracePt t="18189" x="7351713" y="5224463"/>
          <p14:tracePt t="18195" x="7459663" y="5254625"/>
          <p14:tracePt t="18217" x="7532688" y="5283200"/>
          <p14:tracePt t="18218" x="7540625" y="5297488"/>
          <p14:tracePt t="18245" x="7577138" y="5341938"/>
          <p14:tracePt t="18278" x="7583488" y="5356225"/>
          <p14:tracePt t="18281" x="7591425" y="5362575"/>
          <p14:tracePt t="18646" x="0" y="0"/>
        </p14:tracePtLst>
        <p14:tracePtLst>
          <p14:tracePt t="20312" x="652463" y="4513263"/>
          <p14:tracePt t="20324" x="646113" y="4506913"/>
          <p14:tracePt t="20352" x="638175" y="4498975"/>
          <p14:tracePt t="20482" x="638175" y="4492625"/>
          <p14:tracePt t="20493" x="646113" y="4478338"/>
          <p14:tracePt t="20523" x="668338" y="4433888"/>
          <p14:tracePt t="20555" x="688975" y="4391025"/>
          <p14:tracePt t="20589" x="711200" y="4354513"/>
          <p14:tracePt t="20619" x="739775" y="4310063"/>
          <p14:tracePt t="20651" x="754063" y="4295775"/>
          <p14:tracePt t="20687" x="754063" y="4289425"/>
          <p14:tracePt t="20715" x="769938" y="4281488"/>
          <p14:tracePt t="20763" x="776288" y="4275138"/>
          <p14:tracePt t="20782" x="804863" y="4267200"/>
          <p14:tracePt t="20811" x="892175" y="4244975"/>
          <p14:tracePt t="20843" x="922338" y="4252913"/>
          <p14:tracePt t="20878" x="965200" y="4325938"/>
          <p14:tracePt t="20907" x="1008063" y="4376738"/>
          <p14:tracePt t="20939" x="1030288" y="4405313"/>
          <p14:tracePt t="20979" x="1030288" y="4411663"/>
          <p14:tracePt t="21003" x="1030288" y="4427538"/>
          <p14:tracePt t="21035" x="1016000" y="4470400"/>
          <p14:tracePt t="21071" x="979488" y="4506913"/>
          <p14:tracePt t="21100" x="957263" y="4535488"/>
          <p14:tracePt t="21131" x="922338" y="4572000"/>
          <p14:tracePt t="21167" x="871538" y="4614863"/>
          <p14:tracePt t="21196" x="849313" y="4630738"/>
          <p14:tracePt t="21228" x="841375" y="4630738"/>
          <p14:tracePt t="21263" x="835025" y="4630738"/>
          <p14:tracePt t="21329" x="804863" y="4622800"/>
          <p14:tracePt t="21341" x="784225" y="4614863"/>
          <p14:tracePt t="21370" x="733425" y="4579938"/>
          <p14:tracePt t="21402" x="703263" y="4543425"/>
          <p14:tracePt t="21437" x="688975" y="4498975"/>
          <p14:tracePt t="21466" x="682625" y="4456113"/>
          <p14:tracePt t="21498" x="682625" y="4419600"/>
          <p14:tracePt t="21533" x="682625" y="4368800"/>
          <p14:tracePt t="21561" x="711200" y="4325938"/>
          <p14:tracePt t="21594" x="762000" y="4281488"/>
          <p14:tracePt t="21595" x="790575" y="4267200"/>
          <p14:tracePt t="21628" x="841375" y="4230688"/>
          <p14:tracePt t="21658" x="871538" y="4216400"/>
          <p14:tracePt t="21659" x="877888" y="4208463"/>
          <p14:tracePt t="21690" x="892175" y="4202113"/>
          <p14:tracePt t="21724" x="900113" y="4202113"/>
          <p14:tracePt t="21754" x="914400" y="4202113"/>
          <p14:tracePt t="21786" x="1044575" y="4230688"/>
          <p14:tracePt t="21821" x="1117600" y="4252913"/>
          <p14:tracePt t="21891" x="1125538" y="4267200"/>
          <p14:tracePt t="21905" x="1125538" y="4281488"/>
          <p14:tracePt t="21935" x="1125538" y="4340225"/>
          <p14:tracePt t="21967" x="1125538" y="4462463"/>
          <p14:tracePt t="22002" x="1117600" y="4579938"/>
          <p14:tracePt t="22031" x="1095375" y="4614863"/>
          <p14:tracePt t="22063" x="1058863" y="4665663"/>
          <p14:tracePt t="22098" x="1038225" y="4673600"/>
          <p14:tracePt t="22127" x="987425" y="4687888"/>
          <p14:tracePt t="22159" x="922338" y="4710113"/>
          <p14:tracePt t="22194" x="855663" y="4710113"/>
          <p14:tracePt t="22223" x="798513" y="4710113"/>
          <p14:tracePt t="22255" x="784225" y="4710113"/>
          <p14:tracePt t="22290" x="747713" y="4695825"/>
          <p14:tracePt t="22319" x="696913" y="4651375"/>
          <p14:tracePt t="22351" x="609600" y="4586288"/>
          <p14:tracePt t="22386" x="573088" y="4543425"/>
          <p14:tracePt t="22415" x="558800" y="4498975"/>
          <p14:tracePt t="22447" x="573088" y="4433888"/>
          <p14:tracePt t="22482" x="623888" y="4340225"/>
          <p14:tracePt t="22511" x="646113" y="4275138"/>
          <p14:tracePt t="22543" x="660400" y="4252913"/>
          <p14:tracePt t="22578" x="668338" y="4238625"/>
          <p14:tracePt t="22607" x="682625" y="4238625"/>
          <p14:tracePt t="22639" x="739775" y="4238625"/>
          <p14:tracePt t="22673" x="784225" y="4230688"/>
          <p14:tracePt t="22703" x="804863" y="4230688"/>
          <p14:tracePt t="22735" x="812800" y="4216400"/>
          <p14:tracePt t="22770" x="820738" y="4216400"/>
          <p14:tracePt t="22800" x="841375" y="4208463"/>
          <p14:tracePt t="22831" x="885825" y="4202113"/>
          <p14:tracePt t="22865" x="914400" y="4202113"/>
          <p14:tracePt t="22896" x="957263" y="4230688"/>
          <p14:tracePt t="22928" x="993775" y="4275138"/>
          <p14:tracePt t="22961" x="1008063" y="4340225"/>
          <p14:tracePt t="22991" x="1008063" y="4419600"/>
          <p14:tracePt t="23023" x="993775" y="4462463"/>
          <p14:tracePt t="23057" x="993775" y="4484688"/>
          <p14:tracePt t="23087" x="987425" y="4498975"/>
          <p14:tracePt t="23119" x="973138" y="4529138"/>
          <p14:tracePt t="23154" x="965200" y="4549775"/>
          <p14:tracePt t="23874" x="965200" y="4557713"/>
          <p14:tracePt t="23885" x="979488" y="4600575"/>
          <p14:tracePt t="23914" x="1038225" y="4783138"/>
          <p14:tracePt t="23946" x="1095375" y="4970463"/>
          <p14:tracePt t="23982" x="1146175" y="5138738"/>
          <p14:tracePt t="24011" x="1182688" y="5283200"/>
          <p14:tracePt t="24042" x="1211263" y="5449888"/>
          <p14:tracePt t="24077" x="1255713" y="5630863"/>
          <p14:tracePt t="24106" x="1270000" y="5667375"/>
          <p14:tracePt t="24139" x="1270000" y="5675313"/>
          <p14:tracePt t="24391" x="1270000" y="5681663"/>
          <p14:tracePt t="24408" x="1270000" y="5689600"/>
          <p14:tracePt t="24448" x="1262063" y="5689600"/>
          <p14:tracePt t="24490" x="1255713" y="5681663"/>
          <p14:tracePt t="24504" x="1255713" y="5667375"/>
          <p14:tracePt t="24533" x="1262063" y="5559425"/>
          <p14:tracePt t="24565" x="1292225" y="5457825"/>
          <p14:tracePt t="24598" x="1298575" y="5427663"/>
          <p14:tracePt t="24700" x="1292225" y="5449888"/>
          <p14:tracePt t="24715" x="1277938" y="5494338"/>
          <p14:tracePt t="24744" x="1270000" y="5529263"/>
          <p14:tracePt t="24776" x="1270000" y="5545138"/>
          <p14:tracePt t="25996" x="1277938" y="5545138"/>
          <p14:tracePt t="26012" x="1277938" y="5522913"/>
          <p14:tracePt t="26040" x="1270000" y="5508625"/>
          <p14:tracePt t="26040" x="0" y="0"/>
        </p14:tracePtLst>
        <p14:tracePtLst>
          <p14:tracePt t="26655" x="3403600" y="4419600"/>
          <p14:tracePt t="26792" x="3395663" y="4427538"/>
          <p14:tracePt t="26806" x="3375025" y="4462463"/>
          <p14:tracePt t="26834" x="3330575" y="4492625"/>
          <p14:tracePt t="26866" x="3287713" y="4529138"/>
          <p14:tracePt t="26901" x="3259138" y="4543425"/>
          <p14:tracePt t="26930" x="3251200" y="4543425"/>
          <p14:tracePt t="26962" x="3214688" y="4535488"/>
          <p14:tracePt t="26997" x="3141663" y="4529138"/>
          <p14:tracePt t="27026" x="3135313" y="4521200"/>
          <p14:tracePt t="27074" x="3127375" y="4521200"/>
          <p14:tracePt t="27093" x="3121025" y="4513263"/>
          <p14:tracePt t="27123" x="3084513" y="4478338"/>
          <p14:tracePt t="27155" x="3048000" y="4433888"/>
          <p14:tracePt t="27190" x="3048000" y="4391025"/>
          <p14:tracePt t="27219" x="3055938" y="4360863"/>
          <p14:tracePt t="27251" x="3098800" y="4318000"/>
          <p14:tracePt t="27286" x="3163888" y="4259263"/>
          <p14:tracePt t="27315" x="3208338" y="4216400"/>
          <p14:tracePt t="27347" x="3236913" y="4179888"/>
          <p14:tracePt t="27382" x="3251200" y="4179888"/>
          <p14:tracePt t="27417" x="3265488" y="4173538"/>
          <p14:tracePt t="27443" x="3352800" y="4165600"/>
          <p14:tracePt t="27478" x="3519488" y="4157663"/>
          <p14:tracePt t="27507" x="3563938" y="4157663"/>
          <p14:tracePt t="27539" x="3584575" y="4173538"/>
          <p14:tracePt t="27574" x="3621088" y="4202113"/>
          <p14:tracePt t="27575" x="3629025" y="4216400"/>
          <p14:tracePt t="27603" x="3671888" y="4244975"/>
          <p14:tracePt t="27635" x="3716338" y="4281488"/>
          <p14:tracePt t="27670" x="3751263" y="4332288"/>
          <p14:tracePt t="27699" x="3751263" y="4360863"/>
          <p14:tracePt t="27731" x="3730625" y="4419600"/>
          <p14:tracePt t="27766" x="3708400" y="4462463"/>
          <p14:tracePt t="27795" x="3686175" y="4492625"/>
          <p14:tracePt t="27827" x="3643313" y="4535488"/>
          <p14:tracePt t="27862" x="3584575" y="4579938"/>
          <p14:tracePt t="27891" x="3505200" y="4622800"/>
          <p14:tracePt t="27923" x="3440113" y="4645025"/>
          <p14:tracePt t="27957" x="3381375" y="4659313"/>
          <p14:tracePt t="27959" x="3360738" y="4659313"/>
          <p14:tracePt t="27987" x="3324225" y="4659313"/>
          <p14:tracePt t="28019" x="3243263" y="4637088"/>
          <p14:tracePt t="28054" x="3106738" y="4594225"/>
          <p14:tracePt t="28055" x="3084513" y="4579938"/>
          <p14:tracePt t="28083" x="3025775" y="4543425"/>
          <p14:tracePt t="28115" x="2982913" y="4506913"/>
          <p14:tracePt t="28149" x="2938463" y="4456113"/>
          <p14:tracePt t="28179" x="2932113" y="4419600"/>
          <p14:tracePt t="28211" x="2946400" y="4360863"/>
          <p14:tracePt t="28245" x="2989263" y="4295775"/>
          <p14:tracePt t="28275" x="3033713" y="4252913"/>
          <p14:tracePt t="28307" x="3070225" y="4216400"/>
          <p14:tracePt t="28342" x="3106738" y="4208463"/>
          <p14:tracePt t="28371" x="3157538" y="4202113"/>
          <p14:tracePt t="28403" x="3273425" y="4202113"/>
          <p14:tracePt t="28438" x="3411538" y="4187825"/>
          <p14:tracePt t="28439" x="3432175" y="4187825"/>
          <p14:tracePt t="28467" x="3462338" y="4187825"/>
          <p14:tracePt t="28499" x="3468688" y="4187825"/>
          <p14:tracePt t="28585" x="3476625" y="4187825"/>
          <p14:tracePt t="28595" x="3482975" y="4194175"/>
          <p14:tracePt t="28631" x="3556000" y="4244975"/>
          <p14:tracePt t="28659" x="3570288" y="4267200"/>
          <p14:tracePt t="28691" x="3578225" y="4267200"/>
          <p14:tracePt t="28739" x="3584575" y="4275138"/>
          <p14:tracePt t="28755" x="3592513" y="4295775"/>
          <p14:tracePt t="28787" x="3621088" y="4332288"/>
          <p14:tracePt t="28822" x="3649663" y="4368800"/>
          <p14:tracePt t="28851" x="3649663" y="4376738"/>
          <p14:tracePt t="28903" x="3649663" y="4383088"/>
          <p14:tracePt t="28918" x="3649663" y="4391025"/>
          <p14:tracePt t="28947" x="3629025" y="4427538"/>
          <p14:tracePt t="28979" x="3598863" y="4470400"/>
          <p14:tracePt t="29014" x="3563938" y="4492625"/>
          <p14:tracePt t="29043" x="3533775" y="4513263"/>
          <p14:tracePt t="29075" x="3527425" y="4521200"/>
          <p14:tracePt t="30209" x="0" y="0"/>
        </p14:tracePtLst>
        <p14:tracePtLst>
          <p14:tracePt t="41509" x="5240338" y="5864225"/>
          <p14:tracePt t="41626" x="5116513" y="5602288"/>
          <p14:tracePt t="41642" x="5108575" y="5545138"/>
          <p14:tracePt t="41672" x="5051425" y="5384800"/>
          <p14:tracePt t="41703" x="4986338" y="5240338"/>
          <p14:tracePt t="41705" x="4970463" y="5203825"/>
          <p14:tracePt t="41738" x="4913313" y="5102225"/>
          <p14:tracePt t="41767" x="4913313" y="5094288"/>
          <p14:tracePt t="41849" x="4913313" y="5102225"/>
          <p14:tracePt t="41863" x="4913313" y="5138738"/>
          <p14:tracePt t="41892" x="4899025" y="5362575"/>
          <p14:tracePt t="41924" x="4884738" y="5580063"/>
          <p14:tracePt t="41959" x="4862513" y="5732463"/>
          <p14:tracePt t="41988" x="4862513" y="5740400"/>
          <p14:tracePt t="42104" x="4854575" y="5726113"/>
          <p14:tracePt t="42119" x="4854575" y="5711825"/>
          <p14:tracePt t="42149" x="4826000" y="5565775"/>
          <p14:tracePt t="42180" x="4803775" y="5413375"/>
          <p14:tracePt t="42215" x="4783138" y="5319713"/>
          <p14:tracePt t="42245" x="4783138" y="5291138"/>
          <p14:tracePt t="42389" x="4783138" y="5297488"/>
          <p14:tracePt t="42402" x="4783138" y="5326063"/>
          <p14:tracePt t="42432" x="4797425" y="5478463"/>
          <p14:tracePt t="42464" x="4840288" y="5610225"/>
          <p14:tracePt t="42499" x="4913313" y="5834063"/>
          <p14:tracePt t="42528" x="4941888" y="5929313"/>
          <p14:tracePt t="42529" x="4949825" y="5935663"/>
          <p14:tracePt t="42560" x="4949825" y="5943600"/>
          <p14:tracePt t="42825" x="4949825" y="5935663"/>
          <p14:tracePt t="42839" x="4941888" y="5907088"/>
          <p14:tracePt t="42868" x="4876800" y="5689600"/>
          <p14:tracePt t="42901" x="4687888" y="5311775"/>
          <p14:tracePt t="42935" x="4289425" y="4724400"/>
          <p14:tracePt t="42964" x="4064000" y="4478338"/>
          <p14:tracePt t="42997" x="3403600" y="4013200"/>
          <p14:tracePt t="43031" x="2938463" y="3722688"/>
          <p14:tracePt t="43060" x="2714625" y="3657600"/>
          <p14:tracePt t="43061" x="2633663" y="3643313"/>
          <p14:tracePt t="43092" x="2430463" y="3598863"/>
          <p14:tracePt t="43093" x="2336800" y="3584575"/>
          <p14:tracePt t="43127" x="1901825" y="3513138"/>
          <p14:tracePt t="43156" x="1597025" y="3446463"/>
          <p14:tracePt t="43188" x="1436688" y="3411538"/>
          <p14:tracePt t="43223" x="1255713" y="3360738"/>
          <p14:tracePt t="43252" x="1095375" y="3302000"/>
          <p14:tracePt t="43284" x="1023938" y="3251200"/>
          <p14:tracePt t="43319" x="965200" y="3171825"/>
          <p14:tracePt t="43348" x="892175" y="2997200"/>
          <p14:tracePt t="43380" x="841375" y="2822575"/>
          <p14:tracePt t="43415" x="841375" y="2735263"/>
          <p14:tracePt t="43444" x="841375" y="2714625"/>
          <p14:tracePt t="43476" x="841375" y="2706688"/>
          <p14:tracePt t="43565" x="835025" y="2757488"/>
          <p14:tracePt t="43579" x="804863" y="2881313"/>
          <p14:tracePt t="43608" x="762000" y="3084513"/>
          <p14:tracePt t="43640" x="733425" y="3440113"/>
          <p14:tracePt t="43675" x="725488" y="3773488"/>
          <p14:tracePt t="43704" x="725488" y="3889375"/>
          <p14:tracePt t="43705" x="725488" y="3897313"/>
          <p14:tracePt t="43736" x="725488" y="3919538"/>
          <p14:tracePt t="43815" x="725488" y="3911600"/>
          <p14:tracePt t="43824" x="739775" y="3875088"/>
          <p14:tracePt t="43859" x="804863" y="3671888"/>
          <p14:tracePt t="43888" x="885825" y="3389313"/>
          <p14:tracePt t="43920" x="950913" y="3076575"/>
          <p14:tracePt t="43955" x="1023938" y="2852738"/>
          <p14:tracePt t="43984" x="1066800" y="2706688"/>
          <p14:tracePt t="44016" x="1103313" y="2655888"/>
          <p14:tracePt t="44051" x="1103313" y="2649538"/>
          <p14:tracePt t="44165" x="1103313" y="2655888"/>
          <p14:tracePt t="44180" x="1095375" y="2692400"/>
          <p14:tracePt t="44209" x="1066800" y="2844800"/>
          <p14:tracePt t="44241" x="1038225" y="3070225"/>
          <p14:tracePt t="44276" x="1044575" y="3302000"/>
          <p14:tracePt t="44305" x="1052513" y="3330575"/>
          <p14:tracePt t="44338" x="1058863" y="3360738"/>
          <p14:tracePt t="44372" x="1058863" y="3375025"/>
          <p14:tracePt t="44401" x="1066800" y="3375025"/>
          <p14:tracePt t="44751" x="0" y="0"/>
        </p14:tracePtLst>
        <p14:tracePtLst>
          <p14:tracePt t="48455" x="6480175" y="5072063"/>
          <p14:tracePt t="48624" x="6480175" y="5087938"/>
          <p14:tracePt t="48636" x="6480175" y="5094288"/>
          <p14:tracePt t="48666" x="6480175" y="5138738"/>
          <p14:tracePt t="48698" x="6480175" y="5173663"/>
          <p14:tracePt t="48732" x="6502400" y="5246688"/>
          <p14:tracePt t="48762" x="6524625" y="5297488"/>
          <p14:tracePt t="48794" x="6538913" y="5362575"/>
          <p14:tracePt t="48829" x="6545263" y="5537200"/>
          <p14:tracePt t="48858" x="6553200" y="5624513"/>
          <p14:tracePt t="48890" x="6561138" y="5711825"/>
          <p14:tracePt t="48925" x="6561138" y="5754688"/>
          <p14:tracePt t="48954" x="6561138" y="5783263"/>
          <p14:tracePt t="48986" x="6561138" y="5791200"/>
          <p14:tracePt t="49085" x="6561138" y="5799138"/>
          <p14:tracePt t="49211" x="6561138" y="5776913"/>
          <p14:tracePt t="49223" x="6567488" y="5748338"/>
          <p14:tracePt t="49253" x="6581775" y="5602288"/>
          <p14:tracePt t="49284" x="6575425" y="5421313"/>
          <p14:tracePt t="49319" x="6524625" y="5246688"/>
          <p14:tracePt t="49348" x="6459538" y="5080000"/>
          <p14:tracePt t="49380" x="6415088" y="4986338"/>
          <p14:tracePt t="49415" x="6386513" y="4927600"/>
          <p14:tracePt t="49444" x="6386513" y="4919663"/>
          <p14:tracePt t="49486" x="6378575" y="4941888"/>
          <p14:tracePt t="49511" x="6357938" y="5065713"/>
          <p14:tracePt t="49540" x="6307138" y="5311775"/>
          <p14:tracePt t="49572" x="6307138" y="5573713"/>
          <p14:tracePt t="49607" x="6357938" y="5849938"/>
          <p14:tracePt t="49636" x="6408738" y="6073775"/>
          <p14:tracePt t="49668" x="6408738" y="6169025"/>
          <p14:tracePt t="49703" x="6415088" y="6175375"/>
          <p14:tracePt t="51117" x="6415088" y="6169025"/>
          <p14:tracePt t="51130" x="6415088" y="6124575"/>
          <p14:tracePt t="51159" x="6392863" y="5856288"/>
          <p14:tracePt t="51191" x="6327775" y="5500688"/>
          <p14:tracePt t="51225" x="6270625" y="5102225"/>
          <p14:tracePt t="51255" x="6197600" y="4732338"/>
          <p14:tracePt t="51287" x="6110288" y="4427538"/>
          <p14:tracePt t="51321" x="6037263" y="4041775"/>
          <p14:tracePt t="51351" x="5994400" y="3802063"/>
          <p14:tracePt t="51383" x="5929313" y="3548063"/>
          <p14:tracePt t="51417" x="5849938" y="3157538"/>
          <p14:tracePt t="51447" x="5791200" y="2801938"/>
          <p14:tracePt t="51479" x="5732463" y="2598738"/>
          <p14:tracePt t="51514" x="5689600" y="2517775"/>
          <p14:tracePt t="51543" x="5689600" y="2503488"/>
          <p14:tracePt t="51629" x="5689600" y="2497138"/>
          <p14:tracePt t="51642" x="5689600" y="2489200"/>
          <p14:tracePt t="51671" x="5681663" y="2474913"/>
          <p14:tracePt t="51911" x="5681663" y="2481263"/>
          <p14:tracePt t="52168" x="5681663" y="2489200"/>
          <p14:tracePt t="52180" x="0" y="0"/>
        </p14:tracePtLst>
        <p14:tracePtLst>
          <p14:tracePt t="90663" x="1277938" y="1879600"/>
          <p14:tracePt t="90694" x="1277938" y="1893888"/>
          <p14:tracePt t="90708" x="1277938" y="1901825"/>
          <p14:tracePt t="90738" x="1247775" y="1922463"/>
          <p14:tracePt t="90773" x="1154113" y="1930400"/>
          <p14:tracePt t="90802" x="1125538" y="1916113"/>
          <p14:tracePt t="90834" x="1030288" y="1843088"/>
          <p14:tracePt t="90870" x="936625" y="1735138"/>
          <p14:tracePt t="90898" x="849313" y="1617663"/>
          <p14:tracePt t="90930" x="798513" y="1531938"/>
          <p14:tracePt t="90965" x="784225" y="1481138"/>
          <p14:tracePt t="90994" x="784225" y="1444625"/>
          <p14:tracePt t="91026" x="877888" y="1385888"/>
          <p14:tracePt t="91059" x="1023938" y="1349375"/>
          <p14:tracePt t="91090" x="1182688" y="1306513"/>
          <p14:tracePt t="91122" x="1270000" y="1292225"/>
          <p14:tracePt t="91156" x="1385888" y="1298575"/>
          <p14:tracePt t="91186" x="1495425" y="1328738"/>
          <p14:tracePt t="91218" x="1662113" y="1328738"/>
          <p14:tracePt t="91341" x="1668463" y="1393825"/>
          <p14:tracePt t="91342" x="1662113" y="1408113"/>
          <p14:tracePt t="91352" x="1647825" y="1436688"/>
          <p14:tracePt t="91382" x="1524000" y="1597025"/>
          <p14:tracePt t="91415" x="1328738" y="1741488"/>
          <p14:tracePt t="91449" x="1182688" y="1851025"/>
          <p14:tracePt t="91478" x="1160463" y="1865313"/>
          <p14:tracePt t="91510" x="1154113" y="1865313"/>
          <p14:tracePt t="91545" x="1074738" y="1836738"/>
          <p14:tracePt t="91546" x="1058863" y="1820863"/>
          <p14:tracePt t="91574" x="1001713" y="1785938"/>
          <p14:tracePt t="91606" x="957263" y="1735138"/>
          <p14:tracePt t="91641" x="928688" y="1712913"/>
          <p14:tracePt t="92275" x="0" y="0"/>
        </p14:tracePtLst>
        <p14:tracePtLst>
          <p14:tracePt t="92905" x="4899025" y="4752975"/>
          <p14:tracePt t="92991" x="4899025" y="4767263"/>
          <p14:tracePt t="93004" x="4899025" y="4797425"/>
          <p14:tracePt t="93033" x="4884738" y="4868863"/>
          <p14:tracePt t="93065" x="4913313" y="4992688"/>
          <p14:tracePt t="93099" x="4964113" y="5173663"/>
          <p14:tracePt t="93102" x="4978400" y="5218113"/>
          <p14:tracePt t="93129" x="5021263" y="5348288"/>
          <p14:tracePt t="93163" x="5051425" y="5427663"/>
          <p14:tracePt t="93196" x="5080000" y="5494338"/>
          <p14:tracePt t="93225" x="5094288" y="5522913"/>
          <p14:tracePt t="93257" x="5116513" y="5588000"/>
          <p14:tracePt t="93292" x="5159375" y="5718175"/>
          <p14:tracePt t="93321" x="5210175" y="5864225"/>
          <p14:tracePt t="93353" x="5246688" y="6030913"/>
          <p14:tracePt t="93388" x="5254625" y="6118225"/>
          <p14:tracePt t="93417" x="5260975" y="6161088"/>
          <p14:tracePt t="93449" x="5268913" y="6189663"/>
          <p14:tracePt t="93484" x="5275263" y="6219825"/>
          <p14:tracePt t="93593" x="5275263" y="6211888"/>
          <p14:tracePt t="93607" x="5268913" y="6205538"/>
          <p14:tracePt t="93636" x="5218113" y="6118225"/>
          <p14:tracePt t="93668" x="5167313" y="5951538"/>
          <p14:tracePt t="93702" x="5087938" y="5681663"/>
          <p14:tracePt t="93732" x="5043488" y="5514975"/>
          <p14:tracePt t="93765" x="4970463" y="5203825"/>
          <p14:tracePt t="93798" x="4964113" y="5014913"/>
          <p14:tracePt t="93828" x="4978400" y="4876800"/>
          <p14:tracePt t="93860" x="4986338" y="4833938"/>
          <p14:tracePt t="93894" x="4986338" y="4818063"/>
          <p14:tracePt t="93994" x="4986338" y="4840288"/>
          <p14:tracePt t="94007" x="4970463" y="4876800"/>
          <p14:tracePt t="94037" x="4905375" y="5043488"/>
          <p14:tracePt t="94068" x="4876800" y="5210175"/>
          <p14:tracePt t="94103" x="4891088" y="5348288"/>
          <p14:tracePt t="94132" x="4891088" y="5362575"/>
          <p14:tracePt t="94241" x="4891088" y="5356225"/>
          <p14:tracePt t="94257" x="4884738" y="5334000"/>
          <p14:tracePt t="94259" x="4868863" y="5311775"/>
          <p14:tracePt t="94284" x="4840288" y="5268913"/>
          <p14:tracePt t="94316" x="4876800" y="5246688"/>
          <p14:tracePt t="94317" x="0" y="0"/>
        </p14:tracePtLst>
        <p14:tracePtLst>
          <p14:tracePt t="100734" x="5545138" y="2613025"/>
          <p14:tracePt t="100797" x="5545138" y="2605088"/>
          <p14:tracePt t="100807" x="5551488" y="2598738"/>
          <p14:tracePt t="100841" x="5595938" y="2554288"/>
          <p14:tracePt t="100871" x="5624513" y="2554288"/>
          <p14:tracePt t="100903" x="5646738" y="2576513"/>
          <p14:tracePt t="100937" x="5675313" y="2649538"/>
          <p14:tracePt t="100967" x="5681663" y="2765425"/>
          <p14:tracePt t="100999" x="5697538" y="2960688"/>
          <p14:tracePt t="101033" x="5675313" y="3163888"/>
          <p14:tracePt t="101063" x="5624513" y="3273425"/>
          <p14:tracePt t="101095" x="5580063" y="3324225"/>
          <p14:tracePt t="101131" x="5545138" y="3375025"/>
          <p14:tracePt t="101159" x="5522913" y="3403600"/>
          <p14:tracePt t="101191" x="5522913" y="3411538"/>
          <p14:tracePt t="101253" x="5514975" y="3403600"/>
          <p14:tracePt t="101264" x="5508625" y="3381375"/>
          <p14:tracePt t="101299" x="5464175" y="3200400"/>
          <p14:tracePt t="101329" x="5478463" y="3025775"/>
          <p14:tracePt t="101360" x="5529263" y="2830513"/>
          <p14:tracePt t="101394" x="5573713" y="2641600"/>
          <p14:tracePt t="101424" x="5580063" y="2619375"/>
          <p14:tracePt t="101507" x="5588000" y="2619375"/>
          <p14:tracePt t="101518" x="5602288" y="2649538"/>
          <p14:tracePt t="101548" x="5667375" y="2844800"/>
          <p14:tracePt t="101580" x="5711825" y="3005138"/>
          <p14:tracePt t="101614" x="5718175" y="3141663"/>
          <p14:tracePt t="101644" x="5703888" y="3243263"/>
          <p14:tracePt t="101676" x="5703888" y="3352800"/>
          <p14:tracePt t="101710" x="5711825" y="3403600"/>
          <p14:tracePt t="101869" x="5711825" y="3411538"/>
          <p14:tracePt t="101885" x="5718175" y="3425825"/>
          <p14:tracePt t="101912" x="5768975" y="3548063"/>
          <p14:tracePt t="101943" x="5834063" y="3767138"/>
          <p14:tracePt t="101978" x="5921375" y="4056063"/>
          <p14:tracePt t="101979" x="5957888" y="4143375"/>
          <p14:tracePt t="102007" x="6118225" y="4478338"/>
          <p14:tracePt t="102039" x="6248400" y="4738688"/>
          <p14:tracePt t="102074" x="6313488" y="4913313"/>
          <p14:tracePt t="102103" x="6335713" y="4964113"/>
          <p14:tracePt t="102135" x="6350000" y="5102225"/>
          <p14:tracePt t="102170" x="6357938" y="5173663"/>
          <p14:tracePt t="102397" x="6364288" y="5159375"/>
          <p14:tracePt t="102412" x="6372225" y="5102225"/>
          <p14:tracePt t="102441" x="6270625" y="4746625"/>
          <p14:tracePt t="102473" x="6045200" y="4310063"/>
          <p14:tracePt t="102508" x="5842000" y="3852863"/>
          <p14:tracePt t="102537" x="5813425" y="3621088"/>
          <p14:tracePt t="102569" x="5856288" y="3432175"/>
          <p14:tracePt t="102604" x="5870575" y="3403600"/>
          <p14:tracePt t="102719" x="5864225" y="3425825"/>
          <p14:tracePt t="102732" x="5856288" y="3446463"/>
          <p14:tracePt t="102761" x="5842000" y="3533775"/>
          <p14:tracePt t="102793" x="5842000" y="3570288"/>
          <p14:tracePt t="102826" x="5842000" y="3584575"/>
          <p14:tracePt t="102857" x="5842000" y="3614738"/>
          <p14:tracePt t="102889" x="5907088" y="3751263"/>
          <p14:tracePt t="102923" x="6118225" y="4106863"/>
          <p14:tracePt t="102953" x="6183313" y="4310063"/>
          <p14:tracePt t="102985" x="6240463" y="4521200"/>
          <p14:tracePt t="103019" x="6342063" y="4783138"/>
          <p14:tracePt t="103049" x="6400800" y="4964113"/>
          <p14:tracePt t="103082" x="6429375" y="5043488"/>
          <p14:tracePt t="103116" x="6429375" y="5051425"/>
          <p14:tracePt t="103289" x="6429375" y="5043488"/>
          <p14:tracePt t="103304" x="6443663" y="5029200"/>
          <p14:tracePt t="103306" x="0" y="0"/>
        </p14:tracePtLst>
        <p14:tracePtLst>
          <p14:tracePt t="145272" x="8396288" y="2714625"/>
          <p14:tracePt t="145341" x="0" y="0"/>
        </p14:tracePtLst>
        <p14:tracePtLst>
          <p14:tracePt t="193840" x="5748338" y="3149600"/>
          <p14:tracePt t="193880" x="5740400" y="3149600"/>
          <p14:tracePt t="193938" x="5740400" y="3121025"/>
          <p14:tracePt t="193948" x="5732463" y="3076575"/>
          <p14:tracePt t="193977" x="5732463" y="2960688"/>
          <p14:tracePt t="194009" x="5740400" y="2714625"/>
          <p14:tracePt t="194044" x="5748338" y="2590800"/>
          <p14:tracePt t="194073" x="5754688" y="2582863"/>
          <p14:tracePt t="194109" x="5754688" y="2605088"/>
          <p14:tracePt t="194140" x="5776913" y="2808288"/>
          <p14:tracePt t="194169" x="5819775" y="3011488"/>
          <p14:tracePt t="194204" x="5842000" y="3338513"/>
          <p14:tracePt t="194236" x="5842000" y="3411538"/>
          <p14:tracePt t="194367" x="5849938" y="3403600"/>
          <p14:tracePt t="194382" x="5849938" y="3395663"/>
          <p14:tracePt t="194383" x="5856288" y="3381375"/>
          <p14:tracePt t="194410" x="5884863" y="3344863"/>
          <p14:tracePt t="194443" x="5929313" y="3294063"/>
          <p14:tracePt t="194477" x="6124575" y="3127375"/>
          <p14:tracePt t="194506" x="6313488" y="2989263"/>
          <p14:tracePt t="194538" x="6530975" y="2852738"/>
          <p14:tracePt t="194573" x="6677025" y="2765425"/>
          <p14:tracePt t="194603" x="6872288" y="2700338"/>
          <p14:tracePt t="194634" x="7170738" y="2633663"/>
          <p14:tracePt t="194669" x="7569200" y="2568575"/>
          <p14:tracePt t="194698" x="7947025" y="2554288"/>
          <p14:tracePt t="194730" x="8229600" y="2503488"/>
          <p14:tracePt t="194765" x="8424863" y="2446338"/>
          <p14:tracePt t="194794" x="8520113" y="2430463"/>
          <p14:tracePt t="194827" x="8556625" y="2438400"/>
          <p14:tracePt t="194861" x="8709025" y="2489200"/>
          <p14:tracePt t="194863" x="8774113" y="2511425"/>
          <p14:tracePt t="194890" x="8963025" y="2568575"/>
          <p14:tracePt t="194923" x="9253538" y="2633663"/>
          <p14:tracePt t="194957" x="9463088" y="2641600"/>
          <p14:tracePt t="194986" x="9499600" y="2627313"/>
          <p14:tracePt t="195018" x="9536113" y="2619375"/>
          <p14:tracePt t="195053" x="9739313" y="2619375"/>
          <p14:tracePt t="195082" x="10029825" y="2678113"/>
          <p14:tracePt t="195114" x="10261600" y="2692400"/>
          <p14:tracePt t="195149" x="10487025" y="2692400"/>
          <p14:tracePt t="195178" x="10806113" y="2743200"/>
          <p14:tracePt t="195210" x="11096625" y="2808288"/>
          <p14:tracePt t="195244" x="11234738" y="2822575"/>
          <p14:tracePt t="195274" x="11249025" y="2822575"/>
          <p14:tracePt t="195402" x="11255375" y="2822575"/>
          <p14:tracePt t="195417" x="11263313" y="2822575"/>
          <p14:tracePt t="195445" x="11269663" y="2822575"/>
          <p14:tracePt t="196182" x="0" y="0"/>
        </p14:tracePtLst>
        <p14:tracePtLst>
          <p14:tracePt t="204414" x="10639425" y="5805488"/>
          <p14:tracePt t="204487" x="10631488" y="5813425"/>
          <p14:tracePt t="204498" x="10625138" y="5827713"/>
          <p14:tracePt t="204527" x="10588625" y="5870575"/>
          <p14:tracePt t="204560" x="10523538" y="5921375"/>
          <p14:tracePt t="204594" x="10377488" y="6002338"/>
          <p14:tracePt t="204623" x="10269538" y="6067425"/>
          <p14:tracePt t="204655" x="10196513" y="6110288"/>
          <p14:tracePt t="204690" x="10058400" y="6169025"/>
          <p14:tracePt t="204719" x="9891713" y="6205538"/>
          <p14:tracePt t="204751" x="9725025" y="6219825"/>
          <p14:tracePt t="204786" x="9593263" y="6240463"/>
          <p14:tracePt t="204787" x="9564688" y="6240463"/>
          <p14:tracePt t="204815" x="9420225" y="6234113"/>
          <p14:tracePt t="204848" x="9158288" y="6197600"/>
          <p14:tracePt t="204882" x="8847138" y="6175375"/>
          <p14:tracePt t="204911" x="8678863" y="6175375"/>
          <p14:tracePt t="204943" x="8367713" y="6175375"/>
          <p14:tracePt t="204978" x="8085138" y="6161088"/>
          <p14:tracePt t="205007" x="7750175" y="6081713"/>
          <p14:tracePt t="205039" x="7351713" y="5972175"/>
          <p14:tracePt t="205074" x="7104063" y="5842000"/>
          <p14:tracePt t="205103" x="6931025" y="5616575"/>
          <p14:tracePt t="205135" x="6843713" y="5341938"/>
          <p14:tracePt t="205170" x="6770688" y="5072063"/>
          <p14:tracePt t="205199" x="6764338" y="4840288"/>
          <p14:tracePt t="205231" x="6886575" y="4608513"/>
          <p14:tracePt t="205266" x="7119938" y="4360863"/>
          <p14:tracePt t="205295" x="7300913" y="4208463"/>
          <p14:tracePt t="205327" x="7634288" y="3970338"/>
          <p14:tracePt t="205362" x="8062913" y="3722688"/>
          <p14:tracePt t="205391" x="8331200" y="3635375"/>
          <p14:tracePt t="205423" x="8593138" y="3541713"/>
          <p14:tracePt t="205457" x="8882063" y="3490913"/>
          <p14:tracePt t="205487" x="9144000" y="3468688"/>
          <p14:tracePt t="205519" x="9485313" y="3468688"/>
          <p14:tracePt t="205553" x="10196513" y="3570288"/>
          <p14:tracePt t="205583" x="10842625" y="3686175"/>
          <p14:tracePt t="205615" x="11031538" y="3751263"/>
          <p14:tracePt t="205649" x="11218863" y="3868738"/>
          <p14:tracePt t="205679" x="11458575" y="4071938"/>
          <p14:tracePt t="205711" x="11763375" y="4346575"/>
          <p14:tracePt t="205746" x="12163425" y="4687888"/>
          <p14:tracePt t="205775" x="12184063" y="4848225"/>
          <p14:tracePt t="205807" x="12163425" y="5080000"/>
          <p14:tracePt t="205842" x="12082463" y="5305425"/>
          <p14:tracePt t="205872" x="12017375" y="5522913"/>
          <p14:tracePt t="205905" x="11923713" y="5703888"/>
          <p14:tracePt t="205939" x="11763375" y="5884863"/>
          <p14:tracePt t="205967" x="11545888" y="6030913"/>
          <p14:tracePt t="205999" x="11306175" y="6161088"/>
          <p14:tracePt t="206034" x="11015663" y="6313488"/>
          <p14:tracePt t="206063" x="10574338" y="6378575"/>
          <p14:tracePt t="206095" x="9913938" y="6488113"/>
          <p14:tracePt t="206130" x="9085263" y="6386513"/>
          <p14:tracePt t="206159" x="8382000" y="6313488"/>
          <p14:tracePt t="206191" x="8048625" y="6226175"/>
          <p14:tracePt t="206226" x="7764463" y="5935663"/>
          <p14:tracePt t="206255" x="7481888" y="5559425"/>
          <p14:tracePt t="206287" x="7170738" y="5094288"/>
          <p14:tracePt t="206322" x="7032625" y="4803775"/>
          <p14:tracePt t="206352" x="6981825" y="4630738"/>
          <p14:tracePt t="206384" x="6996113" y="4433888"/>
          <p14:tracePt t="206418" x="7191375" y="4216400"/>
          <p14:tracePt t="206447" x="7481888" y="3990975"/>
          <p14:tracePt t="206479" x="7874000" y="3889375"/>
          <p14:tracePt t="206514" x="8229600" y="3810000"/>
          <p14:tracePt t="206544" x="8570913" y="3773488"/>
          <p14:tracePt t="206575" x="8875713" y="3787775"/>
          <p14:tracePt t="206610" x="9237663" y="3852863"/>
          <p14:tracePt t="206640" x="9869488" y="3940175"/>
          <p14:tracePt t="206672" x="10479088" y="4035425"/>
          <p14:tracePt t="206706" x="10899775" y="4129088"/>
          <p14:tracePt t="206735" x="11023600" y="4194175"/>
          <p14:tracePt t="206767" x="11249025" y="4340225"/>
          <p14:tracePt t="206802" x="11430000" y="4470400"/>
          <p14:tracePt t="206831" x="11523663" y="4594225"/>
          <p14:tracePt t="206863" x="11574463" y="4738688"/>
          <p14:tracePt t="206898" x="11610975" y="4884738"/>
          <p14:tracePt t="206927" x="11574463" y="5043488"/>
          <p14:tracePt t="206960" x="11488738" y="5167313"/>
          <p14:tracePt t="206993" x="11336338" y="5334000"/>
          <p14:tracePt t="207024" x="11102975" y="5529263"/>
          <p14:tracePt t="207056" x="10879138" y="5653088"/>
          <p14:tracePt t="207093" x="10682288" y="5768975"/>
          <p14:tracePt t="207094" x="10617200" y="5819775"/>
          <p14:tracePt t="207120" x="10436225" y="5929313"/>
          <p14:tracePt t="207152" x="10145713" y="5994400"/>
          <p14:tracePt t="207186" x="9775825" y="6081713"/>
          <p14:tracePt t="207216" x="9485313" y="6053138"/>
          <p14:tracePt t="207248" x="9223375" y="5994400"/>
          <p14:tracePt t="207282" x="8983663" y="5921375"/>
          <p14:tracePt t="207313" x="8745538" y="5813425"/>
          <p14:tracePt t="207344" x="8650288" y="5740400"/>
          <p14:tracePt t="207378" x="8562975" y="5602288"/>
          <p14:tracePt t="207408" x="8418513" y="5427663"/>
          <p14:tracePt t="207440" x="8302625" y="5195888"/>
          <p14:tracePt t="207475" x="8294688" y="4970463"/>
          <p14:tracePt t="207504" x="8432800" y="4783138"/>
          <p14:tracePt t="207536" x="8613775" y="4608513"/>
          <p14:tracePt t="207570" x="8867775" y="4368800"/>
          <p14:tracePt t="207600" x="8999538" y="4295775"/>
          <p14:tracePt t="207632" x="9056688" y="4267200"/>
          <p14:tracePt t="207666" x="9158288" y="4281488"/>
          <p14:tracePt t="207696" x="9209088" y="4303713"/>
          <p14:tracePt t="207728" x="9217025" y="4310063"/>
          <p14:tracePt t="207764" x="9223375" y="4325938"/>
          <p14:tracePt t="207792" x="9231313" y="4354513"/>
          <p14:tracePt t="207824" x="9231313" y="4376738"/>
          <p14:tracePt t="207858" x="9231313" y="4419600"/>
          <p14:tracePt t="207888" x="9202738" y="4462463"/>
          <p14:tracePt t="207920" x="9151938" y="4513263"/>
          <p14:tracePt t="207955" x="9121775" y="4549775"/>
          <p14:tracePt t="207984" x="9115425" y="4549775"/>
          <p14:tracePt t="208819" x="9107488" y="4549775"/>
          <p14:tracePt t="208829" x="9064625" y="4529138"/>
          <p14:tracePt t="208858" x="8643938" y="4346575"/>
          <p14:tracePt t="208890" x="7932738" y="3998913"/>
          <p14:tracePt t="208926" x="7459663" y="3773488"/>
          <p14:tracePt t="208954" x="7140575" y="3635375"/>
          <p14:tracePt t="208986" x="6908800" y="3541713"/>
          <p14:tracePt t="209021" x="6770688" y="3490913"/>
          <p14:tracePt t="209050" x="6581775" y="3403600"/>
          <p14:tracePt t="209082" x="6270625" y="3228975"/>
          <p14:tracePt t="209117" x="5951538" y="3055938"/>
          <p14:tracePt t="209146" x="5935663" y="3025775"/>
          <p14:tracePt t="209178" x="5935663" y="2974975"/>
          <p14:tracePt t="209213" x="5994400" y="2917825"/>
          <p14:tracePt t="209243" x="6016625" y="2895600"/>
          <p14:tracePt t="209276" x="6067425" y="2859088"/>
          <p14:tracePt t="209308" x="6132513" y="2822575"/>
          <p14:tracePt t="209338" x="6189663" y="2822575"/>
          <p14:tracePt t="209370" x="6234113" y="2822575"/>
          <p14:tracePt t="209404" x="6270625" y="2830513"/>
          <p14:tracePt t="209434" x="6284913" y="2830513"/>
          <p14:tracePt t="209466" x="6313488" y="2816225"/>
          <p14:tracePt t="209501" x="6357938" y="2779713"/>
          <p14:tracePt t="209530" x="6378575" y="2757488"/>
          <p14:tracePt t="209562" x="6378575" y="2751138"/>
          <p14:tracePt t="209597" x="6386513" y="2751138"/>
          <p14:tracePt t="209627" x="6408738" y="2720975"/>
          <p14:tracePt t="209659" x="6437313" y="2684463"/>
          <p14:tracePt t="209903" x="6437313" y="2714625"/>
          <p14:tracePt t="209914" x="6423025" y="2751138"/>
          <p14:tracePt t="209944" x="6364288" y="2859088"/>
          <p14:tracePt t="209976" x="6313488" y="2895600"/>
          <p14:tracePt t="210010" x="6262688" y="2903538"/>
          <p14:tracePt t="210040" x="6226175" y="2873375"/>
          <p14:tracePt t="210072" x="6175375" y="2779713"/>
          <p14:tracePt t="210106" x="6081713" y="2619375"/>
          <p14:tracePt t="210136" x="5972175" y="2466975"/>
          <p14:tracePt t="210168" x="5929313" y="2430463"/>
          <p14:tracePt t="210203" x="5929313" y="2424113"/>
          <p14:tracePt t="210313" x="5921375" y="2424113"/>
          <p14:tracePt t="210325" x="5921375" y="2416175"/>
          <p14:tracePt t="210415" x="5921375" y="2438400"/>
          <p14:tracePt t="210428" x="5915025" y="2474913"/>
          <p14:tracePt t="210458" x="5884863" y="2655888"/>
          <p14:tracePt t="210490" x="5849938" y="2932113"/>
          <p14:tracePt t="210526" x="5805488" y="3265488"/>
          <p14:tracePt t="210554" x="5805488" y="3425825"/>
          <p14:tracePt t="210588" x="5834063" y="3533775"/>
          <p14:tracePt t="210969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Rectangle 316"/>
          <p:cNvSpPr/>
          <p:nvPr/>
        </p:nvSpPr>
        <p:spPr>
          <a:xfrm>
            <a:off x="540033" y="948405"/>
            <a:ext cx="725581" cy="27689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4912765" y="912808"/>
            <a:ext cx="1921318" cy="204857"/>
          </a:xfrm>
          <a:prstGeom prst="rect">
            <a:avLst/>
          </a:prstGeom>
          <a:solidFill>
            <a:srgbClr val="FFFF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5132186" y="928868"/>
            <a:ext cx="1921318" cy="204857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4536518" y="673859"/>
            <a:ext cx="2728537" cy="595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1797311" y="2946860"/>
            <a:ext cx="2546568" cy="827303"/>
          </a:xfrm>
          <a:custGeom>
            <a:avLst/>
            <a:gdLst>
              <a:gd name="connsiteX0" fmla="*/ 2545123 w 2546568"/>
              <a:gd name="connsiteY0" fmla="*/ 799999 h 827303"/>
              <a:gd name="connsiteX1" fmla="*/ 2298939 w 2546568"/>
              <a:gd name="connsiteY1" fmla="*/ 694491 h 827303"/>
              <a:gd name="connsiteX2" fmla="*/ 2017585 w 2546568"/>
              <a:gd name="connsiteY2" fmla="*/ 571399 h 827303"/>
              <a:gd name="connsiteX3" fmla="*/ 1876908 w 2546568"/>
              <a:gd name="connsiteY3" fmla="*/ 307630 h 827303"/>
              <a:gd name="connsiteX4" fmla="*/ 1120769 w 2546568"/>
              <a:gd name="connsiteY4" fmla="*/ 254876 h 827303"/>
              <a:gd name="connsiteX5" fmla="*/ 399800 w 2546568"/>
              <a:gd name="connsiteY5" fmla="*/ 465891 h 827303"/>
              <a:gd name="connsiteX6" fmla="*/ 100862 w 2546568"/>
              <a:gd name="connsiteY6" fmla="*/ 43861 h 827303"/>
              <a:gd name="connsiteX7" fmla="*/ 2158262 w 2546568"/>
              <a:gd name="connsiteY7" fmla="*/ 96614 h 827303"/>
              <a:gd name="connsiteX8" fmla="*/ 2545123 w 2546568"/>
              <a:gd name="connsiteY8" fmla="*/ 799999 h 827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46568" h="827303">
                <a:moveTo>
                  <a:pt x="2545123" y="799999"/>
                </a:moveTo>
                <a:cubicBezTo>
                  <a:pt x="2568569" y="899645"/>
                  <a:pt x="2298939" y="694491"/>
                  <a:pt x="2298939" y="694491"/>
                </a:cubicBezTo>
                <a:cubicBezTo>
                  <a:pt x="2211016" y="656391"/>
                  <a:pt x="2087923" y="635876"/>
                  <a:pt x="2017585" y="571399"/>
                </a:cubicBezTo>
                <a:cubicBezTo>
                  <a:pt x="1947247" y="506922"/>
                  <a:pt x="2026377" y="360384"/>
                  <a:pt x="1876908" y="307630"/>
                </a:cubicBezTo>
                <a:cubicBezTo>
                  <a:pt x="1727439" y="254876"/>
                  <a:pt x="1366954" y="228499"/>
                  <a:pt x="1120769" y="254876"/>
                </a:cubicBezTo>
                <a:cubicBezTo>
                  <a:pt x="874584" y="281253"/>
                  <a:pt x="569784" y="501060"/>
                  <a:pt x="399800" y="465891"/>
                </a:cubicBezTo>
                <a:cubicBezTo>
                  <a:pt x="229816" y="430722"/>
                  <a:pt x="-192215" y="105407"/>
                  <a:pt x="100862" y="43861"/>
                </a:cubicBezTo>
                <a:cubicBezTo>
                  <a:pt x="393939" y="-17685"/>
                  <a:pt x="1745024" y="-26478"/>
                  <a:pt x="2158262" y="96614"/>
                </a:cubicBezTo>
                <a:cubicBezTo>
                  <a:pt x="2571500" y="219706"/>
                  <a:pt x="2521677" y="700353"/>
                  <a:pt x="2545123" y="7999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0018" y="1003290"/>
            <a:ext cx="7141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layer 0                                                                           layer 1                    layer 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57619" y="1156548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0596" y="3194859"/>
            <a:ext cx="456887" cy="583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768654" y="3267714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</a:p>
        </p:txBody>
      </p:sp>
      <p:sp>
        <p:nvSpPr>
          <p:cNvPr id="65" name="Rectangle 64"/>
          <p:cNvSpPr/>
          <p:nvPr/>
        </p:nvSpPr>
        <p:spPr>
          <a:xfrm>
            <a:off x="894119" y="3239201"/>
            <a:ext cx="3433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[0]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85365" y="3408478"/>
            <a:ext cx="319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44447" y="3536136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93768" y="2513423"/>
            <a:ext cx="456887" cy="583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/>
          <p:cNvSpPr txBox="1"/>
          <p:nvPr/>
        </p:nvSpPr>
        <p:spPr>
          <a:xfrm>
            <a:off x="781826" y="2586278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</a:p>
        </p:txBody>
      </p:sp>
      <p:sp>
        <p:nvSpPr>
          <p:cNvPr id="79" name="Rectangle 78"/>
          <p:cNvSpPr/>
          <p:nvPr/>
        </p:nvSpPr>
        <p:spPr>
          <a:xfrm>
            <a:off x="907291" y="2557765"/>
            <a:ext cx="3433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[0]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98537" y="2727042"/>
            <a:ext cx="319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57619" y="2854700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811785" y="1804619"/>
            <a:ext cx="456887" cy="583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799843" y="1877474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</a:p>
        </p:txBody>
      </p:sp>
      <p:sp>
        <p:nvSpPr>
          <p:cNvPr id="88" name="Rectangle 87"/>
          <p:cNvSpPr/>
          <p:nvPr/>
        </p:nvSpPr>
        <p:spPr>
          <a:xfrm>
            <a:off x="925308" y="1848961"/>
            <a:ext cx="3433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[0]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916554" y="2018238"/>
            <a:ext cx="319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75636" y="2145896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469981" y="1959"/>
            <a:ext cx="12807473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Propagation Multiple-Node-Layer NN </a:t>
            </a:r>
          </a:p>
          <a:p>
            <a:pPr algn="ctr">
              <a:defRPr/>
            </a:pPr>
            <a:endParaRPr lang="en-US" altLang="zh-CN" sz="11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" name="Oval 323"/>
          <p:cNvSpPr/>
          <p:nvPr/>
        </p:nvSpPr>
        <p:spPr>
          <a:xfrm>
            <a:off x="5281154" y="1954877"/>
            <a:ext cx="520418" cy="48159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TextBox 321"/>
          <p:cNvSpPr txBox="1"/>
          <p:nvPr/>
        </p:nvSpPr>
        <p:spPr>
          <a:xfrm>
            <a:off x="5418769" y="1998763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0" name="Oval 219"/>
          <p:cNvSpPr/>
          <p:nvPr/>
        </p:nvSpPr>
        <p:spPr>
          <a:xfrm>
            <a:off x="5314446" y="2838160"/>
            <a:ext cx="520418" cy="48159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TextBox 220"/>
          <p:cNvSpPr txBox="1"/>
          <p:nvPr/>
        </p:nvSpPr>
        <p:spPr>
          <a:xfrm>
            <a:off x="5437135" y="2893621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94" name="TextBox 393"/>
          <p:cNvSpPr txBox="1"/>
          <p:nvPr/>
        </p:nvSpPr>
        <p:spPr>
          <a:xfrm>
            <a:off x="5262118" y="643332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2989624" y="1840241"/>
            <a:ext cx="4700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w</a:t>
            </a:r>
            <a:r>
              <a:rPr lang="en-US" sz="1600" baseline="-25000" dirty="0">
                <a:solidFill>
                  <a:srgbClr val="FF0000"/>
                </a:solidFill>
              </a:rPr>
              <a:t>11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3120019" y="2148112"/>
            <a:ext cx="5004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w</a:t>
            </a:r>
            <a:r>
              <a:rPr lang="en-US" sz="1600" baseline="-25000" dirty="0">
                <a:solidFill>
                  <a:srgbClr val="FF0000"/>
                </a:solidFill>
              </a:rPr>
              <a:t>12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4034068" y="2467966"/>
            <a:ext cx="5004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w</a:t>
            </a:r>
            <a:r>
              <a:rPr lang="en-US" sz="1600" baseline="-25000" dirty="0">
                <a:solidFill>
                  <a:srgbClr val="FF0000"/>
                </a:solidFill>
              </a:rPr>
              <a:t>13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3150672" y="1841911"/>
            <a:ext cx="27122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FF0000"/>
                </a:solidFill>
              </a:rPr>
              <a:t>[1]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3285656" y="2139219"/>
            <a:ext cx="2840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>
                <a:solidFill>
                  <a:srgbClr val="FF0000"/>
                </a:solidFill>
              </a:rPr>
              <a:t>[1]</a:t>
            </a:r>
          </a:p>
        </p:txBody>
      </p:sp>
      <p:sp>
        <p:nvSpPr>
          <p:cNvPr id="242" name="Rectangle 241"/>
          <p:cNvSpPr/>
          <p:nvPr/>
        </p:nvSpPr>
        <p:spPr>
          <a:xfrm>
            <a:off x="4200611" y="2468048"/>
            <a:ext cx="27122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>
                <a:solidFill>
                  <a:srgbClr val="FF0000"/>
                </a:solidFill>
              </a:rPr>
              <a:t>[1]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298932" y="2203632"/>
            <a:ext cx="3823489" cy="574628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/>
          <p:cNvCxnSpPr/>
          <p:nvPr/>
        </p:nvCxnSpPr>
        <p:spPr>
          <a:xfrm flipV="1">
            <a:off x="1333870" y="2177048"/>
            <a:ext cx="3873702" cy="1244692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Arrow Connector 268"/>
          <p:cNvCxnSpPr/>
          <p:nvPr/>
        </p:nvCxnSpPr>
        <p:spPr>
          <a:xfrm>
            <a:off x="1269799" y="2071246"/>
            <a:ext cx="4009115" cy="106598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" name="Oval 357"/>
          <p:cNvSpPr/>
          <p:nvPr/>
        </p:nvSpPr>
        <p:spPr>
          <a:xfrm>
            <a:off x="819241" y="2533134"/>
            <a:ext cx="543230" cy="47172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Oval 359"/>
          <p:cNvSpPr/>
          <p:nvPr/>
        </p:nvSpPr>
        <p:spPr>
          <a:xfrm>
            <a:off x="821044" y="3246333"/>
            <a:ext cx="543230" cy="47172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Oval 356"/>
          <p:cNvSpPr/>
          <p:nvPr/>
        </p:nvSpPr>
        <p:spPr>
          <a:xfrm>
            <a:off x="750436" y="1851046"/>
            <a:ext cx="543230" cy="47172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Rectangle 227"/>
          <p:cNvSpPr/>
          <p:nvPr/>
        </p:nvSpPr>
        <p:spPr>
          <a:xfrm>
            <a:off x="1519427" y="2197823"/>
            <a:ext cx="4700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w</a:t>
            </a:r>
            <a:r>
              <a:rPr lang="en-US" sz="1600" baseline="-25000" dirty="0"/>
              <a:t>21</a:t>
            </a:r>
            <a:endParaRPr lang="en-US" sz="1600" dirty="0"/>
          </a:p>
        </p:txBody>
      </p:sp>
      <p:sp>
        <p:nvSpPr>
          <p:cNvPr id="229" name="Rectangle 228"/>
          <p:cNvSpPr/>
          <p:nvPr/>
        </p:nvSpPr>
        <p:spPr>
          <a:xfrm>
            <a:off x="1528879" y="2760610"/>
            <a:ext cx="5004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w</a:t>
            </a:r>
            <a:r>
              <a:rPr lang="en-US" sz="1600" baseline="-25000" dirty="0"/>
              <a:t>22 </a:t>
            </a:r>
            <a:endParaRPr lang="en-US" sz="1600" dirty="0"/>
          </a:p>
        </p:txBody>
      </p:sp>
      <p:sp>
        <p:nvSpPr>
          <p:cNvPr id="230" name="Rectangle 229"/>
          <p:cNvSpPr/>
          <p:nvPr/>
        </p:nvSpPr>
        <p:spPr>
          <a:xfrm>
            <a:off x="2627657" y="3062125"/>
            <a:ext cx="5004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w</a:t>
            </a:r>
            <a:r>
              <a:rPr lang="en-US" sz="1600" baseline="-25000" dirty="0"/>
              <a:t>23 </a:t>
            </a:r>
            <a:endParaRPr lang="en-US" sz="1600" dirty="0"/>
          </a:p>
        </p:txBody>
      </p:sp>
      <p:sp>
        <p:nvSpPr>
          <p:cNvPr id="231" name="Rectangle 230"/>
          <p:cNvSpPr/>
          <p:nvPr/>
        </p:nvSpPr>
        <p:spPr>
          <a:xfrm>
            <a:off x="1647717" y="2182434"/>
            <a:ext cx="27122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/>
              <a:t>[1]</a:t>
            </a:r>
          </a:p>
        </p:txBody>
      </p:sp>
      <p:sp>
        <p:nvSpPr>
          <p:cNvPr id="233" name="Rectangle 232"/>
          <p:cNvSpPr/>
          <p:nvPr/>
        </p:nvSpPr>
        <p:spPr>
          <a:xfrm>
            <a:off x="1678031" y="2767461"/>
            <a:ext cx="284052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>
                <a:solidFill>
                  <a:srgbClr val="FF0000"/>
                </a:solidFill>
              </a:rPr>
              <a:t>[1]</a:t>
            </a:r>
          </a:p>
        </p:txBody>
      </p:sp>
      <p:sp>
        <p:nvSpPr>
          <p:cNvPr id="234" name="Rectangle 233"/>
          <p:cNvSpPr/>
          <p:nvPr/>
        </p:nvSpPr>
        <p:spPr>
          <a:xfrm>
            <a:off x="2779766" y="3046958"/>
            <a:ext cx="271228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/>
              <a:t>[1]</a:t>
            </a:r>
          </a:p>
        </p:txBody>
      </p:sp>
      <p:cxnSp>
        <p:nvCxnSpPr>
          <p:cNvPr id="237" name="Straight Arrow Connector 236"/>
          <p:cNvCxnSpPr>
            <a:stCxn id="358" idx="6"/>
          </p:cNvCxnSpPr>
          <p:nvPr/>
        </p:nvCxnSpPr>
        <p:spPr>
          <a:xfrm>
            <a:off x="1362471" y="2768996"/>
            <a:ext cx="3939403" cy="29170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/>
          <p:cNvCxnSpPr>
            <a:stCxn id="360" idx="6"/>
          </p:cNvCxnSpPr>
          <p:nvPr/>
        </p:nvCxnSpPr>
        <p:spPr>
          <a:xfrm flipV="1">
            <a:off x="1364274" y="3094042"/>
            <a:ext cx="3934983" cy="38815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/>
          <p:nvPr/>
        </p:nvCxnSpPr>
        <p:spPr>
          <a:xfrm>
            <a:off x="1288434" y="2101803"/>
            <a:ext cx="4009115" cy="973924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0" name="Oval 369"/>
          <p:cNvSpPr/>
          <p:nvPr/>
        </p:nvSpPr>
        <p:spPr>
          <a:xfrm>
            <a:off x="5278813" y="1957723"/>
            <a:ext cx="520418" cy="48159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TextBox 370"/>
          <p:cNvSpPr txBox="1"/>
          <p:nvPr/>
        </p:nvSpPr>
        <p:spPr>
          <a:xfrm>
            <a:off x="5255792" y="2004098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2" name="Oval 371"/>
          <p:cNvSpPr/>
          <p:nvPr/>
        </p:nvSpPr>
        <p:spPr>
          <a:xfrm>
            <a:off x="5312105" y="2841006"/>
            <a:ext cx="520418" cy="48159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TextBox 373"/>
          <p:cNvSpPr txBox="1"/>
          <p:nvPr/>
        </p:nvSpPr>
        <p:spPr>
          <a:xfrm>
            <a:off x="5286275" y="2884859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76" name="TextBox 375"/>
          <p:cNvSpPr txBox="1"/>
          <p:nvPr/>
        </p:nvSpPr>
        <p:spPr>
          <a:xfrm>
            <a:off x="5493271" y="2010689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8" name="TextBox 377"/>
          <p:cNvSpPr txBox="1"/>
          <p:nvPr/>
        </p:nvSpPr>
        <p:spPr>
          <a:xfrm>
            <a:off x="5528620" y="2884859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/>
              <a:t>2</a:t>
            </a:r>
            <a:endParaRPr lang="en-US" dirty="0"/>
          </a:p>
        </p:txBody>
      </p:sp>
      <p:cxnSp>
        <p:nvCxnSpPr>
          <p:cNvPr id="70" name="Straight Connector 69"/>
          <p:cNvCxnSpPr/>
          <p:nvPr/>
        </p:nvCxnSpPr>
        <p:spPr>
          <a:xfrm>
            <a:off x="5561882" y="1957723"/>
            <a:ext cx="0" cy="4815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/>
          <p:cNvCxnSpPr/>
          <p:nvPr/>
        </p:nvCxnSpPr>
        <p:spPr>
          <a:xfrm>
            <a:off x="5577853" y="2841643"/>
            <a:ext cx="0" cy="4815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8" name="Rectangle 417"/>
          <p:cNvSpPr/>
          <p:nvPr/>
        </p:nvSpPr>
        <p:spPr>
          <a:xfrm>
            <a:off x="5327805" y="2018190"/>
            <a:ext cx="3000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[1]</a:t>
            </a:r>
          </a:p>
        </p:txBody>
      </p:sp>
      <p:sp>
        <p:nvSpPr>
          <p:cNvPr id="419" name="Rectangle 418"/>
          <p:cNvSpPr/>
          <p:nvPr/>
        </p:nvSpPr>
        <p:spPr>
          <a:xfrm>
            <a:off x="5354855" y="2924438"/>
            <a:ext cx="3000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[1]</a:t>
            </a:r>
          </a:p>
        </p:txBody>
      </p:sp>
      <p:sp>
        <p:nvSpPr>
          <p:cNvPr id="420" name="Rectangle 419"/>
          <p:cNvSpPr/>
          <p:nvPr/>
        </p:nvSpPr>
        <p:spPr>
          <a:xfrm>
            <a:off x="5548785" y="2022000"/>
            <a:ext cx="3000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[1]</a:t>
            </a:r>
          </a:p>
        </p:txBody>
      </p:sp>
      <p:sp>
        <p:nvSpPr>
          <p:cNvPr id="421" name="Rectangle 420"/>
          <p:cNvSpPr/>
          <p:nvPr/>
        </p:nvSpPr>
        <p:spPr>
          <a:xfrm>
            <a:off x="5575835" y="2905388"/>
            <a:ext cx="3000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[1]</a:t>
            </a:r>
          </a:p>
        </p:txBody>
      </p:sp>
      <p:sp>
        <p:nvSpPr>
          <p:cNvPr id="422" name="TextBox 421"/>
          <p:cNvSpPr txBox="1"/>
          <p:nvPr/>
        </p:nvSpPr>
        <p:spPr>
          <a:xfrm>
            <a:off x="799843" y="1328663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3" name="Rectangle 422"/>
          <p:cNvSpPr/>
          <p:nvPr/>
        </p:nvSpPr>
        <p:spPr>
          <a:xfrm>
            <a:off x="945070" y="1299859"/>
            <a:ext cx="3433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[0]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3" name="Group 242"/>
          <p:cNvGrpSpPr/>
          <p:nvPr/>
        </p:nvGrpSpPr>
        <p:grpSpPr>
          <a:xfrm>
            <a:off x="6839588" y="2363394"/>
            <a:ext cx="520418" cy="481597"/>
            <a:chOff x="4772655" y="2835901"/>
            <a:chExt cx="520418" cy="481597"/>
          </a:xfrm>
        </p:grpSpPr>
        <p:sp>
          <p:nvSpPr>
            <p:cNvPr id="246" name="Oval 245"/>
            <p:cNvSpPr/>
            <p:nvPr/>
          </p:nvSpPr>
          <p:spPr>
            <a:xfrm>
              <a:off x="4772655" y="2835901"/>
              <a:ext cx="520418" cy="4815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4895344" y="2891362"/>
              <a:ext cx="340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t</a:t>
              </a:r>
              <a:r>
                <a:rPr lang="en-US" baseline="-25000" dirty="0">
                  <a:solidFill>
                    <a:srgbClr val="00B050"/>
                  </a:solidFill>
                </a:rPr>
                <a:t>1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  <p:cxnSp>
        <p:nvCxnSpPr>
          <p:cNvPr id="31" name="Straight Arrow Connector 30"/>
          <p:cNvCxnSpPr>
            <a:stCxn id="220" idx="6"/>
            <a:endCxn id="246" idx="2"/>
          </p:cNvCxnSpPr>
          <p:nvPr/>
        </p:nvCxnSpPr>
        <p:spPr>
          <a:xfrm flipV="1">
            <a:off x="5855994" y="2604193"/>
            <a:ext cx="983594" cy="47467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247"/>
          <p:cNvCxnSpPr>
            <a:stCxn id="324" idx="6"/>
            <a:endCxn id="246" idx="2"/>
          </p:cNvCxnSpPr>
          <p:nvPr/>
        </p:nvCxnSpPr>
        <p:spPr>
          <a:xfrm>
            <a:off x="5822702" y="2195582"/>
            <a:ext cx="1016886" cy="40861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Rectangle 248"/>
          <p:cNvSpPr/>
          <p:nvPr/>
        </p:nvSpPr>
        <p:spPr>
          <a:xfrm>
            <a:off x="6183069" y="2114701"/>
            <a:ext cx="5004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w</a:t>
            </a:r>
            <a:r>
              <a:rPr lang="en-US" sz="1600" baseline="-25000" dirty="0">
                <a:solidFill>
                  <a:srgbClr val="00B050"/>
                </a:solidFill>
              </a:rPr>
              <a:t>11 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251" name="Rectangle 250"/>
          <p:cNvSpPr/>
          <p:nvPr/>
        </p:nvSpPr>
        <p:spPr>
          <a:xfrm>
            <a:off x="6183069" y="2826667"/>
            <a:ext cx="5004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w</a:t>
            </a:r>
            <a:r>
              <a:rPr lang="en-US" sz="1600" baseline="-25000" dirty="0">
                <a:solidFill>
                  <a:srgbClr val="00B050"/>
                </a:solidFill>
              </a:rPr>
              <a:t>12 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275" name="Rectangle 274"/>
          <p:cNvSpPr/>
          <p:nvPr/>
        </p:nvSpPr>
        <p:spPr>
          <a:xfrm>
            <a:off x="6315908" y="2014951"/>
            <a:ext cx="3561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[2]</a:t>
            </a:r>
          </a:p>
        </p:txBody>
      </p:sp>
      <p:sp>
        <p:nvSpPr>
          <p:cNvPr id="276" name="Rectangle 275"/>
          <p:cNvSpPr/>
          <p:nvPr/>
        </p:nvSpPr>
        <p:spPr>
          <a:xfrm>
            <a:off x="6294140" y="2755173"/>
            <a:ext cx="3561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[2]</a:t>
            </a:r>
          </a:p>
        </p:txBody>
      </p:sp>
      <p:sp>
        <p:nvSpPr>
          <p:cNvPr id="412" name="Oval 411"/>
          <p:cNvSpPr/>
          <p:nvPr/>
        </p:nvSpPr>
        <p:spPr>
          <a:xfrm>
            <a:off x="6833400" y="2349413"/>
            <a:ext cx="520418" cy="48159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" name="TextBox 412"/>
          <p:cNvSpPr txBox="1"/>
          <p:nvPr/>
        </p:nvSpPr>
        <p:spPr>
          <a:xfrm>
            <a:off x="6810379" y="2395788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z</a:t>
            </a:r>
            <a:r>
              <a:rPr lang="en-US" baseline="-25000" dirty="0">
                <a:solidFill>
                  <a:srgbClr val="00B050"/>
                </a:solidFill>
              </a:rPr>
              <a:t>1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16" name="TextBox 415"/>
          <p:cNvSpPr txBox="1"/>
          <p:nvPr/>
        </p:nvSpPr>
        <p:spPr>
          <a:xfrm>
            <a:off x="7047858" y="2402379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a</a:t>
            </a:r>
            <a:r>
              <a:rPr lang="en-US" baseline="-25000" dirty="0">
                <a:solidFill>
                  <a:srgbClr val="00B050"/>
                </a:solidFill>
              </a:rPr>
              <a:t>1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392" name="Straight Connector 391"/>
          <p:cNvCxnSpPr/>
          <p:nvPr/>
        </p:nvCxnSpPr>
        <p:spPr>
          <a:xfrm>
            <a:off x="7116469" y="2349413"/>
            <a:ext cx="0" cy="4815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/>
          <p:cNvSpPr/>
          <p:nvPr/>
        </p:nvSpPr>
        <p:spPr>
          <a:xfrm>
            <a:off x="6899674" y="2307515"/>
            <a:ext cx="3193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aseline="-25000" dirty="0">
                <a:solidFill>
                  <a:srgbClr val="00B050"/>
                </a:solidFill>
              </a:rPr>
              <a:t>[2]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431" name="Rectangle 430"/>
          <p:cNvSpPr/>
          <p:nvPr/>
        </p:nvSpPr>
        <p:spPr>
          <a:xfrm>
            <a:off x="7110211" y="2299366"/>
            <a:ext cx="3193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aseline="-25000" dirty="0">
                <a:solidFill>
                  <a:srgbClr val="00B050"/>
                </a:solidFill>
              </a:rPr>
              <a:t>[2]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696475" y="1794244"/>
            <a:ext cx="696474" cy="2013267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8" name="Rectangle 437"/>
          <p:cNvSpPr/>
          <p:nvPr/>
        </p:nvSpPr>
        <p:spPr>
          <a:xfrm>
            <a:off x="5180086" y="1774723"/>
            <a:ext cx="696474" cy="1620253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68698" y="898665"/>
            <a:ext cx="7627805" cy="311210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217538" y="1193539"/>
            <a:ext cx="530815" cy="572225"/>
            <a:chOff x="1557719" y="1156548"/>
            <a:chExt cx="530815" cy="572225"/>
          </a:xfrm>
        </p:grpSpPr>
        <p:sp>
          <p:nvSpPr>
            <p:cNvPr id="272" name="TextBox 271"/>
            <p:cNvSpPr txBox="1"/>
            <p:nvPr/>
          </p:nvSpPr>
          <p:spPr>
            <a:xfrm>
              <a:off x="1557719" y="1156548"/>
              <a:ext cx="18473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6" name="TextBox 285"/>
            <p:cNvSpPr txBox="1"/>
            <p:nvPr/>
          </p:nvSpPr>
          <p:spPr>
            <a:xfrm>
              <a:off x="1599943" y="1328663"/>
              <a:ext cx="3770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1745170" y="1299859"/>
              <a:ext cx="34336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7" name="Group 296"/>
          <p:cNvGrpSpPr/>
          <p:nvPr/>
        </p:nvGrpSpPr>
        <p:grpSpPr>
          <a:xfrm>
            <a:off x="6816718" y="1212197"/>
            <a:ext cx="530815" cy="572225"/>
            <a:chOff x="1557719" y="1156548"/>
            <a:chExt cx="530815" cy="572225"/>
          </a:xfrm>
        </p:grpSpPr>
        <p:sp>
          <p:nvSpPr>
            <p:cNvPr id="298" name="TextBox 297"/>
            <p:cNvSpPr txBox="1"/>
            <p:nvPr/>
          </p:nvSpPr>
          <p:spPr>
            <a:xfrm>
              <a:off x="1557719" y="1156548"/>
              <a:ext cx="18473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1599943" y="1328663"/>
              <a:ext cx="3770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1745170" y="1299859"/>
              <a:ext cx="34336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[2]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04850" y="85978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009792" y="832572"/>
            <a:ext cx="4147054" cy="3186262"/>
            <a:chOff x="8009792" y="832572"/>
            <a:chExt cx="4147054" cy="3186262"/>
          </a:xfrm>
        </p:grpSpPr>
        <p:sp>
          <p:nvSpPr>
            <p:cNvPr id="108" name="TextBox 107"/>
            <p:cNvSpPr txBox="1"/>
            <p:nvPr/>
          </p:nvSpPr>
          <p:spPr>
            <a:xfrm>
              <a:off x="8351637" y="1449205"/>
              <a:ext cx="3805209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Forward Propagation</a:t>
              </a:r>
            </a:p>
            <a:p>
              <a:r>
                <a:rPr lang="en-US" sz="2800" dirty="0"/>
                <a:t>For k=1:2</a:t>
              </a:r>
            </a:p>
            <a:p>
              <a:r>
                <a:rPr lang="en-US" sz="2800" dirty="0"/>
                <a:t>   z(:,k)=W(:,:,k)*</a:t>
              </a:r>
              <a:r>
                <a:rPr lang="en-US" sz="2800" dirty="0">
                  <a:solidFill>
                    <a:srgbClr val="FF0000"/>
                  </a:solidFill>
                </a:rPr>
                <a:t>a(:,k-1)</a:t>
              </a:r>
            </a:p>
            <a:p>
              <a:r>
                <a:rPr lang="en-US" sz="2800" dirty="0"/>
                <a:t>   a(:,k)=1/(1+exp(-z(:,k)))</a:t>
              </a:r>
            </a:p>
            <a:p>
              <a:r>
                <a:rPr lang="en-US" sz="2800" dirty="0"/>
                <a:t>end</a:t>
              </a:r>
            </a:p>
          </p:txBody>
        </p:sp>
        <p:sp>
          <p:nvSpPr>
            <p:cNvPr id="308" name="Rectangle 307"/>
            <p:cNvSpPr/>
            <p:nvPr/>
          </p:nvSpPr>
          <p:spPr>
            <a:xfrm>
              <a:off x="8018520" y="909632"/>
              <a:ext cx="4000800" cy="310920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TextBox 308"/>
            <p:cNvSpPr txBox="1"/>
            <p:nvPr/>
          </p:nvSpPr>
          <p:spPr>
            <a:xfrm>
              <a:off x="8009792" y="832572"/>
              <a:ext cx="4828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c)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53423" y="3817051"/>
            <a:ext cx="12562597" cy="2850450"/>
            <a:chOff x="-53423" y="3817051"/>
            <a:chExt cx="12562597" cy="2850450"/>
          </a:xfrm>
        </p:grpSpPr>
        <p:sp>
          <p:nvSpPr>
            <p:cNvPr id="8" name="Freeform 7"/>
            <p:cNvSpPr/>
            <p:nvPr/>
          </p:nvSpPr>
          <p:spPr>
            <a:xfrm>
              <a:off x="3757222" y="3817051"/>
              <a:ext cx="311833" cy="411976"/>
            </a:xfrm>
            <a:custGeom>
              <a:avLst/>
              <a:gdLst>
                <a:gd name="connsiteX0" fmla="*/ 286966 w 311833"/>
                <a:gd name="connsiteY0" fmla="*/ 87923 h 411976"/>
                <a:gd name="connsiteX1" fmla="*/ 304550 w 311833"/>
                <a:gd name="connsiteY1" fmla="*/ 298938 h 411976"/>
                <a:gd name="connsiteX2" fmla="*/ 181458 w 311833"/>
                <a:gd name="connsiteY2" fmla="*/ 351692 h 411976"/>
                <a:gd name="connsiteX3" fmla="*/ 23196 w 311833"/>
                <a:gd name="connsiteY3" fmla="*/ 404446 h 411976"/>
                <a:gd name="connsiteX4" fmla="*/ 23196 w 311833"/>
                <a:gd name="connsiteY4" fmla="*/ 175846 h 411976"/>
                <a:gd name="connsiteX5" fmla="*/ 234212 w 311833"/>
                <a:gd name="connsiteY5" fmla="*/ 0 h 41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833" h="411976">
                  <a:moveTo>
                    <a:pt x="286966" y="87923"/>
                  </a:moveTo>
                  <a:cubicBezTo>
                    <a:pt x="304550" y="171450"/>
                    <a:pt x="322135" y="254977"/>
                    <a:pt x="304550" y="298938"/>
                  </a:cubicBezTo>
                  <a:cubicBezTo>
                    <a:pt x="286965" y="342899"/>
                    <a:pt x="228350" y="334107"/>
                    <a:pt x="181458" y="351692"/>
                  </a:cubicBezTo>
                  <a:cubicBezTo>
                    <a:pt x="134566" y="369277"/>
                    <a:pt x="49573" y="433754"/>
                    <a:pt x="23196" y="404446"/>
                  </a:cubicBezTo>
                  <a:cubicBezTo>
                    <a:pt x="-3181" y="375138"/>
                    <a:pt x="-11973" y="243254"/>
                    <a:pt x="23196" y="175846"/>
                  </a:cubicBezTo>
                  <a:cubicBezTo>
                    <a:pt x="58365" y="108438"/>
                    <a:pt x="146288" y="54219"/>
                    <a:pt x="23421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-53423" y="4083525"/>
              <a:ext cx="12562597" cy="2583976"/>
              <a:chOff x="-53423" y="4083525"/>
              <a:chExt cx="12562597" cy="2583976"/>
            </a:xfrm>
          </p:grpSpPr>
          <p:sp>
            <p:nvSpPr>
              <p:cNvPr id="177" name="Rectangle 176"/>
              <p:cNvSpPr/>
              <p:nvPr/>
            </p:nvSpPr>
            <p:spPr>
              <a:xfrm>
                <a:off x="1945484" y="4789106"/>
                <a:ext cx="649538" cy="523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w</a:t>
                </a:r>
                <a:r>
                  <a:rPr lang="en-US" sz="2400" baseline="-25000" dirty="0">
                    <a:solidFill>
                      <a:srgbClr val="FF0000"/>
                    </a:solidFill>
                  </a:rPr>
                  <a:t>11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2215580" y="4803690"/>
                <a:ext cx="35618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[1]</a:t>
                </a:r>
              </a:p>
            </p:txBody>
          </p:sp>
          <p:sp>
            <p:nvSpPr>
              <p:cNvPr id="188" name="Rectangle 187"/>
              <p:cNvSpPr/>
              <p:nvPr/>
            </p:nvSpPr>
            <p:spPr>
              <a:xfrm>
                <a:off x="2841446" y="4807003"/>
                <a:ext cx="64953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w</a:t>
                </a:r>
                <a:r>
                  <a:rPr lang="en-US" sz="2400" baseline="-25000" dirty="0">
                    <a:solidFill>
                      <a:srgbClr val="FF0000"/>
                    </a:solidFill>
                  </a:rPr>
                  <a:t>12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3111696" y="4831511"/>
                <a:ext cx="35618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[1]</a:t>
                </a:r>
              </a:p>
            </p:txBody>
          </p:sp>
          <p:sp>
            <p:nvSpPr>
              <p:cNvPr id="191" name="Rectangle 190"/>
              <p:cNvSpPr/>
              <p:nvPr/>
            </p:nvSpPr>
            <p:spPr>
              <a:xfrm>
                <a:off x="3729889" y="4807003"/>
                <a:ext cx="64953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w</a:t>
                </a:r>
                <a:r>
                  <a:rPr lang="en-US" sz="2400" baseline="-25000" dirty="0">
                    <a:solidFill>
                      <a:srgbClr val="FF0000"/>
                    </a:solidFill>
                  </a:rPr>
                  <a:t>13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2" name="Rectangle 191"/>
              <p:cNvSpPr/>
              <p:nvPr/>
            </p:nvSpPr>
            <p:spPr>
              <a:xfrm>
                <a:off x="4010812" y="4844497"/>
                <a:ext cx="35618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</a:rPr>
                  <a:t>[1]</a:t>
                </a:r>
              </a:p>
            </p:txBody>
          </p:sp>
          <p:sp>
            <p:nvSpPr>
              <p:cNvPr id="194" name="Rectangle 193"/>
              <p:cNvSpPr/>
              <p:nvPr/>
            </p:nvSpPr>
            <p:spPr>
              <a:xfrm>
                <a:off x="1963218" y="5236129"/>
                <a:ext cx="64953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w</a:t>
                </a:r>
                <a:r>
                  <a:rPr lang="en-US" sz="2400" baseline="-25000" dirty="0"/>
                  <a:t>21</a:t>
                </a:r>
                <a:endParaRPr lang="en-US" sz="2400" dirty="0"/>
              </a:p>
            </p:txBody>
          </p:sp>
          <p:sp>
            <p:nvSpPr>
              <p:cNvPr id="195" name="Rectangle 194"/>
              <p:cNvSpPr/>
              <p:nvPr/>
            </p:nvSpPr>
            <p:spPr>
              <a:xfrm>
                <a:off x="2229405" y="5282743"/>
                <a:ext cx="35618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[1]</a:t>
                </a:r>
              </a:p>
            </p:txBody>
          </p:sp>
          <p:sp>
            <p:nvSpPr>
              <p:cNvPr id="197" name="Rectangle 196"/>
              <p:cNvSpPr/>
              <p:nvPr/>
            </p:nvSpPr>
            <p:spPr>
              <a:xfrm>
                <a:off x="2859177" y="5254028"/>
                <a:ext cx="64953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w</a:t>
                </a:r>
                <a:r>
                  <a:rPr lang="en-US" sz="2400" baseline="-25000" dirty="0"/>
                  <a:t>22</a:t>
                </a:r>
                <a:endParaRPr lang="en-US" sz="2400" dirty="0"/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3126648" y="5304462"/>
                <a:ext cx="35618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[1]</a:t>
                </a:r>
              </a:p>
            </p:txBody>
          </p:sp>
          <p:sp>
            <p:nvSpPr>
              <p:cNvPr id="200" name="Rectangle 199"/>
              <p:cNvSpPr/>
              <p:nvPr/>
            </p:nvSpPr>
            <p:spPr>
              <a:xfrm>
                <a:off x="3747623" y="5254027"/>
                <a:ext cx="64953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w</a:t>
                </a:r>
                <a:r>
                  <a:rPr lang="en-US" sz="2400" baseline="-25000" dirty="0"/>
                  <a:t>23</a:t>
                </a:r>
                <a:endParaRPr lang="en-US" sz="2400" dirty="0"/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4020701" y="5304461"/>
                <a:ext cx="35618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/>
                  <a:t>[1]</a:t>
                </a:r>
              </a:p>
            </p:txBody>
          </p:sp>
          <p:sp>
            <p:nvSpPr>
              <p:cNvPr id="38" name="Double Bracket 37"/>
              <p:cNvSpPr/>
              <p:nvPr/>
            </p:nvSpPr>
            <p:spPr>
              <a:xfrm>
                <a:off x="1932212" y="4718131"/>
                <a:ext cx="2593447" cy="1313073"/>
              </a:xfrm>
              <a:prstGeom prst="bracket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Rectangle 249"/>
              <p:cNvSpPr/>
              <p:nvPr/>
            </p:nvSpPr>
            <p:spPr>
              <a:xfrm>
                <a:off x="4722072" y="4821278"/>
                <a:ext cx="44435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x</a:t>
                </a:r>
                <a:r>
                  <a:rPr lang="en-US" sz="2400" baseline="-25000" dirty="0"/>
                  <a:t>1</a:t>
                </a:r>
                <a:endParaRPr lang="en-US" sz="2400" dirty="0"/>
              </a:p>
            </p:txBody>
          </p:sp>
          <p:sp>
            <p:nvSpPr>
              <p:cNvPr id="252" name="Rectangle 251"/>
              <p:cNvSpPr/>
              <p:nvPr/>
            </p:nvSpPr>
            <p:spPr>
              <a:xfrm>
                <a:off x="4739005" y="5260998"/>
                <a:ext cx="44435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x</a:t>
                </a:r>
                <a:r>
                  <a:rPr lang="en-US" sz="2400" baseline="-25000" dirty="0"/>
                  <a:t>2</a:t>
                </a:r>
                <a:endParaRPr lang="en-US" sz="2400" dirty="0"/>
              </a:p>
            </p:txBody>
          </p:sp>
          <p:sp>
            <p:nvSpPr>
              <p:cNvPr id="253" name="Rectangle 252"/>
              <p:cNvSpPr/>
              <p:nvPr/>
            </p:nvSpPr>
            <p:spPr>
              <a:xfrm>
                <a:off x="4755938" y="5700718"/>
                <a:ext cx="44435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x</a:t>
                </a:r>
                <a:r>
                  <a:rPr lang="en-US" sz="2400" baseline="-25000" dirty="0"/>
                  <a:t>3</a:t>
                </a:r>
                <a:endParaRPr lang="en-US" sz="2400" dirty="0"/>
              </a:p>
            </p:txBody>
          </p:sp>
          <p:sp>
            <p:nvSpPr>
              <p:cNvPr id="12" name="Double Brace 11"/>
              <p:cNvSpPr/>
              <p:nvPr/>
            </p:nvSpPr>
            <p:spPr>
              <a:xfrm>
                <a:off x="4639604" y="4890513"/>
                <a:ext cx="608615" cy="143754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Rectangle 396"/>
              <p:cNvSpPr/>
              <p:nvPr/>
            </p:nvSpPr>
            <p:spPr>
              <a:xfrm>
                <a:off x="1014385" y="5104564"/>
                <a:ext cx="91082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b</a:t>
                </a:r>
                <a:r>
                  <a:rPr lang="en-US" sz="2800" baseline="30000" dirty="0"/>
                  <a:t>[1]</a:t>
                </a:r>
                <a:r>
                  <a:rPr lang="en-US" sz="2800" dirty="0"/>
                  <a:t> +</a:t>
                </a:r>
                <a:endParaRPr lang="en-US" sz="24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454442" y="5181350"/>
                <a:ext cx="364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=</a:t>
                </a:r>
              </a:p>
            </p:txBody>
          </p:sp>
          <p:sp>
            <p:nvSpPr>
              <p:cNvPr id="387" name="Rectangle 386"/>
              <p:cNvSpPr/>
              <p:nvPr/>
            </p:nvSpPr>
            <p:spPr>
              <a:xfrm>
                <a:off x="711756" y="4909128"/>
                <a:ext cx="3674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1</a:t>
                </a:r>
                <a:endParaRPr lang="en-US" sz="2400" dirty="0"/>
              </a:p>
            </p:txBody>
          </p:sp>
          <p:sp>
            <p:nvSpPr>
              <p:cNvPr id="389" name="Rectangle 388"/>
              <p:cNvSpPr/>
              <p:nvPr/>
            </p:nvSpPr>
            <p:spPr>
              <a:xfrm>
                <a:off x="709778" y="5316130"/>
                <a:ext cx="36740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1</a:t>
                </a:r>
                <a:endParaRPr lang="en-US" sz="2400" dirty="0"/>
              </a:p>
            </p:txBody>
          </p:sp>
          <p:sp>
            <p:nvSpPr>
              <p:cNvPr id="398" name="Double Bracket 397"/>
              <p:cNvSpPr/>
              <p:nvPr/>
            </p:nvSpPr>
            <p:spPr>
              <a:xfrm>
                <a:off x="728461" y="4964995"/>
                <a:ext cx="310854" cy="922680"/>
              </a:xfrm>
              <a:prstGeom prst="bracket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4858459" y="4876311"/>
                <a:ext cx="3561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[0]</a:t>
                </a:r>
              </a:p>
            </p:txBody>
          </p:sp>
          <p:sp>
            <p:nvSpPr>
              <p:cNvPr id="362" name="TextBox 361"/>
              <p:cNvSpPr txBox="1"/>
              <p:nvPr/>
            </p:nvSpPr>
            <p:spPr>
              <a:xfrm>
                <a:off x="4875394" y="5333509"/>
                <a:ext cx="3561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[0]</a:t>
                </a:r>
              </a:p>
            </p:txBody>
          </p:sp>
          <p:sp>
            <p:nvSpPr>
              <p:cNvPr id="363" name="TextBox 362"/>
              <p:cNvSpPr txBox="1"/>
              <p:nvPr/>
            </p:nvSpPr>
            <p:spPr>
              <a:xfrm>
                <a:off x="4892329" y="5773774"/>
                <a:ext cx="3561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[0]</a:t>
                </a:r>
              </a:p>
            </p:txBody>
          </p:sp>
          <p:sp>
            <p:nvSpPr>
              <p:cNvPr id="404" name="TextBox 403"/>
              <p:cNvSpPr txBox="1"/>
              <p:nvPr/>
            </p:nvSpPr>
            <p:spPr>
              <a:xfrm>
                <a:off x="1428449" y="4083525"/>
                <a:ext cx="205274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           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endPara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5" name="TextBox 404"/>
              <p:cNvSpPr txBox="1"/>
              <p:nvPr/>
            </p:nvSpPr>
            <p:spPr>
              <a:xfrm>
                <a:off x="4755536" y="4153323"/>
                <a:ext cx="41549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406" name="TextBox 405"/>
              <p:cNvSpPr txBox="1"/>
              <p:nvPr/>
            </p:nvSpPr>
            <p:spPr>
              <a:xfrm>
                <a:off x="670703" y="4127355"/>
                <a:ext cx="6639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</a:p>
            </p:txBody>
          </p:sp>
          <p:sp>
            <p:nvSpPr>
              <p:cNvPr id="407" name="TextBox 406"/>
              <p:cNvSpPr txBox="1"/>
              <p:nvPr/>
            </p:nvSpPr>
            <p:spPr>
              <a:xfrm>
                <a:off x="5210712" y="4211638"/>
                <a:ext cx="130837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=       t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2" name="TextBox 221"/>
              <p:cNvSpPr txBox="1"/>
              <p:nvPr/>
            </p:nvSpPr>
            <p:spPr>
              <a:xfrm>
                <a:off x="6224372" y="4830310"/>
                <a:ext cx="3914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t</a:t>
                </a:r>
                <a:r>
                  <a:rPr lang="en-US" sz="2400" baseline="-25000" dirty="0">
                    <a:solidFill>
                      <a:srgbClr val="FF0000"/>
                    </a:solidFill>
                  </a:rPr>
                  <a:t>1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23" name="TextBox 222"/>
              <p:cNvSpPr txBox="1"/>
              <p:nvPr/>
            </p:nvSpPr>
            <p:spPr>
              <a:xfrm>
                <a:off x="6256680" y="5485163"/>
                <a:ext cx="3914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</a:t>
                </a:r>
                <a:r>
                  <a:rPr lang="en-US" sz="2400" baseline="-25000" dirty="0"/>
                  <a:t>2</a:t>
                </a:r>
                <a:endParaRPr lang="en-US" sz="2400" dirty="0"/>
              </a:p>
            </p:txBody>
          </p:sp>
          <p:sp>
            <p:nvSpPr>
              <p:cNvPr id="224" name="Double Brace 223"/>
              <p:cNvSpPr/>
              <p:nvPr/>
            </p:nvSpPr>
            <p:spPr>
              <a:xfrm>
                <a:off x="6085069" y="4751892"/>
                <a:ext cx="608615" cy="143754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TextBox 350"/>
              <p:cNvSpPr txBox="1"/>
              <p:nvPr/>
            </p:nvSpPr>
            <p:spPr>
              <a:xfrm>
                <a:off x="1458610" y="4087406"/>
                <a:ext cx="2371740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           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sz="3200" b="1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[1]</a:t>
                </a:r>
                <a:endPara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2" name="Rectangle 291"/>
              <p:cNvSpPr/>
              <p:nvPr/>
            </p:nvSpPr>
            <p:spPr>
              <a:xfrm>
                <a:off x="4737637" y="4866484"/>
                <a:ext cx="402774" cy="4907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Rectangle 293"/>
              <p:cNvSpPr/>
              <p:nvPr/>
            </p:nvSpPr>
            <p:spPr>
              <a:xfrm>
                <a:off x="4680029" y="4803690"/>
                <a:ext cx="46038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a</a:t>
                </a:r>
                <a:r>
                  <a:rPr lang="en-US" sz="2400" baseline="-25000" dirty="0"/>
                  <a:t>1</a:t>
                </a:r>
                <a:endParaRPr lang="en-US" sz="2400" dirty="0"/>
              </a:p>
            </p:txBody>
          </p:sp>
          <p:sp>
            <p:nvSpPr>
              <p:cNvPr id="295" name="TextBox 294"/>
              <p:cNvSpPr txBox="1"/>
              <p:nvPr/>
            </p:nvSpPr>
            <p:spPr>
              <a:xfrm>
                <a:off x="4826494" y="4843638"/>
                <a:ext cx="3561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[0]</a:t>
                </a:r>
              </a:p>
            </p:txBody>
          </p:sp>
          <p:sp>
            <p:nvSpPr>
              <p:cNvPr id="288" name="Rectangle 287"/>
              <p:cNvSpPr/>
              <p:nvPr/>
            </p:nvSpPr>
            <p:spPr>
              <a:xfrm>
                <a:off x="4738859" y="5343241"/>
                <a:ext cx="402774" cy="4907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Rectangle 289"/>
              <p:cNvSpPr/>
              <p:nvPr/>
            </p:nvSpPr>
            <p:spPr>
              <a:xfrm>
                <a:off x="4670487" y="5303293"/>
                <a:ext cx="46038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a</a:t>
                </a:r>
                <a:r>
                  <a:rPr lang="en-US" sz="2400" baseline="-25000" dirty="0"/>
                  <a:t>2</a:t>
                </a:r>
                <a:endParaRPr lang="en-US" sz="2400" dirty="0"/>
              </a:p>
            </p:txBody>
          </p:sp>
          <p:sp>
            <p:nvSpPr>
              <p:cNvPr id="291" name="TextBox 290"/>
              <p:cNvSpPr txBox="1"/>
              <p:nvPr/>
            </p:nvSpPr>
            <p:spPr>
              <a:xfrm>
                <a:off x="4816952" y="5343241"/>
                <a:ext cx="3561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[0]</a:t>
                </a:r>
              </a:p>
            </p:txBody>
          </p:sp>
          <p:sp>
            <p:nvSpPr>
              <p:cNvPr id="282" name="Rectangle 281"/>
              <p:cNvSpPr/>
              <p:nvPr/>
            </p:nvSpPr>
            <p:spPr>
              <a:xfrm>
                <a:off x="4842866" y="5850026"/>
                <a:ext cx="308993" cy="4375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/>
              <p:cNvSpPr/>
              <p:nvPr/>
            </p:nvSpPr>
            <p:spPr>
              <a:xfrm>
                <a:off x="4701019" y="5777652"/>
                <a:ext cx="46038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a</a:t>
                </a:r>
                <a:r>
                  <a:rPr lang="en-US" sz="2400" baseline="-25000" dirty="0"/>
                  <a:t>3</a:t>
                </a:r>
                <a:endParaRPr lang="en-US" sz="2400" dirty="0"/>
              </a:p>
            </p:txBody>
          </p:sp>
          <p:sp>
            <p:nvSpPr>
              <p:cNvPr id="285" name="TextBox 284"/>
              <p:cNvSpPr txBox="1"/>
              <p:nvPr/>
            </p:nvSpPr>
            <p:spPr>
              <a:xfrm>
                <a:off x="4847484" y="5834533"/>
                <a:ext cx="3561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[0]</a:t>
                </a: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5992348" y="4553447"/>
                <a:ext cx="747822" cy="18423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/>
              <p:cNvSpPr/>
              <p:nvPr/>
            </p:nvSpPr>
            <p:spPr>
              <a:xfrm>
                <a:off x="6166789" y="5488845"/>
                <a:ext cx="44435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z</a:t>
                </a:r>
                <a:r>
                  <a:rPr lang="en-US" sz="2400" baseline="-25000" dirty="0"/>
                  <a:t>2</a:t>
                </a:r>
                <a:endParaRPr lang="en-US" sz="2400" dirty="0"/>
              </a:p>
            </p:txBody>
          </p:sp>
          <p:sp>
            <p:nvSpPr>
              <p:cNvPr id="261" name="Double Brace 260"/>
              <p:cNvSpPr/>
              <p:nvPr/>
            </p:nvSpPr>
            <p:spPr>
              <a:xfrm>
                <a:off x="6166788" y="4778718"/>
                <a:ext cx="535029" cy="1283206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/>
              <p:cNvSpPr/>
              <p:nvPr/>
            </p:nvSpPr>
            <p:spPr>
              <a:xfrm>
                <a:off x="6150605" y="4709482"/>
                <a:ext cx="44435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z</a:t>
                </a:r>
                <a:r>
                  <a:rPr lang="en-US" sz="2400" baseline="-25000" dirty="0"/>
                  <a:t>1</a:t>
                </a:r>
                <a:endParaRPr lang="en-US" sz="2400" dirty="0"/>
              </a:p>
            </p:txBody>
          </p:sp>
          <p:sp>
            <p:nvSpPr>
              <p:cNvPr id="400" name="TextBox 399"/>
              <p:cNvSpPr txBox="1"/>
              <p:nvPr/>
            </p:nvSpPr>
            <p:spPr>
              <a:xfrm>
                <a:off x="6293069" y="5555287"/>
                <a:ext cx="3561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[1]</a:t>
                </a:r>
              </a:p>
            </p:txBody>
          </p:sp>
          <p:sp>
            <p:nvSpPr>
              <p:cNvPr id="399" name="TextBox 398"/>
              <p:cNvSpPr txBox="1"/>
              <p:nvPr/>
            </p:nvSpPr>
            <p:spPr>
              <a:xfrm>
                <a:off x="6269028" y="4772672"/>
                <a:ext cx="3561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[1]</a:t>
                </a:r>
              </a:p>
            </p:txBody>
          </p:sp>
          <p:sp>
            <p:nvSpPr>
              <p:cNvPr id="347" name="TextBox 346"/>
              <p:cNvSpPr txBox="1"/>
              <p:nvPr/>
            </p:nvSpPr>
            <p:spPr>
              <a:xfrm>
                <a:off x="4654180" y="4169889"/>
                <a:ext cx="577402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[0]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6106417" y="4190286"/>
                <a:ext cx="577402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[1]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354" name="Double Bracket 353"/>
              <p:cNvSpPr/>
              <p:nvPr/>
            </p:nvSpPr>
            <p:spPr>
              <a:xfrm>
                <a:off x="8075754" y="4933167"/>
                <a:ext cx="1815841" cy="446317"/>
              </a:xfrm>
              <a:prstGeom prst="bracket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TextBox 358"/>
              <p:cNvSpPr txBox="1"/>
              <p:nvPr/>
            </p:nvSpPr>
            <p:spPr>
              <a:xfrm>
                <a:off x="10112351" y="4293247"/>
                <a:ext cx="577402" cy="400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[1]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270" name="TextBox 269"/>
              <p:cNvSpPr txBox="1"/>
              <p:nvPr/>
            </p:nvSpPr>
            <p:spPr>
              <a:xfrm>
                <a:off x="11465700" y="5005296"/>
                <a:ext cx="4138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aseline="30000" dirty="0"/>
                  <a:t>[2]</a:t>
                </a:r>
                <a:endParaRPr lang="en-US" sz="2400" dirty="0"/>
              </a:p>
            </p:txBody>
          </p:sp>
          <p:sp>
            <p:nvSpPr>
              <p:cNvPr id="254" name="Rectangle 253"/>
              <p:cNvSpPr/>
              <p:nvPr/>
            </p:nvSpPr>
            <p:spPr>
              <a:xfrm>
                <a:off x="8396809" y="4809166"/>
                <a:ext cx="649538" cy="523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00B050"/>
                    </a:solidFill>
                  </a:rPr>
                  <a:t>w</a:t>
                </a:r>
                <a:r>
                  <a:rPr lang="en-US" sz="2400" baseline="-25000" dirty="0">
                    <a:solidFill>
                      <a:srgbClr val="00B050"/>
                    </a:solidFill>
                  </a:rPr>
                  <a:t>11</a:t>
                </a:r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  <p:grpSp>
            <p:nvGrpSpPr>
              <p:cNvPr id="255" name="Group 254"/>
              <p:cNvGrpSpPr/>
              <p:nvPr/>
            </p:nvGrpSpPr>
            <p:grpSpPr>
              <a:xfrm>
                <a:off x="9169157" y="4827063"/>
                <a:ext cx="649535" cy="523220"/>
                <a:chOff x="6289025" y="5006201"/>
                <a:chExt cx="697754" cy="646616"/>
              </a:xfrm>
            </p:grpSpPr>
            <p:sp>
              <p:nvSpPr>
                <p:cNvPr id="256" name="Rectangle 255"/>
                <p:cNvSpPr/>
                <p:nvPr/>
              </p:nvSpPr>
              <p:spPr>
                <a:xfrm>
                  <a:off x="6289025" y="5006201"/>
                  <a:ext cx="697754" cy="6466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dirty="0">
                      <a:solidFill>
                        <a:srgbClr val="00B050"/>
                      </a:solidFill>
                    </a:rPr>
                    <a:t>w</a:t>
                  </a:r>
                  <a:r>
                    <a:rPr lang="en-US" sz="2400" baseline="-25000" dirty="0">
                      <a:solidFill>
                        <a:srgbClr val="00B050"/>
                      </a:solidFill>
                    </a:rPr>
                    <a:t>12</a:t>
                  </a:r>
                  <a:endParaRPr lang="en-US" sz="2400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263" name="Rectangle 262"/>
                <p:cNvSpPr/>
                <p:nvPr/>
              </p:nvSpPr>
              <p:spPr>
                <a:xfrm>
                  <a:off x="6579350" y="5036489"/>
                  <a:ext cx="382628" cy="3423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>
                      <a:solidFill>
                        <a:srgbClr val="00B050"/>
                      </a:solidFill>
                    </a:rPr>
                    <a:t>[2]</a:t>
                  </a:r>
                </a:p>
              </p:txBody>
            </p:sp>
          </p:grpSp>
          <p:sp>
            <p:nvSpPr>
              <p:cNvPr id="265" name="TextBox 264"/>
              <p:cNvSpPr txBox="1"/>
              <p:nvPr/>
            </p:nvSpPr>
            <p:spPr>
              <a:xfrm>
                <a:off x="10411813" y="4969988"/>
                <a:ext cx="3914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t</a:t>
                </a:r>
                <a:r>
                  <a:rPr lang="en-US" sz="2400" baseline="-25000" dirty="0">
                    <a:solidFill>
                      <a:srgbClr val="FF0000"/>
                    </a:solidFill>
                  </a:rPr>
                  <a:t>1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7" name="TextBox 266"/>
              <p:cNvSpPr txBox="1"/>
              <p:nvPr/>
            </p:nvSpPr>
            <p:spPr>
              <a:xfrm>
                <a:off x="10444121" y="5624841"/>
                <a:ext cx="3914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</a:t>
                </a:r>
                <a:r>
                  <a:rPr lang="en-US" sz="2400" baseline="-25000" dirty="0"/>
                  <a:t>2</a:t>
                </a:r>
                <a:endParaRPr lang="en-US" sz="2400" dirty="0"/>
              </a:p>
            </p:txBody>
          </p:sp>
          <p:sp>
            <p:nvSpPr>
              <p:cNvPr id="268" name="Double Brace 267"/>
              <p:cNvSpPr/>
              <p:nvPr/>
            </p:nvSpPr>
            <p:spPr>
              <a:xfrm>
                <a:off x="10272987" y="4842145"/>
                <a:ext cx="608615" cy="1437549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TextBox 270"/>
              <p:cNvSpPr txBox="1"/>
              <p:nvPr/>
            </p:nvSpPr>
            <p:spPr>
              <a:xfrm>
                <a:off x="7585869" y="4182202"/>
                <a:ext cx="21377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:r>
                  <a:rPr lang="en-US" sz="3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sz="3200" b="1" baseline="30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[2]</a:t>
                </a:r>
                <a:endPara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3" name="TextBox 272"/>
              <p:cNvSpPr txBox="1"/>
              <p:nvPr/>
            </p:nvSpPr>
            <p:spPr>
              <a:xfrm>
                <a:off x="11274652" y="4260174"/>
                <a:ext cx="61587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</a:t>
                </a:r>
                <a:r>
                  <a:rPr lang="en-US" sz="24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endParaRPr lang="en-US" sz="24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4" name="Rectangle 273"/>
              <p:cNvSpPr/>
              <p:nvPr/>
            </p:nvSpPr>
            <p:spPr>
              <a:xfrm>
                <a:off x="8782645" y="4851571"/>
                <a:ext cx="35618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solidFill>
                      <a:srgbClr val="00B050"/>
                    </a:solidFill>
                  </a:rPr>
                  <a:t>[2]</a:t>
                </a:r>
              </a:p>
            </p:txBody>
          </p:sp>
          <p:sp>
            <p:nvSpPr>
              <p:cNvPr id="264" name="Double Bracket 263"/>
              <p:cNvSpPr/>
              <p:nvPr/>
            </p:nvSpPr>
            <p:spPr>
              <a:xfrm>
                <a:off x="8071743" y="4928257"/>
                <a:ext cx="1815841" cy="446317"/>
              </a:xfrm>
              <a:prstGeom prst="bracket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9941500" y="4656561"/>
                <a:ext cx="1160348" cy="18423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1" name="Group 300"/>
              <p:cNvGrpSpPr/>
              <p:nvPr/>
            </p:nvGrpSpPr>
            <p:grpSpPr>
              <a:xfrm>
                <a:off x="10010645" y="4812596"/>
                <a:ext cx="1028929" cy="1352442"/>
                <a:chOff x="6400210" y="4628544"/>
                <a:chExt cx="633680" cy="1352442"/>
              </a:xfrm>
            </p:grpSpPr>
            <p:grpSp>
              <p:nvGrpSpPr>
                <p:cNvPr id="303" name="Group 302"/>
                <p:cNvGrpSpPr/>
                <p:nvPr/>
              </p:nvGrpSpPr>
              <p:grpSpPr>
                <a:xfrm>
                  <a:off x="6400210" y="4628544"/>
                  <a:ext cx="633680" cy="1352442"/>
                  <a:chOff x="9032033" y="4835347"/>
                  <a:chExt cx="633680" cy="1352442"/>
                </a:xfrm>
              </p:grpSpPr>
              <p:sp>
                <p:nvSpPr>
                  <p:cNvPr id="311" name="Rectangle 310"/>
                  <p:cNvSpPr/>
                  <p:nvPr/>
                </p:nvSpPr>
                <p:spPr>
                  <a:xfrm>
                    <a:off x="9130684" y="5614710"/>
                    <a:ext cx="283533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800" dirty="0"/>
                      <a:t>a</a:t>
                    </a:r>
                    <a:r>
                      <a:rPr lang="en-US" sz="2400" baseline="-25000" dirty="0"/>
                      <a:t>2</a:t>
                    </a:r>
                    <a:endParaRPr lang="en-US" sz="2400" dirty="0"/>
                  </a:p>
                </p:txBody>
              </p:sp>
              <p:sp>
                <p:nvSpPr>
                  <p:cNvPr id="313" name="Double Brace 312"/>
                  <p:cNvSpPr/>
                  <p:nvPr/>
                </p:nvSpPr>
                <p:spPr>
                  <a:xfrm>
                    <a:off x="9032033" y="4904583"/>
                    <a:ext cx="633680" cy="1283206"/>
                  </a:xfrm>
                  <a:prstGeom prst="bracePair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5" name="Rectangle 314"/>
                  <p:cNvSpPr/>
                  <p:nvPr/>
                </p:nvSpPr>
                <p:spPr>
                  <a:xfrm>
                    <a:off x="9114500" y="4835347"/>
                    <a:ext cx="283533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800" dirty="0"/>
                      <a:t>a</a:t>
                    </a:r>
                    <a:r>
                      <a:rPr lang="en-US" sz="2400" baseline="-25000" dirty="0"/>
                      <a:t>1</a:t>
                    </a:r>
                    <a:endParaRPr lang="en-US" sz="2400" dirty="0"/>
                  </a:p>
                </p:txBody>
              </p:sp>
            </p:grpSp>
            <p:sp>
              <p:nvSpPr>
                <p:cNvPr id="305" name="TextBox 304"/>
                <p:cNvSpPr txBox="1"/>
                <p:nvPr/>
              </p:nvSpPr>
              <p:spPr>
                <a:xfrm>
                  <a:off x="6625141" y="5474349"/>
                  <a:ext cx="35618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[1]</a:t>
                  </a:r>
                </a:p>
              </p:txBody>
            </p:sp>
            <p:sp>
              <p:nvSpPr>
                <p:cNvPr id="310" name="TextBox 309"/>
                <p:cNvSpPr txBox="1"/>
                <p:nvPr/>
              </p:nvSpPr>
              <p:spPr>
                <a:xfrm>
                  <a:off x="6601100" y="4691734"/>
                  <a:ext cx="35618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[1]</a:t>
                  </a:r>
                </a:p>
              </p:txBody>
            </p:sp>
          </p:grpSp>
          <p:sp>
            <p:nvSpPr>
              <p:cNvPr id="361" name="TextBox 360"/>
              <p:cNvSpPr txBox="1"/>
              <p:nvPr/>
            </p:nvSpPr>
            <p:spPr>
              <a:xfrm>
                <a:off x="11275953" y="4264838"/>
                <a:ext cx="90762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 a</a:t>
                </a:r>
                <a:r>
                  <a:rPr lang="en-US" sz="2400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[2]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4" name="TextBox 363"/>
              <p:cNvSpPr txBox="1"/>
              <p:nvPr/>
            </p:nvSpPr>
            <p:spPr>
              <a:xfrm>
                <a:off x="11127766" y="5068613"/>
                <a:ext cx="53572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=a</a:t>
                </a:r>
              </a:p>
            </p:txBody>
          </p:sp>
          <p:sp>
            <p:nvSpPr>
              <p:cNvPr id="365" name="TextBox 364"/>
              <p:cNvSpPr txBox="1"/>
              <p:nvPr/>
            </p:nvSpPr>
            <p:spPr>
              <a:xfrm>
                <a:off x="7702423" y="4882373"/>
                <a:ext cx="351731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a(                                    )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2938" y="4844303"/>
                <a:ext cx="564930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dirty="0"/>
                  <a:t>a(                              )</a:t>
                </a:r>
              </a:p>
            </p:txBody>
          </p:sp>
          <p:sp>
            <p:nvSpPr>
              <p:cNvPr id="321" name="TextBox 320"/>
              <p:cNvSpPr txBox="1"/>
              <p:nvPr/>
            </p:nvSpPr>
            <p:spPr>
              <a:xfrm>
                <a:off x="5673515" y="4998170"/>
                <a:ext cx="130997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/>
                  <a:t>a(      )</a:t>
                </a: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5773656" y="4940385"/>
                <a:ext cx="392148" cy="11461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Rectangle 367"/>
              <p:cNvSpPr/>
              <p:nvPr/>
            </p:nvSpPr>
            <p:spPr>
              <a:xfrm>
                <a:off x="6791198" y="4798550"/>
                <a:ext cx="265997" cy="11461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TextBox 423"/>
              <p:cNvSpPr txBox="1"/>
              <p:nvPr/>
            </p:nvSpPr>
            <p:spPr>
              <a:xfrm>
                <a:off x="412122" y="4127802"/>
                <a:ext cx="54505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a(                                                            )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5770683" y="4606962"/>
                <a:ext cx="1434106" cy="19098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5797647" y="4612945"/>
                <a:ext cx="1162107" cy="15300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5" name="Group 174"/>
              <p:cNvGrpSpPr/>
              <p:nvPr/>
            </p:nvGrpSpPr>
            <p:grpSpPr>
              <a:xfrm>
                <a:off x="6205637" y="4866930"/>
                <a:ext cx="502653" cy="553588"/>
                <a:chOff x="9028480" y="6188355"/>
                <a:chExt cx="502653" cy="553588"/>
              </a:xfrm>
            </p:grpSpPr>
            <p:sp>
              <p:nvSpPr>
                <p:cNvPr id="386" name="Rectangle 385"/>
                <p:cNvSpPr/>
                <p:nvPr/>
              </p:nvSpPr>
              <p:spPr>
                <a:xfrm>
                  <a:off x="9086088" y="6251149"/>
                  <a:ext cx="402774" cy="4907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70" name="Group 169"/>
                <p:cNvGrpSpPr/>
                <p:nvPr/>
              </p:nvGrpSpPr>
              <p:grpSpPr>
                <a:xfrm>
                  <a:off x="9028480" y="6188355"/>
                  <a:ext cx="502653" cy="523220"/>
                  <a:chOff x="9028480" y="6188355"/>
                  <a:chExt cx="502653" cy="523220"/>
                </a:xfrm>
              </p:grpSpPr>
              <p:sp>
                <p:nvSpPr>
                  <p:cNvPr id="366" name="Rectangle 365"/>
                  <p:cNvSpPr/>
                  <p:nvPr/>
                </p:nvSpPr>
                <p:spPr>
                  <a:xfrm>
                    <a:off x="9028480" y="6188355"/>
                    <a:ext cx="460382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800" dirty="0"/>
                      <a:t>a</a:t>
                    </a:r>
                    <a:r>
                      <a:rPr lang="en-US" sz="2400" baseline="-25000" dirty="0"/>
                      <a:t>1</a:t>
                    </a:r>
                    <a:endParaRPr lang="en-US" sz="2400" dirty="0"/>
                  </a:p>
                </p:txBody>
              </p:sp>
              <p:sp>
                <p:nvSpPr>
                  <p:cNvPr id="367" name="TextBox 366"/>
                  <p:cNvSpPr txBox="1"/>
                  <p:nvPr/>
                </p:nvSpPr>
                <p:spPr>
                  <a:xfrm>
                    <a:off x="9174945" y="6228303"/>
                    <a:ext cx="35618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/>
                      <a:t>[1]</a:t>
                    </a:r>
                  </a:p>
                </p:txBody>
              </p:sp>
            </p:grpSp>
          </p:grpSp>
          <p:grpSp>
            <p:nvGrpSpPr>
              <p:cNvPr id="176" name="Group 175"/>
              <p:cNvGrpSpPr/>
              <p:nvPr/>
            </p:nvGrpSpPr>
            <p:grpSpPr>
              <a:xfrm>
                <a:off x="6196095" y="5366533"/>
                <a:ext cx="502653" cy="530742"/>
                <a:chOff x="9609226" y="6380458"/>
                <a:chExt cx="502653" cy="530742"/>
              </a:xfrm>
            </p:grpSpPr>
            <p:sp>
              <p:nvSpPr>
                <p:cNvPr id="173" name="Rectangle 172"/>
                <p:cNvSpPr/>
                <p:nvPr/>
              </p:nvSpPr>
              <p:spPr>
                <a:xfrm>
                  <a:off x="9677598" y="6420406"/>
                  <a:ext cx="402774" cy="4907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73" name="Group 372"/>
                <p:cNvGrpSpPr/>
                <p:nvPr/>
              </p:nvGrpSpPr>
              <p:grpSpPr>
                <a:xfrm>
                  <a:off x="9609226" y="6380458"/>
                  <a:ext cx="502653" cy="523220"/>
                  <a:chOff x="9028480" y="6188355"/>
                  <a:chExt cx="502653" cy="523220"/>
                </a:xfrm>
              </p:grpSpPr>
              <p:sp>
                <p:nvSpPr>
                  <p:cNvPr id="377" name="Rectangle 376"/>
                  <p:cNvSpPr/>
                  <p:nvPr/>
                </p:nvSpPr>
                <p:spPr>
                  <a:xfrm>
                    <a:off x="9028480" y="6188355"/>
                    <a:ext cx="460382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800" dirty="0"/>
                      <a:t>a</a:t>
                    </a:r>
                    <a:r>
                      <a:rPr lang="en-US" sz="2400" baseline="-25000" dirty="0"/>
                      <a:t>2</a:t>
                    </a:r>
                    <a:endParaRPr lang="en-US" sz="2400" dirty="0"/>
                  </a:p>
                </p:txBody>
              </p:sp>
              <p:sp>
                <p:nvSpPr>
                  <p:cNvPr id="380" name="TextBox 379"/>
                  <p:cNvSpPr txBox="1"/>
                  <p:nvPr/>
                </p:nvSpPr>
                <p:spPr>
                  <a:xfrm>
                    <a:off x="9174945" y="6228303"/>
                    <a:ext cx="35618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/>
                      <a:t>[1]</a:t>
                    </a:r>
                  </a:p>
                </p:txBody>
              </p:sp>
            </p:grpSp>
          </p:grpSp>
          <p:sp>
            <p:nvSpPr>
              <p:cNvPr id="171" name="Rectangle 170"/>
              <p:cNvSpPr/>
              <p:nvPr/>
            </p:nvSpPr>
            <p:spPr>
              <a:xfrm>
                <a:off x="6368474" y="5913266"/>
                <a:ext cx="308993" cy="4375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Double Brace 341"/>
              <p:cNvSpPr/>
              <p:nvPr/>
            </p:nvSpPr>
            <p:spPr>
              <a:xfrm>
                <a:off x="6193970" y="4790345"/>
                <a:ext cx="535029" cy="1283206"/>
              </a:xfrm>
              <a:prstGeom prst="bracePair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TextBox 433"/>
              <p:cNvSpPr txBox="1"/>
              <p:nvPr/>
            </p:nvSpPr>
            <p:spPr>
              <a:xfrm>
                <a:off x="12026030" y="4480403"/>
                <a:ext cx="37702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435" name="Rectangle 434"/>
              <p:cNvSpPr/>
              <p:nvPr/>
            </p:nvSpPr>
            <p:spPr>
              <a:xfrm>
                <a:off x="12165810" y="4491518"/>
                <a:ext cx="34336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[2]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12119316" y="4491518"/>
                <a:ext cx="343364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Rectangle 435"/>
              <p:cNvSpPr/>
              <p:nvPr/>
            </p:nvSpPr>
            <p:spPr>
              <a:xfrm>
                <a:off x="4580163" y="4693357"/>
                <a:ext cx="696474" cy="1750459"/>
              </a:xfrm>
              <a:prstGeom prst="rect">
                <a:avLst/>
              </a:prstGeom>
              <a:solidFill>
                <a:srgbClr val="FF0000">
                  <a:alpha val="3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Rectangle 460"/>
              <p:cNvSpPr/>
              <p:nvPr/>
            </p:nvSpPr>
            <p:spPr>
              <a:xfrm>
                <a:off x="6138196" y="4679286"/>
                <a:ext cx="578907" cy="1397411"/>
              </a:xfrm>
              <a:prstGeom prst="rect">
                <a:avLst/>
              </a:prstGeom>
              <a:solidFill>
                <a:srgbClr val="FFFF00">
                  <a:alpha val="3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5" name="Straight Arrow Connector 164"/>
              <p:cNvCxnSpPr/>
              <p:nvPr/>
            </p:nvCxnSpPr>
            <p:spPr>
              <a:xfrm>
                <a:off x="6891482" y="5436395"/>
                <a:ext cx="677643" cy="1031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4" name="Rectangle 303"/>
              <p:cNvSpPr/>
              <p:nvPr/>
            </p:nvSpPr>
            <p:spPr>
              <a:xfrm>
                <a:off x="0" y="4157333"/>
                <a:ext cx="12165810" cy="251016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7" name="TextBox 306"/>
              <p:cNvSpPr txBox="1"/>
              <p:nvPr/>
            </p:nvSpPr>
            <p:spPr>
              <a:xfrm>
                <a:off x="-53423" y="4087497"/>
                <a:ext cx="5261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b)</a:t>
                </a:r>
              </a:p>
            </p:txBody>
          </p:sp>
        </p:grpSp>
        <p:sp>
          <p:nvSpPr>
            <p:cNvPr id="202" name="TextBox 201"/>
            <p:cNvSpPr txBox="1"/>
            <p:nvPr/>
          </p:nvSpPr>
          <p:spPr>
            <a:xfrm>
              <a:off x="8497683" y="4243757"/>
              <a:ext cx="23727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a(                     )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169981" y="983169"/>
            <a:ext cx="2572551" cy="1498409"/>
            <a:chOff x="9420747" y="912808"/>
            <a:chExt cx="2572551" cy="1498409"/>
          </a:xfrm>
        </p:grpSpPr>
        <p:sp>
          <p:nvSpPr>
            <p:cNvPr id="11" name="TextBox 10"/>
            <p:cNvSpPr txBox="1"/>
            <p:nvPr/>
          </p:nvSpPr>
          <p:spPr>
            <a:xfrm>
              <a:off x="9420747" y="912808"/>
              <a:ext cx="2572551" cy="58477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Recursion, use</a:t>
              </a:r>
            </a:p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Previously calculated a(:,k-1)</a:t>
              </a: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1510554" y="1496817"/>
              <a:ext cx="166756" cy="914400"/>
            </a:xfrm>
            <a:custGeom>
              <a:avLst/>
              <a:gdLst>
                <a:gd name="connsiteX0" fmla="*/ 0 w 166756"/>
                <a:gd name="connsiteY0" fmla="*/ 0 h 914400"/>
                <a:gd name="connsiteX1" fmla="*/ 166254 w 166756"/>
                <a:gd name="connsiteY1" fmla="*/ 477982 h 914400"/>
                <a:gd name="connsiteX2" fmla="*/ 41563 w 166756"/>
                <a:gd name="connsiteY2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756" h="914400">
                  <a:moveTo>
                    <a:pt x="0" y="0"/>
                  </a:moveTo>
                  <a:cubicBezTo>
                    <a:pt x="79663" y="162791"/>
                    <a:pt x="159327" y="325582"/>
                    <a:pt x="166254" y="477982"/>
                  </a:cubicBezTo>
                  <a:cubicBezTo>
                    <a:pt x="173181" y="630382"/>
                    <a:pt x="107372" y="772391"/>
                    <a:pt x="41563" y="91440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645236" y="2806520"/>
            <a:ext cx="794183" cy="388339"/>
          </a:xfrm>
          <a:prstGeom prst="rect">
            <a:avLst/>
          </a:prstGeom>
          <a:solidFill>
            <a:srgbClr val="FF0000">
              <a:alpha val="1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7337D6-7010-C6BE-73F8-7CA6A624B949}"/>
              </a:ext>
            </a:extLst>
          </p:cNvPr>
          <p:cNvSpPr/>
          <p:nvPr/>
        </p:nvSpPr>
        <p:spPr>
          <a:xfrm>
            <a:off x="696475" y="4890513"/>
            <a:ext cx="353856" cy="10541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029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485">
        <p:fade/>
      </p:transition>
    </mc:Choice>
    <mc:Fallback xmlns="">
      <p:transition spd="med" advTm="564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8" grpId="0" animBg="1"/>
    </p:bldLst>
  </p:timing>
  <p:extLst>
    <p:ext uri="{3A86A75C-4F4B-4683-9AE1-C65F6400EC91}">
      <p14:laserTraceLst xmlns:p14="http://schemas.microsoft.com/office/powerpoint/2010/main">
        <p14:tracePtLst>
          <p14:tracePt t="16497" x="5703888" y="2039938"/>
          <p14:tracePt t="16598" x="5697538" y="2054225"/>
          <p14:tracePt t="16614" x="5689600" y="2090738"/>
          <p14:tracePt t="16643" x="5675313" y="2170113"/>
          <p14:tracePt t="16675" x="5646738" y="2243138"/>
          <p14:tracePt t="16676" x="5638800" y="2263775"/>
          <p14:tracePt t="16710" x="5624513" y="2336800"/>
          <p14:tracePt t="16739" x="5624513" y="2387600"/>
          <p14:tracePt t="16771" x="5610225" y="2430463"/>
          <p14:tracePt t="16806" x="5602288" y="2466975"/>
          <p14:tracePt t="16835" x="5602288" y="2517775"/>
          <p14:tracePt t="16867" x="5624513" y="2562225"/>
          <p14:tracePt t="16902" x="5661025" y="2655888"/>
          <p14:tracePt t="16932" x="5697538" y="2735263"/>
          <p14:tracePt t="16963" x="5726113" y="2808288"/>
          <p14:tracePt t="16998" x="5768975" y="2932113"/>
          <p14:tracePt t="17027" x="5799138" y="3040063"/>
          <p14:tracePt t="17059" x="5834063" y="3121025"/>
          <p14:tracePt t="17093" x="5849938" y="3163888"/>
          <p14:tracePt t="17123" x="5856288" y="3178175"/>
          <p14:tracePt t="17124" x="5856288" y="3186113"/>
          <p14:tracePt t="17155" x="5856288" y="3214688"/>
          <p14:tracePt t="17156" x="5856288" y="3222625"/>
          <p14:tracePt t="17189" x="5849938" y="3259138"/>
          <p14:tracePt t="17219" x="5842000" y="3302000"/>
          <p14:tracePt t="17251" x="5834063" y="3338513"/>
          <p14:tracePt t="17285" x="5834063" y="3352800"/>
          <p14:tracePt t="17393" x="5827713" y="3324225"/>
          <p14:tracePt t="17404" x="5827713" y="3294063"/>
          <p14:tracePt t="17433" x="5827713" y="3135313"/>
          <p14:tracePt t="17465" x="5849938" y="2917825"/>
          <p14:tracePt t="17500" x="5856288" y="2735263"/>
          <p14:tracePt t="17529" x="5827713" y="2568575"/>
          <p14:tracePt t="17561" x="5762625" y="2379663"/>
          <p14:tracePt t="17596" x="5711825" y="2184400"/>
          <p14:tracePt t="17625" x="5703888" y="2090738"/>
          <p14:tracePt t="17657" x="5740400" y="1944688"/>
          <p14:tracePt t="17692" x="5754688" y="1857375"/>
          <p14:tracePt t="17721" x="5754688" y="1836738"/>
          <p14:tracePt t="17723" x="5748338" y="1836738"/>
          <p14:tracePt t="17852" x="5748338" y="1851025"/>
          <p14:tracePt t="17865" x="5748338" y="1893888"/>
          <p14:tracePt t="17893" x="5740400" y="2074863"/>
          <p14:tracePt t="17926" x="5732463" y="2286000"/>
          <p14:tracePt t="17960" x="5726113" y="2452688"/>
          <p14:tracePt t="17990" x="5726113" y="2619375"/>
          <p14:tracePt t="18022" x="5740400" y="2743200"/>
          <p14:tracePt t="18056" x="5748338" y="2881313"/>
          <p14:tracePt t="18086" x="5748338" y="2982913"/>
          <p14:tracePt t="18118" x="5754688" y="3127375"/>
          <p14:tracePt t="18152" x="5783263" y="3222625"/>
          <p14:tracePt t="18182" x="5805488" y="3243263"/>
          <p14:tracePt t="18183" x="5805488" y="3251200"/>
          <p14:tracePt t="18214" x="5805488" y="3259138"/>
          <p14:tracePt t="18646" x="5805488" y="3265488"/>
          <p14:tracePt t="18660" x="5805488" y="3273425"/>
          <p14:tracePt t="18691" x="5805488" y="3279775"/>
          <p14:tracePt t="19175" x="5813425" y="3279775"/>
          <p14:tracePt t="19188" x="5864225" y="3273425"/>
          <p14:tracePt t="19217" x="6110288" y="3208338"/>
          <p14:tracePt t="19249" x="6335713" y="3149600"/>
          <p14:tracePt t="19284" x="6516688" y="3090863"/>
          <p14:tracePt t="19285" x="6561138" y="3076575"/>
          <p14:tracePt t="19313" x="6727825" y="3033713"/>
          <p14:tracePt t="19345" x="6973888" y="2946400"/>
          <p14:tracePt t="19379" x="7221538" y="2867025"/>
          <p14:tracePt t="19409" x="7235825" y="2844800"/>
          <p14:tracePt t="19441" x="7235825" y="2836863"/>
          <p14:tracePt t="19493" x="7242175" y="2836863"/>
          <p14:tracePt t="19505" x="7250113" y="2830513"/>
          <p14:tracePt t="19537" x="7292975" y="2728913"/>
          <p14:tracePt t="19572" x="7323138" y="2641600"/>
          <p14:tracePt t="19717" x="7323138" y="2649538"/>
          <p14:tracePt t="19733" x="7323138" y="2655888"/>
          <p14:tracePt t="19945" x="7307263" y="2613025"/>
          <p14:tracePt t="19957" x="7300913" y="2598738"/>
          <p14:tracePt t="19957" x="0" y="0"/>
        </p14:tracePtLst>
        <p14:tracePtLst>
          <p14:tracePt t="24093" x="8353425" y="5972175"/>
          <p14:tracePt t="24108" x="8345488" y="5972175"/>
          <p14:tracePt t="24137" x="8243888" y="6016625"/>
          <p14:tracePt t="24169" x="8054975" y="6073775"/>
          <p14:tracePt t="24203" x="7815263" y="6146800"/>
          <p14:tracePt t="24233" x="7597775" y="6256338"/>
          <p14:tracePt t="24265" x="7315200" y="6357938"/>
          <p14:tracePt t="24299" x="6981825" y="6429375"/>
          <p14:tracePt t="24329" x="6677025" y="6429375"/>
          <p14:tracePt t="24362" x="6313488" y="6429375"/>
          <p14:tracePt t="24395" x="5965825" y="6437313"/>
          <p14:tracePt t="24425" x="5653088" y="6480175"/>
          <p14:tracePt t="24457" x="5268913" y="6524625"/>
          <p14:tracePt t="24492" x="4862513" y="6524625"/>
          <p14:tracePt t="24521" x="4441825" y="6567488"/>
          <p14:tracePt t="24553" x="3948113" y="6611938"/>
          <p14:tracePt t="24588" x="3171825" y="6589713"/>
          <p14:tracePt t="24617" x="2852738" y="6516688"/>
          <p14:tracePt t="24649" x="2278063" y="6437313"/>
          <p14:tracePt t="24683" x="1357313" y="6327775"/>
          <p14:tracePt t="24713" x="1030288" y="6240463"/>
          <p14:tracePt t="24745" x="812800" y="6053138"/>
          <p14:tracePt t="24747" x="769938" y="6008688"/>
          <p14:tracePt t="24779" x="646113" y="5849938"/>
          <p14:tracePt t="24809" x="566738" y="5689600"/>
          <p14:tracePt t="24841" x="530225" y="5529263"/>
          <p14:tracePt t="24876" x="515938" y="5376863"/>
          <p14:tracePt t="24905" x="544513" y="5305425"/>
          <p14:tracePt t="24937" x="623888" y="5218113"/>
          <p14:tracePt t="24971" x="835025" y="5080000"/>
          <p14:tracePt t="25001" x="1196975" y="4935538"/>
          <p14:tracePt t="25033" x="1546225" y="4833938"/>
          <p14:tracePt t="25067" x="1938338" y="4789488"/>
          <p14:tracePt t="25097" x="2438400" y="4665663"/>
          <p14:tracePt t="25129" x="2895600" y="4732338"/>
          <p14:tracePt t="25163" x="3665538" y="4732338"/>
          <p14:tracePt t="25193" x="4252913" y="4695825"/>
          <p14:tracePt t="25225" x="5311775" y="4659313"/>
          <p14:tracePt t="25260" x="6030913" y="4594225"/>
          <p14:tracePt t="25289" x="6669088" y="4586288"/>
          <p14:tracePt t="25321" x="7337425" y="4549775"/>
          <p14:tracePt t="25356" x="8113713" y="4614863"/>
          <p14:tracePt t="25385" x="8810625" y="4716463"/>
          <p14:tracePt t="25417" x="9274175" y="4789488"/>
          <p14:tracePt t="25454" x="9615488" y="4919663"/>
          <p14:tracePt t="25481" x="9812338" y="5014913"/>
          <p14:tracePt t="25513" x="10188575" y="5159375"/>
          <p14:tracePt t="25549" x="10355263" y="5268913"/>
          <p14:tracePt t="25577" x="10385425" y="5305425"/>
          <p14:tracePt t="25609" x="10414000" y="5348288"/>
          <p14:tracePt t="25611" x="10428288" y="5356225"/>
          <p14:tracePt t="25644" x="10450513" y="5384800"/>
          <p14:tracePt t="25673" x="10450513" y="5392738"/>
          <p14:tracePt t="25709" x="10450513" y="5399088"/>
          <p14:tracePt t="25941" x="0" y="0"/>
        </p14:tracePtLst>
        <p14:tracePtLst>
          <p14:tracePt t="36796" x="9536113" y="2997200"/>
          <p14:tracePt t="36941" x="9542463" y="2997200"/>
          <p14:tracePt t="36952" x="9572625" y="2997200"/>
          <p14:tracePt t="36983" x="9745663" y="2997200"/>
          <p14:tracePt t="37015" x="9869488" y="3011488"/>
          <p14:tracePt t="37050" x="9906000" y="3011488"/>
          <p14:tracePt t="37079" x="9964738" y="3005138"/>
          <p14:tracePt t="37111" x="10080625" y="3005138"/>
          <p14:tracePt t="37146" x="10174288" y="3005138"/>
          <p14:tracePt t="37175" x="10202863" y="3005138"/>
          <p14:tracePt t="37208" x="10253663" y="3011488"/>
          <p14:tracePt t="37242" x="10399713" y="3019425"/>
          <p14:tracePt t="37271" x="10574338" y="3019425"/>
          <p14:tracePt t="37303" x="10668000" y="3019425"/>
          <p14:tracePt t="37338" x="10704513" y="3019425"/>
          <p14:tracePt t="37367" x="10798175" y="3025775"/>
          <p14:tracePt t="37399" x="11023600" y="3055938"/>
          <p14:tracePt t="37434" x="11226800" y="3084513"/>
          <p14:tracePt t="37463" x="11336338" y="3084513"/>
          <p14:tracePt t="37495" x="11371263" y="3084513"/>
          <p14:tracePt t="37530" x="11407775" y="3076575"/>
          <p14:tracePt t="37559" x="11480800" y="3076575"/>
          <p14:tracePt t="37591" x="11647488" y="3090863"/>
          <p14:tracePt t="37626" x="11749088" y="3113088"/>
          <p14:tracePt t="37655" x="11763375" y="3113088"/>
          <p14:tracePt t="38026" x="11742738" y="3113088"/>
          <p14:tracePt t="38039" x="11706225" y="3113088"/>
          <p14:tracePt t="38068" x="11458575" y="3157538"/>
          <p14:tracePt t="38100" x="11234738" y="3186113"/>
          <p14:tracePt t="38134" x="11074400" y="3186113"/>
          <p14:tracePt t="38136" x="11037888" y="3186113"/>
          <p14:tracePt t="38164" x="10893425" y="3186113"/>
          <p14:tracePt t="38196" x="10675938" y="3192463"/>
          <p14:tracePt t="38230" x="10421938" y="3192463"/>
          <p14:tracePt t="38260" x="10355263" y="3192463"/>
          <p14:tracePt t="38384" x="10340975" y="3192463"/>
          <p14:tracePt t="38397" x="10312400" y="3192463"/>
          <p14:tracePt t="38426" x="10182225" y="3192463"/>
          <p14:tracePt t="38458" x="10117138" y="3192463"/>
          <p14:tracePt t="38494" x="9948863" y="3192463"/>
          <p14:tracePt t="38522" x="9767888" y="3200400"/>
          <p14:tracePt t="38554" x="9659938" y="3208338"/>
          <p14:tracePt t="39018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963830" y="138558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240483" y="1356235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Forward-Propagation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-180141" y="2835172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Neural Network Back-Propagation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34838" y="3941156"/>
            <a:ext cx="583845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/>
                <a:cs typeface="Times New Roman"/>
              </a:rPr>
              <a:t>w</a:t>
            </a:r>
            <a:r>
              <a:rPr lang="en-US" sz="2800" baseline="-25000" dirty="0" err="1">
                <a:latin typeface="Times New Roman"/>
                <a:cs typeface="Times New Roman"/>
              </a:rPr>
              <a:t>k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98060" y="3962596"/>
            <a:ext cx="3975236" cy="523220"/>
          </a:xfrm>
          <a:prstGeom prst="rect">
            <a:avLst/>
          </a:prstGeom>
          <a:solidFill>
            <a:srgbClr val="FF0000">
              <a:alpha val="2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-1789485" y="4522599"/>
            <a:ext cx="93726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MATLAB Example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-180141" y="5676626"/>
            <a:ext cx="3969221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marL="571500" indent="-571500" algn="ctr">
              <a:buFont typeface="Arial" panose="020B0604020202020204" pitchFamily="34" charset="0"/>
              <a:buChar char="•"/>
              <a:defRPr/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40483" y="1205358"/>
            <a:ext cx="9444544" cy="5243656"/>
            <a:chOff x="204511" y="1292479"/>
            <a:chExt cx="9444544" cy="5243656"/>
          </a:xfrm>
        </p:grpSpPr>
        <p:sp>
          <p:nvSpPr>
            <p:cNvPr id="3" name="Rectangle 2"/>
            <p:cNvSpPr/>
            <p:nvPr/>
          </p:nvSpPr>
          <p:spPr>
            <a:xfrm>
              <a:off x="240483" y="4707466"/>
              <a:ext cx="9408572" cy="1828669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4511" y="1292479"/>
              <a:ext cx="9408572" cy="1828669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3083" y="1387028"/>
            <a:ext cx="2258634" cy="1297617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9613083" y="2269009"/>
            <a:ext cx="235724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4776" y="3267958"/>
            <a:ext cx="2258634" cy="1297617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9386564" y="4162620"/>
            <a:ext cx="2292459" cy="121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0529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08">
        <p:fade/>
      </p:transition>
    </mc:Choice>
    <mc:Fallback xmlns="">
      <p:transition spd="med" advTm="59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oup 147"/>
          <p:cNvGrpSpPr/>
          <p:nvPr/>
        </p:nvGrpSpPr>
        <p:grpSpPr>
          <a:xfrm>
            <a:off x="2970299" y="5007974"/>
            <a:ext cx="5559552" cy="1876985"/>
            <a:chOff x="2970299" y="5007974"/>
            <a:chExt cx="5559552" cy="1876985"/>
          </a:xfrm>
        </p:grpSpPr>
        <p:pic>
          <p:nvPicPr>
            <p:cNvPr id="298" name="Picture 29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0299" y="5007974"/>
              <a:ext cx="5559552" cy="1876985"/>
            </a:xfrm>
            <a:prstGeom prst="rect">
              <a:avLst/>
            </a:prstGeom>
          </p:spPr>
        </p:pic>
        <p:grpSp>
          <p:nvGrpSpPr>
            <p:cNvPr id="138" name="Group 137"/>
            <p:cNvGrpSpPr/>
            <p:nvPr/>
          </p:nvGrpSpPr>
          <p:grpSpPr>
            <a:xfrm>
              <a:off x="6213206" y="5548169"/>
              <a:ext cx="1463023" cy="1004404"/>
              <a:chOff x="6213206" y="5548169"/>
              <a:chExt cx="1463023" cy="1004404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7414592" y="5903548"/>
                <a:ext cx="261637" cy="28600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402615" y="6266571"/>
                <a:ext cx="261637" cy="28600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 136"/>
              <p:cNvSpPr/>
              <p:nvPr/>
            </p:nvSpPr>
            <p:spPr>
              <a:xfrm>
                <a:off x="6213206" y="5548169"/>
                <a:ext cx="1024559" cy="387682"/>
              </a:xfrm>
              <a:custGeom>
                <a:avLst/>
                <a:gdLst>
                  <a:gd name="connsiteX0" fmla="*/ 900516 w 1024559"/>
                  <a:gd name="connsiteY0" fmla="*/ 387682 h 387682"/>
                  <a:gd name="connsiteX1" fmla="*/ 637045 w 1024559"/>
                  <a:gd name="connsiteY1" fmla="*/ 325689 h 387682"/>
                  <a:gd name="connsiteX2" fmla="*/ 606048 w 1024559"/>
                  <a:gd name="connsiteY2" fmla="*/ 217200 h 387682"/>
                  <a:gd name="connsiteX3" fmla="*/ 156597 w 1024559"/>
                  <a:gd name="connsiteY3" fmla="*/ 263695 h 387682"/>
                  <a:gd name="connsiteX4" fmla="*/ 1614 w 1024559"/>
                  <a:gd name="connsiteY4" fmla="*/ 124211 h 387682"/>
                  <a:gd name="connsiteX5" fmla="*/ 141099 w 1024559"/>
                  <a:gd name="connsiteY5" fmla="*/ 224 h 387682"/>
                  <a:gd name="connsiteX6" fmla="*/ 947011 w 1024559"/>
                  <a:gd name="connsiteY6" fmla="*/ 155207 h 387682"/>
                  <a:gd name="connsiteX7" fmla="*/ 947011 w 1024559"/>
                  <a:gd name="connsiteY7" fmla="*/ 341187 h 387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4559" h="387682">
                    <a:moveTo>
                      <a:pt x="900516" y="387682"/>
                    </a:moveTo>
                    <a:cubicBezTo>
                      <a:pt x="793319" y="370892"/>
                      <a:pt x="686123" y="354103"/>
                      <a:pt x="637045" y="325689"/>
                    </a:cubicBezTo>
                    <a:cubicBezTo>
                      <a:pt x="587967" y="297275"/>
                      <a:pt x="686123" y="227532"/>
                      <a:pt x="606048" y="217200"/>
                    </a:cubicBezTo>
                    <a:cubicBezTo>
                      <a:pt x="525973" y="206868"/>
                      <a:pt x="257336" y="279193"/>
                      <a:pt x="156597" y="263695"/>
                    </a:cubicBezTo>
                    <a:cubicBezTo>
                      <a:pt x="55858" y="248197"/>
                      <a:pt x="4197" y="168123"/>
                      <a:pt x="1614" y="124211"/>
                    </a:cubicBezTo>
                    <a:cubicBezTo>
                      <a:pt x="-969" y="80299"/>
                      <a:pt x="-16467" y="-4942"/>
                      <a:pt x="141099" y="224"/>
                    </a:cubicBezTo>
                    <a:cubicBezTo>
                      <a:pt x="298665" y="5390"/>
                      <a:pt x="812692" y="98380"/>
                      <a:pt x="947011" y="155207"/>
                    </a:cubicBezTo>
                    <a:cubicBezTo>
                      <a:pt x="1081330" y="212034"/>
                      <a:pt x="1014170" y="276610"/>
                      <a:pt x="947011" y="34118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4" name="Rectangle 23"/>
          <p:cNvSpPr/>
          <p:nvPr/>
        </p:nvSpPr>
        <p:spPr>
          <a:xfrm>
            <a:off x="3457527" y="4293357"/>
            <a:ext cx="4328168" cy="434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77704" y="-163922"/>
            <a:ext cx="12807473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Backward Propagation Multiple-Node-Layer NN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2940" y="1514642"/>
            <a:ext cx="49984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Given: </a:t>
            </a:r>
            <a:r>
              <a:rPr lang="en-US" sz="2800" b="1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s</a:t>
            </a:r>
            <a:r>
              <a:rPr lang="en-US" sz="2800" b="1" baseline="-25000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</a:t>
            </a:r>
            <a:r>
              <a:rPr lang="en-US" sz="2800" b="1" dirty="0">
                <a:solidFill>
                  <a:srgbClr val="00B05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s</a:t>
            </a:r>
            <a:r>
              <a:rPr lang="en-US" sz="2800" b="1" baseline="-25000" dirty="0">
                <a:solidFill>
                  <a:srgbClr val="00B05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</a:t>
            </a:r>
            <a:r>
              <a:rPr lang="en-US" sz="28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sz="2800" b="1" dirty="0">
                <a:solidFill>
                  <a:srgbClr val="7030A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s</a:t>
            </a:r>
            <a:r>
              <a:rPr lang="en-US" sz="2800" b="1" baseline="-25000" dirty="0">
                <a:solidFill>
                  <a:srgbClr val="7030A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</a:t>
            </a:r>
            <a:r>
              <a:rPr lang="en-US" sz="2800" b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sz="2800" b="1" dirty="0">
                <a:solidFill>
                  <a:srgbClr val="00B0F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s</a:t>
            </a:r>
            <a:r>
              <a:rPr lang="en-US" sz="2800" b="1" baseline="-25000" dirty="0">
                <a:solidFill>
                  <a:srgbClr val="00B0F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en-US" sz="2800" b="1" dirty="0">
                <a:solidFill>
                  <a:srgbClr val="00B0F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( ...</a:t>
            </a:r>
            <a:r>
              <a:rPr lang="en-US" sz="2800" b="1" dirty="0"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)))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2" name="TextBox 271"/>
          <p:cNvSpPr txBox="1"/>
          <p:nvPr/>
        </p:nvSpPr>
        <p:spPr>
          <a:xfrm>
            <a:off x="78958" y="1986540"/>
            <a:ext cx="77748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Find: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Recursive way to compute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partial derivatives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49620" y="2596496"/>
            <a:ext cx="4427403" cy="4020799"/>
            <a:chOff x="-3792886" y="4399815"/>
            <a:chExt cx="4427403" cy="4020799"/>
          </a:xfrm>
        </p:grpSpPr>
        <p:sp>
          <p:nvSpPr>
            <p:cNvPr id="13" name="Rectangle 12"/>
            <p:cNvSpPr/>
            <p:nvPr/>
          </p:nvSpPr>
          <p:spPr>
            <a:xfrm>
              <a:off x="-3792886" y="4399815"/>
              <a:ext cx="780149" cy="803106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3020" y="7657565"/>
              <a:ext cx="571497" cy="763049"/>
            </a:xfrm>
            <a:prstGeom prst="rect">
              <a:avLst/>
            </a:prstGeom>
            <a:solidFill>
              <a:srgbClr val="FF0000">
                <a:alpha val="3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3659669" y="4786503"/>
            <a:ext cx="1584670" cy="475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3309733" y="741555"/>
            <a:ext cx="2294218" cy="940214"/>
            <a:chOff x="3309733" y="741555"/>
            <a:chExt cx="2294218" cy="940214"/>
          </a:xfrm>
        </p:grpSpPr>
        <p:sp>
          <p:nvSpPr>
            <p:cNvPr id="25" name="TextBox 24"/>
            <p:cNvSpPr txBox="1"/>
            <p:nvPr/>
          </p:nvSpPr>
          <p:spPr>
            <a:xfrm>
              <a:off x="3309733" y="741555"/>
              <a:ext cx="2294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Implicit function of </a:t>
              </a:r>
              <a:r>
                <a:rPr lang="en-US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baseline="-25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>
              <a:off x="3609903" y="1110887"/>
              <a:ext cx="518997" cy="5708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70"/>
          <p:cNvSpPr txBox="1"/>
          <p:nvPr/>
        </p:nvSpPr>
        <p:spPr>
          <a:xfrm>
            <a:off x="5158344" y="1200459"/>
            <a:ext cx="4177747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Recall 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½ 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</a:t>
            </a:r>
            <a:r>
              <a:rPr 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B05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</a:t>
            </a:r>
            <a:r>
              <a:rPr lang="en-US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7030A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baseline="-25000" dirty="0">
                <a:solidFill>
                  <a:srgbClr val="7030A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</a:t>
            </a:r>
            <a:r>
              <a:rPr lang="en-US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)))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]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5240" y="135586"/>
            <a:ext cx="5189220" cy="576380"/>
          </a:xfrm>
          <a:prstGeom prst="rect">
            <a:avLst/>
          </a:prstGeom>
          <a:solidFill>
            <a:schemeClr val="accent4">
              <a:lumMod val="75000"/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1866543" y="1038938"/>
            <a:ext cx="777184" cy="910800"/>
            <a:chOff x="1866543" y="1038938"/>
            <a:chExt cx="777184" cy="910800"/>
          </a:xfrm>
        </p:grpSpPr>
        <p:sp>
          <p:nvSpPr>
            <p:cNvPr id="34" name="Right Brace 33"/>
            <p:cNvSpPr/>
            <p:nvPr/>
          </p:nvSpPr>
          <p:spPr>
            <a:xfrm>
              <a:off x="1986721" y="1214426"/>
              <a:ext cx="148132" cy="735312"/>
            </a:xfrm>
            <a:prstGeom prst="rightBrace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866543" y="1038938"/>
              <a:ext cx="7771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z</a:t>
              </a:r>
              <a:r>
                <a:rPr lang="en-US" sz="28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3</a:t>
              </a:r>
              <a:endParaRPr lang="en-US" sz="2800" dirty="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2729782" y="1032204"/>
            <a:ext cx="777184" cy="838229"/>
            <a:chOff x="1866543" y="1038938"/>
            <a:chExt cx="777184" cy="838229"/>
          </a:xfrm>
        </p:grpSpPr>
        <p:sp>
          <p:nvSpPr>
            <p:cNvPr id="77" name="Right Brace 76"/>
            <p:cNvSpPr/>
            <p:nvPr/>
          </p:nvSpPr>
          <p:spPr>
            <a:xfrm>
              <a:off x="1986721" y="1290372"/>
              <a:ext cx="138172" cy="586795"/>
            </a:xfrm>
            <a:prstGeom prst="rightBrace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866543" y="1038938"/>
              <a:ext cx="7771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z</a:t>
              </a:r>
              <a:r>
                <a:rPr lang="en-US" sz="2800" baseline="-25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endParaRPr lang="en-US" sz="28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3491782" y="1039464"/>
            <a:ext cx="777184" cy="838229"/>
            <a:chOff x="1866543" y="1038938"/>
            <a:chExt cx="777184" cy="838229"/>
          </a:xfrm>
        </p:grpSpPr>
        <p:sp>
          <p:nvSpPr>
            <p:cNvPr id="85" name="Right Brace 84"/>
            <p:cNvSpPr/>
            <p:nvPr/>
          </p:nvSpPr>
          <p:spPr>
            <a:xfrm>
              <a:off x="1986721" y="1290372"/>
              <a:ext cx="138172" cy="586795"/>
            </a:xfrm>
            <a:prstGeom prst="rightBrace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866543" y="1038938"/>
              <a:ext cx="77718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z</a:t>
              </a:r>
              <a:r>
                <a:rPr lang="en-US" sz="2800" baseline="-25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endParaRPr lang="en-US" sz="2800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109550" y="2512546"/>
            <a:ext cx="13550731" cy="864319"/>
            <a:chOff x="233535" y="2512546"/>
            <a:chExt cx="13550731" cy="864319"/>
          </a:xfrm>
        </p:grpSpPr>
        <p:grpSp>
          <p:nvGrpSpPr>
            <p:cNvPr id="70" name="Group 69"/>
            <p:cNvGrpSpPr/>
            <p:nvPr/>
          </p:nvGrpSpPr>
          <p:grpSpPr>
            <a:xfrm>
              <a:off x="233535" y="2512546"/>
              <a:ext cx="13550731" cy="864319"/>
              <a:chOff x="233535" y="2512546"/>
              <a:chExt cx="13550731" cy="864319"/>
            </a:xfrm>
          </p:grpSpPr>
          <p:sp>
            <p:nvSpPr>
              <p:cNvPr id="286" name="TextBox 285"/>
              <p:cNvSpPr txBox="1"/>
              <p:nvPr/>
            </p:nvSpPr>
            <p:spPr>
              <a:xfrm>
                <a:off x="233535" y="2512546"/>
                <a:ext cx="135507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800" dirty="0">
                    <a:solidFill>
                      <a:srgbClr val="FF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s</a:t>
                </a:r>
                <a:r>
                  <a:rPr lang="en-US" sz="2800" baseline="-25000" dirty="0">
                    <a:solidFill>
                      <a:srgbClr val="FF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3</a:t>
                </a:r>
                <a:r>
                  <a:rPr lang="en-US" sz="2800" dirty="0">
                    <a:solidFill>
                      <a:srgbClr val="FF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 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800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3 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3925268" y="2839890"/>
                <a:ext cx="73129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800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3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sz="2800" dirty="0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4576548" y="2853645"/>
                <a:ext cx="80182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w</a:t>
                </a:r>
                <a:r>
                  <a:rPr lang="en-US" sz="2800" b="1" baseline="-25000" dirty="0">
                    <a:solidFill>
                      <a:srgbClr val="FF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3</a:t>
                </a:r>
                <a:r>
                  <a:rPr lang="en-US" sz="2800" b="1" baseline="-25000" dirty="0">
                    <a:solidFill>
                      <a:srgbClr val="00B05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sz="2800" dirty="0"/>
              </a:p>
            </p:txBody>
          </p:sp>
          <p:cxnSp>
            <p:nvCxnSpPr>
              <p:cNvPr id="101" name="Straight Connector 100"/>
              <p:cNvCxnSpPr/>
              <p:nvPr/>
            </p:nvCxnSpPr>
            <p:spPr>
              <a:xfrm>
                <a:off x="3958093" y="2953084"/>
                <a:ext cx="41839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>
                <a:off x="4659133" y="2956894"/>
                <a:ext cx="41839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8" name="Group 67"/>
              <p:cNvGrpSpPr/>
              <p:nvPr/>
            </p:nvGrpSpPr>
            <p:grpSpPr>
              <a:xfrm>
                <a:off x="2572194" y="2839890"/>
                <a:ext cx="832279" cy="523220"/>
                <a:chOff x="2578631" y="4417857"/>
                <a:chExt cx="832279" cy="523220"/>
              </a:xfrm>
            </p:grpSpPr>
            <p:sp>
              <p:nvSpPr>
                <p:cNvPr id="97" name="Rectangle 96"/>
                <p:cNvSpPr/>
                <p:nvPr/>
              </p:nvSpPr>
              <p:spPr>
                <a:xfrm>
                  <a:off x="2578631" y="4417857"/>
                  <a:ext cx="832279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8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w</a:t>
                  </a:r>
                  <a:r>
                    <a:rPr lang="en-US" sz="2800" baseline="-25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3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:endParaRPr lang="en-US" sz="2800" dirty="0"/>
                </a:p>
              </p:txBody>
            </p: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2709850" y="4532881"/>
                  <a:ext cx="41839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5" name="TextBox 104"/>
              <p:cNvSpPr txBox="1"/>
              <p:nvPr/>
            </p:nvSpPr>
            <p:spPr>
              <a:xfrm>
                <a:off x="3420625" y="2711433"/>
                <a:ext cx="3577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</p:grpSp>
        <p:sp>
          <p:nvSpPr>
            <p:cNvPr id="96" name="Rectangle 95"/>
            <p:cNvSpPr/>
            <p:nvPr/>
          </p:nvSpPr>
          <p:spPr>
            <a:xfrm>
              <a:off x="2572626" y="2513837"/>
              <a:ext cx="69923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sz="2800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r>
                <a:rPr lang="en-US" sz="2800" baseline="-25000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3</a:t>
              </a:r>
              <a:endParaRPr lang="en-US" sz="2800" dirty="0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2276802" y="3315335"/>
            <a:ext cx="4600221" cy="902819"/>
            <a:chOff x="2276802" y="3315335"/>
            <a:chExt cx="4600221" cy="902819"/>
          </a:xfrm>
        </p:grpSpPr>
        <p:sp>
          <p:nvSpPr>
            <p:cNvPr id="87" name="TextBox 86"/>
            <p:cNvSpPr txBox="1"/>
            <p:nvPr/>
          </p:nvSpPr>
          <p:spPr>
            <a:xfrm>
              <a:off x="2276802" y="3315335"/>
              <a:ext cx="46002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                </a:t>
              </a:r>
              <a:r>
                <a:rPr lang="en-US" sz="2800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r>
                <a:rPr lang="en-US" sz="2800" baseline="-25000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3</a:t>
              </a:r>
              <a:r>
                <a:rPr lang="en-US" sz="2800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  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z</a:t>
              </a:r>
              <a:r>
                <a:rPr lang="en-US" sz="28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3  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sz="2800" b="1" dirty="0">
                  <a:solidFill>
                    <a:srgbClr val="00B050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r>
                <a:rPr lang="en-US" sz="2800" b="1" baseline="-25000" dirty="0">
                  <a:solidFill>
                    <a:srgbClr val="00B050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2 </a:t>
              </a:r>
              <a:r>
                <a:rPr lang="en-US" sz="2800" b="1" dirty="0">
                  <a:solidFill>
                    <a:srgbClr val="00B050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  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sz="2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z</a:t>
              </a:r>
              <a:r>
                <a:rPr lang="en-US" sz="2800" baseline="-25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869401" y="3681179"/>
              <a:ext cx="73129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z</a:t>
              </a:r>
              <a:r>
                <a:rPr lang="en-US" sz="28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3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US" sz="2800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520681" y="3694934"/>
              <a:ext cx="7585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sz="2800" b="1" dirty="0">
                  <a:solidFill>
                    <a:srgbClr val="00B050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r>
                <a:rPr lang="en-US" sz="2800" b="1" baseline="-25000" dirty="0">
                  <a:solidFill>
                    <a:srgbClr val="00B050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2 </a:t>
              </a:r>
              <a:endParaRPr lang="en-US" sz="2800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196844" y="3689884"/>
              <a:ext cx="7008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sz="2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z</a:t>
              </a:r>
              <a:r>
                <a:rPr lang="en-US" sz="2800" baseline="-25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2 </a:t>
              </a:r>
              <a:endParaRPr lang="en-US" sz="2800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934271" y="3682668"/>
              <a:ext cx="7425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sz="2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w</a:t>
              </a:r>
              <a:r>
                <a:rPr lang="en-US" sz="2800" baseline="-25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endPara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3902226" y="3794373"/>
              <a:ext cx="4183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4603266" y="3798183"/>
              <a:ext cx="4183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281446" y="3801993"/>
              <a:ext cx="4183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6062496" y="3805803"/>
              <a:ext cx="4183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/>
            <p:cNvSpPr/>
            <p:nvPr/>
          </p:nvSpPr>
          <p:spPr>
            <a:xfrm>
              <a:off x="2556296" y="3350855"/>
              <a:ext cx="69923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sz="2800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r>
                <a:rPr lang="en-US" sz="2800" baseline="-25000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3</a:t>
              </a:r>
              <a:endParaRPr lang="en-US" sz="2800" dirty="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538396" y="3671324"/>
              <a:ext cx="83227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sz="2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w</a:t>
              </a:r>
              <a:r>
                <a:rPr lang="en-US" sz="2800" baseline="-25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2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US" sz="2800" dirty="0"/>
            </a:p>
          </p:txBody>
        </p:sp>
        <p:cxnSp>
          <p:nvCxnSpPr>
            <p:cNvPr id="95" name="Straight Connector 94"/>
            <p:cNvCxnSpPr/>
            <p:nvPr/>
          </p:nvCxnSpPr>
          <p:spPr>
            <a:xfrm>
              <a:off x="2651130" y="3787280"/>
              <a:ext cx="4183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3395821" y="3594352"/>
              <a:ext cx="3577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2460721" y="3428833"/>
            <a:ext cx="3592989" cy="3319664"/>
            <a:chOff x="2460721" y="3428833"/>
            <a:chExt cx="3592989" cy="3319664"/>
          </a:xfrm>
        </p:grpSpPr>
        <p:sp>
          <p:nvSpPr>
            <p:cNvPr id="79" name="Rectangle 78"/>
            <p:cNvSpPr/>
            <p:nvPr/>
          </p:nvSpPr>
          <p:spPr>
            <a:xfrm>
              <a:off x="5454324" y="5633841"/>
              <a:ext cx="599386" cy="1114656"/>
            </a:xfrm>
            <a:prstGeom prst="rect">
              <a:avLst/>
            </a:prstGeom>
            <a:solidFill>
              <a:srgbClr val="00B050">
                <a:alpha val="3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2460721" y="3428833"/>
              <a:ext cx="730149" cy="710850"/>
            </a:xfrm>
            <a:prstGeom prst="rect">
              <a:avLst/>
            </a:prstGeom>
            <a:solidFill>
              <a:srgbClr val="00B050">
                <a:alpha val="3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7" name="Freeform 126"/>
          <p:cNvSpPr/>
          <p:nvPr/>
        </p:nvSpPr>
        <p:spPr>
          <a:xfrm>
            <a:off x="3491782" y="5014391"/>
            <a:ext cx="3862656" cy="895847"/>
          </a:xfrm>
          <a:custGeom>
            <a:avLst/>
            <a:gdLst>
              <a:gd name="connsiteX0" fmla="*/ 410109 w 3862656"/>
              <a:gd name="connsiteY0" fmla="*/ 334209 h 895847"/>
              <a:gd name="connsiteX1" fmla="*/ 735574 w 3862656"/>
              <a:gd name="connsiteY1" fmla="*/ 458195 h 895847"/>
              <a:gd name="connsiteX2" fmla="*/ 1045540 w 3862656"/>
              <a:gd name="connsiteY2" fmla="*/ 365206 h 895847"/>
              <a:gd name="connsiteX3" fmla="*/ 1278014 w 3862656"/>
              <a:gd name="connsiteY3" fmla="*/ 365206 h 895847"/>
              <a:gd name="connsiteX4" fmla="*/ 1711967 w 3862656"/>
              <a:gd name="connsiteY4" fmla="*/ 566684 h 895847"/>
              <a:gd name="connsiteX5" fmla="*/ 2316401 w 3862656"/>
              <a:gd name="connsiteY5" fmla="*/ 644175 h 895847"/>
              <a:gd name="connsiteX6" fmla="*/ 2502380 w 3862656"/>
              <a:gd name="connsiteY6" fmla="*/ 597680 h 895847"/>
              <a:gd name="connsiteX7" fmla="*/ 2657364 w 3862656"/>
              <a:gd name="connsiteY7" fmla="*/ 706168 h 895847"/>
              <a:gd name="connsiteX8" fmla="*/ 2936333 w 3862656"/>
              <a:gd name="connsiteY8" fmla="*/ 752663 h 895847"/>
              <a:gd name="connsiteX9" fmla="*/ 3494272 w 3862656"/>
              <a:gd name="connsiteY9" fmla="*/ 799158 h 895847"/>
              <a:gd name="connsiteX10" fmla="*/ 3695750 w 3862656"/>
              <a:gd name="connsiteY10" fmla="*/ 892148 h 895847"/>
              <a:gd name="connsiteX11" fmla="*/ 3757743 w 3862656"/>
              <a:gd name="connsiteY11" fmla="*/ 659673 h 895847"/>
              <a:gd name="connsiteX12" fmla="*/ 2936333 w 3862656"/>
              <a:gd name="connsiteY12" fmla="*/ 504690 h 895847"/>
              <a:gd name="connsiteX13" fmla="*/ 3695750 w 3862656"/>
              <a:gd name="connsiteY13" fmla="*/ 148229 h 895847"/>
              <a:gd name="connsiteX14" fmla="*/ 3525269 w 3862656"/>
              <a:gd name="connsiteY14" fmla="*/ 70738 h 895847"/>
              <a:gd name="connsiteX15" fmla="*/ 286123 w 3862656"/>
              <a:gd name="connsiteY15" fmla="*/ 8745 h 895847"/>
              <a:gd name="connsiteX16" fmla="*/ 193133 w 3862656"/>
              <a:gd name="connsiteY16" fmla="*/ 272216 h 895847"/>
              <a:gd name="connsiteX17" fmla="*/ 565092 w 3862656"/>
              <a:gd name="connsiteY17" fmla="*/ 365206 h 89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862656" h="895847">
                <a:moveTo>
                  <a:pt x="410109" y="334209"/>
                </a:moveTo>
                <a:cubicBezTo>
                  <a:pt x="519889" y="393619"/>
                  <a:pt x="629669" y="453029"/>
                  <a:pt x="735574" y="458195"/>
                </a:cubicBezTo>
                <a:cubicBezTo>
                  <a:pt x="841479" y="463361"/>
                  <a:pt x="955133" y="380704"/>
                  <a:pt x="1045540" y="365206"/>
                </a:cubicBezTo>
                <a:cubicBezTo>
                  <a:pt x="1135947" y="349708"/>
                  <a:pt x="1166943" y="331626"/>
                  <a:pt x="1278014" y="365206"/>
                </a:cubicBezTo>
                <a:cubicBezTo>
                  <a:pt x="1389085" y="398786"/>
                  <a:pt x="1538903" y="520189"/>
                  <a:pt x="1711967" y="566684"/>
                </a:cubicBezTo>
                <a:cubicBezTo>
                  <a:pt x="1885031" y="613179"/>
                  <a:pt x="2184666" y="639009"/>
                  <a:pt x="2316401" y="644175"/>
                </a:cubicBezTo>
                <a:cubicBezTo>
                  <a:pt x="2448137" y="649341"/>
                  <a:pt x="2445553" y="587348"/>
                  <a:pt x="2502380" y="597680"/>
                </a:cubicBezTo>
                <a:cubicBezTo>
                  <a:pt x="2559207" y="608012"/>
                  <a:pt x="2585039" y="680338"/>
                  <a:pt x="2657364" y="706168"/>
                </a:cubicBezTo>
                <a:cubicBezTo>
                  <a:pt x="2729690" y="731999"/>
                  <a:pt x="2796848" y="737165"/>
                  <a:pt x="2936333" y="752663"/>
                </a:cubicBezTo>
                <a:cubicBezTo>
                  <a:pt x="3075818" y="768161"/>
                  <a:pt x="3367703" y="775911"/>
                  <a:pt x="3494272" y="799158"/>
                </a:cubicBezTo>
                <a:cubicBezTo>
                  <a:pt x="3620841" y="822405"/>
                  <a:pt x="3651838" y="915396"/>
                  <a:pt x="3695750" y="892148"/>
                </a:cubicBezTo>
                <a:cubicBezTo>
                  <a:pt x="3739662" y="868901"/>
                  <a:pt x="3884313" y="724249"/>
                  <a:pt x="3757743" y="659673"/>
                </a:cubicBezTo>
                <a:cubicBezTo>
                  <a:pt x="3631174" y="595097"/>
                  <a:pt x="2946665" y="589931"/>
                  <a:pt x="2936333" y="504690"/>
                </a:cubicBezTo>
                <a:cubicBezTo>
                  <a:pt x="2926001" y="419449"/>
                  <a:pt x="3597594" y="220554"/>
                  <a:pt x="3695750" y="148229"/>
                </a:cubicBezTo>
                <a:cubicBezTo>
                  <a:pt x="3793906" y="75904"/>
                  <a:pt x="4093540" y="93985"/>
                  <a:pt x="3525269" y="70738"/>
                </a:cubicBezTo>
                <a:cubicBezTo>
                  <a:pt x="2956998" y="47491"/>
                  <a:pt x="841479" y="-24835"/>
                  <a:pt x="286123" y="8745"/>
                </a:cubicBezTo>
                <a:cubicBezTo>
                  <a:pt x="-269233" y="42325"/>
                  <a:pt x="146638" y="212806"/>
                  <a:pt x="193133" y="272216"/>
                </a:cubicBezTo>
                <a:cubicBezTo>
                  <a:pt x="239628" y="331626"/>
                  <a:pt x="402360" y="348416"/>
                  <a:pt x="565092" y="365206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6" name="Group 135"/>
          <p:cNvGrpSpPr/>
          <p:nvPr/>
        </p:nvGrpSpPr>
        <p:grpSpPr>
          <a:xfrm>
            <a:off x="3893756" y="5073160"/>
            <a:ext cx="2521872" cy="469295"/>
            <a:chOff x="3893756" y="5073160"/>
            <a:chExt cx="2521872" cy="469295"/>
          </a:xfrm>
        </p:grpSpPr>
        <p:sp>
          <p:nvSpPr>
            <p:cNvPr id="42" name="TextBox 41"/>
            <p:cNvSpPr txBox="1"/>
            <p:nvPr/>
          </p:nvSpPr>
          <p:spPr>
            <a:xfrm>
              <a:off x="3893756" y="5073160"/>
              <a:ext cx="3642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aseline="-25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001752" y="5083651"/>
              <a:ext cx="3642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aseline="-25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6051426" y="5173123"/>
              <a:ext cx="3642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2323348" y="4212027"/>
            <a:ext cx="5742430" cy="954107"/>
            <a:chOff x="4579441" y="-1678177"/>
            <a:chExt cx="5742430" cy="954107"/>
          </a:xfrm>
        </p:grpSpPr>
        <p:grpSp>
          <p:nvGrpSpPr>
            <p:cNvPr id="111" name="Group 110"/>
            <p:cNvGrpSpPr/>
            <p:nvPr/>
          </p:nvGrpSpPr>
          <p:grpSpPr>
            <a:xfrm>
              <a:off x="4579441" y="-1678177"/>
              <a:ext cx="5742430" cy="954107"/>
              <a:chOff x="2276802" y="3329798"/>
              <a:chExt cx="5742430" cy="954107"/>
            </a:xfrm>
          </p:grpSpPr>
          <p:sp>
            <p:nvSpPr>
              <p:cNvPr id="112" name="TextBox 111"/>
              <p:cNvSpPr txBox="1"/>
              <p:nvPr/>
            </p:nvSpPr>
            <p:spPr>
              <a:xfrm>
                <a:off x="2276802" y="3329798"/>
                <a:ext cx="574243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       </a:t>
                </a:r>
                <a:r>
                  <a:rPr lang="en-US" sz="2800" dirty="0">
                    <a:solidFill>
                      <a:srgbClr val="FF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s</a:t>
                </a:r>
                <a:r>
                  <a:rPr lang="en-US" sz="2800" baseline="-25000" dirty="0">
                    <a:solidFill>
                      <a:srgbClr val="FF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3</a:t>
                </a:r>
                <a:r>
                  <a:rPr lang="en-US" sz="2800" dirty="0">
                    <a:solidFill>
                      <a:srgbClr val="FF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  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800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3  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800" b="1" dirty="0">
                    <a:solidFill>
                      <a:srgbClr val="00B05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s</a:t>
                </a:r>
                <a:r>
                  <a:rPr lang="en-US" sz="2800" b="1" baseline="-25000" dirty="0">
                    <a:solidFill>
                      <a:srgbClr val="00B05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2 </a:t>
                </a:r>
                <a:r>
                  <a:rPr lang="en-US" sz="2800" b="1" dirty="0">
                    <a:solidFill>
                      <a:srgbClr val="00B05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  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z</a:t>
                </a:r>
                <a:r>
                  <a:rPr lang="en-US" sz="2800" baseline="-25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2  </a:t>
                </a:r>
                <a:r>
                  <a:rPr 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800" dirty="0">
                    <a:solidFill>
                      <a:srgbClr val="7030A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s</a:t>
                </a:r>
                <a:r>
                  <a:rPr lang="en-US" sz="2800" baseline="-25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1</a:t>
                </a:r>
                <a:endParaRPr lang="en-US" sz="28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</a:t>
                </a:r>
                <a:r>
                  <a:rPr lang="en-US" sz="2800" baseline="-25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3869401" y="3681179"/>
                <a:ext cx="73129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800" baseline="-25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3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sz="2800" dirty="0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4520681" y="3694934"/>
                <a:ext cx="75854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800" b="1" dirty="0">
                    <a:solidFill>
                      <a:srgbClr val="00B05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s</a:t>
                </a:r>
                <a:r>
                  <a:rPr lang="en-US" sz="2800" b="1" baseline="-25000" dirty="0">
                    <a:solidFill>
                      <a:srgbClr val="00B05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2 </a:t>
                </a:r>
                <a:endParaRPr lang="en-US" sz="2800" dirty="0"/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5196844" y="3689884"/>
                <a:ext cx="70083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8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z</a:t>
                </a:r>
                <a:r>
                  <a:rPr lang="en-US" sz="2800" baseline="-25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2 </a:t>
                </a:r>
                <a:endParaRPr lang="en-US" sz="2800" dirty="0"/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5934271" y="3682668"/>
                <a:ext cx="69923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800" dirty="0">
                    <a:solidFill>
                      <a:srgbClr val="7030A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s</a:t>
                </a:r>
                <a:r>
                  <a:rPr lang="en-US" sz="2800" baseline="-25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1</a:t>
                </a:r>
                <a:endParaRPr lang="en-US" sz="28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17" name="Straight Connector 116"/>
              <p:cNvCxnSpPr/>
              <p:nvPr/>
            </p:nvCxnSpPr>
            <p:spPr>
              <a:xfrm>
                <a:off x="3902226" y="3794373"/>
                <a:ext cx="41839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4603266" y="3798183"/>
                <a:ext cx="41839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5281446" y="3801993"/>
                <a:ext cx="41839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6062496" y="3805803"/>
                <a:ext cx="41839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Rectangle 120"/>
              <p:cNvSpPr/>
              <p:nvPr/>
            </p:nvSpPr>
            <p:spPr>
              <a:xfrm>
                <a:off x="2556296" y="3350855"/>
                <a:ext cx="69923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800" dirty="0">
                    <a:solidFill>
                      <a:srgbClr val="FF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s</a:t>
                </a:r>
                <a:r>
                  <a:rPr lang="en-US" sz="2800" baseline="-25000" dirty="0">
                    <a:solidFill>
                      <a:srgbClr val="FF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3</a:t>
                </a:r>
                <a:endParaRPr lang="en-US" sz="2800" dirty="0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2538396" y="3671324"/>
                <a:ext cx="83227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8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w</a:t>
                </a:r>
                <a:r>
                  <a:rPr lang="en-US" sz="2800" baseline="-25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1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sz="2800" dirty="0"/>
              </a:p>
            </p:txBody>
          </p:sp>
          <p:cxnSp>
            <p:nvCxnSpPr>
              <p:cNvPr id="123" name="Straight Connector 122"/>
              <p:cNvCxnSpPr/>
              <p:nvPr/>
            </p:nvCxnSpPr>
            <p:spPr>
              <a:xfrm>
                <a:off x="2651130" y="3787280"/>
                <a:ext cx="41839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TextBox 123"/>
              <p:cNvSpPr txBox="1"/>
              <p:nvPr/>
            </p:nvSpPr>
            <p:spPr>
              <a:xfrm>
                <a:off x="3395821" y="3594352"/>
                <a:ext cx="3577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cxnSp>
            <p:nvCxnSpPr>
              <p:cNvPr id="126" name="Straight Connector 125"/>
              <p:cNvCxnSpPr/>
              <p:nvPr/>
            </p:nvCxnSpPr>
            <p:spPr>
              <a:xfrm>
                <a:off x="6772831" y="3818721"/>
                <a:ext cx="41839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7340265" y="3791792"/>
                <a:ext cx="41839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" name="Rectangle 106"/>
            <p:cNvSpPr/>
            <p:nvPr/>
          </p:nvSpPr>
          <p:spPr>
            <a:xfrm>
              <a:off x="8959939" y="-1312851"/>
              <a:ext cx="7008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sz="28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z</a:t>
              </a:r>
              <a:r>
                <a:rPr lang="en-US" sz="2800" baseline="-25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n-US" sz="2800" baseline="-25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US" sz="2800" dirty="0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9531634" y="-1675233"/>
              <a:ext cx="7008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sz="28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z</a:t>
              </a:r>
              <a:r>
                <a:rPr lang="en-US" sz="2800" baseline="-25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n-US" sz="2800" baseline="-25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US" sz="2800" dirty="0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9530462" y="-1281656"/>
              <a:ext cx="73930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sz="24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w</a:t>
              </a:r>
              <a:r>
                <a:rPr lang="en-US" sz="2400" baseline="-25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1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US" sz="24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475496" y="4359184"/>
            <a:ext cx="2411405" cy="2453867"/>
            <a:chOff x="1278686" y="4840906"/>
            <a:chExt cx="2411405" cy="2453867"/>
          </a:xfrm>
        </p:grpSpPr>
        <p:sp>
          <p:nvSpPr>
            <p:cNvPr id="19" name="Rectangle 18"/>
            <p:cNvSpPr/>
            <p:nvPr/>
          </p:nvSpPr>
          <p:spPr>
            <a:xfrm>
              <a:off x="1278686" y="4840906"/>
              <a:ext cx="803479" cy="772640"/>
            </a:xfrm>
            <a:prstGeom prst="rect">
              <a:avLst/>
            </a:prstGeom>
            <a:solidFill>
              <a:srgbClr val="7030A0">
                <a:alpha val="3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104409" y="5784103"/>
              <a:ext cx="585682" cy="1510670"/>
            </a:xfrm>
            <a:prstGeom prst="rect">
              <a:avLst/>
            </a:prstGeom>
            <a:solidFill>
              <a:srgbClr val="7030A0">
                <a:alpha val="35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3780058" y="2578280"/>
            <a:ext cx="700833" cy="756406"/>
            <a:chOff x="8707269" y="2998176"/>
            <a:chExt cx="700833" cy="756406"/>
          </a:xfrm>
        </p:grpSpPr>
        <p:sp>
          <p:nvSpPr>
            <p:cNvPr id="131" name="Rectangle 130"/>
            <p:cNvSpPr/>
            <p:nvPr/>
          </p:nvSpPr>
          <p:spPr>
            <a:xfrm>
              <a:off x="8736773" y="3035766"/>
              <a:ext cx="506559" cy="718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8707269" y="2998176"/>
              <a:ext cx="7008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r>
                <a:rPr lang="en-US" sz="28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4476073" y="3359368"/>
            <a:ext cx="731291" cy="843570"/>
            <a:chOff x="8736773" y="2953084"/>
            <a:chExt cx="731291" cy="888664"/>
          </a:xfrm>
        </p:grpSpPr>
        <p:sp>
          <p:nvSpPr>
            <p:cNvPr id="140" name="Rectangle 139"/>
            <p:cNvSpPr/>
            <p:nvPr/>
          </p:nvSpPr>
          <p:spPr>
            <a:xfrm>
              <a:off x="8736773" y="3035765"/>
              <a:ext cx="731291" cy="80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8736774" y="2953084"/>
              <a:ext cx="5645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5893929" y="4267278"/>
            <a:ext cx="697245" cy="860152"/>
            <a:chOff x="8736773" y="2953084"/>
            <a:chExt cx="697245" cy="860152"/>
          </a:xfrm>
        </p:grpSpPr>
        <p:sp>
          <p:nvSpPr>
            <p:cNvPr id="146" name="Rectangle 145"/>
            <p:cNvSpPr/>
            <p:nvPr/>
          </p:nvSpPr>
          <p:spPr>
            <a:xfrm>
              <a:off x="8736773" y="3035766"/>
              <a:ext cx="697245" cy="7774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8736774" y="2953084"/>
              <a:ext cx="5645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baseline="-25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9" name="TextBox 148"/>
          <p:cNvSpPr txBox="1"/>
          <p:nvPr/>
        </p:nvSpPr>
        <p:spPr>
          <a:xfrm>
            <a:off x="335960" y="2933976"/>
            <a:ext cx="2110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for w</a:t>
            </a:r>
            <a:r>
              <a:rPr 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gradient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366391" y="3658529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for w</a:t>
            </a:r>
            <a:r>
              <a:rPr lang="en-US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gradient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350528" y="4555793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for w</a:t>
            </a:r>
            <a:r>
              <a:rPr lang="en-US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gradient</a:t>
            </a:r>
          </a:p>
        </p:txBody>
      </p:sp>
      <p:grpSp>
        <p:nvGrpSpPr>
          <p:cNvPr id="155" name="Group 154"/>
          <p:cNvGrpSpPr/>
          <p:nvPr/>
        </p:nvGrpSpPr>
        <p:grpSpPr>
          <a:xfrm>
            <a:off x="4583676" y="4258071"/>
            <a:ext cx="593721" cy="801498"/>
            <a:chOff x="8736773" y="2953084"/>
            <a:chExt cx="593721" cy="801498"/>
          </a:xfrm>
        </p:grpSpPr>
        <p:sp>
          <p:nvSpPr>
            <p:cNvPr id="156" name="Rectangle 155"/>
            <p:cNvSpPr/>
            <p:nvPr/>
          </p:nvSpPr>
          <p:spPr>
            <a:xfrm>
              <a:off x="8736773" y="3035766"/>
              <a:ext cx="593721" cy="718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8736774" y="2953084"/>
              <a:ext cx="5645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3855430" y="3412536"/>
            <a:ext cx="700833" cy="756406"/>
            <a:chOff x="8707269" y="2998176"/>
            <a:chExt cx="700833" cy="756406"/>
          </a:xfrm>
        </p:grpSpPr>
        <p:sp>
          <p:nvSpPr>
            <p:cNvPr id="159" name="Rectangle 158"/>
            <p:cNvSpPr/>
            <p:nvPr/>
          </p:nvSpPr>
          <p:spPr>
            <a:xfrm>
              <a:off x="8736773" y="3035766"/>
              <a:ext cx="506559" cy="718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8707269" y="2998176"/>
              <a:ext cx="7008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r>
                <a:rPr lang="en-US" sz="28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3852726" y="4277097"/>
            <a:ext cx="700833" cy="828338"/>
            <a:chOff x="8707269" y="2998176"/>
            <a:chExt cx="700833" cy="828338"/>
          </a:xfrm>
        </p:grpSpPr>
        <p:sp>
          <p:nvSpPr>
            <p:cNvPr id="162" name="Rectangle 161"/>
            <p:cNvSpPr/>
            <p:nvPr/>
          </p:nvSpPr>
          <p:spPr>
            <a:xfrm>
              <a:off x="8736773" y="3035765"/>
              <a:ext cx="628729" cy="790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8707269" y="2998176"/>
              <a:ext cx="7008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r>
                <a:rPr lang="en-US" sz="28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5136766" y="3390986"/>
            <a:ext cx="700833" cy="828338"/>
            <a:chOff x="8707269" y="2998176"/>
            <a:chExt cx="700833" cy="828338"/>
          </a:xfrm>
        </p:grpSpPr>
        <p:sp>
          <p:nvSpPr>
            <p:cNvPr id="165" name="Rectangle 164"/>
            <p:cNvSpPr/>
            <p:nvPr/>
          </p:nvSpPr>
          <p:spPr>
            <a:xfrm>
              <a:off x="8736773" y="3035765"/>
              <a:ext cx="628729" cy="790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8707269" y="2998176"/>
              <a:ext cx="7008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800" b="1" dirty="0">
                  <a:solidFill>
                    <a:srgbClr val="00B050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r>
                <a:rPr lang="en-US" sz="2800" baseline="-25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5194563" y="4302925"/>
            <a:ext cx="700833" cy="828338"/>
            <a:chOff x="8707269" y="2998176"/>
            <a:chExt cx="700833" cy="828338"/>
          </a:xfrm>
        </p:grpSpPr>
        <p:sp>
          <p:nvSpPr>
            <p:cNvPr id="168" name="Rectangle 167"/>
            <p:cNvSpPr/>
            <p:nvPr/>
          </p:nvSpPr>
          <p:spPr>
            <a:xfrm>
              <a:off x="8736773" y="3035765"/>
              <a:ext cx="628729" cy="790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8707269" y="2998176"/>
              <a:ext cx="7008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800" b="1" dirty="0">
                  <a:solidFill>
                    <a:srgbClr val="00B050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r>
                <a:rPr lang="en-US" sz="2800" baseline="-25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6600867" y="4331103"/>
            <a:ext cx="700833" cy="828338"/>
            <a:chOff x="8707269" y="2998176"/>
            <a:chExt cx="700833" cy="828338"/>
          </a:xfrm>
        </p:grpSpPr>
        <p:sp>
          <p:nvSpPr>
            <p:cNvPr id="171" name="Rectangle 170"/>
            <p:cNvSpPr/>
            <p:nvPr/>
          </p:nvSpPr>
          <p:spPr>
            <a:xfrm>
              <a:off x="8736773" y="3035765"/>
              <a:ext cx="628729" cy="790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8707269" y="2998176"/>
              <a:ext cx="7008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800" b="1" dirty="0">
                  <a:solidFill>
                    <a:srgbClr val="7030A0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r>
                <a:rPr lang="en-US" sz="2800" baseline="-25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5" name="Rectangle 74"/>
          <p:cNvSpPr/>
          <p:nvPr/>
        </p:nvSpPr>
        <p:spPr>
          <a:xfrm>
            <a:off x="3965991" y="6451658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b="1" dirty="0"/>
          </a:p>
        </p:txBody>
      </p:sp>
      <p:sp>
        <p:nvSpPr>
          <p:cNvPr id="72" name="Rectangle 71"/>
          <p:cNvSpPr/>
          <p:nvPr/>
        </p:nvSpPr>
        <p:spPr>
          <a:xfrm>
            <a:off x="5960635" y="6327394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b="1" dirty="0"/>
          </a:p>
        </p:txBody>
      </p:sp>
      <p:sp>
        <p:nvSpPr>
          <p:cNvPr id="74" name="Rectangle 73"/>
          <p:cNvSpPr/>
          <p:nvPr/>
        </p:nvSpPr>
        <p:spPr>
          <a:xfrm>
            <a:off x="5009769" y="6427863"/>
            <a:ext cx="6578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6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600" b="1" dirty="0"/>
          </a:p>
        </p:txBody>
      </p:sp>
      <p:sp>
        <p:nvSpPr>
          <p:cNvPr id="150" name="Freeform 149"/>
          <p:cNvSpPr/>
          <p:nvPr/>
        </p:nvSpPr>
        <p:spPr>
          <a:xfrm>
            <a:off x="1843945" y="5042005"/>
            <a:ext cx="10420633" cy="2302730"/>
          </a:xfrm>
          <a:custGeom>
            <a:avLst/>
            <a:gdLst>
              <a:gd name="connsiteX0" fmla="*/ 0 w 10420633"/>
              <a:gd name="connsiteY0" fmla="*/ 1729124 h 2302730"/>
              <a:gd name="connsiteX1" fmla="*/ 1844298 w 10420633"/>
              <a:gd name="connsiteY1" fmla="*/ 349774 h 2302730"/>
              <a:gd name="connsiteX2" fmla="*/ 2324746 w 10420633"/>
              <a:gd name="connsiteY2" fmla="*/ 39808 h 2302730"/>
              <a:gd name="connsiteX3" fmla="*/ 4835471 w 10420633"/>
              <a:gd name="connsiteY3" fmla="*/ 86303 h 2302730"/>
              <a:gd name="connsiteX4" fmla="*/ 7191213 w 10420633"/>
              <a:gd name="connsiteY4" fmla="*/ 783727 h 2302730"/>
              <a:gd name="connsiteX5" fmla="*/ 10352868 w 10420633"/>
              <a:gd name="connsiteY5" fmla="*/ 1744622 h 2302730"/>
              <a:gd name="connsiteX6" fmla="*/ 3983064 w 10420633"/>
              <a:gd name="connsiteY6" fmla="*/ 2302561 h 2302730"/>
              <a:gd name="connsiteX7" fmla="*/ 123986 w 10420633"/>
              <a:gd name="connsiteY7" fmla="*/ 1791117 h 2302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20633" h="2302730">
                <a:moveTo>
                  <a:pt x="0" y="1729124"/>
                </a:moveTo>
                <a:lnTo>
                  <a:pt x="1844298" y="349774"/>
                </a:lnTo>
                <a:cubicBezTo>
                  <a:pt x="2231756" y="68221"/>
                  <a:pt x="1826217" y="83720"/>
                  <a:pt x="2324746" y="39808"/>
                </a:cubicBezTo>
                <a:cubicBezTo>
                  <a:pt x="2823275" y="-4104"/>
                  <a:pt x="4024393" y="-37683"/>
                  <a:pt x="4835471" y="86303"/>
                </a:cubicBezTo>
                <a:cubicBezTo>
                  <a:pt x="5646549" y="210289"/>
                  <a:pt x="7191213" y="783727"/>
                  <a:pt x="7191213" y="783727"/>
                </a:cubicBezTo>
                <a:cubicBezTo>
                  <a:pt x="8110779" y="1060113"/>
                  <a:pt x="10887559" y="1491483"/>
                  <a:pt x="10352868" y="1744622"/>
                </a:cubicBezTo>
                <a:cubicBezTo>
                  <a:pt x="9818177" y="1997761"/>
                  <a:pt x="5687878" y="2294812"/>
                  <a:pt x="3983064" y="2302561"/>
                </a:cubicBezTo>
                <a:cubicBezTo>
                  <a:pt x="2278250" y="2310310"/>
                  <a:pt x="1201118" y="2050713"/>
                  <a:pt x="123986" y="1791117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4" name="Group 173"/>
          <p:cNvGrpSpPr/>
          <p:nvPr/>
        </p:nvGrpSpPr>
        <p:grpSpPr>
          <a:xfrm>
            <a:off x="363446" y="5216830"/>
            <a:ext cx="8932049" cy="1345468"/>
            <a:chOff x="363446" y="5216830"/>
            <a:chExt cx="8932049" cy="1345468"/>
          </a:xfrm>
        </p:grpSpPr>
        <p:grpSp>
          <p:nvGrpSpPr>
            <p:cNvPr id="175" name="Group 174"/>
            <p:cNvGrpSpPr/>
            <p:nvPr/>
          </p:nvGrpSpPr>
          <p:grpSpPr>
            <a:xfrm>
              <a:off x="2336266" y="5216830"/>
              <a:ext cx="6959229" cy="1345468"/>
              <a:chOff x="4579441" y="-1678177"/>
              <a:chExt cx="6959229" cy="1345468"/>
            </a:xfrm>
          </p:grpSpPr>
          <p:grpSp>
            <p:nvGrpSpPr>
              <p:cNvPr id="179" name="Group 178"/>
              <p:cNvGrpSpPr/>
              <p:nvPr/>
            </p:nvGrpSpPr>
            <p:grpSpPr>
              <a:xfrm>
                <a:off x="4579441" y="-1678177"/>
                <a:ext cx="5742430" cy="954107"/>
                <a:chOff x="2276802" y="3329798"/>
                <a:chExt cx="5742430" cy="954107"/>
              </a:xfrm>
            </p:grpSpPr>
            <p:sp>
              <p:nvSpPr>
                <p:cNvPr id="187" name="TextBox 186"/>
                <p:cNvSpPr txBox="1"/>
                <p:nvPr/>
              </p:nvSpPr>
              <p:spPr>
                <a:xfrm>
                  <a:off x="2276802" y="3329798"/>
                  <a:ext cx="5742430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                </a:t>
                  </a:r>
                  <a:r>
                    <a:rPr lang="en-US" sz="2800" dirty="0">
                      <a:solidFill>
                        <a:srgbClr val="FF000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s</a:t>
                  </a:r>
                  <a:r>
                    <a:rPr lang="en-US" sz="2800" baseline="-25000" dirty="0">
                      <a:solidFill>
                        <a:srgbClr val="FF000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3</a:t>
                  </a:r>
                  <a:r>
                    <a:rPr lang="en-US" sz="2800" dirty="0">
                      <a:solidFill>
                        <a:srgbClr val="FF000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 </a:t>
                  </a:r>
                  <a:r>
                    <a:rPr lang="en-US" sz="28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z</a:t>
                  </a:r>
                  <a:r>
                    <a:rPr lang="en-US" sz="2800" baseline="-25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3   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800" b="1" dirty="0">
                      <a:solidFill>
                        <a:srgbClr val="00B05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s</a:t>
                  </a:r>
                  <a:r>
                    <a:rPr lang="en-US" sz="2800" b="1" baseline="-25000" dirty="0">
                      <a:solidFill>
                        <a:srgbClr val="00B05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2 </a:t>
                  </a:r>
                  <a:r>
                    <a:rPr lang="en-US" sz="2800" b="1" dirty="0">
                      <a:solidFill>
                        <a:srgbClr val="00B05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  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8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z</a:t>
                  </a:r>
                  <a:r>
                    <a:rPr lang="en-US" sz="2800" baseline="-250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2  </a:t>
                  </a:r>
                  <a:r>
                    <a:rPr lang="en-US" sz="28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800" dirty="0">
                      <a:solidFill>
                        <a:srgbClr val="7030A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s</a:t>
                  </a:r>
                  <a:r>
                    <a:rPr lang="en-US" sz="2800" baseline="-25000" dirty="0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1</a:t>
                  </a:r>
                  <a:endParaRPr lang="en-US" sz="28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sz="28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  </a:t>
                  </a:r>
                  <a:r>
                    <a:rPr lang="en-US" sz="2800" baseline="-250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  </a:t>
                  </a:r>
                  <a:endPara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8" name="Rectangle 187"/>
                <p:cNvSpPr/>
                <p:nvPr/>
              </p:nvSpPr>
              <p:spPr>
                <a:xfrm>
                  <a:off x="3869401" y="3681179"/>
                  <a:ext cx="731290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z</a:t>
                  </a:r>
                  <a:r>
                    <a:rPr lang="en-US" sz="2800" baseline="-25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3</a:t>
                  </a:r>
                  <a:r>
                    <a:rPr lang="en-US" sz="28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:endParaRPr lang="en-US" sz="2800" dirty="0"/>
                </a:p>
              </p:txBody>
            </p:sp>
            <p:sp>
              <p:nvSpPr>
                <p:cNvPr id="189" name="Rectangle 188"/>
                <p:cNvSpPr/>
                <p:nvPr/>
              </p:nvSpPr>
              <p:spPr>
                <a:xfrm>
                  <a:off x="4520681" y="3694934"/>
                  <a:ext cx="75854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800" b="1" dirty="0">
                      <a:solidFill>
                        <a:srgbClr val="00B05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s</a:t>
                  </a:r>
                  <a:r>
                    <a:rPr lang="en-US" sz="2800" b="1" baseline="-25000" dirty="0">
                      <a:solidFill>
                        <a:srgbClr val="00B05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2 </a:t>
                  </a:r>
                  <a:endParaRPr lang="en-US" sz="2800" dirty="0"/>
                </a:p>
              </p:txBody>
            </p:sp>
            <p:sp>
              <p:nvSpPr>
                <p:cNvPr id="190" name="Rectangle 189"/>
                <p:cNvSpPr/>
                <p:nvPr/>
              </p:nvSpPr>
              <p:spPr>
                <a:xfrm>
                  <a:off x="5196844" y="3689884"/>
                  <a:ext cx="700833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8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z</a:t>
                  </a:r>
                  <a:r>
                    <a:rPr lang="en-US" sz="2800" baseline="-250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2 </a:t>
                  </a:r>
                  <a:endParaRPr lang="en-US" sz="2800" dirty="0"/>
                </a:p>
              </p:txBody>
            </p:sp>
            <p:sp>
              <p:nvSpPr>
                <p:cNvPr id="191" name="Rectangle 190"/>
                <p:cNvSpPr/>
                <p:nvPr/>
              </p:nvSpPr>
              <p:spPr>
                <a:xfrm>
                  <a:off x="5934271" y="3682668"/>
                  <a:ext cx="699230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800" dirty="0">
                      <a:solidFill>
                        <a:srgbClr val="7030A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s</a:t>
                  </a:r>
                  <a:r>
                    <a:rPr lang="en-US" sz="2800" baseline="-25000" dirty="0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1</a:t>
                  </a:r>
                  <a:endParaRPr lang="en-US" sz="28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92" name="Straight Connector 191"/>
                <p:cNvCxnSpPr/>
                <p:nvPr/>
              </p:nvCxnSpPr>
              <p:spPr>
                <a:xfrm>
                  <a:off x="3902226" y="3794373"/>
                  <a:ext cx="41839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>
                <a:xfrm>
                  <a:off x="4603266" y="3798183"/>
                  <a:ext cx="41839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>
                <a:xfrm>
                  <a:off x="5281446" y="3801993"/>
                  <a:ext cx="41839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6062496" y="3805803"/>
                  <a:ext cx="41839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6" name="Rectangle 195"/>
                <p:cNvSpPr/>
                <p:nvPr/>
              </p:nvSpPr>
              <p:spPr>
                <a:xfrm>
                  <a:off x="2556296" y="3350855"/>
                  <a:ext cx="699230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800" dirty="0">
                      <a:solidFill>
                        <a:srgbClr val="FF000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s</a:t>
                  </a:r>
                  <a:r>
                    <a:rPr lang="en-US" sz="2800" baseline="-25000" dirty="0">
                      <a:solidFill>
                        <a:srgbClr val="FF000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3</a:t>
                  </a:r>
                  <a:endParaRPr lang="en-US" sz="2800" dirty="0"/>
                </a:p>
              </p:txBody>
            </p:sp>
            <p:sp>
              <p:nvSpPr>
                <p:cNvPr id="197" name="Rectangle 196"/>
                <p:cNvSpPr/>
                <p:nvPr/>
              </p:nvSpPr>
              <p:spPr>
                <a:xfrm>
                  <a:off x="2538396" y="3671324"/>
                  <a:ext cx="832279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800" dirty="0">
                      <a:solidFill>
                        <a:srgbClr val="00B0F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w</a:t>
                  </a:r>
                  <a:r>
                    <a:rPr lang="en-US" sz="2800" baseline="-25000" dirty="0">
                      <a:solidFill>
                        <a:srgbClr val="00B0F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0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:endParaRPr lang="en-US" sz="2800" dirty="0"/>
                </a:p>
              </p:txBody>
            </p: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2651130" y="3787280"/>
                  <a:ext cx="41839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9" name="TextBox 198"/>
                <p:cNvSpPr txBox="1"/>
                <p:nvPr/>
              </p:nvSpPr>
              <p:spPr>
                <a:xfrm>
                  <a:off x="3395821" y="3594352"/>
                  <a:ext cx="35779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</a:t>
                  </a:r>
                </a:p>
              </p:txBody>
            </p:sp>
            <p:cxnSp>
              <p:nvCxnSpPr>
                <p:cNvPr id="200" name="Straight Connector 199"/>
                <p:cNvCxnSpPr/>
                <p:nvPr/>
              </p:nvCxnSpPr>
              <p:spPr>
                <a:xfrm>
                  <a:off x="6772831" y="3818721"/>
                  <a:ext cx="41839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/>
                <p:nvPr/>
              </p:nvCxnSpPr>
              <p:spPr>
                <a:xfrm>
                  <a:off x="7340265" y="3791792"/>
                  <a:ext cx="41839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0" name="Rectangle 179"/>
              <p:cNvSpPr/>
              <p:nvPr/>
            </p:nvSpPr>
            <p:spPr>
              <a:xfrm>
                <a:off x="8981273" y="-1267586"/>
                <a:ext cx="70083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8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z</a:t>
                </a:r>
                <a:r>
                  <a:rPr lang="en-US" sz="2800" baseline="-25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1</a:t>
                </a:r>
                <a:r>
                  <a:rPr lang="en-US" sz="2800" baseline="-25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sz="2800" dirty="0"/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9531634" y="-1675233"/>
                <a:ext cx="70083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8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z</a:t>
                </a:r>
                <a:r>
                  <a:rPr lang="en-US" sz="2800" baseline="-25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1</a:t>
                </a:r>
                <a:r>
                  <a:rPr lang="en-US" sz="2800" baseline="-25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sz="2800" dirty="0"/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9530462" y="-1281656"/>
                <a:ext cx="62549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400" dirty="0">
                    <a:solidFill>
                      <a:srgbClr val="00B0F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s</a:t>
                </a:r>
                <a:r>
                  <a:rPr lang="en-US" sz="2400" baseline="-250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  <a:endPara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sz="2400" dirty="0"/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10179985" y="-1677813"/>
                <a:ext cx="699230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800" dirty="0">
                    <a:solidFill>
                      <a:srgbClr val="00B0F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s</a:t>
                </a:r>
                <a:r>
                  <a:rPr lang="en-US" sz="2800" baseline="-250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  <a:endParaRPr lang="en-US" sz="28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aseline="-250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sz="2800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10178813" y="-1299734"/>
                <a:ext cx="641522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800" baseline="-25000" dirty="0">
                    <a:solidFill>
                      <a:srgbClr val="00B0F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  <a:endParaRPr lang="en-US" sz="28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sz="2800" dirty="0"/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10797331" y="-1664895"/>
                <a:ext cx="641522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800" baseline="-25000" dirty="0">
                    <a:solidFill>
                      <a:srgbClr val="00B0F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  <a:endParaRPr lang="en-US" sz="28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aseline="-25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sz="2800" dirty="0"/>
              </a:p>
            </p:txBody>
          </p:sp>
          <p:sp>
            <p:nvSpPr>
              <p:cNvPr id="186" name="Rectangle 185"/>
              <p:cNvSpPr/>
              <p:nvPr/>
            </p:nvSpPr>
            <p:spPr>
              <a:xfrm>
                <a:off x="10796159" y="-1286816"/>
                <a:ext cx="742511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w</a:t>
                </a:r>
                <a:r>
                  <a:rPr lang="en-US" sz="2800" baseline="-25000" dirty="0">
                    <a:solidFill>
                      <a:srgbClr val="00B0F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  <a:endParaRPr lang="en-US" sz="28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sz="2800" dirty="0"/>
              </a:p>
            </p:txBody>
          </p:sp>
        </p:grpSp>
        <p:sp>
          <p:nvSpPr>
            <p:cNvPr id="176" name="TextBox 175"/>
            <p:cNvSpPr txBox="1"/>
            <p:nvPr/>
          </p:nvSpPr>
          <p:spPr>
            <a:xfrm>
              <a:off x="363446" y="5560596"/>
              <a:ext cx="2101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Used for w</a:t>
              </a:r>
              <a:r>
                <a:rPr lang="en-US" baseline="-25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gradient</a:t>
              </a:r>
            </a:p>
          </p:txBody>
        </p:sp>
        <p:cxnSp>
          <p:nvCxnSpPr>
            <p:cNvPr id="177" name="Straight Connector 176"/>
            <p:cNvCxnSpPr/>
            <p:nvPr/>
          </p:nvCxnSpPr>
          <p:spPr>
            <a:xfrm>
              <a:off x="8039188" y="5668447"/>
              <a:ext cx="4183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>
              <a:off x="8672037" y="5665867"/>
              <a:ext cx="4183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3" name="Group 172"/>
          <p:cNvGrpSpPr/>
          <p:nvPr/>
        </p:nvGrpSpPr>
        <p:grpSpPr>
          <a:xfrm>
            <a:off x="2336266" y="5928599"/>
            <a:ext cx="8627370" cy="1454413"/>
            <a:chOff x="1597578" y="8258469"/>
            <a:chExt cx="8627370" cy="1454413"/>
          </a:xfrm>
        </p:grpSpPr>
        <p:grpSp>
          <p:nvGrpSpPr>
            <p:cNvPr id="203" name="Group 202"/>
            <p:cNvGrpSpPr/>
            <p:nvPr/>
          </p:nvGrpSpPr>
          <p:grpSpPr>
            <a:xfrm>
              <a:off x="1597578" y="8258469"/>
              <a:ext cx="7765115" cy="1454413"/>
              <a:chOff x="4536154" y="-1734313"/>
              <a:chExt cx="7765115" cy="1454413"/>
            </a:xfrm>
          </p:grpSpPr>
          <p:grpSp>
            <p:nvGrpSpPr>
              <p:cNvPr id="207" name="Group 206"/>
              <p:cNvGrpSpPr/>
              <p:nvPr/>
            </p:nvGrpSpPr>
            <p:grpSpPr>
              <a:xfrm>
                <a:off x="4536154" y="-1734313"/>
                <a:ext cx="5742430" cy="970717"/>
                <a:chOff x="2233515" y="3273662"/>
                <a:chExt cx="5742430" cy="970717"/>
              </a:xfrm>
            </p:grpSpPr>
            <p:sp>
              <p:nvSpPr>
                <p:cNvPr id="215" name="TextBox 214"/>
                <p:cNvSpPr txBox="1"/>
                <p:nvPr/>
              </p:nvSpPr>
              <p:spPr>
                <a:xfrm>
                  <a:off x="2233515" y="3273662"/>
                  <a:ext cx="5742430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                </a:t>
                  </a:r>
                  <a:r>
                    <a:rPr lang="en-US" sz="2800" dirty="0">
                      <a:solidFill>
                        <a:srgbClr val="FF000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s</a:t>
                  </a:r>
                  <a:r>
                    <a:rPr lang="en-US" sz="2800" baseline="-25000" dirty="0">
                      <a:solidFill>
                        <a:srgbClr val="FF000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3</a:t>
                  </a:r>
                  <a:r>
                    <a:rPr lang="en-US" sz="2800" dirty="0">
                      <a:solidFill>
                        <a:srgbClr val="FF000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 </a:t>
                  </a:r>
                  <a:r>
                    <a:rPr lang="en-US" sz="28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z</a:t>
                  </a:r>
                  <a:r>
                    <a:rPr lang="en-US" sz="2800" baseline="-25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3   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 </a:t>
                  </a:r>
                  <a:r>
                    <a:rPr lang="en-US" sz="2800" b="1" dirty="0">
                      <a:solidFill>
                        <a:srgbClr val="00B05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s</a:t>
                  </a:r>
                  <a:r>
                    <a:rPr lang="en-US" sz="2800" b="1" baseline="-25000" dirty="0">
                      <a:solidFill>
                        <a:srgbClr val="00B05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2 </a:t>
                  </a:r>
                  <a:r>
                    <a:rPr lang="en-US" sz="2800" b="1" dirty="0">
                      <a:solidFill>
                        <a:srgbClr val="00B05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  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8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z</a:t>
                  </a:r>
                  <a:r>
                    <a:rPr lang="en-US" sz="2800" baseline="-250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2  </a:t>
                  </a:r>
                  <a:r>
                    <a:rPr lang="en-US" sz="28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800" dirty="0">
                      <a:solidFill>
                        <a:srgbClr val="7030A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s</a:t>
                  </a:r>
                  <a:r>
                    <a:rPr lang="en-US" sz="2800" baseline="-25000" dirty="0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1</a:t>
                  </a:r>
                  <a:endParaRPr lang="en-US" sz="28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sz="28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  </a:t>
                  </a:r>
                  <a:r>
                    <a:rPr lang="en-US" sz="2800" baseline="-250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  </a:t>
                  </a:r>
                  <a:endPara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3840406" y="3681178"/>
                  <a:ext cx="731290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z</a:t>
                  </a:r>
                  <a:r>
                    <a:rPr lang="en-US" sz="2800" baseline="-250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3</a:t>
                  </a:r>
                  <a:r>
                    <a:rPr lang="en-US" sz="28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:endParaRPr lang="en-US" sz="2800" dirty="0"/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4520681" y="3694934"/>
                  <a:ext cx="758541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800" b="1" dirty="0">
                      <a:solidFill>
                        <a:srgbClr val="00B05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s</a:t>
                  </a:r>
                  <a:r>
                    <a:rPr lang="en-US" sz="2800" b="1" baseline="-25000" dirty="0">
                      <a:solidFill>
                        <a:srgbClr val="00B05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2 </a:t>
                  </a:r>
                  <a:endParaRPr lang="en-US" sz="2800" dirty="0"/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5196844" y="3689884"/>
                  <a:ext cx="700833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8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z</a:t>
                  </a:r>
                  <a:r>
                    <a:rPr lang="en-US" sz="2800" baseline="-250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2 </a:t>
                  </a:r>
                  <a:endParaRPr lang="en-US" sz="2800" dirty="0"/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5990423" y="3721159"/>
                  <a:ext cx="699230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800" dirty="0">
                      <a:solidFill>
                        <a:srgbClr val="7030A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s</a:t>
                  </a:r>
                  <a:r>
                    <a:rPr lang="en-US" sz="2800" baseline="-25000" dirty="0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1</a:t>
                  </a:r>
                  <a:endParaRPr lang="en-US" sz="28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20" name="Straight Connector 219"/>
                <p:cNvCxnSpPr/>
                <p:nvPr/>
              </p:nvCxnSpPr>
              <p:spPr>
                <a:xfrm>
                  <a:off x="3902226" y="3794373"/>
                  <a:ext cx="41839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/>
                <p:cNvCxnSpPr/>
                <p:nvPr/>
              </p:nvCxnSpPr>
              <p:spPr>
                <a:xfrm>
                  <a:off x="4603266" y="3798183"/>
                  <a:ext cx="41839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/>
              </p:nvCxnSpPr>
              <p:spPr>
                <a:xfrm>
                  <a:off x="5281446" y="3801993"/>
                  <a:ext cx="41839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/>
                <p:cNvCxnSpPr/>
                <p:nvPr/>
              </p:nvCxnSpPr>
              <p:spPr>
                <a:xfrm>
                  <a:off x="6062496" y="3805803"/>
                  <a:ext cx="41839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4" name="Rectangle 223"/>
                <p:cNvSpPr/>
                <p:nvPr/>
              </p:nvSpPr>
              <p:spPr>
                <a:xfrm>
                  <a:off x="2556296" y="3350855"/>
                  <a:ext cx="699230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sz="2800" dirty="0">
                      <a:solidFill>
                        <a:srgbClr val="FF000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s</a:t>
                  </a:r>
                  <a:r>
                    <a:rPr lang="en-US" sz="2800" baseline="-25000" dirty="0">
                      <a:solidFill>
                        <a:srgbClr val="FF0000"/>
                      </a:solidFill>
                      <a:latin typeface="Symbol" panose="05050102010706020507" pitchFamily="18" charset="2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3</a:t>
                  </a:r>
                  <a:endParaRPr lang="en-US" sz="2800" dirty="0"/>
                </a:p>
              </p:txBody>
            </p:sp>
            <p:sp>
              <p:nvSpPr>
                <p:cNvPr id="225" name="Rectangle 224"/>
                <p:cNvSpPr/>
                <p:nvPr/>
              </p:nvSpPr>
              <p:spPr>
                <a:xfrm>
                  <a:off x="2538396" y="3671324"/>
                  <a:ext cx="912429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dirty="0">
                      <a:solidFill>
                        <a:schemeClr val="accent2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w</a:t>
                  </a:r>
                  <a:r>
                    <a:rPr lang="en-US" sz="2800" baseline="-25000" dirty="0">
                      <a:solidFill>
                        <a:schemeClr val="accent2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-1</a:t>
                  </a:r>
                  <a:r>
                    <a:rPr lang="en-US" sz="2800" dirty="0">
                      <a:solidFill>
                        <a:schemeClr val="accent2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:endParaRPr lang="en-US" sz="28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  <p:cxnSp>
              <p:nvCxnSpPr>
                <p:cNvPr id="226" name="Straight Connector 225"/>
                <p:cNvCxnSpPr/>
                <p:nvPr/>
              </p:nvCxnSpPr>
              <p:spPr>
                <a:xfrm>
                  <a:off x="2651130" y="3787280"/>
                  <a:ext cx="41839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7" name="TextBox 226"/>
                <p:cNvSpPr txBox="1"/>
                <p:nvPr/>
              </p:nvSpPr>
              <p:spPr>
                <a:xfrm>
                  <a:off x="3395821" y="3594352"/>
                  <a:ext cx="35779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</a:t>
                  </a:r>
                </a:p>
              </p:txBody>
            </p:sp>
            <p:cxnSp>
              <p:nvCxnSpPr>
                <p:cNvPr id="228" name="Straight Connector 227"/>
                <p:cNvCxnSpPr/>
                <p:nvPr/>
              </p:nvCxnSpPr>
              <p:spPr>
                <a:xfrm>
                  <a:off x="6772831" y="3818721"/>
                  <a:ext cx="41839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Connector 228"/>
                <p:cNvCxnSpPr/>
                <p:nvPr/>
              </p:nvCxnSpPr>
              <p:spPr>
                <a:xfrm>
                  <a:off x="7340265" y="3791792"/>
                  <a:ext cx="418391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8" name="Rectangle 207"/>
              <p:cNvSpPr/>
              <p:nvPr/>
            </p:nvSpPr>
            <p:spPr>
              <a:xfrm>
                <a:off x="8981273" y="-1267586"/>
                <a:ext cx="70083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8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z</a:t>
                </a:r>
                <a:r>
                  <a:rPr lang="en-US" sz="2800" baseline="-25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1</a:t>
                </a:r>
                <a:r>
                  <a:rPr lang="en-US" sz="2800" baseline="-25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sz="2800" dirty="0"/>
              </a:p>
            </p:txBody>
          </p:sp>
          <p:sp>
            <p:nvSpPr>
              <p:cNvPr id="209" name="Rectangle 208"/>
              <p:cNvSpPr/>
              <p:nvPr/>
            </p:nvSpPr>
            <p:spPr>
              <a:xfrm>
                <a:off x="9531634" y="-1675233"/>
                <a:ext cx="70083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8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z</a:t>
                </a:r>
                <a:r>
                  <a:rPr lang="en-US" sz="2800" baseline="-25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1</a:t>
                </a:r>
                <a:r>
                  <a:rPr lang="en-US" sz="2800" baseline="-25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sz="2800" dirty="0"/>
              </a:p>
            </p:txBody>
          </p:sp>
          <p:sp>
            <p:nvSpPr>
              <p:cNvPr id="210" name="Rectangle 209"/>
              <p:cNvSpPr/>
              <p:nvPr/>
            </p:nvSpPr>
            <p:spPr>
              <a:xfrm>
                <a:off x="9530462" y="-1281656"/>
                <a:ext cx="62549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400" dirty="0">
                    <a:solidFill>
                      <a:srgbClr val="00B0F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s</a:t>
                </a:r>
                <a:r>
                  <a:rPr lang="en-US" sz="2400" baseline="-250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  <a:endPara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sz="2400" dirty="0"/>
              </a:p>
            </p:txBody>
          </p:sp>
          <p:sp>
            <p:nvSpPr>
              <p:cNvPr id="211" name="Rectangle 210"/>
              <p:cNvSpPr/>
              <p:nvPr/>
            </p:nvSpPr>
            <p:spPr>
              <a:xfrm>
                <a:off x="10179985" y="-1677813"/>
                <a:ext cx="699230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800" dirty="0">
                    <a:solidFill>
                      <a:srgbClr val="00B0F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s</a:t>
                </a:r>
                <a:r>
                  <a:rPr lang="en-US" sz="2800" baseline="-250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  <a:endParaRPr lang="en-US" sz="28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aseline="-250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sz="2800" dirty="0">
                  <a:solidFill>
                    <a:srgbClr val="00B0F0"/>
                  </a:solidFill>
                </a:endParaRPr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10178813" y="-1299734"/>
                <a:ext cx="641522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800" baseline="-25000" dirty="0">
                    <a:solidFill>
                      <a:srgbClr val="00B0F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  <a:endParaRPr lang="en-US" sz="28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sz="2800" dirty="0"/>
              </a:p>
            </p:txBody>
          </p:sp>
          <p:sp>
            <p:nvSpPr>
              <p:cNvPr id="213" name="Rectangle 212"/>
              <p:cNvSpPr/>
              <p:nvPr/>
            </p:nvSpPr>
            <p:spPr>
              <a:xfrm>
                <a:off x="10797331" y="-1664895"/>
                <a:ext cx="1503938" cy="13849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800" baseline="-25000" dirty="0">
                    <a:solidFill>
                      <a:srgbClr val="00B0F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0   </a:t>
                </a:r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s</a:t>
                </a:r>
                <a:r>
                  <a:rPr lang="en-US" sz="2800" baseline="-250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-1</a:t>
                </a:r>
                <a:endPara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aseline="-250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sz="2800" dirty="0"/>
              </a:p>
            </p:txBody>
          </p:sp>
          <p:sp>
            <p:nvSpPr>
              <p:cNvPr id="214" name="Rectangle 213"/>
              <p:cNvSpPr/>
              <p:nvPr/>
            </p:nvSpPr>
            <p:spPr>
              <a:xfrm>
                <a:off x="10796159" y="-1286816"/>
                <a:ext cx="779381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sz="2800" dirty="0">
                    <a:solidFill>
                      <a:schemeClr val="accent2">
                        <a:lumMod val="75000"/>
                      </a:schemeClr>
                    </a:solidFill>
                    <a:latin typeface="Symbol" panose="05050102010706020507" pitchFamily="18" charset="2"/>
                    <a:cs typeface="Times New Roman" panose="02020603050405020304" pitchFamily="18" charset="0"/>
                    <a:sym typeface="Symbol" panose="05050102010706020507" pitchFamily="18" charset="2"/>
                  </a:rPr>
                  <a:t>s</a:t>
                </a:r>
                <a:r>
                  <a:rPr lang="en-US" sz="2800" baseline="-25000" dirty="0">
                    <a:solidFill>
                      <a:schemeClr val="accent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-1</a:t>
                </a:r>
                <a:endParaRPr lang="en-US" sz="28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endParaRPr lang="en-US" sz="2800" dirty="0"/>
              </a:p>
            </p:txBody>
          </p:sp>
        </p:grpSp>
        <p:cxnSp>
          <p:nvCxnSpPr>
            <p:cNvPr id="205" name="Straight Connector 204"/>
            <p:cNvCxnSpPr/>
            <p:nvPr/>
          </p:nvCxnSpPr>
          <p:spPr>
            <a:xfrm>
              <a:off x="7343787" y="8766222"/>
              <a:ext cx="4183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>
              <a:off x="7976636" y="8763642"/>
              <a:ext cx="4183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>
              <a:off x="8795467" y="8761062"/>
              <a:ext cx="4183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>
              <a:off x="9492885" y="8776560"/>
              <a:ext cx="4183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Rectangle 150"/>
            <p:cNvSpPr/>
            <p:nvPr/>
          </p:nvSpPr>
          <p:spPr>
            <a:xfrm>
              <a:off x="8657962" y="8686908"/>
              <a:ext cx="6880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z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-1</a:t>
              </a:r>
              <a:endPara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9322383" y="8389071"/>
              <a:ext cx="6880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z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-1</a:t>
              </a:r>
              <a:endPara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9416713" y="8696763"/>
              <a:ext cx="8082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w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-1</a:t>
              </a:r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</a:t>
              </a:r>
              <a:endParaRPr lang="en-US" sz="2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3834190" y="5296573"/>
            <a:ext cx="700833" cy="828338"/>
            <a:chOff x="8707269" y="2998176"/>
            <a:chExt cx="700833" cy="828338"/>
          </a:xfrm>
        </p:grpSpPr>
        <p:sp>
          <p:nvSpPr>
            <p:cNvPr id="240" name="Rectangle 239"/>
            <p:cNvSpPr/>
            <p:nvPr/>
          </p:nvSpPr>
          <p:spPr>
            <a:xfrm>
              <a:off x="8736773" y="3035765"/>
              <a:ext cx="628729" cy="790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8707269" y="2998176"/>
              <a:ext cx="7008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r>
                <a:rPr lang="en-US" sz="28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2" name="Group 241"/>
          <p:cNvGrpSpPr/>
          <p:nvPr/>
        </p:nvGrpSpPr>
        <p:grpSpPr>
          <a:xfrm>
            <a:off x="3878323" y="6086641"/>
            <a:ext cx="700833" cy="828338"/>
            <a:chOff x="8707269" y="2998176"/>
            <a:chExt cx="700833" cy="828338"/>
          </a:xfrm>
        </p:grpSpPr>
        <p:sp>
          <p:nvSpPr>
            <p:cNvPr id="243" name="Rectangle 242"/>
            <p:cNvSpPr/>
            <p:nvPr/>
          </p:nvSpPr>
          <p:spPr>
            <a:xfrm>
              <a:off x="8736773" y="3035765"/>
              <a:ext cx="628729" cy="790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8707269" y="2998176"/>
              <a:ext cx="7008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800" b="1" dirty="0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r>
                <a:rPr lang="en-US" sz="28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5" name="Group 244"/>
          <p:cNvGrpSpPr/>
          <p:nvPr/>
        </p:nvGrpSpPr>
        <p:grpSpPr>
          <a:xfrm>
            <a:off x="4503572" y="5278315"/>
            <a:ext cx="702041" cy="754995"/>
            <a:chOff x="8736773" y="2999587"/>
            <a:chExt cx="610668" cy="754995"/>
          </a:xfrm>
        </p:grpSpPr>
        <p:sp>
          <p:nvSpPr>
            <p:cNvPr id="246" name="Rectangle 245"/>
            <p:cNvSpPr/>
            <p:nvPr/>
          </p:nvSpPr>
          <p:spPr>
            <a:xfrm>
              <a:off x="8736773" y="3035766"/>
              <a:ext cx="593721" cy="7188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TextBox 246"/>
            <p:cNvSpPr txBox="1"/>
            <p:nvPr/>
          </p:nvSpPr>
          <p:spPr>
            <a:xfrm>
              <a:off x="8782863" y="2999587"/>
              <a:ext cx="5645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8" name="Group 247"/>
          <p:cNvGrpSpPr/>
          <p:nvPr/>
        </p:nvGrpSpPr>
        <p:grpSpPr>
          <a:xfrm>
            <a:off x="4501349" y="6038474"/>
            <a:ext cx="753037" cy="824814"/>
            <a:chOff x="8706010" y="3035765"/>
            <a:chExt cx="753037" cy="824814"/>
          </a:xfrm>
        </p:grpSpPr>
        <p:sp>
          <p:nvSpPr>
            <p:cNvPr id="249" name="Rectangle 248"/>
            <p:cNvSpPr/>
            <p:nvPr/>
          </p:nvSpPr>
          <p:spPr>
            <a:xfrm>
              <a:off x="8736773" y="3035765"/>
              <a:ext cx="722274" cy="8248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TextBox 249"/>
            <p:cNvSpPr txBox="1"/>
            <p:nvPr/>
          </p:nvSpPr>
          <p:spPr>
            <a:xfrm>
              <a:off x="8706010" y="3076324"/>
              <a:ext cx="5645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1" name="Group 250"/>
          <p:cNvGrpSpPr/>
          <p:nvPr/>
        </p:nvGrpSpPr>
        <p:grpSpPr>
          <a:xfrm>
            <a:off x="5145256" y="5289557"/>
            <a:ext cx="700833" cy="828338"/>
            <a:chOff x="8707269" y="2998176"/>
            <a:chExt cx="700833" cy="828338"/>
          </a:xfrm>
        </p:grpSpPr>
        <p:sp>
          <p:nvSpPr>
            <p:cNvPr id="252" name="Rectangle 251"/>
            <p:cNvSpPr/>
            <p:nvPr/>
          </p:nvSpPr>
          <p:spPr>
            <a:xfrm>
              <a:off x="8736773" y="3035765"/>
              <a:ext cx="628729" cy="790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8707269" y="2998176"/>
              <a:ext cx="7008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800" b="1" dirty="0">
                  <a:solidFill>
                    <a:srgbClr val="00B050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r>
                <a:rPr lang="en-US" sz="2800" baseline="-25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5" name="Group 254"/>
          <p:cNvGrpSpPr/>
          <p:nvPr/>
        </p:nvGrpSpPr>
        <p:grpSpPr>
          <a:xfrm>
            <a:off x="5173130" y="5983313"/>
            <a:ext cx="700833" cy="828338"/>
            <a:chOff x="8707269" y="2998176"/>
            <a:chExt cx="700833" cy="828338"/>
          </a:xfrm>
        </p:grpSpPr>
        <p:sp>
          <p:nvSpPr>
            <p:cNvPr id="256" name="Rectangle 255"/>
            <p:cNvSpPr/>
            <p:nvPr/>
          </p:nvSpPr>
          <p:spPr>
            <a:xfrm>
              <a:off x="8736773" y="3035765"/>
              <a:ext cx="628729" cy="790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8707269" y="2998176"/>
              <a:ext cx="7008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800" b="1" dirty="0">
                  <a:solidFill>
                    <a:srgbClr val="00B050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r>
                <a:rPr lang="en-US" sz="2800" baseline="-25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8" name="Group 257"/>
          <p:cNvGrpSpPr/>
          <p:nvPr/>
        </p:nvGrpSpPr>
        <p:grpSpPr>
          <a:xfrm>
            <a:off x="5984907" y="5255820"/>
            <a:ext cx="697245" cy="771298"/>
            <a:chOff x="8736773" y="2953084"/>
            <a:chExt cx="697245" cy="771298"/>
          </a:xfrm>
        </p:grpSpPr>
        <p:sp>
          <p:nvSpPr>
            <p:cNvPr id="259" name="Rectangle 258"/>
            <p:cNvSpPr/>
            <p:nvPr/>
          </p:nvSpPr>
          <p:spPr>
            <a:xfrm>
              <a:off x="8736773" y="3035766"/>
              <a:ext cx="697245" cy="6886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260" name="TextBox 259"/>
            <p:cNvSpPr txBox="1"/>
            <p:nvPr/>
          </p:nvSpPr>
          <p:spPr>
            <a:xfrm>
              <a:off x="8736774" y="2953084"/>
              <a:ext cx="5645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baseline="-25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1" name="Group 260"/>
          <p:cNvGrpSpPr/>
          <p:nvPr/>
        </p:nvGrpSpPr>
        <p:grpSpPr>
          <a:xfrm>
            <a:off x="6028771" y="6026162"/>
            <a:ext cx="697245" cy="803013"/>
            <a:chOff x="8736773" y="2921369"/>
            <a:chExt cx="697245" cy="803013"/>
          </a:xfrm>
        </p:grpSpPr>
        <p:sp>
          <p:nvSpPr>
            <p:cNvPr id="262" name="Rectangle 261"/>
            <p:cNvSpPr/>
            <p:nvPr/>
          </p:nvSpPr>
          <p:spPr>
            <a:xfrm>
              <a:off x="8736773" y="2925917"/>
              <a:ext cx="697245" cy="7984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8813861" y="2921369"/>
              <a:ext cx="5645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baseline="-25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4" name="Group 263"/>
          <p:cNvGrpSpPr/>
          <p:nvPr/>
        </p:nvGrpSpPr>
        <p:grpSpPr>
          <a:xfrm>
            <a:off x="6706676" y="5243024"/>
            <a:ext cx="700833" cy="828338"/>
            <a:chOff x="8707269" y="2998176"/>
            <a:chExt cx="700833" cy="828338"/>
          </a:xfrm>
        </p:grpSpPr>
        <p:sp>
          <p:nvSpPr>
            <p:cNvPr id="265" name="Rectangle 264"/>
            <p:cNvSpPr/>
            <p:nvPr/>
          </p:nvSpPr>
          <p:spPr>
            <a:xfrm>
              <a:off x="8736773" y="3035765"/>
              <a:ext cx="628729" cy="790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8707269" y="2998176"/>
              <a:ext cx="7008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800" b="1" dirty="0">
                  <a:solidFill>
                    <a:srgbClr val="7030A0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r>
                <a:rPr lang="en-US" sz="2800" baseline="-25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7" name="Group 266"/>
          <p:cNvGrpSpPr/>
          <p:nvPr/>
        </p:nvGrpSpPr>
        <p:grpSpPr>
          <a:xfrm>
            <a:off x="6812485" y="6015463"/>
            <a:ext cx="700833" cy="828338"/>
            <a:chOff x="8707269" y="2998176"/>
            <a:chExt cx="700833" cy="828338"/>
          </a:xfrm>
        </p:grpSpPr>
        <p:sp>
          <p:nvSpPr>
            <p:cNvPr id="268" name="Rectangle 267"/>
            <p:cNvSpPr/>
            <p:nvPr/>
          </p:nvSpPr>
          <p:spPr>
            <a:xfrm>
              <a:off x="8736773" y="3035765"/>
              <a:ext cx="628729" cy="790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8707269" y="2998176"/>
              <a:ext cx="7008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800" b="1" dirty="0">
                  <a:solidFill>
                    <a:srgbClr val="7030A0"/>
                  </a:solidFill>
                  <a:latin typeface="Symbol" panose="05050102010706020507" pitchFamily="18" charset="2"/>
                  <a:cs typeface="Times New Roman" panose="02020603050405020304" pitchFamily="18" charset="0"/>
                  <a:sym typeface="Symbol" panose="05050102010706020507" pitchFamily="18" charset="2"/>
                </a:rPr>
                <a:t>s</a:t>
              </a:r>
              <a:r>
                <a:rPr lang="en-US" sz="2800" baseline="-25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3" name="Group 282"/>
          <p:cNvGrpSpPr/>
          <p:nvPr/>
        </p:nvGrpSpPr>
        <p:grpSpPr>
          <a:xfrm>
            <a:off x="7338585" y="5259591"/>
            <a:ext cx="731291" cy="843570"/>
            <a:chOff x="8736773" y="2953084"/>
            <a:chExt cx="731291" cy="888664"/>
          </a:xfrm>
        </p:grpSpPr>
        <p:sp>
          <p:nvSpPr>
            <p:cNvPr id="284" name="Rectangle 283"/>
            <p:cNvSpPr/>
            <p:nvPr/>
          </p:nvSpPr>
          <p:spPr>
            <a:xfrm>
              <a:off x="8736773" y="3035765"/>
              <a:ext cx="731291" cy="80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285" name="TextBox 284"/>
            <p:cNvSpPr txBox="1"/>
            <p:nvPr/>
          </p:nvSpPr>
          <p:spPr>
            <a:xfrm>
              <a:off x="8736774" y="2953084"/>
              <a:ext cx="564578" cy="551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baseline="-25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7" name="Group 286"/>
          <p:cNvGrpSpPr/>
          <p:nvPr/>
        </p:nvGrpSpPr>
        <p:grpSpPr>
          <a:xfrm>
            <a:off x="7381176" y="6035217"/>
            <a:ext cx="731291" cy="843570"/>
            <a:chOff x="8736773" y="2953084"/>
            <a:chExt cx="731291" cy="888664"/>
          </a:xfrm>
        </p:grpSpPr>
        <p:sp>
          <p:nvSpPr>
            <p:cNvPr id="288" name="Rectangle 287"/>
            <p:cNvSpPr/>
            <p:nvPr/>
          </p:nvSpPr>
          <p:spPr>
            <a:xfrm>
              <a:off x="8736773" y="3035765"/>
              <a:ext cx="731291" cy="80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289" name="TextBox 288"/>
            <p:cNvSpPr txBox="1"/>
            <p:nvPr/>
          </p:nvSpPr>
          <p:spPr>
            <a:xfrm>
              <a:off x="8736774" y="2953084"/>
              <a:ext cx="564578" cy="551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baseline="-25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0" name="Group 289"/>
          <p:cNvGrpSpPr/>
          <p:nvPr/>
        </p:nvGrpSpPr>
        <p:grpSpPr>
          <a:xfrm>
            <a:off x="8009222" y="5290614"/>
            <a:ext cx="663964" cy="828338"/>
            <a:chOff x="8707269" y="2998176"/>
            <a:chExt cx="663964" cy="828338"/>
          </a:xfrm>
        </p:grpSpPr>
        <p:sp>
          <p:nvSpPr>
            <p:cNvPr id="291" name="Rectangle 290"/>
            <p:cNvSpPr/>
            <p:nvPr/>
          </p:nvSpPr>
          <p:spPr>
            <a:xfrm>
              <a:off x="8736773" y="3035765"/>
              <a:ext cx="628729" cy="790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292" name="TextBox 291"/>
            <p:cNvSpPr txBox="1"/>
            <p:nvPr/>
          </p:nvSpPr>
          <p:spPr>
            <a:xfrm>
              <a:off x="8707269" y="2998176"/>
              <a:ext cx="663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400" dirty="0">
                  <a:solidFill>
                    <a:srgbClr val="00B0F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400" baseline="-25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3" name="Group 292"/>
          <p:cNvGrpSpPr/>
          <p:nvPr/>
        </p:nvGrpSpPr>
        <p:grpSpPr>
          <a:xfrm>
            <a:off x="7993199" y="6053356"/>
            <a:ext cx="663964" cy="790749"/>
            <a:chOff x="8709058" y="3035765"/>
            <a:chExt cx="663964" cy="790749"/>
          </a:xfrm>
        </p:grpSpPr>
        <p:sp>
          <p:nvSpPr>
            <p:cNvPr id="294" name="Rectangle 293"/>
            <p:cNvSpPr/>
            <p:nvPr/>
          </p:nvSpPr>
          <p:spPr>
            <a:xfrm>
              <a:off x="8736773" y="3035765"/>
              <a:ext cx="628729" cy="790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295" name="TextBox 294"/>
            <p:cNvSpPr txBox="1"/>
            <p:nvPr/>
          </p:nvSpPr>
          <p:spPr>
            <a:xfrm>
              <a:off x="8709058" y="3105990"/>
              <a:ext cx="663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400" dirty="0">
                  <a:solidFill>
                    <a:srgbClr val="00B0F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s</a:t>
              </a:r>
              <a:r>
                <a:rPr lang="en-US" sz="2400" baseline="-25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6" name="Group 295"/>
          <p:cNvGrpSpPr/>
          <p:nvPr/>
        </p:nvGrpSpPr>
        <p:grpSpPr>
          <a:xfrm>
            <a:off x="8617756" y="6033310"/>
            <a:ext cx="731291" cy="843570"/>
            <a:chOff x="8736773" y="2953084"/>
            <a:chExt cx="731291" cy="888664"/>
          </a:xfrm>
        </p:grpSpPr>
        <p:sp>
          <p:nvSpPr>
            <p:cNvPr id="297" name="Rectangle 296"/>
            <p:cNvSpPr/>
            <p:nvPr/>
          </p:nvSpPr>
          <p:spPr>
            <a:xfrm>
              <a:off x="8736773" y="3035765"/>
              <a:ext cx="731291" cy="805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8736774" y="2953084"/>
              <a:ext cx="564578" cy="5511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baseline="-25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1" name="Rectangle 230"/>
          <p:cNvSpPr/>
          <p:nvPr/>
        </p:nvSpPr>
        <p:spPr>
          <a:xfrm>
            <a:off x="9346301" y="6095188"/>
            <a:ext cx="696024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solidFill>
                  <a:schemeClr val="accent2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400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</a:p>
          <a:p>
            <a:endParaRPr lang="en-US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8" name="Group 307"/>
          <p:cNvGrpSpPr/>
          <p:nvPr/>
        </p:nvGrpSpPr>
        <p:grpSpPr>
          <a:xfrm>
            <a:off x="7714433" y="2721231"/>
            <a:ext cx="7660264" cy="1745359"/>
            <a:chOff x="7714433" y="2612745"/>
            <a:chExt cx="7660264" cy="1745359"/>
          </a:xfrm>
        </p:grpSpPr>
        <p:sp>
          <p:nvSpPr>
            <p:cNvPr id="236" name="Right Bracket 235"/>
            <p:cNvSpPr/>
            <p:nvPr/>
          </p:nvSpPr>
          <p:spPr>
            <a:xfrm>
              <a:off x="7833098" y="3443704"/>
              <a:ext cx="7541599" cy="914400"/>
            </a:xfrm>
            <a:prstGeom prst="rightBracke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 k=2:-1:-1</a:t>
              </a:r>
            </a:p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A(k)=A(k+1)*w(k)*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dsigma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(k)</a:t>
              </a:r>
            </a:p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Grad(k)=A(k+1)*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dsigma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(k)*sigma(k-1)</a:t>
              </a:r>
            </a:p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end</a:t>
              </a:r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7714433" y="2612745"/>
              <a:ext cx="329930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A(3)=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dsigma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(3)*w(3)</a:t>
              </a:r>
            </a:p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Grad(3)=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dsigma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(3)*sigma(2)</a:t>
              </a:r>
            </a:p>
          </p:txBody>
        </p:sp>
      </p:grpSp>
      <p:sp>
        <p:nvSpPr>
          <p:cNvPr id="302" name="Rectangle 301"/>
          <p:cNvSpPr/>
          <p:nvPr/>
        </p:nvSpPr>
        <p:spPr>
          <a:xfrm>
            <a:off x="4485412" y="2563331"/>
            <a:ext cx="580608" cy="95410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s</a:t>
            </a:r>
            <a:r>
              <a:rPr lang="en-US" sz="2800" b="1" baseline="-25000" dirty="0">
                <a:solidFill>
                  <a:srgbClr val="00B05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2 </a:t>
            </a:r>
          </a:p>
          <a:p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03" name="Rectangle 302"/>
          <p:cNvSpPr/>
          <p:nvPr/>
        </p:nvSpPr>
        <p:spPr>
          <a:xfrm>
            <a:off x="5938892" y="3382046"/>
            <a:ext cx="580608" cy="95410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s</a:t>
            </a:r>
            <a:r>
              <a:rPr lang="en-US" sz="2800" b="1" baseline="-25000" dirty="0">
                <a:solidFill>
                  <a:srgbClr val="7030A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1 </a:t>
            </a:r>
          </a:p>
          <a:p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304" name="Rectangle 303"/>
          <p:cNvSpPr/>
          <p:nvPr/>
        </p:nvSpPr>
        <p:spPr>
          <a:xfrm>
            <a:off x="7268104" y="4325041"/>
            <a:ext cx="580608" cy="95410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s</a:t>
            </a:r>
            <a:r>
              <a:rPr lang="en-US" sz="2800" b="1" baseline="-25000" dirty="0">
                <a:solidFill>
                  <a:srgbClr val="00B0F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0 </a:t>
            </a:r>
          </a:p>
          <a:p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305" name="Rectangle 304"/>
          <p:cNvSpPr/>
          <p:nvPr/>
        </p:nvSpPr>
        <p:spPr>
          <a:xfrm>
            <a:off x="8613679" y="5251225"/>
            <a:ext cx="708848" cy="95410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s</a:t>
            </a:r>
            <a:r>
              <a:rPr lang="en-US" sz="2800" b="1" baseline="-25000" dirty="0">
                <a:solidFill>
                  <a:schemeClr val="accent2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-1 </a:t>
            </a:r>
          </a:p>
          <a:p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306" name="Rectangle 305"/>
          <p:cNvSpPr/>
          <p:nvPr/>
        </p:nvSpPr>
        <p:spPr>
          <a:xfrm>
            <a:off x="10068011" y="6067803"/>
            <a:ext cx="771365" cy="95410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s</a:t>
            </a:r>
            <a:r>
              <a:rPr lang="en-US" sz="2800" b="1" baseline="-25000" dirty="0">
                <a:solidFill>
                  <a:schemeClr val="tx2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-2  </a:t>
            </a:r>
          </a:p>
          <a:p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307" name="TextBox 306"/>
          <p:cNvSpPr txBox="1"/>
          <p:nvPr/>
        </p:nvSpPr>
        <p:spPr>
          <a:xfrm>
            <a:off x="408184" y="6224798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Used for w</a:t>
            </a:r>
            <a:r>
              <a:rPr lang="en-US" baseline="-25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gradient</a:t>
            </a:r>
          </a:p>
        </p:txBody>
      </p:sp>
      <p:sp>
        <p:nvSpPr>
          <p:cNvPr id="309" name="TextBox 308"/>
          <p:cNvSpPr txBox="1"/>
          <p:nvPr/>
        </p:nvSpPr>
        <p:spPr>
          <a:xfrm>
            <a:off x="6072957" y="2383234"/>
            <a:ext cx="5654177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Recursive backward error propagation to update model w’s</a:t>
            </a:r>
          </a:p>
        </p:txBody>
      </p:sp>
      <p:sp>
        <p:nvSpPr>
          <p:cNvPr id="310" name="TextBox 309"/>
          <p:cNvSpPr txBox="1"/>
          <p:nvPr/>
        </p:nvSpPr>
        <p:spPr>
          <a:xfrm>
            <a:off x="8246923" y="680322"/>
            <a:ext cx="4086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Rules: 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 err="1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dz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 err="1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" name="TextBox 310"/>
          <p:cNvSpPr txBox="1"/>
          <p:nvPr/>
        </p:nvSpPr>
        <p:spPr>
          <a:xfrm>
            <a:off x="9926740" y="987062"/>
            <a:ext cx="2202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i-1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i-1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2" name="TextBox 311"/>
          <p:cNvSpPr txBox="1"/>
          <p:nvPr/>
        </p:nvSpPr>
        <p:spPr>
          <a:xfrm>
            <a:off x="9968083" y="1359472"/>
            <a:ext cx="2101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dz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dw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i-1</a:t>
            </a:r>
          </a:p>
        </p:txBody>
      </p:sp>
      <p:sp>
        <p:nvSpPr>
          <p:cNvPr id="313" name="TextBox 312"/>
          <p:cNvSpPr txBox="1"/>
          <p:nvPr/>
        </p:nvSpPr>
        <p:spPr>
          <a:xfrm>
            <a:off x="9994768" y="1774896"/>
            <a:ext cx="2101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dz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/d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i-1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4" name="Audio 3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290110" y="1889877"/>
            <a:ext cx="1960427" cy="277944"/>
          </a:xfrm>
          <a:prstGeom prst="rect">
            <a:avLst/>
          </a:prstGeom>
          <a:solidFill>
            <a:srgbClr val="FF00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Rectangle 253"/>
          <p:cNvSpPr/>
          <p:nvPr/>
        </p:nvSpPr>
        <p:spPr>
          <a:xfrm>
            <a:off x="10169160" y="826671"/>
            <a:ext cx="1960427" cy="369332"/>
          </a:xfrm>
          <a:prstGeom prst="rect">
            <a:avLst/>
          </a:prstGeom>
          <a:solidFill>
            <a:srgbClr val="FF00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TextBox 269"/>
          <p:cNvSpPr txBox="1"/>
          <p:nvPr/>
        </p:nvSpPr>
        <p:spPr>
          <a:xfrm>
            <a:off x="5183853" y="1615056"/>
            <a:ext cx="2438488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</a:t>
            </a:r>
            <a:r>
              <a:rPr lang="en-US" dirty="0"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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=(</a:t>
            </a:r>
            <a:r>
              <a:rPr lang="en-US" dirty="0" err="1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-y)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</a:t>
            </a:r>
            <a:r>
              <a:rPr lang="en-US" dirty="0" err="1">
                <a:latin typeface="Symbol" panose="05050102010706020507" pitchFamily="18" charset="2"/>
                <a:cs typeface="Times New Roman" panose="02020603050405020304" pitchFamily="18" charset="0"/>
                <a:sym typeface="Wingdings" panose="05000000000000000000" pitchFamily="2" charset="2"/>
              </a:rPr>
              <a:t>s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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57" y="759874"/>
            <a:ext cx="1880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convenience, </a:t>
            </a:r>
          </a:p>
          <a:p>
            <a:r>
              <a:rPr lang="en-US" dirty="0"/>
              <a:t>layer # = subscript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355626" y="4745467"/>
            <a:ext cx="3074436" cy="378012"/>
            <a:chOff x="10564440" y="-654849"/>
            <a:chExt cx="3074436" cy="378012"/>
          </a:xfrm>
        </p:grpSpPr>
        <p:sp>
          <p:nvSpPr>
            <p:cNvPr id="271" name="TextBox 270"/>
            <p:cNvSpPr txBox="1"/>
            <p:nvPr/>
          </p:nvSpPr>
          <p:spPr>
            <a:xfrm>
              <a:off x="12721637" y="-654849"/>
              <a:ext cx="917239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  <a:sym typeface="Wingdings" panose="05000000000000000000" pitchFamily="2" charset="2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/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w</a:t>
              </a:r>
              <a:r>
                <a:rPr lang="en-US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3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73" name="TextBox 272"/>
            <p:cNvSpPr txBox="1"/>
            <p:nvPr/>
          </p:nvSpPr>
          <p:spPr>
            <a:xfrm>
              <a:off x="11670967" y="-646169"/>
              <a:ext cx="917239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  <a:sym typeface="Wingdings" panose="05000000000000000000" pitchFamily="2" charset="2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/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w</a:t>
              </a:r>
              <a:r>
                <a:rPr lang="en-US" baseline="-25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2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74" name="TextBox 273"/>
            <p:cNvSpPr txBox="1"/>
            <p:nvPr/>
          </p:nvSpPr>
          <p:spPr>
            <a:xfrm>
              <a:off x="10564440" y="-646169"/>
              <a:ext cx="917239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dirty="0">
                  <a:latin typeface="Symbol" panose="05050102010706020507" pitchFamily="18" charset="2"/>
                  <a:cs typeface="Times New Roman" panose="02020603050405020304" pitchFamily="18" charset="0"/>
                  <a:sym typeface="Wingdings" panose="05000000000000000000" pitchFamily="2" charset="2"/>
                </a:rPr>
                <a:t>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/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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w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1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75" name="Rectangle 274"/>
          <p:cNvSpPr/>
          <p:nvPr/>
        </p:nvSpPr>
        <p:spPr>
          <a:xfrm>
            <a:off x="8325181" y="3466967"/>
            <a:ext cx="1050471" cy="259987"/>
          </a:xfrm>
          <a:prstGeom prst="rect">
            <a:avLst/>
          </a:prstGeom>
          <a:solidFill>
            <a:srgbClr val="FF00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Rectangle 275"/>
          <p:cNvSpPr/>
          <p:nvPr/>
        </p:nvSpPr>
        <p:spPr>
          <a:xfrm>
            <a:off x="7869995" y="2768564"/>
            <a:ext cx="2214664" cy="323702"/>
          </a:xfrm>
          <a:prstGeom prst="rect">
            <a:avLst/>
          </a:prstGeom>
          <a:solidFill>
            <a:srgbClr val="FF00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Rectangle 276"/>
          <p:cNvSpPr/>
          <p:nvPr/>
        </p:nvSpPr>
        <p:spPr>
          <a:xfrm>
            <a:off x="3853376" y="3582508"/>
            <a:ext cx="1316528" cy="296997"/>
          </a:xfrm>
          <a:prstGeom prst="rect">
            <a:avLst/>
          </a:prstGeom>
          <a:solidFill>
            <a:srgbClr val="FF00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Rectangle 277"/>
          <p:cNvSpPr/>
          <p:nvPr/>
        </p:nvSpPr>
        <p:spPr>
          <a:xfrm>
            <a:off x="7805202" y="3080227"/>
            <a:ext cx="3034174" cy="309860"/>
          </a:xfrm>
          <a:prstGeom prst="rect">
            <a:avLst/>
          </a:prstGeom>
          <a:solidFill>
            <a:srgbClr val="00B05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79" name="Rectangle 278"/>
          <p:cNvSpPr/>
          <p:nvPr/>
        </p:nvSpPr>
        <p:spPr>
          <a:xfrm>
            <a:off x="3778819" y="2723108"/>
            <a:ext cx="1316516" cy="331191"/>
          </a:xfrm>
          <a:prstGeom prst="rect">
            <a:avLst/>
          </a:prstGeom>
          <a:solidFill>
            <a:srgbClr val="00B05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280" name="Rectangle 279"/>
          <p:cNvSpPr/>
          <p:nvPr/>
        </p:nvSpPr>
        <p:spPr>
          <a:xfrm>
            <a:off x="8150358" y="4043128"/>
            <a:ext cx="4041642" cy="358453"/>
          </a:xfrm>
          <a:prstGeom prst="rect">
            <a:avLst/>
          </a:prstGeom>
          <a:solidFill>
            <a:srgbClr val="FF00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Rectangle 280"/>
          <p:cNvSpPr/>
          <p:nvPr/>
        </p:nvSpPr>
        <p:spPr>
          <a:xfrm>
            <a:off x="3803897" y="3418306"/>
            <a:ext cx="2585060" cy="602910"/>
          </a:xfrm>
          <a:prstGeom prst="rect">
            <a:avLst/>
          </a:prstGeom>
          <a:solidFill>
            <a:srgbClr val="FF00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058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29401">
        <p:fade/>
      </p:transition>
    </mc:Choice>
    <mc:Fallback xmlns="">
      <p:transition spd="med" advTm="8294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4"/>
                </p:tgtEl>
              </p:cMediaNode>
            </p:audio>
          </p:childTnLst>
        </p:cTn>
      </p:par>
    </p:tnLst>
    <p:bldLst>
      <p:bldP spid="2" grpId="0"/>
      <p:bldP spid="272" grpId="0"/>
      <p:bldP spid="51" grpId="0" animBg="1"/>
      <p:bldP spid="71" grpId="0" animBg="1"/>
      <p:bldP spid="149" grpId="0"/>
      <p:bldP spid="149" grpId="1"/>
      <p:bldP spid="153" grpId="0"/>
      <p:bldP spid="153" grpId="1"/>
      <p:bldP spid="154" grpId="0"/>
      <p:bldP spid="154" grpId="1"/>
      <p:bldP spid="150" grpId="0" animBg="1"/>
      <p:bldP spid="23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/>
      <p:bldP spid="309" grpId="0" animBg="1"/>
      <p:bldP spid="310" grpId="0"/>
      <p:bldP spid="311" grpId="0"/>
      <p:bldP spid="312" grpId="0"/>
      <p:bldP spid="313" grpId="0"/>
      <p:bldP spid="5" grpId="0" animBg="1"/>
      <p:bldP spid="254" grpId="0" animBg="1"/>
      <p:bldP spid="270" grpId="0" animBg="1"/>
      <p:bldP spid="4" grpId="0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Box 329"/>
          <p:cNvSpPr txBox="1"/>
          <p:nvPr/>
        </p:nvSpPr>
        <p:spPr>
          <a:xfrm>
            <a:off x="3011948" y="2449926"/>
            <a:ext cx="1946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g(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[0]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36162" y="1991680"/>
            <a:ext cx="4892746" cy="514812"/>
            <a:chOff x="536162" y="1991680"/>
            <a:chExt cx="4892746" cy="514812"/>
          </a:xfrm>
        </p:grpSpPr>
        <p:cxnSp>
          <p:nvCxnSpPr>
            <p:cNvPr id="10" name="Straight Arrow Connector 9"/>
            <p:cNvCxnSpPr>
              <a:endCxn id="54" idx="3"/>
            </p:cNvCxnSpPr>
            <p:nvPr/>
          </p:nvCxnSpPr>
          <p:spPr>
            <a:xfrm flipH="1">
              <a:off x="3196270" y="2256074"/>
              <a:ext cx="1607232" cy="93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 99"/>
            <p:cNvGrpSpPr/>
            <p:nvPr/>
          </p:nvGrpSpPr>
          <p:grpSpPr>
            <a:xfrm>
              <a:off x="536162" y="1991680"/>
              <a:ext cx="4892746" cy="514812"/>
              <a:chOff x="378836" y="1744639"/>
              <a:chExt cx="4892746" cy="514812"/>
            </a:xfrm>
          </p:grpSpPr>
          <p:sp>
            <p:nvSpPr>
              <p:cNvPr id="288" name="Rectangle 287"/>
              <p:cNvSpPr/>
              <p:nvPr/>
            </p:nvSpPr>
            <p:spPr>
              <a:xfrm>
                <a:off x="378836" y="1815794"/>
                <a:ext cx="146886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1-layer NN:</a:t>
                </a:r>
                <a:endParaRPr lang="en-US" sz="2400" b="1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804788" y="1803214"/>
                <a:ext cx="4667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a</a:t>
                </a:r>
                <a:r>
                  <a:rPr lang="en-US" baseline="30000" dirty="0"/>
                  <a:t>[0]</a:t>
                </a:r>
                <a:endParaRPr lang="en-US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2461991" y="1833740"/>
                <a:ext cx="5769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71" name="Group 70"/>
              <p:cNvGrpSpPr/>
              <p:nvPr/>
            </p:nvGrpSpPr>
            <p:grpSpPr>
              <a:xfrm>
                <a:off x="3517695" y="1744639"/>
                <a:ext cx="607859" cy="514812"/>
                <a:chOff x="3331535" y="2512148"/>
                <a:chExt cx="607859" cy="514812"/>
              </a:xfrm>
            </p:grpSpPr>
            <p:sp>
              <p:nvSpPr>
                <p:cNvPr id="286" name="Oval 285"/>
                <p:cNvSpPr/>
                <p:nvPr/>
              </p:nvSpPr>
              <p:spPr>
                <a:xfrm>
                  <a:off x="3331535" y="2512148"/>
                  <a:ext cx="607859" cy="51481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3" name="TextBox 292"/>
                <p:cNvSpPr txBox="1"/>
                <p:nvPr/>
              </p:nvSpPr>
              <p:spPr>
                <a:xfrm>
                  <a:off x="3389486" y="2618353"/>
                  <a:ext cx="466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a</a:t>
                  </a:r>
                  <a:r>
                    <a:rPr lang="en-US" baseline="30000" dirty="0"/>
                    <a:t>[1]</a:t>
                  </a:r>
                  <a:endParaRPr lang="en-US" dirty="0"/>
                </a:p>
              </p:txBody>
            </p:sp>
          </p:grpSp>
        </p:grpSp>
      </p:grpSp>
      <p:grpSp>
        <p:nvGrpSpPr>
          <p:cNvPr id="91" name="Group 90"/>
          <p:cNvGrpSpPr/>
          <p:nvPr/>
        </p:nvGrpSpPr>
        <p:grpSpPr>
          <a:xfrm>
            <a:off x="5417995" y="1963533"/>
            <a:ext cx="1812268" cy="523220"/>
            <a:chOff x="7465156" y="2422689"/>
            <a:chExt cx="1812268" cy="523220"/>
          </a:xfrm>
        </p:grpSpPr>
        <p:sp>
          <p:nvSpPr>
            <p:cNvPr id="334" name="TextBox 333"/>
            <p:cNvSpPr txBox="1"/>
            <p:nvPr/>
          </p:nvSpPr>
          <p:spPr>
            <a:xfrm>
              <a:off x="7945008" y="2422689"/>
              <a:ext cx="1332416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[0]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=(1,a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[0]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)</a:t>
              </a:r>
              <a:r>
                <a:rPr lang="en-US" sz="14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Input features</a:t>
              </a: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>
              <a:off x="7465156" y="2722046"/>
              <a:ext cx="473328" cy="34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9" name="Rectangle 388"/>
          <p:cNvSpPr/>
          <p:nvPr/>
        </p:nvSpPr>
        <p:spPr>
          <a:xfrm>
            <a:off x="3163201" y="1681716"/>
            <a:ext cx="16337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z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[1]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=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[1]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[0]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77078" y="760746"/>
            <a:ext cx="1739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Given: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,y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599024" y="4027915"/>
            <a:ext cx="6333419" cy="731942"/>
            <a:chOff x="957631" y="5815193"/>
            <a:chExt cx="6333419" cy="731942"/>
          </a:xfrm>
        </p:grpSpPr>
        <p:sp>
          <p:nvSpPr>
            <p:cNvPr id="12" name="Rectangle 11"/>
            <p:cNvSpPr/>
            <p:nvPr/>
          </p:nvSpPr>
          <p:spPr>
            <a:xfrm>
              <a:off x="957631" y="5857923"/>
              <a:ext cx="6285280" cy="615069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002219" y="5815193"/>
              <a:ext cx="6288831" cy="731942"/>
              <a:chOff x="1002219" y="5815193"/>
              <a:chExt cx="6288831" cy="731942"/>
            </a:xfrm>
            <a:noFill/>
          </p:grpSpPr>
          <p:sp>
            <p:nvSpPr>
              <p:cNvPr id="99" name="Rectangle 98"/>
              <p:cNvSpPr/>
              <p:nvPr/>
            </p:nvSpPr>
            <p:spPr>
              <a:xfrm>
                <a:off x="5058138" y="6147025"/>
                <a:ext cx="625492" cy="400110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01" name="Straight Connector 100"/>
              <p:cNvCxnSpPr/>
              <p:nvPr/>
            </p:nvCxnSpPr>
            <p:spPr>
              <a:xfrm flipV="1">
                <a:off x="5116064" y="6179487"/>
                <a:ext cx="615912" cy="9324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Rectangle 101"/>
              <p:cNvSpPr/>
              <p:nvPr/>
            </p:nvSpPr>
            <p:spPr>
              <a:xfrm>
                <a:off x="5793524" y="5923882"/>
                <a:ext cx="1497526" cy="400110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= g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(1-g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)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4917458" y="5815193"/>
                <a:ext cx="923651" cy="400110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g(z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1002219" y="5903114"/>
                <a:ext cx="4055919" cy="400110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Note: if g=1/(1+e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-z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 then g’=g(1-g) so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3148470" y="3037849"/>
            <a:ext cx="3993379" cy="742557"/>
            <a:chOff x="3027210" y="3024302"/>
            <a:chExt cx="3740471" cy="742557"/>
          </a:xfrm>
        </p:grpSpPr>
        <p:sp>
          <p:nvSpPr>
            <p:cNvPr id="113" name="Rectangle 112"/>
            <p:cNvSpPr/>
            <p:nvPr/>
          </p:nvSpPr>
          <p:spPr>
            <a:xfrm>
              <a:off x="3027210" y="3045851"/>
              <a:ext cx="1317536" cy="721008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5364852" y="3024302"/>
              <a:ext cx="1402829" cy="721008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4636527" y="3044724"/>
            <a:ext cx="3271900" cy="760558"/>
            <a:chOff x="3027210" y="3006301"/>
            <a:chExt cx="3271900" cy="760558"/>
          </a:xfrm>
        </p:grpSpPr>
        <p:sp>
          <p:nvSpPr>
            <p:cNvPr id="119" name="Rectangle 118"/>
            <p:cNvSpPr/>
            <p:nvPr/>
          </p:nvSpPr>
          <p:spPr>
            <a:xfrm>
              <a:off x="3027210" y="3045851"/>
              <a:ext cx="585388" cy="721008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5646877" y="3006301"/>
              <a:ext cx="652233" cy="721008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9" name="TextBox 218"/>
          <p:cNvSpPr txBox="1"/>
          <p:nvPr/>
        </p:nvSpPr>
        <p:spPr>
          <a:xfrm>
            <a:off x="445718" y="1284013"/>
            <a:ext cx="5865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pred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s.t.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minimizes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 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= ½ (a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[1]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-y )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1" name="Group 220"/>
          <p:cNvGrpSpPr/>
          <p:nvPr/>
        </p:nvGrpSpPr>
        <p:grpSpPr>
          <a:xfrm>
            <a:off x="34348" y="3044724"/>
            <a:ext cx="7890052" cy="927027"/>
            <a:chOff x="34348" y="3044724"/>
            <a:chExt cx="7890052" cy="927027"/>
          </a:xfrm>
        </p:grpSpPr>
        <p:grpSp>
          <p:nvGrpSpPr>
            <p:cNvPr id="222" name="Group 221"/>
            <p:cNvGrpSpPr/>
            <p:nvPr/>
          </p:nvGrpSpPr>
          <p:grpSpPr>
            <a:xfrm>
              <a:off x="34348" y="3044724"/>
              <a:ext cx="5250124" cy="879410"/>
              <a:chOff x="34348" y="3044724"/>
              <a:chExt cx="5250124" cy="879410"/>
            </a:xfrm>
          </p:grpSpPr>
          <p:sp>
            <p:nvSpPr>
              <p:cNvPr id="234" name="Rectangle 233"/>
              <p:cNvSpPr/>
              <p:nvPr/>
            </p:nvSpPr>
            <p:spPr>
              <a:xfrm>
                <a:off x="3797974" y="3413509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cxnSp>
            <p:nvCxnSpPr>
              <p:cNvPr id="235" name="Straight Connector 234"/>
              <p:cNvCxnSpPr/>
              <p:nvPr/>
            </p:nvCxnSpPr>
            <p:spPr>
              <a:xfrm flipV="1">
                <a:off x="3855900" y="3445971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6" name="Group 235"/>
              <p:cNvGrpSpPr/>
              <p:nvPr/>
            </p:nvGrpSpPr>
            <p:grpSpPr>
              <a:xfrm>
                <a:off x="34348" y="3044724"/>
                <a:ext cx="5250124" cy="879410"/>
                <a:chOff x="34348" y="3044724"/>
                <a:chExt cx="5250124" cy="879410"/>
              </a:xfrm>
            </p:grpSpPr>
            <p:sp>
              <p:nvSpPr>
                <p:cNvPr id="237" name="Rectangle 236"/>
                <p:cNvSpPr/>
                <p:nvPr/>
              </p:nvSpPr>
              <p:spPr>
                <a:xfrm>
                  <a:off x="34348" y="3209547"/>
                  <a:ext cx="214533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Gradient w/r 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w</a:t>
                  </a:r>
                  <a:r>
                    <a:rPr lang="en-US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[1]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:</a:t>
                  </a:r>
                  <a:endParaRPr lang="en-US" sz="2400" dirty="0"/>
                </a:p>
              </p:txBody>
            </p:sp>
            <p:grpSp>
              <p:nvGrpSpPr>
                <p:cNvPr id="238" name="Group 237"/>
                <p:cNvGrpSpPr/>
                <p:nvPr/>
              </p:nvGrpSpPr>
              <p:grpSpPr>
                <a:xfrm>
                  <a:off x="1665187" y="3044724"/>
                  <a:ext cx="3619285" cy="879410"/>
                  <a:chOff x="1546658" y="3059961"/>
                  <a:chExt cx="3619285" cy="879410"/>
                </a:xfrm>
              </p:grpSpPr>
              <p:sp>
                <p:nvSpPr>
                  <p:cNvPr id="239" name="Rectangle 238"/>
                  <p:cNvSpPr/>
                  <p:nvPr/>
                </p:nvSpPr>
                <p:spPr>
                  <a:xfrm>
                    <a:off x="2590045" y="3259686"/>
                    <a:ext cx="328936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=</a:t>
                    </a:r>
                    <a:endParaRPr lang="en-US" sz="2400" dirty="0"/>
                  </a:p>
                </p:txBody>
              </p:sp>
              <p:sp>
                <p:nvSpPr>
                  <p:cNvPr id="240" name="Rectangle 239"/>
                  <p:cNvSpPr/>
                  <p:nvPr/>
                </p:nvSpPr>
                <p:spPr>
                  <a:xfrm>
                    <a:off x="1869635" y="3409939"/>
                    <a:ext cx="697627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w</a:t>
                    </a:r>
                    <a:r>
                      <a:rPr lang="en-US" sz="20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[1]</a:t>
                    </a:r>
                    <a:endParaRPr lang="en-US" sz="2400" dirty="0"/>
                  </a:p>
                </p:txBody>
              </p:sp>
              <p:sp>
                <p:nvSpPr>
                  <p:cNvPr id="241" name="Rectangle 240"/>
                  <p:cNvSpPr/>
                  <p:nvPr/>
                </p:nvSpPr>
                <p:spPr>
                  <a:xfrm>
                    <a:off x="1956137" y="3084483"/>
                    <a:ext cx="425116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</a:t>
                    </a:r>
                    <a:r>
                      <a:rPr lang="en-US" sz="2000" dirty="0">
                        <a:latin typeface="Symbol" panose="05050102010706020507" pitchFamily="18" charset="2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e</a:t>
                    </a:r>
                    <a:endParaRPr lang="en-US" sz="2400" dirty="0">
                      <a:latin typeface="Symbol" panose="05050102010706020507" pitchFamily="18" charset="2"/>
                    </a:endParaRPr>
                  </a:p>
                </p:txBody>
              </p:sp>
              <p:cxnSp>
                <p:nvCxnSpPr>
                  <p:cNvPr id="242" name="Straight Connector 241"/>
                  <p:cNvCxnSpPr/>
                  <p:nvPr/>
                </p:nvCxnSpPr>
                <p:spPr>
                  <a:xfrm flipV="1">
                    <a:off x="1927561" y="3442401"/>
                    <a:ext cx="615912" cy="932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3" name="Rectangle 242"/>
                  <p:cNvSpPr/>
                  <p:nvPr/>
                </p:nvSpPr>
                <p:spPr>
                  <a:xfrm>
                    <a:off x="2165693" y="3600817"/>
                    <a:ext cx="223138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baseline="30000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i</a:t>
                    </a:r>
                    <a:endParaRPr lang="en-US" dirty="0"/>
                  </a:p>
                </p:txBody>
              </p:sp>
              <p:sp>
                <p:nvSpPr>
                  <p:cNvPr id="244" name="Rectangle 243"/>
                  <p:cNvSpPr/>
                  <p:nvPr/>
                </p:nvSpPr>
                <p:spPr>
                  <a:xfrm>
                    <a:off x="3059532" y="3404076"/>
                    <a:ext cx="625492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a</a:t>
                    </a:r>
                    <a:r>
                      <a:rPr lang="en-US" sz="20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[1]</a:t>
                    </a:r>
                    <a:endParaRPr lang="en-US" sz="2400" dirty="0"/>
                  </a:p>
                </p:txBody>
              </p:sp>
              <p:sp>
                <p:nvSpPr>
                  <p:cNvPr id="245" name="Rectangle 244"/>
                  <p:cNvSpPr/>
                  <p:nvPr/>
                </p:nvSpPr>
                <p:spPr>
                  <a:xfrm>
                    <a:off x="3146034" y="3078620"/>
                    <a:ext cx="425116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</a:t>
                    </a:r>
                    <a:r>
                      <a:rPr lang="en-US" sz="2000" dirty="0">
                        <a:latin typeface="Symbol" panose="05050102010706020507" pitchFamily="18" charset="2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e</a:t>
                    </a:r>
                    <a:endParaRPr lang="en-US" sz="2400" dirty="0">
                      <a:latin typeface="Symbol" panose="05050102010706020507" pitchFamily="18" charset="2"/>
                    </a:endParaRPr>
                  </a:p>
                </p:txBody>
              </p:sp>
              <p:cxnSp>
                <p:nvCxnSpPr>
                  <p:cNvPr id="246" name="Straight Connector 245"/>
                  <p:cNvCxnSpPr/>
                  <p:nvPr/>
                </p:nvCxnSpPr>
                <p:spPr>
                  <a:xfrm flipV="1">
                    <a:off x="3011948" y="3436538"/>
                    <a:ext cx="615912" cy="932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7" name="Rectangle 246"/>
                  <p:cNvSpPr/>
                  <p:nvPr/>
                </p:nvSpPr>
                <p:spPr>
                  <a:xfrm>
                    <a:off x="3735627" y="3065826"/>
                    <a:ext cx="625492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a</a:t>
                    </a:r>
                    <a:r>
                      <a:rPr lang="en-US" sz="20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[1]</a:t>
                    </a:r>
                    <a:endParaRPr lang="en-US" sz="2400" dirty="0"/>
                  </a:p>
                </p:txBody>
              </p:sp>
              <p:grpSp>
                <p:nvGrpSpPr>
                  <p:cNvPr id="248" name="Group 247"/>
                  <p:cNvGrpSpPr/>
                  <p:nvPr/>
                </p:nvGrpSpPr>
                <p:grpSpPr>
                  <a:xfrm>
                    <a:off x="4468316" y="3391793"/>
                    <a:ext cx="697627" cy="400110"/>
                    <a:chOff x="2193024" y="2830435"/>
                    <a:chExt cx="697627" cy="400110"/>
                  </a:xfrm>
                </p:grpSpPr>
                <p:sp>
                  <p:nvSpPr>
                    <p:cNvPr id="252" name="Rectangle 251"/>
                    <p:cNvSpPr/>
                    <p:nvPr/>
                  </p:nvSpPr>
                  <p:spPr>
                    <a:xfrm>
                      <a:off x="2193024" y="2830435"/>
                      <a:ext cx="697627" cy="40011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w</a:t>
                      </a:r>
                      <a:r>
                        <a:rPr lang="en-US" sz="20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[1]</a:t>
                      </a:r>
                      <a:endParaRPr lang="en-US" sz="2400" dirty="0"/>
                    </a:p>
                  </p:txBody>
                </p:sp>
                <p:cxnSp>
                  <p:nvCxnSpPr>
                    <p:cNvPr id="253" name="Straight Connector 252"/>
                    <p:cNvCxnSpPr/>
                    <p:nvPr/>
                  </p:nvCxnSpPr>
                  <p:spPr>
                    <a:xfrm flipV="1">
                      <a:off x="2250950" y="2862897"/>
                      <a:ext cx="615912" cy="9324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49" name="Rectangle 248"/>
                  <p:cNvSpPr/>
                  <p:nvPr/>
                </p:nvSpPr>
                <p:spPr>
                  <a:xfrm>
                    <a:off x="4468316" y="3059961"/>
                    <a:ext cx="625492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z</a:t>
                    </a:r>
                    <a:r>
                      <a:rPr lang="en-US" sz="20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[1]</a:t>
                    </a:r>
                    <a:endParaRPr lang="en-US" sz="2400" dirty="0"/>
                  </a:p>
                </p:txBody>
              </p:sp>
              <p:sp>
                <p:nvSpPr>
                  <p:cNvPr id="250" name="Rectangle 249"/>
                  <p:cNvSpPr/>
                  <p:nvPr/>
                </p:nvSpPr>
                <p:spPr>
                  <a:xfrm>
                    <a:off x="4805261" y="3588625"/>
                    <a:ext cx="223138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baseline="30000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i</a:t>
                    </a:r>
                    <a:endParaRPr lang="en-US" dirty="0"/>
                  </a:p>
                </p:txBody>
              </p:sp>
              <p:sp>
                <p:nvSpPr>
                  <p:cNvPr id="251" name="Rectangle 250"/>
                  <p:cNvSpPr/>
                  <p:nvPr/>
                </p:nvSpPr>
                <p:spPr>
                  <a:xfrm>
                    <a:off x="1546658" y="3417013"/>
                    <a:ext cx="223138" cy="2616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100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Symbol" panose="05050102010706020507" pitchFamily="18" charset="2"/>
                      </a:rPr>
                      <a:t>i</a:t>
                    </a:r>
                    <a:endParaRPr lang="en-US" sz="1200" dirty="0"/>
                  </a:p>
                </p:txBody>
              </p:sp>
            </p:grpSp>
          </p:grpSp>
        </p:grpSp>
        <p:grpSp>
          <p:nvGrpSpPr>
            <p:cNvPr id="223" name="Group 222"/>
            <p:cNvGrpSpPr/>
            <p:nvPr/>
          </p:nvGrpSpPr>
          <p:grpSpPr>
            <a:xfrm>
              <a:off x="5308741" y="3090095"/>
              <a:ext cx="2615659" cy="881656"/>
              <a:chOff x="5321347" y="3108787"/>
              <a:chExt cx="2615659" cy="881656"/>
            </a:xfrm>
          </p:grpSpPr>
          <p:sp>
            <p:nvSpPr>
              <p:cNvPr id="224" name="Rectangle 223"/>
              <p:cNvSpPr/>
              <p:nvPr/>
            </p:nvSpPr>
            <p:spPr>
              <a:xfrm>
                <a:off x="6458821" y="3413394"/>
                <a:ext cx="62549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z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cxnSp>
            <p:nvCxnSpPr>
              <p:cNvPr id="225" name="Straight Connector 224"/>
              <p:cNvCxnSpPr/>
              <p:nvPr/>
            </p:nvCxnSpPr>
            <p:spPr>
              <a:xfrm flipV="1">
                <a:off x="6478995" y="3464286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6" name="Rectangle 225"/>
              <p:cNvSpPr/>
              <p:nvPr/>
            </p:nvSpPr>
            <p:spPr>
              <a:xfrm>
                <a:off x="7239379" y="3443682"/>
                <a:ext cx="6976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w</a:t>
                </a:r>
                <a:r>
                  <a:rPr lang="en-US" sz="2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[1]</a:t>
                </a:r>
                <a:endParaRPr lang="en-US" sz="2400" dirty="0"/>
              </a:p>
            </p:txBody>
          </p:sp>
          <p:cxnSp>
            <p:nvCxnSpPr>
              <p:cNvPr id="227" name="Straight Connector 226"/>
              <p:cNvCxnSpPr/>
              <p:nvPr/>
            </p:nvCxnSpPr>
            <p:spPr>
              <a:xfrm flipV="1">
                <a:off x="7295877" y="3476182"/>
                <a:ext cx="615912" cy="932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8" name="Group 227"/>
              <p:cNvGrpSpPr/>
              <p:nvPr/>
            </p:nvGrpSpPr>
            <p:grpSpPr>
              <a:xfrm>
                <a:off x="5321347" y="3108787"/>
                <a:ext cx="2541687" cy="881656"/>
                <a:chOff x="5243502" y="3108434"/>
                <a:chExt cx="2541687" cy="881656"/>
              </a:xfrm>
            </p:grpSpPr>
            <p:sp>
              <p:nvSpPr>
                <p:cNvPr id="229" name="Rectangle 228"/>
                <p:cNvSpPr/>
                <p:nvPr/>
              </p:nvSpPr>
              <p:spPr>
                <a:xfrm>
                  <a:off x="7472443" y="3651536"/>
                  <a:ext cx="223138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baseline="30000" dirty="0" err="1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i</a:t>
                  </a:r>
                  <a:endParaRPr lang="en-US" dirty="0"/>
                </a:p>
              </p:txBody>
            </p:sp>
            <p:sp>
              <p:nvSpPr>
                <p:cNvPr id="230" name="Rectangle 229"/>
                <p:cNvSpPr/>
                <p:nvPr/>
              </p:nvSpPr>
              <p:spPr>
                <a:xfrm>
                  <a:off x="5547236" y="3225703"/>
                  <a:ext cx="925253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(a</a:t>
                  </a:r>
                  <a:r>
                    <a:rPr lang="en-US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[1]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-y</a:t>
                  </a:r>
                  <a:r>
                    <a:rPr lang="en-US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 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)</a:t>
                  </a:r>
                  <a:endParaRPr lang="en-US" sz="2400" dirty="0"/>
                </a:p>
              </p:txBody>
            </p:sp>
            <p:sp>
              <p:nvSpPr>
                <p:cNvPr id="231" name="Rectangle 230"/>
                <p:cNvSpPr/>
                <p:nvPr/>
              </p:nvSpPr>
              <p:spPr>
                <a:xfrm>
                  <a:off x="6241373" y="3112068"/>
                  <a:ext cx="92365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g(z</a:t>
                  </a:r>
                  <a:r>
                    <a:rPr lang="en-US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[1]</a:t>
                  </a:r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)</a:t>
                  </a:r>
                  <a:endParaRPr lang="en-US" sz="2400" dirty="0"/>
                </a:p>
              </p:txBody>
            </p:sp>
            <p:sp>
              <p:nvSpPr>
                <p:cNvPr id="232" name="Rectangle 231"/>
                <p:cNvSpPr/>
                <p:nvPr/>
              </p:nvSpPr>
              <p:spPr>
                <a:xfrm>
                  <a:off x="7159697" y="3108434"/>
                  <a:ext cx="62549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z</a:t>
                  </a:r>
                  <a:r>
                    <a:rPr lang="en-US" sz="20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[1]</a:t>
                  </a:r>
                  <a:endParaRPr lang="en-US" sz="2400" dirty="0"/>
                </a:p>
              </p:txBody>
            </p:sp>
            <p:sp>
              <p:nvSpPr>
                <p:cNvPr id="233" name="Rectangle 232"/>
                <p:cNvSpPr/>
                <p:nvPr/>
              </p:nvSpPr>
              <p:spPr>
                <a:xfrm>
                  <a:off x="5243502" y="3239389"/>
                  <a:ext cx="3289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Symbol" panose="05050102010706020507" pitchFamily="18" charset="2"/>
                    </a:rPr>
                    <a:t>=</a:t>
                  </a:r>
                  <a:endParaRPr lang="en-US" sz="2400" dirty="0"/>
                </a:p>
              </p:txBody>
            </p:sp>
          </p:grpSp>
        </p:grpSp>
      </p:grpSp>
      <p:sp>
        <p:nvSpPr>
          <p:cNvPr id="254" name="Rectangle 253"/>
          <p:cNvSpPr/>
          <p:nvPr/>
        </p:nvSpPr>
        <p:spPr>
          <a:xfrm>
            <a:off x="10996387" y="3293784"/>
            <a:ext cx="1632070" cy="506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(eq. 1)</a:t>
            </a:r>
            <a:endParaRPr lang="en-US" sz="2400" dirty="0"/>
          </a:p>
        </p:txBody>
      </p:sp>
      <p:grpSp>
        <p:nvGrpSpPr>
          <p:cNvPr id="255" name="Group 254"/>
          <p:cNvGrpSpPr/>
          <p:nvPr/>
        </p:nvGrpSpPr>
        <p:grpSpPr>
          <a:xfrm>
            <a:off x="8007488" y="3260380"/>
            <a:ext cx="2560316" cy="559197"/>
            <a:chOff x="9245986" y="4309306"/>
            <a:chExt cx="2560316" cy="559197"/>
          </a:xfrm>
        </p:grpSpPr>
        <p:sp>
          <p:nvSpPr>
            <p:cNvPr id="256" name="Rectangle 255"/>
            <p:cNvSpPr/>
            <p:nvPr/>
          </p:nvSpPr>
          <p:spPr>
            <a:xfrm>
              <a:off x="10871368" y="4499171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dirty="0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9245986" y="4309306"/>
              <a:ext cx="25603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= (a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-y) dg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(z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[1]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) a</a:t>
              </a:r>
              <a:r>
                <a:rPr lang="en-US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[0]</a:t>
              </a:r>
              <a:endParaRPr lang="en-US" sz="2400" dirty="0"/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11328972" y="4505805"/>
              <a:ext cx="2231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i</a:t>
              </a:r>
              <a:endParaRPr lang="en-US" dirty="0"/>
            </a:p>
          </p:txBody>
        </p:sp>
      </p:grpSp>
      <p:grpSp>
        <p:nvGrpSpPr>
          <p:cNvPr id="259" name="Group 258"/>
          <p:cNvGrpSpPr/>
          <p:nvPr/>
        </p:nvGrpSpPr>
        <p:grpSpPr>
          <a:xfrm>
            <a:off x="9875136" y="3253924"/>
            <a:ext cx="1073051" cy="877588"/>
            <a:chOff x="9406262" y="3306386"/>
            <a:chExt cx="1073051" cy="877588"/>
          </a:xfrm>
        </p:grpSpPr>
        <p:sp>
          <p:nvSpPr>
            <p:cNvPr id="260" name="Rectangle 259"/>
            <p:cNvSpPr/>
            <p:nvPr/>
          </p:nvSpPr>
          <p:spPr>
            <a:xfrm>
              <a:off x="9511442" y="3306386"/>
              <a:ext cx="415602" cy="390635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TextBox 260"/>
            <p:cNvSpPr txBox="1"/>
            <p:nvPr/>
          </p:nvSpPr>
          <p:spPr>
            <a:xfrm>
              <a:off x="9406262" y="3722309"/>
              <a:ext cx="10730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</a:rPr>
                <a:t>Forward field </a:t>
              </a:r>
            </a:p>
            <a:p>
              <a:pPr algn="ctr"/>
              <a:r>
                <a:rPr lang="en-US" sz="1200" dirty="0">
                  <a:solidFill>
                    <a:srgbClr val="00B050"/>
                  </a:solidFill>
                </a:rPr>
                <a:t>to 1</a:t>
              </a:r>
              <a:r>
                <a:rPr lang="en-US" sz="1200" baseline="30000" dirty="0">
                  <a:solidFill>
                    <a:srgbClr val="00B050"/>
                  </a:solidFill>
                </a:rPr>
                <a:t>st</a:t>
              </a:r>
              <a:r>
                <a:rPr lang="en-US" sz="1200" dirty="0">
                  <a:solidFill>
                    <a:srgbClr val="00B050"/>
                  </a:solidFill>
                </a:rPr>
                <a:t> layer</a:t>
              </a:r>
            </a:p>
          </p:txBody>
        </p:sp>
      </p:grpSp>
      <p:grpSp>
        <p:nvGrpSpPr>
          <p:cNvPr id="262" name="Group 261"/>
          <p:cNvGrpSpPr/>
          <p:nvPr/>
        </p:nvGrpSpPr>
        <p:grpSpPr>
          <a:xfrm>
            <a:off x="7938722" y="2711168"/>
            <a:ext cx="2255674" cy="932732"/>
            <a:chOff x="9681893" y="2680369"/>
            <a:chExt cx="2255674" cy="932732"/>
          </a:xfrm>
        </p:grpSpPr>
        <p:sp>
          <p:nvSpPr>
            <p:cNvPr id="263" name="Rectangle 262"/>
            <p:cNvSpPr/>
            <p:nvPr/>
          </p:nvSpPr>
          <p:spPr>
            <a:xfrm>
              <a:off x="9989493" y="3243561"/>
              <a:ext cx="1746185" cy="369540"/>
            </a:xfrm>
            <a:prstGeom prst="rect">
              <a:avLst/>
            </a:prstGeom>
            <a:solidFill>
              <a:srgbClr val="FF0000">
                <a:alpha val="3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9681893" y="2680369"/>
              <a:ext cx="2255674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Residual field</a:t>
              </a:r>
            </a:p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</a:rPr>
                <a:t>backpropagated</a:t>
              </a:r>
              <a:r>
                <a:rPr lang="en-US" sz="1200" b="1" dirty="0">
                  <a:solidFill>
                    <a:srgbClr val="FF0000"/>
                  </a:solidFill>
                </a:rPr>
                <a:t> to 1</a:t>
              </a:r>
              <a:r>
                <a:rPr lang="en-US" sz="1200" b="1" baseline="30000" dirty="0">
                  <a:solidFill>
                    <a:srgbClr val="FF0000"/>
                  </a:solidFill>
                </a:rPr>
                <a:t>st</a:t>
              </a:r>
              <a:r>
                <a:rPr lang="en-US" sz="1200" b="1" dirty="0">
                  <a:solidFill>
                    <a:srgbClr val="FF0000"/>
                  </a:solidFill>
                </a:rPr>
                <a:t> layer</a:t>
              </a:r>
            </a:p>
          </p:txBody>
        </p:sp>
      </p:grpSp>
      <p:sp>
        <p:nvSpPr>
          <p:cNvPr id="77" name="Rectangle 76"/>
          <p:cNvSpPr>
            <a:spLocks noChangeArrowheads="1"/>
          </p:cNvSpPr>
          <p:nvPr/>
        </p:nvSpPr>
        <p:spPr bwMode="auto">
          <a:xfrm>
            <a:off x="9144332" y="326143"/>
            <a:ext cx="2255928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N=1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471530" y="5224538"/>
            <a:ext cx="594746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/>
                <a:cs typeface="Times New Roman"/>
              </a:rPr>
              <a:t>w</a:t>
            </a:r>
            <a:r>
              <a:rPr lang="en-US" sz="2800" baseline="-25000" dirty="0" err="1">
                <a:latin typeface="Times New Roman"/>
                <a:cs typeface="Times New Roman"/>
              </a:rPr>
              <a:t>k</a:t>
            </a:r>
            <a:r>
              <a:rPr lang="en-US" sz="2800" dirty="0">
                <a:latin typeface="Times New Roman"/>
                <a:cs typeface="Times New Roman"/>
              </a:rPr>
              <a:t> 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)(1-a(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ik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805085" y="5300342"/>
            <a:ext cx="3094098" cy="447416"/>
          </a:xfrm>
          <a:prstGeom prst="rect">
            <a:avLst/>
          </a:prstGeom>
          <a:solidFill>
            <a:srgbClr val="FF000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7923511" y="5299096"/>
            <a:ext cx="513901" cy="447416"/>
          </a:xfrm>
          <a:prstGeom prst="rect">
            <a:avLst/>
          </a:prstGeom>
          <a:solidFill>
            <a:srgbClr val="00B05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7256194" y="3742665"/>
            <a:ext cx="1595198" cy="155643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8304168" y="3735048"/>
            <a:ext cx="1595198" cy="1556431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5205369" y="783070"/>
            <a:ext cx="838691" cy="553715"/>
            <a:chOff x="5024714" y="839228"/>
            <a:chExt cx="838691" cy="553715"/>
          </a:xfrm>
        </p:grpSpPr>
        <p:sp>
          <p:nvSpPr>
            <p:cNvPr id="6" name="TextBox 5"/>
            <p:cNvSpPr txBox="1"/>
            <p:nvPr/>
          </p:nvSpPr>
          <p:spPr>
            <a:xfrm>
              <a:off x="5024714" y="839228"/>
              <a:ext cx="838691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g(</a:t>
              </a:r>
              <a:r>
                <a:rPr lang="en-US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b="1" baseline="300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5308741" y="1208560"/>
              <a:ext cx="109254" cy="18438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5897847" y="787583"/>
            <a:ext cx="487448" cy="638165"/>
            <a:chOff x="4798876" y="839228"/>
            <a:chExt cx="487448" cy="638165"/>
          </a:xfrm>
        </p:grpSpPr>
        <p:sp>
          <p:nvSpPr>
            <p:cNvPr id="90" name="TextBox 89"/>
            <p:cNvSpPr txBox="1"/>
            <p:nvPr/>
          </p:nvSpPr>
          <p:spPr>
            <a:xfrm>
              <a:off x="5024714" y="839228"/>
              <a:ext cx="261610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 flipH="1">
              <a:off x="4798876" y="1208969"/>
              <a:ext cx="289305" cy="26842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Box 94"/>
          <p:cNvSpPr txBox="1"/>
          <p:nvPr/>
        </p:nvSpPr>
        <p:spPr>
          <a:xfrm>
            <a:off x="3650218" y="784825"/>
            <a:ext cx="143661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g(z)=1/(1-e</a:t>
            </a:r>
            <a:r>
              <a:rPr lang="en-US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-z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69354" y="-262071"/>
            <a:ext cx="12699999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Steepest Descent for an 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-Layer Network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98431" y="4846322"/>
            <a:ext cx="2108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 </a:t>
            </a:r>
            <a:r>
              <a:rPr lang="en-US" dirty="0" err="1"/>
              <a:t>i</a:t>
            </a:r>
            <a:r>
              <a:rPr lang="en-US" dirty="0"/>
              <a:t> over examples</a:t>
            </a:r>
          </a:p>
        </p:txBody>
      </p:sp>
      <p:cxnSp>
        <p:nvCxnSpPr>
          <p:cNvPr id="98" name="Straight Arrow Connector 97"/>
          <p:cNvCxnSpPr/>
          <p:nvPr/>
        </p:nvCxnSpPr>
        <p:spPr>
          <a:xfrm flipV="1">
            <a:off x="7012647" y="4536715"/>
            <a:ext cx="212289" cy="72580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6068994" y="4548475"/>
            <a:ext cx="627754" cy="72549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405443" y="1186880"/>
            <a:ext cx="2872261" cy="64633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Mercifully, only one sample. 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No summation over samples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49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563">
        <p:fade/>
      </p:transition>
    </mc:Choice>
    <mc:Fallback xmlns="">
      <p:transition spd="med" advTm="1325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0" grpId="0"/>
      <p:bldP spid="389" grpId="0"/>
      <p:bldP spid="13" grpId="0"/>
      <p:bldP spid="219" grpId="0"/>
      <p:bldP spid="78" grpId="0" animBg="1"/>
      <p:bldP spid="81" grpId="0" animBg="1"/>
      <p:bldP spid="82" grpId="0" animBg="1"/>
      <p:bldP spid="95" grpId="0" animBg="1"/>
      <p:bldP spid="18" grpId="0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5.4|0.6|11.6|11|28.5|3.2|3.5|28.2|22|1.5|9.2|9|11.3|1.2|14.6|10.1|0.8|1.3|0.5|2.1|2.3|9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4|9.1|25.2|2.1|8|5.5|6|1.1|11.5|4.6|0.4|0.6|0.6|86.9|14.8|1.3|0.3|8.2|0.6|22.7|97.6|33.6|11.8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2.4|1.9|0.9|4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8.2|3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7|1.9|0.4|0.5|0.4|12.9|3.2|22.9|2.1|5.7|9.4|0.8|25.3|10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1.3|1.4|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6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5|0.3|0.4|2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12.7|8.5|2.1|15.8|24.4|7.1|8.4|25.1|17.1|6.4|1|3.5|14.5|2.2|2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5|15.2|13.8|6.9|4.8|7.9|10.3|41.3|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8.4|0.9|9.1|7.1|11.5|4.6|5.1|1.4|0.8|0.8|0.6|17|1.2|2.2|5.4|8.2|5.3|1|19.4|1.1|26.4|1.1|0.9|1.9|19.4|8.6|16.9|2.2|14.2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6.8|23.1|0.9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4.7|9.2|12.9|29.6|11.1|14.8|23.2|2.8|31.1|6.1|23.1|35.5|56.9|21|21.7|13.8|0.6|24.9|52.8|5.7|4.5|0.5|23.4|2.6|4.5|1.7|1.7|32.1|31.1|43.5|2.6|2.8|1.1|34.8|7.2|6.4|0.4|0.4|8.2|31.8|1.5|0.5|0.4|22.6|0.7|0.4|9.1|6.7|0.4|5.4|0.4|4.8|0.6|6.5|1.1|36.7|4.5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|8.7|2|3.9|0.6|14.8|4.1|2.8|6.9|14.4|18.8|1.2|14.7|3.6|0.9|9|9.8|1.4|1.8|1.9|1.1|1.2|1.1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30288</TotalTime>
  <Words>3194</Words>
  <Application>Microsoft Office PowerPoint</Application>
  <PresentationFormat>Widescreen</PresentationFormat>
  <Paragraphs>750</Paragraphs>
  <Slides>30</Slides>
  <Notes>0</Notes>
  <HiddenSlides>12</HiddenSlides>
  <MMClips>26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KAUST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Gerard T. Schuster</dc:creator>
  <cp:lastModifiedBy>gerard schuster</cp:lastModifiedBy>
  <cp:revision>555</cp:revision>
  <dcterms:created xsi:type="dcterms:W3CDTF">2017-12-16T11:24:58Z</dcterms:created>
  <dcterms:modified xsi:type="dcterms:W3CDTF">2023-02-23T20:18:47Z</dcterms:modified>
</cp:coreProperties>
</file>