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8" r:id="rId2"/>
    <p:sldId id="313" r:id="rId3"/>
    <p:sldId id="326" r:id="rId4"/>
    <p:sldId id="327" r:id="rId5"/>
    <p:sldId id="333" r:id="rId6"/>
    <p:sldId id="328" r:id="rId7"/>
    <p:sldId id="329" r:id="rId8"/>
    <p:sldId id="334" r:id="rId9"/>
    <p:sldId id="278" r:id="rId10"/>
    <p:sldId id="332" r:id="rId11"/>
    <p:sldId id="331" r:id="rId12"/>
    <p:sldId id="324" r:id="rId13"/>
    <p:sldId id="325" r:id="rId14"/>
    <p:sldId id="323" r:id="rId15"/>
    <p:sldId id="279" r:id="rId16"/>
    <p:sldId id="280" r:id="rId17"/>
    <p:sldId id="281" r:id="rId18"/>
    <p:sldId id="282" r:id="rId19"/>
    <p:sldId id="322" r:id="rId20"/>
    <p:sldId id="284" r:id="rId21"/>
    <p:sldId id="283" r:id="rId22"/>
    <p:sldId id="270" r:id="rId23"/>
    <p:sldId id="335" r:id="rId24"/>
    <p:sldId id="336" r:id="rId25"/>
    <p:sldId id="299" r:id="rId26"/>
    <p:sldId id="298" r:id="rId27"/>
    <p:sldId id="289" r:id="rId28"/>
    <p:sldId id="290" r:id="rId29"/>
    <p:sldId id="260" r:id="rId30"/>
    <p:sldId id="276" r:id="rId31"/>
    <p:sldId id="285" r:id="rId32"/>
    <p:sldId id="277" r:id="rId33"/>
    <p:sldId id="273" r:id="rId34"/>
    <p:sldId id="291" r:id="rId35"/>
    <p:sldId id="274" r:id="rId36"/>
    <p:sldId id="311" r:id="rId37"/>
    <p:sldId id="269" r:id="rId38"/>
    <p:sldId id="310" r:id="rId39"/>
    <p:sldId id="3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60"/>
  </p:normalViewPr>
  <p:slideViewPr>
    <p:cSldViewPr snapToGrid="0">
      <p:cViewPr varScale="1">
        <p:scale>
          <a:sx n="53" d="100"/>
          <a:sy n="53" d="100"/>
        </p:scale>
        <p:origin x="307"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66816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074714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26740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379760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329108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FA97B-11F6-4FD4-BBFF-62FA33001857}"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88297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0FA97B-11F6-4FD4-BBFF-62FA33001857}"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916932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0FA97B-11F6-4FD4-BBFF-62FA33001857}"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812000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FA97B-11F6-4FD4-BBFF-62FA33001857}"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217697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FA97B-11F6-4FD4-BBFF-62FA33001857}"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18903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FA97B-11F6-4FD4-BBFF-62FA33001857}"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427817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FA97B-11F6-4FD4-BBFF-62FA33001857}" type="datetimeFigureOut">
              <a:rPr lang="en-US" smtClean="0"/>
              <a:t>12/3/2020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59AB7-793E-46A0-82D9-B05CC317127A}" type="slidenum">
              <a:rPr lang="en-US" smtClean="0"/>
              <a:t>‹#›</a:t>
            </a:fld>
            <a:endParaRPr lang="en-US"/>
          </a:p>
        </p:txBody>
      </p:sp>
    </p:spTree>
    <p:extLst>
      <p:ext uri="{BB962C8B-B14F-4D97-AF65-F5344CB8AC3E}">
        <p14:creationId xmlns:p14="http://schemas.microsoft.com/office/powerpoint/2010/main" val="54012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hyperlink" Target="https://www.sciencedirect.com/science/journal/09223487" TargetMode="External"/><Relationship Id="rId5" Type="http://schemas.openxmlformats.org/officeDocument/2006/relationships/image" Target="../media/image33.gif"/><Relationship Id="rId4" Type="http://schemas.openxmlformats.org/officeDocument/2006/relationships/hyperlink" Target="https://www.sciencedirect.com/science/journal/09223487/32/supp/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3.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3.jpe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hyperlink" Target="https://en.wikipedia.org/wiki/Principal_component_analysis#cite_note-Leznik-13"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Y-STR" TargetMode="External"/><Relationship Id="rId2" Type="http://schemas.openxmlformats.org/officeDocument/2006/relationships/image" Target="../media/image77.pn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hyperlink" Target="https://en.wikipedia.org/wiki/Haplotype"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s://www.mdpi.com/2072-4292/8/12/1018/htm#B52-remotesensing-08-01018" TargetMode="Externa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hyperlink" Target="https://www.mdpi.com/2072-4292/8/12/1018/htm#B55-remotesensing-08-01018" TargetMode="External"/><Relationship Id="rId13" Type="http://schemas.openxmlformats.org/officeDocument/2006/relationships/hyperlink" Target="https://www.mdpi.com/2072-4292/8/12/1018/htm#B60-remotesensing-08-01018" TargetMode="External"/><Relationship Id="rId3" Type="http://schemas.openxmlformats.org/officeDocument/2006/relationships/image" Target="../media/image17.jpeg"/><Relationship Id="rId7" Type="http://schemas.openxmlformats.org/officeDocument/2006/relationships/image" Target="../media/image10.png"/><Relationship Id="rId12" Type="http://schemas.openxmlformats.org/officeDocument/2006/relationships/hyperlink" Target="https://www.mdpi.com/2072-4292/8/12/1018/htm#B59-remotesensing-08-01018" TargetMode="Externa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hyperlink" Target="https://www.mdpi.com/2072-4292/8/12/1018/htm#B58-remotesensing-08-01018" TargetMode="External"/><Relationship Id="rId5" Type="http://schemas.openxmlformats.org/officeDocument/2006/relationships/image" Target="../media/image22.jpeg"/><Relationship Id="rId15" Type="http://schemas.openxmlformats.org/officeDocument/2006/relationships/image" Target="../media/image24.png"/><Relationship Id="rId10" Type="http://schemas.openxmlformats.org/officeDocument/2006/relationships/hyperlink" Target="https://www.mdpi.com/2072-4292/8/12/1018/htm#B57-remotesensing-08-01018" TargetMode="External"/><Relationship Id="rId4" Type="http://schemas.openxmlformats.org/officeDocument/2006/relationships/image" Target="../media/image21.jpeg"/><Relationship Id="rId9" Type="http://schemas.openxmlformats.org/officeDocument/2006/relationships/hyperlink" Target="https://www.mdpi.com/2072-4292/8/12/1018/htm#B56-remotesensing-08-01018" TargetMode="External"/><Relationship Id="rId14" Type="http://schemas.openxmlformats.org/officeDocument/2006/relationships/hyperlink" Target="https://www.mdpi.com/2072-4292/8/12/1018/htm#B61-remotesensing-08-0101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186578" y="721795"/>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a:t>
            </a:r>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186578" y="2542674"/>
            <a:ext cx="3139321"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1: Theory</a:t>
            </a:r>
          </a:p>
        </p:txBody>
      </p:sp>
      <p:sp>
        <p:nvSpPr>
          <p:cNvPr id="96" name="TextBox 95"/>
          <p:cNvSpPr txBox="1"/>
          <p:nvPr/>
        </p:nvSpPr>
        <p:spPr>
          <a:xfrm>
            <a:off x="1186578" y="3440223"/>
            <a:ext cx="10429265"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2: Analytical Example, Dinosaurs, MATLAB</a:t>
            </a:r>
            <a:endParaRPr lang="en-US" sz="4000" dirty="0">
              <a:latin typeface="Times New Roman" panose="02020603050405020304" pitchFamily="18" charset="0"/>
              <a:cs typeface="Times New Roman" panose="02020603050405020304" pitchFamily="18" charset="0"/>
            </a:endParaRPr>
          </a:p>
        </p:txBody>
      </p:sp>
      <p:sp>
        <p:nvSpPr>
          <p:cNvPr id="97" name="TextBox 96"/>
          <p:cNvSpPr txBox="1"/>
          <p:nvPr/>
        </p:nvSpPr>
        <p:spPr>
          <a:xfrm>
            <a:off x="1186578" y="4442855"/>
            <a:ext cx="10902344" cy="1323439"/>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3: Hyperspectral Imaging: </a:t>
            </a:r>
            <a:r>
              <a:rPr lang="en-US" sz="4000" dirty="0" err="1" smtClean="0">
                <a:latin typeface="Times New Roman" panose="02020603050405020304" pitchFamily="18" charset="0"/>
                <a:cs typeface="Times New Roman" panose="02020603050405020304" pitchFamily="18" charset="0"/>
              </a:rPr>
              <a:t>Limestones</a:t>
            </a:r>
            <a:r>
              <a:rPr lang="en-US" sz="4000" dirty="0" smtClean="0">
                <a:latin typeface="Times New Roman" panose="02020603050405020304" pitchFamily="18" charset="0"/>
                <a:cs typeface="Times New Roman" panose="02020603050405020304" pitchFamily="18" charset="0"/>
              </a:rPr>
              <a:t>, Landsat</a:t>
            </a:r>
          </a:p>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Brazil Uranium-K-Thorium</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822568" y="4442854"/>
            <a:ext cx="11157284" cy="1260113"/>
          </a:xfrm>
          <a:prstGeom prst="rect">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08368" y="233790"/>
            <a:ext cx="9494907" cy="1107996"/>
          </a:xfrm>
          <a:prstGeom prst="rect">
            <a:avLst/>
          </a:prstGeom>
          <a:noFill/>
        </p:spPr>
        <p:txBody>
          <a:bodyPr wrap="none" rtlCol="0">
            <a:spAutoFit/>
          </a:bodyPr>
          <a:lstStyle/>
          <a:p>
            <a:r>
              <a:rPr lang="en-US" sz="6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Landsat Calif. PC Images</a:t>
            </a:r>
            <a:endParaRPr lang="en-US"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40822" y="1828623"/>
            <a:ext cx="11263745" cy="4838184"/>
          </a:xfrm>
          <a:prstGeom prst="rect">
            <a:avLst/>
          </a:prstGeom>
        </p:spPr>
      </p:pic>
      <p:pic>
        <p:nvPicPr>
          <p:cNvPr id="8" name="Picture 7"/>
          <p:cNvPicPr>
            <a:picLocks noChangeAspect="1"/>
          </p:cNvPicPr>
          <p:nvPr/>
        </p:nvPicPr>
        <p:blipFill>
          <a:blip r:embed="rId3"/>
          <a:stretch>
            <a:fillRect/>
          </a:stretch>
        </p:blipFill>
        <p:spPr>
          <a:xfrm>
            <a:off x="0" y="1723141"/>
            <a:ext cx="11430000" cy="5092263"/>
          </a:xfrm>
          <a:prstGeom prst="rect">
            <a:avLst/>
          </a:prstGeom>
        </p:spPr>
      </p:pic>
      <p:sp>
        <p:nvSpPr>
          <p:cNvPr id="9" name="Rectangle 8"/>
          <p:cNvSpPr/>
          <p:nvPr/>
        </p:nvSpPr>
        <p:spPr>
          <a:xfrm>
            <a:off x="9407237" y="6377785"/>
            <a:ext cx="3178234" cy="461665"/>
          </a:xfrm>
          <a:prstGeom prst="rect">
            <a:avLst/>
          </a:prstGeom>
        </p:spPr>
        <p:txBody>
          <a:bodyPr wrap="square">
            <a:spAutoFit/>
          </a:bodyPr>
          <a:lstStyle/>
          <a:p>
            <a:r>
              <a:rPr lang="en-US" sz="1000" dirty="0">
                <a:solidFill>
                  <a:srgbClr val="000000"/>
                </a:solidFill>
                <a:latin typeface="CMSL12"/>
              </a:rPr>
              <a:t>Principal component analysis applied to</a:t>
            </a:r>
          </a:p>
          <a:p>
            <a:r>
              <a:rPr lang="en-US" sz="1000" dirty="0">
                <a:solidFill>
                  <a:srgbClr val="000000"/>
                </a:solidFill>
                <a:latin typeface="CMSL12"/>
              </a:rPr>
              <a:t>remote sensing</a:t>
            </a:r>
          </a:p>
          <a:p>
            <a:r>
              <a:rPr lang="en-US" sz="100" dirty="0">
                <a:solidFill>
                  <a:srgbClr val="000000"/>
                </a:solidFill>
                <a:latin typeface="CMBX10"/>
              </a:rPr>
              <a:t>Javier </a:t>
            </a:r>
            <a:r>
              <a:rPr lang="en-US" sz="100" dirty="0" err="1">
                <a:solidFill>
                  <a:srgbClr val="000000"/>
                </a:solidFill>
                <a:latin typeface="CMBX10"/>
              </a:rPr>
              <a:t>Estornell</a:t>
            </a:r>
            <a:r>
              <a:rPr lang="en-US" sz="100" dirty="0">
                <a:solidFill>
                  <a:srgbClr val="000000"/>
                </a:solidFill>
                <a:latin typeface="CMBX10"/>
              </a:rPr>
              <a:t>, Jesus M. Mart-</a:t>
            </a:r>
            <a:r>
              <a:rPr lang="en-US" sz="100" dirty="0" err="1">
                <a:solidFill>
                  <a:srgbClr val="000000"/>
                </a:solidFill>
                <a:latin typeface="CMBX10"/>
              </a:rPr>
              <a:t>Gavila</a:t>
            </a:r>
            <a:r>
              <a:rPr lang="en-US" sz="100" dirty="0">
                <a:solidFill>
                  <a:srgbClr val="000000"/>
                </a:solidFill>
                <a:latin typeface="CMBX10"/>
              </a:rPr>
              <a:t>, M. Teresa </a:t>
            </a:r>
            <a:r>
              <a:rPr lang="en-US" sz="100" dirty="0" err="1">
                <a:solidFill>
                  <a:srgbClr val="000000"/>
                </a:solidFill>
                <a:latin typeface="CMBX10"/>
              </a:rPr>
              <a:t>Sebastia</a:t>
            </a:r>
            <a:r>
              <a:rPr lang="en-US" sz="100" dirty="0">
                <a:solidFill>
                  <a:srgbClr val="000000"/>
                </a:solidFill>
                <a:latin typeface="CMBX10"/>
              </a:rPr>
              <a:t>, Jesus </a:t>
            </a:r>
            <a:r>
              <a:rPr lang="en-US" sz="100" dirty="0" err="1">
                <a:solidFill>
                  <a:srgbClr val="000000"/>
                </a:solidFill>
                <a:latin typeface="CMBX10"/>
              </a:rPr>
              <a:t>Mengual</a:t>
            </a:r>
            <a:endParaRPr lang="en-US" sz="100" dirty="0">
              <a:solidFill>
                <a:srgbClr val="000000"/>
              </a:solidFill>
              <a:latin typeface="CMBX10"/>
            </a:endParaRPr>
          </a:p>
          <a:p>
            <a:r>
              <a:rPr lang="en-US" sz="100" dirty="0" err="1">
                <a:solidFill>
                  <a:srgbClr val="000000"/>
                </a:solidFill>
                <a:latin typeface="CMCSC10"/>
              </a:rPr>
              <a:t>Universitat</a:t>
            </a:r>
            <a:r>
              <a:rPr lang="en-US" sz="100" dirty="0">
                <a:solidFill>
                  <a:srgbClr val="000000"/>
                </a:solidFill>
                <a:latin typeface="CMCSC10"/>
              </a:rPr>
              <a:t> </a:t>
            </a:r>
            <a:r>
              <a:rPr lang="en-US" sz="100" dirty="0" err="1">
                <a:solidFill>
                  <a:srgbClr val="000000"/>
                </a:solidFill>
                <a:latin typeface="CMCSC10"/>
              </a:rPr>
              <a:t>Politecnica</a:t>
            </a:r>
            <a:r>
              <a:rPr lang="en-US" sz="100" dirty="0">
                <a:solidFill>
                  <a:srgbClr val="000000"/>
                </a:solidFill>
                <a:latin typeface="CMCSC10"/>
              </a:rPr>
              <a:t> de Valencia</a:t>
            </a:r>
          </a:p>
          <a:p>
            <a:r>
              <a:rPr lang="en-US" sz="100" dirty="0">
                <a:solidFill>
                  <a:srgbClr val="FF00FF"/>
                </a:solidFill>
                <a:latin typeface="CMR10"/>
              </a:rPr>
              <a:t>jaescre@cgf.upv.es</a:t>
            </a:r>
            <a:r>
              <a:rPr lang="en-US" sz="100" dirty="0">
                <a:solidFill>
                  <a:srgbClr val="000000"/>
                </a:solidFill>
                <a:latin typeface="CMR10"/>
              </a:rPr>
              <a:t>, </a:t>
            </a:r>
            <a:r>
              <a:rPr lang="en-US" sz="100" dirty="0">
                <a:solidFill>
                  <a:srgbClr val="FF00FF"/>
                </a:solidFill>
                <a:latin typeface="CMR10"/>
              </a:rPr>
              <a:t>jemarga@cgf.upv.es</a:t>
            </a:r>
            <a:r>
              <a:rPr lang="en-US" sz="100" dirty="0">
                <a:solidFill>
                  <a:srgbClr val="000000"/>
                </a:solidFill>
                <a:latin typeface="CMR10"/>
              </a:rPr>
              <a:t>, </a:t>
            </a:r>
            <a:r>
              <a:rPr lang="en-US" sz="100" dirty="0">
                <a:solidFill>
                  <a:srgbClr val="FF00FF"/>
                </a:solidFill>
                <a:latin typeface="CMR10"/>
              </a:rPr>
              <a:t>mtsebastia@hma.upv.es</a:t>
            </a:r>
            <a:r>
              <a:rPr lang="en-US" sz="100" dirty="0">
                <a:solidFill>
                  <a:srgbClr val="000000"/>
                </a:solidFill>
                <a:latin typeface="CMR10"/>
              </a:rPr>
              <a:t>, </a:t>
            </a:r>
            <a:r>
              <a:rPr lang="en-US" sz="100" dirty="0">
                <a:solidFill>
                  <a:srgbClr val="FF00FF"/>
                </a:solidFill>
                <a:latin typeface="CMR10"/>
              </a:rPr>
              <a:t>jemencu@hma.upv.es</a:t>
            </a:r>
          </a:p>
          <a:p>
            <a:r>
              <a:rPr lang="en-US" sz="100" dirty="0">
                <a:solidFill>
                  <a:srgbClr val="000000"/>
                </a:solidFill>
                <a:latin typeface="CMBX10"/>
              </a:rPr>
              <a:t>Abstract</a:t>
            </a:r>
            <a:endParaRPr lang="en-US" sz="100" dirty="0"/>
          </a:p>
        </p:txBody>
      </p:sp>
      <p:sp>
        <p:nvSpPr>
          <p:cNvPr id="10" name="TextBox 9"/>
          <p:cNvSpPr txBox="1"/>
          <p:nvPr/>
        </p:nvSpPr>
        <p:spPr>
          <a:xfrm>
            <a:off x="4243805" y="1137647"/>
            <a:ext cx="904415" cy="646331"/>
          </a:xfrm>
          <a:prstGeom prst="rect">
            <a:avLst/>
          </a:prstGeom>
          <a:noFill/>
        </p:spPr>
        <p:txBody>
          <a:bodyPr wrap="none" rtlCol="0">
            <a:spAutoFit/>
          </a:bodyPr>
          <a:lstStyle/>
          <a:p>
            <a:r>
              <a:rPr lang="en-US" sz="3600" dirty="0" smtClean="0"/>
              <a:t>PC1</a:t>
            </a:r>
            <a:endParaRPr lang="en-US" sz="3600" dirty="0"/>
          </a:p>
        </p:txBody>
      </p:sp>
      <p:grpSp>
        <p:nvGrpSpPr>
          <p:cNvPr id="12" name="Group 11"/>
          <p:cNvGrpSpPr/>
          <p:nvPr/>
        </p:nvGrpSpPr>
        <p:grpSpPr>
          <a:xfrm>
            <a:off x="3094074" y="2317897"/>
            <a:ext cx="5606903" cy="1148317"/>
            <a:chOff x="3094074" y="2317897"/>
            <a:chExt cx="5606903" cy="1148317"/>
          </a:xfrm>
        </p:grpSpPr>
        <p:sp>
          <p:nvSpPr>
            <p:cNvPr id="11" name="Oval 10"/>
            <p:cNvSpPr/>
            <p:nvPr/>
          </p:nvSpPr>
          <p:spPr>
            <a:xfrm>
              <a:off x="3094074" y="2721935"/>
              <a:ext cx="882503" cy="744279"/>
            </a:xfrm>
            <a:prstGeom prst="ellipse">
              <a:avLst/>
            </a:prstGeom>
            <a:solidFill>
              <a:srgbClr val="FF0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18474" y="2317897"/>
              <a:ext cx="882503" cy="744279"/>
            </a:xfrm>
            <a:prstGeom prst="ellipse">
              <a:avLst/>
            </a:prstGeom>
            <a:solidFill>
              <a:srgbClr val="FF0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243804" y="1112761"/>
            <a:ext cx="904415" cy="646331"/>
          </a:xfrm>
          <a:prstGeom prst="rect">
            <a:avLst/>
          </a:prstGeom>
          <a:solidFill>
            <a:schemeClr val="bg1"/>
          </a:solidFill>
        </p:spPr>
        <p:txBody>
          <a:bodyPr wrap="none" rtlCol="0">
            <a:spAutoFit/>
          </a:bodyPr>
          <a:lstStyle/>
          <a:p>
            <a:r>
              <a:rPr lang="en-US" sz="3600" dirty="0" smtClean="0"/>
              <a:t>PC2</a:t>
            </a:r>
            <a:endParaRPr lang="en-US" sz="3600" dirty="0"/>
          </a:p>
        </p:txBody>
      </p:sp>
    </p:spTree>
    <p:extLst>
      <p:ext uri="{BB962C8B-B14F-4D97-AF65-F5344CB8AC3E}">
        <p14:creationId xmlns:p14="http://schemas.microsoft.com/office/powerpoint/2010/main" val="1251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00438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Medical Imaging</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842846" y="4357429"/>
            <a:ext cx="4206618" cy="723275"/>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2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ars.els-cdn.com/content/image/1-s2.0-B9780444639776000213-f21-01-9780444639776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2"/>
            <a:ext cx="12073554" cy="3954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6777" y="700088"/>
            <a:ext cx="386516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RGB Reflectance  Image of an Organ</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2770" y="689531"/>
            <a:ext cx="4673074"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Hyperspectal</a:t>
            </a:r>
            <a:r>
              <a:rPr lang="en-US" b="1" dirty="0" smtClean="0">
                <a:latin typeface="Times New Roman" panose="02020603050405020304" pitchFamily="18" charset="0"/>
                <a:cs typeface="Times New Roman" panose="02020603050405020304" pitchFamily="18" charset="0"/>
              </a:rPr>
              <a:t>  Reflectance Image of an Organ</a:t>
            </a: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80163" y="257175"/>
            <a:ext cx="6036777" cy="497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3333489" y="5024346"/>
            <a:ext cx="4724921" cy="1638481"/>
          </a:xfrm>
          <a:prstGeom prst="rect">
            <a:avLst/>
          </a:prstGeom>
        </p:spPr>
      </p:pic>
      <p:sp>
        <p:nvSpPr>
          <p:cNvPr id="13" name="Freeform 12"/>
          <p:cNvSpPr/>
          <p:nvPr/>
        </p:nvSpPr>
        <p:spPr>
          <a:xfrm>
            <a:off x="3606028" y="3671888"/>
            <a:ext cx="1123135" cy="1643062"/>
          </a:xfrm>
          <a:custGeom>
            <a:avLst/>
            <a:gdLst>
              <a:gd name="connsiteX0" fmla="*/ 108722 w 1123135"/>
              <a:gd name="connsiteY0" fmla="*/ 1143000 h 1143000"/>
              <a:gd name="connsiteX1" fmla="*/ 94435 w 1123135"/>
              <a:gd name="connsiteY1" fmla="*/ 585788 h 1143000"/>
              <a:gd name="connsiteX2" fmla="*/ 1123135 w 1123135"/>
              <a:gd name="connsiteY2" fmla="*/ 0 h 1143000"/>
            </a:gdLst>
            <a:ahLst/>
            <a:cxnLst>
              <a:cxn ang="0">
                <a:pos x="connsiteX0" y="connsiteY0"/>
              </a:cxn>
              <a:cxn ang="0">
                <a:pos x="connsiteX1" y="connsiteY1"/>
              </a:cxn>
              <a:cxn ang="0">
                <a:pos x="connsiteX2" y="connsiteY2"/>
              </a:cxn>
            </a:cxnLst>
            <a:rect l="l" t="t" r="r" b="b"/>
            <a:pathLst>
              <a:path w="1123135" h="1143000">
                <a:moveTo>
                  <a:pt x="108722" y="1143000"/>
                </a:moveTo>
                <a:cubicBezTo>
                  <a:pt x="17044" y="959644"/>
                  <a:pt x="-74634" y="776288"/>
                  <a:pt x="94435" y="585788"/>
                </a:cubicBezTo>
                <a:cubicBezTo>
                  <a:pt x="263504" y="395288"/>
                  <a:pt x="693319" y="197644"/>
                  <a:pt x="112313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058410" y="5463142"/>
            <a:ext cx="4133590" cy="2746500"/>
            <a:chOff x="8058410" y="5463142"/>
            <a:chExt cx="4133590" cy="2746500"/>
          </a:xfrm>
        </p:grpSpPr>
        <p:pic>
          <p:nvPicPr>
            <p:cNvPr id="1028" name="Picture 4" descr="Data Handling in Science and Technolog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9500" y="5463142"/>
              <a:ext cx="952500" cy="14287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8058410" y="5963558"/>
              <a:ext cx="4047583" cy="224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8241" rIns="0" bIns="68241"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500" b="0" i="0" u="sng" strike="noStrike" cap="none" normalizeH="0" baseline="0" dirty="0" smtClean="0">
                  <a:ln>
                    <a:noFill/>
                  </a:ln>
                  <a:solidFill>
                    <a:srgbClr val="505050"/>
                  </a:solidFill>
                  <a:effectLst/>
                  <a:latin typeface="NexusSans"/>
                  <a:hlinkClick r:id="rId6" tooltip="Go to Data Handling in Science and Technology on ScienceDirect"/>
                </a:rPr>
                <a:t>Data Handling in Science and Technology</a:t>
              </a:r>
              <a:endParaRPr kumimoji="0" lang="en-US" altLang="en-US" sz="1500" b="0" i="0" u="none" strike="noStrike" cap="none" normalizeH="0" baseline="0" dirty="0" smtClean="0">
                <a:ln>
                  <a:noFill/>
                </a:ln>
                <a:solidFill>
                  <a:srgbClr val="505050"/>
                </a:solidFill>
                <a:effectLst/>
                <a:latin typeface="NexusSans"/>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C7DBB"/>
                  </a:solidFill>
                  <a:effectLst/>
                  <a:latin typeface="NexusSans"/>
                  <a:hlinkClick r:id="rId4" tooltip="Go to table of contents for this volume/issue"/>
                </a:rPr>
                <a:t>Volume 32</a:t>
              </a:r>
              <a:r>
                <a:rPr kumimoji="0" lang="en-US" altLang="en-US" sz="1000" b="0" i="0" u="none" strike="noStrike" cap="none" normalizeH="0" baseline="0" dirty="0" smtClean="0">
                  <a:ln>
                    <a:noFill/>
                  </a:ln>
                  <a:solidFill>
                    <a:srgbClr val="2E2E2E"/>
                  </a:solidFill>
                  <a:effectLst/>
                  <a:latin typeface="NexusSans"/>
                </a:rPr>
                <a:t>, 2020, Pages 523-565, </a:t>
              </a:r>
              <a:r>
                <a:rPr kumimoji="0" lang="en-US" altLang="en-US" sz="1000" b="0" i="0" u="none" strike="noStrike" cap="none" normalizeH="0" baseline="0" dirty="0" err="1" smtClean="0">
                  <a:ln>
                    <a:noFill/>
                  </a:ln>
                  <a:solidFill>
                    <a:srgbClr val="2E2E2E"/>
                  </a:solidFill>
                  <a:effectLst/>
                  <a:latin typeface="NexusSans"/>
                </a:rPr>
                <a:t>Fei</a:t>
              </a:r>
              <a:endParaRPr kumimoji="0" lang="en-US" altLang="en-US" sz="1000" b="0" i="0" u="none" strike="noStrike" cap="none" normalizeH="0" baseline="0" dirty="0" smtClean="0">
                <a:ln>
                  <a:noFill/>
                </a:ln>
                <a:solidFill>
                  <a:srgbClr val="2E2E2E"/>
                </a:solidFill>
                <a:effectLst/>
                <a:latin typeface="NexusSans"/>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C7DBB"/>
                  </a:solidFill>
                  <a:effectLst/>
                  <a:latin typeface="NexusSans"/>
                  <a:hlinkClick r:id="rId4"/>
                </a:rPr>
                <a:t>  </a:t>
              </a:r>
              <a:endParaRPr kumimoji="0" lang="en-US" altLang="en-US" sz="1200" b="0" i="0" u="none" strike="noStrike" cap="none" normalizeH="0" baseline="0" dirty="0" smtClean="0">
                <a:ln>
                  <a:noFill/>
                </a:ln>
                <a:solidFill>
                  <a:srgbClr val="505050"/>
                </a:solidFill>
                <a:effectLst/>
                <a:latin typeface="NexusSerif"/>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505050"/>
                  </a:solidFill>
                  <a:effectLst/>
                  <a:latin typeface="NexusSerif"/>
                </a:rPr>
                <a:t>Chapter 3.6 - Hyperspectral imaging in medical applications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0" b="0" i="0" u="none" strike="noStrike" cap="none" normalizeH="0" baseline="0" dirty="0" smtClean="0">
                <a:ln>
                  <a:noFill/>
                </a:ln>
                <a:solidFill>
                  <a:srgbClr val="0C7DBB"/>
                </a:solidFill>
                <a:effectLst/>
                <a:latin typeface="NexusSans"/>
              </a:endParaRPr>
            </a:p>
          </p:txBody>
        </p:sp>
      </p:grpSp>
      <p:sp>
        <p:nvSpPr>
          <p:cNvPr id="16" name="Rectangle 15"/>
          <p:cNvSpPr/>
          <p:nvPr/>
        </p:nvSpPr>
        <p:spPr>
          <a:xfrm>
            <a:off x="164607" y="91532"/>
            <a:ext cx="12027393" cy="461665"/>
          </a:xfrm>
          <a:prstGeom prst="rect">
            <a:avLst/>
          </a:prstGeom>
        </p:spPr>
        <p:txBody>
          <a:bodyPr wrap="square">
            <a:spAutoFit/>
          </a:bodyPr>
          <a:lstStyle/>
          <a:p>
            <a:pPr algn="ctr"/>
            <a:r>
              <a:rPr lang="en-US" sz="2400" b="1" dirty="0">
                <a:solidFill>
                  <a:srgbClr val="2E2E2E"/>
                </a:solidFill>
                <a:latin typeface="Times New Roman" panose="02020603050405020304" pitchFamily="18" charset="0"/>
                <a:cs typeface="Times New Roman" panose="02020603050405020304" pitchFamily="18" charset="0"/>
              </a:rPr>
              <a:t>Hyperspectral imaging (HSI) </a:t>
            </a:r>
            <a:r>
              <a:rPr lang="en-US" sz="2400" dirty="0" smtClean="0">
                <a:solidFill>
                  <a:srgbClr val="2E2E2E"/>
                </a:solidFill>
                <a:latin typeface="Times New Roman" panose="02020603050405020304" pitchFamily="18" charset="0"/>
                <a:cs typeface="Times New Roman" panose="02020603050405020304" pitchFamily="18" charset="0"/>
              </a:rPr>
              <a:t>for Important Disease Diagnosis </a:t>
            </a:r>
            <a:r>
              <a:rPr lang="en-US" sz="2400" dirty="0">
                <a:solidFill>
                  <a:srgbClr val="2E2E2E"/>
                </a:solidFill>
                <a:latin typeface="Times New Roman" panose="02020603050405020304" pitchFamily="18" charset="0"/>
                <a:cs typeface="Times New Roman" panose="02020603050405020304" pitchFamily="18" charset="0"/>
              </a:rPr>
              <a:t>and </a:t>
            </a:r>
            <a:r>
              <a:rPr lang="en-US" sz="2400" dirty="0" smtClean="0">
                <a:solidFill>
                  <a:srgbClr val="2E2E2E"/>
                </a:solidFill>
                <a:latin typeface="Times New Roman" panose="02020603050405020304" pitchFamily="18" charset="0"/>
                <a:cs typeface="Times New Roman" panose="02020603050405020304" pitchFamily="18" charset="0"/>
              </a:rPr>
              <a:t>Image-guided Surgery</a:t>
            </a:r>
            <a:r>
              <a:rPr lang="en-US" sz="2400" dirty="0">
                <a:solidFill>
                  <a:srgbClr val="2E2E2E"/>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030" name="Picture 6" descr="Cross section of female pelvis from the side showing laparos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289" y="5513872"/>
            <a:ext cx="968234" cy="1148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4729163" y="3693996"/>
            <a:ext cx="1304010" cy="436081"/>
          </a:xfrm>
          <a:prstGeom prst="rect">
            <a:avLst/>
          </a:prstGeom>
        </p:spPr>
      </p:pic>
    </p:spTree>
    <p:extLst>
      <p:ext uri="{BB962C8B-B14F-4D97-AF65-F5344CB8AC3E}">
        <p14:creationId xmlns:p14="http://schemas.microsoft.com/office/powerpoint/2010/main" val="429242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https://ars.els-cdn.com/content/image/1-s2.0-B9780444639776000213-f21-01-9780444639776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2"/>
            <a:ext cx="12073554" cy="3954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6777" y="700088"/>
            <a:ext cx="386516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RGB Reflectance  Image of an Organ</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2770" y="689531"/>
            <a:ext cx="4673074"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Hyperspectal</a:t>
            </a:r>
            <a:r>
              <a:rPr lang="en-US" b="1" dirty="0" smtClean="0">
                <a:latin typeface="Times New Roman" panose="02020603050405020304" pitchFamily="18" charset="0"/>
                <a:cs typeface="Times New Roman" panose="02020603050405020304" pitchFamily="18" charset="0"/>
              </a:rPr>
              <a:t>  Reflectance Image of an Organ</a:t>
            </a:r>
            <a:endParaRPr lang="en-US"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64607" y="91532"/>
            <a:ext cx="12027393" cy="461665"/>
          </a:xfrm>
          <a:prstGeom prst="rect">
            <a:avLst/>
          </a:prstGeom>
        </p:spPr>
        <p:txBody>
          <a:bodyPr wrap="square">
            <a:spAutoFit/>
          </a:bodyPr>
          <a:lstStyle/>
          <a:p>
            <a:pPr algn="ctr"/>
            <a:r>
              <a:rPr lang="en-US" sz="2400" b="1" dirty="0">
                <a:solidFill>
                  <a:srgbClr val="2E2E2E"/>
                </a:solidFill>
                <a:latin typeface="Times New Roman" panose="02020603050405020304" pitchFamily="18" charset="0"/>
                <a:cs typeface="Times New Roman" panose="02020603050405020304" pitchFamily="18" charset="0"/>
              </a:rPr>
              <a:t>Hyperspectral imaging (HSI) </a:t>
            </a:r>
            <a:r>
              <a:rPr lang="en-US" sz="2400" dirty="0" smtClean="0">
                <a:solidFill>
                  <a:srgbClr val="2E2E2E"/>
                </a:solidFill>
                <a:latin typeface="Times New Roman" panose="02020603050405020304" pitchFamily="18" charset="0"/>
                <a:cs typeface="Times New Roman" panose="02020603050405020304" pitchFamily="18" charset="0"/>
              </a:rPr>
              <a:t>for Important Disease Diagnosis </a:t>
            </a:r>
            <a:r>
              <a:rPr lang="en-US" sz="2400" dirty="0">
                <a:solidFill>
                  <a:srgbClr val="2E2E2E"/>
                </a:solidFill>
                <a:latin typeface="Times New Roman" panose="02020603050405020304" pitchFamily="18" charset="0"/>
                <a:cs typeface="Times New Roman" panose="02020603050405020304" pitchFamily="18" charset="0"/>
              </a:rPr>
              <a:t>and </a:t>
            </a:r>
            <a:r>
              <a:rPr lang="en-US" sz="2400" dirty="0" smtClean="0">
                <a:solidFill>
                  <a:srgbClr val="2E2E2E"/>
                </a:solidFill>
                <a:latin typeface="Times New Roman" panose="02020603050405020304" pitchFamily="18" charset="0"/>
                <a:cs typeface="Times New Roman" panose="02020603050405020304" pitchFamily="18" charset="0"/>
              </a:rPr>
              <a:t>Image-guided Surgery</a:t>
            </a:r>
            <a:r>
              <a:rPr lang="en-US" sz="2400" dirty="0">
                <a:solidFill>
                  <a:srgbClr val="2E2E2E"/>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6033687" y="5525570"/>
            <a:ext cx="7736501" cy="1144910"/>
            <a:chOff x="6033687" y="5525570"/>
            <a:chExt cx="7736501" cy="1144910"/>
          </a:xfrm>
        </p:grpSpPr>
        <p:pic>
          <p:nvPicPr>
            <p:cNvPr id="17" name="Picture 16"/>
            <p:cNvPicPr>
              <a:picLocks noChangeAspect="1"/>
            </p:cNvPicPr>
            <p:nvPr/>
          </p:nvPicPr>
          <p:blipFill>
            <a:blip r:embed="rId3"/>
            <a:stretch>
              <a:fillRect/>
            </a:stretch>
          </p:blipFill>
          <p:spPr>
            <a:xfrm>
              <a:off x="6162008" y="5960677"/>
              <a:ext cx="1989294" cy="665251"/>
            </a:xfrm>
            <a:prstGeom prst="rect">
              <a:avLst/>
            </a:prstGeom>
          </p:spPr>
        </p:pic>
        <p:sp>
          <p:nvSpPr>
            <p:cNvPr id="28" name="TextBox 27"/>
            <p:cNvSpPr txBox="1"/>
            <p:nvPr/>
          </p:nvSpPr>
          <p:spPr>
            <a:xfrm>
              <a:off x="6033687" y="5525570"/>
              <a:ext cx="7736501" cy="369332"/>
            </a:xfrm>
            <a:prstGeom prst="rect">
              <a:avLst/>
            </a:prstGeom>
            <a:noFill/>
          </p:spPr>
          <p:txBody>
            <a:bodyPr wrap="square" rtlCol="0">
              <a:spAutoFit/>
            </a:bodyPr>
            <a:lstStyle/>
            <a:p>
              <a:r>
                <a:rPr lang="en-US" dirty="0" smtClean="0"/>
                <a:t> CMOS Chip Correction </a:t>
              </a:r>
              <a:endParaRPr lang="en-US" dirty="0"/>
            </a:p>
          </p:txBody>
        </p:sp>
        <p:sp>
          <p:nvSpPr>
            <p:cNvPr id="25" name="TextBox 24"/>
            <p:cNvSpPr txBox="1"/>
            <p:nvPr/>
          </p:nvSpPr>
          <p:spPr>
            <a:xfrm>
              <a:off x="8511564" y="5894902"/>
              <a:ext cx="3139257" cy="369332"/>
            </a:xfrm>
            <a:prstGeom prst="rect">
              <a:avLst/>
            </a:prstGeom>
            <a:noFill/>
          </p:spPr>
          <p:txBody>
            <a:bodyPr wrap="none" rtlCol="0">
              <a:spAutoFit/>
            </a:bodyPr>
            <a:lstStyle/>
            <a:p>
              <a:r>
                <a:rPr lang="en-US" dirty="0" smtClean="0"/>
                <a:t>Corrects for uneven dark pixels</a:t>
              </a:r>
              <a:endParaRPr lang="en-US" dirty="0"/>
            </a:p>
          </p:txBody>
        </p:sp>
        <p:cxnSp>
          <p:nvCxnSpPr>
            <p:cNvPr id="27" name="Straight Arrow Connector 26"/>
            <p:cNvCxnSpPr>
              <a:stCxn id="32" idx="1"/>
            </p:cNvCxnSpPr>
            <p:nvPr/>
          </p:nvCxnSpPr>
          <p:spPr>
            <a:xfrm flipH="1">
              <a:off x="8025753" y="6485814"/>
              <a:ext cx="5065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532304" y="6301148"/>
              <a:ext cx="3081036" cy="369332"/>
            </a:xfrm>
            <a:prstGeom prst="rect">
              <a:avLst/>
            </a:prstGeom>
            <a:noFill/>
          </p:spPr>
          <p:txBody>
            <a:bodyPr wrap="none" rtlCol="0">
              <a:spAutoFit/>
            </a:bodyPr>
            <a:lstStyle/>
            <a:p>
              <a:r>
                <a:rPr lang="en-US" dirty="0" smtClean="0"/>
                <a:t>Corrects for uneven light pixels</a:t>
              </a:r>
              <a:endParaRPr lang="en-US" dirty="0"/>
            </a:p>
          </p:txBody>
        </p:sp>
        <p:cxnSp>
          <p:nvCxnSpPr>
            <p:cNvPr id="35" name="Straight Arrow Connector 34"/>
            <p:cNvCxnSpPr>
              <a:stCxn id="25" idx="1"/>
            </p:cNvCxnSpPr>
            <p:nvPr/>
          </p:nvCxnSpPr>
          <p:spPr>
            <a:xfrm flipH="1">
              <a:off x="7969358" y="6079568"/>
              <a:ext cx="542206" cy="93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341736" y="5525570"/>
            <a:ext cx="3324436" cy="1044351"/>
            <a:chOff x="1341736" y="5525570"/>
            <a:chExt cx="3324436" cy="1044351"/>
          </a:xfrm>
        </p:grpSpPr>
        <p:pic>
          <p:nvPicPr>
            <p:cNvPr id="3" name="Picture 2"/>
            <p:cNvPicPr>
              <a:picLocks noChangeAspect="1"/>
            </p:cNvPicPr>
            <p:nvPr/>
          </p:nvPicPr>
          <p:blipFill>
            <a:blip r:embed="rId4"/>
            <a:stretch>
              <a:fillRect/>
            </a:stretch>
          </p:blipFill>
          <p:spPr>
            <a:xfrm>
              <a:off x="2193688" y="5894902"/>
              <a:ext cx="1359050" cy="283665"/>
            </a:xfrm>
            <a:prstGeom prst="rect">
              <a:avLst/>
            </a:prstGeom>
          </p:spPr>
        </p:pic>
        <p:grpSp>
          <p:nvGrpSpPr>
            <p:cNvPr id="18" name="Group 17"/>
            <p:cNvGrpSpPr/>
            <p:nvPr/>
          </p:nvGrpSpPr>
          <p:grpSpPr>
            <a:xfrm>
              <a:off x="1763617" y="6163084"/>
              <a:ext cx="1456351" cy="349863"/>
              <a:chOff x="2957579" y="6542137"/>
              <a:chExt cx="1456351" cy="349863"/>
            </a:xfrm>
          </p:grpSpPr>
          <p:sp>
            <p:nvSpPr>
              <p:cNvPr id="5" name="TextBox 4"/>
              <p:cNvSpPr txBox="1"/>
              <p:nvPr/>
            </p:nvSpPr>
            <p:spPr>
              <a:xfrm>
                <a:off x="2957579" y="6553446"/>
                <a:ext cx="1456351" cy="338554"/>
              </a:xfrm>
              <a:prstGeom prst="rect">
                <a:avLst/>
              </a:prstGeom>
              <a:noFill/>
            </p:spPr>
            <p:txBody>
              <a:bodyPr wrap="square" rtlCol="0">
                <a:spAutoFit/>
              </a:bodyPr>
              <a:lstStyle/>
              <a:p>
                <a:r>
                  <a:rPr lang="en-US" sz="1600" dirty="0" smtClean="0"/>
                  <a:t>Reference</a:t>
                </a:r>
                <a:endParaRPr lang="en-US" sz="1600" dirty="0"/>
              </a:p>
            </p:txBody>
          </p:sp>
          <p:cxnSp>
            <p:nvCxnSpPr>
              <p:cNvPr id="8" name="Straight Arrow Connector 7"/>
              <p:cNvCxnSpPr/>
              <p:nvPr/>
            </p:nvCxnSpPr>
            <p:spPr>
              <a:xfrm flipV="1">
                <a:off x="3779520" y="6542137"/>
                <a:ext cx="275618" cy="1147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003954" y="6147601"/>
              <a:ext cx="797013" cy="422320"/>
              <a:chOff x="2198564" y="6487153"/>
              <a:chExt cx="797013" cy="422320"/>
            </a:xfrm>
          </p:grpSpPr>
          <p:sp>
            <p:nvSpPr>
              <p:cNvPr id="23" name="TextBox 22"/>
              <p:cNvSpPr txBox="1"/>
              <p:nvPr/>
            </p:nvSpPr>
            <p:spPr>
              <a:xfrm>
                <a:off x="2198564" y="6570919"/>
                <a:ext cx="797013" cy="338554"/>
              </a:xfrm>
              <a:prstGeom prst="rect">
                <a:avLst/>
              </a:prstGeom>
              <a:noFill/>
            </p:spPr>
            <p:txBody>
              <a:bodyPr wrap="none" rtlCol="0">
                <a:spAutoFit/>
              </a:bodyPr>
              <a:lstStyle/>
              <a:p>
                <a:r>
                  <a:rPr lang="en-US" sz="1600" dirty="0" smtClean="0"/>
                  <a:t>Sample</a:t>
                </a:r>
                <a:endParaRPr lang="en-US" sz="1600" dirty="0"/>
              </a:p>
            </p:txBody>
          </p:sp>
          <p:cxnSp>
            <p:nvCxnSpPr>
              <p:cNvPr id="24" name="Straight Arrow Connector 23"/>
              <p:cNvCxnSpPr/>
              <p:nvPr/>
            </p:nvCxnSpPr>
            <p:spPr>
              <a:xfrm flipV="1">
                <a:off x="2414578" y="6487153"/>
                <a:ext cx="245433" cy="145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1341736" y="5525570"/>
              <a:ext cx="3324436" cy="369332"/>
            </a:xfrm>
            <a:prstGeom prst="rect">
              <a:avLst/>
            </a:prstGeom>
          </p:spPr>
          <p:txBody>
            <a:bodyPr wrap="none">
              <a:spAutoFit/>
            </a:bodyPr>
            <a:lstStyle/>
            <a:p>
              <a:r>
                <a:rPr lang="en-US" dirty="0"/>
                <a:t> Instrument Response Correction </a:t>
              </a:r>
            </a:p>
          </p:txBody>
        </p:sp>
      </p:grpSp>
      <p:grpSp>
        <p:nvGrpSpPr>
          <p:cNvPr id="42" name="Group 41"/>
          <p:cNvGrpSpPr/>
          <p:nvPr/>
        </p:nvGrpSpPr>
        <p:grpSpPr>
          <a:xfrm>
            <a:off x="1127760" y="1882140"/>
            <a:ext cx="975360" cy="1836420"/>
            <a:chOff x="1127760" y="1882140"/>
            <a:chExt cx="975360" cy="1836420"/>
          </a:xfrm>
        </p:grpSpPr>
        <p:grpSp>
          <p:nvGrpSpPr>
            <p:cNvPr id="39" name="Group 38"/>
            <p:cNvGrpSpPr/>
            <p:nvPr/>
          </p:nvGrpSpPr>
          <p:grpSpPr>
            <a:xfrm>
              <a:off x="1127760" y="1882140"/>
              <a:ext cx="693420" cy="1836420"/>
              <a:chOff x="1127760" y="1988820"/>
              <a:chExt cx="693420" cy="1836420"/>
            </a:xfrm>
          </p:grpSpPr>
          <p:sp>
            <p:nvSpPr>
              <p:cNvPr id="37" name="TextBox 36"/>
              <p:cNvSpPr txBox="1"/>
              <p:nvPr/>
            </p:nvSpPr>
            <p:spPr>
              <a:xfrm>
                <a:off x="1208733" y="2045712"/>
                <a:ext cx="554960" cy="1754326"/>
              </a:xfrm>
              <a:prstGeom prst="rect">
                <a:avLst/>
              </a:prstGeom>
              <a:noFill/>
            </p:spPr>
            <p:txBody>
              <a:bodyPr wrap="none" rtlCol="0">
                <a:spAutoFit/>
              </a:bodyPr>
              <a:lstStyle/>
              <a:p>
                <a:pPr algn="ctr"/>
                <a:r>
                  <a:rPr lang="en-US" dirty="0" smtClean="0"/>
                  <a:t>X</a:t>
                </a:r>
                <a:r>
                  <a:rPr lang="en-US" baseline="-25000" dirty="0" smtClean="0"/>
                  <a:t>1</a:t>
                </a:r>
                <a:r>
                  <a:rPr lang="en-US" baseline="30000" dirty="0" smtClean="0"/>
                  <a:t>(1)</a:t>
                </a:r>
                <a:endParaRPr lang="en-US" baseline="-25000" dirty="0"/>
              </a:p>
              <a:p>
                <a:pPr algn="ctr"/>
                <a:r>
                  <a:rPr lang="en-US" dirty="0" smtClean="0"/>
                  <a:t>X</a:t>
                </a:r>
                <a:r>
                  <a:rPr lang="en-US" baseline="-25000" dirty="0"/>
                  <a:t>2</a:t>
                </a:r>
                <a:r>
                  <a:rPr lang="en-US" baseline="30000" dirty="0" smtClean="0"/>
                  <a:t>(1)</a:t>
                </a:r>
                <a:endParaRPr lang="en-US" dirty="0" smtClean="0"/>
              </a:p>
              <a:p>
                <a:pPr algn="ctr"/>
                <a:r>
                  <a:rPr lang="en-US" dirty="0" smtClean="0"/>
                  <a:t>X</a:t>
                </a:r>
                <a:r>
                  <a:rPr lang="en-US" baseline="-25000" dirty="0" smtClean="0"/>
                  <a:t>3</a:t>
                </a:r>
                <a:r>
                  <a:rPr lang="en-US" baseline="30000" dirty="0" smtClean="0"/>
                  <a:t>(1)</a:t>
                </a:r>
                <a:endParaRPr lang="en-US" dirty="0" smtClean="0"/>
              </a:p>
              <a:p>
                <a:pPr algn="ctr"/>
                <a:r>
                  <a:rPr lang="en-US" dirty="0" smtClean="0"/>
                  <a:t>.</a:t>
                </a:r>
              </a:p>
              <a:p>
                <a:pPr algn="ctr"/>
                <a:r>
                  <a:rPr lang="en-US" dirty="0" smtClean="0"/>
                  <a:t>.</a:t>
                </a:r>
              </a:p>
              <a:p>
                <a:pPr algn="ctr"/>
                <a:r>
                  <a:rPr lang="en-US" dirty="0" smtClean="0"/>
                  <a:t>.</a:t>
                </a:r>
              </a:p>
            </p:txBody>
          </p:sp>
          <p:sp>
            <p:nvSpPr>
              <p:cNvPr id="38" name="Double Brace 37"/>
              <p:cNvSpPr/>
              <p:nvPr/>
            </p:nvSpPr>
            <p:spPr>
              <a:xfrm>
                <a:off x="1127760" y="1988820"/>
                <a:ext cx="693420" cy="1836420"/>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1" name="Straight Arrow Connector 40"/>
            <p:cNvCxnSpPr/>
            <p:nvPr/>
          </p:nvCxnSpPr>
          <p:spPr>
            <a:xfrm>
              <a:off x="1763618" y="3147060"/>
              <a:ext cx="339502" cy="104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208733" y="1939032"/>
            <a:ext cx="2382453" cy="2761769"/>
            <a:chOff x="1208733" y="1939032"/>
            <a:chExt cx="2382453" cy="2761769"/>
          </a:xfrm>
        </p:grpSpPr>
        <p:sp>
          <p:nvSpPr>
            <p:cNvPr id="43" name="Freeform 42"/>
            <p:cNvSpPr/>
            <p:nvPr/>
          </p:nvSpPr>
          <p:spPr>
            <a:xfrm>
              <a:off x="1966538" y="2949038"/>
              <a:ext cx="1624648" cy="1751763"/>
            </a:xfrm>
            <a:custGeom>
              <a:avLst/>
              <a:gdLst>
                <a:gd name="connsiteX0" fmla="*/ 288982 w 1624648"/>
                <a:gd name="connsiteY0" fmla="*/ 106582 h 1751763"/>
                <a:gd name="connsiteX1" fmla="*/ 1073842 w 1624648"/>
                <a:gd name="connsiteY1" fmla="*/ 952402 h 1751763"/>
                <a:gd name="connsiteX2" fmla="*/ 1424362 w 1624648"/>
                <a:gd name="connsiteY2" fmla="*/ 1348642 h 1751763"/>
                <a:gd name="connsiteX3" fmla="*/ 1622482 w 1624648"/>
                <a:gd name="connsiteY3" fmla="*/ 1493422 h 1751763"/>
                <a:gd name="connsiteX4" fmla="*/ 1302442 w 1624648"/>
                <a:gd name="connsiteY4" fmla="*/ 1722022 h 1751763"/>
                <a:gd name="connsiteX5" fmla="*/ 365182 w 1624648"/>
                <a:gd name="connsiteY5" fmla="*/ 761902 h 1751763"/>
                <a:gd name="connsiteX6" fmla="*/ 7042 w 1624648"/>
                <a:gd name="connsiteY6" fmla="*/ 258982 h 1751763"/>
                <a:gd name="connsiteX7" fmla="*/ 136582 w 1624648"/>
                <a:gd name="connsiteY7" fmla="*/ 30382 h 1751763"/>
                <a:gd name="connsiteX8" fmla="*/ 288982 w 1624648"/>
                <a:gd name="connsiteY8" fmla="*/ 106582 h 175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648" h="1751763">
                  <a:moveTo>
                    <a:pt x="288982" y="106582"/>
                  </a:moveTo>
                  <a:cubicBezTo>
                    <a:pt x="445192" y="260252"/>
                    <a:pt x="884612" y="745392"/>
                    <a:pt x="1073842" y="952402"/>
                  </a:cubicBezTo>
                  <a:cubicBezTo>
                    <a:pt x="1263072" y="1159412"/>
                    <a:pt x="1332922" y="1258472"/>
                    <a:pt x="1424362" y="1348642"/>
                  </a:cubicBezTo>
                  <a:cubicBezTo>
                    <a:pt x="1515802" y="1438812"/>
                    <a:pt x="1642802" y="1431192"/>
                    <a:pt x="1622482" y="1493422"/>
                  </a:cubicBezTo>
                  <a:cubicBezTo>
                    <a:pt x="1602162" y="1555652"/>
                    <a:pt x="1511992" y="1843942"/>
                    <a:pt x="1302442" y="1722022"/>
                  </a:cubicBezTo>
                  <a:cubicBezTo>
                    <a:pt x="1092892" y="1600102"/>
                    <a:pt x="581082" y="1005742"/>
                    <a:pt x="365182" y="761902"/>
                  </a:cubicBezTo>
                  <a:cubicBezTo>
                    <a:pt x="149282" y="518062"/>
                    <a:pt x="45142" y="380902"/>
                    <a:pt x="7042" y="258982"/>
                  </a:cubicBezTo>
                  <a:cubicBezTo>
                    <a:pt x="-31058" y="137062"/>
                    <a:pt x="95942" y="58322"/>
                    <a:pt x="136582" y="30382"/>
                  </a:cubicBezTo>
                  <a:cubicBezTo>
                    <a:pt x="177222" y="2442"/>
                    <a:pt x="132772" y="-47088"/>
                    <a:pt x="288982" y="106582"/>
                  </a:cubicBez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208733" y="1939032"/>
              <a:ext cx="475287" cy="1779528"/>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ars.els-cdn.com/content/image/1-s2.0-B9780444639776000213-f21-03-9780444639776_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3687" y="1451147"/>
            <a:ext cx="6158313" cy="398320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128" y="893035"/>
            <a:ext cx="6442192" cy="923330"/>
          </a:xfrm>
          <a:prstGeom prst="rect">
            <a:avLst/>
          </a:prstGeom>
          <a:solidFill>
            <a:srgbClr val="FF0000"/>
          </a:solidFill>
          <a:ln>
            <a:solidFill>
              <a:srgbClr val="FFFF00"/>
            </a:solidFill>
          </a:ln>
        </p:spPr>
        <p:txBody>
          <a:bodyPr wrap="square">
            <a:spAutoFit/>
          </a:bodyPr>
          <a:lstStyle/>
          <a:p>
            <a:pPr algn="ctr"/>
            <a:r>
              <a:rPr lang="en-US" b="1" dirty="0" smtClean="0">
                <a:solidFill>
                  <a:srgbClr val="FFFF00"/>
                </a:solidFill>
                <a:effectLst>
                  <a:outerShdw blurRad="38100" dist="38100" dir="2700000" algn="tl">
                    <a:srgbClr val="000000">
                      <a:alpha val="43137"/>
                    </a:srgbClr>
                  </a:outerShdw>
                </a:effectLst>
                <a:latin typeface="NexusSerif"/>
              </a:rPr>
              <a:t>Kernel-SVMs </a:t>
            </a:r>
            <a:r>
              <a:rPr lang="en-US" b="1" dirty="0">
                <a:solidFill>
                  <a:srgbClr val="FFFF00"/>
                </a:solidFill>
                <a:effectLst>
                  <a:outerShdw blurRad="38100" dist="38100" dir="2700000" algn="tl">
                    <a:srgbClr val="000000">
                      <a:alpha val="43137"/>
                    </a:srgbClr>
                  </a:outerShdw>
                </a:effectLst>
                <a:latin typeface="NexusSerif"/>
              </a:rPr>
              <a:t>were much more effective than radial-basis function (RBF) neural networks and the KNN </a:t>
            </a:r>
            <a:r>
              <a:rPr lang="en-US" b="1" dirty="0" smtClean="0">
                <a:solidFill>
                  <a:srgbClr val="FFFF00"/>
                </a:solidFill>
                <a:effectLst>
                  <a:outerShdw blurRad="38100" dist="38100" dir="2700000" algn="tl">
                    <a:srgbClr val="000000">
                      <a:alpha val="43137"/>
                    </a:srgbClr>
                  </a:outerShdw>
                </a:effectLst>
                <a:latin typeface="NexusSerif"/>
              </a:rPr>
              <a:t>classifier. PCA 86% vs Raw 83% tumor identification improved.</a:t>
            </a:r>
            <a:endParaRPr lang="en-US" b="1" dirty="0">
              <a:solidFill>
                <a:srgbClr val="FFFF00"/>
              </a:solidFill>
              <a:effectLst>
                <a:outerShdw blurRad="38100" dist="38100" dir="2700000" algn="tl">
                  <a:srgbClr val="000000">
                    <a:alpha val="43137"/>
                  </a:srgbClr>
                </a:outerShdw>
              </a:effectLst>
            </a:endParaRPr>
          </a:p>
        </p:txBody>
      </p:sp>
      <p:pic>
        <p:nvPicPr>
          <p:cNvPr id="2052" name="Picture 4" descr="https://ars.els-cdn.com/content/image/1-s2.0-B9780444639776000213-f21-05-9780444639776_lr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6526" y="1129749"/>
            <a:ext cx="6295473" cy="478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5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10526536" cy="1446550"/>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a:t>
            </a:r>
            <a:r>
              <a:rPr lang="en-US" sz="4400" dirty="0" err="1" smtClean="0">
                <a:latin typeface="Times New Roman" panose="02020603050405020304" pitchFamily="18" charset="0"/>
                <a:cs typeface="Times New Roman" panose="02020603050405020304" pitchFamily="18" charset="0"/>
              </a:rPr>
              <a:t>Cluster+PCA</a:t>
            </a:r>
            <a:r>
              <a:rPr lang="en-US" sz="4400" dirty="0" smtClean="0">
                <a:latin typeface="Times New Roman" panose="02020603050405020304" pitchFamily="18" charset="0"/>
                <a:cs typeface="Times New Roman" panose="02020603050405020304" pitchFamily="18" charset="0"/>
              </a:rPr>
              <a:t> with </a:t>
            </a:r>
          </a:p>
          <a:p>
            <a:r>
              <a:rPr lang="en-US" sz="4400" dirty="0" smtClean="0">
                <a:latin typeface="Times New Roman" panose="02020603050405020304" pitchFamily="18" charset="0"/>
                <a:cs typeface="Times New Roman" panose="02020603050405020304" pitchFamily="18" charset="0"/>
              </a:rPr>
              <a:t>                                    Brazil Airborne Survey</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3"/>
            <a:ext cx="5558645" cy="1446550"/>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345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pic>
        <p:nvPicPr>
          <p:cNvPr id="19" name="Picture 18"/>
          <p:cNvPicPr>
            <a:picLocks noChangeAspect="1"/>
          </p:cNvPicPr>
          <p:nvPr/>
        </p:nvPicPr>
        <p:blipFill>
          <a:blip r:embed="rId2"/>
          <a:stretch>
            <a:fillRect/>
          </a:stretch>
        </p:blipFill>
        <p:spPr>
          <a:xfrm>
            <a:off x="504882" y="1682636"/>
            <a:ext cx="4391025" cy="3363767"/>
          </a:xfrm>
          <a:prstGeom prst="rect">
            <a:avLst/>
          </a:prstGeom>
        </p:spPr>
      </p:pic>
      <p:pic>
        <p:nvPicPr>
          <p:cNvPr id="95" name="Picture 94" descr="Radiometrics"/>
          <p:cNvPicPr/>
          <p:nvPr/>
        </p:nvPicPr>
        <p:blipFill>
          <a:blip r:embed="rId3">
            <a:extLst>
              <a:ext uri="{28A0092B-C50C-407E-A947-70E740481C1C}">
                <a14:useLocalDpi xmlns:a14="http://schemas.microsoft.com/office/drawing/2010/main" val="0"/>
              </a:ext>
            </a:extLst>
          </a:blip>
          <a:srcRect/>
          <a:stretch>
            <a:fillRect/>
          </a:stretch>
        </p:blipFill>
        <p:spPr bwMode="auto">
          <a:xfrm>
            <a:off x="5428956" y="1769803"/>
            <a:ext cx="5642317" cy="4870148"/>
          </a:xfrm>
          <a:prstGeom prst="rect">
            <a:avLst/>
          </a:prstGeom>
          <a:noFill/>
          <a:ln>
            <a:noFill/>
          </a:ln>
        </p:spPr>
      </p:pic>
      <p:pic>
        <p:nvPicPr>
          <p:cNvPr id="1028" name="Picture 4" descr="Image result for airborne gamma ray spectrometry instru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95" y="4076690"/>
            <a:ext cx="2728561" cy="305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pic>
        <p:nvPicPr>
          <p:cNvPr id="19" name="Picture 18"/>
          <p:cNvPicPr>
            <a:picLocks noChangeAspect="1"/>
          </p:cNvPicPr>
          <p:nvPr/>
        </p:nvPicPr>
        <p:blipFill>
          <a:blip r:embed="rId2"/>
          <a:stretch>
            <a:fillRect/>
          </a:stretch>
        </p:blipFill>
        <p:spPr>
          <a:xfrm>
            <a:off x="495393" y="1682636"/>
            <a:ext cx="4391025" cy="3363767"/>
          </a:xfrm>
          <a:prstGeom prst="rect">
            <a:avLst/>
          </a:prstGeom>
        </p:spPr>
      </p:pic>
      <p:pic>
        <p:nvPicPr>
          <p:cNvPr id="7" name="Picture 4" descr="Image result for airborne gamma ray spectrometry instru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95" y="4076690"/>
            <a:ext cx="2728561" cy="3051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adiometrics"/>
          <p:cNvPicPr/>
          <p:nvPr/>
        </p:nvPicPr>
        <p:blipFill>
          <a:blip r:embed="rId4">
            <a:extLst>
              <a:ext uri="{28A0092B-C50C-407E-A947-70E740481C1C}">
                <a14:useLocalDpi xmlns:a14="http://schemas.microsoft.com/office/drawing/2010/main" val="0"/>
              </a:ext>
            </a:extLst>
          </a:blip>
          <a:srcRect/>
          <a:stretch>
            <a:fillRect/>
          </a:stretch>
        </p:blipFill>
        <p:spPr bwMode="auto">
          <a:xfrm>
            <a:off x="5304398" y="1682636"/>
            <a:ext cx="6737547" cy="3733426"/>
          </a:xfrm>
          <a:prstGeom prst="rect">
            <a:avLst/>
          </a:prstGeom>
          <a:noFill/>
          <a:ln>
            <a:noFill/>
          </a:ln>
        </p:spPr>
      </p:pic>
      <p:sp>
        <p:nvSpPr>
          <p:cNvPr id="2" name="Freeform 1"/>
          <p:cNvSpPr/>
          <p:nvPr/>
        </p:nvSpPr>
        <p:spPr>
          <a:xfrm>
            <a:off x="7860767" y="4203167"/>
            <a:ext cx="729040" cy="1095964"/>
          </a:xfrm>
          <a:custGeom>
            <a:avLst/>
            <a:gdLst>
              <a:gd name="connsiteX0" fmla="*/ 42423 w 521126"/>
              <a:gd name="connsiteY0" fmla="*/ 962590 h 998157"/>
              <a:gd name="connsiteX1" fmla="*/ 34739 w 521126"/>
              <a:gd name="connsiteY1" fmla="*/ 655229 h 998157"/>
              <a:gd name="connsiteX2" fmla="*/ 188420 w 521126"/>
              <a:gd name="connsiteY2" fmla="*/ 386288 h 998157"/>
              <a:gd name="connsiteX3" fmla="*/ 242208 w 521126"/>
              <a:gd name="connsiteY3" fmla="*/ 63558 h 998157"/>
              <a:gd name="connsiteX4" fmla="*/ 265260 w 521126"/>
              <a:gd name="connsiteY4" fmla="*/ 32822 h 998157"/>
              <a:gd name="connsiteX5" fmla="*/ 403573 w 521126"/>
              <a:gd name="connsiteY5" fmla="*/ 432392 h 998157"/>
              <a:gd name="connsiteX6" fmla="*/ 480413 w 521126"/>
              <a:gd name="connsiteY6" fmla="*/ 793541 h 998157"/>
              <a:gd name="connsiteX7" fmla="*/ 488097 w 521126"/>
              <a:gd name="connsiteY7" fmla="*/ 970274 h 998157"/>
              <a:gd name="connsiteX8" fmla="*/ 42423 w 521126"/>
              <a:gd name="connsiteY8" fmla="*/ 962590 h 99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126" h="998157">
                <a:moveTo>
                  <a:pt x="42423" y="962590"/>
                </a:moveTo>
                <a:cubicBezTo>
                  <a:pt x="-33137" y="910082"/>
                  <a:pt x="10406" y="751279"/>
                  <a:pt x="34739" y="655229"/>
                </a:cubicBezTo>
                <a:cubicBezTo>
                  <a:pt x="59072" y="559179"/>
                  <a:pt x="153842" y="484900"/>
                  <a:pt x="188420" y="386288"/>
                </a:cubicBezTo>
                <a:cubicBezTo>
                  <a:pt x="222998" y="287676"/>
                  <a:pt x="229401" y="122469"/>
                  <a:pt x="242208" y="63558"/>
                </a:cubicBezTo>
                <a:cubicBezTo>
                  <a:pt x="255015" y="4647"/>
                  <a:pt x="238366" y="-28650"/>
                  <a:pt x="265260" y="32822"/>
                </a:cubicBezTo>
                <a:cubicBezTo>
                  <a:pt x="292154" y="94294"/>
                  <a:pt x="367714" y="305606"/>
                  <a:pt x="403573" y="432392"/>
                </a:cubicBezTo>
                <a:cubicBezTo>
                  <a:pt x="439432" y="559178"/>
                  <a:pt x="466326" y="703894"/>
                  <a:pt x="480413" y="793541"/>
                </a:cubicBezTo>
                <a:cubicBezTo>
                  <a:pt x="494500" y="883188"/>
                  <a:pt x="559815" y="938257"/>
                  <a:pt x="488097" y="970274"/>
                </a:cubicBezTo>
                <a:cubicBezTo>
                  <a:pt x="416379" y="1002291"/>
                  <a:pt x="117983" y="1015098"/>
                  <a:pt x="42423" y="96259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712279" y="5109264"/>
            <a:ext cx="520517" cy="191380"/>
          </a:xfrm>
          <a:custGeom>
            <a:avLst/>
            <a:gdLst>
              <a:gd name="connsiteX0" fmla="*/ 39835 w 520517"/>
              <a:gd name="connsiteY0" fmla="*/ 177351 h 191380"/>
              <a:gd name="connsiteX1" fmla="*/ 39835 w 520517"/>
              <a:gd name="connsiteY1" fmla="*/ 46723 h 191380"/>
              <a:gd name="connsiteX2" fmla="*/ 201200 w 520517"/>
              <a:gd name="connsiteY2" fmla="*/ 31354 h 191380"/>
              <a:gd name="connsiteX3" fmla="*/ 278040 w 520517"/>
              <a:gd name="connsiteY3" fmla="*/ 618 h 191380"/>
              <a:gd name="connsiteX4" fmla="*/ 393301 w 520517"/>
              <a:gd name="connsiteY4" fmla="*/ 62091 h 191380"/>
              <a:gd name="connsiteX5" fmla="*/ 485509 w 520517"/>
              <a:gd name="connsiteY5" fmla="*/ 92827 h 191380"/>
              <a:gd name="connsiteX6" fmla="*/ 485509 w 520517"/>
              <a:gd name="connsiteY6" fmla="*/ 177351 h 191380"/>
              <a:gd name="connsiteX7" fmla="*/ 39835 w 520517"/>
              <a:gd name="connsiteY7" fmla="*/ 177351 h 1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517" h="191380">
                <a:moveTo>
                  <a:pt x="39835" y="177351"/>
                </a:moveTo>
                <a:cubicBezTo>
                  <a:pt x="-34444" y="155580"/>
                  <a:pt x="12941" y="71056"/>
                  <a:pt x="39835" y="46723"/>
                </a:cubicBezTo>
                <a:cubicBezTo>
                  <a:pt x="66729" y="22390"/>
                  <a:pt x="161499" y="39038"/>
                  <a:pt x="201200" y="31354"/>
                </a:cubicBezTo>
                <a:cubicBezTo>
                  <a:pt x="240901" y="23670"/>
                  <a:pt x="246023" y="-4505"/>
                  <a:pt x="278040" y="618"/>
                </a:cubicBezTo>
                <a:cubicBezTo>
                  <a:pt x="310057" y="5741"/>
                  <a:pt x="358723" y="46723"/>
                  <a:pt x="393301" y="62091"/>
                </a:cubicBezTo>
                <a:cubicBezTo>
                  <a:pt x="427879" y="77459"/>
                  <a:pt x="470141" y="73617"/>
                  <a:pt x="485509" y="92827"/>
                </a:cubicBezTo>
                <a:cubicBezTo>
                  <a:pt x="500877" y="112037"/>
                  <a:pt x="555946" y="161983"/>
                  <a:pt x="485509" y="177351"/>
                </a:cubicBezTo>
                <a:cubicBezTo>
                  <a:pt x="415072" y="192719"/>
                  <a:pt x="114114" y="199122"/>
                  <a:pt x="39835" y="17735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506302" y="4953349"/>
            <a:ext cx="1004379" cy="345781"/>
          </a:xfrm>
          <a:custGeom>
            <a:avLst/>
            <a:gdLst>
              <a:gd name="connsiteX0" fmla="*/ 46025 w 847894"/>
              <a:gd name="connsiteY0" fmla="*/ 207469 h 238205"/>
              <a:gd name="connsiteX1" fmla="*/ 99814 w 847894"/>
              <a:gd name="connsiteY1" fmla="*/ 192101 h 238205"/>
              <a:gd name="connsiteX2" fmla="*/ 261178 w 847894"/>
              <a:gd name="connsiteY2" fmla="*/ 99893 h 238205"/>
              <a:gd name="connsiteX3" fmla="*/ 361071 w 847894"/>
              <a:gd name="connsiteY3" fmla="*/ 0 h 238205"/>
              <a:gd name="connsiteX4" fmla="*/ 491699 w 847894"/>
              <a:gd name="connsiteY4" fmla="*/ 99893 h 238205"/>
              <a:gd name="connsiteX5" fmla="*/ 699168 w 847894"/>
              <a:gd name="connsiteY5" fmla="*/ 215153 h 238205"/>
              <a:gd name="connsiteX6" fmla="*/ 791377 w 847894"/>
              <a:gd name="connsiteY6" fmla="*/ 215153 h 238205"/>
              <a:gd name="connsiteX7" fmla="*/ 791377 w 847894"/>
              <a:gd name="connsiteY7" fmla="*/ 238205 h 238205"/>
              <a:gd name="connsiteX8" fmla="*/ 46025 w 847894"/>
              <a:gd name="connsiteY8" fmla="*/ 207469 h 2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894" h="238205">
                <a:moveTo>
                  <a:pt x="46025" y="207469"/>
                </a:moveTo>
                <a:cubicBezTo>
                  <a:pt x="-69235" y="199785"/>
                  <a:pt x="63955" y="210030"/>
                  <a:pt x="99814" y="192101"/>
                </a:cubicBezTo>
                <a:cubicBezTo>
                  <a:pt x="135673" y="174172"/>
                  <a:pt x="217635" y="131910"/>
                  <a:pt x="261178" y="99893"/>
                </a:cubicBezTo>
                <a:cubicBezTo>
                  <a:pt x="304721" y="67876"/>
                  <a:pt x="322651" y="0"/>
                  <a:pt x="361071" y="0"/>
                </a:cubicBezTo>
                <a:cubicBezTo>
                  <a:pt x="399491" y="0"/>
                  <a:pt x="435350" y="64034"/>
                  <a:pt x="491699" y="99893"/>
                </a:cubicBezTo>
                <a:cubicBezTo>
                  <a:pt x="548048" y="135752"/>
                  <a:pt x="649222" y="195943"/>
                  <a:pt x="699168" y="215153"/>
                </a:cubicBezTo>
                <a:cubicBezTo>
                  <a:pt x="749114" y="234363"/>
                  <a:pt x="776009" y="211311"/>
                  <a:pt x="791377" y="215153"/>
                </a:cubicBezTo>
                <a:cubicBezTo>
                  <a:pt x="806745" y="218995"/>
                  <a:pt x="910479" y="233082"/>
                  <a:pt x="791377" y="238205"/>
                </a:cubicBezTo>
                <a:lnTo>
                  <a:pt x="46025" y="207469"/>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89807" y="5440153"/>
            <a:ext cx="1504001" cy="369332"/>
          </a:xfrm>
          <a:prstGeom prst="rect">
            <a:avLst/>
          </a:prstGeom>
          <a:noFill/>
        </p:spPr>
        <p:txBody>
          <a:bodyPr wrap="none" rtlCol="0">
            <a:spAutoFit/>
          </a:bodyPr>
          <a:lstStyle/>
          <a:p>
            <a:r>
              <a:rPr lang="en-US" dirty="0" smtClean="0"/>
              <a:t>Higher energy</a:t>
            </a:r>
            <a:endParaRPr lang="en-US" dirty="0"/>
          </a:p>
        </p:txBody>
      </p:sp>
      <p:cxnSp>
        <p:nvCxnSpPr>
          <p:cNvPr id="11" name="Straight Arrow Connector 10"/>
          <p:cNvCxnSpPr/>
          <p:nvPr/>
        </p:nvCxnSpPr>
        <p:spPr>
          <a:xfrm flipH="1">
            <a:off x="6462272" y="5631571"/>
            <a:ext cx="20385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93976" y="5299130"/>
            <a:ext cx="64479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09633" y="2892453"/>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21" name="TextBox 20"/>
          <p:cNvSpPr txBox="1"/>
          <p:nvPr/>
        </p:nvSpPr>
        <p:spPr>
          <a:xfrm>
            <a:off x="8972537" y="362363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22" name="TextBox 21"/>
          <p:cNvSpPr txBox="1"/>
          <p:nvPr/>
        </p:nvSpPr>
        <p:spPr>
          <a:xfrm>
            <a:off x="10506302" y="3121551"/>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cxnSp>
        <p:nvCxnSpPr>
          <p:cNvPr id="16" name="Straight Arrow Connector 15"/>
          <p:cNvCxnSpPr/>
          <p:nvPr/>
        </p:nvCxnSpPr>
        <p:spPr>
          <a:xfrm>
            <a:off x="10924281" y="3490883"/>
            <a:ext cx="15000" cy="14276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p:cNvCxnSpPr>
          <p:nvPr/>
        </p:nvCxnSpPr>
        <p:spPr>
          <a:xfrm flipH="1">
            <a:off x="9007787" y="3992967"/>
            <a:ext cx="464278" cy="95886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589124" y="3312845"/>
            <a:ext cx="636163" cy="8888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094752" y="5593297"/>
            <a:ext cx="3045255" cy="1288060"/>
            <a:chOff x="9094752" y="5593297"/>
            <a:chExt cx="3045255" cy="1288060"/>
          </a:xfrm>
        </p:grpSpPr>
        <p:pic>
          <p:nvPicPr>
            <p:cNvPr id="8" name="Picture 7"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14" name="TextBox 13"/>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18" name="TextBox 17"/>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5" name="TextBox 34"/>
            <p:cNvSpPr txBox="1"/>
            <p:nvPr/>
          </p:nvSpPr>
          <p:spPr>
            <a:xfrm>
              <a:off x="11160252" y="6485868"/>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6106672" y="1693924"/>
            <a:ext cx="6096000" cy="1200329"/>
          </a:xfrm>
          <a:prstGeom prst="rect">
            <a:avLst/>
          </a:prstGeom>
          <a:solidFill>
            <a:schemeClr val="bg1"/>
          </a:solidFill>
        </p:spPr>
        <p:txBody>
          <a:bodyPr>
            <a:spAutoFit/>
          </a:bodyPr>
          <a:lstStyle/>
          <a:p>
            <a:r>
              <a:rPr lang="en-US" dirty="0">
                <a:solidFill>
                  <a:srgbClr val="333333"/>
                </a:solidFill>
                <a:latin typeface="Arial" panose="020B0604020202020204" pitchFamily="34" charset="0"/>
                <a:ea typeface="Times New Roman" panose="02020603050405020304" pitchFamily="18" charset="0"/>
              </a:rPr>
              <a:t>Gamma rays can travel for up to 300 m through air, but are stopped by water and other molecules (</a:t>
            </a:r>
            <a:r>
              <a:rPr lang="en-US" dirty="0" err="1">
                <a:solidFill>
                  <a:srgbClr val="333333"/>
                </a:solidFill>
                <a:latin typeface="Arial" panose="020B0604020202020204" pitchFamily="34" charset="0"/>
                <a:ea typeface="Times New Roman" panose="02020603050405020304" pitchFamily="18" charset="0"/>
              </a:rPr>
              <a:t>eg</a:t>
            </a:r>
            <a:r>
              <a:rPr lang="en-US" dirty="0">
                <a:solidFill>
                  <a:srgbClr val="333333"/>
                </a:solidFill>
                <a:latin typeface="Arial" panose="020B0604020202020204" pitchFamily="34" charset="0"/>
                <a:ea typeface="Times New Roman" panose="02020603050405020304" pitchFamily="18" charset="0"/>
              </a:rPr>
              <a:t> in soil, rock). The energy of each gamma ray is characteristic of the radioactive element it came from.</a:t>
            </a:r>
            <a:endParaRPr lang="en-US" dirty="0"/>
          </a:p>
        </p:txBody>
      </p:sp>
      <p:sp>
        <p:nvSpPr>
          <p:cNvPr id="36" name="Rectangle 35"/>
          <p:cNvSpPr/>
          <p:nvPr/>
        </p:nvSpPr>
        <p:spPr>
          <a:xfrm>
            <a:off x="5246610" y="5254752"/>
            <a:ext cx="6931338" cy="646331"/>
          </a:xfrm>
          <a:prstGeom prst="rect">
            <a:avLst/>
          </a:prstGeom>
          <a:solidFill>
            <a:schemeClr val="bg1"/>
          </a:solidFill>
        </p:spPr>
        <p:txBody>
          <a:bodyPr wrap="square">
            <a:spAutoFit/>
          </a:bodyPr>
          <a:lstStyle/>
          <a:p>
            <a:r>
              <a:rPr lang="en-US" dirty="0">
                <a:solidFill>
                  <a:srgbClr val="333333"/>
                </a:solidFill>
                <a:latin typeface="Arial" panose="020B0604020202020204" pitchFamily="34" charset="0"/>
                <a:ea typeface="Times New Roman" panose="02020603050405020304" pitchFamily="18" charset="0"/>
              </a:rPr>
              <a:t>measuring the energy of gamma rays being emitted in an area, we can infer the presence of particular minerals in the earth’s surface.</a:t>
            </a:r>
            <a:endParaRPr lang="en-US" dirty="0"/>
          </a:p>
        </p:txBody>
      </p:sp>
      <p:sp>
        <p:nvSpPr>
          <p:cNvPr id="39" name="TextBox 38"/>
          <p:cNvSpPr txBox="1"/>
          <p:nvPr/>
        </p:nvSpPr>
        <p:spPr>
          <a:xfrm rot="16200000">
            <a:off x="4612744" y="3247360"/>
            <a:ext cx="1013291" cy="369332"/>
          </a:xfrm>
          <a:prstGeom prst="rect">
            <a:avLst/>
          </a:prstGeom>
          <a:solidFill>
            <a:schemeClr val="bg1"/>
          </a:solidFill>
        </p:spPr>
        <p:txBody>
          <a:bodyPr wrap="none" rtlCol="0">
            <a:spAutoFit/>
          </a:bodyPr>
          <a:lstStyle/>
          <a:p>
            <a:r>
              <a:rPr lang="en-US" dirty="0" smtClean="0">
                <a:solidFill>
                  <a:srgbClr val="FF0000"/>
                </a:solidFill>
              </a:rPr>
              <a:t>Counts/s</a:t>
            </a:r>
            <a:endParaRPr lang="en-US" dirty="0">
              <a:solidFill>
                <a:srgbClr val="FF0000"/>
              </a:solidFill>
            </a:endParaRPr>
          </a:p>
        </p:txBody>
      </p:sp>
      <p:pic>
        <p:nvPicPr>
          <p:cNvPr id="40" name="Picture 39" descr="Radiometrics"/>
          <p:cNvPicPr/>
          <p:nvPr/>
        </p:nvPicPr>
        <p:blipFill>
          <a:blip r:embed="rId6">
            <a:extLst>
              <a:ext uri="{28A0092B-C50C-407E-A947-70E740481C1C}">
                <a14:useLocalDpi xmlns:a14="http://schemas.microsoft.com/office/drawing/2010/main" val="0"/>
              </a:ext>
            </a:extLst>
          </a:blip>
          <a:srcRect/>
          <a:stretch>
            <a:fillRect/>
          </a:stretch>
        </p:blipFill>
        <p:spPr bwMode="auto">
          <a:xfrm>
            <a:off x="4883518" y="1668703"/>
            <a:ext cx="7234632" cy="4239683"/>
          </a:xfrm>
          <a:prstGeom prst="rect">
            <a:avLst/>
          </a:prstGeom>
          <a:noFill/>
          <a:ln>
            <a:noFill/>
          </a:ln>
        </p:spPr>
      </p:pic>
    </p:spTree>
    <p:extLst>
      <p:ext uri="{BB962C8B-B14F-4D97-AF65-F5344CB8AC3E}">
        <p14:creationId xmlns:p14="http://schemas.microsoft.com/office/powerpoint/2010/main" val="262775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pic>
        <p:nvPicPr>
          <p:cNvPr id="19" name="Picture 18"/>
          <p:cNvPicPr>
            <a:picLocks noChangeAspect="1"/>
          </p:cNvPicPr>
          <p:nvPr/>
        </p:nvPicPr>
        <p:blipFill>
          <a:blip r:embed="rId2"/>
          <a:stretch>
            <a:fillRect/>
          </a:stretch>
        </p:blipFill>
        <p:spPr>
          <a:xfrm>
            <a:off x="495393" y="1682636"/>
            <a:ext cx="4391025" cy="3363767"/>
          </a:xfrm>
          <a:prstGeom prst="rect">
            <a:avLst/>
          </a:prstGeom>
        </p:spPr>
      </p:pic>
      <p:pic>
        <p:nvPicPr>
          <p:cNvPr id="6" name="Picture 5" descr="Radiometrics"/>
          <p:cNvPicPr/>
          <p:nvPr/>
        </p:nvPicPr>
        <p:blipFill>
          <a:blip r:embed="rId3">
            <a:extLst>
              <a:ext uri="{28A0092B-C50C-407E-A947-70E740481C1C}">
                <a14:useLocalDpi xmlns:a14="http://schemas.microsoft.com/office/drawing/2010/main" val="0"/>
              </a:ext>
            </a:extLst>
          </a:blip>
          <a:srcRect/>
          <a:stretch>
            <a:fillRect/>
          </a:stretch>
        </p:blipFill>
        <p:spPr bwMode="auto">
          <a:xfrm>
            <a:off x="5304398" y="1682636"/>
            <a:ext cx="6737547" cy="3733426"/>
          </a:xfrm>
          <a:prstGeom prst="rect">
            <a:avLst/>
          </a:prstGeom>
          <a:noFill/>
          <a:ln>
            <a:noFill/>
          </a:ln>
        </p:spPr>
      </p:pic>
      <p:sp>
        <p:nvSpPr>
          <p:cNvPr id="2" name="Freeform 1"/>
          <p:cNvSpPr/>
          <p:nvPr/>
        </p:nvSpPr>
        <p:spPr>
          <a:xfrm>
            <a:off x="7860767" y="4203167"/>
            <a:ext cx="729040" cy="1095964"/>
          </a:xfrm>
          <a:custGeom>
            <a:avLst/>
            <a:gdLst>
              <a:gd name="connsiteX0" fmla="*/ 42423 w 521126"/>
              <a:gd name="connsiteY0" fmla="*/ 962590 h 998157"/>
              <a:gd name="connsiteX1" fmla="*/ 34739 w 521126"/>
              <a:gd name="connsiteY1" fmla="*/ 655229 h 998157"/>
              <a:gd name="connsiteX2" fmla="*/ 188420 w 521126"/>
              <a:gd name="connsiteY2" fmla="*/ 386288 h 998157"/>
              <a:gd name="connsiteX3" fmla="*/ 242208 w 521126"/>
              <a:gd name="connsiteY3" fmla="*/ 63558 h 998157"/>
              <a:gd name="connsiteX4" fmla="*/ 265260 w 521126"/>
              <a:gd name="connsiteY4" fmla="*/ 32822 h 998157"/>
              <a:gd name="connsiteX5" fmla="*/ 403573 w 521126"/>
              <a:gd name="connsiteY5" fmla="*/ 432392 h 998157"/>
              <a:gd name="connsiteX6" fmla="*/ 480413 w 521126"/>
              <a:gd name="connsiteY6" fmla="*/ 793541 h 998157"/>
              <a:gd name="connsiteX7" fmla="*/ 488097 w 521126"/>
              <a:gd name="connsiteY7" fmla="*/ 970274 h 998157"/>
              <a:gd name="connsiteX8" fmla="*/ 42423 w 521126"/>
              <a:gd name="connsiteY8" fmla="*/ 962590 h 99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126" h="998157">
                <a:moveTo>
                  <a:pt x="42423" y="962590"/>
                </a:moveTo>
                <a:cubicBezTo>
                  <a:pt x="-33137" y="910082"/>
                  <a:pt x="10406" y="751279"/>
                  <a:pt x="34739" y="655229"/>
                </a:cubicBezTo>
                <a:cubicBezTo>
                  <a:pt x="59072" y="559179"/>
                  <a:pt x="153842" y="484900"/>
                  <a:pt x="188420" y="386288"/>
                </a:cubicBezTo>
                <a:cubicBezTo>
                  <a:pt x="222998" y="287676"/>
                  <a:pt x="229401" y="122469"/>
                  <a:pt x="242208" y="63558"/>
                </a:cubicBezTo>
                <a:cubicBezTo>
                  <a:pt x="255015" y="4647"/>
                  <a:pt x="238366" y="-28650"/>
                  <a:pt x="265260" y="32822"/>
                </a:cubicBezTo>
                <a:cubicBezTo>
                  <a:pt x="292154" y="94294"/>
                  <a:pt x="367714" y="305606"/>
                  <a:pt x="403573" y="432392"/>
                </a:cubicBezTo>
                <a:cubicBezTo>
                  <a:pt x="439432" y="559178"/>
                  <a:pt x="466326" y="703894"/>
                  <a:pt x="480413" y="793541"/>
                </a:cubicBezTo>
                <a:cubicBezTo>
                  <a:pt x="494500" y="883188"/>
                  <a:pt x="559815" y="938257"/>
                  <a:pt x="488097" y="970274"/>
                </a:cubicBezTo>
                <a:cubicBezTo>
                  <a:pt x="416379" y="1002291"/>
                  <a:pt x="117983" y="1015098"/>
                  <a:pt x="42423" y="96259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712279" y="5109264"/>
            <a:ext cx="520517" cy="191380"/>
          </a:xfrm>
          <a:custGeom>
            <a:avLst/>
            <a:gdLst>
              <a:gd name="connsiteX0" fmla="*/ 39835 w 520517"/>
              <a:gd name="connsiteY0" fmla="*/ 177351 h 191380"/>
              <a:gd name="connsiteX1" fmla="*/ 39835 w 520517"/>
              <a:gd name="connsiteY1" fmla="*/ 46723 h 191380"/>
              <a:gd name="connsiteX2" fmla="*/ 201200 w 520517"/>
              <a:gd name="connsiteY2" fmla="*/ 31354 h 191380"/>
              <a:gd name="connsiteX3" fmla="*/ 278040 w 520517"/>
              <a:gd name="connsiteY3" fmla="*/ 618 h 191380"/>
              <a:gd name="connsiteX4" fmla="*/ 393301 w 520517"/>
              <a:gd name="connsiteY4" fmla="*/ 62091 h 191380"/>
              <a:gd name="connsiteX5" fmla="*/ 485509 w 520517"/>
              <a:gd name="connsiteY5" fmla="*/ 92827 h 191380"/>
              <a:gd name="connsiteX6" fmla="*/ 485509 w 520517"/>
              <a:gd name="connsiteY6" fmla="*/ 177351 h 191380"/>
              <a:gd name="connsiteX7" fmla="*/ 39835 w 520517"/>
              <a:gd name="connsiteY7" fmla="*/ 177351 h 1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517" h="191380">
                <a:moveTo>
                  <a:pt x="39835" y="177351"/>
                </a:moveTo>
                <a:cubicBezTo>
                  <a:pt x="-34444" y="155580"/>
                  <a:pt x="12941" y="71056"/>
                  <a:pt x="39835" y="46723"/>
                </a:cubicBezTo>
                <a:cubicBezTo>
                  <a:pt x="66729" y="22390"/>
                  <a:pt x="161499" y="39038"/>
                  <a:pt x="201200" y="31354"/>
                </a:cubicBezTo>
                <a:cubicBezTo>
                  <a:pt x="240901" y="23670"/>
                  <a:pt x="246023" y="-4505"/>
                  <a:pt x="278040" y="618"/>
                </a:cubicBezTo>
                <a:cubicBezTo>
                  <a:pt x="310057" y="5741"/>
                  <a:pt x="358723" y="46723"/>
                  <a:pt x="393301" y="62091"/>
                </a:cubicBezTo>
                <a:cubicBezTo>
                  <a:pt x="427879" y="77459"/>
                  <a:pt x="470141" y="73617"/>
                  <a:pt x="485509" y="92827"/>
                </a:cubicBezTo>
                <a:cubicBezTo>
                  <a:pt x="500877" y="112037"/>
                  <a:pt x="555946" y="161983"/>
                  <a:pt x="485509" y="177351"/>
                </a:cubicBezTo>
                <a:cubicBezTo>
                  <a:pt x="415072" y="192719"/>
                  <a:pt x="114114" y="199122"/>
                  <a:pt x="39835" y="17735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506302" y="4953349"/>
            <a:ext cx="1004379" cy="345781"/>
          </a:xfrm>
          <a:custGeom>
            <a:avLst/>
            <a:gdLst>
              <a:gd name="connsiteX0" fmla="*/ 46025 w 847894"/>
              <a:gd name="connsiteY0" fmla="*/ 207469 h 238205"/>
              <a:gd name="connsiteX1" fmla="*/ 99814 w 847894"/>
              <a:gd name="connsiteY1" fmla="*/ 192101 h 238205"/>
              <a:gd name="connsiteX2" fmla="*/ 261178 w 847894"/>
              <a:gd name="connsiteY2" fmla="*/ 99893 h 238205"/>
              <a:gd name="connsiteX3" fmla="*/ 361071 w 847894"/>
              <a:gd name="connsiteY3" fmla="*/ 0 h 238205"/>
              <a:gd name="connsiteX4" fmla="*/ 491699 w 847894"/>
              <a:gd name="connsiteY4" fmla="*/ 99893 h 238205"/>
              <a:gd name="connsiteX5" fmla="*/ 699168 w 847894"/>
              <a:gd name="connsiteY5" fmla="*/ 215153 h 238205"/>
              <a:gd name="connsiteX6" fmla="*/ 791377 w 847894"/>
              <a:gd name="connsiteY6" fmla="*/ 215153 h 238205"/>
              <a:gd name="connsiteX7" fmla="*/ 791377 w 847894"/>
              <a:gd name="connsiteY7" fmla="*/ 238205 h 238205"/>
              <a:gd name="connsiteX8" fmla="*/ 46025 w 847894"/>
              <a:gd name="connsiteY8" fmla="*/ 207469 h 2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894" h="238205">
                <a:moveTo>
                  <a:pt x="46025" y="207469"/>
                </a:moveTo>
                <a:cubicBezTo>
                  <a:pt x="-69235" y="199785"/>
                  <a:pt x="63955" y="210030"/>
                  <a:pt x="99814" y="192101"/>
                </a:cubicBezTo>
                <a:cubicBezTo>
                  <a:pt x="135673" y="174172"/>
                  <a:pt x="217635" y="131910"/>
                  <a:pt x="261178" y="99893"/>
                </a:cubicBezTo>
                <a:cubicBezTo>
                  <a:pt x="304721" y="67876"/>
                  <a:pt x="322651" y="0"/>
                  <a:pt x="361071" y="0"/>
                </a:cubicBezTo>
                <a:cubicBezTo>
                  <a:pt x="399491" y="0"/>
                  <a:pt x="435350" y="64034"/>
                  <a:pt x="491699" y="99893"/>
                </a:cubicBezTo>
                <a:cubicBezTo>
                  <a:pt x="548048" y="135752"/>
                  <a:pt x="649222" y="195943"/>
                  <a:pt x="699168" y="215153"/>
                </a:cubicBezTo>
                <a:cubicBezTo>
                  <a:pt x="749114" y="234363"/>
                  <a:pt x="776009" y="211311"/>
                  <a:pt x="791377" y="215153"/>
                </a:cubicBezTo>
                <a:cubicBezTo>
                  <a:pt x="806745" y="218995"/>
                  <a:pt x="910479" y="233082"/>
                  <a:pt x="791377" y="238205"/>
                </a:cubicBezTo>
                <a:lnTo>
                  <a:pt x="46025" y="207469"/>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89807" y="5440153"/>
            <a:ext cx="1504001" cy="369332"/>
          </a:xfrm>
          <a:prstGeom prst="rect">
            <a:avLst/>
          </a:prstGeom>
          <a:noFill/>
        </p:spPr>
        <p:txBody>
          <a:bodyPr wrap="none" rtlCol="0">
            <a:spAutoFit/>
          </a:bodyPr>
          <a:lstStyle/>
          <a:p>
            <a:r>
              <a:rPr lang="en-US" dirty="0" smtClean="0"/>
              <a:t>Higher energy</a:t>
            </a:r>
            <a:endParaRPr lang="en-US" dirty="0"/>
          </a:p>
        </p:txBody>
      </p:sp>
      <p:cxnSp>
        <p:nvCxnSpPr>
          <p:cNvPr id="11" name="Straight Arrow Connector 10"/>
          <p:cNvCxnSpPr/>
          <p:nvPr/>
        </p:nvCxnSpPr>
        <p:spPr>
          <a:xfrm flipH="1">
            <a:off x="6462272" y="5631571"/>
            <a:ext cx="20385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93976" y="5299130"/>
            <a:ext cx="64479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09633" y="2892453"/>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21" name="TextBox 20"/>
          <p:cNvSpPr txBox="1"/>
          <p:nvPr/>
        </p:nvSpPr>
        <p:spPr>
          <a:xfrm>
            <a:off x="8972537" y="362363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22" name="TextBox 21"/>
          <p:cNvSpPr txBox="1"/>
          <p:nvPr/>
        </p:nvSpPr>
        <p:spPr>
          <a:xfrm>
            <a:off x="10506302" y="3121551"/>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cxnSp>
        <p:nvCxnSpPr>
          <p:cNvPr id="16" name="Straight Arrow Connector 15"/>
          <p:cNvCxnSpPr/>
          <p:nvPr/>
        </p:nvCxnSpPr>
        <p:spPr>
          <a:xfrm>
            <a:off x="10924281" y="3490883"/>
            <a:ext cx="15000" cy="14276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p:cNvCxnSpPr>
          <p:nvPr/>
        </p:nvCxnSpPr>
        <p:spPr>
          <a:xfrm flipH="1">
            <a:off x="9007787" y="3992967"/>
            <a:ext cx="464278" cy="95886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589124" y="3312845"/>
            <a:ext cx="636163" cy="8888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094752" y="5593297"/>
            <a:ext cx="3045255" cy="1288060"/>
            <a:chOff x="9094752" y="5593297"/>
            <a:chExt cx="3045255" cy="1288060"/>
          </a:xfrm>
        </p:grpSpPr>
        <p:pic>
          <p:nvPicPr>
            <p:cNvPr id="8" name="Picture 7" descr="Radiometrics"/>
            <p:cNvPicPr/>
            <p:nvPr/>
          </p:nvPicPr>
          <p:blipFill>
            <a:blip r:embed="rId4">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14" name="TextBox 13"/>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18" name="TextBox 17"/>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5" name="TextBox 34"/>
            <p:cNvSpPr txBox="1"/>
            <p:nvPr/>
          </p:nvSpPr>
          <p:spPr>
            <a:xfrm>
              <a:off x="11160252" y="6485868"/>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6106672" y="1693924"/>
            <a:ext cx="6096000" cy="1200329"/>
          </a:xfrm>
          <a:prstGeom prst="rect">
            <a:avLst/>
          </a:prstGeom>
          <a:solidFill>
            <a:schemeClr val="bg1"/>
          </a:solidFill>
        </p:spPr>
        <p:txBody>
          <a:bodyPr>
            <a:spAutoFit/>
          </a:bodyPr>
          <a:lstStyle/>
          <a:p>
            <a:r>
              <a:rPr lang="en-US" dirty="0">
                <a:solidFill>
                  <a:srgbClr val="333333"/>
                </a:solidFill>
                <a:latin typeface="Arial" panose="020B0604020202020204" pitchFamily="34" charset="0"/>
                <a:ea typeface="Times New Roman" panose="02020603050405020304" pitchFamily="18" charset="0"/>
              </a:rPr>
              <a:t>Gamma rays can travel for up to 300 m through air, but are stopped by water and other molecules (</a:t>
            </a:r>
            <a:r>
              <a:rPr lang="en-US" dirty="0" err="1">
                <a:solidFill>
                  <a:srgbClr val="333333"/>
                </a:solidFill>
                <a:latin typeface="Arial" panose="020B0604020202020204" pitchFamily="34" charset="0"/>
                <a:ea typeface="Times New Roman" panose="02020603050405020304" pitchFamily="18" charset="0"/>
              </a:rPr>
              <a:t>eg</a:t>
            </a:r>
            <a:r>
              <a:rPr lang="en-US" dirty="0">
                <a:solidFill>
                  <a:srgbClr val="333333"/>
                </a:solidFill>
                <a:latin typeface="Arial" panose="020B0604020202020204" pitchFamily="34" charset="0"/>
                <a:ea typeface="Times New Roman" panose="02020603050405020304" pitchFamily="18" charset="0"/>
              </a:rPr>
              <a:t> in soil, rock). The energy of each gamma ray is characteristic of the radioactive element it came from.</a:t>
            </a:r>
            <a:endParaRPr lang="en-US" dirty="0"/>
          </a:p>
        </p:txBody>
      </p:sp>
      <p:sp>
        <p:nvSpPr>
          <p:cNvPr id="36" name="Rectangle 35"/>
          <p:cNvSpPr/>
          <p:nvPr/>
        </p:nvSpPr>
        <p:spPr>
          <a:xfrm>
            <a:off x="5246610" y="5254752"/>
            <a:ext cx="6931338" cy="646331"/>
          </a:xfrm>
          <a:prstGeom prst="rect">
            <a:avLst/>
          </a:prstGeom>
          <a:solidFill>
            <a:schemeClr val="bg1"/>
          </a:solidFill>
        </p:spPr>
        <p:txBody>
          <a:bodyPr wrap="square">
            <a:spAutoFit/>
          </a:bodyPr>
          <a:lstStyle/>
          <a:p>
            <a:r>
              <a:rPr lang="en-US" dirty="0">
                <a:solidFill>
                  <a:srgbClr val="333333"/>
                </a:solidFill>
                <a:latin typeface="Arial" panose="020B0604020202020204" pitchFamily="34" charset="0"/>
                <a:ea typeface="Times New Roman" panose="02020603050405020304" pitchFamily="18" charset="0"/>
              </a:rPr>
              <a:t>measuring the energy of gamma rays being emitted in an area, we can infer the presence of particular minerals in the earth’s surface.</a:t>
            </a:r>
            <a:endParaRPr lang="en-US" dirty="0"/>
          </a:p>
        </p:txBody>
      </p:sp>
      <p:sp>
        <p:nvSpPr>
          <p:cNvPr id="39" name="TextBox 38"/>
          <p:cNvSpPr txBox="1"/>
          <p:nvPr/>
        </p:nvSpPr>
        <p:spPr>
          <a:xfrm rot="16200000">
            <a:off x="4612744" y="3247360"/>
            <a:ext cx="1013291" cy="369332"/>
          </a:xfrm>
          <a:prstGeom prst="rect">
            <a:avLst/>
          </a:prstGeom>
          <a:solidFill>
            <a:schemeClr val="bg1"/>
          </a:solidFill>
        </p:spPr>
        <p:txBody>
          <a:bodyPr wrap="none" rtlCol="0">
            <a:spAutoFit/>
          </a:bodyPr>
          <a:lstStyle/>
          <a:p>
            <a:r>
              <a:rPr lang="en-US" dirty="0" smtClean="0">
                <a:solidFill>
                  <a:srgbClr val="FF0000"/>
                </a:solidFill>
              </a:rPr>
              <a:t>Counts/s</a:t>
            </a:r>
            <a:endParaRPr lang="en-US" dirty="0">
              <a:solidFill>
                <a:srgbClr val="FF0000"/>
              </a:solidFill>
            </a:endParaRPr>
          </a:p>
        </p:txBody>
      </p:sp>
      <p:pic>
        <p:nvPicPr>
          <p:cNvPr id="28" name="Picture 27"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58711" y="1693924"/>
            <a:ext cx="5369323" cy="4214462"/>
          </a:xfrm>
          <a:prstGeom prst="rect">
            <a:avLst/>
          </a:prstGeom>
          <a:noFill/>
          <a:ln>
            <a:noFill/>
          </a:ln>
        </p:spPr>
      </p:pic>
    </p:spTree>
    <p:extLst>
      <p:ext uri="{BB962C8B-B14F-4D97-AF65-F5344CB8AC3E}">
        <p14:creationId xmlns:p14="http://schemas.microsoft.com/office/powerpoint/2010/main" val="35671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sp>
        <p:nvSpPr>
          <p:cNvPr id="39" name="TextBox 38"/>
          <p:cNvSpPr txBox="1"/>
          <p:nvPr/>
        </p:nvSpPr>
        <p:spPr>
          <a:xfrm rot="16200000">
            <a:off x="4612744" y="3247360"/>
            <a:ext cx="1013291" cy="369332"/>
          </a:xfrm>
          <a:prstGeom prst="rect">
            <a:avLst/>
          </a:prstGeom>
          <a:solidFill>
            <a:schemeClr val="bg1"/>
          </a:solidFill>
        </p:spPr>
        <p:txBody>
          <a:bodyPr wrap="none" rtlCol="0">
            <a:spAutoFit/>
          </a:bodyPr>
          <a:lstStyle/>
          <a:p>
            <a:r>
              <a:rPr lang="en-US" dirty="0" smtClean="0">
                <a:solidFill>
                  <a:srgbClr val="FF0000"/>
                </a:solidFill>
              </a:rPr>
              <a:t>Counts/s</a:t>
            </a:r>
            <a:endParaRPr lang="en-US" dirty="0">
              <a:solidFill>
                <a:srgbClr val="FF0000"/>
              </a:solidFill>
            </a:endParaRPr>
          </a:p>
        </p:txBody>
      </p:sp>
      <p:pic>
        <p:nvPicPr>
          <p:cNvPr id="28" name="Picture 27" descr="Radiometrics"/>
          <p:cNvPicPr/>
          <p:nvPr/>
        </p:nvPicPr>
        <p:blipFill>
          <a:blip r:embed="rId2">
            <a:extLst>
              <a:ext uri="{28A0092B-C50C-407E-A947-70E740481C1C}">
                <a14:useLocalDpi xmlns:a14="http://schemas.microsoft.com/office/drawing/2010/main" val="0"/>
              </a:ext>
            </a:extLst>
          </a:blip>
          <a:srcRect/>
          <a:stretch>
            <a:fillRect/>
          </a:stretch>
        </p:blipFill>
        <p:spPr bwMode="auto">
          <a:xfrm>
            <a:off x="3445377" y="1682636"/>
            <a:ext cx="5369323" cy="4214462"/>
          </a:xfrm>
          <a:prstGeom prst="rect">
            <a:avLst/>
          </a:prstGeom>
          <a:noFill/>
          <a:ln>
            <a:noFill/>
          </a:ln>
        </p:spPr>
      </p:pic>
      <p:graphicFrame>
        <p:nvGraphicFramePr>
          <p:cNvPr id="12" name="Table 11"/>
          <p:cNvGraphicFramePr>
            <a:graphicFrameLocks noGrp="1"/>
          </p:cNvGraphicFramePr>
          <p:nvPr>
            <p:extLst>
              <p:ext uri="{D42A27DB-BD31-4B8C-83A1-F6EECF244321}">
                <p14:modId xmlns:p14="http://schemas.microsoft.com/office/powerpoint/2010/main" val="2231359911"/>
              </p:ext>
            </p:extLst>
          </p:nvPr>
        </p:nvGraphicFramePr>
        <p:xfrm>
          <a:off x="1481667" y="5919674"/>
          <a:ext cx="10515600" cy="609600"/>
        </p:xfrm>
        <a:graphic>
          <a:graphicData uri="http://schemas.openxmlformats.org/drawingml/2006/table">
            <a:tbl>
              <a:tblPr firstRow="1" firstCol="1" bandRow="1">
                <a:tableStyleId>{5C22544A-7EE6-4342-B048-85BDC9FD1C3A}</a:tableStyleId>
              </a:tblPr>
              <a:tblGrid>
                <a:gridCol w="1682496">
                  <a:extLst>
                    <a:ext uri="{9D8B030D-6E8A-4147-A177-3AD203B41FA5}">
                      <a16:colId xmlns:a16="http://schemas.microsoft.com/office/drawing/2014/main" val="20000"/>
                    </a:ext>
                  </a:extLst>
                </a:gridCol>
                <a:gridCol w="1787652">
                  <a:extLst>
                    <a:ext uri="{9D8B030D-6E8A-4147-A177-3AD203B41FA5}">
                      <a16:colId xmlns:a16="http://schemas.microsoft.com/office/drawing/2014/main" val="20001"/>
                    </a:ext>
                  </a:extLst>
                </a:gridCol>
                <a:gridCol w="4416552">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0">
                <a:tc>
                  <a:txBody>
                    <a:bodyPr/>
                    <a:lstStyle/>
                    <a:p>
                      <a:pPr marL="0" marR="0">
                        <a:spcBef>
                          <a:spcPts val="0"/>
                        </a:spcBef>
                        <a:spcAft>
                          <a:spcPts val="0"/>
                        </a:spcAft>
                      </a:pPr>
                      <a:r>
                        <a:rPr lang="en-US" sz="1000">
                          <a:effectLst/>
                        </a:rPr>
                        <a:t>Potassium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0-450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0-5% potassium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percent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000">
                          <a:effectLst/>
                        </a:rPr>
                        <a:t>Thorium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0-230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0-58 ppm equivalent thorium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parts per million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000">
                          <a:effectLst/>
                        </a:rPr>
                        <a:t>Uranium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0-120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0-20 ppm equivalent uranium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parts per million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000">
                          <a:effectLst/>
                        </a:rPr>
                        <a:t>Total 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0-4600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0-150 nGy/h air absorbed dose rate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dirty="0" err="1">
                          <a:effectLst/>
                        </a:rPr>
                        <a:t>nanoGray</a:t>
                      </a:r>
                      <a:r>
                        <a:rPr lang="en-US" sz="1000" dirty="0">
                          <a:effectLst/>
                        </a:rPr>
                        <a:t> per hour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bl>
          </a:graphicData>
        </a:graphic>
      </p:graphicFrame>
      <p:sp>
        <p:nvSpPr>
          <p:cNvPr id="15" name="Rectangle 1"/>
          <p:cNvSpPr>
            <a:spLocks noChangeArrowheads="1"/>
          </p:cNvSpPr>
          <p:nvPr/>
        </p:nvSpPr>
        <p:spPr bwMode="auto">
          <a:xfrm>
            <a:off x="1481667" y="5733570"/>
            <a:ext cx="2183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br>
            <a:r>
              <a:rPr kumimoji="0" lang="en-US" altLang="en-US" sz="1000" b="0" i="0" u="none" strike="noStrike" cap="none" normalizeH="0" baseline="0" dirty="0" smtClean="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a:t>
            </a:r>
            <a: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br>
            <a: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6"/>
          <p:cNvSpPr/>
          <p:nvPr/>
        </p:nvSpPr>
        <p:spPr>
          <a:xfrm>
            <a:off x="1318915" y="5380318"/>
            <a:ext cx="1824987" cy="369332"/>
          </a:xfrm>
          <a:prstGeom prst="rect">
            <a:avLst/>
          </a:prstGeom>
        </p:spPr>
        <p:txBody>
          <a:bodyPr wrap="none">
            <a:spAutoFit/>
          </a:bodyPr>
          <a:lstStyle/>
          <a:p>
            <a:r>
              <a:rPr lang="en-US" altLang="en-US" dirty="0">
                <a:solidFill>
                  <a:srgbClr val="333333"/>
                </a:solidFill>
                <a:latin typeface="Calibri" panose="020F0502020204030204" pitchFamily="34" charset="0"/>
                <a:ea typeface="Times New Roman" panose="02020603050405020304" pitchFamily="18" charset="0"/>
                <a:cs typeface="Arial" panose="020B0604020202020204" pitchFamily="34" charset="0"/>
              </a:rPr>
              <a:t>Typical values are</a:t>
            </a:r>
            <a:endParaRPr lang="en-US" dirty="0"/>
          </a:p>
        </p:txBody>
      </p:sp>
      <p:sp>
        <p:nvSpPr>
          <p:cNvPr id="2" name="TextBox 1"/>
          <p:cNvSpPr txBox="1"/>
          <p:nvPr/>
        </p:nvSpPr>
        <p:spPr>
          <a:xfrm>
            <a:off x="8395996" y="4996344"/>
            <a:ext cx="418704" cy="369332"/>
          </a:xfrm>
          <a:prstGeom prst="rect">
            <a:avLst/>
          </a:prstGeom>
          <a:noFill/>
        </p:spPr>
        <p:txBody>
          <a:bodyPr wrap="none" rtlCol="0">
            <a:spAutoFit/>
          </a:bodyPr>
          <a:lstStyle/>
          <a:p>
            <a:r>
              <a:rPr lang="en-US" dirty="0" err="1" smtClean="0"/>
              <a:t>Th</a:t>
            </a:r>
            <a:endParaRPr lang="en-US" dirty="0"/>
          </a:p>
        </p:txBody>
      </p:sp>
      <p:sp>
        <p:nvSpPr>
          <p:cNvPr id="11" name="TextBox 10"/>
          <p:cNvSpPr txBox="1"/>
          <p:nvPr/>
        </p:nvSpPr>
        <p:spPr>
          <a:xfrm>
            <a:off x="7775756" y="4979411"/>
            <a:ext cx="412292" cy="369332"/>
          </a:xfrm>
          <a:prstGeom prst="rect">
            <a:avLst/>
          </a:prstGeom>
          <a:noFill/>
        </p:spPr>
        <p:txBody>
          <a:bodyPr wrap="none" rtlCol="0">
            <a:spAutoFit/>
          </a:bodyPr>
          <a:lstStyle/>
          <a:p>
            <a:r>
              <a:rPr lang="en-US" dirty="0" smtClean="0"/>
              <a:t>Ur</a:t>
            </a:r>
            <a:endParaRPr lang="en-US" dirty="0"/>
          </a:p>
        </p:txBody>
      </p:sp>
      <p:sp>
        <p:nvSpPr>
          <p:cNvPr id="13" name="TextBox 12"/>
          <p:cNvSpPr txBox="1"/>
          <p:nvPr/>
        </p:nvSpPr>
        <p:spPr>
          <a:xfrm>
            <a:off x="8148414" y="3938672"/>
            <a:ext cx="304892" cy="369332"/>
          </a:xfrm>
          <a:prstGeom prst="rect">
            <a:avLst/>
          </a:prstGeom>
          <a:noFill/>
        </p:spPr>
        <p:txBody>
          <a:bodyPr wrap="none" rtlCol="0">
            <a:spAutoFit/>
          </a:bodyPr>
          <a:lstStyle/>
          <a:p>
            <a:r>
              <a:rPr lang="en-US" dirty="0" smtClean="0"/>
              <a:t>K</a:t>
            </a:r>
            <a:endParaRPr lang="en-US" dirty="0"/>
          </a:p>
        </p:txBody>
      </p:sp>
    </p:spTree>
    <p:extLst>
      <p:ext uri="{BB962C8B-B14F-4D97-AF65-F5344CB8AC3E}">
        <p14:creationId xmlns:p14="http://schemas.microsoft.com/office/powerpoint/2010/main" val="20618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351517"/>
            <a:ext cx="7933795" cy="6506483"/>
          </a:xfrm>
          <a:prstGeom prst="rect">
            <a:avLst/>
          </a:prstGeom>
        </p:spPr>
      </p:pic>
      <p:sp>
        <p:nvSpPr>
          <p:cNvPr id="173" name="TextBox 172"/>
          <p:cNvSpPr txBox="1"/>
          <p:nvPr/>
        </p:nvSpPr>
        <p:spPr>
          <a:xfrm>
            <a:off x="2499181" y="-88530"/>
            <a:ext cx="6839116" cy="769441"/>
          </a:xfrm>
          <a:prstGeom prst="rect">
            <a:avLst/>
          </a:prstGeom>
          <a:solidFill>
            <a:schemeClr val="bg1"/>
          </a:solidFill>
        </p:spPr>
        <p:txBody>
          <a:bodyPr wrap="none" rtlCol="0">
            <a:spAutoFit/>
          </a:bodyPr>
          <a:lstStyle/>
          <a:p>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Ternary,  PC1 &amp; PC2 Maps</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grpSp>
        <p:nvGrpSpPr>
          <p:cNvPr id="9" name="Group 8"/>
          <p:cNvGrpSpPr/>
          <p:nvPr/>
        </p:nvGrpSpPr>
        <p:grpSpPr>
          <a:xfrm>
            <a:off x="3456226" y="3113074"/>
            <a:ext cx="1708703" cy="367603"/>
            <a:chOff x="3299447" y="2946633"/>
            <a:chExt cx="1708703" cy="367603"/>
          </a:xfrm>
        </p:grpSpPr>
        <p:sp>
          <p:nvSpPr>
            <p:cNvPr id="8" name="Rectangle 7"/>
            <p:cNvSpPr/>
            <p:nvPr/>
          </p:nvSpPr>
          <p:spPr>
            <a:xfrm>
              <a:off x="3678648" y="3065165"/>
              <a:ext cx="1100667"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299447" y="3189686"/>
              <a:ext cx="929534" cy="175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22133" y="2946633"/>
              <a:ext cx="1486017" cy="1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554402" y="2986795"/>
            <a:ext cx="760144" cy="369332"/>
          </a:xfrm>
          <a:prstGeom prst="rect">
            <a:avLst/>
          </a:prstGeom>
          <a:noFill/>
        </p:spPr>
        <p:txBody>
          <a:bodyPr wrap="none" rtlCol="0">
            <a:spAutoFit/>
          </a:bodyPr>
          <a:lstStyle/>
          <a:p>
            <a:r>
              <a:rPr lang="en-US" dirty="0" smtClean="0"/>
              <a:t>30 km</a:t>
            </a:r>
            <a:endParaRPr lang="en-US" dirty="0"/>
          </a:p>
        </p:txBody>
      </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2387599" y="6033002"/>
            <a:ext cx="7933795" cy="824998"/>
          </a:xfrm>
          <a:prstGeom prst="rect">
            <a:avLst/>
          </a:prstGeom>
        </p:spPr>
      </p:pic>
      <p:cxnSp>
        <p:nvCxnSpPr>
          <p:cNvPr id="10" name="Straight Connector 9"/>
          <p:cNvCxnSpPr/>
          <p:nvPr/>
        </p:nvCxnSpPr>
        <p:spPr>
          <a:xfrm>
            <a:off x="932211" y="1104708"/>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5770" y="2098465"/>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95770" y="1528252"/>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43682" y="2117210"/>
            <a:ext cx="1001364" cy="369332"/>
          </a:xfrm>
          <a:prstGeom prst="rect">
            <a:avLst/>
          </a:prstGeom>
          <a:noFill/>
        </p:spPr>
        <p:txBody>
          <a:bodyPr wrap="none" rtlCol="0">
            <a:spAutoFit/>
          </a:bodyPr>
          <a:lstStyle/>
          <a:p>
            <a:r>
              <a:rPr lang="en-US" dirty="0" smtClean="0"/>
              <a:t>Ur count</a:t>
            </a:r>
            <a:endParaRPr lang="en-US" dirty="0"/>
          </a:p>
        </p:txBody>
      </p:sp>
      <p:sp>
        <p:nvSpPr>
          <p:cNvPr id="42" name="TextBox 41"/>
          <p:cNvSpPr txBox="1"/>
          <p:nvPr/>
        </p:nvSpPr>
        <p:spPr>
          <a:xfrm rot="19478754">
            <a:off x="1031547" y="1271023"/>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43" name="TextBox 42"/>
          <p:cNvSpPr txBox="1"/>
          <p:nvPr/>
        </p:nvSpPr>
        <p:spPr>
          <a:xfrm rot="16200000">
            <a:off x="-247766" y="1346064"/>
            <a:ext cx="1775709" cy="369332"/>
          </a:xfrm>
          <a:prstGeom prst="rect">
            <a:avLst/>
          </a:prstGeom>
          <a:noFill/>
        </p:spPr>
        <p:txBody>
          <a:bodyPr wrap="square" rtlCol="0">
            <a:spAutoFit/>
          </a:bodyPr>
          <a:lstStyle/>
          <a:p>
            <a:r>
              <a:rPr lang="en-US" dirty="0" smtClean="0"/>
              <a:t>Potassium  count</a:t>
            </a:r>
            <a:endParaRPr lang="en-US" dirty="0"/>
          </a:p>
        </p:txBody>
      </p:sp>
      <p:sp>
        <p:nvSpPr>
          <p:cNvPr id="19" name="Oval 18"/>
          <p:cNvSpPr/>
          <p:nvPr/>
        </p:nvSpPr>
        <p:spPr>
          <a:xfrm>
            <a:off x="1542786" y="6965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695186" y="8489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487568" y="1069623"/>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856394" y="155998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190558" y="128937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017680" y="103857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56949" y="351517"/>
            <a:ext cx="0" cy="6093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81025" y="3363833"/>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4584" y="4357590"/>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4584" y="3787377"/>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92496" y="4376335"/>
            <a:ext cx="1001364" cy="369332"/>
          </a:xfrm>
          <a:prstGeom prst="rect">
            <a:avLst/>
          </a:prstGeom>
          <a:noFill/>
        </p:spPr>
        <p:txBody>
          <a:bodyPr wrap="none" rtlCol="0">
            <a:spAutoFit/>
          </a:bodyPr>
          <a:lstStyle/>
          <a:p>
            <a:r>
              <a:rPr lang="en-US" dirty="0" smtClean="0"/>
              <a:t>Ur count</a:t>
            </a:r>
            <a:endParaRPr lang="en-US" dirty="0"/>
          </a:p>
        </p:txBody>
      </p:sp>
      <p:sp>
        <p:nvSpPr>
          <p:cNvPr id="54" name="TextBox 53"/>
          <p:cNvSpPr txBox="1"/>
          <p:nvPr/>
        </p:nvSpPr>
        <p:spPr>
          <a:xfrm rot="19478754">
            <a:off x="980361" y="3530148"/>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55" name="TextBox 54"/>
          <p:cNvSpPr txBox="1"/>
          <p:nvPr/>
        </p:nvSpPr>
        <p:spPr>
          <a:xfrm rot="16200000">
            <a:off x="-298952" y="3605189"/>
            <a:ext cx="1775709" cy="369332"/>
          </a:xfrm>
          <a:prstGeom prst="rect">
            <a:avLst/>
          </a:prstGeom>
          <a:noFill/>
        </p:spPr>
        <p:txBody>
          <a:bodyPr wrap="square" rtlCol="0">
            <a:spAutoFit/>
          </a:bodyPr>
          <a:lstStyle/>
          <a:p>
            <a:r>
              <a:rPr lang="en-US" dirty="0" smtClean="0"/>
              <a:t>Potassium  count</a:t>
            </a:r>
            <a:endParaRPr lang="en-US" dirty="0"/>
          </a:p>
        </p:txBody>
      </p:sp>
      <p:sp>
        <p:nvSpPr>
          <p:cNvPr id="56" name="Oval 55"/>
          <p:cNvSpPr/>
          <p:nvPr/>
        </p:nvSpPr>
        <p:spPr>
          <a:xfrm>
            <a:off x="1796510" y="3105325"/>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016650" y="3767478"/>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91659" y="388610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584735" y="4103810"/>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34632" y="4070011"/>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220820" y="406255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756170" y="3540821"/>
            <a:ext cx="1775709" cy="369332"/>
          </a:xfrm>
          <a:prstGeom prst="rect">
            <a:avLst/>
          </a:prstGeom>
          <a:noFill/>
        </p:spPr>
        <p:txBody>
          <a:bodyPr wrap="square" rtlCol="0">
            <a:spAutoFit/>
          </a:bodyPr>
          <a:lstStyle/>
          <a:p>
            <a:r>
              <a:rPr lang="en-US" dirty="0" smtClean="0"/>
              <a:t>Total   count</a:t>
            </a:r>
            <a:endParaRPr lang="en-US" dirty="0"/>
          </a:p>
        </p:txBody>
      </p:sp>
      <p:grpSp>
        <p:nvGrpSpPr>
          <p:cNvPr id="67" name="Group 66"/>
          <p:cNvGrpSpPr/>
          <p:nvPr/>
        </p:nvGrpSpPr>
        <p:grpSpPr>
          <a:xfrm>
            <a:off x="616222" y="4901376"/>
            <a:ext cx="1372111" cy="1969033"/>
            <a:chOff x="616222" y="4901376"/>
            <a:chExt cx="1372111" cy="1969033"/>
          </a:xfrm>
        </p:grpSpPr>
        <p:sp>
          <p:nvSpPr>
            <p:cNvPr id="49" name="TextBox 48"/>
            <p:cNvSpPr txBox="1"/>
            <p:nvPr/>
          </p:nvSpPr>
          <p:spPr>
            <a:xfrm>
              <a:off x="616222" y="4901376"/>
              <a:ext cx="1316386" cy="369332"/>
            </a:xfrm>
            <a:prstGeom prst="rect">
              <a:avLst/>
            </a:prstGeom>
            <a:noFill/>
          </p:spPr>
          <p:txBody>
            <a:bodyPr wrap="none" rtlCol="0">
              <a:spAutoFit/>
            </a:bodyPr>
            <a:lstStyle/>
            <a:p>
              <a:r>
                <a:rPr lang="en-US" dirty="0" smtClean="0">
                  <a:solidFill>
                    <a:schemeClr val="accent4">
                      <a:lumMod val="75000"/>
                    </a:schemeClr>
                  </a:solidFill>
                </a:rPr>
                <a:t>(x</a:t>
              </a:r>
              <a:r>
                <a:rPr lang="en-US" baseline="-25000" dirty="0" smtClean="0">
                  <a:solidFill>
                    <a:schemeClr val="accent4">
                      <a:lumMod val="75000"/>
                    </a:schemeClr>
                  </a:solidFill>
                </a:rPr>
                <a:t>1</a:t>
              </a:r>
              <a:r>
                <a:rPr lang="en-US" dirty="0" smtClean="0">
                  <a:solidFill>
                    <a:schemeClr val="accent4">
                      <a:lumMod val="75000"/>
                    </a:schemeClr>
                  </a:solidFill>
                </a:rPr>
                <a:t>,x</a:t>
              </a:r>
              <a:r>
                <a:rPr lang="en-US" baseline="-25000" dirty="0" smtClean="0">
                  <a:solidFill>
                    <a:schemeClr val="accent4">
                      <a:lumMod val="75000"/>
                    </a:schemeClr>
                  </a:solidFill>
                </a:rPr>
                <a:t>2</a:t>
              </a:r>
              <a:r>
                <a:rPr lang="en-US" dirty="0" smtClean="0">
                  <a:solidFill>
                    <a:schemeClr val="accent4">
                      <a:lumMod val="75000"/>
                    </a:schemeClr>
                  </a:solidFill>
                </a:rPr>
                <a:t>, x</a:t>
              </a:r>
              <a:r>
                <a:rPr lang="en-US" baseline="-25000" dirty="0" smtClean="0">
                  <a:solidFill>
                    <a:schemeClr val="accent4">
                      <a:lumMod val="75000"/>
                    </a:schemeClr>
                  </a:solidFill>
                </a:rPr>
                <a:t>3</a:t>
              </a:r>
              <a:r>
                <a:rPr lang="en-US" dirty="0" smtClean="0">
                  <a:solidFill>
                    <a:schemeClr val="accent4">
                      <a:lumMod val="75000"/>
                    </a:schemeClr>
                  </a:solidFill>
                </a:rPr>
                <a:t>, x</a:t>
              </a:r>
              <a:r>
                <a:rPr lang="en-US" baseline="-25000" dirty="0" smtClean="0">
                  <a:solidFill>
                    <a:schemeClr val="accent4">
                      <a:lumMod val="75000"/>
                    </a:schemeClr>
                  </a:solidFill>
                </a:rPr>
                <a:t>4</a:t>
              </a:r>
              <a:r>
                <a:rPr lang="en-US" dirty="0" smtClean="0">
                  <a:solidFill>
                    <a:schemeClr val="accent4">
                      <a:lumMod val="75000"/>
                    </a:schemeClr>
                  </a:solidFill>
                </a:rPr>
                <a:t>)</a:t>
              </a:r>
              <a:endParaRPr lang="en-US" dirty="0">
                <a:solidFill>
                  <a:schemeClr val="accent4">
                    <a:lumMod val="75000"/>
                  </a:schemeClr>
                </a:solidFill>
              </a:endParaRPr>
            </a:p>
          </p:txBody>
        </p:sp>
        <p:sp>
          <p:nvSpPr>
            <p:cNvPr id="64" name="TextBox 63"/>
            <p:cNvSpPr txBox="1"/>
            <p:nvPr/>
          </p:nvSpPr>
          <p:spPr>
            <a:xfrm>
              <a:off x="634797" y="5204941"/>
              <a:ext cx="1316386" cy="369332"/>
            </a:xfrm>
            <a:prstGeom prst="rect">
              <a:avLst/>
            </a:prstGeom>
            <a:noFill/>
          </p:spPr>
          <p:txBody>
            <a:bodyPr wrap="none" rtlCol="0">
              <a:spAutoFit/>
            </a:bodyPr>
            <a:lstStyle/>
            <a:p>
              <a:r>
                <a:rPr lang="en-US" dirty="0" smtClean="0">
                  <a:solidFill>
                    <a:srgbClr val="00B0F0"/>
                  </a:solidFill>
                </a:rPr>
                <a:t>(x</a:t>
              </a:r>
              <a:r>
                <a:rPr lang="en-US" baseline="-25000" dirty="0" smtClean="0">
                  <a:solidFill>
                    <a:srgbClr val="00B0F0"/>
                  </a:solidFill>
                </a:rPr>
                <a:t>1</a:t>
              </a:r>
              <a:r>
                <a:rPr lang="en-US" dirty="0" smtClean="0">
                  <a:solidFill>
                    <a:srgbClr val="00B0F0"/>
                  </a:solidFill>
                </a:rPr>
                <a:t>,x</a:t>
              </a:r>
              <a:r>
                <a:rPr lang="en-US" baseline="-25000" dirty="0" smtClean="0">
                  <a:solidFill>
                    <a:srgbClr val="00B0F0"/>
                  </a:solidFill>
                </a:rPr>
                <a:t>2</a:t>
              </a:r>
              <a:r>
                <a:rPr lang="en-US" dirty="0" smtClean="0">
                  <a:solidFill>
                    <a:srgbClr val="00B0F0"/>
                  </a:solidFill>
                </a:rPr>
                <a:t>, x</a:t>
              </a:r>
              <a:r>
                <a:rPr lang="en-US" baseline="-25000" dirty="0" smtClean="0">
                  <a:solidFill>
                    <a:srgbClr val="00B0F0"/>
                  </a:solidFill>
                </a:rPr>
                <a:t>3</a:t>
              </a:r>
              <a:r>
                <a:rPr lang="en-US" dirty="0" smtClean="0">
                  <a:solidFill>
                    <a:srgbClr val="00B0F0"/>
                  </a:solidFill>
                </a:rPr>
                <a:t>, x</a:t>
              </a:r>
              <a:r>
                <a:rPr lang="en-US" baseline="-25000" dirty="0" smtClean="0">
                  <a:solidFill>
                    <a:srgbClr val="00B0F0"/>
                  </a:solidFill>
                </a:rPr>
                <a:t>4</a:t>
              </a:r>
              <a:r>
                <a:rPr lang="en-US" dirty="0" smtClean="0">
                  <a:solidFill>
                    <a:srgbClr val="00B0F0"/>
                  </a:solidFill>
                </a:rPr>
                <a:t>)</a:t>
              </a:r>
              <a:endParaRPr lang="en-US" dirty="0">
                <a:solidFill>
                  <a:srgbClr val="00B0F0"/>
                </a:solidFill>
              </a:endParaRPr>
            </a:p>
          </p:txBody>
        </p:sp>
        <p:sp>
          <p:nvSpPr>
            <p:cNvPr id="65" name="TextBox 64"/>
            <p:cNvSpPr txBox="1"/>
            <p:nvPr/>
          </p:nvSpPr>
          <p:spPr>
            <a:xfrm>
              <a:off x="653372" y="5508506"/>
              <a:ext cx="1316386" cy="369332"/>
            </a:xfrm>
            <a:prstGeom prst="rect">
              <a:avLst/>
            </a:prstGeom>
            <a:noFill/>
          </p:spPr>
          <p:txBody>
            <a:bodyPr wrap="none" rtlCol="0">
              <a:spAutoFit/>
            </a:bodyPr>
            <a:lstStyle/>
            <a:p>
              <a:r>
                <a:rPr lang="en-US" dirty="0" smtClean="0">
                  <a:solidFill>
                    <a:srgbClr val="FF0000"/>
                  </a:solidFill>
                </a:rPr>
                <a:t>(x</a:t>
              </a:r>
              <a:r>
                <a:rPr lang="en-US" baseline="-25000" dirty="0" smtClean="0">
                  <a:solidFill>
                    <a:srgbClr val="FF0000"/>
                  </a:solidFill>
                </a:rPr>
                <a:t>1</a:t>
              </a:r>
              <a:r>
                <a:rPr lang="en-US" dirty="0" smtClean="0">
                  <a:solidFill>
                    <a:srgbClr val="FF0000"/>
                  </a:solidFill>
                </a:rPr>
                <a:t>,x</a:t>
              </a:r>
              <a:r>
                <a:rPr lang="en-US" baseline="-25000" dirty="0" smtClean="0">
                  <a:solidFill>
                    <a:srgbClr val="FF0000"/>
                  </a:solidFill>
                </a:rPr>
                <a:t>2</a:t>
              </a:r>
              <a:r>
                <a:rPr lang="en-US" dirty="0" smtClean="0">
                  <a:solidFill>
                    <a:srgbClr val="FF0000"/>
                  </a:solidFill>
                </a:rPr>
                <a:t>, x</a:t>
              </a:r>
              <a:r>
                <a:rPr lang="en-US" baseline="-25000" dirty="0" smtClean="0">
                  <a:solidFill>
                    <a:srgbClr val="FF0000"/>
                  </a:solidFill>
                </a:rPr>
                <a:t>3</a:t>
              </a:r>
              <a:r>
                <a:rPr lang="en-US" dirty="0" smtClean="0">
                  <a:solidFill>
                    <a:srgbClr val="FF0000"/>
                  </a:solidFill>
                </a:rPr>
                <a:t>, x</a:t>
              </a:r>
              <a:r>
                <a:rPr lang="en-US" baseline="-25000" dirty="0" smtClean="0">
                  <a:solidFill>
                    <a:srgbClr val="FF0000"/>
                  </a:solidFill>
                </a:rPr>
                <a:t>4</a:t>
              </a:r>
              <a:r>
                <a:rPr lang="en-US" dirty="0" smtClean="0">
                  <a:solidFill>
                    <a:srgbClr val="FF0000"/>
                  </a:solidFill>
                </a:rPr>
                <a:t>)</a:t>
              </a:r>
              <a:endParaRPr lang="en-US" dirty="0">
                <a:solidFill>
                  <a:srgbClr val="FF0000"/>
                </a:solidFill>
              </a:endParaRPr>
            </a:p>
          </p:txBody>
        </p:sp>
        <p:sp>
          <p:nvSpPr>
            <p:cNvPr id="66" name="TextBox 65"/>
            <p:cNvSpPr txBox="1"/>
            <p:nvPr/>
          </p:nvSpPr>
          <p:spPr>
            <a:xfrm>
              <a:off x="671947" y="5812071"/>
              <a:ext cx="1316386" cy="369332"/>
            </a:xfrm>
            <a:prstGeom prst="rect">
              <a:avLst/>
            </a:prstGeom>
            <a:noFill/>
          </p:spPr>
          <p:txBody>
            <a:bodyPr wrap="none" rtlCol="0">
              <a:spAutoFit/>
            </a:bodyPr>
            <a:lstStyle/>
            <a:p>
              <a:r>
                <a:rPr lang="en-US" dirty="0" smtClean="0">
                  <a:solidFill>
                    <a:srgbClr val="00B050"/>
                  </a:solidFill>
                </a:rPr>
                <a:t>(x</a:t>
              </a:r>
              <a:r>
                <a:rPr lang="en-US" baseline="-25000" dirty="0" smtClean="0">
                  <a:solidFill>
                    <a:srgbClr val="00B050"/>
                  </a:solidFill>
                </a:rPr>
                <a:t>1</a:t>
              </a:r>
              <a:r>
                <a:rPr lang="en-US" dirty="0" smtClean="0">
                  <a:solidFill>
                    <a:srgbClr val="00B050"/>
                  </a:solidFill>
                </a:rPr>
                <a:t>,x</a:t>
              </a:r>
              <a:r>
                <a:rPr lang="en-US" baseline="-25000" dirty="0" smtClean="0">
                  <a:solidFill>
                    <a:srgbClr val="00B050"/>
                  </a:solidFill>
                </a:rPr>
                <a:t>2</a:t>
              </a:r>
              <a:r>
                <a:rPr lang="en-US" dirty="0" smtClean="0">
                  <a:solidFill>
                    <a:srgbClr val="00B050"/>
                  </a:solidFill>
                </a:rPr>
                <a:t>, x</a:t>
              </a:r>
              <a:r>
                <a:rPr lang="en-US" baseline="-25000" dirty="0" smtClean="0">
                  <a:solidFill>
                    <a:srgbClr val="00B050"/>
                  </a:solidFill>
                </a:rPr>
                <a:t>3</a:t>
              </a:r>
              <a:r>
                <a:rPr lang="en-US" dirty="0" smtClean="0">
                  <a:solidFill>
                    <a:srgbClr val="00B050"/>
                  </a:solidFill>
                </a:rPr>
                <a:t>, x</a:t>
              </a:r>
              <a:r>
                <a:rPr lang="en-US" baseline="-25000" dirty="0" smtClean="0">
                  <a:solidFill>
                    <a:srgbClr val="00B050"/>
                  </a:solidFill>
                </a:rPr>
                <a:t>4</a:t>
              </a:r>
              <a:r>
                <a:rPr lang="en-US" dirty="0" smtClean="0">
                  <a:solidFill>
                    <a:srgbClr val="00B050"/>
                  </a:solidFill>
                </a:rPr>
                <a:t>)</a:t>
              </a:r>
              <a:endParaRPr lang="en-US" dirty="0">
                <a:solidFill>
                  <a:srgbClr val="00B050"/>
                </a:solidFill>
              </a:endParaRPr>
            </a:p>
          </p:txBody>
        </p:sp>
        <p:sp>
          <p:nvSpPr>
            <p:cNvPr id="63" name="TextBox 62"/>
            <p:cNvSpPr txBox="1"/>
            <p:nvPr/>
          </p:nvSpPr>
          <p:spPr>
            <a:xfrm>
              <a:off x="1155755" y="5947079"/>
              <a:ext cx="242374" cy="923330"/>
            </a:xfrm>
            <a:prstGeom prst="rect">
              <a:avLst/>
            </a:prstGeom>
            <a:noFill/>
          </p:spPr>
          <p:txBody>
            <a:bodyPr wrap="none" rtlCol="0">
              <a:spAutoFit/>
            </a:bodyPr>
            <a:lstStyle/>
            <a:p>
              <a:r>
                <a:rPr lang="en-US" dirty="0" smtClean="0"/>
                <a:t>.</a:t>
              </a:r>
            </a:p>
            <a:p>
              <a:r>
                <a:rPr lang="en-US" dirty="0" smtClean="0"/>
                <a:t>.</a:t>
              </a:r>
            </a:p>
            <a:p>
              <a:r>
                <a:rPr lang="en-US" dirty="0"/>
                <a:t>.</a:t>
              </a:r>
            </a:p>
          </p:txBody>
        </p:sp>
      </p:grpSp>
      <p:grpSp>
        <p:nvGrpSpPr>
          <p:cNvPr id="74" name="Group 73"/>
          <p:cNvGrpSpPr/>
          <p:nvPr/>
        </p:nvGrpSpPr>
        <p:grpSpPr>
          <a:xfrm>
            <a:off x="2746872" y="4838413"/>
            <a:ext cx="1724300" cy="523220"/>
            <a:chOff x="2746872" y="4838413"/>
            <a:chExt cx="1724300" cy="523220"/>
          </a:xfrm>
        </p:grpSpPr>
        <p:grpSp>
          <p:nvGrpSpPr>
            <p:cNvPr id="69" name="Group 68"/>
            <p:cNvGrpSpPr/>
            <p:nvPr/>
          </p:nvGrpSpPr>
          <p:grpSpPr>
            <a:xfrm>
              <a:off x="2746872" y="5109980"/>
              <a:ext cx="1041277" cy="189922"/>
              <a:chOff x="2831268" y="5101254"/>
              <a:chExt cx="1041277" cy="189922"/>
            </a:xfrm>
          </p:grpSpPr>
          <p:sp>
            <p:nvSpPr>
              <p:cNvPr id="68" name="Rectangle 67"/>
              <p:cNvSpPr/>
              <p:nvPr/>
            </p:nvSpPr>
            <p:spPr>
              <a:xfrm>
                <a:off x="3085534" y="5101254"/>
                <a:ext cx="258496" cy="189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340855" y="5101254"/>
                <a:ext cx="258496" cy="1899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614049" y="5101254"/>
                <a:ext cx="258496" cy="1899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831268" y="5101254"/>
                <a:ext cx="258496" cy="18992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3789575" y="4838413"/>
              <a:ext cx="681597" cy="523220"/>
            </a:xfrm>
            <a:prstGeom prst="rect">
              <a:avLst/>
            </a:prstGeom>
            <a:noFill/>
          </p:spPr>
          <p:txBody>
            <a:bodyPr wrap="none" rtlCol="0">
              <a:spAutoFit/>
            </a:bodyPr>
            <a:lstStyle/>
            <a:p>
              <a:r>
                <a:rPr lang="en-US" sz="2800" dirty="0" smtClean="0">
                  <a:solidFill>
                    <a:schemeClr val="bg1"/>
                  </a:solidFill>
                </a:rPr>
                <a:t>……</a:t>
              </a:r>
              <a:endParaRPr lang="en-US" sz="2800" dirty="0">
                <a:solidFill>
                  <a:schemeClr val="bg1"/>
                </a:solidFill>
              </a:endParaRPr>
            </a:p>
          </p:txBody>
        </p:sp>
      </p:grpSp>
      <p:sp>
        <p:nvSpPr>
          <p:cNvPr id="12" name="TextBox 11"/>
          <p:cNvSpPr txBox="1"/>
          <p:nvPr/>
        </p:nvSpPr>
        <p:spPr>
          <a:xfrm>
            <a:off x="460718" y="107899"/>
            <a:ext cx="1670714"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x</a:t>
            </a:r>
            <a:r>
              <a:rPr lang="en-US" dirty="0" smtClean="0"/>
              <a:t>=(TC, </a:t>
            </a:r>
            <a:r>
              <a:rPr lang="en-US" dirty="0" err="1" smtClean="0"/>
              <a:t>Th</a:t>
            </a:r>
            <a:r>
              <a:rPr lang="en-US" dirty="0" smtClean="0"/>
              <a:t>, Ur, K)</a:t>
            </a:r>
            <a:endParaRPr lang="en-US" dirty="0"/>
          </a:p>
        </p:txBody>
      </p:sp>
      <p:grpSp>
        <p:nvGrpSpPr>
          <p:cNvPr id="6" name="Group 5"/>
          <p:cNvGrpSpPr/>
          <p:nvPr/>
        </p:nvGrpSpPr>
        <p:grpSpPr>
          <a:xfrm>
            <a:off x="4844610" y="737283"/>
            <a:ext cx="4610065" cy="4062284"/>
            <a:chOff x="4844610" y="737283"/>
            <a:chExt cx="4610065" cy="4062284"/>
          </a:xfrm>
        </p:grpSpPr>
        <p:cxnSp>
          <p:nvCxnSpPr>
            <p:cNvPr id="5" name="Straight Arrow Connector 4"/>
            <p:cNvCxnSpPr/>
            <p:nvPr/>
          </p:nvCxnSpPr>
          <p:spPr>
            <a:xfrm flipH="1">
              <a:off x="7090756" y="142164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9296733" y="737283"/>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5390026" y="368603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7981591" y="3650746"/>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8146429"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4857123"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8146429" y="1629413"/>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844610" y="1603890"/>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69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up)">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001" y="3151657"/>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19110" y="1927882"/>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6001" y="4375432"/>
            <a:ext cx="11958723" cy="1384995"/>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a:t>
            </a:r>
            <a:r>
              <a:rPr lang="en-US" sz="4000" dirty="0" smtClean="0">
                <a:latin typeface="Times New Roman" panose="02020603050405020304" pitchFamily="18" charset="0"/>
                <a:cs typeface="Times New Roman" panose="02020603050405020304" pitchFamily="18" charset="0"/>
              </a:rPr>
              <a:t>Limestone &amp; PC1/PC2 Geochem</a:t>
            </a:r>
          </a:p>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Dolomite</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9783" y="5599207"/>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308592" y="4507795"/>
            <a:ext cx="6883407" cy="1188464"/>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617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351517"/>
            <a:ext cx="7933795" cy="6506483"/>
          </a:xfrm>
          <a:prstGeom prst="rect">
            <a:avLst/>
          </a:prstGeom>
        </p:spPr>
      </p:pic>
      <p:sp>
        <p:nvSpPr>
          <p:cNvPr id="173" name="TextBox 172"/>
          <p:cNvSpPr txBox="1"/>
          <p:nvPr/>
        </p:nvSpPr>
        <p:spPr>
          <a:xfrm>
            <a:off x="2499181" y="-88530"/>
            <a:ext cx="6839116" cy="769441"/>
          </a:xfrm>
          <a:prstGeom prst="rect">
            <a:avLst/>
          </a:prstGeom>
          <a:solidFill>
            <a:schemeClr val="bg1"/>
          </a:solidFill>
        </p:spPr>
        <p:txBody>
          <a:bodyPr wrap="none" rtlCol="0">
            <a:spAutoFit/>
          </a:bodyPr>
          <a:lstStyle/>
          <a:p>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Ternary,  PC1 &amp; PC2 Maps</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grpSp>
        <p:nvGrpSpPr>
          <p:cNvPr id="5" name="Group 4"/>
          <p:cNvGrpSpPr/>
          <p:nvPr/>
        </p:nvGrpSpPr>
        <p:grpSpPr>
          <a:xfrm>
            <a:off x="2746873" y="605048"/>
            <a:ext cx="3332194" cy="2447881"/>
            <a:chOff x="2746873" y="605048"/>
            <a:chExt cx="3332194" cy="2447881"/>
          </a:xfrm>
        </p:grpSpPr>
        <p:pic>
          <p:nvPicPr>
            <p:cNvPr id="4" name="Picture 3"/>
            <p:cNvPicPr>
              <a:picLocks noChangeAspect="1"/>
            </p:cNvPicPr>
            <p:nvPr/>
          </p:nvPicPr>
          <p:blipFill>
            <a:blip r:embed="rId3"/>
            <a:stretch>
              <a:fillRect/>
            </a:stretch>
          </p:blipFill>
          <p:spPr>
            <a:xfrm>
              <a:off x="2746873" y="605048"/>
              <a:ext cx="3332194" cy="2447881"/>
            </a:xfrm>
            <a:prstGeom prst="rect">
              <a:avLst/>
            </a:prstGeom>
          </p:spPr>
        </p:pic>
        <p:sp>
          <p:nvSpPr>
            <p:cNvPr id="16" name="TextBox 15"/>
            <p:cNvSpPr txBox="1"/>
            <p:nvPr/>
          </p:nvSpPr>
          <p:spPr>
            <a:xfrm>
              <a:off x="2879454" y="767229"/>
              <a:ext cx="955711" cy="369332"/>
            </a:xfrm>
            <a:prstGeom prst="rect">
              <a:avLst/>
            </a:prstGeom>
            <a:noFill/>
          </p:spPr>
          <p:txBody>
            <a:bodyPr wrap="none" rtlCol="0">
              <a:spAutoFit/>
            </a:bodyPr>
            <a:lstStyle/>
            <a:p>
              <a:r>
                <a:rPr lang="en-US" dirty="0" smtClean="0">
                  <a:solidFill>
                    <a:schemeClr val="bg1"/>
                  </a:solidFill>
                </a:rPr>
                <a:t>Geology</a:t>
              </a:r>
              <a:endParaRPr lang="en-US" dirty="0">
                <a:solidFill>
                  <a:schemeClr val="bg1"/>
                </a:solidFill>
              </a:endParaRPr>
            </a:p>
          </p:txBody>
        </p:sp>
      </p:grpSp>
      <p:grpSp>
        <p:nvGrpSpPr>
          <p:cNvPr id="9" name="Group 8"/>
          <p:cNvGrpSpPr/>
          <p:nvPr/>
        </p:nvGrpSpPr>
        <p:grpSpPr>
          <a:xfrm>
            <a:off x="3456226" y="3113074"/>
            <a:ext cx="1708703" cy="367603"/>
            <a:chOff x="3299447" y="2946633"/>
            <a:chExt cx="1708703" cy="367603"/>
          </a:xfrm>
        </p:grpSpPr>
        <p:sp>
          <p:nvSpPr>
            <p:cNvPr id="8" name="Rectangle 7"/>
            <p:cNvSpPr/>
            <p:nvPr/>
          </p:nvSpPr>
          <p:spPr>
            <a:xfrm>
              <a:off x="3678648" y="3065165"/>
              <a:ext cx="1100667"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299447" y="3189686"/>
              <a:ext cx="929534" cy="175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22133" y="2946633"/>
              <a:ext cx="1486017" cy="1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554402" y="2986795"/>
            <a:ext cx="760144" cy="369332"/>
          </a:xfrm>
          <a:prstGeom prst="rect">
            <a:avLst/>
          </a:prstGeom>
          <a:noFill/>
        </p:spPr>
        <p:txBody>
          <a:bodyPr wrap="none" rtlCol="0">
            <a:spAutoFit/>
          </a:bodyPr>
          <a:lstStyle/>
          <a:p>
            <a:r>
              <a:rPr lang="en-US" dirty="0" smtClean="0"/>
              <a:t>30 km</a:t>
            </a:r>
            <a:endParaRPr lang="en-US" dirty="0"/>
          </a:p>
        </p:txBody>
      </p:sp>
      <p:grpSp>
        <p:nvGrpSpPr>
          <p:cNvPr id="22" name="Group 21"/>
          <p:cNvGrpSpPr/>
          <p:nvPr/>
        </p:nvGrpSpPr>
        <p:grpSpPr>
          <a:xfrm>
            <a:off x="6210861" y="642875"/>
            <a:ext cx="3271806" cy="2410053"/>
            <a:chOff x="6210861" y="642875"/>
            <a:chExt cx="3271806" cy="2410053"/>
          </a:xfrm>
        </p:grpSpPr>
        <p:pic>
          <p:nvPicPr>
            <p:cNvPr id="20" name="Picture 19"/>
            <p:cNvPicPr>
              <a:picLocks noChangeAspect="1"/>
            </p:cNvPicPr>
            <p:nvPr/>
          </p:nvPicPr>
          <p:blipFill>
            <a:blip r:embed="rId4"/>
            <a:stretch>
              <a:fillRect/>
            </a:stretch>
          </p:blipFill>
          <p:spPr>
            <a:xfrm>
              <a:off x="6210861" y="642875"/>
              <a:ext cx="3271806" cy="2410053"/>
            </a:xfrm>
            <a:prstGeom prst="rect">
              <a:avLst/>
            </a:prstGeom>
          </p:spPr>
        </p:pic>
        <p:sp>
          <p:nvSpPr>
            <p:cNvPr id="25" name="TextBox 24"/>
            <p:cNvSpPr txBox="1"/>
            <p:nvPr/>
          </p:nvSpPr>
          <p:spPr>
            <a:xfrm>
              <a:off x="6438734" y="813182"/>
              <a:ext cx="889859" cy="369332"/>
            </a:xfrm>
            <a:prstGeom prst="rect">
              <a:avLst/>
            </a:prstGeom>
            <a:noFill/>
          </p:spPr>
          <p:txBody>
            <a:bodyPr wrap="none" rtlCol="0">
              <a:spAutoFit/>
            </a:bodyPr>
            <a:lstStyle/>
            <a:p>
              <a:r>
                <a:rPr lang="en-US" dirty="0" smtClean="0">
                  <a:solidFill>
                    <a:schemeClr val="bg1"/>
                  </a:solidFill>
                </a:rPr>
                <a:t>Ternary</a:t>
              </a:r>
              <a:endParaRPr lang="en-US" dirty="0">
                <a:solidFill>
                  <a:schemeClr val="bg1"/>
                </a:solidFill>
              </a:endParaRPr>
            </a:p>
          </p:txBody>
        </p:sp>
      </p:gr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614461" y="1089043"/>
            <a:ext cx="2318317" cy="1672902"/>
            <a:chOff x="9094752" y="5593297"/>
            <a:chExt cx="2318317" cy="1672902"/>
          </a:xfrm>
        </p:grpSpPr>
        <p:pic>
          <p:nvPicPr>
            <p:cNvPr id="30" name="Picture 29"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31" name="TextBox 30"/>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32" name="TextBox 31"/>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3" name="TextBox 32"/>
            <p:cNvSpPr txBox="1"/>
            <p:nvPr/>
          </p:nvSpPr>
          <p:spPr>
            <a:xfrm>
              <a:off x="10430305" y="6896867"/>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746872" y="3514594"/>
            <a:ext cx="3308083" cy="2370558"/>
            <a:chOff x="2746872" y="3514594"/>
            <a:chExt cx="3308083" cy="2370558"/>
          </a:xfrm>
        </p:grpSpPr>
        <p:pic>
          <p:nvPicPr>
            <p:cNvPr id="24" name="Picture 23"/>
            <p:cNvPicPr>
              <a:picLocks noChangeAspect="1"/>
            </p:cNvPicPr>
            <p:nvPr/>
          </p:nvPicPr>
          <p:blipFill>
            <a:blip r:embed="rId6"/>
            <a:stretch>
              <a:fillRect/>
            </a:stretch>
          </p:blipFill>
          <p:spPr>
            <a:xfrm>
              <a:off x="2746872" y="3514594"/>
              <a:ext cx="3308083" cy="2370558"/>
            </a:xfrm>
            <a:prstGeom prst="rect">
              <a:avLst/>
            </a:prstGeom>
          </p:spPr>
        </p:pic>
        <p:sp>
          <p:nvSpPr>
            <p:cNvPr id="36" name="TextBox 35"/>
            <p:cNvSpPr txBox="1"/>
            <p:nvPr/>
          </p:nvSpPr>
          <p:spPr>
            <a:xfrm>
              <a:off x="3157768" y="3693222"/>
              <a:ext cx="543739" cy="369332"/>
            </a:xfrm>
            <a:prstGeom prst="rect">
              <a:avLst/>
            </a:prstGeom>
            <a:noFill/>
          </p:spPr>
          <p:txBody>
            <a:bodyPr wrap="none" rtlCol="0">
              <a:spAutoFit/>
            </a:bodyPr>
            <a:lstStyle/>
            <a:p>
              <a:r>
                <a:rPr lang="en-US" dirty="0" smtClean="0">
                  <a:solidFill>
                    <a:schemeClr val="bg1"/>
                  </a:solidFill>
                </a:rPr>
                <a:t>PC1</a:t>
              </a:r>
              <a:endParaRPr lang="en-US" dirty="0">
                <a:solidFill>
                  <a:schemeClr val="bg1"/>
                </a:solidFill>
              </a:endParaRPr>
            </a:p>
          </p:txBody>
        </p:sp>
      </p:grpSp>
      <p:grpSp>
        <p:nvGrpSpPr>
          <p:cNvPr id="37" name="Group 36"/>
          <p:cNvGrpSpPr/>
          <p:nvPr/>
        </p:nvGrpSpPr>
        <p:grpSpPr>
          <a:xfrm>
            <a:off x="6171305" y="3480676"/>
            <a:ext cx="3311362" cy="2404475"/>
            <a:chOff x="6171305" y="3480676"/>
            <a:chExt cx="3311362" cy="2404475"/>
          </a:xfrm>
        </p:grpSpPr>
        <p:pic>
          <p:nvPicPr>
            <p:cNvPr id="35" name="Picture 34"/>
            <p:cNvPicPr>
              <a:picLocks noChangeAspect="1"/>
            </p:cNvPicPr>
            <p:nvPr/>
          </p:nvPicPr>
          <p:blipFill>
            <a:blip r:embed="rId7"/>
            <a:stretch>
              <a:fillRect/>
            </a:stretch>
          </p:blipFill>
          <p:spPr>
            <a:xfrm>
              <a:off x="6171305" y="3480676"/>
              <a:ext cx="3311362" cy="2404475"/>
            </a:xfrm>
            <a:prstGeom prst="rect">
              <a:avLst/>
            </a:prstGeom>
          </p:spPr>
        </p:pic>
        <p:sp>
          <p:nvSpPr>
            <p:cNvPr id="40" name="TextBox 39"/>
            <p:cNvSpPr txBox="1"/>
            <p:nvPr/>
          </p:nvSpPr>
          <p:spPr>
            <a:xfrm>
              <a:off x="6375259" y="3693222"/>
              <a:ext cx="543739" cy="369332"/>
            </a:xfrm>
            <a:prstGeom prst="rect">
              <a:avLst/>
            </a:prstGeom>
            <a:noFill/>
          </p:spPr>
          <p:txBody>
            <a:bodyPr wrap="none" rtlCol="0">
              <a:spAutoFit/>
            </a:bodyPr>
            <a:lstStyle/>
            <a:p>
              <a:r>
                <a:rPr lang="en-US" dirty="0" smtClean="0">
                  <a:solidFill>
                    <a:schemeClr val="bg1"/>
                  </a:solidFill>
                </a:rPr>
                <a:t>PC2</a:t>
              </a:r>
              <a:endParaRPr lang="en-US" dirty="0">
                <a:solidFill>
                  <a:schemeClr val="bg1"/>
                </a:solidFill>
              </a:endParaRPr>
            </a:p>
          </p:txBody>
        </p:sp>
      </p:grpSp>
      <p:pic>
        <p:nvPicPr>
          <p:cNvPr id="38" name="Picture 37"/>
          <p:cNvPicPr>
            <a:picLocks noChangeAspect="1"/>
          </p:cNvPicPr>
          <p:nvPr/>
        </p:nvPicPr>
        <p:blipFill>
          <a:blip r:embed="rId8"/>
          <a:stretch>
            <a:fillRect/>
          </a:stretch>
        </p:blipFill>
        <p:spPr>
          <a:xfrm>
            <a:off x="2387599" y="6033002"/>
            <a:ext cx="7933795" cy="824998"/>
          </a:xfrm>
          <a:prstGeom prst="rect">
            <a:avLst/>
          </a:prstGeom>
        </p:spPr>
      </p:pic>
      <p:cxnSp>
        <p:nvCxnSpPr>
          <p:cNvPr id="10" name="Straight Connector 9"/>
          <p:cNvCxnSpPr/>
          <p:nvPr/>
        </p:nvCxnSpPr>
        <p:spPr>
          <a:xfrm>
            <a:off x="932211" y="1104708"/>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5770" y="2098465"/>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95770" y="1528252"/>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43682" y="2117210"/>
            <a:ext cx="1001364" cy="369332"/>
          </a:xfrm>
          <a:prstGeom prst="rect">
            <a:avLst/>
          </a:prstGeom>
          <a:noFill/>
        </p:spPr>
        <p:txBody>
          <a:bodyPr wrap="none" rtlCol="0">
            <a:spAutoFit/>
          </a:bodyPr>
          <a:lstStyle/>
          <a:p>
            <a:r>
              <a:rPr lang="en-US" dirty="0" smtClean="0"/>
              <a:t>Ur count</a:t>
            </a:r>
            <a:endParaRPr lang="en-US" dirty="0"/>
          </a:p>
        </p:txBody>
      </p:sp>
      <p:sp>
        <p:nvSpPr>
          <p:cNvPr id="42" name="TextBox 41"/>
          <p:cNvSpPr txBox="1"/>
          <p:nvPr/>
        </p:nvSpPr>
        <p:spPr>
          <a:xfrm rot="19478754">
            <a:off x="1031547" y="1271023"/>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43" name="TextBox 42"/>
          <p:cNvSpPr txBox="1"/>
          <p:nvPr/>
        </p:nvSpPr>
        <p:spPr>
          <a:xfrm rot="16200000">
            <a:off x="-247766" y="1346064"/>
            <a:ext cx="1775709" cy="369332"/>
          </a:xfrm>
          <a:prstGeom prst="rect">
            <a:avLst/>
          </a:prstGeom>
          <a:noFill/>
        </p:spPr>
        <p:txBody>
          <a:bodyPr wrap="square" rtlCol="0">
            <a:spAutoFit/>
          </a:bodyPr>
          <a:lstStyle/>
          <a:p>
            <a:r>
              <a:rPr lang="en-US" dirty="0" smtClean="0"/>
              <a:t>Potassium  count</a:t>
            </a:r>
            <a:endParaRPr lang="en-US" dirty="0"/>
          </a:p>
        </p:txBody>
      </p:sp>
      <p:sp>
        <p:nvSpPr>
          <p:cNvPr id="19" name="Oval 18"/>
          <p:cNvSpPr/>
          <p:nvPr/>
        </p:nvSpPr>
        <p:spPr>
          <a:xfrm>
            <a:off x="1542786" y="6965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695186" y="8489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487568" y="1069623"/>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856394" y="155998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190558" y="128937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017680" y="103857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56949" y="351517"/>
            <a:ext cx="0" cy="6093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81025" y="3363833"/>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4584" y="4357590"/>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4584" y="3787377"/>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92496" y="4376335"/>
            <a:ext cx="1001364" cy="369332"/>
          </a:xfrm>
          <a:prstGeom prst="rect">
            <a:avLst/>
          </a:prstGeom>
          <a:noFill/>
        </p:spPr>
        <p:txBody>
          <a:bodyPr wrap="none" rtlCol="0">
            <a:spAutoFit/>
          </a:bodyPr>
          <a:lstStyle/>
          <a:p>
            <a:r>
              <a:rPr lang="en-US" dirty="0" smtClean="0"/>
              <a:t>Ur count</a:t>
            </a:r>
            <a:endParaRPr lang="en-US" dirty="0"/>
          </a:p>
        </p:txBody>
      </p:sp>
      <p:sp>
        <p:nvSpPr>
          <p:cNvPr id="54" name="TextBox 53"/>
          <p:cNvSpPr txBox="1"/>
          <p:nvPr/>
        </p:nvSpPr>
        <p:spPr>
          <a:xfrm rot="19478754">
            <a:off x="980361" y="3530148"/>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55" name="TextBox 54"/>
          <p:cNvSpPr txBox="1"/>
          <p:nvPr/>
        </p:nvSpPr>
        <p:spPr>
          <a:xfrm rot="16200000">
            <a:off x="-298952" y="3605189"/>
            <a:ext cx="1775709" cy="369332"/>
          </a:xfrm>
          <a:prstGeom prst="rect">
            <a:avLst/>
          </a:prstGeom>
          <a:noFill/>
        </p:spPr>
        <p:txBody>
          <a:bodyPr wrap="square" rtlCol="0">
            <a:spAutoFit/>
          </a:bodyPr>
          <a:lstStyle/>
          <a:p>
            <a:r>
              <a:rPr lang="en-US" dirty="0" smtClean="0"/>
              <a:t>Potassium  count</a:t>
            </a:r>
            <a:endParaRPr lang="en-US" dirty="0"/>
          </a:p>
        </p:txBody>
      </p:sp>
      <p:sp>
        <p:nvSpPr>
          <p:cNvPr id="56" name="Oval 55"/>
          <p:cNvSpPr/>
          <p:nvPr/>
        </p:nvSpPr>
        <p:spPr>
          <a:xfrm>
            <a:off x="1796510" y="3105325"/>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016650" y="3767478"/>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91659" y="388610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584735" y="4103810"/>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34632" y="4070011"/>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220820" y="406255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756170" y="3540821"/>
            <a:ext cx="1775709" cy="369332"/>
          </a:xfrm>
          <a:prstGeom prst="rect">
            <a:avLst/>
          </a:prstGeom>
          <a:noFill/>
        </p:spPr>
        <p:txBody>
          <a:bodyPr wrap="square" rtlCol="0">
            <a:spAutoFit/>
          </a:bodyPr>
          <a:lstStyle/>
          <a:p>
            <a:r>
              <a:rPr lang="en-US" dirty="0" smtClean="0"/>
              <a:t>Total   count</a:t>
            </a:r>
            <a:endParaRPr lang="en-US" dirty="0"/>
          </a:p>
        </p:txBody>
      </p:sp>
      <p:grpSp>
        <p:nvGrpSpPr>
          <p:cNvPr id="67" name="Group 66"/>
          <p:cNvGrpSpPr/>
          <p:nvPr/>
        </p:nvGrpSpPr>
        <p:grpSpPr>
          <a:xfrm>
            <a:off x="616222" y="4901376"/>
            <a:ext cx="1372111" cy="1969033"/>
            <a:chOff x="616222" y="4901376"/>
            <a:chExt cx="1372111" cy="1969033"/>
          </a:xfrm>
        </p:grpSpPr>
        <p:sp>
          <p:nvSpPr>
            <p:cNvPr id="49" name="TextBox 48"/>
            <p:cNvSpPr txBox="1"/>
            <p:nvPr/>
          </p:nvSpPr>
          <p:spPr>
            <a:xfrm>
              <a:off x="616222" y="4901376"/>
              <a:ext cx="1316386" cy="369332"/>
            </a:xfrm>
            <a:prstGeom prst="rect">
              <a:avLst/>
            </a:prstGeom>
            <a:noFill/>
          </p:spPr>
          <p:txBody>
            <a:bodyPr wrap="none" rtlCol="0">
              <a:spAutoFit/>
            </a:bodyPr>
            <a:lstStyle/>
            <a:p>
              <a:r>
                <a:rPr lang="en-US" dirty="0" smtClean="0">
                  <a:solidFill>
                    <a:schemeClr val="accent4">
                      <a:lumMod val="75000"/>
                    </a:schemeClr>
                  </a:solidFill>
                </a:rPr>
                <a:t>(x</a:t>
              </a:r>
              <a:r>
                <a:rPr lang="en-US" baseline="-25000" dirty="0" smtClean="0">
                  <a:solidFill>
                    <a:schemeClr val="accent4">
                      <a:lumMod val="75000"/>
                    </a:schemeClr>
                  </a:solidFill>
                </a:rPr>
                <a:t>1</a:t>
              </a:r>
              <a:r>
                <a:rPr lang="en-US" dirty="0" smtClean="0">
                  <a:solidFill>
                    <a:schemeClr val="accent4">
                      <a:lumMod val="75000"/>
                    </a:schemeClr>
                  </a:solidFill>
                </a:rPr>
                <a:t>,x</a:t>
              </a:r>
              <a:r>
                <a:rPr lang="en-US" baseline="-25000" dirty="0" smtClean="0">
                  <a:solidFill>
                    <a:schemeClr val="accent4">
                      <a:lumMod val="75000"/>
                    </a:schemeClr>
                  </a:solidFill>
                </a:rPr>
                <a:t>2</a:t>
              </a:r>
              <a:r>
                <a:rPr lang="en-US" dirty="0" smtClean="0">
                  <a:solidFill>
                    <a:schemeClr val="accent4">
                      <a:lumMod val="75000"/>
                    </a:schemeClr>
                  </a:solidFill>
                </a:rPr>
                <a:t>, x</a:t>
              </a:r>
              <a:r>
                <a:rPr lang="en-US" baseline="-25000" dirty="0" smtClean="0">
                  <a:solidFill>
                    <a:schemeClr val="accent4">
                      <a:lumMod val="75000"/>
                    </a:schemeClr>
                  </a:solidFill>
                </a:rPr>
                <a:t>3</a:t>
              </a:r>
              <a:r>
                <a:rPr lang="en-US" dirty="0" smtClean="0">
                  <a:solidFill>
                    <a:schemeClr val="accent4">
                      <a:lumMod val="75000"/>
                    </a:schemeClr>
                  </a:solidFill>
                </a:rPr>
                <a:t>, x</a:t>
              </a:r>
              <a:r>
                <a:rPr lang="en-US" baseline="-25000" dirty="0" smtClean="0">
                  <a:solidFill>
                    <a:schemeClr val="accent4">
                      <a:lumMod val="75000"/>
                    </a:schemeClr>
                  </a:solidFill>
                </a:rPr>
                <a:t>4</a:t>
              </a:r>
              <a:r>
                <a:rPr lang="en-US" dirty="0" smtClean="0">
                  <a:solidFill>
                    <a:schemeClr val="accent4">
                      <a:lumMod val="75000"/>
                    </a:schemeClr>
                  </a:solidFill>
                </a:rPr>
                <a:t>)</a:t>
              </a:r>
              <a:endParaRPr lang="en-US" dirty="0">
                <a:solidFill>
                  <a:schemeClr val="accent4">
                    <a:lumMod val="75000"/>
                  </a:schemeClr>
                </a:solidFill>
              </a:endParaRPr>
            </a:p>
          </p:txBody>
        </p:sp>
        <p:sp>
          <p:nvSpPr>
            <p:cNvPr id="64" name="TextBox 63"/>
            <p:cNvSpPr txBox="1"/>
            <p:nvPr/>
          </p:nvSpPr>
          <p:spPr>
            <a:xfrm>
              <a:off x="634797" y="5204941"/>
              <a:ext cx="1316386" cy="369332"/>
            </a:xfrm>
            <a:prstGeom prst="rect">
              <a:avLst/>
            </a:prstGeom>
            <a:noFill/>
          </p:spPr>
          <p:txBody>
            <a:bodyPr wrap="none" rtlCol="0">
              <a:spAutoFit/>
            </a:bodyPr>
            <a:lstStyle/>
            <a:p>
              <a:r>
                <a:rPr lang="en-US" dirty="0" smtClean="0">
                  <a:solidFill>
                    <a:srgbClr val="00B0F0"/>
                  </a:solidFill>
                </a:rPr>
                <a:t>(x</a:t>
              </a:r>
              <a:r>
                <a:rPr lang="en-US" baseline="-25000" dirty="0" smtClean="0">
                  <a:solidFill>
                    <a:srgbClr val="00B0F0"/>
                  </a:solidFill>
                </a:rPr>
                <a:t>1</a:t>
              </a:r>
              <a:r>
                <a:rPr lang="en-US" dirty="0" smtClean="0">
                  <a:solidFill>
                    <a:srgbClr val="00B0F0"/>
                  </a:solidFill>
                </a:rPr>
                <a:t>,x</a:t>
              </a:r>
              <a:r>
                <a:rPr lang="en-US" baseline="-25000" dirty="0" smtClean="0">
                  <a:solidFill>
                    <a:srgbClr val="00B0F0"/>
                  </a:solidFill>
                </a:rPr>
                <a:t>2</a:t>
              </a:r>
              <a:r>
                <a:rPr lang="en-US" dirty="0" smtClean="0">
                  <a:solidFill>
                    <a:srgbClr val="00B0F0"/>
                  </a:solidFill>
                </a:rPr>
                <a:t>, x</a:t>
              </a:r>
              <a:r>
                <a:rPr lang="en-US" baseline="-25000" dirty="0" smtClean="0">
                  <a:solidFill>
                    <a:srgbClr val="00B0F0"/>
                  </a:solidFill>
                </a:rPr>
                <a:t>3</a:t>
              </a:r>
              <a:r>
                <a:rPr lang="en-US" dirty="0" smtClean="0">
                  <a:solidFill>
                    <a:srgbClr val="00B0F0"/>
                  </a:solidFill>
                </a:rPr>
                <a:t>, x</a:t>
              </a:r>
              <a:r>
                <a:rPr lang="en-US" baseline="-25000" dirty="0" smtClean="0">
                  <a:solidFill>
                    <a:srgbClr val="00B0F0"/>
                  </a:solidFill>
                </a:rPr>
                <a:t>4</a:t>
              </a:r>
              <a:r>
                <a:rPr lang="en-US" dirty="0" smtClean="0">
                  <a:solidFill>
                    <a:srgbClr val="00B0F0"/>
                  </a:solidFill>
                </a:rPr>
                <a:t>)</a:t>
              </a:r>
              <a:endParaRPr lang="en-US" dirty="0">
                <a:solidFill>
                  <a:srgbClr val="00B0F0"/>
                </a:solidFill>
              </a:endParaRPr>
            </a:p>
          </p:txBody>
        </p:sp>
        <p:sp>
          <p:nvSpPr>
            <p:cNvPr id="65" name="TextBox 64"/>
            <p:cNvSpPr txBox="1"/>
            <p:nvPr/>
          </p:nvSpPr>
          <p:spPr>
            <a:xfrm>
              <a:off x="653372" y="5508506"/>
              <a:ext cx="1316386" cy="369332"/>
            </a:xfrm>
            <a:prstGeom prst="rect">
              <a:avLst/>
            </a:prstGeom>
            <a:noFill/>
          </p:spPr>
          <p:txBody>
            <a:bodyPr wrap="none" rtlCol="0">
              <a:spAutoFit/>
            </a:bodyPr>
            <a:lstStyle/>
            <a:p>
              <a:r>
                <a:rPr lang="en-US" dirty="0" smtClean="0">
                  <a:solidFill>
                    <a:srgbClr val="FF0000"/>
                  </a:solidFill>
                </a:rPr>
                <a:t>(x</a:t>
              </a:r>
              <a:r>
                <a:rPr lang="en-US" baseline="-25000" dirty="0" smtClean="0">
                  <a:solidFill>
                    <a:srgbClr val="FF0000"/>
                  </a:solidFill>
                </a:rPr>
                <a:t>1</a:t>
              </a:r>
              <a:r>
                <a:rPr lang="en-US" dirty="0" smtClean="0">
                  <a:solidFill>
                    <a:srgbClr val="FF0000"/>
                  </a:solidFill>
                </a:rPr>
                <a:t>,x</a:t>
              </a:r>
              <a:r>
                <a:rPr lang="en-US" baseline="-25000" dirty="0" smtClean="0">
                  <a:solidFill>
                    <a:srgbClr val="FF0000"/>
                  </a:solidFill>
                </a:rPr>
                <a:t>2</a:t>
              </a:r>
              <a:r>
                <a:rPr lang="en-US" dirty="0" smtClean="0">
                  <a:solidFill>
                    <a:srgbClr val="FF0000"/>
                  </a:solidFill>
                </a:rPr>
                <a:t>, x</a:t>
              </a:r>
              <a:r>
                <a:rPr lang="en-US" baseline="-25000" dirty="0" smtClean="0">
                  <a:solidFill>
                    <a:srgbClr val="FF0000"/>
                  </a:solidFill>
                </a:rPr>
                <a:t>3</a:t>
              </a:r>
              <a:r>
                <a:rPr lang="en-US" dirty="0" smtClean="0">
                  <a:solidFill>
                    <a:srgbClr val="FF0000"/>
                  </a:solidFill>
                </a:rPr>
                <a:t>, x</a:t>
              </a:r>
              <a:r>
                <a:rPr lang="en-US" baseline="-25000" dirty="0" smtClean="0">
                  <a:solidFill>
                    <a:srgbClr val="FF0000"/>
                  </a:solidFill>
                </a:rPr>
                <a:t>4</a:t>
              </a:r>
              <a:r>
                <a:rPr lang="en-US" dirty="0" smtClean="0">
                  <a:solidFill>
                    <a:srgbClr val="FF0000"/>
                  </a:solidFill>
                </a:rPr>
                <a:t>)</a:t>
              </a:r>
              <a:endParaRPr lang="en-US" dirty="0">
                <a:solidFill>
                  <a:srgbClr val="FF0000"/>
                </a:solidFill>
              </a:endParaRPr>
            </a:p>
          </p:txBody>
        </p:sp>
        <p:sp>
          <p:nvSpPr>
            <p:cNvPr id="66" name="TextBox 65"/>
            <p:cNvSpPr txBox="1"/>
            <p:nvPr/>
          </p:nvSpPr>
          <p:spPr>
            <a:xfrm>
              <a:off x="671947" y="5812071"/>
              <a:ext cx="1316386" cy="369332"/>
            </a:xfrm>
            <a:prstGeom prst="rect">
              <a:avLst/>
            </a:prstGeom>
            <a:noFill/>
          </p:spPr>
          <p:txBody>
            <a:bodyPr wrap="none" rtlCol="0">
              <a:spAutoFit/>
            </a:bodyPr>
            <a:lstStyle/>
            <a:p>
              <a:r>
                <a:rPr lang="en-US" dirty="0" smtClean="0">
                  <a:solidFill>
                    <a:srgbClr val="00B050"/>
                  </a:solidFill>
                </a:rPr>
                <a:t>(x</a:t>
              </a:r>
              <a:r>
                <a:rPr lang="en-US" baseline="-25000" dirty="0" smtClean="0">
                  <a:solidFill>
                    <a:srgbClr val="00B050"/>
                  </a:solidFill>
                </a:rPr>
                <a:t>1</a:t>
              </a:r>
              <a:r>
                <a:rPr lang="en-US" dirty="0" smtClean="0">
                  <a:solidFill>
                    <a:srgbClr val="00B050"/>
                  </a:solidFill>
                </a:rPr>
                <a:t>,x</a:t>
              </a:r>
              <a:r>
                <a:rPr lang="en-US" baseline="-25000" dirty="0" smtClean="0">
                  <a:solidFill>
                    <a:srgbClr val="00B050"/>
                  </a:solidFill>
                </a:rPr>
                <a:t>2</a:t>
              </a:r>
              <a:r>
                <a:rPr lang="en-US" dirty="0" smtClean="0">
                  <a:solidFill>
                    <a:srgbClr val="00B050"/>
                  </a:solidFill>
                </a:rPr>
                <a:t>, x</a:t>
              </a:r>
              <a:r>
                <a:rPr lang="en-US" baseline="-25000" dirty="0" smtClean="0">
                  <a:solidFill>
                    <a:srgbClr val="00B050"/>
                  </a:solidFill>
                </a:rPr>
                <a:t>3</a:t>
              </a:r>
              <a:r>
                <a:rPr lang="en-US" dirty="0" smtClean="0">
                  <a:solidFill>
                    <a:srgbClr val="00B050"/>
                  </a:solidFill>
                </a:rPr>
                <a:t>, x</a:t>
              </a:r>
              <a:r>
                <a:rPr lang="en-US" baseline="-25000" dirty="0" smtClean="0">
                  <a:solidFill>
                    <a:srgbClr val="00B050"/>
                  </a:solidFill>
                </a:rPr>
                <a:t>4</a:t>
              </a:r>
              <a:r>
                <a:rPr lang="en-US" dirty="0" smtClean="0">
                  <a:solidFill>
                    <a:srgbClr val="00B050"/>
                  </a:solidFill>
                </a:rPr>
                <a:t>)</a:t>
              </a:r>
              <a:endParaRPr lang="en-US" dirty="0">
                <a:solidFill>
                  <a:srgbClr val="00B050"/>
                </a:solidFill>
              </a:endParaRPr>
            </a:p>
          </p:txBody>
        </p:sp>
        <p:sp>
          <p:nvSpPr>
            <p:cNvPr id="63" name="TextBox 62"/>
            <p:cNvSpPr txBox="1"/>
            <p:nvPr/>
          </p:nvSpPr>
          <p:spPr>
            <a:xfrm>
              <a:off x="1155755" y="5947079"/>
              <a:ext cx="242374" cy="923330"/>
            </a:xfrm>
            <a:prstGeom prst="rect">
              <a:avLst/>
            </a:prstGeom>
            <a:noFill/>
          </p:spPr>
          <p:txBody>
            <a:bodyPr wrap="none" rtlCol="0">
              <a:spAutoFit/>
            </a:bodyPr>
            <a:lstStyle/>
            <a:p>
              <a:r>
                <a:rPr lang="en-US" dirty="0" smtClean="0"/>
                <a:t>.</a:t>
              </a:r>
            </a:p>
            <a:p>
              <a:r>
                <a:rPr lang="en-US" dirty="0" smtClean="0"/>
                <a:t>.</a:t>
              </a:r>
            </a:p>
            <a:p>
              <a:r>
                <a:rPr lang="en-US" dirty="0"/>
                <a:t>.</a:t>
              </a:r>
            </a:p>
          </p:txBody>
        </p:sp>
      </p:grpSp>
      <p:sp>
        <p:nvSpPr>
          <p:cNvPr id="12" name="TextBox 11"/>
          <p:cNvSpPr txBox="1"/>
          <p:nvPr/>
        </p:nvSpPr>
        <p:spPr>
          <a:xfrm>
            <a:off x="460718" y="107899"/>
            <a:ext cx="1670714"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x</a:t>
            </a:r>
            <a:r>
              <a:rPr lang="en-US" dirty="0" smtClean="0"/>
              <a:t>=(TC, </a:t>
            </a:r>
            <a:r>
              <a:rPr lang="en-US" dirty="0" err="1" smtClean="0"/>
              <a:t>Th</a:t>
            </a:r>
            <a:r>
              <a:rPr lang="en-US" dirty="0" smtClean="0"/>
              <a:t>, Ur, K)</a:t>
            </a:r>
            <a:endParaRPr lang="en-US" dirty="0"/>
          </a:p>
        </p:txBody>
      </p:sp>
      <p:grpSp>
        <p:nvGrpSpPr>
          <p:cNvPr id="68" name="Group 67"/>
          <p:cNvGrpSpPr/>
          <p:nvPr/>
        </p:nvGrpSpPr>
        <p:grpSpPr>
          <a:xfrm>
            <a:off x="4844610" y="737283"/>
            <a:ext cx="4610065" cy="4062284"/>
            <a:chOff x="4844610" y="737283"/>
            <a:chExt cx="4610065" cy="4062284"/>
          </a:xfrm>
        </p:grpSpPr>
        <p:cxnSp>
          <p:nvCxnSpPr>
            <p:cNvPr id="69" name="Straight Arrow Connector 68"/>
            <p:cNvCxnSpPr/>
            <p:nvPr/>
          </p:nvCxnSpPr>
          <p:spPr>
            <a:xfrm flipH="1">
              <a:off x="7090756" y="142164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9296733" y="737283"/>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5390026" y="368603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7981591" y="3650746"/>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8146429"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4857123"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8146429" y="1629413"/>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4844610" y="1603890"/>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6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351517"/>
            <a:ext cx="7933795" cy="6506483"/>
          </a:xfrm>
          <a:prstGeom prst="rect">
            <a:avLst/>
          </a:prstGeom>
        </p:spPr>
      </p:pic>
      <p:sp>
        <p:nvSpPr>
          <p:cNvPr id="173" name="TextBox 172"/>
          <p:cNvSpPr txBox="1"/>
          <p:nvPr/>
        </p:nvSpPr>
        <p:spPr>
          <a:xfrm>
            <a:off x="3558469" y="-160341"/>
            <a:ext cx="5089855" cy="769441"/>
          </a:xfrm>
          <a:prstGeom prst="rect">
            <a:avLst/>
          </a:prstGeom>
          <a:solidFill>
            <a:schemeClr val="bg1"/>
          </a:solidFill>
        </p:spPr>
        <p:txBody>
          <a:bodyPr wrap="none" rtlCol="0">
            <a:spAutoFit/>
          </a:bodyPr>
          <a:lstStyle/>
          <a:p>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K-Means Clustering</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grpSp>
        <p:nvGrpSpPr>
          <p:cNvPr id="5" name="Group 4"/>
          <p:cNvGrpSpPr/>
          <p:nvPr/>
        </p:nvGrpSpPr>
        <p:grpSpPr>
          <a:xfrm>
            <a:off x="2746873" y="605048"/>
            <a:ext cx="3332194" cy="2447881"/>
            <a:chOff x="2746873" y="605048"/>
            <a:chExt cx="3332194" cy="2447881"/>
          </a:xfrm>
        </p:grpSpPr>
        <p:pic>
          <p:nvPicPr>
            <p:cNvPr id="4" name="Picture 3"/>
            <p:cNvPicPr>
              <a:picLocks noChangeAspect="1"/>
            </p:cNvPicPr>
            <p:nvPr/>
          </p:nvPicPr>
          <p:blipFill>
            <a:blip r:embed="rId3"/>
            <a:stretch>
              <a:fillRect/>
            </a:stretch>
          </p:blipFill>
          <p:spPr>
            <a:xfrm>
              <a:off x="2746873" y="605048"/>
              <a:ext cx="3332194" cy="2447881"/>
            </a:xfrm>
            <a:prstGeom prst="rect">
              <a:avLst/>
            </a:prstGeom>
          </p:spPr>
        </p:pic>
        <p:sp>
          <p:nvSpPr>
            <p:cNvPr id="16" name="TextBox 15"/>
            <p:cNvSpPr txBox="1"/>
            <p:nvPr/>
          </p:nvSpPr>
          <p:spPr>
            <a:xfrm>
              <a:off x="2879454" y="767229"/>
              <a:ext cx="955711" cy="369332"/>
            </a:xfrm>
            <a:prstGeom prst="rect">
              <a:avLst/>
            </a:prstGeom>
            <a:noFill/>
          </p:spPr>
          <p:txBody>
            <a:bodyPr wrap="none" rtlCol="0">
              <a:spAutoFit/>
            </a:bodyPr>
            <a:lstStyle/>
            <a:p>
              <a:r>
                <a:rPr lang="en-US" dirty="0" smtClean="0">
                  <a:solidFill>
                    <a:schemeClr val="bg1"/>
                  </a:solidFill>
                </a:rPr>
                <a:t>Geology</a:t>
              </a:r>
              <a:endParaRPr lang="en-US" dirty="0">
                <a:solidFill>
                  <a:schemeClr val="bg1"/>
                </a:solidFill>
              </a:endParaRPr>
            </a:p>
          </p:txBody>
        </p:sp>
      </p:grpSp>
      <p:grpSp>
        <p:nvGrpSpPr>
          <p:cNvPr id="9" name="Group 8"/>
          <p:cNvGrpSpPr/>
          <p:nvPr/>
        </p:nvGrpSpPr>
        <p:grpSpPr>
          <a:xfrm>
            <a:off x="3456226" y="3113074"/>
            <a:ext cx="1708703" cy="367603"/>
            <a:chOff x="3299447" y="2946633"/>
            <a:chExt cx="1708703" cy="367603"/>
          </a:xfrm>
        </p:grpSpPr>
        <p:sp>
          <p:nvSpPr>
            <p:cNvPr id="8" name="Rectangle 7"/>
            <p:cNvSpPr/>
            <p:nvPr/>
          </p:nvSpPr>
          <p:spPr>
            <a:xfrm>
              <a:off x="3678648" y="3065165"/>
              <a:ext cx="1100667"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299447" y="3189686"/>
              <a:ext cx="929534" cy="175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22133" y="2946633"/>
              <a:ext cx="1486017" cy="1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554402" y="2986795"/>
            <a:ext cx="760144" cy="369332"/>
          </a:xfrm>
          <a:prstGeom prst="rect">
            <a:avLst/>
          </a:prstGeom>
          <a:noFill/>
        </p:spPr>
        <p:txBody>
          <a:bodyPr wrap="none" rtlCol="0">
            <a:spAutoFit/>
          </a:bodyPr>
          <a:lstStyle/>
          <a:p>
            <a:r>
              <a:rPr lang="en-US" dirty="0" smtClean="0"/>
              <a:t>30 km</a:t>
            </a:r>
            <a:endParaRPr lang="en-US" dirty="0"/>
          </a:p>
        </p:txBody>
      </p:sp>
      <p:grpSp>
        <p:nvGrpSpPr>
          <p:cNvPr id="22" name="Group 21"/>
          <p:cNvGrpSpPr/>
          <p:nvPr/>
        </p:nvGrpSpPr>
        <p:grpSpPr>
          <a:xfrm>
            <a:off x="6210861" y="642875"/>
            <a:ext cx="3271806" cy="2410053"/>
            <a:chOff x="6210861" y="642875"/>
            <a:chExt cx="3271806" cy="2410053"/>
          </a:xfrm>
        </p:grpSpPr>
        <p:pic>
          <p:nvPicPr>
            <p:cNvPr id="20" name="Picture 19"/>
            <p:cNvPicPr>
              <a:picLocks noChangeAspect="1"/>
            </p:cNvPicPr>
            <p:nvPr/>
          </p:nvPicPr>
          <p:blipFill>
            <a:blip r:embed="rId4"/>
            <a:stretch>
              <a:fillRect/>
            </a:stretch>
          </p:blipFill>
          <p:spPr>
            <a:xfrm>
              <a:off x="6210861" y="642875"/>
              <a:ext cx="3271806" cy="2410053"/>
            </a:xfrm>
            <a:prstGeom prst="rect">
              <a:avLst/>
            </a:prstGeom>
          </p:spPr>
        </p:pic>
        <p:sp>
          <p:nvSpPr>
            <p:cNvPr id="25" name="TextBox 24"/>
            <p:cNvSpPr txBox="1"/>
            <p:nvPr/>
          </p:nvSpPr>
          <p:spPr>
            <a:xfrm>
              <a:off x="6438734" y="813182"/>
              <a:ext cx="889859" cy="369332"/>
            </a:xfrm>
            <a:prstGeom prst="rect">
              <a:avLst/>
            </a:prstGeom>
            <a:noFill/>
          </p:spPr>
          <p:txBody>
            <a:bodyPr wrap="none" rtlCol="0">
              <a:spAutoFit/>
            </a:bodyPr>
            <a:lstStyle/>
            <a:p>
              <a:r>
                <a:rPr lang="en-US" dirty="0" smtClean="0">
                  <a:solidFill>
                    <a:schemeClr val="bg1"/>
                  </a:solidFill>
                </a:rPr>
                <a:t>Ternary</a:t>
              </a:r>
              <a:endParaRPr lang="en-US" dirty="0">
                <a:solidFill>
                  <a:schemeClr val="bg1"/>
                </a:solidFill>
              </a:endParaRPr>
            </a:p>
          </p:txBody>
        </p:sp>
      </p:gr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614461" y="1089043"/>
            <a:ext cx="2318317" cy="1672902"/>
            <a:chOff x="9094752" y="5593297"/>
            <a:chExt cx="2318317" cy="1672902"/>
          </a:xfrm>
        </p:grpSpPr>
        <p:pic>
          <p:nvPicPr>
            <p:cNvPr id="30" name="Picture 29"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31" name="TextBox 30"/>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32" name="TextBox 31"/>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3" name="TextBox 32"/>
            <p:cNvSpPr txBox="1"/>
            <p:nvPr/>
          </p:nvSpPr>
          <p:spPr>
            <a:xfrm>
              <a:off x="10430305" y="6896867"/>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746872" y="3514594"/>
            <a:ext cx="3308083" cy="2370558"/>
            <a:chOff x="2746872" y="3514594"/>
            <a:chExt cx="3308083" cy="2370558"/>
          </a:xfrm>
        </p:grpSpPr>
        <p:pic>
          <p:nvPicPr>
            <p:cNvPr id="24" name="Picture 23"/>
            <p:cNvPicPr>
              <a:picLocks noChangeAspect="1"/>
            </p:cNvPicPr>
            <p:nvPr/>
          </p:nvPicPr>
          <p:blipFill>
            <a:blip r:embed="rId6"/>
            <a:stretch>
              <a:fillRect/>
            </a:stretch>
          </p:blipFill>
          <p:spPr>
            <a:xfrm>
              <a:off x="2746872" y="3514594"/>
              <a:ext cx="3308083" cy="2370558"/>
            </a:xfrm>
            <a:prstGeom prst="rect">
              <a:avLst/>
            </a:prstGeom>
          </p:spPr>
        </p:pic>
        <p:sp>
          <p:nvSpPr>
            <p:cNvPr id="36" name="TextBox 35"/>
            <p:cNvSpPr txBox="1"/>
            <p:nvPr/>
          </p:nvSpPr>
          <p:spPr>
            <a:xfrm>
              <a:off x="3157768" y="3693222"/>
              <a:ext cx="543739" cy="369332"/>
            </a:xfrm>
            <a:prstGeom prst="rect">
              <a:avLst/>
            </a:prstGeom>
            <a:noFill/>
          </p:spPr>
          <p:txBody>
            <a:bodyPr wrap="none" rtlCol="0">
              <a:spAutoFit/>
            </a:bodyPr>
            <a:lstStyle/>
            <a:p>
              <a:r>
                <a:rPr lang="en-US" dirty="0" smtClean="0">
                  <a:solidFill>
                    <a:schemeClr val="bg1"/>
                  </a:solidFill>
                </a:rPr>
                <a:t>PC1</a:t>
              </a:r>
              <a:endParaRPr lang="en-US" dirty="0">
                <a:solidFill>
                  <a:schemeClr val="bg1"/>
                </a:solidFill>
              </a:endParaRPr>
            </a:p>
          </p:txBody>
        </p:sp>
      </p:grpSp>
      <p:grpSp>
        <p:nvGrpSpPr>
          <p:cNvPr id="37" name="Group 36"/>
          <p:cNvGrpSpPr/>
          <p:nvPr/>
        </p:nvGrpSpPr>
        <p:grpSpPr>
          <a:xfrm>
            <a:off x="6171305" y="3480676"/>
            <a:ext cx="3311362" cy="2404475"/>
            <a:chOff x="6171305" y="3480676"/>
            <a:chExt cx="3311362" cy="2404475"/>
          </a:xfrm>
        </p:grpSpPr>
        <p:pic>
          <p:nvPicPr>
            <p:cNvPr id="35" name="Picture 34"/>
            <p:cNvPicPr>
              <a:picLocks noChangeAspect="1"/>
            </p:cNvPicPr>
            <p:nvPr/>
          </p:nvPicPr>
          <p:blipFill>
            <a:blip r:embed="rId7"/>
            <a:stretch>
              <a:fillRect/>
            </a:stretch>
          </p:blipFill>
          <p:spPr>
            <a:xfrm>
              <a:off x="6171305" y="3480676"/>
              <a:ext cx="3311362" cy="2404475"/>
            </a:xfrm>
            <a:prstGeom prst="rect">
              <a:avLst/>
            </a:prstGeom>
          </p:spPr>
        </p:pic>
        <p:sp>
          <p:nvSpPr>
            <p:cNvPr id="40" name="TextBox 39"/>
            <p:cNvSpPr txBox="1"/>
            <p:nvPr/>
          </p:nvSpPr>
          <p:spPr>
            <a:xfrm>
              <a:off x="6375259" y="3693222"/>
              <a:ext cx="543739" cy="369332"/>
            </a:xfrm>
            <a:prstGeom prst="rect">
              <a:avLst/>
            </a:prstGeom>
            <a:noFill/>
          </p:spPr>
          <p:txBody>
            <a:bodyPr wrap="none" rtlCol="0">
              <a:spAutoFit/>
            </a:bodyPr>
            <a:lstStyle/>
            <a:p>
              <a:r>
                <a:rPr lang="en-US" dirty="0" smtClean="0">
                  <a:solidFill>
                    <a:schemeClr val="bg1"/>
                  </a:solidFill>
                </a:rPr>
                <a:t>PC2</a:t>
              </a:r>
              <a:endParaRPr lang="en-US" dirty="0">
                <a:solidFill>
                  <a:schemeClr val="bg1"/>
                </a:solidFill>
              </a:endParaRPr>
            </a:p>
          </p:txBody>
        </p:sp>
      </p:grpSp>
      <p:pic>
        <p:nvPicPr>
          <p:cNvPr id="38" name="Picture 37"/>
          <p:cNvPicPr>
            <a:picLocks noChangeAspect="1"/>
          </p:cNvPicPr>
          <p:nvPr/>
        </p:nvPicPr>
        <p:blipFill>
          <a:blip r:embed="rId8"/>
          <a:stretch>
            <a:fillRect/>
          </a:stretch>
        </p:blipFill>
        <p:spPr>
          <a:xfrm>
            <a:off x="2387599" y="6033002"/>
            <a:ext cx="7933795" cy="824998"/>
          </a:xfrm>
          <a:prstGeom prst="rect">
            <a:avLst/>
          </a:prstGeom>
        </p:spPr>
      </p:pic>
      <p:grpSp>
        <p:nvGrpSpPr>
          <p:cNvPr id="46" name="Group 45"/>
          <p:cNvGrpSpPr/>
          <p:nvPr/>
        </p:nvGrpSpPr>
        <p:grpSpPr>
          <a:xfrm>
            <a:off x="2739965" y="3456539"/>
            <a:ext cx="3310800" cy="2392379"/>
            <a:chOff x="2744155" y="3492772"/>
            <a:chExt cx="3310800" cy="2392379"/>
          </a:xfrm>
        </p:grpSpPr>
        <p:pic>
          <p:nvPicPr>
            <p:cNvPr id="41" name="Picture 40"/>
            <p:cNvPicPr>
              <a:picLocks noChangeAspect="1"/>
            </p:cNvPicPr>
            <p:nvPr/>
          </p:nvPicPr>
          <p:blipFill>
            <a:blip r:embed="rId9"/>
            <a:stretch>
              <a:fillRect/>
            </a:stretch>
          </p:blipFill>
          <p:spPr>
            <a:xfrm>
              <a:off x="2744155" y="3503977"/>
              <a:ext cx="3310800" cy="2381174"/>
            </a:xfrm>
            <a:prstGeom prst="rect">
              <a:avLst/>
            </a:prstGeom>
          </p:spPr>
        </p:pic>
        <p:sp>
          <p:nvSpPr>
            <p:cNvPr id="47" name="TextBox 46"/>
            <p:cNvSpPr txBox="1"/>
            <p:nvPr/>
          </p:nvSpPr>
          <p:spPr>
            <a:xfrm>
              <a:off x="2776372" y="3492772"/>
              <a:ext cx="2338782" cy="369332"/>
            </a:xfrm>
            <a:prstGeom prst="rect">
              <a:avLst/>
            </a:prstGeom>
            <a:solidFill>
              <a:srgbClr val="FF0000"/>
            </a:solidFill>
            <a:ln>
              <a:solidFill>
                <a:srgbClr val="FFFF00"/>
              </a:solidFill>
            </a:ln>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(TC, Ur, </a:t>
              </a:r>
              <a:r>
                <a:rPr lang="en-US" b="1" dirty="0" err="1" smtClean="0">
                  <a:solidFill>
                    <a:srgbClr val="FFFF00"/>
                  </a:solidFill>
                  <a:effectLst>
                    <a:outerShdw blurRad="38100" dist="38100" dir="2700000" algn="tl">
                      <a:srgbClr val="000000">
                        <a:alpha val="43137"/>
                      </a:srgbClr>
                    </a:outerShdw>
                  </a:effectLst>
                </a:rPr>
                <a:t>Th</a:t>
              </a:r>
              <a:r>
                <a:rPr lang="en-US" b="1" dirty="0" smtClean="0">
                  <a:solidFill>
                    <a:srgbClr val="FFFF00"/>
                  </a:solidFill>
                  <a:effectLst>
                    <a:outerShdw blurRad="38100" dist="38100" dir="2700000" algn="tl">
                      <a:srgbClr val="000000">
                        <a:alpha val="43137"/>
                      </a:srgbClr>
                    </a:outerShdw>
                  </a:effectLst>
                </a:rPr>
                <a:t>, K) K means</a:t>
              </a:r>
              <a:endParaRPr lang="en-US" b="1" dirty="0">
                <a:solidFill>
                  <a:srgbClr val="FFFF00"/>
                </a:solidFill>
                <a:effectLst>
                  <a:outerShdw blurRad="38100" dist="38100" dir="2700000" algn="tl">
                    <a:srgbClr val="000000">
                      <a:alpha val="43137"/>
                    </a:srgbClr>
                  </a:outerShdw>
                </a:effectLst>
              </a:endParaRPr>
            </a:p>
          </p:txBody>
        </p:sp>
      </p:grpSp>
      <p:grpSp>
        <p:nvGrpSpPr>
          <p:cNvPr id="50" name="Group 49"/>
          <p:cNvGrpSpPr/>
          <p:nvPr/>
        </p:nvGrpSpPr>
        <p:grpSpPr>
          <a:xfrm>
            <a:off x="6164640" y="3450500"/>
            <a:ext cx="3336468" cy="2387213"/>
            <a:chOff x="6164640" y="3450500"/>
            <a:chExt cx="3336468" cy="2387213"/>
          </a:xfrm>
        </p:grpSpPr>
        <p:pic>
          <p:nvPicPr>
            <p:cNvPr id="45" name="Picture 44"/>
            <p:cNvPicPr>
              <a:picLocks noChangeAspect="1"/>
            </p:cNvPicPr>
            <p:nvPr/>
          </p:nvPicPr>
          <p:blipFill>
            <a:blip r:embed="rId10"/>
            <a:stretch>
              <a:fillRect/>
            </a:stretch>
          </p:blipFill>
          <p:spPr>
            <a:xfrm>
              <a:off x="6174209" y="3456539"/>
              <a:ext cx="3326899" cy="2381174"/>
            </a:xfrm>
            <a:prstGeom prst="rect">
              <a:avLst/>
            </a:prstGeom>
          </p:spPr>
        </p:pic>
        <p:sp>
          <p:nvSpPr>
            <p:cNvPr id="49" name="TextBox 48"/>
            <p:cNvSpPr txBox="1"/>
            <p:nvPr/>
          </p:nvSpPr>
          <p:spPr>
            <a:xfrm>
              <a:off x="6164640" y="3450500"/>
              <a:ext cx="2029723" cy="369332"/>
            </a:xfrm>
            <a:prstGeom prst="rect">
              <a:avLst/>
            </a:prstGeom>
            <a:solidFill>
              <a:srgbClr val="FF0000"/>
            </a:solidFill>
            <a:ln>
              <a:solidFill>
                <a:srgbClr val="FFFF00"/>
              </a:solidFill>
            </a:ln>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(PC1, PC2) K means</a:t>
              </a:r>
              <a:endParaRPr lang="en-US" b="1" dirty="0">
                <a:solidFill>
                  <a:srgbClr val="FFFF00"/>
                </a:solidFill>
                <a:effectLst>
                  <a:outerShdw blurRad="38100" dist="38100" dir="2700000" algn="tl">
                    <a:srgbClr val="000000">
                      <a:alpha val="43137"/>
                    </a:srgbClr>
                  </a:outerShdw>
                </a:effectLst>
              </a:endParaRPr>
            </a:p>
          </p:txBody>
        </p:sp>
      </p:grpSp>
      <p:pic>
        <p:nvPicPr>
          <p:cNvPr id="48" name="Picture 47"/>
          <p:cNvPicPr>
            <a:picLocks noChangeAspect="1"/>
          </p:cNvPicPr>
          <p:nvPr/>
        </p:nvPicPr>
        <p:blipFill>
          <a:blip r:embed="rId11"/>
          <a:stretch>
            <a:fillRect/>
          </a:stretch>
        </p:blipFill>
        <p:spPr>
          <a:xfrm>
            <a:off x="2391072" y="5943207"/>
            <a:ext cx="7930322" cy="898883"/>
          </a:xfrm>
          <a:prstGeom prst="rect">
            <a:avLst/>
          </a:prstGeom>
        </p:spPr>
      </p:pic>
      <p:grpSp>
        <p:nvGrpSpPr>
          <p:cNvPr id="42" name="Group 41"/>
          <p:cNvGrpSpPr/>
          <p:nvPr/>
        </p:nvGrpSpPr>
        <p:grpSpPr>
          <a:xfrm>
            <a:off x="2999826" y="995407"/>
            <a:ext cx="6568477" cy="4303931"/>
            <a:chOff x="3230694" y="737283"/>
            <a:chExt cx="6568477" cy="4303931"/>
          </a:xfrm>
        </p:grpSpPr>
        <p:cxnSp>
          <p:nvCxnSpPr>
            <p:cNvPr id="43" name="Straight Arrow Connector 42"/>
            <p:cNvCxnSpPr/>
            <p:nvPr/>
          </p:nvCxnSpPr>
          <p:spPr>
            <a:xfrm flipH="1">
              <a:off x="7676378" y="169361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9296733" y="737283"/>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390026" y="368603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8598461" y="3519507"/>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8431596" y="4222832"/>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033348" y="4158154"/>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8352128" y="1404694"/>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4844610" y="1603890"/>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7480490" y="1929452"/>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9496889" y="316700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9641229" y="3519507"/>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9458138" y="460229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700574" y="445722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230694" y="4490494"/>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6044720" y="4599684"/>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8858746" y="4708874"/>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5234975" y="3622669"/>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6053941" y="3190069"/>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9398401" y="1859785"/>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7340470" y="1378195"/>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5613072" y="3134863"/>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flipH="1">
            <a:off x="7961851" y="78572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7138169" y="1395789"/>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6604148" y="1197281"/>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50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3890004" y="70756"/>
            <a:ext cx="3845155" cy="1200329"/>
          </a:xfrm>
          <a:prstGeom prst="rect">
            <a:avLst/>
          </a:prstGeom>
          <a:noFill/>
        </p:spPr>
        <p:txBody>
          <a:bodyPr wrap="none" rtlCol="0">
            <a:spAutoFit/>
          </a:bodyPr>
          <a:lstStyle/>
          <a:p>
            <a:r>
              <a:rPr lang="en-US" sz="7200" b="1" dirty="0" smtClean="0">
                <a:solidFill>
                  <a:srgbClr val="FF0000"/>
                </a:solidFill>
                <a:effectLst>
                  <a:outerShdw blurRad="38100" dist="38100" dir="2700000" algn="tl">
                    <a:srgbClr val="000000">
                      <a:alpha val="43137"/>
                    </a:srgbClr>
                  </a:outerShdw>
                </a:effectLst>
              </a:rPr>
              <a:t>Summary</a:t>
            </a:r>
            <a:endParaRPr lang="en-US" sz="7200" b="1"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161743" y="2927350"/>
            <a:ext cx="7377468" cy="1200329"/>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 of PCA </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smtClean="0">
                <a:solidFill>
                  <a:srgbClr val="222222"/>
                </a:solidFill>
                <a:latin typeface="Times New Roman" panose="02020603050405020304" pitchFamily="18" charset="0"/>
                <a:cs typeface="Times New Roman" panose="02020603050405020304" pitchFamily="18" charset="0"/>
              </a:rPr>
              <a:t>Depend </a:t>
            </a:r>
            <a:r>
              <a:rPr lang="en-US" sz="2400" dirty="0">
                <a:solidFill>
                  <a:srgbClr val="222222"/>
                </a:solidFill>
                <a:latin typeface="Times New Roman" panose="02020603050405020304" pitchFamily="18" charset="0"/>
                <a:cs typeface="Times New Roman" panose="02020603050405020304" pitchFamily="18" charset="0"/>
              </a:rPr>
              <a:t>on the scaling of the variables. A scale-invariant form of PCA has been developed.</a:t>
            </a:r>
            <a:r>
              <a:rPr lang="en-US" sz="2400" baseline="30000" dirty="0">
                <a:solidFill>
                  <a:srgbClr val="0B0080"/>
                </a:solidFill>
                <a:latin typeface="Times New Roman" panose="02020603050405020304" pitchFamily="18" charset="0"/>
                <a:cs typeface="Times New Roman" panose="02020603050405020304" pitchFamily="18" charset="0"/>
                <a:hlinkClick r:id="rId2"/>
              </a:rPr>
              <a:t>[13]</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567620" y="2290180"/>
            <a:ext cx="9668480"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PCA finds direction that maximizes variance of data projected to PC1 axis</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75395" y="1766960"/>
            <a:ext cx="9366538" cy="523220"/>
          </a:xfrm>
          <a:prstGeom prst="rect">
            <a:avLst/>
          </a:prstGeom>
          <a:noFill/>
        </p:spPr>
        <p:txBody>
          <a:bodyPr wrap="none" rtlCol="0">
            <a:spAutoFit/>
          </a:bodyPr>
          <a:lstStyle/>
          <a:p>
            <a:pPr marL="457200" indent="-4572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PCA </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dirty="0" smtClean="0">
                <a:latin typeface="Times New Roman" panose="02020603050405020304" pitchFamily="18" charset="0"/>
                <a:cs typeface="Times New Roman" panose="02020603050405020304" pitchFamily="18" charset="0"/>
              </a:rPr>
              <a:t>Find </a:t>
            </a:r>
            <a:r>
              <a:rPr lang="en-US" sz="2800" b="1" dirty="0" smtClean="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 maximizes </a:t>
            </a:r>
            <a:r>
              <a:rPr lang="en-US" sz="2800" dirty="0" smtClean="0">
                <a:latin typeface="Symbol" panose="05050102010706020507" pitchFamily="18" charset="2"/>
                <a:cs typeface="Times New Roman" panose="02020603050405020304" pitchFamily="18" charset="0"/>
              </a:rPr>
              <a:t>s</a:t>
            </a:r>
            <a:r>
              <a:rPr lang="en-US" sz="2800" baseline="30000" dirty="0" smtClean="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i.e.  </a:t>
            </a:r>
            <a:r>
              <a:rPr lang="en-US" sz="2800" dirty="0" smtClean="0">
                <a:latin typeface="Symbol" panose="05050102010706020507" pitchFamily="18" charset="2"/>
                <a:cs typeface="Times New Roman" panose="02020603050405020304" pitchFamily="18" charset="0"/>
              </a:rPr>
              <a:t>e</a:t>
            </a:r>
            <a:r>
              <a:rPr lang="en-US" sz="2800" dirty="0" smtClean="0">
                <a:latin typeface="Times New Roman" panose="02020603050405020304" pitchFamily="18" charset="0"/>
                <a:cs typeface="Times New Roman" panose="02020603050405020304" pitchFamily="18" charset="0"/>
              </a:rPr>
              <a:t> = </a:t>
            </a:r>
            <a:r>
              <a:rPr lang="en-US" sz="2800" dirty="0">
                <a:latin typeface="Times New Roman" panose="02020603050405020304" pitchFamily="18" charset="0"/>
                <a:cs typeface="Times New Roman" panose="02020603050405020304" pitchFamily="18" charset="0"/>
              </a:rPr>
              <a:t>&lt;</a:t>
            </a:r>
            <a:r>
              <a:rPr lang="en-US" sz="2800" b="1" dirty="0" err="1">
                <a:latin typeface="Times New Roman" panose="02020603050405020304" pitchFamily="18" charset="0"/>
                <a:cs typeface="Times New Roman" panose="02020603050405020304" pitchFamily="18" charset="0"/>
              </a:rPr>
              <a:t>a</a:t>
            </a:r>
            <a:r>
              <a:rPr lang="en-US" sz="2800" b="1" baseline="30000" dirty="0" err="1">
                <a:latin typeface="Times New Roman" panose="02020603050405020304" pitchFamily="18" charset="0"/>
                <a:cs typeface="Times New Roman" panose="02020603050405020304" pitchFamily="18" charset="0"/>
              </a:rPr>
              <a:t>T</a:t>
            </a:r>
            <a:r>
              <a:rPr lang="en-US" sz="2800" b="1" dirty="0" err="1">
                <a:latin typeface="Times New Roman" panose="02020603050405020304" pitchFamily="18" charset="0"/>
                <a:cs typeface="Times New Roman" panose="02020603050405020304" pitchFamily="18" charset="0"/>
              </a:rPr>
              <a:t>X</a:t>
            </a:r>
            <a:r>
              <a:rPr lang="en-US" sz="2800" b="1" baseline="30000" dirty="0" err="1">
                <a:latin typeface="Times New Roman" panose="02020603050405020304" pitchFamily="18" charset="0"/>
                <a:cs typeface="Times New Roman" panose="02020603050405020304" pitchFamily="18" charset="0"/>
              </a:rPr>
              <a:t>T</a:t>
            </a:r>
            <a:r>
              <a:rPr lang="en-US" sz="2800" b="1" dirty="0" err="1">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&gt; -</a:t>
            </a:r>
            <a:r>
              <a:rPr lang="en-US" sz="2800" dirty="0" smtClean="0">
                <a:latin typeface="Symbol" panose="05050102010706020507" pitchFamily="18" charset="2"/>
                <a:cs typeface="Times New Roman" panose="02020603050405020304" pitchFamily="18" charset="0"/>
              </a:rPr>
              <a:t>l</a:t>
            </a:r>
            <a:r>
              <a:rPr lang="en-US" sz="2800" dirty="0" smtClean="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a</a:t>
            </a:r>
            <a:r>
              <a:rPr lang="en-US" sz="2800" b="1" baseline="30000" dirty="0" smtClean="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-1) </a:t>
            </a:r>
            <a:endParaRPr lang="en-US" sz="28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8016396" y="2839078"/>
            <a:ext cx="2262137" cy="1999704"/>
            <a:chOff x="481063" y="4427298"/>
            <a:chExt cx="2262137" cy="1999704"/>
          </a:xfrm>
        </p:grpSpPr>
        <p:sp>
          <p:nvSpPr>
            <p:cNvPr id="13" name="TextBox 12"/>
            <p:cNvSpPr txBox="1"/>
            <p:nvPr/>
          </p:nvSpPr>
          <p:spPr>
            <a:xfrm>
              <a:off x="1639553" y="5842227"/>
              <a:ext cx="502061" cy="584775"/>
            </a:xfrm>
            <a:prstGeom prst="rect">
              <a:avLst/>
            </a:prstGeom>
            <a:noFill/>
          </p:spPr>
          <p:txBody>
            <a:bodyPr wrap="none" rtlCol="0">
              <a:spAutoFit/>
            </a:bodyPr>
            <a:lstStyle/>
            <a:p>
              <a:r>
                <a:rPr lang="en-US" sz="3200" dirty="0" smtClean="0"/>
                <a:t>x</a:t>
              </a:r>
              <a:r>
                <a:rPr lang="en-US" sz="3200" baseline="-25000" dirty="0" smtClean="0"/>
                <a:t>1</a:t>
              </a:r>
              <a:endParaRPr lang="en-US" sz="3200" dirty="0"/>
            </a:p>
          </p:txBody>
        </p:sp>
        <p:grpSp>
          <p:nvGrpSpPr>
            <p:cNvPr id="14" name="Group 13"/>
            <p:cNvGrpSpPr/>
            <p:nvPr/>
          </p:nvGrpSpPr>
          <p:grpSpPr>
            <a:xfrm>
              <a:off x="481063" y="4427298"/>
              <a:ext cx="2262137" cy="1707317"/>
              <a:chOff x="481063" y="4427298"/>
              <a:chExt cx="2262137" cy="1707317"/>
            </a:xfrm>
          </p:grpSpPr>
          <p:cxnSp>
            <p:nvCxnSpPr>
              <p:cNvPr id="15" name="Straight Connector 14"/>
              <p:cNvCxnSpPr/>
              <p:nvPr/>
            </p:nvCxnSpPr>
            <p:spPr>
              <a:xfrm>
                <a:off x="1013255" y="4701231"/>
                <a:ext cx="24713" cy="14333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0221" y="5891405"/>
                <a:ext cx="1922979" cy="21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1063" y="4427298"/>
                <a:ext cx="502061" cy="584775"/>
              </a:xfrm>
              <a:prstGeom prst="rect">
                <a:avLst/>
              </a:prstGeom>
              <a:noFill/>
            </p:spPr>
            <p:txBody>
              <a:bodyPr wrap="none" rtlCol="0">
                <a:spAutoFit/>
              </a:bodyPr>
              <a:lstStyle/>
              <a:p>
                <a:r>
                  <a:rPr lang="en-US" sz="3200" dirty="0" smtClean="0"/>
                  <a:t>x</a:t>
                </a:r>
                <a:r>
                  <a:rPr lang="en-US" sz="3200" baseline="-25000" dirty="0" smtClean="0"/>
                  <a:t>2</a:t>
                </a:r>
                <a:endParaRPr lang="en-US" sz="3200" dirty="0"/>
              </a:p>
            </p:txBody>
          </p:sp>
          <p:sp>
            <p:nvSpPr>
              <p:cNvPr id="19" name="Oval 18"/>
              <p:cNvSpPr/>
              <p:nvPr/>
            </p:nvSpPr>
            <p:spPr>
              <a:xfrm>
                <a:off x="2141614" y="5349148"/>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96302" y="5056701"/>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46414" y="4887826"/>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8814" y="4545958"/>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32224" y="4772504"/>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865634" y="5196762"/>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99044" y="5621020"/>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700868" y="5501576"/>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06124" y="5209134"/>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11380" y="5435682"/>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16636" y="5662230"/>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689433" y="5007280"/>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644121" y="4714833"/>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413453" y="4854894"/>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248687" y="5159708"/>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153943" y="4867266"/>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p:cNvGrpSpPr/>
          <p:nvPr/>
        </p:nvGrpSpPr>
        <p:grpSpPr>
          <a:xfrm>
            <a:off x="8928678" y="3056705"/>
            <a:ext cx="1378246" cy="1085189"/>
            <a:chOff x="1938116" y="-1577066"/>
            <a:chExt cx="1975095" cy="1484632"/>
          </a:xfrm>
        </p:grpSpPr>
        <p:cxnSp>
          <p:nvCxnSpPr>
            <p:cNvPr id="37" name="Straight Arrow Connector 36"/>
            <p:cNvCxnSpPr/>
            <p:nvPr/>
          </p:nvCxnSpPr>
          <p:spPr>
            <a:xfrm flipV="1">
              <a:off x="1938116" y="-1577066"/>
              <a:ext cx="1975095" cy="1484632"/>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573434" y="-1198056"/>
              <a:ext cx="644626" cy="67747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rot="19385498">
            <a:off x="9594956" y="3950192"/>
            <a:ext cx="2842445"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Skeletonized data!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40267" y="-68573"/>
            <a:ext cx="12202872" cy="307777"/>
          </a:xfrm>
          <a:prstGeom prst="rect">
            <a:avLst/>
          </a:prstGeom>
        </p:spPr>
        <p:txBody>
          <a:bodyPr wrap="square">
            <a:spAutoFit/>
          </a:bodyPr>
          <a:lstStyle/>
          <a:p>
            <a:r>
              <a:rPr lang="en-US" sz="1400" dirty="0">
                <a:solidFill>
                  <a:srgbClr val="222222"/>
                </a:solidFill>
                <a:latin typeface="Times New Roman" panose="02020603050405020304" pitchFamily="18" charset="0"/>
                <a:cs typeface="Times New Roman" panose="02020603050405020304" pitchFamily="18" charset="0"/>
              </a:rPr>
              <a:t> </a:t>
            </a:r>
            <a:r>
              <a:rPr lang="en-US" sz="1400" dirty="0" err="1">
                <a:solidFill>
                  <a:srgbClr val="222222"/>
                </a:solidFill>
                <a:latin typeface="Times New Roman" panose="02020603050405020304" pitchFamily="18" charset="0"/>
                <a:cs typeface="Times New Roman" panose="02020603050405020304" pitchFamily="18" charset="0"/>
              </a:rPr>
              <a:t>Leznik</a:t>
            </a:r>
            <a:r>
              <a:rPr lang="en-US" sz="1400" dirty="0">
                <a:solidFill>
                  <a:srgbClr val="222222"/>
                </a:solidFill>
                <a:latin typeface="Times New Roman" panose="02020603050405020304" pitchFamily="18" charset="0"/>
                <a:cs typeface="Times New Roman" panose="02020603050405020304" pitchFamily="18" charset="0"/>
              </a:rPr>
              <a:t>, M; </a:t>
            </a:r>
            <a:r>
              <a:rPr lang="en-US" sz="1400" dirty="0" err="1">
                <a:solidFill>
                  <a:srgbClr val="222222"/>
                </a:solidFill>
                <a:latin typeface="Times New Roman" panose="02020603050405020304" pitchFamily="18" charset="0"/>
                <a:cs typeface="Times New Roman" panose="02020603050405020304" pitchFamily="18" charset="0"/>
              </a:rPr>
              <a:t>Tofallis</a:t>
            </a:r>
            <a:r>
              <a:rPr lang="en-US" sz="1400" dirty="0">
                <a:solidFill>
                  <a:srgbClr val="222222"/>
                </a:solidFill>
                <a:latin typeface="Times New Roman" panose="02020603050405020304" pitchFamily="18" charset="0"/>
                <a:cs typeface="Times New Roman" panose="02020603050405020304" pitchFamily="18" charset="0"/>
              </a:rPr>
              <a:t>, C. 2005 [uhra.herts.ac.uk/</a:t>
            </a:r>
            <a:r>
              <a:rPr lang="en-US" sz="1400" dirty="0" err="1">
                <a:solidFill>
                  <a:srgbClr val="222222"/>
                </a:solidFill>
                <a:latin typeface="Times New Roman" panose="02020603050405020304" pitchFamily="18" charset="0"/>
                <a:cs typeface="Times New Roman" panose="02020603050405020304" pitchFamily="18" charset="0"/>
              </a:rPr>
              <a:t>bitstream</a:t>
            </a:r>
            <a:r>
              <a:rPr lang="en-US" sz="1400" dirty="0">
                <a:solidFill>
                  <a:srgbClr val="222222"/>
                </a:solidFill>
                <a:latin typeface="Times New Roman" panose="02020603050405020304" pitchFamily="18" charset="0"/>
                <a:cs typeface="Times New Roman" panose="02020603050405020304" pitchFamily="18" charset="0"/>
              </a:rPr>
              <a:t>/handle/2299/715/S56.pdf Estimating Invariant Principal Components Using Diagonal Regression.]</a:t>
            </a:r>
            <a:endParaRPr lang="en-US" sz="1400" dirty="0">
              <a:latin typeface="Times New Roman" panose="02020603050405020304" pitchFamily="18" charset="0"/>
              <a:cs typeface="Times New Roman" panose="02020603050405020304" pitchFamily="18" charset="0"/>
            </a:endParaRPr>
          </a:p>
        </p:txBody>
      </p:sp>
      <p:sp>
        <p:nvSpPr>
          <p:cNvPr id="62" name="Rectangle 61"/>
          <p:cNvSpPr/>
          <p:nvPr/>
        </p:nvSpPr>
        <p:spPr>
          <a:xfrm>
            <a:off x="183900" y="4199073"/>
            <a:ext cx="7377468" cy="523220"/>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Workflow</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3" name="Rectangle 62"/>
          <p:cNvSpPr/>
          <p:nvPr/>
        </p:nvSpPr>
        <p:spPr>
          <a:xfrm>
            <a:off x="536225" y="4815609"/>
            <a:ext cx="10699875" cy="1938992"/>
          </a:xfrm>
          <a:prstGeom prst="rect">
            <a:avLst/>
          </a:prstGeom>
        </p:spPr>
        <p:txBody>
          <a:bodyPr wrap="square">
            <a:spAutoFit/>
          </a:bodyPr>
          <a:lstStyle/>
          <a:p>
            <a:pPr marL="457200" indent="-457200">
              <a:buAutoNum type="arabicPeriod"/>
            </a:pPr>
            <a:r>
              <a:rPr lang="en-US" sz="2400" dirty="0" smtClean="0">
                <a:latin typeface="Times New Roman" panose="02020603050405020304" pitchFamily="18" charset="0"/>
                <a:cs typeface="Times New Roman" panose="02020603050405020304" pitchFamily="18" charset="0"/>
              </a:rPr>
              <a:t>Demean data and scale data with different units</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Form Covariance matrix </a:t>
            </a:r>
            <a:r>
              <a:rPr lang="en-US" sz="2400" b="1" dirty="0" smtClean="0">
                <a:latin typeface="Times New Roman" panose="02020603050405020304" pitchFamily="18" charset="0"/>
                <a:cs typeface="Times New Roman" panose="02020603050405020304" pitchFamily="18" charset="0"/>
              </a:rPr>
              <a:t>X</a:t>
            </a:r>
            <a:r>
              <a:rPr lang="en-US" sz="2400" b="1" baseline="30000" dirty="0" smtClean="0">
                <a:latin typeface="Times New Roman" panose="02020603050405020304" pitchFamily="18" charset="0"/>
                <a:cs typeface="Times New Roman" panose="02020603050405020304" pitchFamily="18" charset="0"/>
              </a:rPr>
              <a:t>T</a:t>
            </a:r>
            <a:r>
              <a:rPr lang="en-US" sz="2400" b="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and find </a:t>
            </a:r>
            <a:r>
              <a:rPr lang="en-US" sz="2400" dirty="0" smtClean="0">
                <a:latin typeface="Symbol" panose="05050102010706020507" pitchFamily="18" charset="2"/>
                <a:cs typeface="Times New Roman" panose="02020603050405020304" pitchFamily="18" charset="0"/>
              </a:rPr>
              <a:t>l</a:t>
            </a:r>
            <a:r>
              <a:rPr lang="en-US" sz="2400" baseline="-25000" dirty="0"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and </a:t>
            </a:r>
            <a:r>
              <a:rPr lang="en-US" sz="2400" b="1" dirty="0" smtClean="0">
                <a:latin typeface="Times New Roman" panose="02020603050405020304" pitchFamily="18" charset="0"/>
                <a:cs typeface="Times New Roman" panose="02020603050405020304" pitchFamily="18" charset="0"/>
              </a:rPr>
              <a:t>v</a:t>
            </a:r>
            <a:r>
              <a:rPr lang="en-US" sz="2400" baseline="-25000" dirty="0"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 Assess Scree Plots.</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Plot </a:t>
            </a:r>
            <a:r>
              <a:rPr lang="en-US" sz="2400" b="1" dirty="0">
                <a:latin typeface="Times New Roman" panose="02020603050405020304" pitchFamily="18" charset="0"/>
                <a:cs typeface="Times New Roman" panose="02020603050405020304" pitchFamily="18" charset="0"/>
              </a:rPr>
              <a:t>z</a:t>
            </a:r>
            <a:r>
              <a:rPr lang="en-US" sz="2400" baseline="30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 </a:t>
            </a:r>
            <a:r>
              <a:rPr lang="en-US" sz="2400" b="1" dirty="0">
                <a:latin typeface="Times New Roman" panose="02020603050405020304" pitchFamily="18" charset="0"/>
                <a:cs typeface="Times New Roman" panose="02020603050405020304" pitchFamily="18" charset="0"/>
              </a:rPr>
              <a:t>v</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1"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(n)</a:t>
            </a:r>
            <a:r>
              <a:rPr lang="en-US" sz="2400" b="1" dirty="0">
                <a:latin typeface="Times New Roman" panose="02020603050405020304" pitchFamily="18" charset="0"/>
                <a:cs typeface="Times New Roman" panose="02020603050405020304" pitchFamily="18" charset="0"/>
                <a:sym typeface="Symbol" panose="05050102010706020507" pitchFamily="18" charset="2"/>
              </a:rPr>
              <a:t>v</a:t>
            </a:r>
            <a:r>
              <a:rPr lang="en-US" sz="2400" b="1" baseline="300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 + </a:t>
            </a:r>
            <a:r>
              <a:rPr lang="en-US" sz="2400" b="1" dirty="0">
                <a:latin typeface="Times New Roman" panose="02020603050405020304" pitchFamily="18" charset="0"/>
                <a:cs typeface="Times New Roman" panose="02020603050405020304" pitchFamily="18" charset="0"/>
              </a:rPr>
              <a:t>v</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1"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(n)</a:t>
            </a:r>
            <a:r>
              <a:rPr lang="en-US" sz="2400" b="1" dirty="0">
                <a:latin typeface="Times New Roman" panose="02020603050405020304" pitchFamily="18" charset="0"/>
                <a:cs typeface="Times New Roman" panose="02020603050405020304" pitchFamily="18" charset="0"/>
                <a:sym typeface="Symbol" panose="05050102010706020507" pitchFamily="18" charset="2"/>
              </a:rPr>
              <a:t>v</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where threshold keeps 70% energy of largest eigenvalue contributions. That is, don’t use </a:t>
            </a:r>
            <a:r>
              <a:rPr lang="en-US" sz="2400" b="1" dirty="0" err="1" smtClean="0">
                <a:latin typeface="Times New Roman" panose="02020603050405020304" pitchFamily="18" charset="0"/>
                <a:cs typeface="Times New Roman" panose="02020603050405020304" pitchFamily="18" charset="0"/>
                <a:sym typeface="Symbol" panose="05050102010706020507" pitchFamily="18" charset="2"/>
              </a:rPr>
              <a:t>v</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n</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if  </a:t>
            </a:r>
            <a:r>
              <a:rPr lang="en-US" sz="2400" dirty="0" smtClean="0">
                <a:latin typeface="Symbol" panose="05050102010706020507" pitchFamily="18" charset="2"/>
                <a:cs typeface="Times New Roman" panose="02020603050405020304" pitchFamily="18" charset="0"/>
                <a:sym typeface="Symbol" panose="05050102010706020507" pitchFamily="18" charset="2"/>
              </a:rPr>
              <a:t>l</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smtClean="0">
                <a:latin typeface="Symbol" panose="05050102010706020507" pitchFamily="18" charset="2"/>
                <a:cs typeface="Times New Roman" panose="02020603050405020304" pitchFamily="18" charset="0"/>
                <a:sym typeface="Symbol" panose="05050102010706020507" pitchFamily="18" charset="2"/>
              </a:rPr>
              <a:t>l</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max</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&lt; 0.3</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536225" y="6340539"/>
            <a:ext cx="10699875" cy="461665"/>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4. Test (x</a:t>
            </a:r>
            <a:r>
              <a:rPr lang="en-US" sz="2400" baseline="-25000" dirty="0"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PC</a:t>
            </a:r>
            <a:r>
              <a:rPr lang="en-US" sz="2400" baseline="-25000" dirty="0" smtClean="0">
                <a:solidFill>
                  <a:srgbClr val="FF0000"/>
                </a:solidFill>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for meaning of</a:t>
            </a:r>
            <a:r>
              <a:rPr lang="en-US" sz="2400" dirty="0" smtClean="0">
                <a:solidFill>
                  <a:srgbClr val="FF0000"/>
                </a:solidFill>
                <a:latin typeface="Times New Roman" panose="02020603050405020304" pitchFamily="18" charset="0"/>
                <a:cs typeface="Times New Roman" panose="02020603050405020304" pitchFamily="18" charset="0"/>
              </a:rPr>
              <a:t> PC</a:t>
            </a:r>
            <a:r>
              <a:rPr lang="en-US" sz="2400" baseline="-25000" dirty="0" smtClean="0">
                <a:solidFill>
                  <a:srgbClr val="FF0000"/>
                </a:solidFill>
                <a:latin typeface="Times New Roman" panose="02020603050405020304" pitchFamily="18" charset="0"/>
                <a:cs typeface="Times New Roman" panose="02020603050405020304" pitchFamily="18" charset="0"/>
              </a:rPr>
              <a:t>1</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453970" y="2791370"/>
            <a:ext cx="1370888" cy="646331"/>
          </a:xfrm>
          <a:prstGeom prst="rect">
            <a:avLst/>
          </a:prstGeom>
          <a:noFill/>
        </p:spPr>
        <p:txBody>
          <a:bodyPr wrap="none" rtlCol="0">
            <a:spAutoFit/>
          </a:bodyPr>
          <a:lstStyle/>
          <a:p>
            <a:r>
              <a:rPr lang="en-US" dirty="0" smtClean="0"/>
              <a:t>X</a:t>
            </a:r>
            <a:r>
              <a:rPr lang="en-US" baseline="-25000" dirty="0" smtClean="0"/>
              <a:t>1</a:t>
            </a:r>
            <a:r>
              <a:rPr lang="en-US" dirty="0" smtClean="0"/>
              <a:t> = Mg and </a:t>
            </a:r>
          </a:p>
          <a:p>
            <a:r>
              <a:rPr lang="en-US" dirty="0" smtClean="0"/>
              <a:t>X</a:t>
            </a:r>
            <a:r>
              <a:rPr lang="en-US" baseline="-25000" dirty="0" smtClean="0"/>
              <a:t>2</a:t>
            </a:r>
            <a:r>
              <a:rPr lang="en-US" dirty="0" smtClean="0"/>
              <a:t> CO3</a:t>
            </a:r>
            <a:endParaRPr lang="en-US" dirty="0"/>
          </a:p>
        </p:txBody>
      </p:sp>
    </p:spTree>
    <p:extLst>
      <p:ext uri="{BB962C8B-B14F-4D97-AF65-F5344CB8AC3E}">
        <p14:creationId xmlns:p14="http://schemas.microsoft.com/office/powerpoint/2010/main" val="113896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p:bldP spid="63" grpId="0"/>
      <p:bldP spid="39"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991184" y="5363178"/>
            <a:ext cx="4101425" cy="1714689"/>
          </a:xfrm>
          <a:prstGeom prst="rect">
            <a:avLst/>
          </a:prstGeom>
        </p:spPr>
      </p:pic>
      <p:sp>
        <p:nvSpPr>
          <p:cNvPr id="4" name="TextBox 3"/>
          <p:cNvSpPr txBox="1"/>
          <p:nvPr/>
        </p:nvSpPr>
        <p:spPr>
          <a:xfrm>
            <a:off x="364718" y="2609708"/>
            <a:ext cx="1135599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Physical Meaning of PC components: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,PC1</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64718" y="1409379"/>
            <a:ext cx="1172789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How to select # of PC vectors (scree plot/elbow)</a:t>
            </a:r>
            <a:endParaRPr lang="en-US"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4718" y="3527539"/>
            <a:ext cx="1014091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err="1" smtClean="0">
                <a:latin typeface="Times New Roman" panose="02020603050405020304" pitchFamily="18" charset="0"/>
                <a:cs typeface="Times New Roman" panose="02020603050405020304" pitchFamily="18" charset="0"/>
              </a:rPr>
              <a:t>Biplot</a:t>
            </a:r>
            <a:r>
              <a:rPr lang="en-US" sz="4400" dirty="0" smtClean="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v</a:t>
            </a:r>
            <a:r>
              <a:rPr lang="en-US" sz="4400" dirty="0" smtClean="0">
                <a:latin typeface="Times New Roman" panose="02020603050405020304" pitchFamily="18" charset="0"/>
                <a:cs typeface="Times New Roman" panose="02020603050405020304" pitchFamily="18" charset="0"/>
              </a:rPr>
              <a:t> =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,PC1</a:t>
            </a:r>
            <a:r>
              <a:rPr lang="en-US" sz="440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PC1</a:t>
            </a:r>
            <a:r>
              <a:rPr lang="en-US" sz="4400" dirty="0">
                <a:latin typeface="Times New Roman" panose="02020603050405020304" pitchFamily="18" charset="0"/>
                <a:cs typeface="Times New Roman" panose="02020603050405020304" pitchFamily="18" charset="0"/>
              </a:rPr>
              <a:t> +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,PC2</a:t>
            </a:r>
            <a:r>
              <a:rPr lang="en-US" sz="4400" dirty="0" smtClean="0">
                <a:latin typeface="Times New Roman" panose="02020603050405020304" pitchFamily="18" charset="0"/>
                <a:cs typeface="Times New Roman" panose="02020603050405020304" pitchFamily="18" charset="0"/>
              </a:rPr>
              <a:t>)</a:t>
            </a:r>
            <a:r>
              <a:rPr lang="en-US" sz="4400" b="1" dirty="0" smtClean="0">
                <a:latin typeface="Times New Roman" panose="02020603050405020304" pitchFamily="18" charset="0"/>
                <a:cs typeface="Times New Roman" panose="02020603050405020304" pitchFamily="18" charset="0"/>
              </a:rPr>
              <a:t>PC2</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14413" y="4524147"/>
            <a:ext cx="6434967"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PCA Analytical Example</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14413" y="5520755"/>
            <a:ext cx="7794121" cy="1446550"/>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Select Data Features so fewest </a:t>
            </a:r>
          </a:p>
          <a:p>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PC’s are needed</a:t>
            </a:r>
            <a:endParaRPr lang="en-US" sz="4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887755" y="2111044"/>
            <a:ext cx="1740092" cy="589886"/>
          </a:xfrm>
          <a:prstGeom prst="rect">
            <a:avLst/>
          </a:prstGeom>
        </p:spPr>
      </p:pic>
      <p:pic>
        <p:nvPicPr>
          <p:cNvPr id="11" name="Picture 10"/>
          <p:cNvPicPr>
            <a:picLocks noChangeAspect="1"/>
          </p:cNvPicPr>
          <p:nvPr/>
        </p:nvPicPr>
        <p:blipFill>
          <a:blip r:embed="rId4"/>
          <a:stretch>
            <a:fillRect/>
          </a:stretch>
        </p:blipFill>
        <p:spPr>
          <a:xfrm>
            <a:off x="10606403" y="3645159"/>
            <a:ext cx="1201283" cy="878988"/>
          </a:xfrm>
          <a:prstGeom prst="rect">
            <a:avLst/>
          </a:prstGeom>
        </p:spPr>
      </p:pic>
      <p:pic>
        <p:nvPicPr>
          <p:cNvPr id="12" name="Picture 11"/>
          <p:cNvPicPr>
            <a:picLocks noChangeAspect="1"/>
          </p:cNvPicPr>
          <p:nvPr/>
        </p:nvPicPr>
        <p:blipFill>
          <a:blip r:embed="rId5"/>
          <a:stretch>
            <a:fillRect/>
          </a:stretch>
        </p:blipFill>
        <p:spPr>
          <a:xfrm>
            <a:off x="6977478" y="4562990"/>
            <a:ext cx="4229566" cy="800188"/>
          </a:xfrm>
          <a:prstGeom prst="rect">
            <a:avLst/>
          </a:prstGeom>
        </p:spPr>
      </p:pic>
      <p:sp>
        <p:nvSpPr>
          <p:cNvPr id="14" name="Rectangle 13"/>
          <p:cNvSpPr/>
          <p:nvPr/>
        </p:nvSpPr>
        <p:spPr>
          <a:xfrm>
            <a:off x="7673009" y="6728791"/>
            <a:ext cx="475090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33616" y="6142383"/>
            <a:ext cx="1022581" cy="708933"/>
            <a:chOff x="515705" y="-287557"/>
            <a:chExt cx="1167129" cy="1415577"/>
          </a:xfrm>
        </p:grpSpPr>
        <p:sp>
          <p:nvSpPr>
            <p:cNvPr id="15" name="TextBox 14"/>
            <p:cNvSpPr txBox="1"/>
            <p:nvPr/>
          </p:nvSpPr>
          <p:spPr>
            <a:xfrm>
              <a:off x="825738" y="452005"/>
              <a:ext cx="697443" cy="676015"/>
            </a:xfrm>
            <a:prstGeom prst="rect">
              <a:avLst/>
            </a:prstGeom>
            <a:noFill/>
          </p:spPr>
          <p:txBody>
            <a:bodyPr wrap="none" rtlCol="0">
              <a:spAutoFit/>
            </a:bodyPr>
            <a:lstStyle/>
            <a:p>
              <a:r>
                <a:rPr lang="en-US" sz="1600" dirty="0" smtClean="0"/>
                <a:t>h/w  </a:t>
              </a:r>
              <a:endParaRPr lang="en-US" sz="1600" dirty="0"/>
            </a:p>
          </p:txBody>
        </p:sp>
        <p:pic>
          <p:nvPicPr>
            <p:cNvPr id="16" name="Picture 15"/>
            <p:cNvPicPr>
              <a:picLocks noChangeAspect="1"/>
            </p:cNvPicPr>
            <p:nvPr/>
          </p:nvPicPr>
          <p:blipFill>
            <a:blip r:embed="rId6"/>
            <a:stretch>
              <a:fillRect/>
            </a:stretch>
          </p:blipFill>
          <p:spPr>
            <a:xfrm>
              <a:off x="515705" y="-287557"/>
              <a:ext cx="1167129" cy="946321"/>
            </a:xfrm>
            <a:prstGeom prst="rect">
              <a:avLst/>
            </a:prstGeom>
          </p:spPr>
        </p:pic>
      </p:grpSp>
      <p:sp>
        <p:nvSpPr>
          <p:cNvPr id="18" name="TextBox 17"/>
          <p:cNvSpPr txBox="1"/>
          <p:nvPr/>
        </p:nvSpPr>
        <p:spPr>
          <a:xfrm>
            <a:off x="3890004" y="70756"/>
            <a:ext cx="3845155" cy="1200329"/>
          </a:xfrm>
          <a:prstGeom prst="rect">
            <a:avLst/>
          </a:prstGeom>
          <a:noFill/>
        </p:spPr>
        <p:txBody>
          <a:bodyPr wrap="none" rtlCol="0">
            <a:spAutoFit/>
          </a:bodyPr>
          <a:lstStyle/>
          <a:p>
            <a:r>
              <a:rPr lang="en-US" sz="7200" b="1" dirty="0" smtClean="0">
                <a:solidFill>
                  <a:srgbClr val="FF0000"/>
                </a:solidFill>
                <a:effectLst>
                  <a:outerShdw blurRad="38100" dist="38100" dir="2700000" algn="tl">
                    <a:srgbClr val="000000">
                      <a:alpha val="43137"/>
                    </a:srgbClr>
                  </a:outerShdw>
                </a:effectLst>
              </a:rPr>
              <a:t>Summary</a:t>
            </a:r>
            <a:endParaRPr lang="en-US" sz="7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24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2996595" y="47831"/>
            <a:ext cx="6032742" cy="1815882"/>
          </a:xfrm>
          <a:prstGeom prst="rect">
            <a:avLst/>
          </a:prstGeom>
          <a:noFill/>
        </p:spPr>
        <p:txBody>
          <a:bodyPr wrap="none" rtlCol="0">
            <a:spAutoFit/>
          </a:bodyPr>
          <a:lstStyle/>
          <a:p>
            <a:pPr algn="ctr"/>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Advanced ML </a:t>
            </a:r>
          </a:p>
          <a:p>
            <a:pPr algn="ct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(Spring Semester)</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0" y="1933326"/>
            <a:ext cx="11223842" cy="769441"/>
          </a:xfrm>
          <a:prstGeom prst="rect">
            <a:avLst/>
          </a:prstGeom>
          <a:noFill/>
        </p:spPr>
        <p:txBody>
          <a:bodyPr wrap="none" rtlCol="0">
            <a:spAutoFit/>
          </a:bodyPr>
          <a:lstStyle/>
          <a:p>
            <a:pPr marL="1485900" lvl="2" indent="-571500">
              <a:buFont typeface="Arial" panose="020B0604020202020204" pitchFamily="34" charset="0"/>
              <a:buChar char="•"/>
            </a:pPr>
            <a:r>
              <a:rPr lang="en-US" sz="4400" dirty="0" err="1" smtClean="0">
                <a:latin typeface="Times New Roman" panose="02020603050405020304" pitchFamily="18" charset="0"/>
                <a:cs typeface="Times New Roman" panose="02020603050405020304" pitchFamily="18" charset="0"/>
              </a:rPr>
              <a:t>Variational</a:t>
            </a:r>
            <a:r>
              <a:rPr lang="en-US" sz="4400" dirty="0" smtClean="0">
                <a:latin typeface="Times New Roman" panose="02020603050405020304" pitchFamily="18" charset="0"/>
                <a:cs typeface="Times New Roman" panose="02020603050405020304" pitchFamily="18" charset="0"/>
              </a:rPr>
              <a:t> and Regularized </a:t>
            </a:r>
            <a:r>
              <a:rPr lang="en-US" sz="4400" dirty="0" err="1" smtClean="0">
                <a:latin typeface="Times New Roman" panose="02020603050405020304" pitchFamily="18" charset="0"/>
                <a:cs typeface="Times New Roman" panose="02020603050405020304" pitchFamily="18" charset="0"/>
              </a:rPr>
              <a:t>Autoencoders</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23370" y="2737573"/>
            <a:ext cx="830958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Generative Adversarial Networks</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23370" y="3551830"/>
            <a:ext cx="662655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Automatic Differentiation</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23370" y="4321271"/>
            <a:ext cx="583685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Neural Network PDEs</a:t>
            </a:r>
            <a:endParaRPr lang="en-US"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47393" y="5090712"/>
            <a:ext cx="699422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Recurrent Neural Networks</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71416" y="5860153"/>
            <a:ext cx="6290505"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Reinforcement Learning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8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415" y="1546297"/>
            <a:ext cx="11754197" cy="461665"/>
          </a:xfrm>
          <a:prstGeom prst="rect">
            <a:avLst/>
          </a:prstGeom>
        </p:spPr>
        <p:txBody>
          <a:bodyPr wrap="square">
            <a:spAutoFit/>
          </a:bodyPr>
          <a:lstStyle/>
          <a:p>
            <a:pPr fontAlgn="base"/>
            <a:r>
              <a:rPr lang="en-US" sz="2400" b="1" dirty="0" smtClean="0">
                <a:solidFill>
                  <a:srgbClr val="323232"/>
                </a:solidFill>
                <a:latin typeface="ibm-plex-sans"/>
              </a:rPr>
              <a:t>PCA </a:t>
            </a:r>
            <a:r>
              <a:rPr lang="en-US" sz="2400" b="1" dirty="0">
                <a:solidFill>
                  <a:srgbClr val="323232"/>
                </a:solidFill>
                <a:latin typeface="ibm-plex-sans"/>
              </a:rPr>
              <a:t>key </a:t>
            </a:r>
            <a:r>
              <a:rPr lang="en-US" sz="2400" b="1" dirty="0" smtClean="0">
                <a:solidFill>
                  <a:srgbClr val="323232"/>
                </a:solidFill>
                <a:latin typeface="ibm-plex-sans"/>
              </a:rPr>
              <a:t>points</a:t>
            </a:r>
          </a:p>
        </p:txBody>
      </p:sp>
      <p:pic>
        <p:nvPicPr>
          <p:cNvPr id="3" name="Picture 2"/>
          <p:cNvPicPr>
            <a:picLocks noChangeAspect="1"/>
          </p:cNvPicPr>
          <p:nvPr/>
        </p:nvPicPr>
        <p:blipFill>
          <a:blip r:embed="rId2"/>
          <a:stretch>
            <a:fillRect/>
          </a:stretch>
        </p:blipFill>
        <p:spPr>
          <a:xfrm>
            <a:off x="7928176" y="289909"/>
            <a:ext cx="3302364" cy="1905210"/>
          </a:xfrm>
          <a:prstGeom prst="rect">
            <a:avLst/>
          </a:prstGeom>
        </p:spPr>
      </p:pic>
      <p:sp>
        <p:nvSpPr>
          <p:cNvPr id="173" name="TextBox 172"/>
          <p:cNvSpPr txBox="1"/>
          <p:nvPr/>
        </p:nvSpPr>
        <p:spPr>
          <a:xfrm>
            <a:off x="4632553" y="114062"/>
            <a:ext cx="2928815"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Summary</a:t>
            </a:r>
            <a:endParaRPr lang="en-US" sz="54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9987378" y="593403"/>
            <a:ext cx="1917577" cy="738664"/>
          </a:xfrm>
          <a:prstGeom prst="rect">
            <a:avLst/>
          </a:prstGeom>
          <a:noFill/>
        </p:spPr>
        <p:txBody>
          <a:bodyPr wrap="square" rtlCol="0">
            <a:spAutoFit/>
          </a:bodyPr>
          <a:lstStyle/>
          <a:p>
            <a:pPr algn="r"/>
            <a:r>
              <a:rPr lang="en-US" sz="1400" dirty="0" smtClean="0"/>
              <a:t>are correlated</a:t>
            </a:r>
          </a:p>
          <a:p>
            <a:pPr algn="r"/>
            <a:r>
              <a:rPr lang="en-US" sz="1400" dirty="0" smtClean="0"/>
              <a:t>Because dolomite is MgCO3</a:t>
            </a:r>
            <a:endParaRPr lang="en-US" sz="1400" dirty="0"/>
          </a:p>
        </p:txBody>
      </p:sp>
      <p:sp>
        <p:nvSpPr>
          <p:cNvPr id="12" name="Rectangle 11"/>
          <p:cNvSpPr/>
          <p:nvPr/>
        </p:nvSpPr>
        <p:spPr>
          <a:xfrm>
            <a:off x="413413" y="2645741"/>
            <a:ext cx="4237122" cy="369332"/>
          </a:xfrm>
          <a:prstGeom prst="rect">
            <a:avLst/>
          </a:prstGeom>
        </p:spPr>
        <p:txBody>
          <a:bodyPr wrap="none">
            <a:spAutoFit/>
          </a:bodyPr>
          <a:lstStyle/>
          <a:p>
            <a:r>
              <a:rPr lang="en-US" b="1" dirty="0">
                <a:solidFill>
                  <a:srgbClr val="323232"/>
                </a:solidFill>
                <a:latin typeface="ibm-plex-sans"/>
              </a:rPr>
              <a:t>2.</a:t>
            </a:r>
            <a:r>
              <a:rPr lang="en-US" dirty="0">
                <a:solidFill>
                  <a:srgbClr val="323232"/>
                </a:solidFill>
                <a:latin typeface="ibm-plex-sans"/>
              </a:rPr>
              <a:t> Assumes data are linearly correlated </a:t>
            </a:r>
            <a:endParaRPr lang="en-US" dirty="0"/>
          </a:p>
        </p:txBody>
      </p:sp>
      <p:sp>
        <p:nvSpPr>
          <p:cNvPr id="14" name="Rectangle 13"/>
          <p:cNvSpPr/>
          <p:nvPr/>
        </p:nvSpPr>
        <p:spPr>
          <a:xfrm>
            <a:off x="392633" y="3004429"/>
            <a:ext cx="12426722" cy="369332"/>
          </a:xfrm>
          <a:prstGeom prst="rect">
            <a:avLst/>
          </a:prstGeom>
        </p:spPr>
        <p:txBody>
          <a:bodyPr wrap="square">
            <a:spAutoFit/>
          </a:bodyPr>
          <a:lstStyle/>
          <a:p>
            <a:r>
              <a:rPr lang="en-US" b="1" dirty="0">
                <a:solidFill>
                  <a:srgbClr val="323232"/>
                </a:solidFill>
                <a:latin typeface="ibm-plex-sans"/>
              </a:rPr>
              <a:t>3. </a:t>
            </a:r>
            <a:r>
              <a:rPr lang="en-US" dirty="0">
                <a:solidFill>
                  <a:srgbClr val="323232"/>
                </a:solidFill>
                <a:latin typeface="ibm-plex-sans"/>
              </a:rPr>
              <a:t>Normalizing data becomes extremely important when the predictors are measured in different units.</a:t>
            </a:r>
            <a:endParaRPr lang="en-US" dirty="0"/>
          </a:p>
        </p:txBody>
      </p:sp>
      <p:sp>
        <p:nvSpPr>
          <p:cNvPr id="15" name="Rectangle 14"/>
          <p:cNvSpPr/>
          <p:nvPr/>
        </p:nvSpPr>
        <p:spPr>
          <a:xfrm>
            <a:off x="387100" y="3391974"/>
            <a:ext cx="9144000" cy="369332"/>
          </a:xfrm>
          <a:prstGeom prst="rect">
            <a:avLst/>
          </a:prstGeom>
        </p:spPr>
        <p:txBody>
          <a:bodyPr wrap="square">
            <a:spAutoFit/>
          </a:bodyPr>
          <a:lstStyle/>
          <a:p>
            <a:pPr fontAlgn="base"/>
            <a:r>
              <a:rPr lang="en-US" b="1" dirty="0" smtClean="0">
                <a:solidFill>
                  <a:srgbClr val="323232"/>
                </a:solidFill>
                <a:latin typeface="ibm-plex-sans"/>
              </a:rPr>
              <a:t>4. </a:t>
            </a:r>
            <a:r>
              <a:rPr lang="en-US" dirty="0">
                <a:solidFill>
                  <a:srgbClr val="323232"/>
                </a:solidFill>
                <a:latin typeface="ibm-plex-sans"/>
              </a:rPr>
              <a:t>PCA is a tool which helps to produce better visualizations of high dimensional data.</a:t>
            </a:r>
          </a:p>
        </p:txBody>
      </p:sp>
      <p:sp>
        <p:nvSpPr>
          <p:cNvPr id="16" name="Rectangle 15"/>
          <p:cNvSpPr/>
          <p:nvPr/>
        </p:nvSpPr>
        <p:spPr>
          <a:xfrm>
            <a:off x="413414" y="1758635"/>
            <a:ext cx="11754197" cy="1200329"/>
          </a:xfrm>
          <a:prstGeom prst="rect">
            <a:avLst/>
          </a:prstGeom>
        </p:spPr>
        <p:txBody>
          <a:bodyPr wrap="square">
            <a:spAutoFit/>
          </a:bodyPr>
          <a:lstStyle/>
          <a:p>
            <a:r>
              <a:rPr lang="en-US" dirty="0">
                <a:solidFill>
                  <a:srgbClr val="323232"/>
                </a:solidFill>
                <a:latin typeface="ibm-plex-sans"/>
              </a:rPr>
              <a:t/>
            </a:r>
            <a:br>
              <a:rPr lang="en-US" dirty="0">
                <a:solidFill>
                  <a:srgbClr val="323232"/>
                </a:solidFill>
                <a:latin typeface="ibm-plex-sans"/>
              </a:rPr>
            </a:br>
            <a:r>
              <a:rPr lang="en-US" b="1" dirty="0">
                <a:solidFill>
                  <a:srgbClr val="323232"/>
                </a:solidFill>
                <a:latin typeface="ibm-plex-sans"/>
              </a:rPr>
              <a:t>1. </a:t>
            </a:r>
            <a:r>
              <a:rPr lang="en-US" dirty="0">
                <a:solidFill>
                  <a:srgbClr val="323232"/>
                </a:solidFill>
                <a:latin typeface="ibm-plex-sans"/>
              </a:rPr>
              <a:t>The first selected component by PCA is the component that has the highest variance followed by second, third and so on.</a:t>
            </a:r>
            <a:br>
              <a:rPr lang="en-US" dirty="0">
                <a:solidFill>
                  <a:srgbClr val="323232"/>
                </a:solidFill>
                <a:latin typeface="ibm-plex-sans"/>
              </a:rPr>
            </a:br>
            <a:endParaRPr lang="en-US" dirty="0"/>
          </a:p>
        </p:txBody>
      </p:sp>
      <p:sp>
        <p:nvSpPr>
          <p:cNvPr id="18" name="TextBox 17"/>
          <p:cNvSpPr txBox="1"/>
          <p:nvPr/>
        </p:nvSpPr>
        <p:spPr>
          <a:xfrm>
            <a:off x="413412" y="289909"/>
            <a:ext cx="16077686" cy="5386090"/>
          </a:xfrm>
          <a:prstGeom prst="rect">
            <a:avLst/>
          </a:prstGeom>
          <a:solidFill>
            <a:schemeClr val="bg1"/>
          </a:solidFill>
        </p:spPr>
        <p:txBody>
          <a:bodyPr wrap="square" rtlCol="0">
            <a:spAutoFit/>
          </a:bodyPr>
          <a:lstStyle/>
          <a:p>
            <a:r>
              <a:rPr lang="en-US" sz="3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Stop   p    </a:t>
            </a:r>
            <a:endParaRPr lang="en-US" sz="3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00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632553" y="114062"/>
            <a:ext cx="2928815"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Summary</a:t>
            </a:r>
            <a:endParaRPr lang="en-US" sz="54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68827" y="4680497"/>
            <a:ext cx="12202872" cy="307777"/>
          </a:xfrm>
          <a:prstGeom prst="rect">
            <a:avLst/>
          </a:prstGeom>
        </p:spPr>
        <p:txBody>
          <a:bodyPr wrap="square">
            <a:spAutoFit/>
          </a:bodyPr>
          <a:lstStyle/>
          <a:p>
            <a:r>
              <a:rPr lang="en-US" sz="1400" dirty="0">
                <a:solidFill>
                  <a:srgbClr val="222222"/>
                </a:solidFill>
                <a:latin typeface="Times New Roman" panose="02020603050405020304" pitchFamily="18" charset="0"/>
                <a:cs typeface="Times New Roman" panose="02020603050405020304" pitchFamily="18" charset="0"/>
              </a:rPr>
              <a:t> </a:t>
            </a:r>
            <a:r>
              <a:rPr lang="en-US" sz="1400" dirty="0" err="1">
                <a:solidFill>
                  <a:srgbClr val="222222"/>
                </a:solidFill>
                <a:latin typeface="Times New Roman" panose="02020603050405020304" pitchFamily="18" charset="0"/>
                <a:cs typeface="Times New Roman" panose="02020603050405020304" pitchFamily="18" charset="0"/>
              </a:rPr>
              <a:t>Leznik</a:t>
            </a:r>
            <a:r>
              <a:rPr lang="en-US" sz="1400" dirty="0">
                <a:solidFill>
                  <a:srgbClr val="222222"/>
                </a:solidFill>
                <a:latin typeface="Times New Roman" panose="02020603050405020304" pitchFamily="18" charset="0"/>
                <a:cs typeface="Times New Roman" panose="02020603050405020304" pitchFamily="18" charset="0"/>
              </a:rPr>
              <a:t>, M; </a:t>
            </a:r>
            <a:r>
              <a:rPr lang="en-US" sz="1400" dirty="0" err="1">
                <a:solidFill>
                  <a:srgbClr val="222222"/>
                </a:solidFill>
                <a:latin typeface="Times New Roman" panose="02020603050405020304" pitchFamily="18" charset="0"/>
                <a:cs typeface="Times New Roman" panose="02020603050405020304" pitchFamily="18" charset="0"/>
              </a:rPr>
              <a:t>Tofallis</a:t>
            </a:r>
            <a:r>
              <a:rPr lang="en-US" sz="1400" dirty="0">
                <a:solidFill>
                  <a:srgbClr val="222222"/>
                </a:solidFill>
                <a:latin typeface="Times New Roman" panose="02020603050405020304" pitchFamily="18" charset="0"/>
                <a:cs typeface="Times New Roman" panose="02020603050405020304" pitchFamily="18" charset="0"/>
              </a:rPr>
              <a:t>, C. 2005 [uhra.herts.ac.uk/</a:t>
            </a:r>
            <a:r>
              <a:rPr lang="en-US" sz="1400" dirty="0" err="1">
                <a:solidFill>
                  <a:srgbClr val="222222"/>
                </a:solidFill>
                <a:latin typeface="Times New Roman" panose="02020603050405020304" pitchFamily="18" charset="0"/>
                <a:cs typeface="Times New Roman" panose="02020603050405020304" pitchFamily="18" charset="0"/>
              </a:rPr>
              <a:t>bitstream</a:t>
            </a:r>
            <a:r>
              <a:rPr lang="en-US" sz="1400" dirty="0">
                <a:solidFill>
                  <a:srgbClr val="222222"/>
                </a:solidFill>
                <a:latin typeface="Times New Roman" panose="02020603050405020304" pitchFamily="18" charset="0"/>
                <a:cs typeface="Times New Roman" panose="02020603050405020304" pitchFamily="18" charset="0"/>
              </a:rPr>
              <a:t>/handle/2299/715/S56.pdf Estimating Invariant Principal Components Using Diagonal Regression.]</a:t>
            </a:r>
            <a:endParaRPr lang="en-US" sz="1400" dirty="0">
              <a:latin typeface="Times New Roman" panose="02020603050405020304" pitchFamily="18" charset="0"/>
              <a:cs typeface="Times New Roman" panose="02020603050405020304" pitchFamily="18" charset="0"/>
            </a:endParaRPr>
          </a:p>
        </p:txBody>
      </p:sp>
      <p:sp>
        <p:nvSpPr>
          <p:cNvPr id="4" name="Rectangle 3"/>
          <p:cNvSpPr/>
          <p:nvPr/>
        </p:nvSpPr>
        <p:spPr>
          <a:xfrm>
            <a:off x="310924" y="1202890"/>
            <a:ext cx="12055643" cy="2308324"/>
          </a:xfrm>
          <a:prstGeom prst="rect">
            <a:avLst/>
          </a:prstGeom>
        </p:spPr>
        <p:txBody>
          <a:bodyPr wrap="square">
            <a:spAutoFit/>
          </a:bodyPr>
          <a:lstStyle/>
          <a:p>
            <a:pPr fontAlgn="base"/>
            <a:r>
              <a:rPr lang="en-US" b="1" dirty="0">
                <a:solidFill>
                  <a:srgbClr val="323232"/>
                </a:solidFill>
                <a:latin typeface="ibm-plex-sans"/>
              </a:rPr>
              <a:t>Principal Component Analysis (PCA)</a:t>
            </a:r>
            <a:endParaRPr lang="en-US" dirty="0">
              <a:solidFill>
                <a:srgbClr val="323232"/>
              </a:solidFill>
              <a:latin typeface="ibm-plex-sans"/>
            </a:endParaRPr>
          </a:p>
          <a:p>
            <a:pPr fontAlgn="base"/>
            <a:r>
              <a:rPr lang="en-US" dirty="0">
                <a:solidFill>
                  <a:srgbClr val="323232"/>
                </a:solidFill>
                <a:latin typeface="ibm-plex-sans"/>
              </a:rPr>
              <a:t>What happens when a data set has too many variables ? remove correlated variables using PCA</a:t>
            </a:r>
          </a:p>
          <a:p>
            <a:pPr fontAlgn="base"/>
            <a:r>
              <a:rPr lang="en-US" b="1" dirty="0" smtClean="0">
                <a:solidFill>
                  <a:srgbClr val="323232"/>
                </a:solidFill>
                <a:latin typeface="ibm-plex-sans"/>
              </a:rPr>
              <a:t>Q: </a:t>
            </a:r>
            <a:r>
              <a:rPr lang="en-US" dirty="0" smtClean="0">
                <a:solidFill>
                  <a:srgbClr val="323232"/>
                </a:solidFill>
                <a:latin typeface="ibm-plex-sans"/>
              </a:rPr>
              <a:t>What </a:t>
            </a:r>
            <a:r>
              <a:rPr lang="en-US" dirty="0">
                <a:solidFill>
                  <a:srgbClr val="323232"/>
                </a:solidFill>
                <a:latin typeface="ibm-plex-sans"/>
              </a:rPr>
              <a:t>is PCA ?</a:t>
            </a:r>
            <a:br>
              <a:rPr lang="en-US" dirty="0">
                <a:solidFill>
                  <a:srgbClr val="323232"/>
                </a:solidFill>
                <a:latin typeface="ibm-plex-sans"/>
              </a:rPr>
            </a:br>
            <a:r>
              <a:rPr lang="en-US" b="1" dirty="0" smtClean="0">
                <a:solidFill>
                  <a:srgbClr val="323232"/>
                </a:solidFill>
                <a:latin typeface="ibm-plex-sans"/>
              </a:rPr>
              <a:t>A: </a:t>
            </a:r>
            <a:r>
              <a:rPr lang="en-US" dirty="0" smtClean="0">
                <a:solidFill>
                  <a:srgbClr val="323232"/>
                </a:solidFill>
                <a:latin typeface="ibm-plex-sans"/>
              </a:rPr>
              <a:t>Method of </a:t>
            </a:r>
            <a:r>
              <a:rPr lang="en-US" dirty="0">
                <a:solidFill>
                  <a:srgbClr val="323232"/>
                </a:solidFill>
                <a:latin typeface="ibm-plex-sans"/>
              </a:rPr>
              <a:t>extracting important variables from a large set of variables available in a data set.</a:t>
            </a:r>
            <a:br>
              <a:rPr lang="en-US" dirty="0">
                <a:solidFill>
                  <a:srgbClr val="323232"/>
                </a:solidFill>
                <a:latin typeface="ibm-plex-sans"/>
              </a:rPr>
            </a:br>
            <a:r>
              <a:rPr lang="en-US" dirty="0">
                <a:solidFill>
                  <a:srgbClr val="323232"/>
                </a:solidFill>
                <a:latin typeface="ibm-plex-sans"/>
              </a:rPr>
              <a:t>the variables </a:t>
            </a:r>
            <a:r>
              <a:rPr lang="en-US" dirty="0" err="1">
                <a:solidFill>
                  <a:srgbClr val="323232"/>
                </a:solidFill>
                <a:latin typeface="ibm-plex-sans"/>
              </a:rPr>
              <a:t>shoud</a:t>
            </a:r>
            <a:r>
              <a:rPr lang="en-US" dirty="0">
                <a:solidFill>
                  <a:srgbClr val="323232"/>
                </a:solidFill>
                <a:latin typeface="ibm-plex-sans"/>
              </a:rPr>
              <a:t> be numeric and have standardized data.</a:t>
            </a:r>
            <a:br>
              <a:rPr lang="en-US" dirty="0">
                <a:solidFill>
                  <a:srgbClr val="323232"/>
                </a:solidFill>
                <a:latin typeface="ibm-plex-sans"/>
              </a:rPr>
            </a:br>
            <a:r>
              <a:rPr lang="en-US" dirty="0">
                <a:solidFill>
                  <a:srgbClr val="323232"/>
                </a:solidFill>
                <a:latin typeface="ibm-plex-sans"/>
              </a:rPr>
              <a:t>categorical variables must be converted to numerical. </a:t>
            </a:r>
            <a:r>
              <a:rPr lang="en-US" dirty="0" smtClean="0">
                <a:solidFill>
                  <a:srgbClr val="323232"/>
                </a:solidFill>
                <a:latin typeface="ibm-plex-sans"/>
              </a:rPr>
              <a:t>Find the </a:t>
            </a:r>
            <a:r>
              <a:rPr lang="en-US" dirty="0">
                <a:solidFill>
                  <a:srgbClr val="323232"/>
                </a:solidFill>
                <a:latin typeface="ibm-plex-sans"/>
              </a:rPr>
              <a:t>components which explain the maximum variance. This is because, we want to retain as much information as possible using these components. So, higher is the explained variance, higher will be the information contained in those components. </a:t>
            </a:r>
          </a:p>
        </p:txBody>
      </p:sp>
      <p:sp>
        <p:nvSpPr>
          <p:cNvPr id="2" name="Rectangle 1"/>
          <p:cNvSpPr/>
          <p:nvPr/>
        </p:nvSpPr>
        <p:spPr>
          <a:xfrm>
            <a:off x="180265" y="5080791"/>
            <a:ext cx="10084948" cy="369332"/>
          </a:xfrm>
          <a:prstGeom prst="rect">
            <a:avLst/>
          </a:prstGeom>
        </p:spPr>
        <p:txBody>
          <a:bodyPr wrap="square">
            <a:spAutoFit/>
          </a:bodyPr>
          <a:lstStyle/>
          <a:p>
            <a:r>
              <a:rPr lang="en-US" dirty="0"/>
              <a:t>https://developer.ibm.com/recipes/tutorials/machine-learning-and-ibm-watson-studio/</a:t>
            </a:r>
          </a:p>
        </p:txBody>
      </p:sp>
    </p:spTree>
    <p:extLst>
      <p:ext uri="{BB962C8B-B14F-4D97-AF65-F5344CB8AC3E}">
        <p14:creationId xmlns:p14="http://schemas.microsoft.com/office/powerpoint/2010/main" val="236605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877149"/>
            <a:ext cx="6096000" cy="4980851"/>
          </a:xfrm>
          <a:prstGeom prst="rect">
            <a:avLst/>
          </a:prstGeom>
        </p:spPr>
        <p:txBody>
          <a:bodyPr>
            <a:spAutoFit/>
          </a:bodyPr>
          <a:lstStyle/>
          <a:p>
            <a:pPr>
              <a:spcAft>
                <a:spcPts val="1350"/>
              </a:spcAft>
            </a:pPr>
            <a:r>
              <a:rPr lang="en-US" dirty="0">
                <a:solidFill>
                  <a:srgbClr val="404040"/>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PCA </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Written by SIAMAK FARIDANI</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I used this </a:t>
            </a:r>
            <a:r>
              <a:rPr lang="en-US" sz="1200" dirty="0" err="1">
                <a:solidFill>
                  <a:srgbClr val="228B22"/>
                </a:solidFill>
                <a:latin typeface="Consolas" panose="020B0609020204030204" pitchFamily="49" charset="0"/>
                <a:ea typeface="Times New Roman" panose="02020603050405020304" pitchFamily="18" charset="0"/>
                <a:cs typeface="Arial" panose="020B0604020202020204" pitchFamily="34" charset="0"/>
              </a:rPr>
              <a:t>tutotial</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www.cs.otago.ac.nz/cosc453/student_tutorials/principal_components.pdf</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clc</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close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all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clear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all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=20; </a:t>
            </a:r>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%should be even</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1, generating a dataset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x1=rand(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y1=rand(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x2=3*rand(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/2,1)+3;</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y2=3*rand(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/2,1)+3;</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x=[x1;x2];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y=[y1;y2];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2, finding a mean and subtracting</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=mean(x);</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ymean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=mean(y);</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*ones(numdata,1);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ynew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ymean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*ones(numdata,1);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subplot(3,1,1);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plot(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x,y</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title(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'Original Data</a:t>
            </a:r>
            <a:r>
              <a:rPr lang="en-US" sz="1200" dirty="0" smtClean="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smtClean="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152400" y="141238"/>
            <a:ext cx="6096000" cy="2308324"/>
          </a:xfrm>
          <a:prstGeom prst="rect">
            <a:avLst/>
          </a:prstGeom>
        </p:spPr>
        <p:txBody>
          <a:bodyPr>
            <a:spAutoFit/>
          </a:bodyPr>
          <a:lstStyle/>
          <a:p>
            <a:pPr>
              <a:spcAft>
                <a:spcPts val="1350"/>
              </a:spcAft>
            </a:pPr>
            <a:r>
              <a:rPr lang="en-US" dirty="0">
                <a:solidFill>
                  <a:srgbClr val="404040"/>
                </a:solidFill>
                <a:latin typeface="Arial" panose="020B0604020202020204" pitchFamily="34" charset="0"/>
                <a:ea typeface="Times New Roman" panose="02020603050405020304" pitchFamily="18" charset="0"/>
              </a:rPr>
              <a:t>PCA consists of a number of steps: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Loading the data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Subtracting the mean of the data from the original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covariance matrix of the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eigenvector(s) associated with the greatest eigenvalue(s)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Projecting the original dataset on the eigenvector(s</a:t>
            </a:r>
            <a:endParaRPr lang="en-US" dirty="0">
              <a:latin typeface="Times New Roman" panose="02020603050405020304" pitchFamily="18" charset="0"/>
              <a:ea typeface="Times New Roman" panose="02020603050405020304" pitchFamily="18" charset="0"/>
            </a:endParaRPr>
          </a:p>
        </p:txBody>
      </p:sp>
      <p:sp>
        <p:nvSpPr>
          <p:cNvPr id="6" name="Rectangle 5"/>
          <p:cNvSpPr/>
          <p:nvPr/>
        </p:nvSpPr>
        <p:spPr>
          <a:xfrm>
            <a:off x="6648450" y="487025"/>
            <a:ext cx="6096000" cy="6370975"/>
          </a:xfrm>
          <a:prstGeom prst="rect">
            <a:avLst/>
          </a:prstGeom>
        </p:spPr>
        <p:txBody>
          <a:bodyPr>
            <a:spAutoFit/>
          </a:bodyPr>
          <a:lstStyle/>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%Uncomment to see the data after the deduction of the mean</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%subplot(4,1,2);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%plot(</a:t>
            </a:r>
            <a:r>
              <a:rPr lang="en-US" sz="1200" dirty="0" err="1">
                <a:solidFill>
                  <a:srgbClr val="228B22"/>
                </a:solidFill>
                <a:latin typeface="Consolas" panose="020B0609020204030204" pitchFamily="49" charset="0"/>
                <a:ea typeface="Times New Roman" panose="02020603050405020304" pitchFamily="18" charset="0"/>
                <a:cs typeface="Arial" panose="020B0604020202020204" pitchFamily="34" charset="0"/>
              </a:rPr>
              <a:t>xnew,ynew</a:t>
            </a:r>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'o');</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%title('mean is deducted')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3, covariance matrix</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covariancematrix</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cov</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xnew,ynew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4, Finding Eigenvectors</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[V,D] = </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eig</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covariancematrix</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diag</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maxeigval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=V(:,find(D==max(D)));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5, Deriving the new data set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%finding the projection onto the eigenvectors</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maxeigval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xnew,ynew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subplot(3,1,2);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stem(</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DisplayName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YDataSource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title(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'PCA 1D output '</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%we do a classification now</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subplot(3,1,3);</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title(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'Final Classification'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hold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on</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for </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=1:size(finaldata,2)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if</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)&gt;=0</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'r*'</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else</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'g*'</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end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end</a:t>
            </a:r>
            <a:endParaRPr lang="en-US" sz="1600" dirty="0">
              <a:latin typeface="Calibri" panose="020F0502020204030204" pitchFamily="34" charset="0"/>
              <a:ea typeface="Calibri" panose="020F0502020204030204" pitchFamily="34" charset="0"/>
              <a:cs typeface="Arial" panose="020B0604020202020204" pitchFamily="34" charset="0"/>
            </a:endParaRPr>
          </a:p>
          <a:p>
            <a:pPr>
              <a:spcAft>
                <a:spcPts val="1350"/>
              </a:spcAft>
            </a:pPr>
            <a:r>
              <a:rPr lang="en-US" sz="1200" dirty="0">
                <a:solidFill>
                  <a:srgbClr val="404040"/>
                </a:solidFill>
                <a:latin typeface="Arial" panose="020B060402020202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p:txBody>
      </p:sp>
      <p:sp>
        <p:nvSpPr>
          <p:cNvPr id="7" name="Rectangle 6"/>
          <p:cNvSpPr/>
          <p:nvPr/>
        </p:nvSpPr>
        <p:spPr>
          <a:xfrm>
            <a:off x="6648450" y="487025"/>
            <a:ext cx="5305657" cy="100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44039" y="1213678"/>
            <a:ext cx="5305657" cy="39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85288" y="1633700"/>
            <a:ext cx="5305657" cy="7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138049" y="2365957"/>
            <a:ext cx="5305657" cy="128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654830" y="3646448"/>
            <a:ext cx="5305657" cy="2587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3618" y="2397858"/>
            <a:ext cx="6151613" cy="4489928"/>
          </a:xfrm>
          <a:prstGeom prst="rect">
            <a:avLst/>
          </a:prstGeom>
        </p:spPr>
      </p:pic>
    </p:spTree>
    <p:extLst>
      <p:ext uri="{BB962C8B-B14F-4D97-AF65-F5344CB8AC3E}">
        <p14:creationId xmlns:p14="http://schemas.microsoft.com/office/powerpoint/2010/main" val="27738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1.85185E-6 L -0.01823 -0.60579 " pathEditMode="relative" rAng="0" ptsTypes="AA">
                                      <p:cBhvr>
                                        <p:cTn id="6" dur="2000" fill="hold"/>
                                        <p:tgtEl>
                                          <p:spTgt spid="2"/>
                                        </p:tgtEl>
                                        <p:attrNameLst>
                                          <p:attrName>ppt_x</p:attrName>
                                          <p:attrName>ppt_y</p:attrName>
                                        </p:attrNameLst>
                                      </p:cBhvr>
                                      <p:rCtr x="-911" y="-30301"/>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48450" y="487025"/>
            <a:ext cx="5305657" cy="100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44039" y="1213678"/>
            <a:ext cx="5305657" cy="39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85288" y="1633700"/>
            <a:ext cx="5305657" cy="7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138049" y="2365957"/>
            <a:ext cx="5305657" cy="128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744039" y="1494263"/>
            <a:ext cx="6858762" cy="5316870"/>
          </a:xfrm>
          <a:prstGeom prst="rect">
            <a:avLst/>
          </a:prstGeom>
        </p:spPr>
      </p:pic>
      <p:sp>
        <p:nvSpPr>
          <p:cNvPr id="5" name="Rectangle 4"/>
          <p:cNvSpPr/>
          <p:nvPr/>
        </p:nvSpPr>
        <p:spPr>
          <a:xfrm>
            <a:off x="152400" y="141238"/>
            <a:ext cx="6096000" cy="2308324"/>
          </a:xfrm>
          <a:prstGeom prst="rect">
            <a:avLst/>
          </a:prstGeom>
        </p:spPr>
        <p:txBody>
          <a:bodyPr>
            <a:spAutoFit/>
          </a:bodyPr>
          <a:lstStyle/>
          <a:p>
            <a:pPr>
              <a:spcAft>
                <a:spcPts val="1350"/>
              </a:spcAft>
            </a:pPr>
            <a:r>
              <a:rPr lang="en-US" dirty="0">
                <a:solidFill>
                  <a:srgbClr val="404040"/>
                </a:solidFill>
                <a:latin typeface="Arial" panose="020B0604020202020204" pitchFamily="34" charset="0"/>
                <a:ea typeface="Times New Roman" panose="02020603050405020304" pitchFamily="18" charset="0"/>
              </a:rPr>
              <a:t>PCA consists of a number of steps: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Loading the data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Subtracting the mean of the data from the original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covariance matrix of the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eigenvector(s) associated with the greatest eigenvalue(s)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Projecting the original dataset on the eigenvector(s</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26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289778" y="124302"/>
            <a:ext cx="8719438"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Principal Component Analysis</a:t>
            </a:r>
            <a:endParaRPr lang="en-US" sz="5400" b="1" dirty="0">
              <a:solidFill>
                <a:srgbClr val="FF0000"/>
              </a:solidFill>
              <a:effectLst>
                <a:outerShdw blurRad="38100" dist="38100" dir="2700000" algn="tl">
                  <a:srgbClr val="000000">
                    <a:alpha val="43137"/>
                  </a:srgbClr>
                </a:outerShdw>
              </a:effectLst>
            </a:endParaRPr>
          </a:p>
        </p:txBody>
      </p:sp>
      <p:sp>
        <p:nvSpPr>
          <p:cNvPr id="155" name="TextBox 154"/>
          <p:cNvSpPr txBox="1"/>
          <p:nvPr/>
        </p:nvSpPr>
        <p:spPr>
          <a:xfrm>
            <a:off x="2278029" y="775730"/>
            <a:ext cx="6742936" cy="707886"/>
          </a:xfrm>
          <a:prstGeom prst="rect">
            <a:avLst/>
          </a:prstGeom>
          <a:noFill/>
        </p:spPr>
        <p:txBody>
          <a:bodyPr wrap="none" rtlCol="0">
            <a:spAutoFit/>
          </a:bodyPr>
          <a:lstStyle/>
          <a:p>
            <a:r>
              <a:rPr lang="en-US" sz="4000" b="1" dirty="0" smtClean="0">
                <a:solidFill>
                  <a:srgbClr val="FF0000"/>
                </a:solidFill>
                <a:effectLst>
                  <a:outerShdw blurRad="38100" dist="38100" dir="2700000" algn="tl">
                    <a:srgbClr val="000000">
                      <a:alpha val="43137"/>
                    </a:srgbClr>
                  </a:outerShdw>
                </a:effectLst>
              </a:rPr>
              <a:t>Reduce Dimensionality of Data</a:t>
            </a:r>
            <a:endParaRPr lang="en-US" sz="4000" b="1" dirty="0">
              <a:solidFill>
                <a:srgbClr val="FF0000"/>
              </a:solidFill>
              <a:effectLst>
                <a:outerShdw blurRad="38100" dist="38100" dir="2700000" algn="tl">
                  <a:srgbClr val="000000">
                    <a:alpha val="43137"/>
                  </a:srgbClr>
                </a:outerShdw>
              </a:effectLst>
            </a:endParaRPr>
          </a:p>
        </p:txBody>
      </p:sp>
      <p:sp>
        <p:nvSpPr>
          <p:cNvPr id="2" name="TextBox 1"/>
          <p:cNvSpPr txBox="1"/>
          <p:nvPr/>
        </p:nvSpPr>
        <p:spPr>
          <a:xfrm>
            <a:off x="255494" y="2433774"/>
            <a:ext cx="1511889" cy="523220"/>
          </a:xfrm>
          <a:prstGeom prst="rect">
            <a:avLst/>
          </a:prstGeom>
          <a:noFill/>
        </p:spPr>
        <p:txBody>
          <a:bodyPr wrap="none" rtlCol="0">
            <a:spAutoFit/>
          </a:bodyPr>
          <a:lstStyle/>
          <a:p>
            <a:r>
              <a:rPr lang="en-US" sz="2800" dirty="0" smtClean="0"/>
              <a:t>Example:</a:t>
            </a:r>
            <a:endParaRPr lang="en-US" sz="2800" dirty="0"/>
          </a:p>
        </p:txBody>
      </p:sp>
      <p:sp>
        <p:nvSpPr>
          <p:cNvPr id="3" name="TextBox 2"/>
          <p:cNvSpPr txBox="1"/>
          <p:nvPr/>
        </p:nvSpPr>
        <p:spPr>
          <a:xfrm>
            <a:off x="2124635" y="2433774"/>
            <a:ext cx="9265870" cy="1077218"/>
          </a:xfrm>
          <a:prstGeom prst="rect">
            <a:avLst/>
          </a:prstGeom>
          <a:noFill/>
        </p:spPr>
        <p:txBody>
          <a:bodyPr wrap="none" rtlCol="0">
            <a:spAutoFit/>
          </a:bodyPr>
          <a:lstStyle/>
          <a:p>
            <a:r>
              <a:rPr lang="en-US" sz="3200" dirty="0" smtClean="0">
                <a:sym typeface="Wingdings" panose="05000000000000000000" pitchFamily="2" charset="2"/>
              </a:rPr>
              <a:t>             R R</a:t>
            </a:r>
            <a:r>
              <a:rPr lang="en-US" sz="3200" baseline="30000" dirty="0" smtClean="0">
                <a:sym typeface="Wingdings" panose="05000000000000000000" pitchFamily="2" charset="2"/>
              </a:rPr>
              <a:t>T</a:t>
            </a:r>
            <a:r>
              <a:rPr lang="en-US" sz="3200" dirty="0" smtClean="0">
                <a:sym typeface="Wingdings" panose="05000000000000000000" pitchFamily="2" charset="2"/>
              </a:rPr>
              <a:t>LR </a:t>
            </a:r>
            <a:r>
              <a:rPr lang="en-US" sz="3200" dirty="0" err="1" smtClean="0">
                <a:sym typeface="Wingdings" panose="05000000000000000000" pitchFamily="2" charset="2"/>
              </a:rPr>
              <a:t>R</a:t>
            </a:r>
            <a:r>
              <a:rPr lang="en-US" sz="3200" baseline="30000" dirty="0" err="1" smtClean="0">
                <a:sym typeface="Wingdings" panose="05000000000000000000" pitchFamily="2" charset="2"/>
              </a:rPr>
              <a:t>T</a:t>
            </a:r>
            <a:r>
              <a:rPr lang="en-US" sz="3200" dirty="0" err="1" smtClean="0">
                <a:sym typeface="Wingdings" panose="05000000000000000000" pitchFamily="2" charset="2"/>
              </a:rPr>
              <a:t>m</a:t>
            </a:r>
            <a:r>
              <a:rPr lang="en-US" sz="3200" dirty="0" smtClean="0">
                <a:sym typeface="Wingdings" panose="05000000000000000000" pitchFamily="2" charset="2"/>
              </a:rPr>
              <a:t> = </a:t>
            </a:r>
            <a:r>
              <a:rPr lang="en-US" sz="2400" dirty="0" smtClean="0">
                <a:sym typeface="Wingdings" panose="05000000000000000000" pitchFamily="2" charset="2"/>
              </a:rPr>
              <a:t>d                     (Householder transform R</a:t>
            </a:r>
          </a:p>
          <a:p>
            <a:r>
              <a:rPr lang="en-US" sz="3200" dirty="0">
                <a:sym typeface="Wingdings" panose="05000000000000000000" pitchFamily="2" charset="2"/>
              </a:rPr>
              <a:t> </a:t>
            </a:r>
            <a:r>
              <a:rPr lang="en-US" sz="3200" dirty="0" smtClean="0">
                <a:sym typeface="Wingdings" panose="05000000000000000000" pitchFamily="2" charset="2"/>
              </a:rPr>
              <a:t>                                                          </a:t>
            </a:r>
            <a:r>
              <a:rPr lang="en-US" sz="2400" dirty="0" smtClean="0">
                <a:sym typeface="Wingdings" panose="05000000000000000000" pitchFamily="2" charset="2"/>
              </a:rPr>
              <a:t>assumes </a:t>
            </a:r>
            <a:r>
              <a:rPr lang="en-US" sz="2400" dirty="0" err="1" smtClean="0">
                <a:sym typeface="Wingdings" panose="05000000000000000000" pitchFamily="2" charset="2"/>
              </a:rPr>
              <a:t>NxN</a:t>
            </a:r>
            <a:r>
              <a:rPr lang="en-US" sz="2400" dirty="0" smtClean="0">
                <a:sym typeface="Wingdings" panose="05000000000000000000" pitchFamily="2" charset="2"/>
              </a:rPr>
              <a:t> SPD L &amp; R</a:t>
            </a:r>
            <a:r>
              <a:rPr lang="en-US" sz="2400" baseline="30000" dirty="0" smtClean="0">
                <a:sym typeface="Wingdings" panose="05000000000000000000" pitchFamily="2" charset="2"/>
              </a:rPr>
              <a:t>T</a:t>
            </a:r>
            <a:r>
              <a:rPr lang="en-US" sz="2400" dirty="0" smtClean="0">
                <a:sym typeface="Wingdings" panose="05000000000000000000" pitchFamily="2" charset="2"/>
              </a:rPr>
              <a:t>R=I) </a:t>
            </a:r>
            <a:endParaRPr lang="en-US" sz="2400" dirty="0"/>
          </a:p>
        </p:txBody>
      </p:sp>
      <p:sp>
        <p:nvSpPr>
          <p:cNvPr id="156" name="TextBox 155"/>
          <p:cNvSpPr txBox="1"/>
          <p:nvPr/>
        </p:nvSpPr>
        <p:spPr>
          <a:xfrm>
            <a:off x="2676683" y="3059596"/>
            <a:ext cx="4665893" cy="523220"/>
          </a:xfrm>
          <a:prstGeom prst="rect">
            <a:avLst/>
          </a:prstGeom>
          <a:noFill/>
        </p:spPr>
        <p:txBody>
          <a:bodyPr wrap="none" rtlCol="0">
            <a:spAutoFit/>
          </a:bodyPr>
          <a:lstStyle/>
          <a:p>
            <a:r>
              <a:rPr lang="en-US" sz="2800" dirty="0" smtClean="0"/>
              <a:t>Multiply both sides by R</a:t>
            </a:r>
            <a:r>
              <a:rPr lang="en-US" sz="2800" baseline="30000" dirty="0" smtClean="0"/>
              <a:t>T </a:t>
            </a:r>
            <a:r>
              <a:rPr lang="en-US" sz="2800" dirty="0" smtClean="0"/>
              <a:t> gives</a:t>
            </a:r>
            <a:endParaRPr lang="en-US" sz="2800" dirty="0"/>
          </a:p>
        </p:txBody>
      </p:sp>
      <p:sp>
        <p:nvSpPr>
          <p:cNvPr id="158" name="TextBox 157"/>
          <p:cNvSpPr txBox="1"/>
          <p:nvPr/>
        </p:nvSpPr>
        <p:spPr>
          <a:xfrm>
            <a:off x="3725554" y="3582816"/>
            <a:ext cx="2003241" cy="584775"/>
          </a:xfrm>
          <a:prstGeom prst="rect">
            <a:avLst/>
          </a:prstGeom>
          <a:noFill/>
        </p:spPr>
        <p:txBody>
          <a:bodyPr wrap="none" rtlCol="0">
            <a:spAutoFit/>
          </a:bodyPr>
          <a:lstStyle/>
          <a:p>
            <a:r>
              <a:rPr lang="en-US" sz="3200" dirty="0" err="1" smtClean="0">
                <a:sym typeface="Wingdings" panose="05000000000000000000" pitchFamily="2" charset="2"/>
              </a:rPr>
              <a:t>Dm</a:t>
            </a:r>
            <a:r>
              <a:rPr lang="en-US" sz="3200" dirty="0" smtClean="0">
                <a:sym typeface="Wingdings" panose="05000000000000000000" pitchFamily="2" charset="2"/>
              </a:rPr>
              <a:t>’ = R</a:t>
            </a:r>
            <a:r>
              <a:rPr lang="en-US" sz="3200" baseline="30000" dirty="0" smtClean="0">
                <a:sym typeface="Wingdings" panose="05000000000000000000" pitchFamily="2" charset="2"/>
              </a:rPr>
              <a:t>T</a:t>
            </a:r>
            <a:r>
              <a:rPr lang="en-US" sz="3200" dirty="0" smtClean="0">
                <a:sym typeface="Wingdings" panose="05000000000000000000" pitchFamily="2" charset="2"/>
              </a:rPr>
              <a:t> d </a:t>
            </a:r>
            <a:endParaRPr lang="en-US" sz="3200" dirty="0"/>
          </a:p>
        </p:txBody>
      </p:sp>
      <p:sp>
        <p:nvSpPr>
          <p:cNvPr id="163" name="TextBox 162"/>
          <p:cNvSpPr txBox="1"/>
          <p:nvPr/>
        </p:nvSpPr>
        <p:spPr>
          <a:xfrm>
            <a:off x="2676683" y="4166949"/>
            <a:ext cx="3136949" cy="523220"/>
          </a:xfrm>
          <a:prstGeom prst="rect">
            <a:avLst/>
          </a:prstGeom>
          <a:noFill/>
        </p:spPr>
        <p:txBody>
          <a:bodyPr wrap="none" rtlCol="0">
            <a:spAutoFit/>
          </a:bodyPr>
          <a:lstStyle/>
          <a:p>
            <a:r>
              <a:rPr lang="en-US" sz="2800" dirty="0" smtClean="0"/>
              <a:t>Multiply by D</a:t>
            </a:r>
            <a:r>
              <a:rPr lang="en-US" sz="2800" baseline="30000" dirty="0" smtClean="0"/>
              <a:t>-1</a:t>
            </a:r>
            <a:r>
              <a:rPr lang="en-US" sz="2800" dirty="0" smtClean="0"/>
              <a:t> gives</a:t>
            </a:r>
            <a:endParaRPr lang="en-US" sz="2800" dirty="0"/>
          </a:p>
        </p:txBody>
      </p:sp>
      <p:sp>
        <p:nvSpPr>
          <p:cNvPr id="175" name="TextBox 174"/>
          <p:cNvSpPr txBox="1"/>
          <p:nvPr/>
        </p:nvSpPr>
        <p:spPr>
          <a:xfrm>
            <a:off x="3720764" y="4656311"/>
            <a:ext cx="2330253" cy="584775"/>
          </a:xfrm>
          <a:prstGeom prst="rect">
            <a:avLst/>
          </a:prstGeom>
          <a:noFill/>
        </p:spPr>
        <p:txBody>
          <a:bodyPr wrap="none" rtlCol="0">
            <a:spAutoFit/>
          </a:bodyPr>
          <a:lstStyle/>
          <a:p>
            <a:r>
              <a:rPr lang="en-US" sz="3200" dirty="0" smtClean="0">
                <a:sym typeface="Wingdings" panose="05000000000000000000" pitchFamily="2" charset="2"/>
              </a:rPr>
              <a:t>m’ = D</a:t>
            </a:r>
            <a:r>
              <a:rPr lang="en-US" sz="3200" baseline="30000" dirty="0" smtClean="0">
                <a:sym typeface="Wingdings" panose="05000000000000000000" pitchFamily="2" charset="2"/>
              </a:rPr>
              <a:t>-1</a:t>
            </a:r>
            <a:r>
              <a:rPr lang="en-US" sz="3200" dirty="0" smtClean="0">
                <a:sym typeface="Wingdings" panose="05000000000000000000" pitchFamily="2" charset="2"/>
              </a:rPr>
              <a:t> R</a:t>
            </a:r>
            <a:r>
              <a:rPr lang="en-US" sz="3200" baseline="30000" dirty="0" smtClean="0">
                <a:sym typeface="Wingdings" panose="05000000000000000000" pitchFamily="2" charset="2"/>
              </a:rPr>
              <a:t>T</a:t>
            </a:r>
            <a:r>
              <a:rPr lang="en-US" sz="3200" dirty="0" smtClean="0">
                <a:sym typeface="Wingdings" panose="05000000000000000000" pitchFamily="2" charset="2"/>
              </a:rPr>
              <a:t> d </a:t>
            </a:r>
            <a:endParaRPr lang="en-US" sz="3200" dirty="0"/>
          </a:p>
        </p:txBody>
      </p:sp>
      <p:sp>
        <p:nvSpPr>
          <p:cNvPr id="176" name="TextBox 175"/>
          <p:cNvSpPr txBox="1"/>
          <p:nvPr/>
        </p:nvSpPr>
        <p:spPr>
          <a:xfrm>
            <a:off x="525152" y="5228767"/>
            <a:ext cx="10721910" cy="523220"/>
          </a:xfrm>
          <a:prstGeom prst="rect">
            <a:avLst/>
          </a:prstGeom>
          <a:noFill/>
        </p:spPr>
        <p:txBody>
          <a:bodyPr wrap="none" rtlCol="0">
            <a:spAutoFit/>
          </a:bodyPr>
          <a:lstStyle/>
          <a:p>
            <a:r>
              <a:rPr lang="en-US" sz="2800" dirty="0" smtClean="0"/>
              <a:t>Threshold eigenvalues </a:t>
            </a:r>
            <a:r>
              <a:rPr lang="en-US" sz="2800" dirty="0" smtClean="0">
                <a:latin typeface="Symbol" panose="05050102010706020507" pitchFamily="18" charset="2"/>
              </a:rPr>
              <a:t>e</a:t>
            </a:r>
            <a:r>
              <a:rPr lang="en-US" sz="2800" dirty="0" smtClean="0"/>
              <a:t> &amp; only keep the M </a:t>
            </a:r>
            <a:r>
              <a:rPr lang="en-US" sz="2800" dirty="0" err="1" smtClean="0"/>
              <a:t>eigencomponents</a:t>
            </a:r>
            <a:r>
              <a:rPr lang="en-US" sz="2800" dirty="0" smtClean="0"/>
              <a:t> </a:t>
            </a:r>
            <a:r>
              <a:rPr lang="en-US" sz="2800" dirty="0" err="1" smtClean="0"/>
              <a:t>s.t.</a:t>
            </a:r>
            <a:r>
              <a:rPr lang="en-US" sz="2800" dirty="0" smtClean="0"/>
              <a:t> |</a:t>
            </a:r>
            <a:r>
              <a:rPr lang="en-US" sz="2800" dirty="0" smtClean="0">
                <a:latin typeface="Symbol" panose="05050102010706020507" pitchFamily="18" charset="2"/>
              </a:rPr>
              <a:t>l</a:t>
            </a:r>
            <a:r>
              <a:rPr lang="en-US" sz="2800" baseline="-25000" dirty="0" smtClean="0"/>
              <a:t>i</a:t>
            </a:r>
            <a:r>
              <a:rPr lang="en-US" sz="2800" dirty="0" smtClean="0"/>
              <a:t> |&gt;</a:t>
            </a:r>
            <a:r>
              <a:rPr lang="en-US" sz="2800" dirty="0" smtClean="0">
                <a:latin typeface="Symbol" panose="05050102010706020507" pitchFamily="18" charset="2"/>
              </a:rPr>
              <a:t>e</a:t>
            </a:r>
            <a:r>
              <a:rPr lang="en-US" sz="2800" dirty="0" smtClean="0"/>
              <a:t> </a:t>
            </a:r>
            <a:endParaRPr lang="en-US" sz="2800" dirty="0"/>
          </a:p>
        </p:txBody>
      </p:sp>
      <p:sp>
        <p:nvSpPr>
          <p:cNvPr id="177" name="TextBox 176"/>
          <p:cNvSpPr txBox="1"/>
          <p:nvPr/>
        </p:nvSpPr>
        <p:spPr>
          <a:xfrm>
            <a:off x="3784514" y="5710633"/>
            <a:ext cx="3690434" cy="584775"/>
          </a:xfrm>
          <a:prstGeom prst="rect">
            <a:avLst/>
          </a:prstGeom>
          <a:noFill/>
        </p:spPr>
        <p:txBody>
          <a:bodyPr wrap="none" rtlCol="0">
            <a:spAutoFit/>
          </a:bodyPr>
          <a:lstStyle/>
          <a:p>
            <a:r>
              <a:rPr lang="en-US" sz="3200" dirty="0" smtClean="0">
                <a:sym typeface="Wingdings" panose="05000000000000000000" pitchFamily="2" charset="2"/>
              </a:rPr>
              <a:t>m ’ = </a:t>
            </a:r>
            <a:r>
              <a:rPr lang="en-US" sz="3200" dirty="0" smtClean="0">
                <a:latin typeface="Symbol" panose="05050102010706020507" pitchFamily="18" charset="2"/>
                <a:sym typeface="Wingdings" panose="05000000000000000000" pitchFamily="2" charset="2"/>
              </a:rPr>
              <a:t>S</a:t>
            </a:r>
            <a:r>
              <a:rPr lang="en-US" sz="3200" baseline="-25000" dirty="0" smtClean="0">
                <a:sym typeface="Wingdings" panose="05000000000000000000" pitchFamily="2" charset="2"/>
              </a:rPr>
              <a:t>i=1…M</a:t>
            </a:r>
            <a:r>
              <a:rPr lang="en-US" sz="3200" dirty="0" smtClean="0">
                <a:sym typeface="Wingdings" panose="05000000000000000000" pitchFamily="2" charset="2"/>
              </a:rPr>
              <a:t> (</a:t>
            </a:r>
            <a:r>
              <a:rPr lang="en-US" sz="3200" b="1" dirty="0" err="1" smtClean="0">
                <a:effectLst>
                  <a:outerShdw blurRad="38100" dist="38100" dir="2700000" algn="tl">
                    <a:srgbClr val="000000">
                      <a:alpha val="43137"/>
                    </a:srgbClr>
                  </a:outerShdw>
                </a:effectLst>
                <a:sym typeface="Wingdings" panose="05000000000000000000" pitchFamily="2" charset="2"/>
              </a:rPr>
              <a:t>r</a:t>
            </a:r>
            <a:r>
              <a:rPr lang="en-US" sz="3200" baseline="-25000" dirty="0" err="1" smtClean="0">
                <a:sym typeface="Wingdings" panose="05000000000000000000" pitchFamily="2" charset="2"/>
              </a:rPr>
              <a:t>i</a:t>
            </a:r>
            <a:r>
              <a:rPr lang="en-US" sz="3200" dirty="0" smtClean="0">
                <a:sym typeface="Wingdings" panose="05000000000000000000" pitchFamily="2" charset="2"/>
              </a:rPr>
              <a:t> ,</a:t>
            </a:r>
            <a:r>
              <a:rPr lang="en-US" sz="3200" b="1" dirty="0" smtClean="0">
                <a:effectLst>
                  <a:outerShdw blurRad="38100" dist="38100" dir="2700000" algn="tl">
                    <a:srgbClr val="000000">
                      <a:alpha val="43137"/>
                    </a:srgbClr>
                  </a:outerShdw>
                </a:effectLst>
                <a:sym typeface="Wingdings" panose="05000000000000000000" pitchFamily="2" charset="2"/>
              </a:rPr>
              <a:t>d</a:t>
            </a:r>
            <a:r>
              <a:rPr lang="en-US" sz="3200" dirty="0" smtClean="0">
                <a:sym typeface="Wingdings" panose="05000000000000000000" pitchFamily="2" charset="2"/>
              </a:rPr>
              <a:t>)/</a:t>
            </a:r>
            <a:r>
              <a:rPr lang="en-US" sz="3200" dirty="0" smtClean="0">
                <a:latin typeface="Symbol" panose="05050102010706020507" pitchFamily="18" charset="2"/>
                <a:sym typeface="Wingdings" panose="05000000000000000000" pitchFamily="2" charset="2"/>
              </a:rPr>
              <a:t>l</a:t>
            </a:r>
            <a:r>
              <a:rPr lang="en-US" sz="3200" baseline="-25000" dirty="0" smtClean="0">
                <a:sym typeface="Wingdings" panose="05000000000000000000" pitchFamily="2" charset="2"/>
              </a:rPr>
              <a:t>i</a:t>
            </a:r>
            <a:r>
              <a:rPr lang="en-US" sz="3200" dirty="0" smtClean="0">
                <a:sym typeface="Wingdings" panose="05000000000000000000" pitchFamily="2" charset="2"/>
              </a:rPr>
              <a:t> </a:t>
            </a:r>
            <a:endParaRPr lang="en-US" sz="3200" dirty="0"/>
          </a:p>
        </p:txBody>
      </p:sp>
      <p:grpSp>
        <p:nvGrpSpPr>
          <p:cNvPr id="28" name="Group 27"/>
          <p:cNvGrpSpPr/>
          <p:nvPr/>
        </p:nvGrpSpPr>
        <p:grpSpPr>
          <a:xfrm>
            <a:off x="3686992" y="1608982"/>
            <a:ext cx="1928733" cy="950582"/>
            <a:chOff x="3720764" y="2046044"/>
            <a:chExt cx="1928733" cy="950582"/>
          </a:xfrm>
        </p:grpSpPr>
        <p:sp>
          <p:nvSpPr>
            <p:cNvPr id="13" name="TextBox 12"/>
            <p:cNvSpPr txBox="1"/>
            <p:nvPr/>
          </p:nvSpPr>
          <p:spPr>
            <a:xfrm>
              <a:off x="3720764" y="2046044"/>
              <a:ext cx="1928733" cy="584775"/>
            </a:xfrm>
            <a:prstGeom prst="rect">
              <a:avLst/>
            </a:prstGeom>
            <a:noFill/>
          </p:spPr>
          <p:txBody>
            <a:bodyPr wrap="none" rtlCol="0">
              <a:spAutoFit/>
            </a:bodyPr>
            <a:lstStyle/>
            <a:p>
              <a:r>
                <a:rPr lang="en-US" sz="3200" dirty="0" smtClean="0"/>
                <a:t>R    D     m’</a:t>
              </a:r>
              <a:endParaRPr lang="en-US" sz="3200" dirty="0"/>
            </a:p>
          </p:txBody>
        </p:sp>
        <p:grpSp>
          <p:nvGrpSpPr>
            <p:cNvPr id="19" name="Group 18"/>
            <p:cNvGrpSpPr/>
            <p:nvPr/>
          </p:nvGrpSpPr>
          <p:grpSpPr>
            <a:xfrm>
              <a:off x="3771066" y="2620447"/>
              <a:ext cx="1728783" cy="376179"/>
              <a:chOff x="3771066" y="2620447"/>
              <a:chExt cx="1728783" cy="376179"/>
            </a:xfrm>
          </p:grpSpPr>
          <p:sp>
            <p:nvSpPr>
              <p:cNvPr id="18" name="Right Brace 17"/>
              <p:cNvSpPr/>
              <p:nvPr/>
            </p:nvSpPr>
            <p:spPr>
              <a:xfrm rot="16200000">
                <a:off x="4327976" y="2438712"/>
                <a:ext cx="349066" cy="7667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Right Brace 177"/>
              <p:cNvSpPr/>
              <p:nvPr/>
            </p:nvSpPr>
            <p:spPr>
              <a:xfrm rot="16200000">
                <a:off x="5080206" y="2549870"/>
                <a:ext cx="349066" cy="4902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Right Brace 178"/>
              <p:cNvSpPr/>
              <p:nvPr/>
            </p:nvSpPr>
            <p:spPr>
              <a:xfrm rot="16200000">
                <a:off x="3741813" y="2652825"/>
                <a:ext cx="349066" cy="29055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8" name="TextBox 37"/>
          <p:cNvSpPr txBox="1"/>
          <p:nvPr/>
        </p:nvSpPr>
        <p:spPr>
          <a:xfrm>
            <a:off x="7732058" y="5916069"/>
            <a:ext cx="3799373" cy="369332"/>
          </a:xfrm>
          <a:prstGeom prst="rect">
            <a:avLst/>
          </a:prstGeom>
          <a:noFill/>
        </p:spPr>
        <p:txBody>
          <a:bodyPr wrap="none" rtlCol="0">
            <a:spAutoFit/>
          </a:bodyPr>
          <a:lstStyle/>
          <a:p>
            <a:r>
              <a:rPr lang="en-US" dirty="0" smtClean="0"/>
              <a:t>Reduced number of components of m’</a:t>
            </a:r>
            <a:endParaRPr lang="en-US" dirty="0"/>
          </a:p>
        </p:txBody>
      </p:sp>
      <p:sp>
        <p:nvSpPr>
          <p:cNvPr id="180" name="TextBox 179"/>
          <p:cNvSpPr txBox="1"/>
          <p:nvPr/>
        </p:nvSpPr>
        <p:spPr>
          <a:xfrm>
            <a:off x="1289778" y="6404800"/>
            <a:ext cx="8276625" cy="369332"/>
          </a:xfrm>
          <a:prstGeom prst="rect">
            <a:avLst/>
          </a:prstGeom>
          <a:noFill/>
        </p:spPr>
        <p:txBody>
          <a:bodyPr wrap="none" rtlCol="0">
            <a:spAutoFit/>
          </a:bodyPr>
          <a:lstStyle/>
          <a:p>
            <a:r>
              <a:rPr lang="en-US" dirty="0" smtClean="0"/>
              <a:t>Finite number of CG iterations only reconstructs most significant components of model</a:t>
            </a:r>
            <a:endParaRPr lang="en-US" dirty="0"/>
          </a:p>
        </p:txBody>
      </p:sp>
      <p:sp>
        <p:nvSpPr>
          <p:cNvPr id="5" name="Rectangle 4"/>
          <p:cNvSpPr/>
          <p:nvPr/>
        </p:nvSpPr>
        <p:spPr>
          <a:xfrm>
            <a:off x="2086369" y="2401195"/>
            <a:ext cx="1107996" cy="584775"/>
          </a:xfrm>
          <a:prstGeom prst="rect">
            <a:avLst/>
          </a:prstGeom>
        </p:spPr>
        <p:txBody>
          <a:bodyPr wrap="none">
            <a:spAutoFit/>
          </a:bodyPr>
          <a:lstStyle/>
          <a:p>
            <a:r>
              <a:rPr lang="en-US" sz="3200" dirty="0"/>
              <a:t>Lm=d</a:t>
            </a:r>
          </a:p>
        </p:txBody>
      </p:sp>
      <p:sp>
        <p:nvSpPr>
          <p:cNvPr id="6" name="Rectangle 5"/>
          <p:cNvSpPr/>
          <p:nvPr/>
        </p:nvSpPr>
        <p:spPr>
          <a:xfrm>
            <a:off x="3720764" y="2551370"/>
            <a:ext cx="762466" cy="55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76194" y="2516647"/>
            <a:ext cx="640525" cy="586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7894624" y="3538104"/>
            <a:ext cx="4010021" cy="1121223"/>
          </a:xfrm>
          <a:prstGeom prst="rect">
            <a:avLst/>
          </a:prstGeom>
        </p:spPr>
      </p:pic>
      <p:sp>
        <p:nvSpPr>
          <p:cNvPr id="4" name="TextBox 3"/>
          <p:cNvSpPr txBox="1"/>
          <p:nvPr/>
        </p:nvSpPr>
        <p:spPr>
          <a:xfrm>
            <a:off x="4085356" y="1371911"/>
            <a:ext cx="1795556" cy="338554"/>
          </a:xfrm>
          <a:prstGeom prst="rect">
            <a:avLst/>
          </a:prstGeom>
          <a:solidFill>
            <a:srgbClr val="FFFF00"/>
          </a:solidFill>
          <a:ln>
            <a:solidFill>
              <a:srgbClr val="FF0000"/>
            </a:solidFill>
          </a:ln>
        </p:spPr>
        <p:txBody>
          <a:bodyPr wrap="none" rtlCol="0">
            <a:spAutoFit/>
          </a:bodyPr>
          <a:lstStyle/>
          <a:p>
            <a:r>
              <a:rPr lang="en-US" sz="1600" dirty="0" smtClean="0"/>
              <a:t>D = diagonal matrix</a:t>
            </a:r>
            <a:endParaRPr lang="en-US" sz="1600" dirty="0"/>
          </a:p>
        </p:txBody>
      </p:sp>
      <p:grpSp>
        <p:nvGrpSpPr>
          <p:cNvPr id="31" name="Group 30"/>
          <p:cNvGrpSpPr/>
          <p:nvPr/>
        </p:nvGrpSpPr>
        <p:grpSpPr>
          <a:xfrm>
            <a:off x="5887043" y="4400725"/>
            <a:ext cx="2701780" cy="957266"/>
            <a:chOff x="5887043" y="4400725"/>
            <a:chExt cx="2701780" cy="957266"/>
          </a:xfrm>
        </p:grpSpPr>
        <p:grpSp>
          <p:nvGrpSpPr>
            <p:cNvPr id="24" name="Group 23"/>
            <p:cNvGrpSpPr/>
            <p:nvPr/>
          </p:nvGrpSpPr>
          <p:grpSpPr>
            <a:xfrm>
              <a:off x="7099160" y="4402200"/>
              <a:ext cx="1489663" cy="955791"/>
              <a:chOff x="6014471" y="4338260"/>
              <a:chExt cx="1489663" cy="955791"/>
            </a:xfrm>
          </p:grpSpPr>
          <p:grpSp>
            <p:nvGrpSpPr>
              <p:cNvPr id="16" name="Group 15"/>
              <p:cNvGrpSpPr/>
              <p:nvPr/>
            </p:nvGrpSpPr>
            <p:grpSpPr>
              <a:xfrm>
                <a:off x="6051017" y="4338260"/>
                <a:ext cx="1453117" cy="922723"/>
                <a:chOff x="6122632" y="4296047"/>
                <a:chExt cx="1453117" cy="922723"/>
              </a:xfrm>
            </p:grpSpPr>
            <p:sp>
              <p:nvSpPr>
                <p:cNvPr id="8" name="TextBox 7"/>
                <p:cNvSpPr txBox="1"/>
                <p:nvPr/>
              </p:nvSpPr>
              <p:spPr>
                <a:xfrm>
                  <a:off x="6344245" y="4329939"/>
                  <a:ext cx="340158" cy="276999"/>
                </a:xfrm>
                <a:prstGeom prst="rect">
                  <a:avLst/>
                </a:prstGeom>
                <a:noFill/>
              </p:spPr>
              <p:txBody>
                <a:bodyPr wrap="none" rtlCol="0">
                  <a:spAutoFit/>
                </a:bodyPr>
                <a:lstStyle/>
                <a:p>
                  <a:r>
                    <a:rPr lang="en-US" sz="1200" dirty="0" smtClean="0"/>
                    <a:t>r</a:t>
                  </a:r>
                  <a:r>
                    <a:rPr lang="en-US" sz="1200" baseline="-25000" dirty="0" smtClean="0"/>
                    <a:t>11</a:t>
                  </a:r>
                  <a:endParaRPr lang="en-US" sz="1200" dirty="0"/>
                </a:p>
              </p:txBody>
            </p:sp>
            <p:sp>
              <p:nvSpPr>
                <p:cNvPr id="26" name="TextBox 25"/>
                <p:cNvSpPr txBox="1"/>
                <p:nvPr/>
              </p:nvSpPr>
              <p:spPr>
                <a:xfrm>
                  <a:off x="6344245" y="4498419"/>
                  <a:ext cx="340158" cy="276999"/>
                </a:xfrm>
                <a:prstGeom prst="rect">
                  <a:avLst/>
                </a:prstGeom>
                <a:noFill/>
              </p:spPr>
              <p:txBody>
                <a:bodyPr wrap="none" rtlCol="0">
                  <a:spAutoFit/>
                </a:bodyPr>
                <a:lstStyle/>
                <a:p>
                  <a:r>
                    <a:rPr lang="en-US" sz="1200" dirty="0" smtClean="0"/>
                    <a:t>r</a:t>
                  </a:r>
                  <a:r>
                    <a:rPr lang="en-US" sz="1200" baseline="-25000" dirty="0" smtClean="0"/>
                    <a:t>21</a:t>
                  </a:r>
                  <a:endParaRPr lang="en-US" sz="1200" dirty="0"/>
                </a:p>
              </p:txBody>
            </p:sp>
            <p:sp>
              <p:nvSpPr>
                <p:cNvPr id="27" name="TextBox 26"/>
                <p:cNvSpPr txBox="1"/>
                <p:nvPr/>
              </p:nvSpPr>
              <p:spPr>
                <a:xfrm>
                  <a:off x="6344245" y="4908629"/>
                  <a:ext cx="351378" cy="276999"/>
                </a:xfrm>
                <a:prstGeom prst="rect">
                  <a:avLst/>
                </a:prstGeom>
                <a:noFill/>
              </p:spPr>
              <p:txBody>
                <a:bodyPr wrap="none" rtlCol="0">
                  <a:spAutoFit/>
                </a:bodyPr>
                <a:lstStyle/>
                <a:p>
                  <a:r>
                    <a:rPr lang="en-US" sz="1200" dirty="0" smtClean="0"/>
                    <a:t>r</a:t>
                  </a:r>
                  <a:r>
                    <a:rPr lang="en-US" sz="1200" baseline="-25000" dirty="0"/>
                    <a:t>D</a:t>
                  </a:r>
                  <a:r>
                    <a:rPr lang="en-US" sz="1200" baseline="-25000" dirty="0" smtClean="0"/>
                    <a:t>1</a:t>
                  </a:r>
                  <a:endParaRPr lang="en-US" sz="1200" dirty="0"/>
                </a:p>
              </p:txBody>
            </p:sp>
            <p:grpSp>
              <p:nvGrpSpPr>
                <p:cNvPr id="10" name="Group 9"/>
                <p:cNvGrpSpPr/>
                <p:nvPr/>
              </p:nvGrpSpPr>
              <p:grpSpPr>
                <a:xfrm>
                  <a:off x="6391932" y="4555390"/>
                  <a:ext cx="244784" cy="533414"/>
                  <a:chOff x="6996267" y="4690169"/>
                  <a:chExt cx="244784" cy="533414"/>
                </a:xfrm>
              </p:grpSpPr>
              <p:sp>
                <p:nvSpPr>
                  <p:cNvPr id="9" name="TextBox 8"/>
                  <p:cNvSpPr txBox="1"/>
                  <p:nvPr/>
                </p:nvSpPr>
                <p:spPr>
                  <a:xfrm>
                    <a:off x="6998677" y="4690169"/>
                    <a:ext cx="242374" cy="369332"/>
                  </a:xfrm>
                  <a:prstGeom prst="rect">
                    <a:avLst/>
                  </a:prstGeom>
                  <a:noFill/>
                </p:spPr>
                <p:txBody>
                  <a:bodyPr wrap="none" rtlCol="0">
                    <a:spAutoFit/>
                  </a:bodyPr>
                  <a:lstStyle/>
                  <a:p>
                    <a:r>
                      <a:rPr lang="en-US" dirty="0" smtClean="0"/>
                      <a:t>.</a:t>
                    </a:r>
                    <a:endParaRPr lang="en-US" dirty="0"/>
                  </a:p>
                </p:txBody>
              </p:sp>
              <p:sp>
                <p:nvSpPr>
                  <p:cNvPr id="29" name="TextBox 28"/>
                  <p:cNvSpPr txBox="1"/>
                  <p:nvPr/>
                </p:nvSpPr>
                <p:spPr>
                  <a:xfrm>
                    <a:off x="6996267" y="4772210"/>
                    <a:ext cx="242374" cy="369332"/>
                  </a:xfrm>
                  <a:prstGeom prst="rect">
                    <a:avLst/>
                  </a:prstGeom>
                  <a:noFill/>
                </p:spPr>
                <p:txBody>
                  <a:bodyPr wrap="none" rtlCol="0">
                    <a:spAutoFit/>
                  </a:bodyPr>
                  <a:lstStyle/>
                  <a:p>
                    <a:r>
                      <a:rPr lang="en-US" dirty="0" smtClean="0"/>
                      <a:t>.</a:t>
                    </a:r>
                    <a:endParaRPr lang="en-US" dirty="0"/>
                  </a:p>
                </p:txBody>
              </p:sp>
              <p:sp>
                <p:nvSpPr>
                  <p:cNvPr id="30" name="TextBox 29"/>
                  <p:cNvSpPr txBox="1"/>
                  <p:nvPr/>
                </p:nvSpPr>
                <p:spPr>
                  <a:xfrm>
                    <a:off x="6998163" y="4854251"/>
                    <a:ext cx="242374" cy="369332"/>
                  </a:xfrm>
                  <a:prstGeom prst="rect">
                    <a:avLst/>
                  </a:prstGeom>
                  <a:noFill/>
                </p:spPr>
                <p:txBody>
                  <a:bodyPr wrap="none" rtlCol="0">
                    <a:spAutoFit/>
                  </a:bodyPr>
                  <a:lstStyle/>
                  <a:p>
                    <a:r>
                      <a:rPr lang="en-US" dirty="0" smtClean="0"/>
                      <a:t>.</a:t>
                    </a:r>
                    <a:endParaRPr lang="en-US" dirty="0"/>
                  </a:p>
                </p:txBody>
              </p:sp>
            </p:grpSp>
            <p:grpSp>
              <p:nvGrpSpPr>
                <p:cNvPr id="12" name="Group 11"/>
                <p:cNvGrpSpPr/>
                <p:nvPr/>
              </p:nvGrpSpPr>
              <p:grpSpPr>
                <a:xfrm>
                  <a:off x="6122632" y="4334413"/>
                  <a:ext cx="779183" cy="855689"/>
                  <a:chOff x="6122632" y="4334413"/>
                  <a:chExt cx="779183" cy="855689"/>
                </a:xfrm>
              </p:grpSpPr>
              <p:grpSp>
                <p:nvGrpSpPr>
                  <p:cNvPr id="11" name="Group 10"/>
                  <p:cNvGrpSpPr/>
                  <p:nvPr/>
                </p:nvGrpSpPr>
                <p:grpSpPr>
                  <a:xfrm>
                    <a:off x="6550437" y="4334413"/>
                    <a:ext cx="351378" cy="855689"/>
                    <a:chOff x="6543713" y="4334413"/>
                    <a:chExt cx="351378" cy="855689"/>
                  </a:xfrm>
                </p:grpSpPr>
                <p:sp>
                  <p:nvSpPr>
                    <p:cNvPr id="37" name="TextBox 36"/>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32" name="TextBox 31"/>
                    <p:cNvSpPr txBox="1"/>
                    <p:nvPr/>
                  </p:nvSpPr>
                  <p:spPr>
                    <a:xfrm>
                      <a:off x="6543713" y="4334413"/>
                      <a:ext cx="340158" cy="276999"/>
                    </a:xfrm>
                    <a:prstGeom prst="rect">
                      <a:avLst/>
                    </a:prstGeom>
                    <a:noFill/>
                  </p:spPr>
                  <p:txBody>
                    <a:bodyPr wrap="none" rtlCol="0">
                      <a:spAutoFit/>
                    </a:bodyPr>
                    <a:lstStyle/>
                    <a:p>
                      <a:r>
                        <a:rPr lang="en-US" sz="1200" dirty="0" smtClean="0"/>
                        <a:t>r</a:t>
                      </a:r>
                      <a:r>
                        <a:rPr lang="en-US" sz="1200" baseline="-25000" dirty="0" smtClean="0"/>
                        <a:t>12</a:t>
                      </a:r>
                      <a:endParaRPr lang="en-US" sz="1200" dirty="0"/>
                    </a:p>
                  </p:txBody>
                </p:sp>
                <p:sp>
                  <p:nvSpPr>
                    <p:cNvPr id="34" name="TextBox 33"/>
                    <p:cNvSpPr txBox="1"/>
                    <p:nvPr/>
                  </p:nvSpPr>
                  <p:spPr>
                    <a:xfrm>
                      <a:off x="6543713" y="4913103"/>
                      <a:ext cx="351378" cy="276999"/>
                    </a:xfrm>
                    <a:prstGeom prst="rect">
                      <a:avLst/>
                    </a:prstGeom>
                    <a:noFill/>
                  </p:spPr>
                  <p:txBody>
                    <a:bodyPr wrap="none" rtlCol="0">
                      <a:spAutoFit/>
                    </a:bodyPr>
                    <a:lstStyle/>
                    <a:p>
                      <a:r>
                        <a:rPr lang="en-US" sz="1200" dirty="0" smtClean="0"/>
                        <a:t>r</a:t>
                      </a:r>
                      <a:r>
                        <a:rPr lang="en-US" sz="1200" baseline="-25000" dirty="0" smtClean="0"/>
                        <a:t>D2</a:t>
                      </a:r>
                      <a:endParaRPr lang="en-US" sz="1200" dirty="0"/>
                    </a:p>
                  </p:txBody>
                </p:sp>
                <p:sp>
                  <p:nvSpPr>
                    <p:cNvPr id="36" name="TextBox 35"/>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grpSp>
              <p:sp>
                <p:nvSpPr>
                  <p:cNvPr id="39" name="TextBox 38"/>
                  <p:cNvSpPr txBox="1"/>
                  <p:nvPr/>
                </p:nvSpPr>
                <p:spPr>
                  <a:xfrm>
                    <a:off x="6593296" y="4723946"/>
                    <a:ext cx="242374" cy="369332"/>
                  </a:xfrm>
                  <a:prstGeom prst="rect">
                    <a:avLst/>
                  </a:prstGeom>
                  <a:noFill/>
                </p:spPr>
                <p:txBody>
                  <a:bodyPr wrap="none" rtlCol="0">
                    <a:spAutoFit/>
                  </a:bodyPr>
                  <a:lstStyle/>
                  <a:p>
                    <a:r>
                      <a:rPr lang="en-US" dirty="0" smtClean="0"/>
                      <a:t>.</a:t>
                    </a:r>
                    <a:endParaRPr lang="en-US" dirty="0"/>
                  </a:p>
                </p:txBody>
              </p:sp>
              <p:sp>
                <p:nvSpPr>
                  <p:cNvPr id="33" name="TextBox 32"/>
                  <p:cNvSpPr txBox="1"/>
                  <p:nvPr/>
                </p:nvSpPr>
                <p:spPr>
                  <a:xfrm>
                    <a:off x="6543713" y="4502893"/>
                    <a:ext cx="340158" cy="276999"/>
                  </a:xfrm>
                  <a:prstGeom prst="rect">
                    <a:avLst/>
                  </a:prstGeom>
                  <a:noFill/>
                </p:spPr>
                <p:txBody>
                  <a:bodyPr wrap="none" rtlCol="0">
                    <a:spAutoFit/>
                  </a:bodyPr>
                  <a:lstStyle/>
                  <a:p>
                    <a:r>
                      <a:rPr lang="en-US" sz="1200" dirty="0" smtClean="0"/>
                      <a:t>r</a:t>
                    </a:r>
                    <a:r>
                      <a:rPr lang="en-US" sz="1200" baseline="-25000" dirty="0" smtClean="0"/>
                      <a:t>22</a:t>
                    </a:r>
                    <a:endParaRPr lang="en-US" sz="1200" dirty="0"/>
                  </a:p>
                </p:txBody>
              </p:sp>
              <p:sp>
                <p:nvSpPr>
                  <p:cNvPr id="64" name="TextBox 63"/>
                  <p:cNvSpPr txBox="1"/>
                  <p:nvPr/>
                </p:nvSpPr>
                <p:spPr>
                  <a:xfrm>
                    <a:off x="6127124" y="4728424"/>
                    <a:ext cx="242374" cy="369332"/>
                  </a:xfrm>
                  <a:prstGeom prst="rect">
                    <a:avLst/>
                  </a:prstGeom>
                  <a:noFill/>
                </p:spPr>
                <p:txBody>
                  <a:bodyPr wrap="none" rtlCol="0">
                    <a:spAutoFit/>
                  </a:bodyPr>
                  <a:lstStyle/>
                  <a:p>
                    <a:r>
                      <a:rPr lang="en-US" dirty="0" smtClean="0"/>
                      <a:t>.</a:t>
                    </a:r>
                    <a:endParaRPr lang="en-US" dirty="0"/>
                  </a:p>
                </p:txBody>
              </p:sp>
              <p:sp>
                <p:nvSpPr>
                  <p:cNvPr id="65" name="TextBox 64"/>
                  <p:cNvSpPr txBox="1"/>
                  <p:nvPr/>
                </p:nvSpPr>
                <p:spPr>
                  <a:xfrm>
                    <a:off x="6124878" y="4632042"/>
                    <a:ext cx="242374" cy="369332"/>
                  </a:xfrm>
                  <a:prstGeom prst="rect">
                    <a:avLst/>
                  </a:prstGeom>
                  <a:noFill/>
                </p:spPr>
                <p:txBody>
                  <a:bodyPr wrap="none" rtlCol="0">
                    <a:spAutoFit/>
                  </a:bodyPr>
                  <a:lstStyle/>
                  <a:p>
                    <a:r>
                      <a:rPr lang="en-US" dirty="0" smtClean="0"/>
                      <a:t>.</a:t>
                    </a:r>
                    <a:endParaRPr lang="en-US" dirty="0"/>
                  </a:p>
                </p:txBody>
              </p:sp>
              <p:sp>
                <p:nvSpPr>
                  <p:cNvPr id="66" name="TextBox 65"/>
                  <p:cNvSpPr txBox="1"/>
                  <p:nvPr/>
                </p:nvSpPr>
                <p:spPr>
                  <a:xfrm>
                    <a:off x="6122632" y="4535660"/>
                    <a:ext cx="242374" cy="369332"/>
                  </a:xfrm>
                  <a:prstGeom prst="rect">
                    <a:avLst/>
                  </a:prstGeom>
                  <a:noFill/>
                </p:spPr>
                <p:txBody>
                  <a:bodyPr wrap="none" rtlCol="0">
                    <a:spAutoFit/>
                  </a:bodyPr>
                  <a:lstStyle/>
                  <a:p>
                    <a:r>
                      <a:rPr lang="en-US" dirty="0" smtClean="0"/>
                      <a:t>.</a:t>
                    </a:r>
                    <a:endParaRPr lang="en-US" dirty="0"/>
                  </a:p>
                </p:txBody>
              </p:sp>
            </p:grpSp>
            <p:grpSp>
              <p:nvGrpSpPr>
                <p:cNvPr id="41" name="Group 40"/>
                <p:cNvGrpSpPr/>
                <p:nvPr/>
              </p:nvGrpSpPr>
              <p:grpSpPr>
                <a:xfrm>
                  <a:off x="6904547" y="4338885"/>
                  <a:ext cx="671202" cy="860173"/>
                  <a:chOff x="6543713" y="4334413"/>
                  <a:chExt cx="671202" cy="860173"/>
                </a:xfrm>
              </p:grpSpPr>
              <p:sp>
                <p:nvSpPr>
                  <p:cNvPr id="72" name="TextBox 71"/>
                  <p:cNvSpPr txBox="1"/>
                  <p:nvPr/>
                </p:nvSpPr>
                <p:spPr>
                  <a:xfrm>
                    <a:off x="6925004" y="4544638"/>
                    <a:ext cx="242374" cy="369332"/>
                  </a:xfrm>
                  <a:prstGeom prst="rect">
                    <a:avLst/>
                  </a:prstGeom>
                  <a:noFill/>
                </p:spPr>
                <p:txBody>
                  <a:bodyPr wrap="none" rtlCol="0">
                    <a:spAutoFit/>
                  </a:bodyPr>
                  <a:lstStyle/>
                  <a:p>
                    <a:r>
                      <a:rPr lang="en-US" dirty="0" smtClean="0"/>
                      <a:t>.</a:t>
                    </a:r>
                    <a:endParaRPr lang="en-US" dirty="0"/>
                  </a:p>
                </p:txBody>
              </p:sp>
              <p:grpSp>
                <p:nvGrpSpPr>
                  <p:cNvPr id="42" name="Group 41"/>
                  <p:cNvGrpSpPr/>
                  <p:nvPr/>
                </p:nvGrpSpPr>
                <p:grpSpPr>
                  <a:xfrm>
                    <a:off x="6550437" y="4334413"/>
                    <a:ext cx="664478" cy="860173"/>
                    <a:chOff x="6543713" y="4334413"/>
                    <a:chExt cx="664478" cy="860173"/>
                  </a:xfrm>
                </p:grpSpPr>
                <p:sp>
                  <p:nvSpPr>
                    <p:cNvPr id="45" name="TextBox 44"/>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46" name="TextBox 45"/>
                    <p:cNvSpPr txBox="1"/>
                    <p:nvPr/>
                  </p:nvSpPr>
                  <p:spPr>
                    <a:xfrm>
                      <a:off x="6543713" y="4334413"/>
                      <a:ext cx="354584" cy="276999"/>
                    </a:xfrm>
                    <a:prstGeom prst="rect">
                      <a:avLst/>
                    </a:prstGeom>
                    <a:noFill/>
                  </p:spPr>
                  <p:txBody>
                    <a:bodyPr wrap="none" rtlCol="0">
                      <a:spAutoFit/>
                    </a:bodyPr>
                    <a:lstStyle/>
                    <a:p>
                      <a:r>
                        <a:rPr lang="en-US" sz="1200" dirty="0" smtClean="0"/>
                        <a:t>r</a:t>
                      </a:r>
                      <a:r>
                        <a:rPr lang="en-US" sz="1200" baseline="-25000" dirty="0" smtClean="0"/>
                        <a:t>1N</a:t>
                      </a:r>
                      <a:endParaRPr lang="en-US" sz="1200" dirty="0"/>
                    </a:p>
                  </p:txBody>
                </p:sp>
                <p:sp>
                  <p:nvSpPr>
                    <p:cNvPr id="47" name="TextBox 46"/>
                    <p:cNvSpPr txBox="1"/>
                    <p:nvPr/>
                  </p:nvSpPr>
                  <p:spPr>
                    <a:xfrm>
                      <a:off x="6543713" y="4913103"/>
                      <a:ext cx="365806" cy="276999"/>
                    </a:xfrm>
                    <a:prstGeom prst="rect">
                      <a:avLst/>
                    </a:prstGeom>
                    <a:noFill/>
                  </p:spPr>
                  <p:txBody>
                    <a:bodyPr wrap="none" rtlCol="0">
                      <a:spAutoFit/>
                    </a:bodyPr>
                    <a:lstStyle/>
                    <a:p>
                      <a:r>
                        <a:rPr lang="en-US" sz="1200" dirty="0" err="1" smtClean="0"/>
                        <a:t>r</a:t>
                      </a:r>
                      <a:r>
                        <a:rPr lang="en-US" sz="1200" baseline="-25000" dirty="0" err="1" smtClean="0"/>
                        <a:t>DN</a:t>
                      </a:r>
                      <a:endParaRPr lang="en-US" sz="1200" dirty="0"/>
                    </a:p>
                  </p:txBody>
                </p:sp>
                <p:sp>
                  <p:nvSpPr>
                    <p:cNvPr id="48" name="TextBox 47"/>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sp>
                  <p:nvSpPr>
                    <p:cNvPr id="67" name="TextBox 66"/>
                    <p:cNvSpPr txBox="1"/>
                    <p:nvPr/>
                  </p:nvSpPr>
                  <p:spPr>
                    <a:xfrm>
                      <a:off x="6877651" y="4338897"/>
                      <a:ext cx="316112" cy="276999"/>
                    </a:xfrm>
                    <a:prstGeom prst="rect">
                      <a:avLst/>
                    </a:prstGeom>
                    <a:noFill/>
                  </p:spPr>
                  <p:txBody>
                    <a:bodyPr wrap="none" rtlCol="0">
                      <a:spAutoFit/>
                    </a:bodyPr>
                    <a:lstStyle/>
                    <a:p>
                      <a:r>
                        <a:rPr lang="en-US" sz="1200" dirty="0" smtClean="0"/>
                        <a:t>d</a:t>
                      </a:r>
                      <a:r>
                        <a:rPr lang="en-US" sz="1200" baseline="-25000" dirty="0" smtClean="0"/>
                        <a:t>1</a:t>
                      </a:r>
                      <a:endParaRPr lang="en-US" sz="1200" dirty="0"/>
                    </a:p>
                  </p:txBody>
                </p:sp>
                <p:sp>
                  <p:nvSpPr>
                    <p:cNvPr id="68" name="TextBox 67"/>
                    <p:cNvSpPr txBox="1"/>
                    <p:nvPr/>
                  </p:nvSpPr>
                  <p:spPr>
                    <a:xfrm>
                      <a:off x="6877651" y="4917587"/>
                      <a:ext cx="330540" cy="276999"/>
                    </a:xfrm>
                    <a:prstGeom prst="rect">
                      <a:avLst/>
                    </a:prstGeom>
                    <a:noFill/>
                  </p:spPr>
                  <p:txBody>
                    <a:bodyPr wrap="none" rtlCol="0">
                      <a:spAutoFit/>
                    </a:bodyPr>
                    <a:lstStyle/>
                    <a:p>
                      <a:r>
                        <a:rPr lang="en-US" sz="1200" dirty="0" err="1" smtClean="0"/>
                        <a:t>d</a:t>
                      </a:r>
                      <a:r>
                        <a:rPr lang="en-US" sz="1200" baseline="-25000" dirty="0" err="1" smtClean="0"/>
                        <a:t>N</a:t>
                      </a:r>
                      <a:endParaRPr lang="en-US" sz="1200" dirty="0"/>
                    </a:p>
                  </p:txBody>
                </p:sp>
              </p:grpSp>
              <p:sp>
                <p:nvSpPr>
                  <p:cNvPr id="43" name="TextBox 42"/>
                  <p:cNvSpPr txBox="1"/>
                  <p:nvPr/>
                </p:nvSpPr>
                <p:spPr>
                  <a:xfrm>
                    <a:off x="6593296" y="4723946"/>
                    <a:ext cx="242374" cy="369332"/>
                  </a:xfrm>
                  <a:prstGeom prst="rect">
                    <a:avLst/>
                  </a:prstGeom>
                  <a:noFill/>
                </p:spPr>
                <p:txBody>
                  <a:bodyPr wrap="none" rtlCol="0">
                    <a:spAutoFit/>
                  </a:bodyPr>
                  <a:lstStyle/>
                  <a:p>
                    <a:r>
                      <a:rPr lang="en-US" dirty="0" smtClean="0"/>
                      <a:t>.</a:t>
                    </a:r>
                    <a:endParaRPr lang="en-US" dirty="0"/>
                  </a:p>
                </p:txBody>
              </p:sp>
              <p:sp>
                <p:nvSpPr>
                  <p:cNvPr id="44" name="TextBox 43"/>
                  <p:cNvSpPr txBox="1"/>
                  <p:nvPr/>
                </p:nvSpPr>
                <p:spPr>
                  <a:xfrm>
                    <a:off x="6543713" y="4502893"/>
                    <a:ext cx="354584" cy="276999"/>
                  </a:xfrm>
                  <a:prstGeom prst="rect">
                    <a:avLst/>
                  </a:prstGeom>
                  <a:noFill/>
                </p:spPr>
                <p:txBody>
                  <a:bodyPr wrap="none" rtlCol="0">
                    <a:spAutoFit/>
                  </a:bodyPr>
                  <a:lstStyle/>
                  <a:p>
                    <a:r>
                      <a:rPr lang="en-US" sz="1200" dirty="0" smtClean="0"/>
                      <a:t>r</a:t>
                    </a:r>
                    <a:r>
                      <a:rPr lang="en-US" sz="1200" baseline="-25000" dirty="0" smtClean="0"/>
                      <a:t>2N</a:t>
                    </a:r>
                    <a:endParaRPr lang="en-US" sz="1200" dirty="0"/>
                  </a:p>
                </p:txBody>
              </p:sp>
              <p:sp>
                <p:nvSpPr>
                  <p:cNvPr id="69" name="TextBox 68"/>
                  <p:cNvSpPr txBox="1"/>
                  <p:nvPr/>
                </p:nvSpPr>
                <p:spPr>
                  <a:xfrm>
                    <a:off x="6927234" y="4728430"/>
                    <a:ext cx="242374" cy="369332"/>
                  </a:xfrm>
                  <a:prstGeom prst="rect">
                    <a:avLst/>
                  </a:prstGeom>
                  <a:noFill/>
                </p:spPr>
                <p:txBody>
                  <a:bodyPr wrap="none" rtlCol="0">
                    <a:spAutoFit/>
                  </a:bodyPr>
                  <a:lstStyle/>
                  <a:p>
                    <a:r>
                      <a:rPr lang="en-US" dirty="0" smtClean="0"/>
                      <a:t>.</a:t>
                    </a:r>
                    <a:endParaRPr lang="en-US" dirty="0"/>
                  </a:p>
                </p:txBody>
              </p:sp>
              <p:sp>
                <p:nvSpPr>
                  <p:cNvPr id="70" name="TextBox 69"/>
                  <p:cNvSpPr txBox="1"/>
                  <p:nvPr/>
                </p:nvSpPr>
                <p:spPr>
                  <a:xfrm>
                    <a:off x="6877651" y="4507377"/>
                    <a:ext cx="316112" cy="276999"/>
                  </a:xfrm>
                  <a:prstGeom prst="rect">
                    <a:avLst/>
                  </a:prstGeom>
                  <a:noFill/>
                </p:spPr>
                <p:txBody>
                  <a:bodyPr wrap="none" rtlCol="0">
                    <a:spAutoFit/>
                  </a:bodyPr>
                  <a:lstStyle/>
                  <a:p>
                    <a:r>
                      <a:rPr lang="en-US" sz="1200" dirty="0" smtClean="0"/>
                      <a:t>d</a:t>
                    </a:r>
                    <a:r>
                      <a:rPr lang="en-US" sz="1200" baseline="-25000" dirty="0" smtClean="0"/>
                      <a:t>2</a:t>
                    </a:r>
                    <a:endParaRPr lang="en-US" sz="1200" dirty="0"/>
                  </a:p>
                </p:txBody>
              </p:sp>
              <p:sp>
                <p:nvSpPr>
                  <p:cNvPr id="71" name="TextBox 70"/>
                  <p:cNvSpPr txBox="1"/>
                  <p:nvPr/>
                </p:nvSpPr>
                <p:spPr>
                  <a:xfrm>
                    <a:off x="6927238" y="4634292"/>
                    <a:ext cx="242374" cy="369332"/>
                  </a:xfrm>
                  <a:prstGeom prst="rect">
                    <a:avLst/>
                  </a:prstGeom>
                  <a:noFill/>
                </p:spPr>
                <p:txBody>
                  <a:bodyPr wrap="none" rtlCol="0">
                    <a:spAutoFit/>
                  </a:bodyPr>
                  <a:lstStyle/>
                  <a:p>
                    <a:r>
                      <a:rPr lang="en-US" dirty="0" smtClean="0"/>
                      <a:t>.</a:t>
                    </a:r>
                    <a:endParaRPr lang="en-US" dirty="0"/>
                  </a:p>
                </p:txBody>
              </p:sp>
            </p:grpSp>
            <p:sp>
              <p:nvSpPr>
                <p:cNvPr id="14" name="TextBox 13"/>
                <p:cNvSpPr txBox="1"/>
                <p:nvPr/>
              </p:nvSpPr>
              <p:spPr>
                <a:xfrm>
                  <a:off x="6715040" y="4299387"/>
                  <a:ext cx="242374" cy="369332"/>
                </a:xfrm>
                <a:prstGeom prst="rect">
                  <a:avLst/>
                </a:prstGeom>
                <a:noFill/>
              </p:spPr>
              <p:txBody>
                <a:bodyPr wrap="none" rtlCol="0">
                  <a:spAutoFit/>
                </a:bodyPr>
                <a:lstStyle/>
                <a:p>
                  <a:r>
                    <a:rPr lang="en-US" dirty="0" smtClean="0"/>
                    <a:t>.</a:t>
                  </a:r>
                  <a:endParaRPr lang="en-US" dirty="0"/>
                </a:p>
              </p:txBody>
            </p:sp>
            <p:sp>
              <p:nvSpPr>
                <p:cNvPr id="50" name="TextBox 49"/>
                <p:cNvSpPr txBox="1"/>
                <p:nvPr/>
              </p:nvSpPr>
              <p:spPr>
                <a:xfrm>
                  <a:off x="6765672" y="4296047"/>
                  <a:ext cx="242374" cy="369332"/>
                </a:xfrm>
                <a:prstGeom prst="rect">
                  <a:avLst/>
                </a:prstGeom>
                <a:noFill/>
              </p:spPr>
              <p:txBody>
                <a:bodyPr wrap="none" rtlCol="0">
                  <a:spAutoFit/>
                </a:bodyPr>
                <a:lstStyle/>
                <a:p>
                  <a:r>
                    <a:rPr lang="en-US" dirty="0" smtClean="0"/>
                    <a:t>.</a:t>
                  </a:r>
                  <a:endParaRPr lang="en-US" dirty="0"/>
                </a:p>
              </p:txBody>
            </p:sp>
            <p:sp>
              <p:nvSpPr>
                <p:cNvPr id="51" name="TextBox 50"/>
                <p:cNvSpPr txBox="1"/>
                <p:nvPr/>
              </p:nvSpPr>
              <p:spPr>
                <a:xfrm>
                  <a:off x="6816304" y="4299431"/>
                  <a:ext cx="242374" cy="369332"/>
                </a:xfrm>
                <a:prstGeom prst="rect">
                  <a:avLst/>
                </a:prstGeom>
                <a:noFill/>
              </p:spPr>
              <p:txBody>
                <a:bodyPr wrap="none" rtlCol="0">
                  <a:spAutoFit/>
                </a:bodyPr>
                <a:lstStyle/>
                <a:p>
                  <a:r>
                    <a:rPr lang="en-US" dirty="0" smtClean="0"/>
                    <a:t>.</a:t>
                  </a:r>
                  <a:endParaRPr lang="en-US" dirty="0"/>
                </a:p>
              </p:txBody>
            </p:sp>
            <p:sp>
              <p:nvSpPr>
                <p:cNvPr id="52" name="TextBox 51"/>
                <p:cNvSpPr txBox="1"/>
                <p:nvPr/>
              </p:nvSpPr>
              <p:spPr>
                <a:xfrm>
                  <a:off x="6712798" y="4458511"/>
                  <a:ext cx="242374" cy="369332"/>
                </a:xfrm>
                <a:prstGeom prst="rect">
                  <a:avLst/>
                </a:prstGeom>
                <a:noFill/>
              </p:spPr>
              <p:txBody>
                <a:bodyPr wrap="none" rtlCol="0">
                  <a:spAutoFit/>
                </a:bodyPr>
                <a:lstStyle/>
                <a:p>
                  <a:r>
                    <a:rPr lang="en-US" dirty="0" smtClean="0"/>
                    <a:t>.</a:t>
                  </a:r>
                  <a:endParaRPr lang="en-US" dirty="0"/>
                </a:p>
              </p:txBody>
            </p:sp>
            <p:sp>
              <p:nvSpPr>
                <p:cNvPr id="53" name="TextBox 52"/>
                <p:cNvSpPr txBox="1"/>
                <p:nvPr/>
              </p:nvSpPr>
              <p:spPr>
                <a:xfrm>
                  <a:off x="6763430" y="4455171"/>
                  <a:ext cx="242374" cy="369332"/>
                </a:xfrm>
                <a:prstGeom prst="rect">
                  <a:avLst/>
                </a:prstGeom>
                <a:noFill/>
              </p:spPr>
              <p:txBody>
                <a:bodyPr wrap="none" rtlCol="0">
                  <a:spAutoFit/>
                </a:bodyPr>
                <a:lstStyle/>
                <a:p>
                  <a:r>
                    <a:rPr lang="en-US" dirty="0" smtClean="0"/>
                    <a:t>.</a:t>
                  </a:r>
                  <a:endParaRPr lang="en-US" dirty="0"/>
                </a:p>
              </p:txBody>
            </p:sp>
            <p:sp>
              <p:nvSpPr>
                <p:cNvPr id="54" name="TextBox 53"/>
                <p:cNvSpPr txBox="1"/>
                <p:nvPr/>
              </p:nvSpPr>
              <p:spPr>
                <a:xfrm>
                  <a:off x="6814062" y="4458555"/>
                  <a:ext cx="242374" cy="369332"/>
                </a:xfrm>
                <a:prstGeom prst="rect">
                  <a:avLst/>
                </a:prstGeom>
                <a:noFill/>
              </p:spPr>
              <p:txBody>
                <a:bodyPr wrap="none" rtlCol="0">
                  <a:spAutoFit/>
                </a:bodyPr>
                <a:lstStyle/>
                <a:p>
                  <a:r>
                    <a:rPr lang="en-US" dirty="0" smtClean="0"/>
                    <a:t>.</a:t>
                  </a:r>
                  <a:endParaRPr lang="en-US" dirty="0"/>
                </a:p>
              </p:txBody>
            </p:sp>
            <p:sp>
              <p:nvSpPr>
                <p:cNvPr id="55" name="TextBox 54"/>
                <p:cNvSpPr txBox="1"/>
                <p:nvPr/>
              </p:nvSpPr>
              <p:spPr>
                <a:xfrm>
                  <a:off x="6730728" y="4846238"/>
                  <a:ext cx="242374" cy="369332"/>
                </a:xfrm>
                <a:prstGeom prst="rect">
                  <a:avLst/>
                </a:prstGeom>
                <a:noFill/>
              </p:spPr>
              <p:txBody>
                <a:bodyPr wrap="none" rtlCol="0">
                  <a:spAutoFit/>
                </a:bodyPr>
                <a:lstStyle/>
                <a:p>
                  <a:r>
                    <a:rPr lang="en-US" dirty="0" smtClean="0"/>
                    <a:t>.</a:t>
                  </a:r>
                  <a:endParaRPr lang="en-US" dirty="0"/>
                </a:p>
              </p:txBody>
            </p:sp>
            <p:sp>
              <p:nvSpPr>
                <p:cNvPr id="56" name="TextBox 55"/>
                <p:cNvSpPr txBox="1"/>
                <p:nvPr/>
              </p:nvSpPr>
              <p:spPr>
                <a:xfrm>
                  <a:off x="6781360" y="4842898"/>
                  <a:ext cx="242374" cy="369332"/>
                </a:xfrm>
                <a:prstGeom prst="rect">
                  <a:avLst/>
                </a:prstGeom>
                <a:noFill/>
              </p:spPr>
              <p:txBody>
                <a:bodyPr wrap="none" rtlCol="0">
                  <a:spAutoFit/>
                </a:bodyPr>
                <a:lstStyle/>
                <a:p>
                  <a:r>
                    <a:rPr lang="en-US" dirty="0" smtClean="0"/>
                    <a:t>.</a:t>
                  </a:r>
                  <a:endParaRPr lang="en-US" dirty="0"/>
                </a:p>
              </p:txBody>
            </p:sp>
            <p:sp>
              <p:nvSpPr>
                <p:cNvPr id="57" name="TextBox 56"/>
                <p:cNvSpPr txBox="1"/>
                <p:nvPr/>
              </p:nvSpPr>
              <p:spPr>
                <a:xfrm>
                  <a:off x="6833659" y="4849438"/>
                  <a:ext cx="242374" cy="369332"/>
                </a:xfrm>
                <a:prstGeom prst="rect">
                  <a:avLst/>
                </a:prstGeom>
                <a:noFill/>
              </p:spPr>
              <p:txBody>
                <a:bodyPr wrap="none" rtlCol="0">
                  <a:spAutoFit/>
                </a:bodyPr>
                <a:lstStyle/>
                <a:p>
                  <a:r>
                    <a:rPr lang="en-US" dirty="0" smtClean="0"/>
                    <a:t>.</a:t>
                  </a:r>
                  <a:endParaRPr lang="en-US" dirty="0"/>
                </a:p>
              </p:txBody>
            </p:sp>
            <p:sp>
              <p:nvSpPr>
                <p:cNvPr id="15" name="Double Bracket 14"/>
                <p:cNvSpPr/>
                <p:nvPr/>
              </p:nvSpPr>
              <p:spPr>
                <a:xfrm>
                  <a:off x="6391932" y="4338885"/>
                  <a:ext cx="867199" cy="87988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6014471" y="4405981"/>
                <a:ext cx="312712" cy="856977"/>
                <a:chOff x="5800063" y="4405981"/>
                <a:chExt cx="312712" cy="856977"/>
              </a:xfrm>
            </p:grpSpPr>
            <p:sp>
              <p:nvSpPr>
                <p:cNvPr id="17" name="TextBox 16"/>
                <p:cNvSpPr txBox="1"/>
                <p:nvPr/>
              </p:nvSpPr>
              <p:spPr>
                <a:xfrm>
                  <a:off x="5800063" y="4405981"/>
                  <a:ext cx="288862"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r</a:t>
                  </a:r>
                  <a:r>
                    <a:rPr lang="en-US" sz="1200" b="1" baseline="-25000" dirty="0" smtClean="0">
                      <a:effectLst>
                        <a:outerShdw blurRad="38100" dist="38100" dir="2700000" algn="tl">
                          <a:srgbClr val="000000">
                            <a:alpha val="43137"/>
                          </a:srgbClr>
                        </a:outerShdw>
                      </a:effectLst>
                    </a:rPr>
                    <a:t>1</a:t>
                  </a:r>
                  <a:endParaRPr lang="en-US" sz="1200" b="1" dirty="0">
                    <a:effectLst>
                      <a:outerShdw blurRad="38100" dist="38100" dir="2700000" algn="tl">
                        <a:srgbClr val="000000">
                          <a:alpha val="43137"/>
                        </a:srgbClr>
                      </a:outerShdw>
                    </a:effectLst>
                  </a:endParaRPr>
                </a:p>
              </p:txBody>
            </p:sp>
            <p:sp>
              <p:nvSpPr>
                <p:cNvPr id="61" name="TextBox 60"/>
                <p:cNvSpPr txBox="1"/>
                <p:nvPr/>
              </p:nvSpPr>
              <p:spPr>
                <a:xfrm>
                  <a:off x="5804539" y="4558381"/>
                  <a:ext cx="288862"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r</a:t>
                  </a:r>
                  <a:r>
                    <a:rPr lang="en-US" sz="1200" b="1" baseline="-25000" dirty="0" smtClean="0">
                      <a:effectLst>
                        <a:outerShdw blurRad="38100" dist="38100" dir="2700000" algn="tl">
                          <a:srgbClr val="000000">
                            <a:alpha val="43137"/>
                          </a:srgbClr>
                        </a:outerShdw>
                      </a:effectLst>
                    </a:rPr>
                    <a:t>2</a:t>
                  </a:r>
                  <a:endParaRPr lang="en-US" sz="1200" b="1" dirty="0">
                    <a:effectLst>
                      <a:outerShdw blurRad="38100" dist="38100" dir="2700000" algn="tl">
                        <a:srgbClr val="000000">
                          <a:alpha val="43137"/>
                        </a:srgbClr>
                      </a:outerShdw>
                    </a:effectLst>
                  </a:endParaRPr>
                </a:p>
              </p:txBody>
            </p:sp>
            <p:sp>
              <p:nvSpPr>
                <p:cNvPr id="62" name="TextBox 61"/>
                <p:cNvSpPr txBox="1"/>
                <p:nvPr/>
              </p:nvSpPr>
              <p:spPr>
                <a:xfrm>
                  <a:off x="5809487" y="4985959"/>
                  <a:ext cx="303288" cy="276999"/>
                </a:xfrm>
                <a:prstGeom prst="rect">
                  <a:avLst/>
                </a:prstGeom>
                <a:noFill/>
              </p:spPr>
              <p:txBody>
                <a:bodyPr wrap="none" rtlCol="0">
                  <a:spAutoFit/>
                </a:bodyPr>
                <a:lstStyle/>
                <a:p>
                  <a:r>
                    <a:rPr lang="en-US" sz="1200" b="1" dirty="0" err="1" smtClean="0">
                      <a:effectLst>
                        <a:outerShdw blurRad="38100" dist="38100" dir="2700000" algn="tl">
                          <a:srgbClr val="000000">
                            <a:alpha val="43137"/>
                          </a:srgbClr>
                        </a:outerShdw>
                      </a:effectLst>
                    </a:rPr>
                    <a:t>r</a:t>
                  </a:r>
                  <a:r>
                    <a:rPr lang="en-US" sz="1200" b="1" baseline="-25000" dirty="0" err="1" smtClean="0">
                      <a:effectLst>
                        <a:outerShdw blurRad="38100" dist="38100" dir="2700000" algn="tl">
                          <a:srgbClr val="000000">
                            <a:alpha val="43137"/>
                          </a:srgbClr>
                        </a:outerShdw>
                      </a:effectLst>
                    </a:rPr>
                    <a:t>D</a:t>
                  </a:r>
                  <a:endParaRPr lang="en-US" sz="1200" b="1" dirty="0">
                    <a:effectLst>
                      <a:outerShdw blurRad="38100" dist="38100" dir="2700000" algn="tl">
                        <a:srgbClr val="000000">
                          <a:alpha val="43137"/>
                        </a:srgbClr>
                      </a:outerShdw>
                    </a:effectLst>
                  </a:endParaRPr>
                </a:p>
              </p:txBody>
            </p:sp>
          </p:grpSp>
          <p:sp>
            <p:nvSpPr>
              <p:cNvPr id="21" name="Double Brace 20"/>
              <p:cNvSpPr/>
              <p:nvPr/>
            </p:nvSpPr>
            <p:spPr>
              <a:xfrm>
                <a:off x="7214223" y="4468439"/>
                <a:ext cx="241509" cy="82561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Group 76"/>
            <p:cNvGrpSpPr/>
            <p:nvPr/>
          </p:nvGrpSpPr>
          <p:grpSpPr>
            <a:xfrm>
              <a:off x="5887043" y="4400725"/>
              <a:ext cx="1206369" cy="922723"/>
              <a:chOff x="6406193" y="4343407"/>
              <a:chExt cx="1206369" cy="922723"/>
            </a:xfrm>
          </p:grpSpPr>
          <p:grpSp>
            <p:nvGrpSpPr>
              <p:cNvPr id="80" name="Group 79"/>
              <p:cNvGrpSpPr/>
              <p:nvPr/>
            </p:nvGrpSpPr>
            <p:grpSpPr>
              <a:xfrm>
                <a:off x="6697676" y="4343407"/>
                <a:ext cx="914886" cy="922723"/>
                <a:chOff x="6344245" y="4296047"/>
                <a:chExt cx="914886" cy="922723"/>
              </a:xfrm>
            </p:grpSpPr>
            <p:sp>
              <p:nvSpPr>
                <p:cNvPr id="86" name="TextBox 85"/>
                <p:cNvSpPr txBox="1"/>
                <p:nvPr/>
              </p:nvSpPr>
              <p:spPr>
                <a:xfrm>
                  <a:off x="6344245" y="4329939"/>
                  <a:ext cx="320922" cy="276999"/>
                </a:xfrm>
                <a:prstGeom prst="rect">
                  <a:avLst/>
                </a:prstGeom>
                <a:noFill/>
              </p:spPr>
              <p:txBody>
                <a:bodyPr wrap="none" rtlCol="0">
                  <a:spAutoFit/>
                </a:bodyPr>
                <a:lstStyle/>
                <a:p>
                  <a:r>
                    <a:rPr lang="en-US" sz="1200" dirty="0" smtClean="0">
                      <a:latin typeface="Symbol" panose="05050102010706020507" pitchFamily="18" charset="2"/>
                    </a:rPr>
                    <a:t>l</a:t>
                  </a:r>
                  <a:r>
                    <a:rPr lang="en-US" sz="1200" baseline="-25000" dirty="0" smtClean="0"/>
                    <a:t>1</a:t>
                  </a:r>
                  <a:endParaRPr lang="en-US" sz="1200" dirty="0"/>
                </a:p>
              </p:txBody>
            </p:sp>
            <p:sp>
              <p:nvSpPr>
                <p:cNvPr id="87" name="TextBox 86"/>
                <p:cNvSpPr txBox="1"/>
                <p:nvPr/>
              </p:nvSpPr>
              <p:spPr>
                <a:xfrm>
                  <a:off x="6344245" y="4498419"/>
                  <a:ext cx="263214" cy="276999"/>
                </a:xfrm>
                <a:prstGeom prst="rect">
                  <a:avLst/>
                </a:prstGeom>
                <a:noFill/>
              </p:spPr>
              <p:txBody>
                <a:bodyPr wrap="none" rtlCol="0">
                  <a:spAutoFit/>
                </a:bodyPr>
                <a:lstStyle/>
                <a:p>
                  <a:r>
                    <a:rPr lang="en-US" sz="1200" dirty="0" smtClean="0"/>
                    <a:t>0</a:t>
                  </a:r>
                  <a:endParaRPr lang="en-US" sz="1200" dirty="0"/>
                </a:p>
              </p:txBody>
            </p:sp>
            <p:sp>
              <p:nvSpPr>
                <p:cNvPr id="88" name="TextBox 87"/>
                <p:cNvSpPr txBox="1"/>
                <p:nvPr/>
              </p:nvSpPr>
              <p:spPr>
                <a:xfrm>
                  <a:off x="6391809" y="4913953"/>
                  <a:ext cx="263214" cy="276999"/>
                </a:xfrm>
                <a:prstGeom prst="rect">
                  <a:avLst/>
                </a:prstGeom>
                <a:noFill/>
              </p:spPr>
              <p:txBody>
                <a:bodyPr wrap="none" rtlCol="0">
                  <a:spAutoFit/>
                </a:bodyPr>
                <a:lstStyle/>
                <a:p>
                  <a:r>
                    <a:rPr lang="en-US" sz="1200" dirty="0" smtClean="0"/>
                    <a:t>0</a:t>
                  </a:r>
                  <a:endParaRPr lang="en-US" sz="1200" dirty="0"/>
                </a:p>
              </p:txBody>
            </p:sp>
            <p:grpSp>
              <p:nvGrpSpPr>
                <p:cNvPr id="89" name="Group 88"/>
                <p:cNvGrpSpPr/>
                <p:nvPr/>
              </p:nvGrpSpPr>
              <p:grpSpPr>
                <a:xfrm>
                  <a:off x="6372372" y="4531065"/>
                  <a:ext cx="251347" cy="563081"/>
                  <a:chOff x="6976707" y="4665844"/>
                  <a:chExt cx="251347" cy="563081"/>
                </a:xfrm>
              </p:grpSpPr>
              <p:sp>
                <p:nvSpPr>
                  <p:cNvPr id="125" name="TextBox 124"/>
                  <p:cNvSpPr txBox="1"/>
                  <p:nvPr/>
                </p:nvSpPr>
                <p:spPr>
                  <a:xfrm>
                    <a:off x="6979009" y="4665844"/>
                    <a:ext cx="242374" cy="369332"/>
                  </a:xfrm>
                  <a:prstGeom prst="rect">
                    <a:avLst/>
                  </a:prstGeom>
                  <a:noFill/>
                </p:spPr>
                <p:txBody>
                  <a:bodyPr wrap="none" rtlCol="0">
                    <a:spAutoFit/>
                  </a:bodyPr>
                  <a:lstStyle/>
                  <a:p>
                    <a:r>
                      <a:rPr lang="en-US" dirty="0" smtClean="0"/>
                      <a:t>.</a:t>
                    </a:r>
                    <a:endParaRPr lang="en-US" dirty="0"/>
                  </a:p>
                </p:txBody>
              </p:sp>
              <p:sp>
                <p:nvSpPr>
                  <p:cNvPr id="126" name="TextBox 125"/>
                  <p:cNvSpPr txBox="1"/>
                  <p:nvPr/>
                </p:nvSpPr>
                <p:spPr>
                  <a:xfrm>
                    <a:off x="6976707" y="4776431"/>
                    <a:ext cx="242374" cy="369332"/>
                  </a:xfrm>
                  <a:prstGeom prst="rect">
                    <a:avLst/>
                  </a:prstGeom>
                  <a:noFill/>
                </p:spPr>
                <p:txBody>
                  <a:bodyPr wrap="none" rtlCol="0">
                    <a:spAutoFit/>
                  </a:bodyPr>
                  <a:lstStyle/>
                  <a:p>
                    <a:r>
                      <a:rPr lang="en-US" dirty="0" smtClean="0"/>
                      <a:t>.</a:t>
                    </a:r>
                    <a:endParaRPr lang="en-US" dirty="0"/>
                  </a:p>
                </p:txBody>
              </p:sp>
              <p:sp>
                <p:nvSpPr>
                  <p:cNvPr id="127" name="TextBox 126"/>
                  <p:cNvSpPr txBox="1"/>
                  <p:nvPr/>
                </p:nvSpPr>
                <p:spPr>
                  <a:xfrm>
                    <a:off x="6985680" y="4859593"/>
                    <a:ext cx="242374" cy="369332"/>
                  </a:xfrm>
                  <a:prstGeom prst="rect">
                    <a:avLst/>
                  </a:prstGeom>
                  <a:noFill/>
                </p:spPr>
                <p:txBody>
                  <a:bodyPr wrap="none" rtlCol="0">
                    <a:spAutoFit/>
                  </a:bodyPr>
                  <a:lstStyle/>
                  <a:p>
                    <a:r>
                      <a:rPr lang="en-US" dirty="0" smtClean="0"/>
                      <a:t>.</a:t>
                    </a:r>
                    <a:endParaRPr lang="en-US" dirty="0"/>
                  </a:p>
                </p:txBody>
              </p:sp>
            </p:grpSp>
            <p:grpSp>
              <p:nvGrpSpPr>
                <p:cNvPr id="90" name="Group 89"/>
                <p:cNvGrpSpPr/>
                <p:nvPr/>
              </p:nvGrpSpPr>
              <p:grpSpPr>
                <a:xfrm>
                  <a:off x="6543713" y="4502893"/>
                  <a:ext cx="320922" cy="687049"/>
                  <a:chOff x="6543713" y="4502893"/>
                  <a:chExt cx="320922" cy="687049"/>
                </a:xfrm>
              </p:grpSpPr>
              <p:grpSp>
                <p:nvGrpSpPr>
                  <p:cNvPr id="115" name="Group 114"/>
                  <p:cNvGrpSpPr/>
                  <p:nvPr/>
                </p:nvGrpSpPr>
                <p:grpSpPr>
                  <a:xfrm>
                    <a:off x="6583433" y="4552300"/>
                    <a:ext cx="263214" cy="637642"/>
                    <a:chOff x="6576709" y="4552300"/>
                    <a:chExt cx="263214" cy="637642"/>
                  </a:xfrm>
                </p:grpSpPr>
                <p:sp>
                  <p:nvSpPr>
                    <p:cNvPr id="121" name="TextBox 120"/>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123" name="TextBox 122"/>
                    <p:cNvSpPr txBox="1"/>
                    <p:nvPr/>
                  </p:nvSpPr>
                  <p:spPr>
                    <a:xfrm>
                      <a:off x="6576709" y="4912943"/>
                      <a:ext cx="263214" cy="276999"/>
                    </a:xfrm>
                    <a:prstGeom prst="rect">
                      <a:avLst/>
                    </a:prstGeom>
                    <a:noFill/>
                  </p:spPr>
                  <p:txBody>
                    <a:bodyPr wrap="none" rtlCol="0">
                      <a:spAutoFit/>
                    </a:bodyPr>
                    <a:lstStyle/>
                    <a:p>
                      <a:r>
                        <a:rPr lang="en-US" sz="1200" dirty="0" smtClean="0"/>
                        <a:t>0</a:t>
                      </a:r>
                      <a:endParaRPr lang="en-US" sz="1200" dirty="0"/>
                    </a:p>
                  </p:txBody>
                </p:sp>
                <p:sp>
                  <p:nvSpPr>
                    <p:cNvPr id="124" name="TextBox 123"/>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grpSp>
              <p:sp>
                <p:nvSpPr>
                  <p:cNvPr id="116" name="TextBox 115"/>
                  <p:cNvSpPr txBox="1"/>
                  <p:nvPr/>
                </p:nvSpPr>
                <p:spPr>
                  <a:xfrm>
                    <a:off x="6596760" y="4722812"/>
                    <a:ext cx="242374" cy="369332"/>
                  </a:xfrm>
                  <a:prstGeom prst="rect">
                    <a:avLst/>
                  </a:prstGeom>
                  <a:noFill/>
                </p:spPr>
                <p:txBody>
                  <a:bodyPr wrap="none" rtlCol="0">
                    <a:spAutoFit/>
                  </a:bodyPr>
                  <a:lstStyle/>
                  <a:p>
                    <a:r>
                      <a:rPr lang="en-US" dirty="0" smtClean="0"/>
                      <a:t>.</a:t>
                    </a:r>
                    <a:endParaRPr lang="en-US" dirty="0"/>
                  </a:p>
                </p:txBody>
              </p:sp>
              <p:sp>
                <p:nvSpPr>
                  <p:cNvPr id="117" name="TextBox 116"/>
                  <p:cNvSpPr txBox="1"/>
                  <p:nvPr/>
                </p:nvSpPr>
                <p:spPr>
                  <a:xfrm>
                    <a:off x="6543713" y="4502893"/>
                    <a:ext cx="320922" cy="276999"/>
                  </a:xfrm>
                  <a:prstGeom prst="rect">
                    <a:avLst/>
                  </a:prstGeom>
                  <a:noFill/>
                </p:spPr>
                <p:txBody>
                  <a:bodyPr wrap="none" rtlCol="0">
                    <a:spAutoFit/>
                  </a:bodyPr>
                  <a:lstStyle/>
                  <a:p>
                    <a:r>
                      <a:rPr lang="en-US" sz="1200" dirty="0" smtClean="0">
                        <a:latin typeface="Symbol" panose="05050102010706020507" pitchFamily="18" charset="2"/>
                      </a:rPr>
                      <a:t>l</a:t>
                    </a:r>
                    <a:r>
                      <a:rPr lang="en-US" sz="1200" baseline="-25000" dirty="0" smtClean="0"/>
                      <a:t>2</a:t>
                    </a:r>
                    <a:endParaRPr lang="en-US" sz="1200" dirty="0"/>
                  </a:p>
                </p:txBody>
              </p:sp>
            </p:grpSp>
            <p:grpSp>
              <p:nvGrpSpPr>
                <p:cNvPr id="91" name="Group 90"/>
                <p:cNvGrpSpPr/>
                <p:nvPr/>
              </p:nvGrpSpPr>
              <p:grpSpPr>
                <a:xfrm>
                  <a:off x="6922013" y="4366207"/>
                  <a:ext cx="335348" cy="828845"/>
                  <a:chOff x="6561179" y="4361735"/>
                  <a:chExt cx="335348" cy="828845"/>
                </a:xfrm>
              </p:grpSpPr>
              <p:grpSp>
                <p:nvGrpSpPr>
                  <p:cNvPr id="103" name="Group 102"/>
                  <p:cNvGrpSpPr/>
                  <p:nvPr/>
                </p:nvGrpSpPr>
                <p:grpSpPr>
                  <a:xfrm>
                    <a:off x="6561179" y="4361735"/>
                    <a:ext cx="335348" cy="828845"/>
                    <a:chOff x="6554455" y="4361735"/>
                    <a:chExt cx="335348" cy="828845"/>
                  </a:xfrm>
                </p:grpSpPr>
                <p:sp>
                  <p:nvSpPr>
                    <p:cNvPr id="109" name="TextBox 108"/>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110" name="TextBox 109"/>
                    <p:cNvSpPr txBox="1"/>
                    <p:nvPr/>
                  </p:nvSpPr>
                  <p:spPr>
                    <a:xfrm>
                      <a:off x="6563764" y="4361735"/>
                      <a:ext cx="263214" cy="276999"/>
                    </a:xfrm>
                    <a:prstGeom prst="rect">
                      <a:avLst/>
                    </a:prstGeom>
                    <a:noFill/>
                  </p:spPr>
                  <p:txBody>
                    <a:bodyPr wrap="none" rtlCol="0">
                      <a:spAutoFit/>
                    </a:bodyPr>
                    <a:lstStyle/>
                    <a:p>
                      <a:r>
                        <a:rPr lang="en-US" sz="1200" dirty="0" smtClean="0"/>
                        <a:t>0</a:t>
                      </a:r>
                      <a:endParaRPr lang="en-US" sz="1200" dirty="0"/>
                    </a:p>
                  </p:txBody>
                </p:sp>
                <p:sp>
                  <p:nvSpPr>
                    <p:cNvPr id="111" name="TextBox 110"/>
                    <p:cNvSpPr txBox="1"/>
                    <p:nvPr/>
                  </p:nvSpPr>
                  <p:spPr>
                    <a:xfrm>
                      <a:off x="6554455" y="4913581"/>
                      <a:ext cx="335348" cy="276999"/>
                    </a:xfrm>
                    <a:prstGeom prst="rect">
                      <a:avLst/>
                    </a:prstGeom>
                    <a:noFill/>
                  </p:spPr>
                  <p:txBody>
                    <a:bodyPr wrap="none" rtlCol="0">
                      <a:spAutoFit/>
                    </a:bodyPr>
                    <a:lstStyle/>
                    <a:p>
                      <a:r>
                        <a:rPr lang="en-US" sz="1200" dirty="0" err="1" smtClean="0">
                          <a:latin typeface="Symbol" panose="05050102010706020507" pitchFamily="18" charset="2"/>
                        </a:rPr>
                        <a:t>l</a:t>
                      </a:r>
                      <a:r>
                        <a:rPr lang="en-US" sz="1200" baseline="-25000" dirty="0" err="1" smtClean="0"/>
                        <a:t>N</a:t>
                      </a:r>
                      <a:endParaRPr lang="en-US" sz="1200" dirty="0"/>
                    </a:p>
                  </p:txBody>
                </p:sp>
                <p:sp>
                  <p:nvSpPr>
                    <p:cNvPr id="112" name="TextBox 111"/>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grpSp>
              <p:sp>
                <p:nvSpPr>
                  <p:cNvPr id="104" name="TextBox 103"/>
                  <p:cNvSpPr txBox="1"/>
                  <p:nvPr/>
                </p:nvSpPr>
                <p:spPr>
                  <a:xfrm>
                    <a:off x="6593296" y="4723946"/>
                    <a:ext cx="242374" cy="369332"/>
                  </a:xfrm>
                  <a:prstGeom prst="rect">
                    <a:avLst/>
                  </a:prstGeom>
                  <a:noFill/>
                </p:spPr>
                <p:txBody>
                  <a:bodyPr wrap="none" rtlCol="0">
                    <a:spAutoFit/>
                  </a:bodyPr>
                  <a:lstStyle/>
                  <a:p>
                    <a:r>
                      <a:rPr lang="en-US" dirty="0" smtClean="0"/>
                      <a:t>.</a:t>
                    </a:r>
                    <a:endParaRPr lang="en-US" dirty="0"/>
                  </a:p>
                </p:txBody>
              </p:sp>
              <p:sp>
                <p:nvSpPr>
                  <p:cNvPr id="105" name="TextBox 104"/>
                  <p:cNvSpPr txBox="1"/>
                  <p:nvPr/>
                </p:nvSpPr>
                <p:spPr>
                  <a:xfrm>
                    <a:off x="6577286" y="4516573"/>
                    <a:ext cx="263214" cy="276999"/>
                  </a:xfrm>
                  <a:prstGeom prst="rect">
                    <a:avLst/>
                  </a:prstGeom>
                  <a:noFill/>
                </p:spPr>
                <p:txBody>
                  <a:bodyPr wrap="none" rtlCol="0">
                    <a:spAutoFit/>
                  </a:bodyPr>
                  <a:lstStyle/>
                  <a:p>
                    <a:r>
                      <a:rPr lang="en-US" sz="1200" dirty="0" smtClean="0"/>
                      <a:t>0</a:t>
                    </a:r>
                    <a:endParaRPr lang="en-US" sz="1200" dirty="0"/>
                  </a:p>
                </p:txBody>
              </p:sp>
            </p:grpSp>
            <p:sp>
              <p:nvSpPr>
                <p:cNvPr id="92" name="TextBox 91"/>
                <p:cNvSpPr txBox="1"/>
                <p:nvPr/>
              </p:nvSpPr>
              <p:spPr>
                <a:xfrm>
                  <a:off x="6715040" y="4299387"/>
                  <a:ext cx="242374" cy="369332"/>
                </a:xfrm>
                <a:prstGeom prst="rect">
                  <a:avLst/>
                </a:prstGeom>
                <a:noFill/>
              </p:spPr>
              <p:txBody>
                <a:bodyPr wrap="none" rtlCol="0">
                  <a:spAutoFit/>
                </a:bodyPr>
                <a:lstStyle/>
                <a:p>
                  <a:r>
                    <a:rPr lang="en-US" dirty="0" smtClean="0"/>
                    <a:t>.</a:t>
                  </a:r>
                  <a:endParaRPr lang="en-US" dirty="0"/>
                </a:p>
              </p:txBody>
            </p:sp>
            <p:sp>
              <p:nvSpPr>
                <p:cNvPr id="93" name="TextBox 92"/>
                <p:cNvSpPr txBox="1"/>
                <p:nvPr/>
              </p:nvSpPr>
              <p:spPr>
                <a:xfrm>
                  <a:off x="6765672" y="4296047"/>
                  <a:ext cx="242374" cy="369332"/>
                </a:xfrm>
                <a:prstGeom prst="rect">
                  <a:avLst/>
                </a:prstGeom>
                <a:noFill/>
              </p:spPr>
              <p:txBody>
                <a:bodyPr wrap="none" rtlCol="0">
                  <a:spAutoFit/>
                </a:bodyPr>
                <a:lstStyle/>
                <a:p>
                  <a:r>
                    <a:rPr lang="en-US" dirty="0" smtClean="0"/>
                    <a:t>.</a:t>
                  </a:r>
                  <a:endParaRPr lang="en-US" dirty="0"/>
                </a:p>
              </p:txBody>
            </p:sp>
            <p:sp>
              <p:nvSpPr>
                <p:cNvPr id="94" name="TextBox 93"/>
                <p:cNvSpPr txBox="1"/>
                <p:nvPr/>
              </p:nvSpPr>
              <p:spPr>
                <a:xfrm>
                  <a:off x="6816304" y="4299431"/>
                  <a:ext cx="242374" cy="369332"/>
                </a:xfrm>
                <a:prstGeom prst="rect">
                  <a:avLst/>
                </a:prstGeom>
                <a:noFill/>
              </p:spPr>
              <p:txBody>
                <a:bodyPr wrap="none" rtlCol="0">
                  <a:spAutoFit/>
                </a:bodyPr>
                <a:lstStyle/>
                <a:p>
                  <a:r>
                    <a:rPr lang="en-US" dirty="0" smtClean="0"/>
                    <a:t>.</a:t>
                  </a:r>
                  <a:endParaRPr lang="en-US" dirty="0"/>
                </a:p>
              </p:txBody>
            </p:sp>
            <p:sp>
              <p:nvSpPr>
                <p:cNvPr id="95" name="TextBox 94"/>
                <p:cNvSpPr txBox="1"/>
                <p:nvPr/>
              </p:nvSpPr>
              <p:spPr>
                <a:xfrm>
                  <a:off x="6712798" y="4458511"/>
                  <a:ext cx="242374" cy="369332"/>
                </a:xfrm>
                <a:prstGeom prst="rect">
                  <a:avLst/>
                </a:prstGeom>
                <a:noFill/>
              </p:spPr>
              <p:txBody>
                <a:bodyPr wrap="none" rtlCol="0">
                  <a:spAutoFit/>
                </a:bodyPr>
                <a:lstStyle/>
                <a:p>
                  <a:r>
                    <a:rPr lang="en-US" dirty="0" smtClean="0"/>
                    <a:t>.</a:t>
                  </a:r>
                  <a:endParaRPr lang="en-US" dirty="0"/>
                </a:p>
              </p:txBody>
            </p:sp>
            <p:sp>
              <p:nvSpPr>
                <p:cNvPr id="96" name="TextBox 95"/>
                <p:cNvSpPr txBox="1"/>
                <p:nvPr/>
              </p:nvSpPr>
              <p:spPr>
                <a:xfrm>
                  <a:off x="6763430" y="4455171"/>
                  <a:ext cx="242374" cy="369332"/>
                </a:xfrm>
                <a:prstGeom prst="rect">
                  <a:avLst/>
                </a:prstGeom>
                <a:noFill/>
              </p:spPr>
              <p:txBody>
                <a:bodyPr wrap="none" rtlCol="0">
                  <a:spAutoFit/>
                </a:bodyPr>
                <a:lstStyle/>
                <a:p>
                  <a:r>
                    <a:rPr lang="en-US" dirty="0" smtClean="0"/>
                    <a:t>.</a:t>
                  </a:r>
                  <a:endParaRPr lang="en-US" dirty="0"/>
                </a:p>
              </p:txBody>
            </p:sp>
            <p:sp>
              <p:nvSpPr>
                <p:cNvPr id="97" name="TextBox 96"/>
                <p:cNvSpPr txBox="1"/>
                <p:nvPr/>
              </p:nvSpPr>
              <p:spPr>
                <a:xfrm>
                  <a:off x="6814062" y="4458555"/>
                  <a:ext cx="242374" cy="369332"/>
                </a:xfrm>
                <a:prstGeom prst="rect">
                  <a:avLst/>
                </a:prstGeom>
                <a:noFill/>
              </p:spPr>
              <p:txBody>
                <a:bodyPr wrap="none" rtlCol="0">
                  <a:spAutoFit/>
                </a:bodyPr>
                <a:lstStyle/>
                <a:p>
                  <a:r>
                    <a:rPr lang="en-US" dirty="0" smtClean="0"/>
                    <a:t>.</a:t>
                  </a:r>
                  <a:endParaRPr lang="en-US" dirty="0"/>
                </a:p>
              </p:txBody>
            </p:sp>
            <p:sp>
              <p:nvSpPr>
                <p:cNvPr id="98" name="TextBox 97"/>
                <p:cNvSpPr txBox="1"/>
                <p:nvPr/>
              </p:nvSpPr>
              <p:spPr>
                <a:xfrm>
                  <a:off x="6730728" y="4846238"/>
                  <a:ext cx="242374" cy="369332"/>
                </a:xfrm>
                <a:prstGeom prst="rect">
                  <a:avLst/>
                </a:prstGeom>
                <a:noFill/>
              </p:spPr>
              <p:txBody>
                <a:bodyPr wrap="none" rtlCol="0">
                  <a:spAutoFit/>
                </a:bodyPr>
                <a:lstStyle/>
                <a:p>
                  <a:r>
                    <a:rPr lang="en-US" dirty="0" smtClean="0"/>
                    <a:t>.</a:t>
                  </a:r>
                  <a:endParaRPr lang="en-US" dirty="0"/>
                </a:p>
              </p:txBody>
            </p:sp>
            <p:sp>
              <p:nvSpPr>
                <p:cNvPr id="99" name="TextBox 98"/>
                <p:cNvSpPr txBox="1"/>
                <p:nvPr/>
              </p:nvSpPr>
              <p:spPr>
                <a:xfrm>
                  <a:off x="6781360" y="4842898"/>
                  <a:ext cx="242374" cy="369332"/>
                </a:xfrm>
                <a:prstGeom prst="rect">
                  <a:avLst/>
                </a:prstGeom>
                <a:noFill/>
              </p:spPr>
              <p:txBody>
                <a:bodyPr wrap="none" rtlCol="0">
                  <a:spAutoFit/>
                </a:bodyPr>
                <a:lstStyle/>
                <a:p>
                  <a:r>
                    <a:rPr lang="en-US" dirty="0" smtClean="0"/>
                    <a:t>.</a:t>
                  </a:r>
                  <a:endParaRPr lang="en-US" dirty="0"/>
                </a:p>
              </p:txBody>
            </p:sp>
            <p:sp>
              <p:nvSpPr>
                <p:cNvPr id="100" name="TextBox 99"/>
                <p:cNvSpPr txBox="1"/>
                <p:nvPr/>
              </p:nvSpPr>
              <p:spPr>
                <a:xfrm>
                  <a:off x="6833659" y="4849438"/>
                  <a:ext cx="242374" cy="369332"/>
                </a:xfrm>
                <a:prstGeom prst="rect">
                  <a:avLst/>
                </a:prstGeom>
                <a:noFill/>
              </p:spPr>
              <p:txBody>
                <a:bodyPr wrap="none" rtlCol="0">
                  <a:spAutoFit/>
                </a:bodyPr>
                <a:lstStyle/>
                <a:p>
                  <a:r>
                    <a:rPr lang="en-US" dirty="0" smtClean="0"/>
                    <a:t>.</a:t>
                  </a:r>
                  <a:endParaRPr lang="en-US" dirty="0"/>
                </a:p>
              </p:txBody>
            </p:sp>
            <p:sp>
              <p:nvSpPr>
                <p:cNvPr id="101" name="Double Bracket 100"/>
                <p:cNvSpPr/>
                <p:nvPr/>
              </p:nvSpPr>
              <p:spPr>
                <a:xfrm>
                  <a:off x="6391932" y="4338885"/>
                  <a:ext cx="867199" cy="87988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9" name="TextBox 78"/>
              <p:cNvSpPr txBox="1"/>
              <p:nvPr/>
            </p:nvSpPr>
            <p:spPr>
              <a:xfrm>
                <a:off x="6406193" y="4708932"/>
                <a:ext cx="300082" cy="369332"/>
              </a:xfrm>
              <a:prstGeom prst="rect">
                <a:avLst/>
              </a:prstGeom>
              <a:noFill/>
            </p:spPr>
            <p:txBody>
              <a:bodyPr wrap="none" rtlCol="0">
                <a:spAutoFit/>
              </a:bodyPr>
              <a:lstStyle/>
              <a:p>
                <a:r>
                  <a:rPr lang="en-US" dirty="0" smtClean="0"/>
                  <a:t>=</a:t>
                </a:r>
                <a:endParaRPr lang="en-US" sz="2800" b="1" dirty="0">
                  <a:effectLst>
                    <a:outerShdw blurRad="38100" dist="38100" dir="2700000" algn="tl">
                      <a:srgbClr val="000000">
                        <a:alpha val="43137"/>
                      </a:srgbClr>
                    </a:outerShdw>
                  </a:effectLst>
                  <a:latin typeface="Symbol" panose="05050102010706020507" pitchFamily="18" charset="2"/>
                </a:endParaRPr>
              </a:p>
            </p:txBody>
          </p:sp>
        </p:grpSp>
      </p:grpSp>
    </p:spTree>
    <p:extLst>
      <p:ext uri="{BB962C8B-B14F-4D97-AF65-F5344CB8AC3E}">
        <p14:creationId xmlns:p14="http://schemas.microsoft.com/office/powerpoint/2010/main" val="349166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6" grpId="0"/>
      <p:bldP spid="158" grpId="0"/>
      <p:bldP spid="163" grpId="0"/>
      <p:bldP spid="175" grpId="0"/>
      <p:bldP spid="176" grpId="0"/>
      <p:bldP spid="177" grpId="0"/>
      <p:bldP spid="38" grpId="0"/>
      <p:bldP spid="180" grpId="0"/>
      <p:bldP spid="6" grpId="0" animBg="1"/>
      <p:bldP spid="2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1311" y="1631026"/>
            <a:ext cx="5759408" cy="4000769"/>
          </a:xfrm>
          <a:prstGeom prst="rect">
            <a:avLst/>
          </a:prstGeom>
        </p:spPr>
      </p:pic>
      <p:sp>
        <p:nvSpPr>
          <p:cNvPr id="7" name="TextBox 6"/>
          <p:cNvSpPr txBox="1"/>
          <p:nvPr/>
        </p:nvSpPr>
        <p:spPr>
          <a:xfrm>
            <a:off x="861311" y="1648766"/>
            <a:ext cx="1376787" cy="646331"/>
          </a:xfrm>
          <a:prstGeom prst="rect">
            <a:avLst/>
          </a:prstGeom>
          <a:noFill/>
        </p:spPr>
        <p:txBody>
          <a:bodyPr wrap="none" rtlCol="0">
            <a:spAutoFit/>
          </a:bodyPr>
          <a:lstStyle/>
          <a:p>
            <a:pPr algn="ctr"/>
            <a:r>
              <a:rPr lang="en-US" dirty="0" smtClean="0"/>
              <a:t>Geochem </a:t>
            </a:r>
          </a:p>
          <a:p>
            <a:pPr algn="ctr"/>
            <a:r>
              <a:rPr lang="en-US" dirty="0" smtClean="0"/>
              <a:t>Contribution</a:t>
            </a:r>
            <a:endParaRPr lang="en-US" dirty="0"/>
          </a:p>
        </p:txBody>
      </p:sp>
      <p:sp>
        <p:nvSpPr>
          <p:cNvPr id="92" name="TextBox 91"/>
          <p:cNvSpPr txBox="1"/>
          <p:nvPr/>
        </p:nvSpPr>
        <p:spPr>
          <a:xfrm>
            <a:off x="2392325" y="255181"/>
            <a:ext cx="6983258" cy="707886"/>
          </a:xfrm>
          <a:prstGeom prst="rect">
            <a:avLst/>
          </a:prstGeom>
          <a:noFill/>
        </p:spPr>
        <p:txBody>
          <a:bodyPr wrap="none" rtlCol="0">
            <a:spAutoFit/>
          </a:bodyPr>
          <a:lstStyle/>
          <a:p>
            <a:r>
              <a:rPr lang="en-US" sz="4000" dirty="0" smtClean="0"/>
              <a:t>Carbonate Samples in Tennessee</a:t>
            </a:r>
            <a:endParaRPr lang="en-US" sz="4000" dirty="0"/>
          </a:p>
        </p:txBody>
      </p:sp>
      <p:sp>
        <p:nvSpPr>
          <p:cNvPr id="96" name="Rectangle 95"/>
          <p:cNvSpPr/>
          <p:nvPr/>
        </p:nvSpPr>
        <p:spPr>
          <a:xfrm>
            <a:off x="4167963" y="1818167"/>
            <a:ext cx="2339163" cy="448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7988390" y="2410185"/>
            <a:ext cx="3696132" cy="2016280"/>
            <a:chOff x="8092810" y="2634694"/>
            <a:chExt cx="3696132" cy="2016280"/>
          </a:xfrm>
        </p:grpSpPr>
        <p:grpSp>
          <p:nvGrpSpPr>
            <p:cNvPr id="109" name="Group 108"/>
            <p:cNvGrpSpPr/>
            <p:nvPr/>
          </p:nvGrpSpPr>
          <p:grpSpPr>
            <a:xfrm>
              <a:off x="8092810" y="3004026"/>
              <a:ext cx="3696132" cy="1646948"/>
              <a:chOff x="8092810" y="3004026"/>
              <a:chExt cx="3696132" cy="1646948"/>
            </a:xfrm>
          </p:grpSpPr>
          <p:pic>
            <p:nvPicPr>
              <p:cNvPr id="106" name="Picture 105"/>
              <p:cNvPicPr>
                <a:picLocks noChangeAspect="1"/>
              </p:cNvPicPr>
              <p:nvPr/>
            </p:nvPicPr>
            <p:blipFill>
              <a:blip r:embed="rId3"/>
              <a:stretch>
                <a:fillRect/>
              </a:stretch>
            </p:blipFill>
            <p:spPr>
              <a:xfrm>
                <a:off x="9210558" y="3004026"/>
                <a:ext cx="2578384" cy="1646948"/>
              </a:xfrm>
              <a:prstGeom prst="rect">
                <a:avLst/>
              </a:prstGeom>
            </p:spPr>
          </p:pic>
          <p:cxnSp>
            <p:nvCxnSpPr>
              <p:cNvPr id="108" name="Straight Arrow Connector 107"/>
              <p:cNvCxnSpPr/>
              <p:nvPr/>
            </p:nvCxnSpPr>
            <p:spPr>
              <a:xfrm flipV="1">
                <a:off x="8092810" y="3862426"/>
                <a:ext cx="743952" cy="7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9107424" y="2634694"/>
              <a:ext cx="2318263" cy="369332"/>
            </a:xfrm>
            <a:prstGeom prst="rect">
              <a:avLst/>
            </a:prstGeom>
            <a:noFill/>
          </p:spPr>
          <p:txBody>
            <a:bodyPr wrap="none" rtlCol="0">
              <a:spAutoFit/>
            </a:bodyPr>
            <a:lstStyle/>
            <a:p>
              <a:r>
                <a:rPr lang="en-US" dirty="0" smtClean="0"/>
                <a:t>PC1  PC2   PC3……..PC9</a:t>
              </a:r>
              <a:endParaRPr lang="en-US" dirty="0"/>
            </a:p>
          </p:txBody>
        </p:sp>
        <p:sp>
          <p:nvSpPr>
            <p:cNvPr id="111" name="TextBox 110"/>
            <p:cNvSpPr txBox="1"/>
            <p:nvPr/>
          </p:nvSpPr>
          <p:spPr>
            <a:xfrm>
              <a:off x="11153016" y="3245844"/>
              <a:ext cx="354584" cy="369332"/>
            </a:xfrm>
            <a:prstGeom prst="rect">
              <a:avLst/>
            </a:prstGeom>
            <a:solidFill>
              <a:srgbClr val="FFC2C2"/>
            </a:solidFill>
          </p:spPr>
          <p:txBody>
            <a:bodyPr wrap="none" rtlCol="0">
              <a:spAutoFit/>
            </a:bodyPr>
            <a:lstStyle/>
            <a:p>
              <a:r>
                <a:rPr lang="en-US" dirty="0" smtClean="0"/>
                <a:t>8 </a:t>
              </a:r>
              <a:endParaRPr lang="en-US" dirty="0"/>
            </a:p>
          </p:txBody>
        </p:sp>
        <p:sp>
          <p:nvSpPr>
            <p:cNvPr id="112" name="TextBox 111"/>
            <p:cNvSpPr txBox="1"/>
            <p:nvPr/>
          </p:nvSpPr>
          <p:spPr>
            <a:xfrm>
              <a:off x="11350188" y="4067326"/>
              <a:ext cx="407484" cy="369332"/>
            </a:xfrm>
            <a:prstGeom prst="rect">
              <a:avLst/>
            </a:prstGeom>
            <a:solidFill>
              <a:srgbClr val="FFC2C2"/>
            </a:solidFill>
          </p:spPr>
          <p:txBody>
            <a:bodyPr wrap="none" rtlCol="0">
              <a:spAutoFit/>
            </a:bodyPr>
            <a:lstStyle/>
            <a:p>
              <a:r>
                <a:rPr lang="en-US" dirty="0" smtClean="0"/>
                <a:t>8  </a:t>
              </a:r>
              <a:endParaRPr lang="en-US" dirty="0"/>
            </a:p>
          </p:txBody>
        </p:sp>
      </p:grpSp>
      <p:sp>
        <p:nvSpPr>
          <p:cNvPr id="116" name="Rectangle 115"/>
          <p:cNvSpPr/>
          <p:nvPr/>
        </p:nvSpPr>
        <p:spPr>
          <a:xfrm>
            <a:off x="2559047" y="1722967"/>
            <a:ext cx="1717371" cy="4209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2392325" y="1723561"/>
            <a:ext cx="5530678" cy="3908234"/>
            <a:chOff x="2392325" y="1723561"/>
            <a:chExt cx="5530678" cy="3908234"/>
          </a:xfrm>
        </p:grpSpPr>
        <p:grpSp>
          <p:nvGrpSpPr>
            <p:cNvPr id="93" name="Group 92"/>
            <p:cNvGrpSpPr/>
            <p:nvPr/>
          </p:nvGrpSpPr>
          <p:grpSpPr>
            <a:xfrm>
              <a:off x="2392325" y="1723561"/>
              <a:ext cx="1888994" cy="3908234"/>
              <a:chOff x="3743435" y="1220621"/>
              <a:chExt cx="1888994" cy="3908234"/>
            </a:xfrm>
          </p:grpSpPr>
          <p:pic>
            <p:nvPicPr>
              <p:cNvPr id="94" name="Picture 93"/>
              <p:cNvPicPr>
                <a:picLocks noChangeAspect="1"/>
              </p:cNvPicPr>
              <p:nvPr/>
            </p:nvPicPr>
            <p:blipFill>
              <a:blip r:embed="rId4"/>
              <a:stretch>
                <a:fillRect/>
              </a:stretch>
            </p:blipFill>
            <p:spPr>
              <a:xfrm>
                <a:off x="3743435" y="1220621"/>
                <a:ext cx="1888994" cy="3829044"/>
              </a:xfrm>
              <a:prstGeom prst="rect">
                <a:avLst/>
              </a:prstGeom>
            </p:spPr>
          </p:pic>
          <p:sp>
            <p:nvSpPr>
              <p:cNvPr id="95" name="TextBox 94"/>
              <p:cNvSpPr txBox="1"/>
              <p:nvPr/>
            </p:nvSpPr>
            <p:spPr>
              <a:xfrm>
                <a:off x="4308621" y="4482524"/>
                <a:ext cx="920445" cy="646331"/>
              </a:xfrm>
              <a:prstGeom prst="rect">
                <a:avLst/>
              </a:prstGeom>
              <a:noFill/>
            </p:spPr>
            <p:txBody>
              <a:bodyPr wrap="none" rtlCol="0">
                <a:spAutoFit/>
              </a:bodyPr>
              <a:lstStyle/>
              <a:p>
                <a:r>
                  <a:rPr lang="en-US" sz="3600" dirty="0" smtClean="0"/>
                  <a:t>X</a:t>
                </a:r>
                <a:r>
                  <a:rPr lang="en-US" sz="3600" baseline="-25000" dirty="0" smtClean="0"/>
                  <a:t>9</a:t>
                </a:r>
                <a:r>
                  <a:rPr lang="en-US" sz="3600" baseline="30000" dirty="0" smtClean="0"/>
                  <a:t>(1)</a:t>
                </a:r>
                <a:endParaRPr lang="en-US" sz="3600" dirty="0"/>
              </a:p>
            </p:txBody>
          </p:sp>
        </p:grpSp>
        <p:grpSp>
          <p:nvGrpSpPr>
            <p:cNvPr id="114" name="Group 113"/>
            <p:cNvGrpSpPr/>
            <p:nvPr/>
          </p:nvGrpSpPr>
          <p:grpSpPr>
            <a:xfrm>
              <a:off x="6034009" y="1723561"/>
              <a:ext cx="1888994" cy="3908234"/>
              <a:chOff x="6034009" y="1723561"/>
              <a:chExt cx="1888994" cy="3908234"/>
            </a:xfrm>
          </p:grpSpPr>
          <p:grpSp>
            <p:nvGrpSpPr>
              <p:cNvPr id="97" name="Group 96"/>
              <p:cNvGrpSpPr/>
              <p:nvPr/>
            </p:nvGrpSpPr>
            <p:grpSpPr>
              <a:xfrm>
                <a:off x="6034009" y="1723561"/>
                <a:ext cx="1888994" cy="3908234"/>
                <a:chOff x="3743435" y="1220621"/>
                <a:chExt cx="1888994" cy="3908234"/>
              </a:xfrm>
            </p:grpSpPr>
            <p:pic>
              <p:nvPicPr>
                <p:cNvPr id="98" name="Picture 97"/>
                <p:cNvPicPr>
                  <a:picLocks noChangeAspect="1"/>
                </p:cNvPicPr>
                <p:nvPr/>
              </p:nvPicPr>
              <p:blipFill>
                <a:blip r:embed="rId4"/>
                <a:stretch>
                  <a:fillRect/>
                </a:stretch>
              </p:blipFill>
              <p:spPr>
                <a:xfrm>
                  <a:off x="3743435" y="1220621"/>
                  <a:ext cx="1888994" cy="3829044"/>
                </a:xfrm>
                <a:prstGeom prst="rect">
                  <a:avLst/>
                </a:prstGeom>
              </p:spPr>
            </p:pic>
            <p:sp>
              <p:nvSpPr>
                <p:cNvPr id="99" name="TextBox 98"/>
                <p:cNvSpPr txBox="1"/>
                <p:nvPr/>
              </p:nvSpPr>
              <p:spPr>
                <a:xfrm>
                  <a:off x="4308621" y="4482524"/>
                  <a:ext cx="920445" cy="646331"/>
                </a:xfrm>
                <a:prstGeom prst="rect">
                  <a:avLst/>
                </a:prstGeom>
                <a:noFill/>
              </p:spPr>
              <p:txBody>
                <a:bodyPr wrap="none" rtlCol="0">
                  <a:spAutoFit/>
                </a:bodyPr>
                <a:lstStyle/>
                <a:p>
                  <a:r>
                    <a:rPr lang="en-US" sz="3600" dirty="0" smtClean="0"/>
                    <a:t>X</a:t>
                  </a:r>
                  <a:r>
                    <a:rPr lang="en-US" sz="3600" baseline="-25000" dirty="0" smtClean="0"/>
                    <a:t>9</a:t>
                  </a:r>
                  <a:r>
                    <a:rPr lang="en-US" sz="3600" baseline="30000" dirty="0" smtClean="0"/>
                    <a:t>(1)</a:t>
                  </a:r>
                  <a:endParaRPr lang="en-US" sz="3600" dirty="0"/>
                </a:p>
              </p:txBody>
            </p:sp>
          </p:grpSp>
          <p:sp>
            <p:nvSpPr>
              <p:cNvPr id="100" name="TextBox 99"/>
              <p:cNvSpPr txBox="1"/>
              <p:nvPr/>
            </p:nvSpPr>
            <p:spPr>
              <a:xfrm>
                <a:off x="6953258" y="2014463"/>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1" name="TextBox 100"/>
              <p:cNvSpPr txBox="1"/>
              <p:nvPr/>
            </p:nvSpPr>
            <p:spPr>
              <a:xfrm>
                <a:off x="6967429" y="2634694"/>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2" name="TextBox 101"/>
              <p:cNvSpPr txBox="1"/>
              <p:nvPr/>
            </p:nvSpPr>
            <p:spPr>
              <a:xfrm>
                <a:off x="6960334" y="3233659"/>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3" name="TextBox 102"/>
              <p:cNvSpPr txBox="1"/>
              <p:nvPr/>
            </p:nvSpPr>
            <p:spPr>
              <a:xfrm>
                <a:off x="6974505" y="5002210"/>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4" name="Rectangle 103"/>
              <p:cNvSpPr/>
              <p:nvPr/>
            </p:nvSpPr>
            <p:spPr>
              <a:xfrm>
                <a:off x="7421526" y="2403761"/>
                <a:ext cx="105672" cy="3133900"/>
              </a:xfrm>
              <a:prstGeom prst="rect">
                <a:avLst/>
              </a:prstGeom>
              <a:solidFill>
                <a:srgbClr val="FF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4518962" y="3187492"/>
              <a:ext cx="1345240" cy="830997"/>
            </a:xfrm>
            <a:prstGeom prst="rect">
              <a:avLst/>
            </a:prstGeom>
            <a:noFill/>
          </p:spPr>
          <p:txBody>
            <a:bodyPr wrap="none" rtlCol="0">
              <a:spAutoFit/>
            </a:bodyPr>
            <a:lstStyle/>
            <a:p>
              <a:r>
                <a:rPr lang="en-US" sz="4800" dirty="0" smtClean="0"/>
                <a:t>……..</a:t>
              </a:r>
              <a:endParaRPr lang="en-US" sz="4800" dirty="0"/>
            </a:p>
          </p:txBody>
        </p:sp>
      </p:grpSp>
      <p:sp>
        <p:nvSpPr>
          <p:cNvPr id="117" name="TextBox 116"/>
          <p:cNvSpPr txBox="1"/>
          <p:nvPr/>
        </p:nvSpPr>
        <p:spPr>
          <a:xfrm>
            <a:off x="764119" y="274468"/>
            <a:ext cx="10200165" cy="707886"/>
          </a:xfrm>
          <a:prstGeom prst="rect">
            <a:avLst/>
          </a:prstGeom>
          <a:solidFill>
            <a:schemeClr val="bg1"/>
          </a:solidFill>
        </p:spPr>
        <p:txBody>
          <a:bodyPr wrap="none" rtlCol="0">
            <a:spAutoFit/>
          </a:bodyPr>
          <a:lstStyle/>
          <a:p>
            <a:pPr algn="ctr"/>
            <a:r>
              <a:rPr lang="en-US" sz="4000" dirty="0" smtClean="0"/>
              <a:t>  Convert Sample 9x1 Vectors to PC Components</a:t>
            </a:r>
          </a:p>
        </p:txBody>
      </p:sp>
      <p:pic>
        <p:nvPicPr>
          <p:cNvPr id="119" name="Picture 4" descr="Image result for airborne gamma ray spectrometry instru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2" y="5454205"/>
            <a:ext cx="1255259" cy="14037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264593" y="5262463"/>
            <a:ext cx="3911971" cy="408927"/>
            <a:chOff x="3264593" y="5262463"/>
            <a:chExt cx="3911971" cy="408927"/>
          </a:xfrm>
        </p:grpSpPr>
        <p:sp>
          <p:nvSpPr>
            <p:cNvPr id="2" name="TextBox 1"/>
            <p:cNvSpPr txBox="1"/>
            <p:nvPr/>
          </p:nvSpPr>
          <p:spPr>
            <a:xfrm>
              <a:off x="3264593" y="5302058"/>
              <a:ext cx="301686" cy="369332"/>
            </a:xfrm>
            <a:prstGeom prst="rect">
              <a:avLst/>
            </a:prstGeom>
            <a:solidFill>
              <a:srgbClr val="FFC2C2"/>
            </a:solidFill>
          </p:spPr>
          <p:txBody>
            <a:bodyPr wrap="none" rtlCol="0">
              <a:spAutoFit/>
            </a:bodyPr>
            <a:lstStyle/>
            <a:p>
              <a:r>
                <a:rPr lang="en-US" dirty="0" smtClean="0"/>
                <a:t>8</a:t>
              </a:r>
              <a:endParaRPr lang="en-US" dirty="0"/>
            </a:p>
          </p:txBody>
        </p:sp>
        <p:sp>
          <p:nvSpPr>
            <p:cNvPr id="31" name="TextBox 30"/>
            <p:cNvSpPr txBox="1"/>
            <p:nvPr/>
          </p:nvSpPr>
          <p:spPr>
            <a:xfrm>
              <a:off x="6874878" y="5262463"/>
              <a:ext cx="301686" cy="369332"/>
            </a:xfrm>
            <a:prstGeom prst="rect">
              <a:avLst/>
            </a:prstGeom>
            <a:solidFill>
              <a:srgbClr val="FFC2C2"/>
            </a:solidFill>
          </p:spPr>
          <p:txBody>
            <a:bodyPr wrap="none" rtlCol="0">
              <a:spAutoFit/>
            </a:bodyPr>
            <a:lstStyle/>
            <a:p>
              <a:r>
                <a:rPr lang="en-US" dirty="0" smtClean="0"/>
                <a:t>8</a:t>
              </a:r>
              <a:endParaRPr lang="en-US" dirty="0"/>
            </a:p>
          </p:txBody>
        </p:sp>
      </p:grpSp>
    </p:spTree>
    <p:extLst>
      <p:ext uri="{BB962C8B-B14F-4D97-AF65-F5344CB8AC3E}">
        <p14:creationId xmlns:p14="http://schemas.microsoft.com/office/powerpoint/2010/main" val="110514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551410" y="251551"/>
            <a:ext cx="9232336"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Random Noise is Uncorrelated</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619143" y="1659466"/>
            <a:ext cx="16933" cy="220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0999" y="3251200"/>
            <a:ext cx="28448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04802" y="2015068"/>
            <a:ext cx="2692398" cy="1913465"/>
            <a:chOff x="304802" y="2015068"/>
            <a:chExt cx="2692398" cy="1913465"/>
          </a:xfrm>
        </p:grpSpPr>
        <p:sp>
          <p:nvSpPr>
            <p:cNvPr id="15" name="Oval 14"/>
            <p:cNvSpPr/>
            <p:nvPr/>
          </p:nvSpPr>
          <p:spPr>
            <a:xfrm>
              <a:off x="2810933" y="36068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5200" y="375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48932" y="3454401"/>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04802" y="2015068"/>
              <a:ext cx="2539998" cy="1439333"/>
              <a:chOff x="304802" y="2015068"/>
              <a:chExt cx="2539998" cy="1439333"/>
            </a:xfrm>
          </p:grpSpPr>
          <p:sp>
            <p:nvSpPr>
              <p:cNvPr id="11" name="Oval 10"/>
              <p:cNvSpPr/>
              <p:nvPr/>
            </p:nvSpPr>
            <p:spPr>
              <a:xfrm>
                <a:off x="2658533" y="248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2800" y="26416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96532" y="27940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50535" y="201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4802" y="21674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88534" y="23198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02935" y="31326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57202" y="328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540934" y="2980269"/>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431804" y="2556939"/>
            <a:ext cx="2472262" cy="1219194"/>
            <a:chOff x="524938" y="2641600"/>
            <a:chExt cx="2472262" cy="1219194"/>
          </a:xfrm>
        </p:grpSpPr>
        <p:sp>
          <p:nvSpPr>
            <p:cNvPr id="24" name="Oval 23"/>
            <p:cNvSpPr/>
            <p:nvPr/>
          </p:nvSpPr>
          <p:spPr>
            <a:xfrm>
              <a:off x="2810933" y="26416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53734" y="27940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896535" y="3098797"/>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39336" y="3285063"/>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82137" y="3403597"/>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4938" y="3691461"/>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973669" y="1099517"/>
            <a:ext cx="1188146"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d=</a:t>
            </a:r>
            <a:r>
              <a:rPr lang="en-US" sz="3200" b="1" dirty="0" err="1" smtClean="0">
                <a:solidFill>
                  <a:schemeClr val="accent1"/>
                </a:solidFill>
                <a:effectLst>
                  <a:outerShdw blurRad="38100" dist="38100" dir="2700000" algn="tl">
                    <a:srgbClr val="000000">
                      <a:alpha val="43137"/>
                    </a:srgbClr>
                  </a:outerShdw>
                </a:effectLst>
              </a:rPr>
              <a:t>n</a:t>
            </a:r>
            <a:r>
              <a:rPr lang="en-US" sz="3200" b="1" dirty="0" err="1" smtClean="0">
                <a:effectLst>
                  <a:outerShdw blurRad="38100" dist="38100" dir="2700000" algn="tl">
                    <a:srgbClr val="000000">
                      <a:alpha val="43137"/>
                    </a:srgbClr>
                  </a:outerShdw>
                </a:effectLst>
              </a:rPr>
              <a:t>+</a:t>
            </a:r>
            <a:r>
              <a:rPr lang="en-US" sz="3200" b="1" dirty="0" err="1" smtClean="0">
                <a:solidFill>
                  <a:srgbClr val="FF0000"/>
                </a:solidFill>
                <a:effectLst>
                  <a:outerShdw blurRad="38100" dist="38100" dir="2700000" algn="tl">
                    <a:srgbClr val="000000">
                      <a:alpha val="43137"/>
                    </a:srgbClr>
                  </a:outerShdw>
                </a:effectLst>
              </a:rPr>
              <a:t>s</a:t>
            </a:r>
            <a:endParaRPr lang="en-US" sz="3200" b="1" dirty="0">
              <a:solidFill>
                <a:srgbClr val="FF0000"/>
              </a:solidFill>
              <a:effectLst>
                <a:outerShdw blurRad="38100" dist="38100" dir="2700000" algn="tl">
                  <a:srgbClr val="000000">
                    <a:alpha val="43137"/>
                  </a:srgbClr>
                </a:outerShdw>
              </a:effectLst>
            </a:endParaRPr>
          </a:p>
        </p:txBody>
      </p:sp>
      <p:sp>
        <p:nvSpPr>
          <p:cNvPr id="33" name="TextBox 32"/>
          <p:cNvSpPr txBox="1"/>
          <p:nvPr/>
        </p:nvSpPr>
        <p:spPr>
          <a:xfrm>
            <a:off x="4060608" y="2932841"/>
            <a:ext cx="389850" cy="584775"/>
          </a:xfrm>
          <a:prstGeom prst="rect">
            <a:avLst/>
          </a:prstGeom>
          <a:noFill/>
        </p:spPr>
        <p:txBody>
          <a:bodyPr wrap="none" rtlCol="0">
            <a:spAutoFit/>
          </a:bodyPr>
          <a:lstStyle/>
          <a:p>
            <a:r>
              <a:rPr lang="en-US" sz="3200" dirty="0" smtClean="0"/>
              <a:t>=</a:t>
            </a:r>
            <a:endParaRPr lang="en-US" sz="3200" dirty="0"/>
          </a:p>
        </p:txBody>
      </p:sp>
      <p:cxnSp>
        <p:nvCxnSpPr>
          <p:cNvPr id="35" name="Straight Connector 34"/>
          <p:cNvCxnSpPr/>
          <p:nvPr/>
        </p:nvCxnSpPr>
        <p:spPr>
          <a:xfrm>
            <a:off x="6561665" y="1650163"/>
            <a:ext cx="16933" cy="220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23521" y="3241897"/>
            <a:ext cx="28448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374326" y="2547636"/>
            <a:ext cx="2472262" cy="1219194"/>
            <a:chOff x="524938" y="2641600"/>
            <a:chExt cx="2472262" cy="1219194"/>
          </a:xfrm>
        </p:grpSpPr>
        <p:sp>
          <p:nvSpPr>
            <p:cNvPr id="52" name="Oval 51"/>
            <p:cNvSpPr/>
            <p:nvPr/>
          </p:nvSpPr>
          <p:spPr>
            <a:xfrm>
              <a:off x="2810933" y="26416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353734" y="27940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896535" y="3098797"/>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439336" y="3285063"/>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flipV="1">
              <a:off x="1048679" y="3522127"/>
              <a:ext cx="177211" cy="20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24938" y="3691461"/>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6474991" y="1099518"/>
            <a:ext cx="344966" cy="584775"/>
          </a:xfrm>
          <a:prstGeom prst="rect">
            <a:avLst/>
          </a:prstGeom>
          <a:noFill/>
        </p:spPr>
        <p:txBody>
          <a:bodyPr wrap="none" rtlCol="0">
            <a:spAutoFit/>
          </a:bodyPr>
          <a:lstStyle/>
          <a:p>
            <a:r>
              <a:rPr lang="en-US" sz="3200" b="1" dirty="0" smtClean="0">
                <a:solidFill>
                  <a:srgbClr val="FF0000"/>
                </a:solidFill>
                <a:effectLst>
                  <a:outerShdw blurRad="38100" dist="38100" dir="2700000" algn="tl">
                    <a:srgbClr val="000000">
                      <a:alpha val="43137"/>
                    </a:srgbClr>
                  </a:outerShdw>
                </a:effectLst>
              </a:rPr>
              <a:t>s</a:t>
            </a:r>
            <a:endParaRPr lang="en-US" sz="3200" b="1" dirty="0">
              <a:solidFill>
                <a:srgbClr val="FF0000"/>
              </a:solidFill>
              <a:effectLst>
                <a:outerShdw blurRad="38100" dist="38100" dir="2700000" algn="tl">
                  <a:srgbClr val="000000">
                    <a:alpha val="43137"/>
                  </a:srgbClr>
                </a:outerShdw>
              </a:effectLst>
            </a:endParaRPr>
          </a:p>
        </p:txBody>
      </p:sp>
      <p:cxnSp>
        <p:nvCxnSpPr>
          <p:cNvPr id="59" name="Straight Connector 58"/>
          <p:cNvCxnSpPr/>
          <p:nvPr/>
        </p:nvCxnSpPr>
        <p:spPr>
          <a:xfrm>
            <a:off x="10249113" y="1599627"/>
            <a:ext cx="16933" cy="220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010969" y="3191361"/>
            <a:ext cx="28448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8934772" y="1955229"/>
            <a:ext cx="2692398" cy="1913465"/>
            <a:chOff x="304802" y="2015068"/>
            <a:chExt cx="2692398" cy="1913465"/>
          </a:xfrm>
        </p:grpSpPr>
        <p:sp>
          <p:nvSpPr>
            <p:cNvPr id="62" name="Oval 61"/>
            <p:cNvSpPr/>
            <p:nvPr/>
          </p:nvSpPr>
          <p:spPr>
            <a:xfrm>
              <a:off x="2810933" y="36068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65200" y="375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048932" y="3454401"/>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04802" y="2015068"/>
              <a:ext cx="2539998" cy="1439333"/>
              <a:chOff x="304802" y="2015068"/>
              <a:chExt cx="2539998" cy="1439333"/>
            </a:xfrm>
          </p:grpSpPr>
          <p:sp>
            <p:nvSpPr>
              <p:cNvPr id="66" name="Oval 65"/>
              <p:cNvSpPr/>
              <p:nvPr/>
            </p:nvSpPr>
            <p:spPr>
              <a:xfrm>
                <a:off x="2658533" y="248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812800" y="26416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896532" y="27940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150535" y="201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04802" y="21674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388534" y="23198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02935" y="31326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57202" y="328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40934" y="2980269"/>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 name="TextBox 81"/>
          <p:cNvSpPr txBox="1"/>
          <p:nvPr/>
        </p:nvSpPr>
        <p:spPr>
          <a:xfrm>
            <a:off x="10016494" y="1056479"/>
            <a:ext cx="404278" cy="584775"/>
          </a:xfrm>
          <a:prstGeom prst="rect">
            <a:avLst/>
          </a:prstGeom>
          <a:noFill/>
        </p:spPr>
        <p:txBody>
          <a:bodyPr wrap="none" rtlCol="0">
            <a:spAutoFit/>
          </a:bodyPr>
          <a:lstStyle/>
          <a:p>
            <a:r>
              <a:rPr lang="en-US" sz="3200" b="1" dirty="0" smtClean="0">
                <a:solidFill>
                  <a:schemeClr val="accent1"/>
                </a:solidFill>
                <a:effectLst>
                  <a:outerShdw blurRad="38100" dist="38100" dir="2700000" algn="tl">
                    <a:srgbClr val="000000">
                      <a:alpha val="43137"/>
                    </a:srgbClr>
                  </a:outerShdw>
                </a:effectLst>
              </a:rPr>
              <a:t>n</a:t>
            </a:r>
            <a:endParaRPr lang="en-US" sz="3200" b="1" dirty="0">
              <a:solidFill>
                <a:srgbClr val="FF0000"/>
              </a:solidFill>
              <a:effectLst>
                <a:outerShdw blurRad="38100" dist="38100" dir="2700000" algn="tl">
                  <a:srgbClr val="000000">
                    <a:alpha val="43137"/>
                  </a:srgbClr>
                </a:outerShdw>
              </a:effectLst>
            </a:endParaRPr>
          </a:p>
        </p:txBody>
      </p:sp>
      <p:sp>
        <p:nvSpPr>
          <p:cNvPr id="34" name="TextBox 33"/>
          <p:cNvSpPr txBox="1"/>
          <p:nvPr/>
        </p:nvSpPr>
        <p:spPr>
          <a:xfrm>
            <a:off x="8251873" y="1249001"/>
            <a:ext cx="338554"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p:txBody>
      </p:sp>
      <p:sp>
        <p:nvSpPr>
          <p:cNvPr id="84" name="TextBox 83"/>
          <p:cNvSpPr txBox="1"/>
          <p:nvPr/>
        </p:nvSpPr>
        <p:spPr>
          <a:xfrm>
            <a:off x="8377788" y="2898711"/>
            <a:ext cx="389850" cy="584775"/>
          </a:xfrm>
          <a:prstGeom prst="rect">
            <a:avLst/>
          </a:prstGeom>
          <a:noFill/>
        </p:spPr>
        <p:txBody>
          <a:bodyPr wrap="none" rtlCol="0">
            <a:spAutoFit/>
          </a:bodyPr>
          <a:lstStyle/>
          <a:p>
            <a:r>
              <a:rPr lang="en-US" sz="3200" dirty="0" smtClean="0"/>
              <a:t>+</a:t>
            </a:r>
            <a:endParaRPr lang="en-US" sz="3200" dirty="0"/>
          </a:p>
        </p:txBody>
      </p:sp>
      <p:sp>
        <p:nvSpPr>
          <p:cNvPr id="85" name="TextBox 84"/>
          <p:cNvSpPr txBox="1"/>
          <p:nvPr/>
        </p:nvSpPr>
        <p:spPr>
          <a:xfrm>
            <a:off x="4060608" y="1087108"/>
            <a:ext cx="389850" cy="584775"/>
          </a:xfrm>
          <a:prstGeom prst="rect">
            <a:avLst/>
          </a:prstGeom>
          <a:noFill/>
        </p:spPr>
        <p:txBody>
          <a:bodyPr wrap="none" rtlCol="0">
            <a:spAutoFit/>
          </a:bodyPr>
          <a:lstStyle/>
          <a:p>
            <a:r>
              <a:rPr lang="en-US" sz="3200" dirty="0" smtClean="0"/>
              <a:t>=</a:t>
            </a:r>
            <a:endParaRPr lang="en-US" sz="3200" dirty="0"/>
          </a:p>
        </p:txBody>
      </p:sp>
      <p:sp>
        <p:nvSpPr>
          <p:cNvPr id="87" name="TextBox 86"/>
          <p:cNvSpPr txBox="1"/>
          <p:nvPr/>
        </p:nvSpPr>
        <p:spPr>
          <a:xfrm>
            <a:off x="5491623" y="4713292"/>
            <a:ext cx="2421817"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&lt; x</a:t>
            </a:r>
            <a:r>
              <a:rPr lang="en-US" sz="2800" b="1" baseline="-25000" dirty="0" smtClean="0">
                <a:solidFill>
                  <a:srgbClr val="FF0000"/>
                </a:solidFill>
                <a:effectLst>
                  <a:outerShdw blurRad="38100" dist="38100" dir="2700000" algn="tl">
                    <a:srgbClr val="000000">
                      <a:alpha val="43137"/>
                    </a:srgbClr>
                  </a:outerShdw>
                </a:effectLst>
              </a:rPr>
              <a:t>1</a:t>
            </a:r>
            <a:r>
              <a:rPr lang="en-US" sz="2800" b="1" dirty="0" smtClean="0">
                <a:solidFill>
                  <a:srgbClr val="FF0000"/>
                </a:solidFill>
                <a:effectLst>
                  <a:outerShdw blurRad="38100" dist="38100" dir="2700000" algn="tl">
                    <a:srgbClr val="000000">
                      <a:alpha val="43137"/>
                    </a:srgbClr>
                  </a:outerShdw>
                </a:effectLst>
              </a:rPr>
              <a:t> ,x</a:t>
            </a:r>
            <a:r>
              <a:rPr lang="en-US" sz="2800" b="1" baseline="-25000" dirty="0" smtClean="0">
                <a:solidFill>
                  <a:srgbClr val="FF0000"/>
                </a:solidFill>
                <a:effectLst>
                  <a:outerShdw blurRad="38100" dist="38100" dir="2700000" algn="tl">
                    <a:srgbClr val="000000">
                      <a:alpha val="43137"/>
                    </a:srgbClr>
                  </a:outerShdw>
                </a:effectLst>
              </a:rPr>
              <a:t>2 </a:t>
            </a:r>
            <a:r>
              <a:rPr lang="en-US" sz="2800" b="1" dirty="0" smtClean="0">
                <a:solidFill>
                  <a:srgbClr val="FF0000"/>
                </a:solidFill>
                <a:effectLst>
                  <a:outerShdw blurRad="38100" dist="38100" dir="2700000" algn="tl">
                    <a:srgbClr val="000000">
                      <a:alpha val="43137"/>
                    </a:srgbClr>
                  </a:outerShdw>
                </a:effectLst>
              </a:rPr>
              <a:t>&gt; =huge</a:t>
            </a:r>
            <a:endParaRPr lang="en-US" sz="2800" b="1" dirty="0">
              <a:solidFill>
                <a:srgbClr val="FF0000"/>
              </a:solidFill>
              <a:effectLst>
                <a:outerShdw blurRad="38100" dist="38100" dir="2700000" algn="tl">
                  <a:srgbClr val="000000">
                    <a:alpha val="43137"/>
                  </a:srgbClr>
                </a:outerShdw>
              </a:effectLst>
            </a:endParaRPr>
          </a:p>
        </p:txBody>
      </p:sp>
      <p:sp>
        <p:nvSpPr>
          <p:cNvPr id="88" name="TextBox 87"/>
          <p:cNvSpPr txBox="1"/>
          <p:nvPr/>
        </p:nvSpPr>
        <p:spPr>
          <a:xfrm>
            <a:off x="491069" y="4675033"/>
            <a:ext cx="4302781"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&lt;x</a:t>
            </a:r>
            <a:r>
              <a:rPr lang="en-US" sz="2800" b="1" baseline="-25000" dirty="0" smtClean="0">
                <a:effectLst>
                  <a:outerShdw blurRad="38100" dist="38100" dir="2700000" algn="tl">
                    <a:srgbClr val="000000">
                      <a:alpha val="43137"/>
                    </a:srgbClr>
                  </a:outerShdw>
                </a:effectLst>
              </a:rPr>
              <a:t>1</a:t>
            </a:r>
            <a:r>
              <a:rPr lang="en-US" sz="2800" b="1" dirty="0" smtClean="0">
                <a:effectLst>
                  <a:outerShdw blurRad="38100" dist="38100" dir="2700000" algn="tl">
                    <a:srgbClr val="000000">
                      <a:alpha val="43137"/>
                    </a:srgbClr>
                  </a:outerShdw>
                </a:effectLst>
              </a:rPr>
              <a:t> ,x</a:t>
            </a:r>
            <a:r>
              <a:rPr lang="en-US" sz="2800" b="1" baseline="-25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&gt; </a:t>
            </a:r>
            <a:r>
              <a:rPr lang="en-US" sz="2800" b="1" dirty="0" smtClean="0">
                <a:solidFill>
                  <a:srgbClr val="FF0000"/>
                </a:solidFill>
                <a:effectLst>
                  <a:outerShdw blurRad="38100" dist="38100" dir="2700000" algn="tl">
                    <a:srgbClr val="000000">
                      <a:alpha val="43137"/>
                    </a:srgbClr>
                  </a:outerShdw>
                </a:effectLst>
              </a:rPr>
              <a:t>= &lt;</a:t>
            </a:r>
            <a:r>
              <a:rPr lang="en-US" sz="2800" b="1" dirty="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x</a:t>
            </a:r>
            <a:r>
              <a:rPr lang="en-US" sz="2800" b="1" baseline="-25000" dirty="0" smtClean="0">
                <a:solidFill>
                  <a:srgbClr val="FF0000"/>
                </a:solidFill>
                <a:effectLst>
                  <a:outerShdw blurRad="38100" dist="38100" dir="2700000" algn="tl">
                    <a:srgbClr val="000000">
                      <a:alpha val="43137"/>
                    </a:srgbClr>
                  </a:outerShdw>
                </a:effectLst>
              </a:rPr>
              <a:t>1</a:t>
            </a:r>
            <a:r>
              <a:rPr lang="en-US" sz="2800" b="1" dirty="0" smtClean="0">
                <a:solidFill>
                  <a:srgbClr val="FF0000"/>
                </a:solidFill>
                <a:effectLst>
                  <a:outerShdw blurRad="38100" dist="38100" dir="2700000" algn="tl">
                    <a:srgbClr val="000000">
                      <a:alpha val="43137"/>
                    </a:srgbClr>
                  </a:outerShdw>
                </a:effectLst>
              </a:rPr>
              <a:t> ,x</a:t>
            </a:r>
            <a:r>
              <a:rPr lang="en-US" sz="2800" b="1" baseline="-25000" dirty="0" smtClean="0">
                <a:solidFill>
                  <a:srgbClr val="FF0000"/>
                </a:solidFill>
                <a:effectLst>
                  <a:outerShdw blurRad="38100" dist="38100" dir="2700000" algn="tl">
                    <a:srgbClr val="000000">
                      <a:alpha val="43137"/>
                    </a:srgbClr>
                  </a:outerShdw>
                </a:effectLst>
              </a:rPr>
              <a:t>2 </a:t>
            </a:r>
            <a:r>
              <a:rPr lang="en-US" sz="2800" b="1" dirty="0" smtClean="0">
                <a:solidFill>
                  <a:srgbClr val="FF0000"/>
                </a:solidFill>
                <a:effectLst>
                  <a:outerShdw blurRad="38100" dist="38100" dir="2700000" algn="tl">
                    <a:srgbClr val="000000">
                      <a:alpha val="43137"/>
                    </a:srgbClr>
                  </a:outerShdw>
                </a:effectLst>
              </a:rPr>
              <a:t>&gt;+</a:t>
            </a:r>
            <a:r>
              <a:rPr lang="en-US" sz="2800" b="1" dirty="0" smtClean="0">
                <a:solidFill>
                  <a:schemeClr val="accent1"/>
                </a:solidFill>
                <a:effectLst>
                  <a:outerShdw blurRad="38100" dist="38100" dir="2700000" algn="tl">
                    <a:srgbClr val="000000">
                      <a:alpha val="43137"/>
                    </a:srgbClr>
                  </a:outerShdw>
                </a:effectLst>
              </a:rPr>
              <a:t>&lt;</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x</a:t>
            </a:r>
            <a:r>
              <a:rPr lang="en-US" sz="2800" b="1" baseline="-25000" dirty="0" smtClean="0">
                <a:solidFill>
                  <a:srgbClr val="00B0F0"/>
                </a:solidFill>
                <a:effectLst>
                  <a:outerShdw blurRad="38100" dist="38100" dir="2700000" algn="tl">
                    <a:srgbClr val="000000">
                      <a:alpha val="43137"/>
                    </a:srgbClr>
                  </a:outerShdw>
                </a:effectLst>
              </a:rPr>
              <a:t>1</a:t>
            </a:r>
            <a:r>
              <a:rPr lang="en-US" sz="2800" b="1" dirty="0" smtClean="0">
                <a:solidFill>
                  <a:srgbClr val="00B0F0"/>
                </a:solidFill>
                <a:effectLst>
                  <a:outerShdw blurRad="38100" dist="38100" dir="2700000" algn="tl">
                    <a:srgbClr val="000000">
                      <a:alpha val="43137"/>
                    </a:srgbClr>
                  </a:outerShdw>
                </a:effectLst>
              </a:rPr>
              <a:t> ,x</a:t>
            </a:r>
            <a:r>
              <a:rPr lang="en-US" sz="2800" b="1" baseline="-25000" dirty="0" smtClean="0">
                <a:solidFill>
                  <a:srgbClr val="00B0F0"/>
                </a:solidFill>
                <a:effectLst>
                  <a:outerShdw blurRad="38100" dist="38100" dir="2700000" algn="tl">
                    <a:srgbClr val="000000">
                      <a:alpha val="43137"/>
                    </a:srgbClr>
                  </a:outerShdw>
                </a:effectLst>
              </a:rPr>
              <a:t>2 </a:t>
            </a:r>
            <a:r>
              <a:rPr lang="en-US" sz="2800" b="1" dirty="0" smtClean="0">
                <a:solidFill>
                  <a:srgbClr val="FF0000"/>
                </a:solidFill>
                <a:effectLst>
                  <a:outerShdw blurRad="38100" dist="38100" dir="2700000" algn="tl">
                    <a:srgbClr val="000000">
                      <a:alpha val="43137"/>
                    </a:srgbClr>
                  </a:outerShdw>
                </a:effectLst>
              </a:rPr>
              <a:t>&gt;</a:t>
            </a:r>
            <a:endParaRPr lang="en-US" sz="2800" b="1" dirty="0">
              <a:solidFill>
                <a:srgbClr val="FF0000"/>
              </a:solidFill>
              <a:effectLst>
                <a:outerShdw blurRad="38100" dist="38100" dir="2700000" algn="tl">
                  <a:srgbClr val="000000">
                    <a:alpha val="43137"/>
                  </a:srgbClr>
                </a:outerShdw>
              </a:effectLst>
            </a:endParaRPr>
          </a:p>
        </p:txBody>
      </p:sp>
      <p:grpSp>
        <p:nvGrpSpPr>
          <p:cNvPr id="96" name="Group 95"/>
          <p:cNvGrpSpPr/>
          <p:nvPr/>
        </p:nvGrpSpPr>
        <p:grpSpPr>
          <a:xfrm>
            <a:off x="5003170" y="2144695"/>
            <a:ext cx="1653637" cy="817970"/>
            <a:chOff x="5003170" y="2144695"/>
            <a:chExt cx="1653637" cy="817970"/>
          </a:xfrm>
        </p:grpSpPr>
        <p:sp>
          <p:nvSpPr>
            <p:cNvPr id="86" name="TextBox 85"/>
            <p:cNvSpPr txBox="1"/>
            <p:nvPr/>
          </p:nvSpPr>
          <p:spPr>
            <a:xfrm>
              <a:off x="5003170" y="2144695"/>
              <a:ext cx="906017"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1*1=+1</a:t>
              </a:r>
              <a:endParaRPr lang="en-US" dirty="0">
                <a:solidFill>
                  <a:srgbClr val="FF0000"/>
                </a:solidFill>
              </a:endParaRPr>
            </a:p>
          </p:txBody>
        </p:sp>
        <p:cxnSp>
          <p:nvCxnSpPr>
            <p:cNvPr id="90" name="Straight Arrow Connector 89"/>
            <p:cNvCxnSpPr/>
            <p:nvPr/>
          </p:nvCxnSpPr>
          <p:spPr>
            <a:xfrm>
              <a:off x="5901267" y="2429269"/>
              <a:ext cx="755540" cy="533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623273" y="3690535"/>
            <a:ext cx="930063" cy="653444"/>
            <a:chOff x="5623273" y="3690535"/>
            <a:chExt cx="930063" cy="653444"/>
          </a:xfrm>
        </p:grpSpPr>
        <p:sp>
          <p:nvSpPr>
            <p:cNvPr id="92" name="TextBox 91"/>
            <p:cNvSpPr txBox="1"/>
            <p:nvPr/>
          </p:nvSpPr>
          <p:spPr>
            <a:xfrm>
              <a:off x="5623273" y="3974647"/>
              <a:ext cx="930063"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-1*-1=1</a:t>
              </a:r>
              <a:endParaRPr lang="en-US" dirty="0">
                <a:solidFill>
                  <a:srgbClr val="FF0000"/>
                </a:solidFill>
              </a:endParaRPr>
            </a:p>
          </p:txBody>
        </p:sp>
        <p:cxnSp>
          <p:nvCxnSpPr>
            <p:cNvPr id="93" name="Straight Arrow Connector 92"/>
            <p:cNvCxnSpPr/>
            <p:nvPr/>
          </p:nvCxnSpPr>
          <p:spPr>
            <a:xfrm flipH="1" flipV="1">
              <a:off x="6116711" y="3690535"/>
              <a:ext cx="197413" cy="333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3387476" y="4730356"/>
            <a:ext cx="1406374" cy="590952"/>
          </a:xfrm>
          <a:prstGeom prst="rect">
            <a:avLst/>
          </a:prstGeom>
          <a:solidFill>
            <a:srgbClr val="FF000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6117596" y="4331835"/>
            <a:ext cx="1505220" cy="493318"/>
            <a:chOff x="7460309" y="4822035"/>
            <a:chExt cx="1505220" cy="493318"/>
          </a:xfrm>
        </p:grpSpPr>
        <p:sp>
          <p:nvSpPr>
            <p:cNvPr id="100" name="TextBox 99"/>
            <p:cNvSpPr txBox="1"/>
            <p:nvPr/>
          </p:nvSpPr>
          <p:spPr>
            <a:xfrm>
              <a:off x="7460309" y="4822035"/>
              <a:ext cx="1505220" cy="369332"/>
            </a:xfrm>
            <a:prstGeom prst="rect">
              <a:avLst/>
            </a:prstGeom>
            <a:noFill/>
          </p:spPr>
          <p:txBody>
            <a:bodyPr wrap="none" rtlCol="0">
              <a:spAutoFit/>
            </a:bodyPr>
            <a:lstStyle/>
            <a:p>
              <a:r>
                <a:rPr lang="en-US" dirty="0" smtClean="0"/>
                <a:t>Coherent sum</a:t>
              </a:r>
              <a:endParaRPr lang="en-US" dirty="0"/>
            </a:p>
          </p:txBody>
        </p:sp>
        <p:cxnSp>
          <p:nvCxnSpPr>
            <p:cNvPr id="103" name="Straight Arrow Connector 102"/>
            <p:cNvCxnSpPr/>
            <p:nvPr/>
          </p:nvCxnSpPr>
          <p:spPr>
            <a:xfrm flipH="1">
              <a:off x="7660322" y="5182593"/>
              <a:ext cx="73087" cy="132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9465535" y="1593357"/>
            <a:ext cx="1653637" cy="817970"/>
            <a:chOff x="5003170" y="2144695"/>
            <a:chExt cx="1653637" cy="817970"/>
          </a:xfrm>
        </p:grpSpPr>
        <p:sp>
          <p:nvSpPr>
            <p:cNvPr id="108" name="TextBox 107"/>
            <p:cNvSpPr txBox="1"/>
            <p:nvPr/>
          </p:nvSpPr>
          <p:spPr>
            <a:xfrm>
              <a:off x="5003170" y="2144695"/>
              <a:ext cx="1064715" cy="369332"/>
            </a:xfrm>
            <a:prstGeom prst="rect">
              <a:avLst/>
            </a:prstGeom>
            <a:noFill/>
          </p:spPr>
          <p:txBody>
            <a:bodyPr wrap="none" rtlCol="0">
              <a:spAutoFit/>
            </a:bodyPr>
            <a:lstStyle/>
            <a:p>
              <a:r>
                <a:rPr lang="en-US" dirty="0" smtClean="0">
                  <a:solidFill>
                    <a:srgbClr val="00B0F0"/>
                  </a:solidFill>
                  <a:latin typeface="Times New Roman" panose="02020603050405020304" pitchFamily="18" charset="0"/>
                  <a:cs typeface="Times New Roman" panose="02020603050405020304" pitchFamily="18" charset="0"/>
                </a:rPr>
                <a:t>     1*1=1</a:t>
              </a:r>
              <a:endParaRPr lang="en-US" dirty="0">
                <a:solidFill>
                  <a:srgbClr val="00B0F0"/>
                </a:solidFill>
              </a:endParaRPr>
            </a:p>
          </p:txBody>
        </p:sp>
        <p:cxnSp>
          <p:nvCxnSpPr>
            <p:cNvPr id="109" name="Straight Arrow Connector 108"/>
            <p:cNvCxnSpPr/>
            <p:nvPr/>
          </p:nvCxnSpPr>
          <p:spPr>
            <a:xfrm>
              <a:off x="5901267" y="2429269"/>
              <a:ext cx="755540" cy="5333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7348594" y="1696593"/>
            <a:ext cx="1962922" cy="899519"/>
            <a:chOff x="4693885" y="2063146"/>
            <a:chExt cx="1962922" cy="899519"/>
          </a:xfrm>
        </p:grpSpPr>
        <p:sp>
          <p:nvSpPr>
            <p:cNvPr id="111" name="TextBox 110"/>
            <p:cNvSpPr txBox="1"/>
            <p:nvPr/>
          </p:nvSpPr>
          <p:spPr>
            <a:xfrm>
              <a:off x="4693885" y="2063146"/>
              <a:ext cx="1564852" cy="369332"/>
            </a:xfrm>
            <a:prstGeom prst="rect">
              <a:avLst/>
            </a:prstGeom>
            <a:noFill/>
          </p:spPr>
          <p:txBody>
            <a:bodyPr wrap="none" rtlCol="0">
              <a:spAutoFit/>
            </a:bodyPr>
            <a:lstStyle/>
            <a:p>
              <a:r>
                <a:rPr lang="en-US" dirty="0">
                  <a:solidFill>
                    <a:srgbClr val="00B0F0"/>
                  </a:solidFill>
                </a:rPr>
                <a:t> </a:t>
              </a:r>
              <a:r>
                <a:rPr lang="en-US" dirty="0" smtClean="0">
                  <a:solidFill>
                    <a:srgbClr val="00B0F0"/>
                  </a:solidFill>
                </a:rPr>
                <a:t>           </a:t>
              </a:r>
              <a:r>
                <a:rPr lang="en-US" dirty="0" smtClean="0">
                  <a:solidFill>
                    <a:srgbClr val="00B0F0"/>
                  </a:solidFill>
                  <a:latin typeface="Times New Roman" panose="02020603050405020304" pitchFamily="18" charset="0"/>
                  <a:cs typeface="Times New Roman" panose="02020603050405020304" pitchFamily="18" charset="0"/>
                </a:rPr>
                <a:t>-1*1=-1</a:t>
              </a:r>
              <a:endParaRPr lang="en-US" dirty="0">
                <a:solidFill>
                  <a:srgbClr val="00B0F0"/>
                </a:solidFill>
              </a:endParaRPr>
            </a:p>
          </p:txBody>
        </p:sp>
        <p:cxnSp>
          <p:nvCxnSpPr>
            <p:cNvPr id="112" name="Straight Arrow Connector 111"/>
            <p:cNvCxnSpPr/>
            <p:nvPr/>
          </p:nvCxnSpPr>
          <p:spPr>
            <a:xfrm>
              <a:off x="5901267" y="2429269"/>
              <a:ext cx="755540" cy="5333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10197445" y="4205021"/>
            <a:ext cx="1657185" cy="426644"/>
            <a:chOff x="6711211" y="4888709"/>
            <a:chExt cx="1657185" cy="426644"/>
          </a:xfrm>
        </p:grpSpPr>
        <p:sp>
          <p:nvSpPr>
            <p:cNvPr id="118" name="TextBox 117"/>
            <p:cNvSpPr txBox="1"/>
            <p:nvPr/>
          </p:nvSpPr>
          <p:spPr>
            <a:xfrm>
              <a:off x="6711211" y="4888709"/>
              <a:ext cx="1657185" cy="369332"/>
            </a:xfrm>
            <a:prstGeom prst="rect">
              <a:avLst/>
            </a:prstGeom>
            <a:solidFill>
              <a:schemeClr val="bg1"/>
            </a:solidFill>
            <a:ln>
              <a:noFill/>
            </a:ln>
          </p:spPr>
          <p:txBody>
            <a:bodyPr wrap="none" rtlCol="0">
              <a:spAutoFit/>
            </a:bodyPr>
            <a:lstStyle/>
            <a:p>
              <a:r>
                <a:rPr lang="en-US" dirty="0" smtClean="0"/>
                <a:t>Incoherent sum</a:t>
              </a:r>
              <a:endParaRPr lang="en-US" dirty="0"/>
            </a:p>
          </p:txBody>
        </p:sp>
        <p:cxnSp>
          <p:nvCxnSpPr>
            <p:cNvPr id="119" name="Straight Arrow Connector 118"/>
            <p:cNvCxnSpPr/>
            <p:nvPr/>
          </p:nvCxnSpPr>
          <p:spPr>
            <a:xfrm flipH="1">
              <a:off x="7660322" y="5182593"/>
              <a:ext cx="73087" cy="132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TextBox 124"/>
          <p:cNvSpPr txBox="1"/>
          <p:nvPr/>
        </p:nvSpPr>
        <p:spPr>
          <a:xfrm>
            <a:off x="9839086" y="4658364"/>
            <a:ext cx="1954381" cy="523220"/>
          </a:xfrm>
          <a:prstGeom prst="rect">
            <a:avLst/>
          </a:prstGeom>
          <a:noFill/>
        </p:spPr>
        <p:txBody>
          <a:bodyPr wrap="none" rtlCol="0">
            <a:spAutoFit/>
          </a:bodyPr>
          <a:lstStyle/>
          <a:p>
            <a:r>
              <a:rPr lang="en-US" sz="2800" b="1" dirty="0" smtClean="0">
                <a:solidFill>
                  <a:srgbClr val="00B0F0"/>
                </a:solidFill>
                <a:effectLst>
                  <a:outerShdw blurRad="38100" dist="38100" dir="2700000" algn="tl">
                    <a:srgbClr val="000000">
                      <a:alpha val="43137"/>
                    </a:srgbClr>
                  </a:outerShdw>
                </a:effectLst>
              </a:rPr>
              <a:t>&lt;</a:t>
            </a:r>
            <a:r>
              <a:rPr lang="en-US" sz="2800" b="1" dirty="0">
                <a:solidFill>
                  <a:srgbClr val="00B0F0"/>
                </a:solidFill>
                <a:effectLst>
                  <a:outerShdw blurRad="38100" dist="38100" dir="2700000" algn="tl">
                    <a:srgbClr val="000000">
                      <a:alpha val="43137"/>
                    </a:srgbClr>
                  </a:outerShdw>
                </a:effectLst>
              </a:rPr>
              <a:t> x</a:t>
            </a:r>
            <a:r>
              <a:rPr lang="en-US" sz="2800" b="1" baseline="-25000" dirty="0">
                <a:solidFill>
                  <a:srgbClr val="00B0F0"/>
                </a:solidFill>
                <a:effectLst>
                  <a:outerShdw blurRad="38100" dist="38100" dir="2700000" algn="tl">
                    <a:srgbClr val="000000">
                      <a:alpha val="43137"/>
                    </a:srgbClr>
                  </a:outerShdw>
                </a:effectLst>
              </a:rPr>
              <a:t>1</a:t>
            </a:r>
            <a:r>
              <a:rPr lang="en-US" sz="2800" b="1" dirty="0">
                <a:solidFill>
                  <a:srgbClr val="00B0F0"/>
                </a:solidFill>
                <a:effectLst>
                  <a:outerShdw blurRad="38100" dist="38100" dir="2700000" algn="tl">
                    <a:srgbClr val="000000">
                      <a:alpha val="43137"/>
                    </a:srgbClr>
                  </a:outerShdw>
                </a:effectLst>
              </a:rPr>
              <a:t> ,x</a:t>
            </a:r>
            <a:r>
              <a:rPr lang="en-US" sz="2800" b="1" baseline="-25000" dirty="0">
                <a:solidFill>
                  <a:srgbClr val="00B0F0"/>
                </a:solidFill>
                <a:effectLst>
                  <a:outerShdw blurRad="38100" dist="38100" dir="2700000" algn="tl">
                    <a:srgbClr val="000000">
                      <a:alpha val="43137"/>
                    </a:srgbClr>
                  </a:outerShdw>
                </a:effectLst>
              </a:rPr>
              <a:t>2 </a:t>
            </a:r>
            <a:r>
              <a:rPr lang="en-US" sz="2800" b="1" dirty="0" smtClean="0">
                <a:solidFill>
                  <a:srgbClr val="00B0F0"/>
                </a:solidFill>
                <a:effectLst>
                  <a:outerShdw blurRad="38100" dist="38100" dir="2700000" algn="tl">
                    <a:srgbClr val="000000">
                      <a:alpha val="43137"/>
                    </a:srgbClr>
                  </a:outerShdw>
                </a:effectLst>
              </a:rPr>
              <a:t>&gt; ~ 0</a:t>
            </a:r>
            <a:endParaRPr lang="en-US" sz="2800" b="1" dirty="0">
              <a:solidFill>
                <a:srgbClr val="00B0F0"/>
              </a:solidFill>
              <a:effectLst>
                <a:outerShdw blurRad="38100" dist="38100" dir="2700000" algn="tl">
                  <a:srgbClr val="000000">
                    <a:alpha val="43137"/>
                  </a:srgbClr>
                </a:outerShdw>
              </a:effectLst>
            </a:endParaRPr>
          </a:p>
        </p:txBody>
      </p:sp>
      <p:pic>
        <p:nvPicPr>
          <p:cNvPr id="126" name="Picture 125"/>
          <p:cNvPicPr>
            <a:picLocks noChangeAspect="1"/>
          </p:cNvPicPr>
          <p:nvPr/>
        </p:nvPicPr>
        <p:blipFill>
          <a:blip r:embed="rId2"/>
          <a:stretch>
            <a:fillRect/>
          </a:stretch>
        </p:blipFill>
        <p:spPr>
          <a:xfrm>
            <a:off x="5490109" y="5254860"/>
            <a:ext cx="2735444" cy="1538419"/>
          </a:xfrm>
          <a:prstGeom prst="rect">
            <a:avLst/>
          </a:prstGeom>
        </p:spPr>
      </p:pic>
      <p:grpSp>
        <p:nvGrpSpPr>
          <p:cNvPr id="130" name="Group 129"/>
          <p:cNvGrpSpPr/>
          <p:nvPr/>
        </p:nvGrpSpPr>
        <p:grpSpPr>
          <a:xfrm>
            <a:off x="8555976" y="5302302"/>
            <a:ext cx="3766764" cy="1538419"/>
            <a:chOff x="8555976" y="5302302"/>
            <a:chExt cx="3766764" cy="1538419"/>
          </a:xfrm>
        </p:grpSpPr>
        <p:cxnSp>
          <p:nvCxnSpPr>
            <p:cNvPr id="127" name="Straight Arrow Connector 126"/>
            <p:cNvCxnSpPr/>
            <p:nvPr/>
          </p:nvCxnSpPr>
          <p:spPr>
            <a:xfrm>
              <a:off x="8555976" y="6024069"/>
              <a:ext cx="9095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9" name="Picture 128"/>
            <p:cNvPicPr>
              <a:picLocks noChangeAspect="1"/>
            </p:cNvPicPr>
            <p:nvPr/>
          </p:nvPicPr>
          <p:blipFill>
            <a:blip r:embed="rId2"/>
            <a:stretch>
              <a:fillRect/>
            </a:stretch>
          </p:blipFill>
          <p:spPr>
            <a:xfrm>
              <a:off x="9587296" y="5302302"/>
              <a:ext cx="2735444" cy="1538419"/>
            </a:xfrm>
            <a:prstGeom prst="rect">
              <a:avLst/>
            </a:prstGeom>
          </p:spPr>
        </p:pic>
        <p:sp>
          <p:nvSpPr>
            <p:cNvPr id="128" name="TextBox 127"/>
            <p:cNvSpPr txBox="1"/>
            <p:nvPr/>
          </p:nvSpPr>
          <p:spPr>
            <a:xfrm>
              <a:off x="10338116" y="5403346"/>
              <a:ext cx="1646605" cy="369332"/>
            </a:xfrm>
            <a:prstGeom prst="rect">
              <a:avLst/>
            </a:prstGeom>
            <a:solidFill>
              <a:schemeClr val="bg1"/>
            </a:solidFill>
          </p:spPr>
          <p:txBody>
            <a:bodyPr wrap="none" rtlCol="0">
              <a:spAutoFit/>
            </a:bodyPr>
            <a:lstStyle/>
            <a:p>
              <a:r>
                <a:rPr lang="en-US" dirty="0" smtClean="0"/>
                <a:t>0           0          0</a:t>
              </a:r>
              <a:endParaRPr lang="en-US" dirty="0"/>
            </a:p>
          </p:txBody>
        </p:sp>
        <p:sp>
          <p:nvSpPr>
            <p:cNvPr id="131" name="TextBox 130"/>
            <p:cNvSpPr txBox="1"/>
            <p:nvPr/>
          </p:nvSpPr>
          <p:spPr>
            <a:xfrm>
              <a:off x="11050083" y="5752701"/>
              <a:ext cx="947695" cy="369332"/>
            </a:xfrm>
            <a:prstGeom prst="rect">
              <a:avLst/>
            </a:prstGeom>
            <a:solidFill>
              <a:schemeClr val="bg1"/>
            </a:solidFill>
          </p:spPr>
          <p:txBody>
            <a:bodyPr wrap="none" rtlCol="0">
              <a:spAutoFit/>
            </a:bodyPr>
            <a:lstStyle/>
            <a:p>
              <a:r>
                <a:rPr lang="en-US" dirty="0" smtClean="0"/>
                <a:t>0          0</a:t>
              </a:r>
              <a:endParaRPr lang="en-US" dirty="0"/>
            </a:p>
          </p:txBody>
        </p:sp>
        <p:sp>
          <p:nvSpPr>
            <p:cNvPr id="132" name="TextBox 131"/>
            <p:cNvSpPr txBox="1"/>
            <p:nvPr/>
          </p:nvSpPr>
          <p:spPr>
            <a:xfrm>
              <a:off x="9792194" y="6075141"/>
              <a:ext cx="947695" cy="369332"/>
            </a:xfrm>
            <a:prstGeom prst="rect">
              <a:avLst/>
            </a:prstGeom>
            <a:solidFill>
              <a:schemeClr val="bg1"/>
            </a:solidFill>
          </p:spPr>
          <p:txBody>
            <a:bodyPr wrap="none" rtlCol="0">
              <a:spAutoFit/>
            </a:bodyPr>
            <a:lstStyle/>
            <a:p>
              <a:r>
                <a:rPr lang="en-US" dirty="0" smtClean="0"/>
                <a:t>0          0</a:t>
              </a:r>
              <a:endParaRPr lang="en-US" dirty="0"/>
            </a:p>
          </p:txBody>
        </p:sp>
        <p:sp>
          <p:nvSpPr>
            <p:cNvPr id="133" name="TextBox 132"/>
            <p:cNvSpPr txBox="1"/>
            <p:nvPr/>
          </p:nvSpPr>
          <p:spPr>
            <a:xfrm>
              <a:off x="9686671" y="5710001"/>
              <a:ext cx="407484" cy="369332"/>
            </a:xfrm>
            <a:prstGeom prst="rect">
              <a:avLst/>
            </a:prstGeom>
            <a:solidFill>
              <a:schemeClr val="bg1"/>
            </a:solidFill>
          </p:spPr>
          <p:txBody>
            <a:bodyPr wrap="none" rtlCol="0">
              <a:spAutoFit/>
            </a:bodyPr>
            <a:lstStyle/>
            <a:p>
              <a:r>
                <a:rPr lang="en-US" dirty="0" smtClean="0"/>
                <a:t>  0</a:t>
              </a:r>
              <a:endParaRPr lang="en-US" dirty="0"/>
            </a:p>
          </p:txBody>
        </p:sp>
        <p:sp>
          <p:nvSpPr>
            <p:cNvPr id="134" name="TextBox 133"/>
            <p:cNvSpPr txBox="1"/>
            <p:nvPr/>
          </p:nvSpPr>
          <p:spPr>
            <a:xfrm>
              <a:off x="9792194" y="6423947"/>
              <a:ext cx="1646605" cy="369332"/>
            </a:xfrm>
            <a:prstGeom prst="rect">
              <a:avLst/>
            </a:prstGeom>
            <a:solidFill>
              <a:schemeClr val="bg1"/>
            </a:solidFill>
          </p:spPr>
          <p:txBody>
            <a:bodyPr wrap="none" rtlCol="0">
              <a:spAutoFit/>
            </a:bodyPr>
            <a:lstStyle/>
            <a:p>
              <a:r>
                <a:rPr lang="en-US" dirty="0" smtClean="0"/>
                <a:t>0           0          0</a:t>
              </a:r>
              <a:endParaRPr lang="en-US" dirty="0"/>
            </a:p>
          </p:txBody>
        </p:sp>
        <p:sp>
          <p:nvSpPr>
            <p:cNvPr id="135" name="TextBox 134"/>
            <p:cNvSpPr txBox="1"/>
            <p:nvPr/>
          </p:nvSpPr>
          <p:spPr>
            <a:xfrm>
              <a:off x="11644422" y="6073415"/>
              <a:ext cx="407484" cy="369332"/>
            </a:xfrm>
            <a:prstGeom prst="rect">
              <a:avLst/>
            </a:prstGeom>
            <a:solidFill>
              <a:schemeClr val="bg1"/>
            </a:solidFill>
          </p:spPr>
          <p:txBody>
            <a:bodyPr wrap="none" rtlCol="0">
              <a:spAutoFit/>
            </a:bodyPr>
            <a:lstStyle/>
            <a:p>
              <a:r>
                <a:rPr lang="en-US" dirty="0" smtClean="0"/>
                <a:t>  0</a:t>
              </a:r>
              <a:endParaRPr lang="en-US" dirty="0"/>
            </a:p>
          </p:txBody>
        </p:sp>
      </p:grpSp>
      <p:sp>
        <p:nvSpPr>
          <p:cNvPr id="136" name="Rectangle 135"/>
          <p:cNvSpPr/>
          <p:nvPr/>
        </p:nvSpPr>
        <p:spPr>
          <a:xfrm>
            <a:off x="3657600" y="1174881"/>
            <a:ext cx="8394306" cy="303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3286827" y="3032668"/>
            <a:ext cx="369012" cy="369332"/>
          </a:xfrm>
          <a:prstGeom prst="rect">
            <a:avLst/>
          </a:prstGeom>
        </p:spPr>
        <p:txBody>
          <a:bodyPr wrap="none">
            <a:spAutoFit/>
          </a:bodyPr>
          <a:lstStyle/>
          <a:p>
            <a:r>
              <a:rPr lang="en-US" b="1" dirty="0">
                <a:effectLst>
                  <a:outerShdw blurRad="38100" dist="38100" dir="2700000" algn="tl">
                    <a:srgbClr val="000000">
                      <a:alpha val="43137"/>
                    </a:srgbClr>
                  </a:outerShdw>
                </a:effectLst>
              </a:rPr>
              <a:t>x</a:t>
            </a:r>
            <a:r>
              <a:rPr lang="en-US" b="1" baseline="-25000" dirty="0">
                <a:effectLst>
                  <a:outerShdw blurRad="38100" dist="38100" dir="2700000" algn="tl">
                    <a:srgbClr val="000000">
                      <a:alpha val="43137"/>
                    </a:srgbClr>
                  </a:outerShdw>
                </a:effectLst>
              </a:rPr>
              <a:t>1</a:t>
            </a:r>
            <a:endParaRPr lang="en-US" dirty="0"/>
          </a:p>
        </p:txBody>
      </p:sp>
      <p:sp>
        <p:nvSpPr>
          <p:cNvPr id="139" name="Rectangle 138"/>
          <p:cNvSpPr/>
          <p:nvPr/>
        </p:nvSpPr>
        <p:spPr>
          <a:xfrm>
            <a:off x="1211027" y="1589003"/>
            <a:ext cx="369012"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x</a:t>
            </a:r>
            <a:r>
              <a:rPr lang="en-US" b="1" baseline="-25000" dirty="0" smtClean="0">
                <a:effectLst>
                  <a:outerShdw blurRad="38100" dist="38100" dir="2700000" algn="tl">
                    <a:srgbClr val="000000">
                      <a:alpha val="43137"/>
                    </a:srgbClr>
                  </a:outerShdw>
                </a:effectLst>
              </a:rPr>
              <a:t>2</a:t>
            </a:r>
            <a:endParaRPr lang="en-US" dirty="0"/>
          </a:p>
        </p:txBody>
      </p:sp>
      <p:sp>
        <p:nvSpPr>
          <p:cNvPr id="2" name="TextBox 1"/>
          <p:cNvSpPr txBox="1"/>
          <p:nvPr/>
        </p:nvSpPr>
        <p:spPr>
          <a:xfrm>
            <a:off x="550335" y="4289032"/>
            <a:ext cx="1109599" cy="369332"/>
          </a:xfrm>
          <a:prstGeom prst="rect">
            <a:avLst/>
          </a:prstGeom>
          <a:noFill/>
        </p:spPr>
        <p:txBody>
          <a:bodyPr wrap="none" rtlCol="0">
            <a:spAutoFit/>
          </a:bodyPr>
          <a:lstStyle/>
          <a:p>
            <a:r>
              <a:rPr lang="en-US" b="1" dirty="0" smtClean="0"/>
              <a:t>x</a:t>
            </a:r>
            <a:r>
              <a:rPr lang="en-US" b="1" baseline="-25000" dirty="0" smtClean="0"/>
              <a:t>1</a:t>
            </a:r>
            <a:r>
              <a:rPr lang="en-US" b="1" dirty="0" smtClean="0"/>
              <a:t>= </a:t>
            </a:r>
            <a:r>
              <a:rPr lang="en-US" b="1" dirty="0" smtClean="0">
                <a:solidFill>
                  <a:srgbClr val="FF0000"/>
                </a:solidFill>
              </a:rPr>
              <a:t>x</a:t>
            </a:r>
            <a:r>
              <a:rPr lang="en-US" b="1" baseline="-25000" dirty="0" smtClean="0">
                <a:solidFill>
                  <a:srgbClr val="FF0000"/>
                </a:solidFill>
              </a:rPr>
              <a:t>1</a:t>
            </a:r>
            <a:r>
              <a:rPr lang="en-US" b="1" baseline="-25000" dirty="0" smtClean="0"/>
              <a:t> </a:t>
            </a:r>
            <a:r>
              <a:rPr lang="en-US" b="1" dirty="0" smtClean="0"/>
              <a:t>+ </a:t>
            </a:r>
            <a:r>
              <a:rPr lang="en-US" b="1" dirty="0" smtClean="0">
                <a:solidFill>
                  <a:srgbClr val="00B0F0"/>
                </a:solidFill>
              </a:rPr>
              <a:t>x</a:t>
            </a:r>
            <a:r>
              <a:rPr lang="en-US" b="1" baseline="-25000" dirty="0" smtClean="0">
                <a:solidFill>
                  <a:srgbClr val="00B0F0"/>
                </a:solidFill>
              </a:rPr>
              <a:t>1</a:t>
            </a:r>
            <a:endParaRPr lang="en-US" b="1" dirty="0">
              <a:solidFill>
                <a:srgbClr val="00B0F0"/>
              </a:solidFill>
            </a:endParaRPr>
          </a:p>
        </p:txBody>
      </p:sp>
    </p:spTree>
    <p:extLst>
      <p:ext uri="{BB962C8B-B14F-4D97-AF65-F5344CB8AC3E}">
        <p14:creationId xmlns:p14="http://schemas.microsoft.com/office/powerpoint/2010/main" val="212702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wipe(left)">
                                      <p:cBhvr>
                                        <p:cTn id="5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99" grpId="0" animBg="1"/>
      <p:bldP spid="125" grpId="0"/>
      <p:bldP spid="1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3753115" y="101047"/>
            <a:ext cx="4083169" cy="1200329"/>
          </a:xfrm>
          <a:prstGeom prst="rect">
            <a:avLst/>
          </a:prstGeom>
          <a:solidFill>
            <a:schemeClr val="bg1"/>
          </a:solid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4103" y="1339781"/>
            <a:ext cx="11674212" cy="4524315"/>
          </a:xfrm>
          <a:prstGeom prst="rect">
            <a:avLst/>
          </a:prstGeom>
        </p:spPr>
        <p:txBody>
          <a:bodyPr wrap="square">
            <a:spAutoFit/>
          </a:bodyPr>
          <a:lstStyle/>
          <a:p>
            <a:r>
              <a:rPr lang="en-US" sz="2400" dirty="0">
                <a:latin typeface="Times New Roman" panose="02020603050405020304" pitchFamily="18" charset="0"/>
              </a:rPr>
              <a:t>Despite the high correlation between the </a:t>
            </a:r>
            <a:r>
              <a:rPr lang="en-US" sz="2400" dirty="0" smtClean="0">
                <a:latin typeface="Times New Roman" panose="02020603050405020304" pitchFamily="18" charset="0"/>
              </a:rPr>
              <a:t>primary </a:t>
            </a:r>
            <a:r>
              <a:rPr lang="en-US" sz="2400" dirty="0" err="1" smtClean="0">
                <a:latin typeface="Times New Roman" panose="02020603050405020304" pitchFamily="18" charset="0"/>
              </a:rPr>
              <a:t>aerogeophysical</a:t>
            </a:r>
            <a:r>
              <a:rPr lang="en-US" sz="2400" dirty="0" smtClean="0">
                <a:latin typeface="Times New Roman" panose="02020603050405020304" pitchFamily="18" charset="0"/>
              </a:rPr>
              <a:t> </a:t>
            </a:r>
            <a:r>
              <a:rPr lang="en-US" sz="2400" dirty="0">
                <a:latin typeface="Times New Roman" panose="02020603050405020304" pitchFamily="18" charset="0"/>
              </a:rPr>
              <a:t>gamma ray products, PCA was able </a:t>
            </a:r>
            <a:r>
              <a:rPr lang="en-US" sz="2400" dirty="0" smtClean="0">
                <a:latin typeface="Times New Roman" panose="02020603050405020304" pitchFamily="18" charset="0"/>
              </a:rPr>
              <a:t>to condense </a:t>
            </a:r>
            <a:r>
              <a:rPr lang="en-US" sz="2400" dirty="0">
                <a:latin typeface="Times New Roman" panose="02020603050405020304" pitchFamily="18" charset="0"/>
              </a:rPr>
              <a:t>the information into a smaller set of dimensions</a:t>
            </a:r>
          </a:p>
          <a:p>
            <a:r>
              <a:rPr lang="en-US" sz="2400" dirty="0">
                <a:latin typeface="Times New Roman" panose="02020603050405020304" pitchFamily="18" charset="0"/>
              </a:rPr>
              <a:t>(two instead of four). The results obtained using </a:t>
            </a:r>
            <a:r>
              <a:rPr lang="en-US" sz="2400" dirty="0" smtClean="0">
                <a:latin typeface="Times New Roman" panose="02020603050405020304" pitchFamily="18" charset="0"/>
              </a:rPr>
              <a:t>K-means clustering </a:t>
            </a:r>
            <a:r>
              <a:rPr lang="en-US" sz="2400" dirty="0">
                <a:latin typeface="Times New Roman" panose="02020603050405020304" pitchFamily="18" charset="0"/>
              </a:rPr>
              <a:t>of PC 1 and PC 2 are also better (presenting </a:t>
            </a:r>
            <a:r>
              <a:rPr lang="en-US" sz="2400" dirty="0" smtClean="0">
                <a:latin typeface="Times New Roman" panose="02020603050405020304" pitchFamily="18" charset="0"/>
              </a:rPr>
              <a:t>a better </a:t>
            </a:r>
            <a:r>
              <a:rPr lang="en-US" sz="2400" dirty="0">
                <a:latin typeface="Times New Roman" panose="02020603050405020304" pitchFamily="18" charset="0"/>
              </a:rPr>
              <a:t>correlation with the traditional geological map) when</a:t>
            </a:r>
          </a:p>
          <a:p>
            <a:r>
              <a:rPr lang="en-US" sz="2400" dirty="0">
                <a:latin typeface="Times New Roman" panose="02020603050405020304" pitchFamily="18" charset="0"/>
              </a:rPr>
              <a:t>compared with the clustering of TC, K, </a:t>
            </a:r>
            <a:r>
              <a:rPr lang="en-US" sz="2400" dirty="0" err="1">
                <a:latin typeface="Times New Roman" panose="02020603050405020304" pitchFamily="18" charset="0"/>
              </a:rPr>
              <a:t>eTh</a:t>
            </a:r>
            <a:r>
              <a:rPr lang="en-US" sz="2400" dirty="0">
                <a:latin typeface="Times New Roman" panose="02020603050405020304" pitchFamily="18" charset="0"/>
              </a:rPr>
              <a:t> and </a:t>
            </a:r>
            <a:r>
              <a:rPr lang="en-US" sz="2400" dirty="0" err="1">
                <a:latin typeface="Times New Roman" panose="02020603050405020304" pitchFamily="18" charset="0"/>
              </a:rPr>
              <a:t>eU</a:t>
            </a:r>
            <a:r>
              <a:rPr lang="en-US" sz="2400" dirty="0">
                <a:latin typeface="Times New Roman" panose="02020603050405020304" pitchFamily="18" charset="0"/>
              </a:rPr>
              <a:t> maps.</a:t>
            </a:r>
          </a:p>
          <a:p>
            <a:endParaRPr lang="en-US" sz="2400" dirty="0" smtClean="0">
              <a:latin typeface="Times New Roman" panose="02020603050405020304" pitchFamily="18" charset="0"/>
            </a:endParaRPr>
          </a:p>
          <a:p>
            <a:r>
              <a:rPr lang="en-US" sz="2400" dirty="0" smtClean="0">
                <a:latin typeface="Times New Roman" panose="02020603050405020304" pitchFamily="18" charset="0"/>
              </a:rPr>
              <a:t>At </a:t>
            </a:r>
            <a:r>
              <a:rPr lang="en-US" sz="2400" dirty="0">
                <a:latin typeface="Times New Roman" panose="02020603050405020304" pitchFamily="18" charset="0"/>
              </a:rPr>
              <a:t>present, we present only visual comparisons of </a:t>
            </a:r>
            <a:r>
              <a:rPr lang="en-US" sz="2400" dirty="0" smtClean="0">
                <a:latin typeface="Times New Roman" panose="02020603050405020304" pitchFamily="18" charset="0"/>
              </a:rPr>
              <a:t>the traditional </a:t>
            </a:r>
            <a:r>
              <a:rPr lang="en-US" sz="2400" dirty="0">
                <a:latin typeface="Times New Roman" panose="02020603050405020304" pitchFamily="18" charset="0"/>
              </a:rPr>
              <a:t>geologic maps based on outcrops to </a:t>
            </a:r>
            <a:r>
              <a:rPr lang="en-US" sz="2400" dirty="0" smtClean="0">
                <a:latin typeface="Times New Roman" panose="02020603050405020304" pitchFamily="18" charset="0"/>
              </a:rPr>
              <a:t>the geophysical </a:t>
            </a:r>
            <a:r>
              <a:rPr lang="en-US" sz="2400" dirty="0">
                <a:latin typeface="Times New Roman" panose="02020603050405020304" pitchFamily="18" charset="0"/>
              </a:rPr>
              <a:t>maps. We anticipate that areas that have a high</a:t>
            </a:r>
          </a:p>
          <a:p>
            <a:r>
              <a:rPr lang="en-US" sz="2400" dirty="0">
                <a:latin typeface="Times New Roman" panose="02020603050405020304" pitchFamily="18" charset="0"/>
              </a:rPr>
              <a:t>spatial correlation can be used as training to identify </a:t>
            </a:r>
            <a:r>
              <a:rPr lang="en-US" sz="2400" dirty="0" smtClean="0">
                <a:latin typeface="Times New Roman" panose="02020603050405020304" pitchFamily="18" charset="0"/>
              </a:rPr>
              <a:t>similar features </a:t>
            </a:r>
            <a:r>
              <a:rPr lang="en-US" sz="2400" dirty="0">
                <a:latin typeface="Times New Roman" panose="02020603050405020304" pitchFamily="18" charset="0"/>
              </a:rPr>
              <a:t>that were either overlooked or </a:t>
            </a:r>
            <a:r>
              <a:rPr lang="en-US" sz="2400" dirty="0" smtClean="0">
                <a:latin typeface="Times New Roman" panose="02020603050405020304" pitchFamily="18" charset="0"/>
              </a:rPr>
              <a:t>buried. For </a:t>
            </a:r>
            <a:r>
              <a:rPr lang="en-US" sz="2400" dirty="0">
                <a:latin typeface="Times New Roman" panose="02020603050405020304" pitchFamily="18" charset="0"/>
              </a:rPr>
              <a:t>future work, we intend to test different image processing</a:t>
            </a:r>
          </a:p>
          <a:p>
            <a:r>
              <a:rPr lang="en-US" sz="2400" dirty="0">
                <a:latin typeface="Times New Roman" panose="02020603050405020304" pitchFamily="18" charset="0"/>
              </a:rPr>
              <a:t>methodologies, such as ICA. We also intend to test </a:t>
            </a:r>
            <a:r>
              <a:rPr lang="en-US" sz="2400" dirty="0" smtClean="0">
                <a:latin typeface="Times New Roman" panose="02020603050405020304" pitchFamily="18" charset="0"/>
              </a:rPr>
              <a:t>different clustering </a:t>
            </a:r>
            <a:r>
              <a:rPr lang="en-US" sz="2400" dirty="0">
                <a:latin typeface="Times New Roman" panose="02020603050405020304" pitchFamily="18" charset="0"/>
              </a:rPr>
              <a:t>techniques, such as Self Organizing Maps (SOM</a:t>
            </a:r>
            <a:r>
              <a:rPr lang="en-US" sz="2400" dirty="0" smtClean="0">
                <a:latin typeface="Times New Roman" panose="02020603050405020304" pitchFamily="18" charset="0"/>
              </a:rPr>
              <a:t>), as </a:t>
            </a:r>
            <a:r>
              <a:rPr lang="en-US" sz="2400" dirty="0">
                <a:latin typeface="Times New Roman" panose="02020603050405020304" pitchFamily="18" charset="0"/>
              </a:rPr>
              <a:t>used by </a:t>
            </a:r>
            <a:r>
              <a:rPr lang="en-US" sz="2400" dirty="0" err="1">
                <a:latin typeface="Times New Roman" panose="02020603050405020304" pitchFamily="18" charset="0"/>
              </a:rPr>
              <a:t>Carneiro</a:t>
            </a:r>
            <a:r>
              <a:rPr lang="en-US" sz="2400" dirty="0">
                <a:latin typeface="Times New Roman" panose="02020603050405020304" pitchFamily="18" charset="0"/>
              </a:rPr>
              <a:t> et al, (2012) over the Brazilian Amazon.</a:t>
            </a:r>
            <a:endParaRPr lang="en-US" sz="2400" dirty="0"/>
          </a:p>
        </p:txBody>
      </p:sp>
      <p:sp>
        <p:nvSpPr>
          <p:cNvPr id="12" name="Rectangle 11"/>
          <p:cNvSpPr/>
          <p:nvPr/>
        </p:nvSpPr>
        <p:spPr>
          <a:xfrm>
            <a:off x="296562" y="2142254"/>
            <a:ext cx="11390880" cy="1398568"/>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5769" y="4969768"/>
            <a:ext cx="11390880" cy="894328"/>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99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792396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Stratigraphy</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3"/>
            <a:ext cx="2956073"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2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216431" y="760488"/>
            <a:ext cx="2981131" cy="3410957"/>
            <a:chOff x="555096" y="1510296"/>
            <a:chExt cx="4105275" cy="3410957"/>
          </a:xfrm>
        </p:grpSpPr>
        <p:pic>
          <p:nvPicPr>
            <p:cNvPr id="2" name="Picture 1"/>
            <p:cNvPicPr>
              <a:picLocks noChangeAspect="1"/>
            </p:cNvPicPr>
            <p:nvPr/>
          </p:nvPicPr>
          <p:blipFill>
            <a:blip r:embed="rId2"/>
            <a:stretch>
              <a:fillRect/>
            </a:stretch>
          </p:blipFill>
          <p:spPr>
            <a:xfrm rot="5400000">
              <a:off x="1064683" y="1325564"/>
              <a:ext cx="3086102" cy="4105275"/>
            </a:xfrm>
            <a:prstGeom prst="rect">
              <a:avLst/>
            </a:prstGeom>
          </p:spPr>
        </p:pic>
        <p:sp>
          <p:nvSpPr>
            <p:cNvPr id="3" name="TextBox 2"/>
            <p:cNvSpPr txBox="1"/>
            <p:nvPr/>
          </p:nvSpPr>
          <p:spPr>
            <a:xfrm>
              <a:off x="2071433" y="1510296"/>
              <a:ext cx="110158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Raw Data</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863600" y="2116666"/>
              <a:ext cx="3680773" cy="18965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354211" y="782790"/>
            <a:ext cx="3560017" cy="3410955"/>
            <a:chOff x="3354211" y="782790"/>
            <a:chExt cx="3560017" cy="3410955"/>
          </a:xfrm>
        </p:grpSpPr>
        <p:grpSp>
          <p:nvGrpSpPr>
            <p:cNvPr id="9" name="Group 8"/>
            <p:cNvGrpSpPr/>
            <p:nvPr/>
          </p:nvGrpSpPr>
          <p:grpSpPr>
            <a:xfrm>
              <a:off x="3810001" y="782790"/>
              <a:ext cx="3104227" cy="3410955"/>
              <a:chOff x="4689354" y="1510296"/>
              <a:chExt cx="4352925" cy="3410955"/>
            </a:xfrm>
          </p:grpSpPr>
          <p:pic>
            <p:nvPicPr>
              <p:cNvPr id="4" name="Picture 3"/>
              <p:cNvPicPr>
                <a:picLocks noChangeAspect="1"/>
              </p:cNvPicPr>
              <p:nvPr/>
            </p:nvPicPr>
            <p:blipFill>
              <a:blip r:embed="rId3"/>
              <a:stretch>
                <a:fillRect/>
              </a:stretch>
            </p:blipFill>
            <p:spPr>
              <a:xfrm rot="5400000">
                <a:off x="5251329" y="1130301"/>
                <a:ext cx="3228975" cy="4352925"/>
              </a:xfrm>
              <a:prstGeom prst="rect">
                <a:avLst/>
              </a:prstGeom>
            </p:spPr>
          </p:pic>
          <p:sp>
            <p:nvSpPr>
              <p:cNvPr id="6" name="TextBox 5"/>
              <p:cNvSpPr txBox="1"/>
              <p:nvPr/>
            </p:nvSpPr>
            <p:spPr>
              <a:xfrm>
                <a:off x="5500975" y="1510296"/>
                <a:ext cx="2385589"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Flattened+Filtered</a:t>
                </a:r>
                <a:r>
                  <a:rPr lang="en-US" dirty="0" smtClean="0">
                    <a:latin typeface="Times New Roman" panose="02020603050405020304" pitchFamily="18" charset="0"/>
                    <a:cs typeface="Times New Roman" panose="02020603050405020304" pitchFamily="18" charset="0"/>
                  </a:rPr>
                  <a:t> Data</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025429" y="2129312"/>
                <a:ext cx="3680773"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354211" y="226432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981134" y="755221"/>
            <a:ext cx="3834949" cy="2988914"/>
            <a:chOff x="6981134" y="755221"/>
            <a:chExt cx="3834949" cy="2988914"/>
          </a:xfrm>
        </p:grpSpPr>
        <p:grpSp>
          <p:nvGrpSpPr>
            <p:cNvPr id="14" name="Group 13"/>
            <p:cNvGrpSpPr/>
            <p:nvPr/>
          </p:nvGrpSpPr>
          <p:grpSpPr>
            <a:xfrm>
              <a:off x="7560997" y="1085344"/>
              <a:ext cx="3255086" cy="2658791"/>
              <a:chOff x="6914228" y="1835152"/>
              <a:chExt cx="3255086" cy="2658791"/>
            </a:xfrm>
          </p:grpSpPr>
          <p:cxnSp>
            <p:nvCxnSpPr>
              <p:cNvPr id="13" name="Straight Arrow Connector 12"/>
              <p:cNvCxnSpPr/>
              <p:nvPr/>
            </p:nvCxnSpPr>
            <p:spPr>
              <a:xfrm>
                <a:off x="6914228" y="3014133"/>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rot="5400000">
                <a:off x="7223526" y="1548156"/>
                <a:ext cx="2658791" cy="3232784"/>
              </a:xfrm>
              <a:prstGeom prst="rect">
                <a:avLst/>
              </a:prstGeom>
            </p:spPr>
          </p:pic>
          <p:sp>
            <p:nvSpPr>
              <p:cNvPr id="15" name="Rectangle 14"/>
              <p:cNvSpPr/>
              <p:nvPr/>
            </p:nvSpPr>
            <p:spPr>
              <a:xfrm>
                <a:off x="7452563" y="2158891"/>
                <a:ext cx="2624891"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p:cNvCxnSpPr/>
            <p:nvPr/>
          </p:nvCxnSpPr>
          <p:spPr>
            <a:xfrm>
              <a:off x="6981134" y="231636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9332" y="755221"/>
              <a:ext cx="248657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Instantaneous Frequency</a:t>
              </a:r>
              <a:endParaRPr lang="en-US" dirty="0">
                <a:latin typeface="Times New Roman" panose="02020603050405020304" pitchFamily="18" charset="0"/>
                <a:cs typeface="Times New Roman" panose="02020603050405020304" pitchFamily="18" charset="0"/>
              </a:endParaRPr>
            </a:p>
          </p:txBody>
        </p:sp>
      </p:grpSp>
      <p:sp>
        <p:nvSpPr>
          <p:cNvPr id="21" name="Rectangle 20"/>
          <p:cNvSpPr/>
          <p:nvPr/>
        </p:nvSpPr>
        <p:spPr>
          <a:xfrm>
            <a:off x="4049667" y="2446263"/>
            <a:ext cx="2624891" cy="817128"/>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47405" y="1084160"/>
            <a:ext cx="2530711" cy="190205"/>
            <a:chOff x="447405" y="1084160"/>
            <a:chExt cx="2530711" cy="190205"/>
          </a:xfrm>
        </p:grpSpPr>
        <p:sp>
          <p:nvSpPr>
            <p:cNvPr id="31" name="Oval 30"/>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8664710" y="1809088"/>
            <a:ext cx="1527430" cy="883740"/>
            <a:chOff x="8664710" y="1809088"/>
            <a:chExt cx="1527430" cy="883740"/>
          </a:xfrm>
        </p:grpSpPr>
        <p:grpSp>
          <p:nvGrpSpPr>
            <p:cNvPr id="37" name="Group 36"/>
            <p:cNvGrpSpPr/>
            <p:nvPr/>
          </p:nvGrpSpPr>
          <p:grpSpPr>
            <a:xfrm>
              <a:off x="8683370" y="1809088"/>
              <a:ext cx="1318502" cy="369332"/>
              <a:chOff x="8682748" y="1713402"/>
              <a:chExt cx="1318502" cy="369332"/>
            </a:xfrm>
          </p:grpSpPr>
          <p:sp>
            <p:nvSpPr>
              <p:cNvPr id="24" name="TextBox 23"/>
              <p:cNvSpPr txBox="1"/>
              <p:nvPr/>
            </p:nvSpPr>
            <p:spPr>
              <a:xfrm>
                <a:off x="8927443" y="1713402"/>
                <a:ext cx="844975" cy="369332"/>
              </a:xfrm>
              <a:prstGeom prst="rect">
                <a:avLst/>
              </a:prstGeom>
              <a:noFill/>
            </p:spPr>
            <p:txBody>
              <a:bodyPr wrap="none" rtlCol="0">
                <a:spAutoFit/>
              </a:bodyPr>
              <a:lstStyle/>
              <a:p>
                <a:r>
                  <a:rPr lang="en-US" b="1" dirty="0" smtClean="0"/>
                  <a:t>Porous</a:t>
                </a:r>
                <a:endParaRPr lang="en-US" b="1" dirty="0"/>
              </a:p>
            </p:txBody>
          </p:sp>
          <p:cxnSp>
            <p:nvCxnSpPr>
              <p:cNvPr id="27" name="Straight Arrow Connector 26"/>
              <p:cNvCxnSpPr/>
              <p:nvPr/>
            </p:nvCxnSpPr>
            <p:spPr>
              <a:xfrm>
                <a:off x="9772650" y="1904338"/>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8682748" y="1866078"/>
                <a:ext cx="304916" cy="1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8664710" y="2107325"/>
              <a:ext cx="1527430" cy="585503"/>
            </a:xfrm>
            <a:prstGeom prst="ellipse">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583297" y="3637813"/>
            <a:ext cx="3232786" cy="3050592"/>
            <a:chOff x="7583297" y="3637813"/>
            <a:chExt cx="3232786" cy="3050592"/>
          </a:xfrm>
        </p:grpSpPr>
        <p:pic>
          <p:nvPicPr>
            <p:cNvPr id="16" name="Picture 15"/>
            <p:cNvPicPr>
              <a:picLocks noChangeAspect="1"/>
            </p:cNvPicPr>
            <p:nvPr/>
          </p:nvPicPr>
          <p:blipFill>
            <a:blip r:embed="rId5"/>
            <a:stretch>
              <a:fillRect/>
            </a:stretch>
          </p:blipFill>
          <p:spPr>
            <a:xfrm rot="5400000">
              <a:off x="7813802" y="3686125"/>
              <a:ext cx="2771775" cy="3232786"/>
            </a:xfrm>
            <a:prstGeom prst="rect">
              <a:avLst/>
            </a:prstGeom>
          </p:spPr>
        </p:pic>
        <p:sp>
          <p:nvSpPr>
            <p:cNvPr id="42" name="Rectangle 41"/>
            <p:cNvSpPr/>
            <p:nvPr/>
          </p:nvSpPr>
          <p:spPr>
            <a:xfrm>
              <a:off x="8054887" y="43451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054887" y="55919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9351848" y="3637813"/>
              <a:ext cx="28195" cy="41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8054887" y="5235169"/>
              <a:ext cx="2616607" cy="369332"/>
              <a:chOff x="8054887" y="5235169"/>
              <a:chExt cx="2616607" cy="369332"/>
            </a:xfrm>
          </p:grpSpPr>
          <p:sp>
            <p:nvSpPr>
              <p:cNvPr id="50" name="Rectangle 49"/>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8150163" y="5235169"/>
                <a:ext cx="2521331" cy="369332"/>
              </a:xfrm>
              <a:prstGeom prst="rect">
                <a:avLst/>
              </a:prstGeom>
              <a:noFill/>
            </p:spPr>
            <p:txBody>
              <a:bodyPr wrap="none" rtlCol="0">
                <a:spAutoFit/>
              </a:bodyPr>
              <a:lstStyle/>
              <a:p>
                <a:r>
                  <a:rPr lang="en-US" dirty="0" smtClean="0"/>
                  <a:t>          3-Components        </a:t>
                </a:r>
                <a:endParaRPr lang="en-US" dirty="0"/>
              </a:p>
            </p:txBody>
          </p:sp>
        </p:grpSp>
        <p:grpSp>
          <p:nvGrpSpPr>
            <p:cNvPr id="55" name="Group 54"/>
            <p:cNvGrpSpPr/>
            <p:nvPr/>
          </p:nvGrpSpPr>
          <p:grpSpPr>
            <a:xfrm>
              <a:off x="8071739" y="3945536"/>
              <a:ext cx="2616607" cy="369332"/>
              <a:chOff x="8054887" y="5235169"/>
              <a:chExt cx="2616607" cy="369332"/>
            </a:xfrm>
          </p:grpSpPr>
          <p:sp>
            <p:nvSpPr>
              <p:cNvPr id="56" name="Rectangle 55"/>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8150163" y="5235169"/>
                <a:ext cx="2521331" cy="369332"/>
              </a:xfrm>
              <a:prstGeom prst="rect">
                <a:avLst/>
              </a:prstGeom>
              <a:noFill/>
            </p:spPr>
            <p:txBody>
              <a:bodyPr wrap="none" rtlCol="0">
                <a:spAutoFit/>
              </a:bodyPr>
              <a:lstStyle/>
              <a:p>
                <a:r>
                  <a:rPr lang="en-US" dirty="0" smtClean="0"/>
                  <a:t>          2-Components        </a:t>
                </a:r>
                <a:endParaRPr lang="en-US" dirty="0"/>
              </a:p>
            </p:txBody>
          </p:sp>
        </p:grpSp>
      </p:grpSp>
      <p:grpSp>
        <p:nvGrpSpPr>
          <p:cNvPr id="58" name="Group 57"/>
          <p:cNvGrpSpPr/>
          <p:nvPr/>
        </p:nvGrpSpPr>
        <p:grpSpPr>
          <a:xfrm>
            <a:off x="8001127" y="4195437"/>
            <a:ext cx="2530711" cy="190205"/>
            <a:chOff x="447405" y="1084160"/>
            <a:chExt cx="2530711" cy="190205"/>
          </a:xfrm>
        </p:grpSpPr>
        <p:sp>
          <p:nvSpPr>
            <p:cNvPr id="59" name="Oval 58"/>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009479" y="1101729"/>
            <a:ext cx="2530711" cy="190205"/>
            <a:chOff x="447405" y="1084160"/>
            <a:chExt cx="2530711" cy="190205"/>
          </a:xfrm>
        </p:grpSpPr>
        <p:sp>
          <p:nvSpPr>
            <p:cNvPr id="66" name="Oval 65"/>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085196" y="5487452"/>
            <a:ext cx="2530711" cy="190205"/>
            <a:chOff x="447405" y="1084160"/>
            <a:chExt cx="2530711" cy="190205"/>
          </a:xfrm>
        </p:grpSpPr>
        <p:sp>
          <p:nvSpPr>
            <p:cNvPr id="72" name="Oval 71"/>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9644034" y="3662772"/>
            <a:ext cx="1470274" cy="276999"/>
          </a:xfrm>
          <a:prstGeom prst="rect">
            <a:avLst/>
          </a:prstGeom>
          <a:noFill/>
        </p:spPr>
        <p:txBody>
          <a:bodyPr wrap="none" rtlCol="0">
            <a:spAutoFit/>
          </a:bodyPr>
          <a:lstStyle/>
          <a:p>
            <a:r>
              <a:rPr lang="en-US" sz="1200" dirty="0" smtClean="0"/>
              <a:t>X</a:t>
            </a:r>
            <a:r>
              <a:rPr lang="en-US" sz="1200" baseline="30000" dirty="0" smtClean="0"/>
              <a:t>(n)</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(n)</a:t>
            </a:r>
            <a:endParaRPr lang="en-US" sz="1200" dirty="0"/>
          </a:p>
        </p:txBody>
      </p:sp>
      <p:sp>
        <p:nvSpPr>
          <p:cNvPr id="78" name="TextBox 77"/>
          <p:cNvSpPr txBox="1"/>
          <p:nvPr/>
        </p:nvSpPr>
        <p:spPr>
          <a:xfrm>
            <a:off x="5258071" y="4427558"/>
            <a:ext cx="2788032" cy="369332"/>
          </a:xfrm>
          <a:prstGeom prst="rect">
            <a:avLst/>
          </a:prstGeom>
          <a:noFill/>
        </p:spPr>
        <p:txBody>
          <a:bodyPr wrap="square" rtlCol="0">
            <a:spAutoFit/>
          </a:bodyPr>
          <a:lstStyle/>
          <a:p>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b="1" dirty="0" smtClean="0"/>
              <a:t>X</a:t>
            </a:r>
            <a:r>
              <a:rPr lang="en-US" b="1" baseline="30000" dirty="0" smtClean="0"/>
              <a:t>(n)</a:t>
            </a:r>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dirty="0" smtClean="0">
                <a:sym typeface="Symbol" panose="05050102010706020507" pitchFamily="18" charset="2"/>
              </a:rPr>
              <a:t> + </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endParaRPr lang="en-US" dirty="0"/>
          </a:p>
        </p:txBody>
      </p:sp>
      <p:sp>
        <p:nvSpPr>
          <p:cNvPr id="80" name="TextBox 79"/>
          <p:cNvSpPr txBox="1"/>
          <p:nvPr/>
        </p:nvSpPr>
        <p:spPr>
          <a:xfrm>
            <a:off x="4572951" y="5894889"/>
            <a:ext cx="3637390" cy="369332"/>
          </a:xfrm>
          <a:prstGeom prst="rect">
            <a:avLst/>
          </a:prstGeom>
          <a:noFill/>
        </p:spPr>
        <p:txBody>
          <a:bodyPr wrap="square" rtlCol="0">
            <a:spAutoFit/>
          </a:bodyPr>
          <a:lstStyle/>
          <a:p>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dirty="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2</a:t>
            </a:r>
            <a:r>
              <a:rPr lang="en-US" dirty="0" smtClean="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3</a:t>
            </a:r>
            <a:r>
              <a:rPr lang="en-US" dirty="0" smtClean="0">
                <a:sym typeface="Symbol" panose="05050102010706020507" pitchFamily="18" charset="2"/>
              </a:rPr>
              <a:t>)</a:t>
            </a:r>
            <a:endParaRPr lang="en-US" dirty="0"/>
          </a:p>
        </p:txBody>
      </p:sp>
      <p:pic>
        <p:nvPicPr>
          <p:cNvPr id="77" name="Picture 76"/>
          <p:cNvPicPr>
            <a:picLocks noChangeAspect="1"/>
          </p:cNvPicPr>
          <p:nvPr/>
        </p:nvPicPr>
        <p:blipFill>
          <a:blip r:embed="rId6"/>
          <a:stretch>
            <a:fillRect/>
          </a:stretch>
        </p:blipFill>
        <p:spPr>
          <a:xfrm>
            <a:off x="5979715" y="4856469"/>
            <a:ext cx="1285875" cy="962025"/>
          </a:xfrm>
          <a:prstGeom prst="rect">
            <a:avLst/>
          </a:prstGeom>
        </p:spPr>
      </p:pic>
      <p:grpSp>
        <p:nvGrpSpPr>
          <p:cNvPr id="83" name="Group 82"/>
          <p:cNvGrpSpPr/>
          <p:nvPr/>
        </p:nvGrpSpPr>
        <p:grpSpPr>
          <a:xfrm>
            <a:off x="4874910" y="5911379"/>
            <a:ext cx="3073847" cy="873652"/>
            <a:chOff x="4874910" y="5911379"/>
            <a:chExt cx="3073847" cy="873652"/>
          </a:xfrm>
        </p:grpSpPr>
        <p:sp>
          <p:nvSpPr>
            <p:cNvPr id="81" name="TextBox 80"/>
            <p:cNvSpPr txBox="1"/>
            <p:nvPr/>
          </p:nvSpPr>
          <p:spPr>
            <a:xfrm>
              <a:off x="5071212" y="6415699"/>
              <a:ext cx="2406428" cy="369332"/>
            </a:xfrm>
            <a:prstGeom prst="rect">
              <a:avLst/>
            </a:prstGeom>
            <a:noFill/>
          </p:spPr>
          <p:txBody>
            <a:bodyPr wrap="none" rtlCol="0">
              <a:spAutoFit/>
            </a:bodyPr>
            <a:lstStyle/>
            <a:p>
              <a:r>
                <a:rPr lang="en-US" b="1" dirty="0" smtClean="0">
                  <a:solidFill>
                    <a:srgbClr val="FF0000"/>
                  </a:solidFill>
                </a:rPr>
                <a:t>Correlation coefficients</a:t>
              </a:r>
              <a:endParaRPr lang="en-US" b="1" dirty="0">
                <a:solidFill>
                  <a:srgbClr val="FF0000"/>
                </a:solidFill>
              </a:endParaRPr>
            </a:p>
          </p:txBody>
        </p:sp>
        <p:sp>
          <p:nvSpPr>
            <p:cNvPr id="82" name="Rectangle 81"/>
            <p:cNvSpPr/>
            <p:nvPr/>
          </p:nvSpPr>
          <p:spPr>
            <a:xfrm>
              <a:off x="4874910" y="592619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90046" y="591878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57056" y="591137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ChangeAspect="1"/>
          </p:cNvPicPr>
          <p:nvPr/>
        </p:nvPicPr>
        <p:blipFill>
          <a:blip r:embed="rId7"/>
          <a:stretch>
            <a:fillRect/>
          </a:stretch>
        </p:blipFill>
        <p:spPr>
          <a:xfrm>
            <a:off x="760012" y="4307848"/>
            <a:ext cx="3619500" cy="2409825"/>
          </a:xfrm>
          <a:prstGeom prst="rect">
            <a:avLst/>
          </a:prstGeom>
        </p:spPr>
      </p:pic>
      <p:pic>
        <p:nvPicPr>
          <p:cNvPr id="87" name="Picture 86"/>
          <p:cNvPicPr>
            <a:picLocks noChangeAspect="1"/>
          </p:cNvPicPr>
          <p:nvPr/>
        </p:nvPicPr>
        <p:blipFill>
          <a:blip r:embed="rId8"/>
          <a:stretch>
            <a:fillRect/>
          </a:stretch>
        </p:blipFill>
        <p:spPr>
          <a:xfrm>
            <a:off x="1688183" y="5911379"/>
            <a:ext cx="1876425" cy="561975"/>
          </a:xfrm>
          <a:prstGeom prst="rect">
            <a:avLst/>
          </a:prstGeom>
        </p:spPr>
      </p:pic>
      <p:grpSp>
        <p:nvGrpSpPr>
          <p:cNvPr id="91" name="Group 90"/>
          <p:cNvGrpSpPr/>
          <p:nvPr/>
        </p:nvGrpSpPr>
        <p:grpSpPr>
          <a:xfrm>
            <a:off x="3226597" y="5028653"/>
            <a:ext cx="813043" cy="492406"/>
            <a:chOff x="3226597" y="5028653"/>
            <a:chExt cx="813043" cy="492406"/>
          </a:xfrm>
        </p:grpSpPr>
        <p:sp>
          <p:nvSpPr>
            <p:cNvPr id="88" name="Oval 87"/>
            <p:cNvSpPr/>
            <p:nvPr/>
          </p:nvSpPr>
          <p:spPr>
            <a:xfrm>
              <a:off x="3293033" y="5358340"/>
              <a:ext cx="122355" cy="1627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798357" y="5334278"/>
              <a:ext cx="122355" cy="16271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226597" y="5028653"/>
              <a:ext cx="813043" cy="369332"/>
            </a:xfrm>
            <a:prstGeom prst="rect">
              <a:avLst/>
            </a:prstGeom>
            <a:noFill/>
          </p:spPr>
          <p:txBody>
            <a:bodyPr wrap="none" rtlCol="0">
              <a:spAutoFit/>
            </a:bodyPr>
            <a:lstStyle/>
            <a:p>
              <a:r>
                <a:rPr lang="en-US" dirty="0" smtClean="0"/>
                <a:t>A       B</a:t>
              </a:r>
              <a:endParaRPr lang="en-US" dirty="0"/>
            </a:p>
          </p:txBody>
        </p:sp>
      </p:grpSp>
      <p:pic>
        <p:nvPicPr>
          <p:cNvPr id="92" name="Picture 91"/>
          <p:cNvPicPr>
            <a:picLocks noChangeAspect="1"/>
          </p:cNvPicPr>
          <p:nvPr/>
        </p:nvPicPr>
        <p:blipFill>
          <a:blip r:embed="rId9"/>
          <a:stretch>
            <a:fillRect/>
          </a:stretch>
        </p:blipFill>
        <p:spPr>
          <a:xfrm>
            <a:off x="254317" y="3349667"/>
            <a:ext cx="4114800" cy="1314450"/>
          </a:xfrm>
          <a:prstGeom prst="rect">
            <a:avLst/>
          </a:prstGeom>
        </p:spPr>
      </p:pic>
      <p:sp>
        <p:nvSpPr>
          <p:cNvPr id="93" name="TextBox 92"/>
          <p:cNvSpPr txBox="1"/>
          <p:nvPr/>
        </p:nvSpPr>
        <p:spPr>
          <a:xfrm>
            <a:off x="8606740" y="2809977"/>
            <a:ext cx="1628394" cy="369332"/>
          </a:xfrm>
          <a:prstGeom prst="rect">
            <a:avLst/>
          </a:prstGeom>
          <a:noFill/>
        </p:spPr>
        <p:txBody>
          <a:bodyPr wrap="none" rtlCol="0">
            <a:spAutoFit/>
          </a:bodyPr>
          <a:lstStyle/>
          <a:p>
            <a:r>
              <a:rPr lang="en-US" b="1" dirty="0" smtClean="0"/>
              <a:t>Hi-</a:t>
            </a:r>
            <a:r>
              <a:rPr lang="en-US" b="1" dirty="0" err="1" smtClean="0"/>
              <a:t>freq</a:t>
            </a:r>
            <a:r>
              <a:rPr lang="en-US" b="1" dirty="0" smtClean="0"/>
              <a:t>=porous</a:t>
            </a:r>
            <a:endParaRPr lang="en-US" b="1" dirty="0"/>
          </a:p>
        </p:txBody>
      </p:sp>
      <p:sp>
        <p:nvSpPr>
          <p:cNvPr id="19" name="Rectangle 18"/>
          <p:cNvSpPr/>
          <p:nvPr/>
        </p:nvSpPr>
        <p:spPr>
          <a:xfrm>
            <a:off x="-238343" y="3380503"/>
            <a:ext cx="6188206" cy="646331"/>
          </a:xfrm>
          <a:prstGeom prst="rect">
            <a:avLst/>
          </a:prstGeom>
          <a:solidFill>
            <a:srgbClr val="FFFF00"/>
          </a:solidFill>
        </p:spPr>
        <p:txBody>
          <a:bodyPr wrap="square">
            <a:spAutoFit/>
          </a:bodyPr>
          <a:lstStyle/>
          <a:p>
            <a:pPr algn="ctr"/>
            <a:r>
              <a:rPr lang="en-US" dirty="0" smtClean="0">
                <a:latin typeface="Times New Roman" panose="02020603050405020304" pitchFamily="18" charset="0"/>
              </a:rPr>
              <a:t>Porous vs non-porous ~split-up </a:t>
            </a:r>
            <a:r>
              <a:rPr lang="en-US" dirty="0">
                <a:latin typeface="Times New Roman" panose="02020603050405020304" pitchFamily="18" charset="0"/>
              </a:rPr>
              <a:t>of the single </a:t>
            </a:r>
            <a:r>
              <a:rPr lang="en-US" dirty="0" smtClean="0">
                <a:latin typeface="Times New Roman" panose="02020603050405020304" pitchFamily="18" charset="0"/>
              </a:rPr>
              <a:t>low-frequency        </a:t>
            </a:r>
            <a:endParaRPr lang="en-US" dirty="0">
              <a:latin typeface="Times New Roman" panose="02020603050405020304" pitchFamily="18" charset="0"/>
            </a:endParaRPr>
          </a:p>
          <a:p>
            <a:pPr algn="ctr"/>
            <a:r>
              <a:rPr lang="en-US" dirty="0">
                <a:latin typeface="Times New Roman" panose="02020603050405020304" pitchFamily="18" charset="0"/>
              </a:rPr>
              <a:t>cycle </a:t>
            </a:r>
            <a:r>
              <a:rPr lang="en-US" dirty="0" smtClean="0">
                <a:latin typeface="Times New Roman" panose="02020603050405020304" pitchFamily="18" charset="0"/>
              </a:rPr>
              <a:t>into two </a:t>
            </a:r>
            <a:r>
              <a:rPr lang="en-US" dirty="0">
                <a:latin typeface="Times New Roman" panose="02020603050405020304" pitchFamily="18" charset="0"/>
              </a:rPr>
              <a:t>high-frequency cycles.</a:t>
            </a:r>
            <a:endParaRPr lang="en-US" dirty="0"/>
          </a:p>
        </p:txBody>
      </p:sp>
      <p:sp>
        <p:nvSpPr>
          <p:cNvPr id="25" name="Rectangle 24"/>
          <p:cNvSpPr/>
          <p:nvPr/>
        </p:nvSpPr>
        <p:spPr>
          <a:xfrm>
            <a:off x="7062355" y="3269352"/>
            <a:ext cx="4795453" cy="1200329"/>
          </a:xfrm>
          <a:prstGeom prst="rect">
            <a:avLst/>
          </a:prstGeom>
          <a:solidFill>
            <a:srgbClr val="FFFF00"/>
          </a:solidFill>
        </p:spPr>
        <p:txBody>
          <a:bodyPr wrap="square">
            <a:spAutoFit/>
          </a:bodyPr>
          <a:lstStyle/>
          <a:p>
            <a:r>
              <a:rPr lang="en-US" dirty="0">
                <a:latin typeface="Times New Roman" panose="02020603050405020304" pitchFamily="18" charset="0"/>
              </a:rPr>
              <a:t>In general, a frequency high indicates </a:t>
            </a:r>
            <a:r>
              <a:rPr lang="en-US" dirty="0" smtClean="0">
                <a:latin typeface="Times New Roman" panose="02020603050405020304" pitchFamily="18" charset="0"/>
              </a:rPr>
              <a:t>porosity and </a:t>
            </a:r>
            <a:r>
              <a:rPr lang="en-US" dirty="0">
                <a:latin typeface="Times New Roman" panose="02020603050405020304" pitchFamily="18" charset="0"/>
              </a:rPr>
              <a:t>a low is related to a lack of porosity. The high and low </a:t>
            </a:r>
            <a:r>
              <a:rPr lang="en-US" dirty="0" smtClean="0">
                <a:latin typeface="Times New Roman" panose="02020603050405020304" pitchFamily="18" charset="0"/>
              </a:rPr>
              <a:t>frequency anomalies </a:t>
            </a:r>
            <a:r>
              <a:rPr lang="en-US" dirty="0">
                <a:latin typeface="Times New Roman" panose="02020603050405020304" pitchFamily="18" charset="0"/>
              </a:rPr>
              <a:t>can be detected </a:t>
            </a:r>
            <a:r>
              <a:rPr lang="en-US" dirty="0" smtClean="0">
                <a:latin typeface="Times New Roman" panose="02020603050405020304" pitchFamily="18" charset="0"/>
              </a:rPr>
              <a:t>by differences </a:t>
            </a:r>
            <a:r>
              <a:rPr lang="en-US" dirty="0">
                <a:latin typeface="Times New Roman" panose="02020603050405020304" pitchFamily="18" charset="0"/>
              </a:rPr>
              <a:t>in shading patterns</a:t>
            </a:r>
            <a:r>
              <a:rPr lang="en-US" dirty="0" smtClean="0">
                <a:latin typeface="Times New Roman" panose="02020603050405020304" pitchFamily="18" charset="0"/>
              </a:rPr>
              <a:t>.</a:t>
            </a:r>
            <a:endParaRPr lang="en-US" dirty="0">
              <a:latin typeface="Times New Roman" panose="02020603050405020304" pitchFamily="18" charset="0"/>
            </a:endParaRPr>
          </a:p>
        </p:txBody>
      </p:sp>
      <p:grpSp>
        <p:nvGrpSpPr>
          <p:cNvPr id="40" name="Group 39"/>
          <p:cNvGrpSpPr/>
          <p:nvPr/>
        </p:nvGrpSpPr>
        <p:grpSpPr>
          <a:xfrm>
            <a:off x="10628381" y="4343814"/>
            <a:ext cx="1597713" cy="1920407"/>
            <a:chOff x="10628381" y="4343814"/>
            <a:chExt cx="1597713" cy="1920407"/>
          </a:xfrm>
        </p:grpSpPr>
        <p:sp>
          <p:nvSpPr>
            <p:cNvPr id="94" name="TextBox 93"/>
            <p:cNvSpPr txBox="1"/>
            <p:nvPr/>
          </p:nvSpPr>
          <p:spPr>
            <a:xfrm>
              <a:off x="10964210" y="4343814"/>
              <a:ext cx="1159292" cy="276999"/>
            </a:xfrm>
            <a:prstGeom prst="rect">
              <a:avLst/>
            </a:prstGeom>
            <a:noFill/>
          </p:spPr>
          <p:txBody>
            <a:bodyPr wrap="none" rtlCol="0">
              <a:spAutoFit/>
            </a:bodyPr>
            <a:lstStyle/>
            <a:p>
              <a:r>
                <a:rPr lang="en-US" sz="1200" dirty="0" smtClean="0"/>
                <a:t>(t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(1)</a:t>
              </a:r>
              <a:endParaRPr lang="en-US" sz="1200" dirty="0"/>
            </a:p>
          </p:txBody>
        </p:sp>
        <p:sp>
          <p:nvSpPr>
            <p:cNvPr id="95" name="TextBox 94"/>
            <p:cNvSpPr txBox="1"/>
            <p:nvPr/>
          </p:nvSpPr>
          <p:spPr>
            <a:xfrm>
              <a:off x="10752614" y="4525617"/>
              <a:ext cx="1370888"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(2)</a:t>
              </a:r>
              <a:endParaRPr lang="en-US" sz="1200" dirty="0"/>
            </a:p>
          </p:txBody>
        </p:sp>
        <p:sp>
          <p:nvSpPr>
            <p:cNvPr id="96" name="TextBox 95"/>
            <p:cNvSpPr txBox="1"/>
            <p:nvPr/>
          </p:nvSpPr>
          <p:spPr>
            <a:xfrm>
              <a:off x="10752614" y="4716009"/>
              <a:ext cx="1370888"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(3)</a:t>
              </a:r>
              <a:endParaRPr lang="en-US" sz="1200" dirty="0"/>
            </a:p>
          </p:txBody>
        </p:sp>
        <p:sp>
          <p:nvSpPr>
            <p:cNvPr id="97" name="TextBox 96"/>
            <p:cNvSpPr txBox="1"/>
            <p:nvPr/>
          </p:nvSpPr>
          <p:spPr>
            <a:xfrm>
              <a:off x="10752614" y="4906401"/>
              <a:ext cx="1370888"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(4)</a:t>
              </a:r>
              <a:endParaRPr lang="en-US" sz="1200" dirty="0"/>
            </a:p>
          </p:txBody>
        </p:sp>
        <p:sp>
          <p:nvSpPr>
            <p:cNvPr id="98" name="TextBox 97"/>
            <p:cNvSpPr txBox="1"/>
            <p:nvPr/>
          </p:nvSpPr>
          <p:spPr>
            <a:xfrm>
              <a:off x="10752614" y="5941055"/>
              <a:ext cx="1473480"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(200)</a:t>
              </a:r>
              <a:endParaRPr lang="en-US" sz="1200" dirty="0"/>
            </a:p>
          </p:txBody>
        </p:sp>
        <p:sp>
          <p:nvSpPr>
            <p:cNvPr id="26" name="TextBox 25"/>
            <p:cNvSpPr txBox="1"/>
            <p:nvPr/>
          </p:nvSpPr>
          <p:spPr>
            <a:xfrm>
              <a:off x="11424520" y="5032851"/>
              <a:ext cx="242374" cy="923330"/>
            </a:xfrm>
            <a:prstGeom prst="rect">
              <a:avLst/>
            </a:prstGeom>
            <a:noFill/>
          </p:spPr>
          <p:txBody>
            <a:bodyPr wrap="none" rtlCol="0">
              <a:spAutoFit/>
            </a:bodyPr>
            <a:lstStyle/>
            <a:p>
              <a:r>
                <a:rPr lang="en-US" dirty="0" smtClean="0"/>
                <a:t>.</a:t>
              </a:r>
            </a:p>
            <a:p>
              <a:r>
                <a:rPr lang="en-US" dirty="0" smtClean="0"/>
                <a:t>.</a:t>
              </a:r>
            </a:p>
            <a:p>
              <a:r>
                <a:rPr lang="en-US" dirty="0"/>
                <a:t>.</a:t>
              </a:r>
            </a:p>
          </p:txBody>
        </p:sp>
        <p:sp>
          <p:nvSpPr>
            <p:cNvPr id="28" name="Double Bracket 27"/>
            <p:cNvSpPr/>
            <p:nvPr/>
          </p:nvSpPr>
          <p:spPr>
            <a:xfrm>
              <a:off x="10982926" y="4345132"/>
              <a:ext cx="1140576" cy="191908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10628381" y="5268641"/>
              <a:ext cx="420308" cy="369332"/>
            </a:xfrm>
            <a:prstGeom prst="rect">
              <a:avLst/>
            </a:prstGeom>
          </p:spPr>
          <p:txBody>
            <a:bodyPr wrap="none">
              <a:spAutoFit/>
            </a:bodyPr>
            <a:lstStyle/>
            <a:p>
              <a:r>
                <a:rPr lang="en-US" dirty="0" smtClean="0"/>
                <a:t>X=</a:t>
              </a:r>
              <a:endParaRPr lang="en-US" dirty="0"/>
            </a:p>
          </p:txBody>
        </p:sp>
      </p:grpSp>
      <p:grpSp>
        <p:nvGrpSpPr>
          <p:cNvPr id="48" name="Group 47"/>
          <p:cNvGrpSpPr/>
          <p:nvPr/>
        </p:nvGrpSpPr>
        <p:grpSpPr>
          <a:xfrm>
            <a:off x="6713426" y="1431422"/>
            <a:ext cx="1332677" cy="1879959"/>
            <a:chOff x="6713426" y="1431422"/>
            <a:chExt cx="1332677" cy="1879959"/>
          </a:xfrm>
        </p:grpSpPr>
        <p:cxnSp>
          <p:nvCxnSpPr>
            <p:cNvPr id="43" name="Straight Arrow Connector 42"/>
            <p:cNvCxnSpPr/>
            <p:nvPr/>
          </p:nvCxnSpPr>
          <p:spPr>
            <a:xfrm flipV="1">
              <a:off x="6713426" y="1431422"/>
              <a:ext cx="1332677" cy="98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6751876" y="3236046"/>
              <a:ext cx="1246380" cy="75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8092307" y="1509166"/>
            <a:ext cx="3976480" cy="3039150"/>
            <a:chOff x="8092307" y="1509166"/>
            <a:chExt cx="3976480" cy="3039150"/>
          </a:xfrm>
        </p:grpSpPr>
        <p:sp>
          <p:nvSpPr>
            <p:cNvPr id="49" name="Rectangle 48"/>
            <p:cNvSpPr/>
            <p:nvPr/>
          </p:nvSpPr>
          <p:spPr>
            <a:xfrm>
              <a:off x="10928211" y="4337567"/>
              <a:ext cx="1140576" cy="210749"/>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092307" y="1509166"/>
              <a:ext cx="169175" cy="1789173"/>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8261482" y="1412480"/>
            <a:ext cx="3830790" cy="3343737"/>
            <a:chOff x="8092307" y="1509166"/>
            <a:chExt cx="3830790" cy="3343737"/>
          </a:xfrm>
        </p:grpSpPr>
        <p:sp>
          <p:nvSpPr>
            <p:cNvPr id="102" name="Rectangle 101"/>
            <p:cNvSpPr/>
            <p:nvPr/>
          </p:nvSpPr>
          <p:spPr>
            <a:xfrm>
              <a:off x="10782521" y="4642154"/>
              <a:ext cx="1140576" cy="210749"/>
            </a:xfrm>
            <a:prstGeom prst="rect">
              <a:avLst/>
            </a:prstGeom>
            <a:solidFill>
              <a:srgbClr val="00B0F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092307" y="1509166"/>
              <a:ext cx="134279" cy="1856872"/>
            </a:xfrm>
            <a:prstGeom prst="rect">
              <a:avLst/>
            </a:prstGeom>
            <a:solidFill>
              <a:srgbClr val="00B0F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2329652" y="4841035"/>
            <a:ext cx="1828800" cy="1071061"/>
          </a:xfrm>
          <a:custGeom>
            <a:avLst/>
            <a:gdLst>
              <a:gd name="connsiteX0" fmla="*/ 0 w 1828800"/>
              <a:gd name="connsiteY0" fmla="*/ 116943 h 1071061"/>
              <a:gd name="connsiteX1" fmla="*/ 55140 w 1828800"/>
              <a:gd name="connsiteY1" fmla="*/ 2069 h 1071061"/>
              <a:gd name="connsiteX2" fmla="*/ 170014 w 1828800"/>
              <a:gd name="connsiteY2" fmla="*/ 204247 h 1071061"/>
              <a:gd name="connsiteX3" fmla="*/ 234344 w 1828800"/>
              <a:gd name="connsiteY3" fmla="*/ 259387 h 1071061"/>
              <a:gd name="connsiteX4" fmla="*/ 266509 w 1828800"/>
              <a:gd name="connsiteY4" fmla="*/ 204247 h 1071061"/>
              <a:gd name="connsiteX5" fmla="*/ 303269 w 1828800"/>
              <a:gd name="connsiteY5" fmla="*/ 613200 h 1071061"/>
              <a:gd name="connsiteX6" fmla="*/ 317054 w 1828800"/>
              <a:gd name="connsiteY6" fmla="*/ 599415 h 1071061"/>
              <a:gd name="connsiteX7" fmla="*/ 349218 w 1828800"/>
              <a:gd name="connsiteY7" fmla="*/ 332907 h 1071061"/>
              <a:gd name="connsiteX8" fmla="*/ 381383 w 1828800"/>
              <a:gd name="connsiteY8" fmla="*/ 309932 h 1071061"/>
              <a:gd name="connsiteX9" fmla="*/ 427333 w 1828800"/>
              <a:gd name="connsiteY9" fmla="*/ 562655 h 1071061"/>
              <a:gd name="connsiteX10" fmla="*/ 464093 w 1828800"/>
              <a:gd name="connsiteY10" fmla="*/ 677530 h 1071061"/>
              <a:gd name="connsiteX11" fmla="*/ 482473 w 1828800"/>
              <a:gd name="connsiteY11" fmla="*/ 365072 h 1071061"/>
              <a:gd name="connsiteX12" fmla="*/ 574372 w 1828800"/>
              <a:gd name="connsiteY12" fmla="*/ 112348 h 1071061"/>
              <a:gd name="connsiteX13" fmla="*/ 611132 w 1828800"/>
              <a:gd name="connsiteY13" fmla="*/ 116943 h 1071061"/>
              <a:gd name="connsiteX14" fmla="*/ 716816 w 1828800"/>
              <a:gd name="connsiteY14" fmla="*/ 438591 h 1071061"/>
              <a:gd name="connsiteX15" fmla="*/ 785741 w 1828800"/>
              <a:gd name="connsiteY15" fmla="*/ 475351 h 1071061"/>
              <a:gd name="connsiteX16" fmla="*/ 817906 w 1828800"/>
              <a:gd name="connsiteY16" fmla="*/ 388046 h 1071061"/>
              <a:gd name="connsiteX17" fmla="*/ 928185 w 1828800"/>
              <a:gd name="connsiteY17" fmla="*/ 227222 h 1071061"/>
              <a:gd name="connsiteX18" fmla="*/ 955755 w 1828800"/>
              <a:gd name="connsiteY18" fmla="*/ 305337 h 1071061"/>
              <a:gd name="connsiteX19" fmla="*/ 1001705 w 1828800"/>
              <a:gd name="connsiteY19" fmla="*/ 135323 h 1071061"/>
              <a:gd name="connsiteX20" fmla="*/ 1089009 w 1828800"/>
              <a:gd name="connsiteY20" fmla="*/ 521301 h 1071061"/>
              <a:gd name="connsiteX21" fmla="*/ 1194694 w 1828800"/>
              <a:gd name="connsiteY21" fmla="*/ 944038 h 1071061"/>
              <a:gd name="connsiteX22" fmla="*/ 1254428 w 1828800"/>
              <a:gd name="connsiteY22" fmla="*/ 1063508 h 1071061"/>
              <a:gd name="connsiteX23" fmla="*/ 1360113 w 1828800"/>
              <a:gd name="connsiteY23" fmla="*/ 769429 h 1071061"/>
              <a:gd name="connsiteX24" fmla="*/ 1410658 w 1828800"/>
              <a:gd name="connsiteY24" fmla="*/ 737264 h 1071061"/>
              <a:gd name="connsiteX25" fmla="*/ 1461202 w 1828800"/>
              <a:gd name="connsiteY25" fmla="*/ 898089 h 1071061"/>
              <a:gd name="connsiteX26" fmla="*/ 1502557 w 1828800"/>
              <a:gd name="connsiteY26" fmla="*/ 902684 h 1071061"/>
              <a:gd name="connsiteX27" fmla="*/ 1617431 w 1828800"/>
              <a:gd name="connsiteY27" fmla="*/ 833759 h 1071061"/>
              <a:gd name="connsiteX28" fmla="*/ 1704736 w 1828800"/>
              <a:gd name="connsiteY28" fmla="*/ 1054318 h 1071061"/>
              <a:gd name="connsiteX29" fmla="*/ 1773661 w 1828800"/>
              <a:gd name="connsiteY29" fmla="*/ 893494 h 1071061"/>
              <a:gd name="connsiteX30" fmla="*/ 1778256 w 1828800"/>
              <a:gd name="connsiteY30" fmla="*/ 930253 h 1071061"/>
              <a:gd name="connsiteX31" fmla="*/ 1828800 w 1828800"/>
              <a:gd name="connsiteY31" fmla="*/ 1063508 h 10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28800" h="1071061">
                <a:moveTo>
                  <a:pt x="0" y="116943"/>
                </a:moveTo>
                <a:cubicBezTo>
                  <a:pt x="13402" y="52230"/>
                  <a:pt x="26804" y="-12482"/>
                  <a:pt x="55140" y="2069"/>
                </a:cubicBezTo>
                <a:cubicBezTo>
                  <a:pt x="83476" y="16620"/>
                  <a:pt x="140147" y="161361"/>
                  <a:pt x="170014" y="204247"/>
                </a:cubicBezTo>
                <a:cubicBezTo>
                  <a:pt x="199881" y="247133"/>
                  <a:pt x="218262" y="259387"/>
                  <a:pt x="234344" y="259387"/>
                </a:cubicBezTo>
                <a:cubicBezTo>
                  <a:pt x="250426" y="259387"/>
                  <a:pt x="255022" y="145278"/>
                  <a:pt x="266509" y="204247"/>
                </a:cubicBezTo>
                <a:cubicBezTo>
                  <a:pt x="277996" y="263216"/>
                  <a:pt x="294845" y="547339"/>
                  <a:pt x="303269" y="613200"/>
                </a:cubicBezTo>
                <a:cubicBezTo>
                  <a:pt x="311693" y="679061"/>
                  <a:pt x="309396" y="646131"/>
                  <a:pt x="317054" y="599415"/>
                </a:cubicBezTo>
                <a:cubicBezTo>
                  <a:pt x="324712" y="552700"/>
                  <a:pt x="338497" y="381154"/>
                  <a:pt x="349218" y="332907"/>
                </a:cubicBezTo>
                <a:cubicBezTo>
                  <a:pt x="359939" y="284660"/>
                  <a:pt x="368364" y="271641"/>
                  <a:pt x="381383" y="309932"/>
                </a:cubicBezTo>
                <a:cubicBezTo>
                  <a:pt x="394402" y="348223"/>
                  <a:pt x="413548" y="501389"/>
                  <a:pt x="427333" y="562655"/>
                </a:cubicBezTo>
                <a:cubicBezTo>
                  <a:pt x="441118" y="623921"/>
                  <a:pt x="454903" y="710460"/>
                  <a:pt x="464093" y="677530"/>
                </a:cubicBezTo>
                <a:cubicBezTo>
                  <a:pt x="473283" y="644600"/>
                  <a:pt x="464093" y="459269"/>
                  <a:pt x="482473" y="365072"/>
                </a:cubicBezTo>
                <a:cubicBezTo>
                  <a:pt x="500853" y="270875"/>
                  <a:pt x="552929" y="153703"/>
                  <a:pt x="574372" y="112348"/>
                </a:cubicBezTo>
                <a:cubicBezTo>
                  <a:pt x="595815" y="70993"/>
                  <a:pt x="587391" y="62569"/>
                  <a:pt x="611132" y="116943"/>
                </a:cubicBezTo>
                <a:cubicBezTo>
                  <a:pt x="634873" y="171317"/>
                  <a:pt x="687715" y="378856"/>
                  <a:pt x="716816" y="438591"/>
                </a:cubicBezTo>
                <a:cubicBezTo>
                  <a:pt x="745917" y="498326"/>
                  <a:pt x="768893" y="483775"/>
                  <a:pt x="785741" y="475351"/>
                </a:cubicBezTo>
                <a:cubicBezTo>
                  <a:pt x="802589" y="466927"/>
                  <a:pt x="794165" y="429401"/>
                  <a:pt x="817906" y="388046"/>
                </a:cubicBezTo>
                <a:cubicBezTo>
                  <a:pt x="841647" y="346691"/>
                  <a:pt x="905210" y="241007"/>
                  <a:pt x="928185" y="227222"/>
                </a:cubicBezTo>
                <a:cubicBezTo>
                  <a:pt x="951160" y="213437"/>
                  <a:pt x="943502" y="320653"/>
                  <a:pt x="955755" y="305337"/>
                </a:cubicBezTo>
                <a:cubicBezTo>
                  <a:pt x="968008" y="290021"/>
                  <a:pt x="979496" y="99329"/>
                  <a:pt x="1001705" y="135323"/>
                </a:cubicBezTo>
                <a:cubicBezTo>
                  <a:pt x="1023914" y="171317"/>
                  <a:pt x="1056844" y="386515"/>
                  <a:pt x="1089009" y="521301"/>
                </a:cubicBezTo>
                <a:cubicBezTo>
                  <a:pt x="1121174" y="656087"/>
                  <a:pt x="1167124" y="853670"/>
                  <a:pt x="1194694" y="944038"/>
                </a:cubicBezTo>
                <a:cubicBezTo>
                  <a:pt x="1222264" y="1034406"/>
                  <a:pt x="1226858" y="1092609"/>
                  <a:pt x="1254428" y="1063508"/>
                </a:cubicBezTo>
                <a:cubicBezTo>
                  <a:pt x="1281998" y="1034407"/>
                  <a:pt x="1334075" y="823803"/>
                  <a:pt x="1360113" y="769429"/>
                </a:cubicBezTo>
                <a:cubicBezTo>
                  <a:pt x="1386151" y="715055"/>
                  <a:pt x="1393810" y="715821"/>
                  <a:pt x="1410658" y="737264"/>
                </a:cubicBezTo>
                <a:cubicBezTo>
                  <a:pt x="1427506" y="758707"/>
                  <a:pt x="1445886" y="870519"/>
                  <a:pt x="1461202" y="898089"/>
                </a:cubicBezTo>
                <a:cubicBezTo>
                  <a:pt x="1476518" y="925659"/>
                  <a:pt x="1476519" y="913406"/>
                  <a:pt x="1502557" y="902684"/>
                </a:cubicBezTo>
                <a:cubicBezTo>
                  <a:pt x="1528595" y="891962"/>
                  <a:pt x="1583735" y="808487"/>
                  <a:pt x="1617431" y="833759"/>
                </a:cubicBezTo>
                <a:cubicBezTo>
                  <a:pt x="1651128" y="859031"/>
                  <a:pt x="1678698" y="1044362"/>
                  <a:pt x="1704736" y="1054318"/>
                </a:cubicBezTo>
                <a:cubicBezTo>
                  <a:pt x="1730774" y="1064274"/>
                  <a:pt x="1761408" y="914171"/>
                  <a:pt x="1773661" y="893494"/>
                </a:cubicBezTo>
                <a:cubicBezTo>
                  <a:pt x="1785914" y="872817"/>
                  <a:pt x="1769066" y="901917"/>
                  <a:pt x="1778256" y="930253"/>
                </a:cubicBezTo>
                <a:cubicBezTo>
                  <a:pt x="1787446" y="958589"/>
                  <a:pt x="1808123" y="1011048"/>
                  <a:pt x="1828800" y="10635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90979" y="4148838"/>
            <a:ext cx="2210075" cy="415498"/>
          </a:xfrm>
          <a:prstGeom prst="rect">
            <a:avLst/>
          </a:prstGeom>
        </p:spPr>
        <p:txBody>
          <a:bodyPr wrap="square">
            <a:spAutoFit/>
          </a:bodyPr>
          <a:lstStyle/>
          <a:p>
            <a:r>
              <a:rPr lang="en-US" sz="1050" dirty="0">
                <a:latin typeface="Book Antiqua" panose="02040602050305030304" pitchFamily="18" charset="0"/>
              </a:rPr>
              <a:t>correlation coefficient </a:t>
            </a:r>
            <a:endParaRPr lang="en-US" sz="1050" dirty="0" smtClean="0">
              <a:latin typeface="Book Antiqua" panose="02040602050305030304" pitchFamily="18" charset="0"/>
            </a:endParaRPr>
          </a:p>
          <a:p>
            <a:r>
              <a:rPr lang="en-US" sz="1050" dirty="0" smtClean="0">
                <a:latin typeface="Book Antiqua" panose="02040602050305030304" pitchFamily="18" charset="0"/>
              </a:rPr>
              <a:t>of m eigenvector &amp; trace A,B</a:t>
            </a:r>
            <a:endParaRPr lang="en-US" sz="300" b="1" i="1" dirty="0">
              <a:latin typeface="Book Antiqua" panose="02040602050305030304" pitchFamily="18" charset="0"/>
            </a:endParaRPr>
          </a:p>
        </p:txBody>
      </p:sp>
      <p:pic>
        <p:nvPicPr>
          <p:cNvPr id="41" name="Picture 40"/>
          <p:cNvPicPr>
            <a:picLocks noChangeAspect="1"/>
          </p:cNvPicPr>
          <p:nvPr/>
        </p:nvPicPr>
        <p:blipFill>
          <a:blip r:embed="rId10"/>
          <a:stretch>
            <a:fillRect/>
          </a:stretch>
        </p:blipFill>
        <p:spPr>
          <a:xfrm>
            <a:off x="4028635" y="4185844"/>
            <a:ext cx="3752850" cy="1647825"/>
          </a:xfrm>
          <a:prstGeom prst="rect">
            <a:avLst/>
          </a:prstGeom>
        </p:spPr>
      </p:pic>
    </p:spTree>
    <p:extLst>
      <p:ext uri="{BB962C8B-B14F-4D97-AF65-F5344CB8AC3E}">
        <p14:creationId xmlns:p14="http://schemas.microsoft.com/office/powerpoint/2010/main" val="126490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7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8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7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8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8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1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8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9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92"/>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4" grpId="0"/>
      <p:bldP spid="78" grpId="0"/>
      <p:bldP spid="78" grpId="1"/>
      <p:bldP spid="80" grpId="0"/>
      <p:bldP spid="93" grpId="0"/>
      <p:bldP spid="19" grpId="0" animBg="1"/>
      <p:bldP spid="19" grpId="1" animBg="1"/>
      <p:bldP spid="25" grpId="0" animBg="1"/>
      <p:bldP spid="25" grpId="1" animBg="1"/>
      <p:bldP spid="10"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216431" y="760488"/>
            <a:ext cx="2981131" cy="3410957"/>
            <a:chOff x="555096" y="1510296"/>
            <a:chExt cx="4105275" cy="3410957"/>
          </a:xfrm>
        </p:grpSpPr>
        <p:pic>
          <p:nvPicPr>
            <p:cNvPr id="2" name="Picture 1"/>
            <p:cNvPicPr>
              <a:picLocks noChangeAspect="1"/>
            </p:cNvPicPr>
            <p:nvPr/>
          </p:nvPicPr>
          <p:blipFill>
            <a:blip r:embed="rId2"/>
            <a:stretch>
              <a:fillRect/>
            </a:stretch>
          </p:blipFill>
          <p:spPr>
            <a:xfrm rot="5400000">
              <a:off x="1064683" y="1325564"/>
              <a:ext cx="3086102" cy="4105275"/>
            </a:xfrm>
            <a:prstGeom prst="rect">
              <a:avLst/>
            </a:prstGeom>
          </p:spPr>
        </p:pic>
        <p:sp>
          <p:nvSpPr>
            <p:cNvPr id="3" name="TextBox 2"/>
            <p:cNvSpPr txBox="1"/>
            <p:nvPr/>
          </p:nvSpPr>
          <p:spPr>
            <a:xfrm>
              <a:off x="2071433" y="1510296"/>
              <a:ext cx="110158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Raw Data</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863600" y="2116666"/>
              <a:ext cx="3680773" cy="18965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354211" y="782790"/>
            <a:ext cx="3560017" cy="3410955"/>
            <a:chOff x="3354211" y="782790"/>
            <a:chExt cx="3560017" cy="3410955"/>
          </a:xfrm>
        </p:grpSpPr>
        <p:grpSp>
          <p:nvGrpSpPr>
            <p:cNvPr id="9" name="Group 8"/>
            <p:cNvGrpSpPr/>
            <p:nvPr/>
          </p:nvGrpSpPr>
          <p:grpSpPr>
            <a:xfrm>
              <a:off x="3810001" y="782790"/>
              <a:ext cx="3104227" cy="3410955"/>
              <a:chOff x="4689354" y="1510296"/>
              <a:chExt cx="4352925" cy="3410955"/>
            </a:xfrm>
          </p:grpSpPr>
          <p:pic>
            <p:nvPicPr>
              <p:cNvPr id="4" name="Picture 3"/>
              <p:cNvPicPr>
                <a:picLocks noChangeAspect="1"/>
              </p:cNvPicPr>
              <p:nvPr/>
            </p:nvPicPr>
            <p:blipFill>
              <a:blip r:embed="rId3"/>
              <a:stretch>
                <a:fillRect/>
              </a:stretch>
            </p:blipFill>
            <p:spPr>
              <a:xfrm rot="5400000">
                <a:off x="5251329" y="1130301"/>
                <a:ext cx="3228975" cy="4352925"/>
              </a:xfrm>
              <a:prstGeom prst="rect">
                <a:avLst/>
              </a:prstGeom>
            </p:spPr>
          </p:pic>
          <p:sp>
            <p:nvSpPr>
              <p:cNvPr id="6" name="TextBox 5"/>
              <p:cNvSpPr txBox="1"/>
              <p:nvPr/>
            </p:nvSpPr>
            <p:spPr>
              <a:xfrm>
                <a:off x="5500975" y="1510296"/>
                <a:ext cx="2385589"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Flattened+Filtered</a:t>
                </a:r>
                <a:r>
                  <a:rPr lang="en-US" dirty="0" smtClean="0">
                    <a:latin typeface="Times New Roman" panose="02020603050405020304" pitchFamily="18" charset="0"/>
                    <a:cs typeface="Times New Roman" panose="02020603050405020304" pitchFamily="18" charset="0"/>
                  </a:rPr>
                  <a:t> Data</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025429" y="2129312"/>
                <a:ext cx="3680773"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354211" y="226432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981134" y="755221"/>
            <a:ext cx="3834949" cy="2988914"/>
            <a:chOff x="6981134" y="755221"/>
            <a:chExt cx="3834949" cy="2988914"/>
          </a:xfrm>
        </p:grpSpPr>
        <p:grpSp>
          <p:nvGrpSpPr>
            <p:cNvPr id="14" name="Group 13"/>
            <p:cNvGrpSpPr/>
            <p:nvPr/>
          </p:nvGrpSpPr>
          <p:grpSpPr>
            <a:xfrm>
              <a:off x="7560997" y="1085344"/>
              <a:ext cx="3255086" cy="2658791"/>
              <a:chOff x="6914228" y="1835152"/>
              <a:chExt cx="3255086" cy="2658791"/>
            </a:xfrm>
          </p:grpSpPr>
          <p:cxnSp>
            <p:nvCxnSpPr>
              <p:cNvPr id="13" name="Straight Arrow Connector 12"/>
              <p:cNvCxnSpPr/>
              <p:nvPr/>
            </p:nvCxnSpPr>
            <p:spPr>
              <a:xfrm>
                <a:off x="6914228" y="3014133"/>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rot="5400000">
                <a:off x="7223526" y="1548156"/>
                <a:ext cx="2658791" cy="3232784"/>
              </a:xfrm>
              <a:prstGeom prst="rect">
                <a:avLst/>
              </a:prstGeom>
            </p:spPr>
          </p:pic>
          <p:sp>
            <p:nvSpPr>
              <p:cNvPr id="15" name="Rectangle 14"/>
              <p:cNvSpPr/>
              <p:nvPr/>
            </p:nvSpPr>
            <p:spPr>
              <a:xfrm>
                <a:off x="7452563" y="2158891"/>
                <a:ext cx="2624891"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p:cNvCxnSpPr/>
            <p:nvPr/>
          </p:nvCxnSpPr>
          <p:spPr>
            <a:xfrm>
              <a:off x="6981134" y="231636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9332" y="755221"/>
              <a:ext cx="248657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Instantaneous Frequency</a:t>
              </a:r>
              <a:endParaRPr lang="en-US" dirty="0">
                <a:latin typeface="Times New Roman" panose="02020603050405020304" pitchFamily="18" charset="0"/>
                <a:cs typeface="Times New Roman" panose="02020603050405020304" pitchFamily="18" charset="0"/>
              </a:endParaRPr>
            </a:p>
          </p:txBody>
        </p:sp>
      </p:grpSp>
      <p:sp>
        <p:nvSpPr>
          <p:cNvPr id="21" name="Rectangle 20"/>
          <p:cNvSpPr/>
          <p:nvPr/>
        </p:nvSpPr>
        <p:spPr>
          <a:xfrm>
            <a:off x="4049667" y="2446263"/>
            <a:ext cx="2624891" cy="817128"/>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47405" y="1084160"/>
            <a:ext cx="2530711" cy="190205"/>
            <a:chOff x="447405" y="1084160"/>
            <a:chExt cx="2530711" cy="190205"/>
          </a:xfrm>
        </p:grpSpPr>
        <p:sp>
          <p:nvSpPr>
            <p:cNvPr id="31" name="Oval 30"/>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8664710" y="1809088"/>
            <a:ext cx="1527430" cy="883740"/>
            <a:chOff x="8664710" y="1809088"/>
            <a:chExt cx="1527430" cy="883740"/>
          </a:xfrm>
        </p:grpSpPr>
        <p:grpSp>
          <p:nvGrpSpPr>
            <p:cNvPr id="37" name="Group 36"/>
            <p:cNvGrpSpPr/>
            <p:nvPr/>
          </p:nvGrpSpPr>
          <p:grpSpPr>
            <a:xfrm>
              <a:off x="8683370" y="1809088"/>
              <a:ext cx="1318502" cy="369332"/>
              <a:chOff x="8682748" y="1713402"/>
              <a:chExt cx="1318502" cy="369332"/>
            </a:xfrm>
          </p:grpSpPr>
          <p:sp>
            <p:nvSpPr>
              <p:cNvPr id="24" name="TextBox 23"/>
              <p:cNvSpPr txBox="1"/>
              <p:nvPr/>
            </p:nvSpPr>
            <p:spPr>
              <a:xfrm>
                <a:off x="8927443" y="1713402"/>
                <a:ext cx="844975" cy="369332"/>
              </a:xfrm>
              <a:prstGeom prst="rect">
                <a:avLst/>
              </a:prstGeom>
              <a:noFill/>
            </p:spPr>
            <p:txBody>
              <a:bodyPr wrap="none" rtlCol="0">
                <a:spAutoFit/>
              </a:bodyPr>
              <a:lstStyle/>
              <a:p>
                <a:r>
                  <a:rPr lang="en-US" b="1" dirty="0" smtClean="0"/>
                  <a:t>Porous</a:t>
                </a:r>
                <a:endParaRPr lang="en-US" b="1" dirty="0"/>
              </a:p>
            </p:txBody>
          </p:sp>
          <p:cxnSp>
            <p:nvCxnSpPr>
              <p:cNvPr id="27" name="Straight Arrow Connector 26"/>
              <p:cNvCxnSpPr/>
              <p:nvPr/>
            </p:nvCxnSpPr>
            <p:spPr>
              <a:xfrm>
                <a:off x="9772650" y="1904338"/>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8682748" y="1866078"/>
                <a:ext cx="304916" cy="1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8664710" y="2107325"/>
              <a:ext cx="1527430" cy="585503"/>
            </a:xfrm>
            <a:prstGeom prst="ellipse">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009479" y="1101729"/>
            <a:ext cx="2530711" cy="190205"/>
            <a:chOff x="447405" y="1084160"/>
            <a:chExt cx="2530711" cy="190205"/>
          </a:xfrm>
        </p:grpSpPr>
        <p:sp>
          <p:nvSpPr>
            <p:cNvPr id="66" name="Oval 65"/>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ChangeAspect="1"/>
          </p:cNvPicPr>
          <p:nvPr/>
        </p:nvPicPr>
        <p:blipFill>
          <a:blip r:embed="rId5"/>
          <a:stretch>
            <a:fillRect/>
          </a:stretch>
        </p:blipFill>
        <p:spPr>
          <a:xfrm>
            <a:off x="760012" y="4307848"/>
            <a:ext cx="3619500" cy="2409825"/>
          </a:xfrm>
          <a:prstGeom prst="rect">
            <a:avLst/>
          </a:prstGeom>
        </p:spPr>
      </p:pic>
      <p:pic>
        <p:nvPicPr>
          <p:cNvPr id="87" name="Picture 86"/>
          <p:cNvPicPr>
            <a:picLocks noChangeAspect="1"/>
          </p:cNvPicPr>
          <p:nvPr/>
        </p:nvPicPr>
        <p:blipFill>
          <a:blip r:embed="rId6"/>
          <a:stretch>
            <a:fillRect/>
          </a:stretch>
        </p:blipFill>
        <p:spPr>
          <a:xfrm>
            <a:off x="1688183" y="5911379"/>
            <a:ext cx="1876425" cy="561975"/>
          </a:xfrm>
          <a:prstGeom prst="rect">
            <a:avLst/>
          </a:prstGeom>
        </p:spPr>
      </p:pic>
      <p:grpSp>
        <p:nvGrpSpPr>
          <p:cNvPr id="91" name="Group 90"/>
          <p:cNvGrpSpPr/>
          <p:nvPr/>
        </p:nvGrpSpPr>
        <p:grpSpPr>
          <a:xfrm>
            <a:off x="3226597" y="5028653"/>
            <a:ext cx="813043" cy="492406"/>
            <a:chOff x="3226597" y="5028653"/>
            <a:chExt cx="813043" cy="492406"/>
          </a:xfrm>
        </p:grpSpPr>
        <p:sp>
          <p:nvSpPr>
            <p:cNvPr id="88" name="Oval 87"/>
            <p:cNvSpPr/>
            <p:nvPr/>
          </p:nvSpPr>
          <p:spPr>
            <a:xfrm>
              <a:off x="3293033" y="5358340"/>
              <a:ext cx="122355" cy="1627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798357" y="5334278"/>
              <a:ext cx="122355" cy="16271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226597" y="5028653"/>
              <a:ext cx="813043" cy="369332"/>
            </a:xfrm>
            <a:prstGeom prst="rect">
              <a:avLst/>
            </a:prstGeom>
            <a:noFill/>
          </p:spPr>
          <p:txBody>
            <a:bodyPr wrap="none" rtlCol="0">
              <a:spAutoFit/>
            </a:bodyPr>
            <a:lstStyle/>
            <a:p>
              <a:r>
                <a:rPr lang="en-US" dirty="0" smtClean="0"/>
                <a:t>A       B</a:t>
              </a:r>
              <a:endParaRPr lang="en-US" dirty="0"/>
            </a:p>
          </p:txBody>
        </p:sp>
      </p:grpSp>
      <p:pic>
        <p:nvPicPr>
          <p:cNvPr id="92" name="Picture 91"/>
          <p:cNvPicPr>
            <a:picLocks noChangeAspect="1"/>
          </p:cNvPicPr>
          <p:nvPr/>
        </p:nvPicPr>
        <p:blipFill>
          <a:blip r:embed="rId7"/>
          <a:stretch>
            <a:fillRect/>
          </a:stretch>
        </p:blipFill>
        <p:spPr>
          <a:xfrm>
            <a:off x="60089" y="3463921"/>
            <a:ext cx="4114800" cy="1314450"/>
          </a:xfrm>
          <a:prstGeom prst="rect">
            <a:avLst/>
          </a:prstGeom>
        </p:spPr>
      </p:pic>
      <p:sp>
        <p:nvSpPr>
          <p:cNvPr id="93" name="TextBox 92"/>
          <p:cNvSpPr txBox="1"/>
          <p:nvPr/>
        </p:nvSpPr>
        <p:spPr>
          <a:xfrm>
            <a:off x="8606740" y="2809977"/>
            <a:ext cx="1628394" cy="369332"/>
          </a:xfrm>
          <a:prstGeom prst="rect">
            <a:avLst/>
          </a:prstGeom>
          <a:noFill/>
        </p:spPr>
        <p:txBody>
          <a:bodyPr wrap="none" rtlCol="0">
            <a:spAutoFit/>
          </a:bodyPr>
          <a:lstStyle/>
          <a:p>
            <a:r>
              <a:rPr lang="en-US" b="1" dirty="0" smtClean="0"/>
              <a:t>Hi-</a:t>
            </a:r>
            <a:r>
              <a:rPr lang="en-US" b="1" dirty="0" err="1" smtClean="0"/>
              <a:t>freq</a:t>
            </a:r>
            <a:r>
              <a:rPr lang="en-US" b="1" dirty="0" smtClean="0"/>
              <a:t>=porous</a:t>
            </a:r>
            <a:endParaRPr lang="en-US" b="1" dirty="0"/>
          </a:p>
        </p:txBody>
      </p:sp>
      <p:grpSp>
        <p:nvGrpSpPr>
          <p:cNvPr id="48" name="Group 47"/>
          <p:cNvGrpSpPr/>
          <p:nvPr/>
        </p:nvGrpSpPr>
        <p:grpSpPr>
          <a:xfrm>
            <a:off x="6713426" y="1431422"/>
            <a:ext cx="1332677" cy="1879959"/>
            <a:chOff x="6713426" y="1431422"/>
            <a:chExt cx="1332677" cy="1879959"/>
          </a:xfrm>
        </p:grpSpPr>
        <p:cxnSp>
          <p:nvCxnSpPr>
            <p:cNvPr id="43" name="Straight Arrow Connector 42"/>
            <p:cNvCxnSpPr/>
            <p:nvPr/>
          </p:nvCxnSpPr>
          <p:spPr>
            <a:xfrm flipV="1">
              <a:off x="6713426" y="1431422"/>
              <a:ext cx="1332677" cy="98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6751876" y="3236046"/>
              <a:ext cx="1246380" cy="75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Freeform 9"/>
          <p:cNvSpPr/>
          <p:nvPr/>
        </p:nvSpPr>
        <p:spPr>
          <a:xfrm>
            <a:off x="2329652" y="4841035"/>
            <a:ext cx="1828800" cy="1071061"/>
          </a:xfrm>
          <a:custGeom>
            <a:avLst/>
            <a:gdLst>
              <a:gd name="connsiteX0" fmla="*/ 0 w 1828800"/>
              <a:gd name="connsiteY0" fmla="*/ 116943 h 1071061"/>
              <a:gd name="connsiteX1" fmla="*/ 55140 w 1828800"/>
              <a:gd name="connsiteY1" fmla="*/ 2069 h 1071061"/>
              <a:gd name="connsiteX2" fmla="*/ 170014 w 1828800"/>
              <a:gd name="connsiteY2" fmla="*/ 204247 h 1071061"/>
              <a:gd name="connsiteX3" fmla="*/ 234344 w 1828800"/>
              <a:gd name="connsiteY3" fmla="*/ 259387 h 1071061"/>
              <a:gd name="connsiteX4" fmla="*/ 266509 w 1828800"/>
              <a:gd name="connsiteY4" fmla="*/ 204247 h 1071061"/>
              <a:gd name="connsiteX5" fmla="*/ 303269 w 1828800"/>
              <a:gd name="connsiteY5" fmla="*/ 613200 h 1071061"/>
              <a:gd name="connsiteX6" fmla="*/ 317054 w 1828800"/>
              <a:gd name="connsiteY6" fmla="*/ 599415 h 1071061"/>
              <a:gd name="connsiteX7" fmla="*/ 349218 w 1828800"/>
              <a:gd name="connsiteY7" fmla="*/ 332907 h 1071061"/>
              <a:gd name="connsiteX8" fmla="*/ 381383 w 1828800"/>
              <a:gd name="connsiteY8" fmla="*/ 309932 h 1071061"/>
              <a:gd name="connsiteX9" fmla="*/ 427333 w 1828800"/>
              <a:gd name="connsiteY9" fmla="*/ 562655 h 1071061"/>
              <a:gd name="connsiteX10" fmla="*/ 464093 w 1828800"/>
              <a:gd name="connsiteY10" fmla="*/ 677530 h 1071061"/>
              <a:gd name="connsiteX11" fmla="*/ 482473 w 1828800"/>
              <a:gd name="connsiteY11" fmla="*/ 365072 h 1071061"/>
              <a:gd name="connsiteX12" fmla="*/ 574372 w 1828800"/>
              <a:gd name="connsiteY12" fmla="*/ 112348 h 1071061"/>
              <a:gd name="connsiteX13" fmla="*/ 611132 w 1828800"/>
              <a:gd name="connsiteY13" fmla="*/ 116943 h 1071061"/>
              <a:gd name="connsiteX14" fmla="*/ 716816 w 1828800"/>
              <a:gd name="connsiteY14" fmla="*/ 438591 h 1071061"/>
              <a:gd name="connsiteX15" fmla="*/ 785741 w 1828800"/>
              <a:gd name="connsiteY15" fmla="*/ 475351 h 1071061"/>
              <a:gd name="connsiteX16" fmla="*/ 817906 w 1828800"/>
              <a:gd name="connsiteY16" fmla="*/ 388046 h 1071061"/>
              <a:gd name="connsiteX17" fmla="*/ 928185 w 1828800"/>
              <a:gd name="connsiteY17" fmla="*/ 227222 h 1071061"/>
              <a:gd name="connsiteX18" fmla="*/ 955755 w 1828800"/>
              <a:gd name="connsiteY18" fmla="*/ 305337 h 1071061"/>
              <a:gd name="connsiteX19" fmla="*/ 1001705 w 1828800"/>
              <a:gd name="connsiteY19" fmla="*/ 135323 h 1071061"/>
              <a:gd name="connsiteX20" fmla="*/ 1089009 w 1828800"/>
              <a:gd name="connsiteY20" fmla="*/ 521301 h 1071061"/>
              <a:gd name="connsiteX21" fmla="*/ 1194694 w 1828800"/>
              <a:gd name="connsiteY21" fmla="*/ 944038 h 1071061"/>
              <a:gd name="connsiteX22" fmla="*/ 1254428 w 1828800"/>
              <a:gd name="connsiteY22" fmla="*/ 1063508 h 1071061"/>
              <a:gd name="connsiteX23" fmla="*/ 1360113 w 1828800"/>
              <a:gd name="connsiteY23" fmla="*/ 769429 h 1071061"/>
              <a:gd name="connsiteX24" fmla="*/ 1410658 w 1828800"/>
              <a:gd name="connsiteY24" fmla="*/ 737264 h 1071061"/>
              <a:gd name="connsiteX25" fmla="*/ 1461202 w 1828800"/>
              <a:gd name="connsiteY25" fmla="*/ 898089 h 1071061"/>
              <a:gd name="connsiteX26" fmla="*/ 1502557 w 1828800"/>
              <a:gd name="connsiteY26" fmla="*/ 902684 h 1071061"/>
              <a:gd name="connsiteX27" fmla="*/ 1617431 w 1828800"/>
              <a:gd name="connsiteY27" fmla="*/ 833759 h 1071061"/>
              <a:gd name="connsiteX28" fmla="*/ 1704736 w 1828800"/>
              <a:gd name="connsiteY28" fmla="*/ 1054318 h 1071061"/>
              <a:gd name="connsiteX29" fmla="*/ 1773661 w 1828800"/>
              <a:gd name="connsiteY29" fmla="*/ 893494 h 1071061"/>
              <a:gd name="connsiteX30" fmla="*/ 1778256 w 1828800"/>
              <a:gd name="connsiteY30" fmla="*/ 930253 h 1071061"/>
              <a:gd name="connsiteX31" fmla="*/ 1828800 w 1828800"/>
              <a:gd name="connsiteY31" fmla="*/ 1063508 h 10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28800" h="1071061">
                <a:moveTo>
                  <a:pt x="0" y="116943"/>
                </a:moveTo>
                <a:cubicBezTo>
                  <a:pt x="13402" y="52230"/>
                  <a:pt x="26804" y="-12482"/>
                  <a:pt x="55140" y="2069"/>
                </a:cubicBezTo>
                <a:cubicBezTo>
                  <a:pt x="83476" y="16620"/>
                  <a:pt x="140147" y="161361"/>
                  <a:pt x="170014" y="204247"/>
                </a:cubicBezTo>
                <a:cubicBezTo>
                  <a:pt x="199881" y="247133"/>
                  <a:pt x="218262" y="259387"/>
                  <a:pt x="234344" y="259387"/>
                </a:cubicBezTo>
                <a:cubicBezTo>
                  <a:pt x="250426" y="259387"/>
                  <a:pt x="255022" y="145278"/>
                  <a:pt x="266509" y="204247"/>
                </a:cubicBezTo>
                <a:cubicBezTo>
                  <a:pt x="277996" y="263216"/>
                  <a:pt x="294845" y="547339"/>
                  <a:pt x="303269" y="613200"/>
                </a:cubicBezTo>
                <a:cubicBezTo>
                  <a:pt x="311693" y="679061"/>
                  <a:pt x="309396" y="646131"/>
                  <a:pt x="317054" y="599415"/>
                </a:cubicBezTo>
                <a:cubicBezTo>
                  <a:pt x="324712" y="552700"/>
                  <a:pt x="338497" y="381154"/>
                  <a:pt x="349218" y="332907"/>
                </a:cubicBezTo>
                <a:cubicBezTo>
                  <a:pt x="359939" y="284660"/>
                  <a:pt x="368364" y="271641"/>
                  <a:pt x="381383" y="309932"/>
                </a:cubicBezTo>
                <a:cubicBezTo>
                  <a:pt x="394402" y="348223"/>
                  <a:pt x="413548" y="501389"/>
                  <a:pt x="427333" y="562655"/>
                </a:cubicBezTo>
                <a:cubicBezTo>
                  <a:pt x="441118" y="623921"/>
                  <a:pt x="454903" y="710460"/>
                  <a:pt x="464093" y="677530"/>
                </a:cubicBezTo>
                <a:cubicBezTo>
                  <a:pt x="473283" y="644600"/>
                  <a:pt x="464093" y="459269"/>
                  <a:pt x="482473" y="365072"/>
                </a:cubicBezTo>
                <a:cubicBezTo>
                  <a:pt x="500853" y="270875"/>
                  <a:pt x="552929" y="153703"/>
                  <a:pt x="574372" y="112348"/>
                </a:cubicBezTo>
                <a:cubicBezTo>
                  <a:pt x="595815" y="70993"/>
                  <a:pt x="587391" y="62569"/>
                  <a:pt x="611132" y="116943"/>
                </a:cubicBezTo>
                <a:cubicBezTo>
                  <a:pt x="634873" y="171317"/>
                  <a:pt x="687715" y="378856"/>
                  <a:pt x="716816" y="438591"/>
                </a:cubicBezTo>
                <a:cubicBezTo>
                  <a:pt x="745917" y="498326"/>
                  <a:pt x="768893" y="483775"/>
                  <a:pt x="785741" y="475351"/>
                </a:cubicBezTo>
                <a:cubicBezTo>
                  <a:pt x="802589" y="466927"/>
                  <a:pt x="794165" y="429401"/>
                  <a:pt x="817906" y="388046"/>
                </a:cubicBezTo>
                <a:cubicBezTo>
                  <a:pt x="841647" y="346691"/>
                  <a:pt x="905210" y="241007"/>
                  <a:pt x="928185" y="227222"/>
                </a:cubicBezTo>
                <a:cubicBezTo>
                  <a:pt x="951160" y="213437"/>
                  <a:pt x="943502" y="320653"/>
                  <a:pt x="955755" y="305337"/>
                </a:cubicBezTo>
                <a:cubicBezTo>
                  <a:pt x="968008" y="290021"/>
                  <a:pt x="979496" y="99329"/>
                  <a:pt x="1001705" y="135323"/>
                </a:cubicBezTo>
                <a:cubicBezTo>
                  <a:pt x="1023914" y="171317"/>
                  <a:pt x="1056844" y="386515"/>
                  <a:pt x="1089009" y="521301"/>
                </a:cubicBezTo>
                <a:cubicBezTo>
                  <a:pt x="1121174" y="656087"/>
                  <a:pt x="1167124" y="853670"/>
                  <a:pt x="1194694" y="944038"/>
                </a:cubicBezTo>
                <a:cubicBezTo>
                  <a:pt x="1222264" y="1034406"/>
                  <a:pt x="1226858" y="1092609"/>
                  <a:pt x="1254428" y="1063508"/>
                </a:cubicBezTo>
                <a:cubicBezTo>
                  <a:pt x="1281998" y="1034407"/>
                  <a:pt x="1334075" y="823803"/>
                  <a:pt x="1360113" y="769429"/>
                </a:cubicBezTo>
                <a:cubicBezTo>
                  <a:pt x="1386151" y="715055"/>
                  <a:pt x="1393810" y="715821"/>
                  <a:pt x="1410658" y="737264"/>
                </a:cubicBezTo>
                <a:cubicBezTo>
                  <a:pt x="1427506" y="758707"/>
                  <a:pt x="1445886" y="870519"/>
                  <a:pt x="1461202" y="898089"/>
                </a:cubicBezTo>
                <a:cubicBezTo>
                  <a:pt x="1476518" y="925659"/>
                  <a:pt x="1476519" y="913406"/>
                  <a:pt x="1502557" y="902684"/>
                </a:cubicBezTo>
                <a:cubicBezTo>
                  <a:pt x="1528595" y="891962"/>
                  <a:pt x="1583735" y="808487"/>
                  <a:pt x="1617431" y="833759"/>
                </a:cubicBezTo>
                <a:cubicBezTo>
                  <a:pt x="1651128" y="859031"/>
                  <a:pt x="1678698" y="1044362"/>
                  <a:pt x="1704736" y="1054318"/>
                </a:cubicBezTo>
                <a:cubicBezTo>
                  <a:pt x="1730774" y="1064274"/>
                  <a:pt x="1761408" y="914171"/>
                  <a:pt x="1773661" y="893494"/>
                </a:cubicBezTo>
                <a:cubicBezTo>
                  <a:pt x="1785914" y="872817"/>
                  <a:pt x="1769066" y="901917"/>
                  <a:pt x="1778256" y="930253"/>
                </a:cubicBezTo>
                <a:cubicBezTo>
                  <a:pt x="1787446" y="958589"/>
                  <a:pt x="1808123" y="1011048"/>
                  <a:pt x="1828800" y="10635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49744" y="4291133"/>
            <a:ext cx="2210075" cy="415498"/>
          </a:xfrm>
          <a:prstGeom prst="rect">
            <a:avLst/>
          </a:prstGeom>
        </p:spPr>
        <p:txBody>
          <a:bodyPr wrap="square">
            <a:spAutoFit/>
          </a:bodyPr>
          <a:lstStyle/>
          <a:p>
            <a:r>
              <a:rPr lang="en-US" sz="1050" dirty="0">
                <a:latin typeface="Book Antiqua" panose="02040602050305030304" pitchFamily="18" charset="0"/>
              </a:rPr>
              <a:t>correlation coefficient </a:t>
            </a:r>
            <a:endParaRPr lang="en-US" sz="1050" dirty="0" smtClean="0">
              <a:latin typeface="Book Antiqua" panose="02040602050305030304" pitchFamily="18" charset="0"/>
            </a:endParaRPr>
          </a:p>
          <a:p>
            <a:r>
              <a:rPr lang="en-US" sz="1050" dirty="0" smtClean="0">
                <a:latin typeface="Book Antiqua" panose="02040602050305030304" pitchFamily="18" charset="0"/>
              </a:rPr>
              <a:t>of m eigenvector &amp; trace A,B</a:t>
            </a:r>
            <a:endParaRPr lang="en-US" sz="300" b="1" i="1" dirty="0">
              <a:latin typeface="Book Antiqua" panose="02040602050305030304" pitchFamily="18" charset="0"/>
            </a:endParaRPr>
          </a:p>
        </p:txBody>
      </p:sp>
      <p:pic>
        <p:nvPicPr>
          <p:cNvPr id="41" name="Picture 40"/>
          <p:cNvPicPr>
            <a:picLocks noChangeAspect="1"/>
          </p:cNvPicPr>
          <p:nvPr/>
        </p:nvPicPr>
        <p:blipFill>
          <a:blip r:embed="rId8"/>
          <a:stretch>
            <a:fillRect/>
          </a:stretch>
        </p:blipFill>
        <p:spPr>
          <a:xfrm>
            <a:off x="4490484" y="4275909"/>
            <a:ext cx="3752850" cy="1647825"/>
          </a:xfrm>
          <a:prstGeom prst="rect">
            <a:avLst/>
          </a:prstGeom>
        </p:spPr>
      </p:pic>
      <p:sp>
        <p:nvSpPr>
          <p:cNvPr id="45" name="Rectangle 44"/>
          <p:cNvSpPr/>
          <p:nvPr/>
        </p:nvSpPr>
        <p:spPr>
          <a:xfrm>
            <a:off x="4443850" y="5687933"/>
            <a:ext cx="7620679" cy="1200329"/>
          </a:xfrm>
          <a:prstGeom prst="rect">
            <a:avLst/>
          </a:prstGeom>
          <a:solidFill>
            <a:schemeClr val="bg1"/>
          </a:solidFill>
        </p:spPr>
        <p:txBody>
          <a:bodyPr wrap="square">
            <a:spAutoFit/>
          </a:bodyPr>
          <a:lstStyle/>
          <a:p>
            <a:r>
              <a:rPr lang="en-US" dirty="0">
                <a:latin typeface="Book Antiqua" panose="02040602050305030304" pitchFamily="18" charset="0"/>
              </a:rPr>
              <a:t>If it could be assigned to a class,</a:t>
            </a:r>
          </a:p>
          <a:p>
            <a:r>
              <a:rPr lang="en-US" dirty="0">
                <a:latin typeface="Book Antiqua" panose="02040602050305030304" pitchFamily="18" charset="0"/>
              </a:rPr>
              <a:t>the probability it was in the correct class was computed as the ratio of its</a:t>
            </a:r>
          </a:p>
          <a:p>
            <a:r>
              <a:rPr lang="en-US" dirty="0">
                <a:latin typeface="Book Antiqua" panose="02040602050305030304" pitchFamily="18" charset="0"/>
              </a:rPr>
              <a:t>reciprocal distance to that class and the sum of the reciprocal distance to </a:t>
            </a:r>
            <a:r>
              <a:rPr lang="en-US" dirty="0" smtClean="0">
                <a:latin typeface="Book Antiqua" panose="02040602050305030304" pitchFamily="18" charset="0"/>
              </a:rPr>
              <a:t>all classes </a:t>
            </a:r>
            <a:r>
              <a:rPr lang="en-US" sz="1600" dirty="0">
                <a:latin typeface="Arial" panose="020B0604020202020204" pitchFamily="34" charset="0"/>
              </a:rPr>
              <a:t>:</a:t>
            </a:r>
            <a:endParaRPr lang="en-US" dirty="0"/>
          </a:p>
        </p:txBody>
      </p:sp>
      <p:sp>
        <p:nvSpPr>
          <p:cNvPr id="109" name="TextBox 108"/>
          <p:cNvSpPr txBox="1"/>
          <p:nvPr/>
        </p:nvSpPr>
        <p:spPr>
          <a:xfrm>
            <a:off x="10435133" y="4266837"/>
            <a:ext cx="1552861" cy="923330"/>
          </a:xfrm>
          <a:prstGeom prst="rect">
            <a:avLst/>
          </a:prstGeom>
          <a:noFill/>
        </p:spPr>
        <p:txBody>
          <a:bodyPr wrap="none" rtlCol="0">
            <a:spAutoFit/>
          </a:bodyPr>
          <a:lstStyle/>
          <a:p>
            <a:r>
              <a:rPr lang="en-US" dirty="0" smtClean="0"/>
              <a:t>Each trace has</a:t>
            </a:r>
          </a:p>
          <a:p>
            <a:r>
              <a:rPr lang="en-US" dirty="0" smtClean="0"/>
              <a:t>a </a:t>
            </a:r>
            <a:r>
              <a:rPr lang="en-US" dirty="0" err="1" smtClean="0"/>
              <a:t>coeff</a:t>
            </a:r>
            <a:r>
              <a:rPr lang="en-US" dirty="0" smtClean="0"/>
              <a:t>.  </a:t>
            </a:r>
            <a:r>
              <a:rPr lang="en-US" dirty="0" smtClean="0">
                <a:latin typeface="Symbol" panose="05050102010706020507" pitchFamily="18" charset="2"/>
              </a:rPr>
              <a:t>a  </a:t>
            </a:r>
            <a:r>
              <a:rPr lang="en-US" dirty="0" smtClean="0"/>
              <a:t>for</a:t>
            </a:r>
          </a:p>
          <a:p>
            <a:r>
              <a:rPr lang="en-US" dirty="0" smtClean="0"/>
              <a:t>PC1 and PC2</a:t>
            </a:r>
            <a:endParaRPr lang="en-US" dirty="0"/>
          </a:p>
        </p:txBody>
      </p:sp>
      <p:grpSp>
        <p:nvGrpSpPr>
          <p:cNvPr id="117" name="Group 116"/>
          <p:cNvGrpSpPr/>
          <p:nvPr/>
        </p:nvGrpSpPr>
        <p:grpSpPr>
          <a:xfrm>
            <a:off x="7791759" y="3969629"/>
            <a:ext cx="3024324" cy="1795804"/>
            <a:chOff x="7791759" y="3969629"/>
            <a:chExt cx="3024324" cy="1795804"/>
          </a:xfrm>
        </p:grpSpPr>
        <p:cxnSp>
          <p:nvCxnSpPr>
            <p:cNvPr id="79" name="Straight Connector 78"/>
            <p:cNvCxnSpPr/>
            <p:nvPr/>
          </p:nvCxnSpPr>
          <p:spPr>
            <a:xfrm>
              <a:off x="8606740" y="4121146"/>
              <a:ext cx="0" cy="1566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254189" y="5376565"/>
              <a:ext cx="2561894" cy="39072"/>
            </a:xfrm>
            <a:prstGeom prst="line">
              <a:avLst/>
            </a:prstGeom>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397760" y="5396101"/>
              <a:ext cx="409086" cy="369332"/>
            </a:xfrm>
            <a:prstGeom prst="rect">
              <a:avLst/>
            </a:prstGeom>
            <a:noFill/>
          </p:spPr>
          <p:txBody>
            <a:bodyPr wrap="none" rtlCol="0">
              <a:spAutoFit/>
            </a:bodyPr>
            <a:lstStyle/>
            <a:p>
              <a:r>
                <a:rPr lang="en-US" dirty="0" smtClean="0">
                  <a:latin typeface="Symbol" panose="05050102010706020507" pitchFamily="18" charset="2"/>
                </a:rPr>
                <a:t>a</a:t>
              </a:r>
              <a:r>
                <a:rPr lang="en-US" baseline="-25000" dirty="0" smtClean="0"/>
                <a:t>1</a:t>
              </a:r>
              <a:endParaRPr lang="en-US" dirty="0"/>
            </a:p>
          </p:txBody>
        </p:sp>
        <p:sp>
          <p:nvSpPr>
            <p:cNvPr id="108" name="TextBox 107"/>
            <p:cNvSpPr txBox="1"/>
            <p:nvPr/>
          </p:nvSpPr>
          <p:spPr>
            <a:xfrm>
              <a:off x="8118072" y="4521965"/>
              <a:ext cx="409086" cy="369332"/>
            </a:xfrm>
            <a:prstGeom prst="rect">
              <a:avLst/>
            </a:prstGeom>
            <a:noFill/>
          </p:spPr>
          <p:txBody>
            <a:bodyPr wrap="none" rtlCol="0">
              <a:spAutoFit/>
            </a:bodyPr>
            <a:lstStyle/>
            <a:p>
              <a:r>
                <a:rPr lang="en-US" dirty="0" smtClean="0">
                  <a:latin typeface="Symbol" panose="05050102010706020507" pitchFamily="18" charset="2"/>
                </a:rPr>
                <a:t>a</a:t>
              </a:r>
              <a:r>
                <a:rPr lang="en-US" baseline="-25000" dirty="0" smtClean="0"/>
                <a:t>2</a:t>
              </a:r>
              <a:endParaRPr lang="en-US" dirty="0"/>
            </a:p>
          </p:txBody>
        </p:sp>
        <p:sp>
          <p:nvSpPr>
            <p:cNvPr id="107" name="Oval 106"/>
            <p:cNvSpPr/>
            <p:nvPr/>
          </p:nvSpPr>
          <p:spPr>
            <a:xfrm>
              <a:off x="8797707" y="509982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950107" y="489027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9102507" y="521412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816757" y="536652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9834419" y="4260454"/>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9632881" y="4640287"/>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9431343" y="4372420"/>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9915605" y="4580803"/>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7791759" y="4979874"/>
              <a:ext cx="1071127" cy="261610"/>
            </a:xfrm>
            <a:prstGeom prst="rect">
              <a:avLst/>
            </a:prstGeom>
            <a:noFill/>
          </p:spPr>
          <p:txBody>
            <a:bodyPr wrap="none" rtlCol="0">
              <a:spAutoFit/>
            </a:bodyPr>
            <a:lstStyle/>
            <a:p>
              <a:r>
                <a:rPr lang="en-US" sz="1100" b="1" dirty="0" smtClean="0"/>
                <a:t>Hi-</a:t>
              </a:r>
              <a:r>
                <a:rPr lang="en-US" sz="1100" b="1" dirty="0" err="1" smtClean="0"/>
                <a:t>freq</a:t>
              </a:r>
              <a:r>
                <a:rPr lang="en-US" sz="1100" b="1" dirty="0" smtClean="0"/>
                <a:t>=porous</a:t>
              </a:r>
              <a:endParaRPr lang="en-US" sz="1100" b="1" dirty="0"/>
            </a:p>
          </p:txBody>
        </p:sp>
        <p:sp>
          <p:nvSpPr>
            <p:cNvPr id="119" name="TextBox 118"/>
            <p:cNvSpPr txBox="1"/>
            <p:nvPr/>
          </p:nvSpPr>
          <p:spPr>
            <a:xfrm>
              <a:off x="9496522" y="3969629"/>
              <a:ext cx="692818" cy="261610"/>
            </a:xfrm>
            <a:prstGeom prst="rect">
              <a:avLst/>
            </a:prstGeom>
            <a:noFill/>
          </p:spPr>
          <p:txBody>
            <a:bodyPr wrap="none" rtlCol="0">
              <a:spAutoFit/>
            </a:bodyPr>
            <a:lstStyle/>
            <a:p>
              <a:r>
                <a:rPr lang="en-US" sz="1100" b="1" dirty="0" smtClean="0"/>
                <a:t>Dry Hole</a:t>
              </a:r>
              <a:endParaRPr lang="en-US" sz="1100" b="1" dirty="0"/>
            </a:p>
          </p:txBody>
        </p:sp>
      </p:grpSp>
    </p:spTree>
    <p:extLst>
      <p:ext uri="{BB962C8B-B14F-4D97-AF65-F5344CB8AC3E}">
        <p14:creationId xmlns:p14="http://schemas.microsoft.com/office/powerpoint/2010/main" val="374495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9"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54317" y="3349667"/>
            <a:ext cx="11512414" cy="3435364"/>
            <a:chOff x="254317" y="3349667"/>
            <a:chExt cx="11512414" cy="3435364"/>
          </a:xfrm>
        </p:grpSpPr>
        <p:grpSp>
          <p:nvGrpSpPr>
            <p:cNvPr id="53" name="Group 52"/>
            <p:cNvGrpSpPr/>
            <p:nvPr/>
          </p:nvGrpSpPr>
          <p:grpSpPr>
            <a:xfrm>
              <a:off x="7583297" y="3637813"/>
              <a:ext cx="3232786" cy="3050592"/>
              <a:chOff x="7583297" y="3637813"/>
              <a:chExt cx="3232786" cy="3050592"/>
            </a:xfrm>
          </p:grpSpPr>
          <p:pic>
            <p:nvPicPr>
              <p:cNvPr id="16" name="Picture 15"/>
              <p:cNvPicPr>
                <a:picLocks noChangeAspect="1"/>
              </p:cNvPicPr>
              <p:nvPr/>
            </p:nvPicPr>
            <p:blipFill>
              <a:blip r:embed="rId2"/>
              <a:stretch>
                <a:fillRect/>
              </a:stretch>
            </p:blipFill>
            <p:spPr>
              <a:xfrm rot="5400000">
                <a:off x="7813802" y="3686125"/>
                <a:ext cx="2771775" cy="3232786"/>
              </a:xfrm>
              <a:prstGeom prst="rect">
                <a:avLst/>
              </a:prstGeom>
            </p:spPr>
          </p:pic>
          <p:sp>
            <p:nvSpPr>
              <p:cNvPr id="42" name="Rectangle 41"/>
              <p:cNvSpPr/>
              <p:nvPr/>
            </p:nvSpPr>
            <p:spPr>
              <a:xfrm>
                <a:off x="8054887" y="43451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054887" y="55919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9351848" y="3637813"/>
                <a:ext cx="28195" cy="41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8054887" y="5235169"/>
                <a:ext cx="2616607" cy="369332"/>
                <a:chOff x="8054887" y="5235169"/>
                <a:chExt cx="2616607" cy="369332"/>
              </a:xfrm>
            </p:grpSpPr>
            <p:sp>
              <p:nvSpPr>
                <p:cNvPr id="50" name="Rectangle 49"/>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8150163" y="5235169"/>
                  <a:ext cx="2521331" cy="369332"/>
                </a:xfrm>
                <a:prstGeom prst="rect">
                  <a:avLst/>
                </a:prstGeom>
                <a:noFill/>
              </p:spPr>
              <p:txBody>
                <a:bodyPr wrap="none" rtlCol="0">
                  <a:spAutoFit/>
                </a:bodyPr>
                <a:lstStyle/>
                <a:p>
                  <a:r>
                    <a:rPr lang="en-US" dirty="0" smtClean="0"/>
                    <a:t>          3-Components        </a:t>
                  </a:r>
                  <a:endParaRPr lang="en-US" dirty="0"/>
                </a:p>
              </p:txBody>
            </p:sp>
          </p:grpSp>
          <p:grpSp>
            <p:nvGrpSpPr>
              <p:cNvPr id="55" name="Group 54"/>
              <p:cNvGrpSpPr/>
              <p:nvPr/>
            </p:nvGrpSpPr>
            <p:grpSpPr>
              <a:xfrm>
                <a:off x="8071739" y="3945536"/>
                <a:ext cx="2616607" cy="369332"/>
                <a:chOff x="8054887" y="5235169"/>
                <a:chExt cx="2616607" cy="369332"/>
              </a:xfrm>
            </p:grpSpPr>
            <p:sp>
              <p:nvSpPr>
                <p:cNvPr id="56" name="Rectangle 55"/>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8150163" y="5235169"/>
                  <a:ext cx="2521331" cy="369332"/>
                </a:xfrm>
                <a:prstGeom prst="rect">
                  <a:avLst/>
                </a:prstGeom>
                <a:noFill/>
              </p:spPr>
              <p:txBody>
                <a:bodyPr wrap="none" rtlCol="0">
                  <a:spAutoFit/>
                </a:bodyPr>
                <a:lstStyle/>
                <a:p>
                  <a:r>
                    <a:rPr lang="en-US" dirty="0" smtClean="0"/>
                    <a:t>          2-Components        </a:t>
                  </a:r>
                  <a:endParaRPr lang="en-US" dirty="0"/>
                </a:p>
              </p:txBody>
            </p:sp>
          </p:grpSp>
        </p:grpSp>
        <p:grpSp>
          <p:nvGrpSpPr>
            <p:cNvPr id="58" name="Group 57"/>
            <p:cNvGrpSpPr/>
            <p:nvPr/>
          </p:nvGrpSpPr>
          <p:grpSpPr>
            <a:xfrm>
              <a:off x="8001127" y="4195437"/>
              <a:ext cx="2530711" cy="190205"/>
              <a:chOff x="447405" y="1084160"/>
              <a:chExt cx="2530711" cy="190205"/>
            </a:xfrm>
          </p:grpSpPr>
          <p:sp>
            <p:nvSpPr>
              <p:cNvPr id="59" name="Oval 58"/>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085196" y="5487452"/>
              <a:ext cx="2530711" cy="190205"/>
              <a:chOff x="447405" y="1084160"/>
              <a:chExt cx="2530711" cy="190205"/>
            </a:xfrm>
          </p:grpSpPr>
          <p:sp>
            <p:nvSpPr>
              <p:cNvPr id="72" name="Oval 71"/>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9644034" y="3662772"/>
              <a:ext cx="2122697" cy="369332"/>
            </a:xfrm>
            <a:prstGeom prst="rect">
              <a:avLst/>
            </a:prstGeom>
            <a:noFill/>
          </p:spPr>
          <p:txBody>
            <a:bodyPr wrap="none" rtlCol="0">
              <a:spAutoFit/>
            </a:bodyPr>
            <a:lstStyle/>
            <a:p>
              <a:r>
                <a:rPr lang="en-US" dirty="0" smtClean="0"/>
                <a:t>X</a:t>
              </a:r>
              <a:r>
                <a:rPr lang="en-US" baseline="30000" dirty="0" smtClean="0"/>
                <a:t>(n)</a:t>
              </a:r>
              <a:r>
                <a:rPr lang="en-US" dirty="0" smtClean="0"/>
                <a:t> =(t</a:t>
              </a:r>
              <a:r>
                <a:rPr lang="en-US" baseline="-25000" dirty="0" smtClean="0"/>
                <a:t>1</a:t>
              </a:r>
              <a:r>
                <a:rPr lang="en-US" dirty="0" smtClean="0"/>
                <a:t>, t</a:t>
              </a:r>
              <a:r>
                <a:rPr lang="en-US" baseline="-25000" dirty="0" smtClean="0"/>
                <a:t>2</a:t>
              </a:r>
              <a:r>
                <a:rPr lang="en-US" dirty="0" smtClean="0"/>
                <a:t>, ……t</a:t>
              </a:r>
              <a:r>
                <a:rPr lang="en-US" baseline="-25000" dirty="0" smtClean="0"/>
                <a:t>150</a:t>
              </a:r>
              <a:r>
                <a:rPr lang="en-US" dirty="0" smtClean="0"/>
                <a:t>)</a:t>
              </a:r>
              <a:r>
                <a:rPr lang="en-US" baseline="30000" dirty="0" smtClean="0"/>
                <a:t>(n)</a:t>
              </a:r>
              <a:endParaRPr lang="en-US" dirty="0"/>
            </a:p>
          </p:txBody>
        </p:sp>
        <p:sp>
          <p:nvSpPr>
            <p:cNvPr id="78" name="TextBox 77"/>
            <p:cNvSpPr txBox="1"/>
            <p:nvPr/>
          </p:nvSpPr>
          <p:spPr>
            <a:xfrm>
              <a:off x="5258071" y="4427558"/>
              <a:ext cx="2788032" cy="369332"/>
            </a:xfrm>
            <a:prstGeom prst="rect">
              <a:avLst/>
            </a:prstGeom>
            <a:noFill/>
          </p:spPr>
          <p:txBody>
            <a:bodyPr wrap="square" rtlCol="0">
              <a:spAutoFit/>
            </a:bodyPr>
            <a:lstStyle/>
            <a:p>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b="1" dirty="0" smtClean="0"/>
                <a:t>X</a:t>
              </a:r>
              <a:r>
                <a:rPr lang="en-US" b="1" baseline="30000" dirty="0" smtClean="0"/>
                <a:t>(n)</a:t>
              </a:r>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dirty="0" smtClean="0">
                  <a:sym typeface="Symbol" panose="05050102010706020507" pitchFamily="18" charset="2"/>
                </a:rPr>
                <a:t> + </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endParaRPr lang="en-US" dirty="0"/>
            </a:p>
          </p:txBody>
        </p:sp>
        <p:sp>
          <p:nvSpPr>
            <p:cNvPr id="80" name="TextBox 79"/>
            <p:cNvSpPr txBox="1"/>
            <p:nvPr/>
          </p:nvSpPr>
          <p:spPr>
            <a:xfrm>
              <a:off x="4572951" y="5894889"/>
              <a:ext cx="3637390" cy="369332"/>
            </a:xfrm>
            <a:prstGeom prst="rect">
              <a:avLst/>
            </a:prstGeom>
            <a:noFill/>
          </p:spPr>
          <p:txBody>
            <a:bodyPr wrap="square" rtlCol="0">
              <a:spAutoFit/>
            </a:bodyPr>
            <a:lstStyle/>
            <a:p>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dirty="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2</a:t>
              </a:r>
              <a:r>
                <a:rPr lang="en-US" dirty="0" smtClean="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3</a:t>
              </a:r>
              <a:r>
                <a:rPr lang="en-US" dirty="0" smtClean="0">
                  <a:sym typeface="Symbol" panose="05050102010706020507" pitchFamily="18" charset="2"/>
                </a:rPr>
                <a:t>)</a:t>
              </a:r>
              <a:endParaRPr lang="en-US" dirty="0"/>
            </a:p>
          </p:txBody>
        </p:sp>
        <p:pic>
          <p:nvPicPr>
            <p:cNvPr id="77" name="Picture 76"/>
            <p:cNvPicPr>
              <a:picLocks noChangeAspect="1"/>
            </p:cNvPicPr>
            <p:nvPr/>
          </p:nvPicPr>
          <p:blipFill>
            <a:blip r:embed="rId3"/>
            <a:stretch>
              <a:fillRect/>
            </a:stretch>
          </p:blipFill>
          <p:spPr>
            <a:xfrm>
              <a:off x="5979715" y="4856469"/>
              <a:ext cx="1285875" cy="962025"/>
            </a:xfrm>
            <a:prstGeom prst="rect">
              <a:avLst/>
            </a:prstGeom>
          </p:spPr>
        </p:pic>
        <p:grpSp>
          <p:nvGrpSpPr>
            <p:cNvPr id="83" name="Group 82"/>
            <p:cNvGrpSpPr/>
            <p:nvPr/>
          </p:nvGrpSpPr>
          <p:grpSpPr>
            <a:xfrm>
              <a:off x="4874910" y="5911379"/>
              <a:ext cx="3073847" cy="873652"/>
              <a:chOff x="4874910" y="5911379"/>
              <a:chExt cx="3073847" cy="873652"/>
            </a:xfrm>
          </p:grpSpPr>
          <p:sp>
            <p:nvSpPr>
              <p:cNvPr id="81" name="TextBox 80"/>
              <p:cNvSpPr txBox="1"/>
              <p:nvPr/>
            </p:nvSpPr>
            <p:spPr>
              <a:xfrm>
                <a:off x="5071212" y="6415699"/>
                <a:ext cx="2406428" cy="369332"/>
              </a:xfrm>
              <a:prstGeom prst="rect">
                <a:avLst/>
              </a:prstGeom>
              <a:noFill/>
            </p:spPr>
            <p:txBody>
              <a:bodyPr wrap="none" rtlCol="0">
                <a:spAutoFit/>
              </a:bodyPr>
              <a:lstStyle/>
              <a:p>
                <a:r>
                  <a:rPr lang="en-US" b="1" dirty="0" smtClean="0">
                    <a:solidFill>
                      <a:srgbClr val="FF0000"/>
                    </a:solidFill>
                  </a:rPr>
                  <a:t>Correlation coefficients</a:t>
                </a:r>
                <a:endParaRPr lang="en-US" b="1" dirty="0">
                  <a:solidFill>
                    <a:srgbClr val="FF0000"/>
                  </a:solidFill>
                </a:endParaRPr>
              </a:p>
            </p:txBody>
          </p:sp>
          <p:sp>
            <p:nvSpPr>
              <p:cNvPr id="82" name="Rectangle 81"/>
              <p:cNvSpPr/>
              <p:nvPr/>
            </p:nvSpPr>
            <p:spPr>
              <a:xfrm>
                <a:off x="4874910" y="592619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90046" y="591878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57056" y="591137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ChangeAspect="1"/>
            </p:cNvPicPr>
            <p:nvPr/>
          </p:nvPicPr>
          <p:blipFill>
            <a:blip r:embed="rId4"/>
            <a:stretch>
              <a:fillRect/>
            </a:stretch>
          </p:blipFill>
          <p:spPr>
            <a:xfrm>
              <a:off x="760012" y="4307848"/>
              <a:ext cx="3619500" cy="2409825"/>
            </a:xfrm>
            <a:prstGeom prst="rect">
              <a:avLst/>
            </a:prstGeom>
          </p:spPr>
        </p:pic>
        <p:pic>
          <p:nvPicPr>
            <p:cNvPr id="87" name="Picture 86"/>
            <p:cNvPicPr>
              <a:picLocks noChangeAspect="1"/>
            </p:cNvPicPr>
            <p:nvPr/>
          </p:nvPicPr>
          <p:blipFill>
            <a:blip r:embed="rId5"/>
            <a:stretch>
              <a:fillRect/>
            </a:stretch>
          </p:blipFill>
          <p:spPr>
            <a:xfrm>
              <a:off x="1688183" y="5911379"/>
              <a:ext cx="1876425" cy="561975"/>
            </a:xfrm>
            <a:prstGeom prst="rect">
              <a:avLst/>
            </a:prstGeom>
          </p:spPr>
        </p:pic>
        <p:grpSp>
          <p:nvGrpSpPr>
            <p:cNvPr id="91" name="Group 90"/>
            <p:cNvGrpSpPr/>
            <p:nvPr/>
          </p:nvGrpSpPr>
          <p:grpSpPr>
            <a:xfrm>
              <a:off x="3226597" y="5028653"/>
              <a:ext cx="813043" cy="492406"/>
              <a:chOff x="3226597" y="5028653"/>
              <a:chExt cx="813043" cy="492406"/>
            </a:xfrm>
          </p:grpSpPr>
          <p:sp>
            <p:nvSpPr>
              <p:cNvPr id="88" name="Oval 87"/>
              <p:cNvSpPr/>
              <p:nvPr/>
            </p:nvSpPr>
            <p:spPr>
              <a:xfrm>
                <a:off x="3293033" y="5358340"/>
                <a:ext cx="122355" cy="1627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798357" y="5334278"/>
                <a:ext cx="122355" cy="16271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226597" y="5028653"/>
                <a:ext cx="813043" cy="369332"/>
              </a:xfrm>
              <a:prstGeom prst="rect">
                <a:avLst/>
              </a:prstGeom>
              <a:noFill/>
            </p:spPr>
            <p:txBody>
              <a:bodyPr wrap="none" rtlCol="0">
                <a:spAutoFit/>
              </a:bodyPr>
              <a:lstStyle/>
              <a:p>
                <a:r>
                  <a:rPr lang="en-US" dirty="0" smtClean="0"/>
                  <a:t>A       B</a:t>
                </a:r>
                <a:endParaRPr lang="en-US" dirty="0"/>
              </a:p>
            </p:txBody>
          </p:sp>
        </p:grpSp>
        <p:pic>
          <p:nvPicPr>
            <p:cNvPr id="92" name="Picture 91"/>
            <p:cNvPicPr>
              <a:picLocks noChangeAspect="1"/>
            </p:cNvPicPr>
            <p:nvPr/>
          </p:nvPicPr>
          <p:blipFill>
            <a:blip r:embed="rId6"/>
            <a:stretch>
              <a:fillRect/>
            </a:stretch>
          </p:blipFill>
          <p:spPr>
            <a:xfrm>
              <a:off x="254317" y="3349667"/>
              <a:ext cx="4114800" cy="1314450"/>
            </a:xfrm>
            <a:prstGeom prst="rect">
              <a:avLst/>
            </a:prstGeom>
          </p:spPr>
        </p:pic>
      </p:grpSp>
      <p:pic>
        <p:nvPicPr>
          <p:cNvPr id="19" name="Picture 18"/>
          <p:cNvPicPr>
            <a:picLocks noChangeAspect="1"/>
          </p:cNvPicPr>
          <p:nvPr/>
        </p:nvPicPr>
        <p:blipFill>
          <a:blip r:embed="rId7"/>
          <a:stretch>
            <a:fillRect/>
          </a:stretch>
        </p:blipFill>
        <p:spPr>
          <a:xfrm>
            <a:off x="227591" y="4612224"/>
            <a:ext cx="4276725" cy="1828800"/>
          </a:xfrm>
          <a:prstGeom prst="rect">
            <a:avLst/>
          </a:prstGeom>
        </p:spPr>
      </p:pic>
      <p:pic>
        <p:nvPicPr>
          <p:cNvPr id="20" name="Picture 19"/>
          <p:cNvPicPr>
            <a:picLocks noChangeAspect="1"/>
          </p:cNvPicPr>
          <p:nvPr/>
        </p:nvPicPr>
        <p:blipFill>
          <a:blip r:embed="rId8"/>
          <a:stretch>
            <a:fillRect/>
          </a:stretch>
        </p:blipFill>
        <p:spPr>
          <a:xfrm rot="5400000">
            <a:off x="6324316" y="2776195"/>
            <a:ext cx="2638425" cy="5052646"/>
          </a:xfrm>
          <a:prstGeom prst="rect">
            <a:avLst/>
          </a:prstGeom>
        </p:spPr>
      </p:pic>
      <p:pic>
        <p:nvPicPr>
          <p:cNvPr id="94" name="Picture 93"/>
          <p:cNvPicPr>
            <a:picLocks noChangeAspect="1"/>
          </p:cNvPicPr>
          <p:nvPr/>
        </p:nvPicPr>
        <p:blipFill>
          <a:blip r:embed="rId9"/>
          <a:stretch>
            <a:fillRect/>
          </a:stretch>
        </p:blipFill>
        <p:spPr>
          <a:xfrm rot="5400000">
            <a:off x="6113113" y="2718075"/>
            <a:ext cx="3778971" cy="6480235"/>
          </a:xfrm>
          <a:prstGeom prst="rect">
            <a:avLst/>
          </a:prstGeom>
        </p:spPr>
      </p:pic>
    </p:spTree>
    <p:extLst>
      <p:ext uri="{BB962C8B-B14F-4D97-AF65-F5344CB8AC3E}">
        <p14:creationId xmlns:p14="http://schemas.microsoft.com/office/powerpoint/2010/main" val="190070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11111E-6 L 0.00312 -0.34583 " pathEditMode="relative" rAng="0" ptsTypes="AA">
                                      <p:cBhvr>
                                        <p:cTn id="6" dur="2000" fill="hold"/>
                                        <p:tgtEl>
                                          <p:spTgt spid="10"/>
                                        </p:tgtEl>
                                        <p:attrNameLst>
                                          <p:attrName>ppt_x</p:attrName>
                                          <p:attrName>ppt_y</p:attrName>
                                        </p:attrNameLst>
                                      </p:cBhvr>
                                      <p:rCtr x="156" y="-1729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210470"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PCA &amp; Genomics</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5" y="4311262"/>
            <a:ext cx="4242579"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97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70628" y="346683"/>
            <a:ext cx="8559138"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Genomics and PCA</a:t>
            </a:r>
            <a:endParaRPr lang="en-US" sz="5400" b="1" dirty="0">
              <a:solidFill>
                <a:srgbClr val="FF0000"/>
              </a:solidFill>
              <a:effectLst>
                <a:outerShdw blurRad="38100" dist="38100" dir="2700000" algn="tl">
                  <a:srgbClr val="000000">
                    <a:alpha val="43137"/>
                  </a:srgbClr>
                </a:outerShdw>
              </a:effectLst>
            </a:endParaRPr>
          </a:p>
        </p:txBody>
      </p:sp>
      <p:pic>
        <p:nvPicPr>
          <p:cNvPr id="1026" name="Picture 2" descr="https://upload.wikimedia.org/wikipedia/commons/6/69/PCA_of_Haplogroup_J_using_37_ST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270013"/>
            <a:ext cx="6505575" cy="5372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449" y="3854504"/>
            <a:ext cx="5851282"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Plotting points </a:t>
            </a:r>
            <a:r>
              <a:rPr lang="en-US" sz="2400" b="1" dirty="0" smtClean="0">
                <a:latin typeface="Times New Roman" panose="02020603050405020304" pitchFamily="18" charset="0"/>
                <a:cs typeface="Times New Roman" panose="02020603050405020304" pitchFamily="18" charset="0"/>
              </a:rPr>
              <a:t>z</a:t>
            </a:r>
            <a:r>
              <a:rPr lang="en-US" sz="2400" baseline="30000" dirty="0" smtClean="0">
                <a:latin typeface="Times New Roman" panose="02020603050405020304" pitchFamily="18" charset="0"/>
                <a:cs typeface="Times New Roman" panose="02020603050405020304" pitchFamily="18" charset="0"/>
              </a:rPr>
              <a:t>(n)</a:t>
            </a:r>
            <a:r>
              <a:rPr lang="en-US" sz="2400" dirty="0" smtClean="0">
                <a:latin typeface="Times New Roman" panose="02020603050405020304" pitchFamily="18" charset="0"/>
                <a:cs typeface="Times New Roman" panose="02020603050405020304" pitchFamily="18" charset="0"/>
              </a:rPr>
              <a:t> ~ </a:t>
            </a:r>
            <a:r>
              <a:rPr lang="en-US" sz="2400" b="1" dirty="0" smtClean="0">
                <a:latin typeface="Times New Roman" panose="02020603050405020304" pitchFamily="18" charset="0"/>
                <a:cs typeface="Times New Roman" panose="02020603050405020304" pitchFamily="18" charset="0"/>
              </a:rPr>
              <a:t>v</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b="1" baseline="300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400" b="1" dirty="0" smtClean="0">
                <a:latin typeface="Times New Roman" panose="02020603050405020304" pitchFamily="18" charset="0"/>
                <a:cs typeface="Times New Roman" panose="02020603050405020304" pitchFamily="18" charset="0"/>
              </a:rPr>
              <a:t>v</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(2)</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449" y="1867972"/>
            <a:ext cx="5553956" cy="1446550"/>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Input: 37x1 x</a:t>
            </a:r>
            <a:r>
              <a:rPr lang="en-US" sz="2400" b="1" baseline="30000" dirty="0" smtClean="0">
                <a:latin typeface="Times New Roman" panose="02020603050405020304" pitchFamily="18" charset="0"/>
                <a:cs typeface="Times New Roman" panose="02020603050405020304" pitchFamily="18" charset="0"/>
              </a:rPr>
              <a:t>(n)</a:t>
            </a:r>
            <a:r>
              <a:rPr lang="en-US" sz="2400" b="1" dirty="0" smtClean="0">
                <a:latin typeface="Times New Roman" panose="02020603050405020304" pitchFamily="18" charset="0"/>
                <a:cs typeface="Times New Roman" panose="02020603050405020304" pitchFamily="18" charset="0"/>
              </a:rPr>
              <a:t> </a:t>
            </a:r>
          </a:p>
          <a:p>
            <a:endParaRPr lang="en-US" sz="3600" b="1" baseline="30000" dirty="0">
              <a:latin typeface="Times New Roman" panose="02020603050405020304" pitchFamily="18" charset="0"/>
              <a:cs typeface="Times New Roman" panose="02020603050405020304" pitchFamily="18" charset="0"/>
            </a:endParaRPr>
          </a:p>
          <a:p>
            <a:r>
              <a:rPr lang="en-US" sz="3600" b="1" baseline="30000" dirty="0" smtClean="0">
                <a:latin typeface="Times New Roman" panose="02020603050405020304" pitchFamily="18" charset="0"/>
                <a:cs typeface="Times New Roman" panose="02020603050405020304" pitchFamily="18" charset="0"/>
              </a:rPr>
              <a:t>Goal: Enhance clustering &amp; reduce dim. </a:t>
            </a:r>
          </a:p>
          <a:p>
            <a:endParaRPr lang="en-US" sz="2400" b="1" baseline="30000" dirty="0" smtClean="0">
              <a:latin typeface="Times New Roman" panose="02020603050405020304" pitchFamily="18" charset="0"/>
              <a:cs typeface="Times New Roman" panose="02020603050405020304" pitchFamily="18" charset="0"/>
            </a:endParaRPr>
          </a:p>
        </p:txBody>
      </p:sp>
      <p:sp>
        <p:nvSpPr>
          <p:cNvPr id="18" name="Rectangle 17"/>
          <p:cNvSpPr/>
          <p:nvPr/>
        </p:nvSpPr>
        <p:spPr>
          <a:xfrm>
            <a:off x="961" y="4733041"/>
            <a:ext cx="6096000" cy="2031325"/>
          </a:xfrm>
          <a:prstGeom prst="rect">
            <a:avLst/>
          </a:prstGeom>
        </p:spPr>
        <p:txBody>
          <a:bodyPr>
            <a:spAutoFit/>
          </a:bodyPr>
          <a:lstStyle/>
          <a:p>
            <a:r>
              <a:rPr lang="en-US" dirty="0">
                <a:solidFill>
                  <a:srgbClr val="222222"/>
                </a:solidFill>
                <a:latin typeface="Arial" panose="020B0604020202020204" pitchFamily="34" charset="0"/>
              </a:rPr>
              <a:t>A principal components analysis scatterplot of </a:t>
            </a:r>
            <a:r>
              <a:rPr lang="en-US" dirty="0">
                <a:solidFill>
                  <a:srgbClr val="0B0080"/>
                </a:solidFill>
                <a:latin typeface="Arial" panose="020B0604020202020204" pitchFamily="34" charset="0"/>
                <a:hlinkClick r:id="rId3" tooltip="Y-STR"/>
              </a:rPr>
              <a:t>Y-STR</a:t>
            </a:r>
            <a:r>
              <a:rPr lang="en-US" dirty="0">
                <a:solidFill>
                  <a:srgbClr val="222222"/>
                </a:solidFill>
                <a:latin typeface="Arial" panose="020B0604020202020204" pitchFamily="34" charset="0"/>
              </a:rPr>
              <a:t> </a:t>
            </a:r>
            <a:r>
              <a:rPr lang="en-US" dirty="0" smtClean="0">
                <a:solidFill>
                  <a:srgbClr val="0B0080"/>
                </a:solidFill>
                <a:latin typeface="Arial" panose="020B0604020202020204" pitchFamily="34" charset="0"/>
                <a:hlinkClick r:id="rId4" tooltip="Haplotype"/>
              </a:rPr>
              <a:t>haplotypes</a:t>
            </a:r>
            <a:r>
              <a:rPr lang="en-US" dirty="0" smtClean="0">
                <a:solidFill>
                  <a:srgbClr val="0B0080"/>
                </a:solidFill>
                <a:latin typeface="Arial" panose="020B0604020202020204" pitchFamily="34" charset="0"/>
              </a:rPr>
              <a:t> </a:t>
            </a:r>
            <a:r>
              <a:rPr lang="en-US" dirty="0" smtClean="0">
                <a:solidFill>
                  <a:srgbClr val="222222"/>
                </a:solidFill>
                <a:latin typeface="Arial" panose="020B0604020202020204" pitchFamily="34" charset="0"/>
              </a:rPr>
              <a:t>calculated </a:t>
            </a:r>
            <a:r>
              <a:rPr lang="en-US" dirty="0">
                <a:solidFill>
                  <a:srgbClr val="222222"/>
                </a:solidFill>
                <a:latin typeface="Arial" panose="020B0604020202020204" pitchFamily="34" charset="0"/>
              </a:rPr>
              <a:t>from repeat-count values for </a:t>
            </a:r>
            <a:endParaRPr lang="en-US" dirty="0" smtClean="0">
              <a:solidFill>
                <a:srgbClr val="222222"/>
              </a:solidFill>
              <a:latin typeface="Arial" panose="020B0604020202020204" pitchFamily="34" charset="0"/>
            </a:endParaRPr>
          </a:p>
          <a:p>
            <a:r>
              <a:rPr lang="en-US" dirty="0" smtClean="0">
                <a:solidFill>
                  <a:srgbClr val="222222"/>
                </a:solidFill>
                <a:latin typeface="Arial" panose="020B0604020202020204" pitchFamily="34" charset="0"/>
              </a:rPr>
              <a:t>37 Y-chromosomal </a:t>
            </a:r>
            <a:r>
              <a:rPr lang="en-US" dirty="0">
                <a:solidFill>
                  <a:srgbClr val="222222"/>
                </a:solidFill>
                <a:latin typeface="Arial" panose="020B0604020202020204" pitchFamily="34" charset="0"/>
              </a:rPr>
              <a:t>STR markers from 354 individuals.</a:t>
            </a:r>
            <a:r>
              <a:rPr lang="en-US" dirty="0"/>
              <a:t/>
            </a:r>
            <a:br>
              <a:rPr lang="en-US" dirty="0"/>
            </a:br>
            <a:r>
              <a:rPr lang="en-US" dirty="0">
                <a:solidFill>
                  <a:srgbClr val="222222"/>
                </a:solidFill>
                <a:latin typeface="Arial" panose="020B0604020202020204" pitchFamily="34" charset="0"/>
              </a:rPr>
              <a:t>PCA has successfully found linear combinations of the different markers, that separate out different clusters corresponding to different lines of individuals' Y-chromosomal genetic descent</a:t>
            </a:r>
            <a:endParaRPr lang="en-US" dirty="0"/>
          </a:p>
        </p:txBody>
      </p:sp>
      <p:sp>
        <p:nvSpPr>
          <p:cNvPr id="23" name="Rectangle 22"/>
          <p:cNvSpPr/>
          <p:nvPr/>
        </p:nvSpPr>
        <p:spPr>
          <a:xfrm>
            <a:off x="5686425" y="6518574"/>
            <a:ext cx="5867055" cy="369332"/>
          </a:xfrm>
          <a:prstGeom prst="rect">
            <a:avLst/>
          </a:prstGeom>
        </p:spPr>
        <p:txBody>
          <a:bodyPr wrap="none">
            <a:spAutoFit/>
          </a:bodyPr>
          <a:lstStyle/>
          <a:p>
            <a:r>
              <a:rPr lang="en-US" dirty="0"/>
              <a:t>https://en.wikipedia.org/wiki/Principal_component_analysis</a:t>
            </a:r>
          </a:p>
        </p:txBody>
      </p:sp>
      <p:pic>
        <p:nvPicPr>
          <p:cNvPr id="24" name="Picture 23"/>
          <p:cNvPicPr>
            <a:picLocks noChangeAspect="1"/>
          </p:cNvPicPr>
          <p:nvPr/>
        </p:nvPicPr>
        <p:blipFill>
          <a:blip r:embed="rId5"/>
          <a:stretch>
            <a:fillRect/>
          </a:stretch>
        </p:blipFill>
        <p:spPr>
          <a:xfrm>
            <a:off x="9029766" y="4747535"/>
            <a:ext cx="2102908" cy="1303803"/>
          </a:xfrm>
          <a:prstGeom prst="rect">
            <a:avLst/>
          </a:prstGeom>
        </p:spPr>
      </p:pic>
    </p:spTree>
    <p:extLst>
      <p:ext uri="{BB962C8B-B14F-4D97-AF65-F5344CB8AC3E}">
        <p14:creationId xmlns:p14="http://schemas.microsoft.com/office/powerpoint/2010/main" val="23842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1017137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Food &amp; PC1/PC2 Plot</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2"/>
            <a:ext cx="5094916"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742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17989" y="864582"/>
            <a:ext cx="9905990" cy="5744036"/>
          </a:xfrm>
          <a:prstGeom prst="rect">
            <a:avLst/>
          </a:prstGeom>
        </p:spPr>
      </p:pic>
    </p:spTree>
    <p:extLst>
      <p:ext uri="{BB962C8B-B14F-4D97-AF65-F5344CB8AC3E}">
        <p14:creationId xmlns:p14="http://schemas.microsoft.com/office/powerpoint/2010/main" val="855483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731515" y="551031"/>
            <a:ext cx="7308576" cy="6072657"/>
            <a:chOff x="6731515" y="551031"/>
            <a:chExt cx="7308576" cy="6072657"/>
          </a:xfrm>
        </p:grpSpPr>
        <p:pic>
          <p:nvPicPr>
            <p:cNvPr id="11" name="Picture 10"/>
            <p:cNvPicPr>
              <a:picLocks noChangeAspect="1"/>
            </p:cNvPicPr>
            <p:nvPr/>
          </p:nvPicPr>
          <p:blipFill>
            <a:blip r:embed="rId2"/>
            <a:stretch>
              <a:fillRect/>
            </a:stretch>
          </p:blipFill>
          <p:spPr>
            <a:xfrm>
              <a:off x="6731515" y="836347"/>
              <a:ext cx="7308576" cy="5787341"/>
            </a:xfrm>
            <a:prstGeom prst="rect">
              <a:avLst/>
            </a:prstGeom>
          </p:spPr>
        </p:pic>
        <p:sp>
          <p:nvSpPr>
            <p:cNvPr id="47" name="TextBox 46"/>
            <p:cNvSpPr txBox="1"/>
            <p:nvPr/>
          </p:nvSpPr>
          <p:spPr>
            <a:xfrm>
              <a:off x="7496246" y="551031"/>
              <a:ext cx="4046942" cy="461665"/>
            </a:xfrm>
            <a:prstGeom prst="rect">
              <a:avLst/>
            </a:prstGeom>
            <a:noFill/>
          </p:spPr>
          <p:txBody>
            <a:bodyPr wrap="none" rtlCol="0">
              <a:spAutoFit/>
            </a:bodyPr>
            <a:lstStyle/>
            <a:p>
              <a:r>
                <a:rPr lang="en-US" sz="2400" dirty="0" smtClean="0"/>
                <a:t>Borehole Samples of Rock Face</a:t>
              </a:r>
              <a:endParaRPr lang="en-US" sz="2400" dirty="0"/>
            </a:p>
          </p:txBody>
        </p:sp>
      </p:grpSp>
      <p:pic>
        <p:nvPicPr>
          <p:cNvPr id="5" name="Picture 4"/>
          <p:cNvPicPr>
            <a:picLocks noChangeAspect="1"/>
          </p:cNvPicPr>
          <p:nvPr/>
        </p:nvPicPr>
        <p:blipFill>
          <a:blip r:embed="rId3"/>
          <a:stretch>
            <a:fillRect/>
          </a:stretch>
        </p:blipFill>
        <p:spPr>
          <a:xfrm>
            <a:off x="861311" y="1631026"/>
            <a:ext cx="5759408" cy="4000769"/>
          </a:xfrm>
          <a:prstGeom prst="rect">
            <a:avLst/>
          </a:prstGeom>
        </p:spPr>
      </p:pic>
      <p:sp>
        <p:nvSpPr>
          <p:cNvPr id="6" name="TextBox 5"/>
          <p:cNvSpPr txBox="1"/>
          <p:nvPr/>
        </p:nvSpPr>
        <p:spPr>
          <a:xfrm>
            <a:off x="861311" y="836347"/>
            <a:ext cx="5244705" cy="523220"/>
          </a:xfrm>
          <a:prstGeom prst="rect">
            <a:avLst/>
          </a:prstGeom>
          <a:noFill/>
        </p:spPr>
        <p:txBody>
          <a:bodyPr wrap="none" rtlCol="0">
            <a:spAutoFit/>
          </a:bodyPr>
          <a:lstStyle/>
          <a:p>
            <a:r>
              <a:rPr lang="en-US" sz="2800" dirty="0" smtClean="0"/>
              <a:t>PC1 is a unit vector so ||PC1||</a:t>
            </a:r>
            <a:r>
              <a:rPr lang="en-US" sz="2800" baseline="30000" dirty="0" smtClean="0"/>
              <a:t>2</a:t>
            </a:r>
            <a:r>
              <a:rPr lang="en-US" sz="2800" dirty="0" smtClean="0"/>
              <a:t> =1</a:t>
            </a:r>
            <a:endParaRPr lang="en-US" sz="2800" dirty="0"/>
          </a:p>
        </p:txBody>
      </p:sp>
      <p:sp>
        <p:nvSpPr>
          <p:cNvPr id="4" name="TextBox 3"/>
          <p:cNvSpPr txBox="1"/>
          <p:nvPr/>
        </p:nvSpPr>
        <p:spPr>
          <a:xfrm>
            <a:off x="3040704" y="1741100"/>
            <a:ext cx="3469219" cy="461665"/>
          </a:xfrm>
          <a:prstGeom prst="rect">
            <a:avLst/>
          </a:prstGeom>
          <a:solidFill>
            <a:schemeClr val="bg1"/>
          </a:solid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PC1         PC2          PC3   </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61311" y="1648766"/>
            <a:ext cx="1376787" cy="646331"/>
          </a:xfrm>
          <a:prstGeom prst="rect">
            <a:avLst/>
          </a:prstGeom>
          <a:noFill/>
        </p:spPr>
        <p:txBody>
          <a:bodyPr wrap="none" rtlCol="0">
            <a:spAutoFit/>
          </a:bodyPr>
          <a:lstStyle/>
          <a:p>
            <a:pPr algn="ctr"/>
            <a:r>
              <a:rPr lang="en-US" dirty="0" smtClean="0"/>
              <a:t>Geochem </a:t>
            </a:r>
          </a:p>
          <a:p>
            <a:pPr algn="ctr"/>
            <a:r>
              <a:rPr lang="en-US" dirty="0" smtClean="0"/>
              <a:t>Contribution</a:t>
            </a:r>
            <a:endParaRPr lang="en-US" dirty="0"/>
          </a:p>
        </p:txBody>
      </p:sp>
      <p:sp>
        <p:nvSpPr>
          <p:cNvPr id="8" name="Rectangle 7"/>
          <p:cNvSpPr/>
          <p:nvPr/>
        </p:nvSpPr>
        <p:spPr>
          <a:xfrm>
            <a:off x="2929908" y="2202765"/>
            <a:ext cx="811107" cy="414801"/>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181903" y="3865944"/>
            <a:ext cx="811107" cy="830343"/>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514921" y="4232758"/>
            <a:ext cx="811107" cy="1182546"/>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en-US" dirty="0"/>
          </a:p>
        </p:txBody>
      </p:sp>
      <p:sp>
        <p:nvSpPr>
          <p:cNvPr id="17" name="TextBox 16"/>
          <p:cNvSpPr txBox="1"/>
          <p:nvPr/>
        </p:nvSpPr>
        <p:spPr>
          <a:xfrm>
            <a:off x="0" y="2248064"/>
            <a:ext cx="1250663" cy="338554"/>
          </a:xfrm>
          <a:prstGeom prst="rect">
            <a:avLst/>
          </a:prstGeom>
          <a:noFill/>
        </p:spPr>
        <p:txBody>
          <a:bodyPr wrap="none" rtlCol="0">
            <a:spAutoFit/>
          </a:bodyPr>
          <a:lstStyle/>
          <a:p>
            <a:r>
              <a:rPr lang="en-US" sz="1600" b="1" dirty="0" smtClean="0"/>
              <a:t>e</a:t>
            </a:r>
            <a:r>
              <a:rPr lang="en-US" sz="1600" b="1" baseline="-25000" dirty="0" smtClean="0"/>
              <a:t>1</a:t>
            </a:r>
            <a:r>
              <a:rPr lang="en-US" sz="1600" b="1" dirty="0"/>
              <a:t>=</a:t>
            </a:r>
            <a:r>
              <a:rPr lang="en-US" sz="1600" b="1" dirty="0" smtClean="0"/>
              <a:t> (1,0,0,…)</a:t>
            </a:r>
            <a:endParaRPr lang="en-US" sz="1600" b="1" dirty="0"/>
          </a:p>
        </p:txBody>
      </p:sp>
      <p:sp>
        <p:nvSpPr>
          <p:cNvPr id="23" name="TextBox 22"/>
          <p:cNvSpPr txBox="1"/>
          <p:nvPr/>
        </p:nvSpPr>
        <p:spPr>
          <a:xfrm>
            <a:off x="10355" y="2649043"/>
            <a:ext cx="1250663" cy="338554"/>
          </a:xfrm>
          <a:prstGeom prst="rect">
            <a:avLst/>
          </a:prstGeom>
          <a:noFill/>
        </p:spPr>
        <p:txBody>
          <a:bodyPr wrap="none" rtlCol="0">
            <a:spAutoFit/>
          </a:bodyPr>
          <a:lstStyle/>
          <a:p>
            <a:r>
              <a:rPr lang="en-US" sz="1600" b="1" dirty="0" smtClean="0"/>
              <a:t>e</a:t>
            </a:r>
            <a:r>
              <a:rPr lang="en-US" sz="1600" b="1" baseline="-25000" dirty="0"/>
              <a:t>2</a:t>
            </a:r>
            <a:r>
              <a:rPr lang="en-US" sz="1600" b="1" dirty="0" smtClean="0"/>
              <a:t>= (0,1,0,…)</a:t>
            </a:r>
            <a:endParaRPr lang="en-US" sz="1600" b="1" dirty="0"/>
          </a:p>
        </p:txBody>
      </p:sp>
      <p:sp>
        <p:nvSpPr>
          <p:cNvPr id="24" name="TextBox 23"/>
          <p:cNvSpPr txBox="1"/>
          <p:nvPr/>
        </p:nvSpPr>
        <p:spPr>
          <a:xfrm>
            <a:off x="20710" y="3050022"/>
            <a:ext cx="1250663" cy="338554"/>
          </a:xfrm>
          <a:prstGeom prst="rect">
            <a:avLst/>
          </a:prstGeom>
          <a:noFill/>
        </p:spPr>
        <p:txBody>
          <a:bodyPr wrap="none" rtlCol="0">
            <a:spAutoFit/>
          </a:bodyPr>
          <a:lstStyle/>
          <a:p>
            <a:r>
              <a:rPr lang="en-US" sz="1600" b="1" dirty="0" smtClean="0">
                <a:solidFill>
                  <a:srgbClr val="FF0000"/>
                </a:solidFill>
              </a:rPr>
              <a:t>e</a:t>
            </a:r>
            <a:r>
              <a:rPr lang="en-US" sz="1600" b="1" baseline="-25000" dirty="0" smtClean="0">
                <a:solidFill>
                  <a:srgbClr val="FF0000"/>
                </a:solidFill>
              </a:rPr>
              <a:t>3</a:t>
            </a:r>
            <a:r>
              <a:rPr lang="en-US" sz="1600" b="1" dirty="0" smtClean="0">
                <a:solidFill>
                  <a:srgbClr val="FF0000"/>
                </a:solidFill>
              </a:rPr>
              <a:t>= (0,0,1,…)</a:t>
            </a:r>
            <a:endParaRPr lang="en-US" sz="1600" b="1" dirty="0">
              <a:solidFill>
                <a:srgbClr val="FF0000"/>
              </a:solidFill>
            </a:endParaRPr>
          </a:p>
        </p:txBody>
      </p:sp>
      <p:sp>
        <p:nvSpPr>
          <p:cNvPr id="33" name="TextBox 32"/>
          <p:cNvSpPr txBox="1"/>
          <p:nvPr/>
        </p:nvSpPr>
        <p:spPr>
          <a:xfrm>
            <a:off x="1707932" y="89451"/>
            <a:ext cx="3731214" cy="369332"/>
          </a:xfrm>
          <a:prstGeom prst="rect">
            <a:avLst/>
          </a:prstGeom>
          <a:solidFill>
            <a:srgbClr val="FFFF00"/>
          </a:solidFill>
          <a:ln>
            <a:solidFill>
              <a:srgbClr val="FF0000"/>
            </a:solidFill>
          </a:ln>
        </p:spPr>
        <p:txBody>
          <a:bodyPr wrap="none" rtlCol="0">
            <a:spAutoFit/>
          </a:bodyPr>
          <a:lstStyle/>
          <a:p>
            <a:r>
              <a:rPr lang="en-US" dirty="0" smtClean="0">
                <a:solidFill>
                  <a:srgbClr val="FF0000"/>
                </a:solidFill>
              </a:rPr>
              <a:t>Positive PC1  </a:t>
            </a:r>
            <a:r>
              <a:rPr lang="en-US" dirty="0" smtClean="0">
                <a:solidFill>
                  <a:srgbClr val="FF0000"/>
                </a:solidFill>
                <a:sym typeface="Wingdings" panose="05000000000000000000" pitchFamily="2" charset="2"/>
              </a:rPr>
              <a:t></a:t>
            </a:r>
            <a:r>
              <a:rPr lang="en-US" dirty="0" smtClean="0">
                <a:solidFill>
                  <a:srgbClr val="FF0000"/>
                </a:solidFill>
              </a:rPr>
              <a:t> Ca (limestone CaCO</a:t>
            </a:r>
            <a:r>
              <a:rPr lang="en-US" baseline="30000" dirty="0" smtClean="0">
                <a:solidFill>
                  <a:srgbClr val="FF0000"/>
                </a:solidFill>
              </a:rPr>
              <a:t>3</a:t>
            </a:r>
            <a:r>
              <a:rPr lang="en-US" dirty="0" smtClean="0">
                <a:solidFill>
                  <a:srgbClr val="FF0000"/>
                </a:solidFill>
              </a:rPr>
              <a:t>)</a:t>
            </a:r>
            <a:endParaRPr lang="en-US" dirty="0">
              <a:solidFill>
                <a:srgbClr val="FF0000"/>
              </a:solidFill>
            </a:endParaRPr>
          </a:p>
        </p:txBody>
      </p:sp>
      <p:sp>
        <p:nvSpPr>
          <p:cNvPr id="39" name="Rectangle 38"/>
          <p:cNvSpPr/>
          <p:nvPr/>
        </p:nvSpPr>
        <p:spPr>
          <a:xfrm>
            <a:off x="2857604" y="2685674"/>
            <a:ext cx="811107" cy="1142652"/>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1681302" y="506235"/>
            <a:ext cx="3225242" cy="369332"/>
          </a:xfrm>
          <a:prstGeom prst="rect">
            <a:avLst/>
          </a:prstGeom>
          <a:solidFill>
            <a:srgbClr val="FFFF00"/>
          </a:solidFill>
          <a:ln>
            <a:solidFill>
              <a:srgbClr val="FF0000"/>
            </a:solidFill>
          </a:ln>
        </p:spPr>
        <p:txBody>
          <a:bodyPr wrap="none" rtlCol="0">
            <a:spAutoFit/>
          </a:bodyPr>
          <a:lstStyle/>
          <a:p>
            <a:r>
              <a:rPr lang="en-US" dirty="0" smtClean="0">
                <a:solidFill>
                  <a:srgbClr val="00B050"/>
                </a:solidFill>
              </a:rPr>
              <a:t>Negative PC1 </a:t>
            </a:r>
            <a:r>
              <a:rPr lang="en-US" dirty="0" smtClean="0">
                <a:solidFill>
                  <a:srgbClr val="00B050"/>
                </a:solidFill>
                <a:sym typeface="Wingdings" panose="05000000000000000000" pitchFamily="2" charset="2"/>
              </a:rPr>
              <a:t></a:t>
            </a:r>
            <a:r>
              <a:rPr lang="en-US" dirty="0" smtClean="0">
                <a:solidFill>
                  <a:srgbClr val="00B050"/>
                </a:solidFill>
              </a:rPr>
              <a:t> Si, Fe, Al. (clay!)</a:t>
            </a:r>
            <a:endParaRPr lang="en-US" dirty="0">
              <a:solidFill>
                <a:srgbClr val="00B050"/>
              </a:solidFill>
            </a:endParaRPr>
          </a:p>
        </p:txBody>
      </p:sp>
      <p:sp>
        <p:nvSpPr>
          <p:cNvPr id="49" name="TextBox 48"/>
          <p:cNvSpPr txBox="1"/>
          <p:nvPr/>
        </p:nvSpPr>
        <p:spPr>
          <a:xfrm>
            <a:off x="2727829" y="5631795"/>
            <a:ext cx="4710585" cy="646331"/>
          </a:xfrm>
          <a:prstGeom prst="rect">
            <a:avLst/>
          </a:prstGeom>
          <a:noFill/>
        </p:spPr>
        <p:txBody>
          <a:bodyPr wrap="none" rtlCol="0">
            <a:spAutoFit/>
          </a:bodyPr>
          <a:lstStyle/>
          <a:p>
            <a:r>
              <a:rPr lang="en-US" b="1" dirty="0" err="1" smtClean="0">
                <a:solidFill>
                  <a:srgbClr val="FF0000"/>
                </a:solidFill>
              </a:rPr>
              <a:t>Positve</a:t>
            </a:r>
            <a:r>
              <a:rPr lang="en-US" b="1" dirty="0" smtClean="0">
                <a:solidFill>
                  <a:srgbClr val="FF0000"/>
                </a:solidFill>
              </a:rPr>
              <a:t> PC2 </a:t>
            </a:r>
            <a:r>
              <a:rPr lang="en-US" b="1" dirty="0" smtClean="0">
                <a:solidFill>
                  <a:srgbClr val="FF0000"/>
                </a:solidFill>
                <a:sym typeface="Wingdings" panose="05000000000000000000" pitchFamily="2" charset="2"/>
              </a:rPr>
              <a:t></a:t>
            </a:r>
            <a:r>
              <a:rPr lang="en-US" b="1" dirty="0" smtClean="0">
                <a:solidFill>
                  <a:srgbClr val="FF0000"/>
                </a:solidFill>
              </a:rPr>
              <a:t> strong + weights for Mg &amp; d180 </a:t>
            </a:r>
          </a:p>
          <a:p>
            <a:r>
              <a:rPr lang="en-US" b="1" dirty="0" smtClean="0">
                <a:solidFill>
                  <a:srgbClr val="FF0000"/>
                </a:solidFill>
                <a:sym typeface="Wingdings" panose="05000000000000000000" pitchFamily="2" charset="2"/>
              </a:rPr>
              <a:t> dolomite</a:t>
            </a:r>
            <a:r>
              <a:rPr lang="en-US" b="1" dirty="0" smtClean="0">
                <a:solidFill>
                  <a:srgbClr val="FF0000"/>
                </a:solidFill>
              </a:rPr>
              <a:t> (limestone MgCO</a:t>
            </a:r>
            <a:r>
              <a:rPr lang="en-US" b="1" baseline="30000" dirty="0" smtClean="0">
                <a:solidFill>
                  <a:srgbClr val="FF0000"/>
                </a:solidFill>
              </a:rPr>
              <a:t>3</a:t>
            </a:r>
            <a:r>
              <a:rPr lang="en-US" b="1" dirty="0" smtClean="0">
                <a:solidFill>
                  <a:srgbClr val="FF0000"/>
                </a:solidFill>
              </a:rPr>
              <a:t>)</a:t>
            </a:r>
            <a:endParaRPr lang="en-US" b="1" dirty="0">
              <a:solidFill>
                <a:srgbClr val="FF0000"/>
              </a:solidFill>
            </a:endParaRPr>
          </a:p>
        </p:txBody>
      </p:sp>
      <p:pic>
        <p:nvPicPr>
          <p:cNvPr id="50" name="Picture 49"/>
          <p:cNvPicPr>
            <a:picLocks noChangeAspect="1"/>
          </p:cNvPicPr>
          <p:nvPr/>
        </p:nvPicPr>
        <p:blipFill>
          <a:blip r:embed="rId4"/>
          <a:stretch>
            <a:fillRect/>
          </a:stretch>
        </p:blipFill>
        <p:spPr>
          <a:xfrm>
            <a:off x="7440506" y="2111693"/>
            <a:ext cx="6686072" cy="4763196"/>
          </a:xfrm>
          <a:prstGeom prst="rect">
            <a:avLst/>
          </a:prstGeom>
        </p:spPr>
      </p:pic>
      <p:cxnSp>
        <p:nvCxnSpPr>
          <p:cNvPr id="14" name="Straight Arrow Connector 13"/>
          <p:cNvCxnSpPr/>
          <p:nvPr/>
        </p:nvCxnSpPr>
        <p:spPr>
          <a:xfrm flipH="1">
            <a:off x="9847543" y="3961157"/>
            <a:ext cx="1695645" cy="218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824440" y="3813809"/>
            <a:ext cx="1023102" cy="418950"/>
            <a:chOff x="11177703" y="3557351"/>
            <a:chExt cx="1047566" cy="1264469"/>
          </a:xfrm>
        </p:grpSpPr>
        <p:cxnSp>
          <p:nvCxnSpPr>
            <p:cNvPr id="27" name="Straight Arrow Connector 26"/>
            <p:cNvCxnSpPr/>
            <p:nvPr/>
          </p:nvCxnSpPr>
          <p:spPr>
            <a:xfrm>
              <a:off x="12225269" y="3742015"/>
              <a:ext cx="0" cy="1079805"/>
            </a:xfrm>
            <a:prstGeom prst="straightConnector1">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177703" y="3557351"/>
              <a:ext cx="803425" cy="369332"/>
            </a:xfrm>
            <a:prstGeom prst="rect">
              <a:avLst/>
            </a:prstGeom>
            <a:solidFill>
              <a:schemeClr val="bg1"/>
            </a:solidFill>
          </p:spPr>
          <p:txBody>
            <a:bodyPr wrap="none" rtlCol="0">
              <a:spAutoFit/>
            </a:bodyPr>
            <a:lstStyle/>
            <a:p>
              <a:r>
                <a:rPr lang="en-US" b="1" dirty="0" smtClean="0"/>
                <a:t>PC2</a:t>
              </a:r>
              <a:r>
                <a:rPr lang="en-US" b="1" dirty="0" smtClean="0">
                  <a:latin typeface="Calibri" panose="020F0502020204030204" pitchFamily="34" charset="0"/>
                  <a:cs typeface="Calibri" panose="020F0502020204030204" pitchFamily="34" charset="0"/>
                </a:rPr>
                <a:t>·</a:t>
              </a:r>
              <a:r>
                <a:rPr lang="en-US" b="1" dirty="0" smtClean="0">
                  <a:solidFill>
                    <a:srgbClr val="FF0000"/>
                  </a:solidFill>
                  <a:latin typeface="Calibri" panose="020F0502020204030204" pitchFamily="34" charset="0"/>
                  <a:cs typeface="Calibri" panose="020F0502020204030204" pitchFamily="34" charset="0"/>
                </a:rPr>
                <a:t>e</a:t>
              </a:r>
              <a:r>
                <a:rPr lang="en-US" b="1" baseline="-25000" dirty="0" smtClean="0">
                  <a:solidFill>
                    <a:srgbClr val="FF0000"/>
                  </a:solidFill>
                  <a:latin typeface="Calibri" panose="020F0502020204030204" pitchFamily="34" charset="0"/>
                  <a:cs typeface="Calibri" panose="020F0502020204030204" pitchFamily="34" charset="0"/>
                </a:rPr>
                <a:t>3</a:t>
              </a:r>
              <a:endParaRPr lang="en-US" b="1" dirty="0">
                <a:solidFill>
                  <a:srgbClr val="FF0000"/>
                </a:solidFill>
              </a:endParaRPr>
            </a:p>
          </p:txBody>
        </p:sp>
      </p:grpSp>
      <p:sp>
        <p:nvSpPr>
          <p:cNvPr id="31" name="TextBox 30"/>
          <p:cNvSpPr txBox="1"/>
          <p:nvPr/>
        </p:nvSpPr>
        <p:spPr>
          <a:xfrm>
            <a:off x="9518006" y="4337008"/>
            <a:ext cx="2408480" cy="646331"/>
          </a:xfrm>
          <a:prstGeom prst="rect">
            <a:avLst/>
          </a:prstGeom>
          <a:solidFill>
            <a:schemeClr val="bg1"/>
          </a:solidFill>
        </p:spPr>
        <p:txBody>
          <a:bodyPr wrap="none" rtlCol="0">
            <a:spAutoFit/>
          </a:bodyPr>
          <a:lstStyle/>
          <a:p>
            <a:r>
              <a:rPr lang="en-US" dirty="0" smtClean="0"/>
              <a:t>Plot of </a:t>
            </a:r>
            <a:r>
              <a:rPr lang="en-US" b="1" dirty="0" smtClean="0">
                <a:solidFill>
                  <a:srgbClr val="FF0000"/>
                </a:solidFill>
              </a:rPr>
              <a:t>FE unit vector e</a:t>
            </a:r>
            <a:r>
              <a:rPr lang="en-US" b="1" baseline="-25000" dirty="0" smtClean="0">
                <a:solidFill>
                  <a:srgbClr val="FF0000"/>
                </a:solidFill>
              </a:rPr>
              <a:t>3</a:t>
            </a:r>
            <a:endParaRPr lang="en-US" b="1" dirty="0" smtClean="0">
              <a:solidFill>
                <a:srgbClr val="FF0000"/>
              </a:solidFill>
            </a:endParaRPr>
          </a:p>
          <a:p>
            <a:r>
              <a:rPr lang="en-US" dirty="0" smtClean="0"/>
              <a:t>Onto PC1xPC2 plane</a:t>
            </a:r>
            <a:endParaRPr lang="en-US" dirty="0"/>
          </a:p>
        </p:txBody>
      </p:sp>
      <p:sp>
        <p:nvSpPr>
          <p:cNvPr id="32" name="TextBox 31"/>
          <p:cNvSpPr txBox="1"/>
          <p:nvPr/>
        </p:nvSpPr>
        <p:spPr>
          <a:xfrm>
            <a:off x="8723300" y="2617566"/>
            <a:ext cx="2936959" cy="923330"/>
          </a:xfrm>
          <a:prstGeom prst="rect">
            <a:avLst/>
          </a:prstGeom>
          <a:solidFill>
            <a:schemeClr val="bg1"/>
          </a:solidFill>
          <a:ln>
            <a:solidFill>
              <a:schemeClr val="bg1"/>
            </a:solidFill>
          </a:ln>
        </p:spPr>
        <p:txBody>
          <a:bodyPr wrap="none" rtlCol="0">
            <a:spAutoFit/>
          </a:bodyPr>
          <a:lstStyle/>
          <a:p>
            <a:pPr algn="ctr"/>
            <a:r>
              <a:rPr lang="en-US" dirty="0" smtClean="0">
                <a:solidFill>
                  <a:srgbClr val="FF0000"/>
                </a:solidFill>
              </a:rPr>
              <a:t>----</a:t>
            </a:r>
            <a:r>
              <a:rPr lang="en-US" dirty="0" smtClean="0"/>
              <a:t> Projections of </a:t>
            </a:r>
            <a:r>
              <a:rPr lang="en-US" dirty="0" smtClean="0">
                <a:solidFill>
                  <a:srgbClr val="FF0000"/>
                </a:solidFill>
              </a:rPr>
              <a:t>FE=</a:t>
            </a:r>
            <a:r>
              <a:rPr lang="en-US" b="1" dirty="0" smtClean="0">
                <a:solidFill>
                  <a:srgbClr val="FF0000"/>
                </a:solidFill>
              </a:rPr>
              <a:t>e</a:t>
            </a:r>
            <a:r>
              <a:rPr lang="en-US" b="1" baseline="-25000" dirty="0" smtClean="0">
                <a:solidFill>
                  <a:srgbClr val="FF0000"/>
                </a:solidFill>
              </a:rPr>
              <a:t>3</a:t>
            </a:r>
            <a:r>
              <a:rPr lang="en-US" b="1" dirty="0" smtClean="0"/>
              <a:t> </a:t>
            </a:r>
            <a:r>
              <a:rPr lang="en-US" dirty="0" smtClean="0"/>
              <a:t>onto </a:t>
            </a:r>
          </a:p>
          <a:p>
            <a:pPr algn="ctr"/>
            <a:r>
              <a:rPr lang="en-US" dirty="0" smtClean="0"/>
              <a:t>PC1xPC2 plane</a:t>
            </a:r>
          </a:p>
          <a:p>
            <a:pPr algn="ctr"/>
            <a:endParaRPr lang="en-US" dirty="0"/>
          </a:p>
        </p:txBody>
      </p:sp>
      <p:sp>
        <p:nvSpPr>
          <p:cNvPr id="60" name="Rectangle 59"/>
          <p:cNvSpPr/>
          <p:nvPr/>
        </p:nvSpPr>
        <p:spPr>
          <a:xfrm>
            <a:off x="7277678" y="1097957"/>
            <a:ext cx="6615875" cy="536883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9251472" y="6418664"/>
            <a:ext cx="715260"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PC1</a:t>
            </a:r>
            <a:endParaRPr lang="en-US" sz="2400" dirty="0">
              <a:latin typeface="Times New Roman" panose="02020603050405020304" pitchFamily="18" charset="0"/>
              <a:cs typeface="Times New Roman" panose="02020603050405020304" pitchFamily="18" charset="0"/>
            </a:endParaRPr>
          </a:p>
        </p:txBody>
      </p:sp>
      <p:sp>
        <p:nvSpPr>
          <p:cNvPr id="62" name="Rectangle 61"/>
          <p:cNvSpPr/>
          <p:nvPr/>
        </p:nvSpPr>
        <p:spPr>
          <a:xfrm>
            <a:off x="11001080" y="1170475"/>
            <a:ext cx="1018095" cy="963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1859822" y="3658876"/>
            <a:ext cx="211667" cy="176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p:cNvCxnSpPr/>
          <p:nvPr/>
        </p:nvCxnSpPr>
        <p:spPr>
          <a:xfrm flipH="1" flipV="1">
            <a:off x="9914468" y="3761560"/>
            <a:ext cx="1664077" cy="21037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11484821" y="3555936"/>
            <a:ext cx="690186" cy="468729"/>
            <a:chOff x="11484821" y="3555936"/>
            <a:chExt cx="690186" cy="468729"/>
          </a:xfrm>
        </p:grpSpPr>
        <p:cxnSp>
          <p:nvCxnSpPr>
            <p:cNvPr id="64" name="Straight Arrow Connector 63"/>
            <p:cNvCxnSpPr/>
            <p:nvPr/>
          </p:nvCxnSpPr>
          <p:spPr>
            <a:xfrm flipV="1">
              <a:off x="11543188" y="3918460"/>
              <a:ext cx="498529" cy="43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1756303" y="3555936"/>
              <a:ext cx="418704" cy="369332"/>
            </a:xfrm>
            <a:prstGeom prst="rect">
              <a:avLst/>
            </a:prstGeom>
            <a:noFill/>
          </p:spPr>
          <p:txBody>
            <a:bodyPr wrap="none" rtlCol="0">
              <a:spAutoFit/>
            </a:bodyPr>
            <a:lstStyle/>
            <a:p>
              <a:r>
                <a:rPr lang="en-US" dirty="0" smtClean="0">
                  <a:solidFill>
                    <a:srgbClr val="FF0000"/>
                  </a:solidFill>
                </a:rPr>
                <a:t>Ca</a:t>
              </a:r>
              <a:endParaRPr lang="en-US" dirty="0">
                <a:solidFill>
                  <a:srgbClr val="FF0000"/>
                </a:solidFill>
              </a:endParaRPr>
            </a:p>
          </p:txBody>
        </p:sp>
        <p:sp>
          <p:nvSpPr>
            <p:cNvPr id="81" name="Oval 80"/>
            <p:cNvSpPr/>
            <p:nvPr/>
          </p:nvSpPr>
          <p:spPr>
            <a:xfrm>
              <a:off x="11484821" y="3886451"/>
              <a:ext cx="125292" cy="1382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9878936" y="3310678"/>
            <a:ext cx="1630791" cy="873958"/>
            <a:chOff x="9878936" y="3310678"/>
            <a:chExt cx="1630791" cy="873958"/>
          </a:xfrm>
        </p:grpSpPr>
        <p:cxnSp>
          <p:nvCxnSpPr>
            <p:cNvPr id="77" name="Straight Arrow Connector 76"/>
            <p:cNvCxnSpPr/>
            <p:nvPr/>
          </p:nvCxnSpPr>
          <p:spPr>
            <a:xfrm flipH="1" flipV="1">
              <a:off x="9899883" y="3310678"/>
              <a:ext cx="1609844" cy="6269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81" idx="2"/>
            </p:cNvCxnSpPr>
            <p:nvPr/>
          </p:nvCxnSpPr>
          <p:spPr>
            <a:xfrm flipH="1">
              <a:off x="9878936" y="3955558"/>
              <a:ext cx="1605885" cy="22907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9845942" y="3403961"/>
            <a:ext cx="1637279" cy="553713"/>
            <a:chOff x="9885939" y="3458994"/>
            <a:chExt cx="1637279" cy="553713"/>
          </a:xfrm>
        </p:grpSpPr>
        <p:cxnSp>
          <p:nvCxnSpPr>
            <p:cNvPr id="21" name="Straight Arrow Connector 20"/>
            <p:cNvCxnSpPr/>
            <p:nvPr/>
          </p:nvCxnSpPr>
          <p:spPr>
            <a:xfrm flipH="1" flipV="1">
              <a:off x="9885939" y="3953273"/>
              <a:ext cx="1637279" cy="59434"/>
            </a:xfrm>
            <a:prstGeom prst="straightConnector1">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385803" y="3458994"/>
              <a:ext cx="803425" cy="369332"/>
            </a:xfrm>
            <a:prstGeom prst="rect">
              <a:avLst/>
            </a:prstGeom>
            <a:solidFill>
              <a:schemeClr val="bg1"/>
            </a:solidFill>
          </p:spPr>
          <p:txBody>
            <a:bodyPr wrap="none" rtlCol="0">
              <a:spAutoFit/>
            </a:bodyPr>
            <a:lstStyle/>
            <a:p>
              <a:r>
                <a:rPr lang="en-US" b="1" dirty="0" smtClean="0"/>
                <a:t>PC1</a:t>
              </a:r>
              <a:r>
                <a:rPr lang="en-US" b="1" dirty="0" smtClean="0">
                  <a:latin typeface="Calibri" panose="020F0502020204030204" pitchFamily="34" charset="0"/>
                  <a:cs typeface="Calibri" panose="020F0502020204030204" pitchFamily="34" charset="0"/>
                </a:rPr>
                <a:t>·</a:t>
              </a:r>
              <a:r>
                <a:rPr lang="en-US" b="1" dirty="0" smtClean="0">
                  <a:solidFill>
                    <a:srgbClr val="FF0000"/>
                  </a:solidFill>
                  <a:latin typeface="Calibri" panose="020F0502020204030204" pitchFamily="34" charset="0"/>
                  <a:cs typeface="Calibri" panose="020F0502020204030204" pitchFamily="34" charset="0"/>
                </a:rPr>
                <a:t>e</a:t>
              </a:r>
              <a:r>
                <a:rPr lang="en-US" b="1" baseline="-25000" dirty="0" smtClean="0">
                  <a:solidFill>
                    <a:srgbClr val="FF0000"/>
                  </a:solidFill>
                  <a:latin typeface="Calibri" panose="020F0502020204030204" pitchFamily="34" charset="0"/>
                  <a:cs typeface="Calibri" panose="020F0502020204030204" pitchFamily="34" charset="0"/>
                </a:rPr>
                <a:t>3</a:t>
              </a:r>
              <a:endParaRPr lang="en-US" b="1" dirty="0">
                <a:solidFill>
                  <a:srgbClr val="FF0000"/>
                </a:solidFill>
              </a:endParaRPr>
            </a:p>
          </p:txBody>
        </p:sp>
      </p:grpSp>
      <p:sp>
        <p:nvSpPr>
          <p:cNvPr id="52" name="TextBox 51"/>
          <p:cNvSpPr txBox="1"/>
          <p:nvPr/>
        </p:nvSpPr>
        <p:spPr>
          <a:xfrm>
            <a:off x="1397453" y="1229942"/>
            <a:ext cx="4293227" cy="369332"/>
          </a:xfrm>
          <a:prstGeom prst="rect">
            <a:avLst/>
          </a:prstGeom>
          <a:noFill/>
        </p:spPr>
        <p:txBody>
          <a:bodyPr wrap="none" rtlCol="0">
            <a:spAutoFit/>
          </a:bodyPr>
          <a:lstStyle/>
          <a:p>
            <a:r>
              <a:rPr lang="en-US" b="1" dirty="0" smtClean="0">
                <a:solidFill>
                  <a:srgbClr val="FF0000"/>
                </a:solidFill>
              </a:rPr>
              <a:t>Cleaner limestone CaCO</a:t>
            </a:r>
            <a:r>
              <a:rPr lang="en-US" b="1" baseline="30000" dirty="0" smtClean="0">
                <a:solidFill>
                  <a:srgbClr val="FF0000"/>
                </a:solidFill>
              </a:rPr>
              <a:t>3</a:t>
            </a:r>
            <a:r>
              <a:rPr lang="en-US" b="1" dirty="0" smtClean="0">
                <a:solidFill>
                  <a:srgbClr val="FF0000"/>
                </a:solidFill>
              </a:rPr>
              <a:t>  more right quads</a:t>
            </a:r>
            <a:endParaRPr lang="en-US" b="1" dirty="0">
              <a:solidFill>
                <a:srgbClr val="00B050"/>
              </a:solidFill>
            </a:endParaRPr>
          </a:p>
        </p:txBody>
      </p:sp>
      <p:sp>
        <p:nvSpPr>
          <p:cNvPr id="2" name="TextBox 1"/>
          <p:cNvSpPr txBox="1"/>
          <p:nvPr/>
        </p:nvSpPr>
        <p:spPr>
          <a:xfrm>
            <a:off x="9978674" y="1319745"/>
            <a:ext cx="1609736" cy="707886"/>
          </a:xfrm>
          <a:prstGeom prst="rect">
            <a:avLst/>
          </a:prstGeom>
          <a:noFill/>
        </p:spPr>
        <p:txBody>
          <a:bodyPr wrap="none" rtlCol="0">
            <a:spAutoFit/>
          </a:bodyPr>
          <a:lstStyle/>
          <a:p>
            <a:r>
              <a:rPr lang="en-US" sz="4000" dirty="0" err="1" smtClean="0"/>
              <a:t>Biplots</a:t>
            </a:r>
            <a:endParaRPr lang="en-US" sz="4000" dirty="0"/>
          </a:p>
        </p:txBody>
      </p:sp>
      <p:pic>
        <p:nvPicPr>
          <p:cNvPr id="3" name="Picture 2"/>
          <p:cNvPicPr>
            <a:picLocks noChangeAspect="1"/>
          </p:cNvPicPr>
          <p:nvPr/>
        </p:nvPicPr>
        <p:blipFill>
          <a:blip r:embed="rId5"/>
          <a:stretch>
            <a:fillRect/>
          </a:stretch>
        </p:blipFill>
        <p:spPr>
          <a:xfrm>
            <a:off x="7379793" y="2176900"/>
            <a:ext cx="6771093" cy="4708397"/>
          </a:xfrm>
          <a:prstGeom prst="rect">
            <a:avLst/>
          </a:prstGeom>
        </p:spPr>
      </p:pic>
      <p:sp>
        <p:nvSpPr>
          <p:cNvPr id="54" name="Rectangle 53"/>
          <p:cNvSpPr/>
          <p:nvPr/>
        </p:nvSpPr>
        <p:spPr>
          <a:xfrm>
            <a:off x="7277677" y="1107866"/>
            <a:ext cx="6615875" cy="536883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6667666" y="911833"/>
            <a:ext cx="5488552" cy="5734217"/>
          </a:xfrm>
          <a:prstGeom prst="rect">
            <a:avLst/>
          </a:prstGeom>
        </p:spPr>
      </p:pic>
      <p:sp>
        <p:nvSpPr>
          <p:cNvPr id="13" name="TextBox 12"/>
          <p:cNvSpPr txBox="1"/>
          <p:nvPr/>
        </p:nvSpPr>
        <p:spPr>
          <a:xfrm>
            <a:off x="8308938" y="1624631"/>
            <a:ext cx="3586495" cy="369332"/>
          </a:xfrm>
          <a:prstGeom prst="rect">
            <a:avLst/>
          </a:prstGeom>
          <a:noFill/>
        </p:spPr>
        <p:txBody>
          <a:bodyPr wrap="none" rtlCol="0">
            <a:spAutoFit/>
          </a:bodyPr>
          <a:lstStyle/>
          <a:p>
            <a:r>
              <a:rPr lang="en-US" dirty="0" smtClean="0"/>
              <a:t>Q: What constitutes a large loading?</a:t>
            </a:r>
            <a:endParaRPr lang="en-US" dirty="0"/>
          </a:p>
        </p:txBody>
      </p:sp>
      <p:sp>
        <p:nvSpPr>
          <p:cNvPr id="15" name="TextBox 14"/>
          <p:cNvSpPr txBox="1"/>
          <p:nvPr/>
        </p:nvSpPr>
        <p:spPr>
          <a:xfrm>
            <a:off x="8575717" y="1999903"/>
            <a:ext cx="1984839" cy="369332"/>
          </a:xfrm>
          <a:prstGeom prst="rect">
            <a:avLst/>
          </a:prstGeom>
          <a:noFill/>
        </p:spPr>
        <p:txBody>
          <a:bodyPr wrap="none" rtlCol="0">
            <a:spAutoFit/>
          </a:bodyPr>
          <a:lstStyle/>
          <a:p>
            <a:r>
              <a:rPr lang="en-US" dirty="0" smtClean="0"/>
              <a:t>A: </a:t>
            </a:r>
            <a:r>
              <a:rPr lang="en-US" dirty="0" smtClean="0">
                <a:solidFill>
                  <a:srgbClr val="FF0000"/>
                </a:solidFill>
              </a:rPr>
              <a:t>----------------------</a:t>
            </a:r>
            <a:endParaRPr lang="en-US" dirty="0">
              <a:solidFill>
                <a:srgbClr val="FF0000"/>
              </a:solidFill>
            </a:endParaRPr>
          </a:p>
        </p:txBody>
      </p:sp>
      <p:cxnSp>
        <p:nvCxnSpPr>
          <p:cNvPr id="18" name="Straight Connector 17"/>
          <p:cNvCxnSpPr/>
          <p:nvPr/>
        </p:nvCxnSpPr>
        <p:spPr>
          <a:xfrm>
            <a:off x="7662041" y="4179229"/>
            <a:ext cx="43796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58720" y="3787535"/>
            <a:ext cx="915635" cy="369332"/>
          </a:xfrm>
          <a:prstGeom prst="rect">
            <a:avLst/>
          </a:prstGeom>
          <a:noFill/>
        </p:spPr>
        <p:txBody>
          <a:bodyPr wrap="none" rtlCol="0">
            <a:spAutoFit/>
          </a:bodyPr>
          <a:lstStyle/>
          <a:p>
            <a:r>
              <a:rPr lang="en-US" dirty="0" smtClean="0">
                <a:solidFill>
                  <a:srgbClr val="FF0000"/>
                </a:solidFill>
              </a:rPr>
              <a:t>1/8=.12</a:t>
            </a:r>
            <a:endParaRPr lang="en-US" dirty="0">
              <a:solidFill>
                <a:srgbClr val="FF0000"/>
              </a:solidFill>
            </a:endParaRPr>
          </a:p>
        </p:txBody>
      </p:sp>
      <p:grpSp>
        <p:nvGrpSpPr>
          <p:cNvPr id="36" name="Group 35"/>
          <p:cNvGrpSpPr/>
          <p:nvPr/>
        </p:nvGrpSpPr>
        <p:grpSpPr>
          <a:xfrm>
            <a:off x="7733437" y="2454885"/>
            <a:ext cx="4432175" cy="1612883"/>
            <a:chOff x="7733437" y="2454885"/>
            <a:chExt cx="4432175" cy="1612883"/>
          </a:xfrm>
        </p:grpSpPr>
        <p:sp>
          <p:nvSpPr>
            <p:cNvPr id="63" name="TextBox 62"/>
            <p:cNvSpPr txBox="1"/>
            <p:nvPr/>
          </p:nvSpPr>
          <p:spPr>
            <a:xfrm>
              <a:off x="7733437" y="2454885"/>
              <a:ext cx="4432175" cy="646331"/>
            </a:xfrm>
            <a:prstGeom prst="rect">
              <a:avLst/>
            </a:prstGeom>
            <a:noFill/>
          </p:spPr>
          <p:txBody>
            <a:bodyPr wrap="none" rtlCol="0">
              <a:spAutoFit/>
            </a:bodyPr>
            <a:lstStyle/>
            <a:p>
              <a:pPr algn="ctr"/>
              <a:r>
                <a:rPr lang="en-US" dirty="0" smtClean="0"/>
                <a:t>PC3 explains variance in more than 1 variable</a:t>
              </a:r>
            </a:p>
            <a:p>
              <a:pPr algn="ctr"/>
              <a:r>
                <a:rPr lang="en-US" dirty="0" smtClean="0"/>
                <a:t>So we should include it in plots</a:t>
              </a:r>
              <a:endParaRPr lang="en-US" dirty="0"/>
            </a:p>
          </p:txBody>
        </p:sp>
        <p:cxnSp>
          <p:nvCxnSpPr>
            <p:cNvPr id="34" name="Straight Arrow Connector 33"/>
            <p:cNvCxnSpPr/>
            <p:nvPr/>
          </p:nvCxnSpPr>
          <p:spPr>
            <a:xfrm flipH="1">
              <a:off x="9216771" y="3074901"/>
              <a:ext cx="195171" cy="9928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2340731" y="1427675"/>
            <a:ext cx="2970942" cy="369332"/>
          </a:xfrm>
          <a:prstGeom prst="rect">
            <a:avLst/>
          </a:prstGeom>
          <a:noFill/>
        </p:spPr>
        <p:txBody>
          <a:bodyPr wrap="none" rtlCol="0">
            <a:spAutoFit/>
          </a:bodyPr>
          <a:lstStyle/>
          <a:p>
            <a:r>
              <a:rPr lang="en-US" b="1" dirty="0" smtClean="0">
                <a:solidFill>
                  <a:srgbClr val="00B050"/>
                </a:solidFill>
              </a:rPr>
              <a:t>More clay </a:t>
            </a:r>
            <a:r>
              <a:rPr lang="en-US" b="1" dirty="0" smtClean="0">
                <a:solidFill>
                  <a:srgbClr val="00B050"/>
                </a:solidFill>
                <a:sym typeface="Wingdings" panose="05000000000000000000" pitchFamily="2" charset="2"/>
              </a:rPr>
              <a:t> </a:t>
            </a:r>
            <a:r>
              <a:rPr lang="en-US" b="1" dirty="0" smtClean="0">
                <a:solidFill>
                  <a:srgbClr val="00B050"/>
                </a:solidFill>
              </a:rPr>
              <a:t>more left quads</a:t>
            </a:r>
            <a:endParaRPr lang="en-US" b="1" dirty="0">
              <a:solidFill>
                <a:srgbClr val="00B050"/>
              </a:solidFill>
            </a:endParaRPr>
          </a:p>
        </p:txBody>
      </p:sp>
      <p:pic>
        <p:nvPicPr>
          <p:cNvPr id="43" name="Picture 42"/>
          <p:cNvPicPr>
            <a:picLocks noChangeAspect="1"/>
          </p:cNvPicPr>
          <p:nvPr/>
        </p:nvPicPr>
        <p:blipFill>
          <a:blip r:embed="rId7"/>
          <a:stretch>
            <a:fillRect/>
          </a:stretch>
        </p:blipFill>
        <p:spPr>
          <a:xfrm>
            <a:off x="6928460" y="967298"/>
            <a:ext cx="5279352" cy="5472953"/>
          </a:xfrm>
          <a:prstGeom prst="rect">
            <a:avLst/>
          </a:prstGeom>
        </p:spPr>
      </p:pic>
      <p:sp>
        <p:nvSpPr>
          <p:cNvPr id="71" name="TextBox 70"/>
          <p:cNvSpPr txBox="1"/>
          <p:nvPr/>
        </p:nvSpPr>
        <p:spPr>
          <a:xfrm>
            <a:off x="1696216" y="6235955"/>
            <a:ext cx="5713872" cy="369332"/>
          </a:xfrm>
          <a:prstGeom prst="rect">
            <a:avLst/>
          </a:prstGeom>
          <a:solidFill>
            <a:srgbClr val="FFFF00"/>
          </a:solidFill>
          <a:ln>
            <a:solidFill>
              <a:srgbClr val="FF0000"/>
            </a:solidFill>
          </a:ln>
        </p:spPr>
        <p:txBody>
          <a:bodyPr wrap="none" rtlCol="0">
            <a:spAutoFit/>
          </a:bodyPr>
          <a:lstStyle/>
          <a:p>
            <a:r>
              <a:rPr lang="en-US" b="1" dirty="0" smtClean="0">
                <a:solidFill>
                  <a:srgbClr val="FF0000"/>
                </a:solidFill>
              </a:rPr>
              <a:t>PCA Scores show Groups of Elements, not Single Elements</a:t>
            </a:r>
            <a:endParaRPr lang="en-US" b="1" dirty="0">
              <a:solidFill>
                <a:srgbClr val="FF0000"/>
              </a:solidFill>
            </a:endParaRPr>
          </a:p>
        </p:txBody>
      </p:sp>
      <p:grpSp>
        <p:nvGrpSpPr>
          <p:cNvPr id="19" name="Group 18"/>
          <p:cNvGrpSpPr/>
          <p:nvPr/>
        </p:nvGrpSpPr>
        <p:grpSpPr>
          <a:xfrm>
            <a:off x="2593571" y="1022339"/>
            <a:ext cx="7733550" cy="5213616"/>
            <a:chOff x="2593571" y="1022339"/>
            <a:chExt cx="7733550" cy="5213616"/>
          </a:xfrm>
        </p:grpSpPr>
        <p:sp>
          <p:nvSpPr>
            <p:cNvPr id="16" name="Rectangle 15"/>
            <p:cNvSpPr/>
            <p:nvPr/>
          </p:nvSpPr>
          <p:spPr>
            <a:xfrm>
              <a:off x="2593571" y="5631795"/>
              <a:ext cx="4222865" cy="604160"/>
            </a:xfrm>
            <a:prstGeom prst="rect">
              <a:avLst/>
            </a:prstGeom>
            <a:solidFill>
              <a:srgbClr val="00B0F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824440" y="1022339"/>
              <a:ext cx="1502681" cy="372350"/>
            </a:xfrm>
            <a:prstGeom prst="rect">
              <a:avLst/>
            </a:prstGeom>
            <a:solidFill>
              <a:srgbClr val="00B0F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1484289" y="1239442"/>
            <a:ext cx="10673553" cy="2925791"/>
            <a:chOff x="-266123" y="2192676"/>
            <a:chExt cx="10673553" cy="2925791"/>
          </a:xfrm>
        </p:grpSpPr>
        <p:sp>
          <p:nvSpPr>
            <p:cNvPr id="72" name="Rectangle 71"/>
            <p:cNvSpPr/>
            <p:nvPr/>
          </p:nvSpPr>
          <p:spPr>
            <a:xfrm>
              <a:off x="9250667" y="4840902"/>
              <a:ext cx="1156763" cy="277565"/>
            </a:xfrm>
            <a:prstGeom prst="rect">
              <a:avLst/>
            </a:prstGeom>
            <a:solidFill>
              <a:srgbClr val="FFFF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66123" y="2192676"/>
              <a:ext cx="4206391" cy="333724"/>
            </a:xfrm>
            <a:prstGeom prst="rect">
              <a:avLst/>
            </a:prstGeom>
            <a:solidFill>
              <a:srgbClr val="FFFF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2437921" y="1536381"/>
            <a:ext cx="5887990" cy="2642849"/>
            <a:chOff x="565088" y="2503376"/>
            <a:chExt cx="5887990" cy="2642849"/>
          </a:xfrm>
        </p:grpSpPr>
        <p:sp>
          <p:nvSpPr>
            <p:cNvPr id="76" name="Rectangle 75"/>
            <p:cNvSpPr/>
            <p:nvPr/>
          </p:nvSpPr>
          <p:spPr>
            <a:xfrm>
              <a:off x="5094424" y="4890335"/>
              <a:ext cx="1358654" cy="255890"/>
            </a:xfrm>
            <a:prstGeom prst="rect">
              <a:avLst/>
            </a:prstGeom>
            <a:solidFill>
              <a:srgbClr val="00B05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65088" y="2503376"/>
              <a:ext cx="2780681" cy="210766"/>
            </a:xfrm>
            <a:prstGeom prst="rect">
              <a:avLst/>
            </a:prstGeom>
            <a:solidFill>
              <a:srgbClr val="00B05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3893161" y="1675685"/>
            <a:ext cx="5286384" cy="4893647"/>
            <a:chOff x="6363316" y="1567489"/>
            <a:chExt cx="5286384" cy="4893647"/>
          </a:xfrm>
        </p:grpSpPr>
        <p:sp>
          <p:nvSpPr>
            <p:cNvPr id="82" name="TextBox 81"/>
            <p:cNvSpPr txBox="1"/>
            <p:nvPr/>
          </p:nvSpPr>
          <p:spPr>
            <a:xfrm>
              <a:off x="6363316" y="1567489"/>
              <a:ext cx="5286384" cy="4893647"/>
            </a:xfrm>
            <a:prstGeom prst="rect">
              <a:avLst/>
            </a:prstGeom>
            <a:solidFill>
              <a:schemeClr val="bg1"/>
            </a:solidFill>
            <a:ln>
              <a:solidFill>
                <a:srgbClr val="FF0000"/>
              </a:solidFill>
            </a:ln>
          </p:spPr>
          <p:txBody>
            <a:bodyPr wrap="none" rtlCol="0">
              <a:spAutoFit/>
            </a:bodyPr>
            <a:lstStyle/>
            <a:p>
              <a:endParaRPr lang="en-US" sz="2400" b="1" dirty="0" smtClean="0"/>
            </a:p>
            <a:p>
              <a:endParaRPr lang="en-US" sz="2400" b="1" dirty="0" smtClean="0"/>
            </a:p>
            <a:p>
              <a:r>
                <a:rPr lang="en-US" sz="2400" b="1" dirty="0" smtClean="0"/>
                <a:t>Q: </a:t>
              </a:r>
              <a:r>
                <a:rPr lang="en-US" sz="2400" dirty="0" smtClean="0"/>
                <a:t>Wait a minute! What does silica PC1:</a:t>
              </a:r>
            </a:p>
            <a:p>
              <a:r>
                <a:rPr lang="en-US" sz="2400" dirty="0" smtClean="0"/>
                <a:t>Negative -0.515 Si mean? It means</a:t>
              </a:r>
            </a:p>
            <a:p>
              <a:r>
                <a:rPr lang="en-US" sz="2400" dirty="0" smtClean="0"/>
                <a:t>Si is negative percentage of sample???</a:t>
              </a:r>
            </a:p>
            <a:p>
              <a:endParaRPr lang="en-US" sz="2400" dirty="0" smtClean="0"/>
            </a:p>
            <a:p>
              <a:r>
                <a:rPr lang="en-US" sz="2400" b="1" dirty="0" smtClean="0"/>
                <a:t>A: </a:t>
              </a:r>
              <a:r>
                <a:rPr lang="en-US" sz="2400" dirty="0" smtClean="0"/>
                <a:t>Since we demeaned our input</a:t>
              </a:r>
            </a:p>
            <a:p>
              <a:r>
                <a:rPr lang="en-US" sz="2400" dirty="0" smtClean="0"/>
                <a:t>Data, -0.515 means that the Silica</a:t>
              </a:r>
            </a:p>
            <a:p>
              <a:r>
                <a:rPr lang="en-US" sz="2400" dirty="0" smtClean="0"/>
                <a:t>% different from the mean. Also, larger</a:t>
              </a:r>
            </a:p>
            <a:p>
              <a:r>
                <a:rPr lang="en-US" sz="2400" dirty="0" smtClean="0"/>
                <a:t>Components </a:t>
              </a:r>
              <a:r>
                <a:rPr lang="en-US" sz="2400" dirty="0" smtClean="0">
                  <a:latin typeface="Symbol" panose="05050102010706020507" pitchFamily="18" charset="2"/>
                </a:rPr>
                <a:t>a&gt;0</a:t>
              </a:r>
              <a:r>
                <a:rPr lang="en-US" sz="2400" dirty="0" smtClean="0"/>
                <a:t> of Silica </a:t>
              </a:r>
              <a:r>
                <a:rPr lang="en-US" sz="2400" dirty="0" smtClean="0">
                  <a:latin typeface="Symbol" panose="05050102010706020507" pitchFamily="18" charset="2"/>
                </a:rPr>
                <a:t>a</a:t>
              </a:r>
              <a:r>
                <a:rPr lang="en-US" sz="2400" dirty="0" smtClean="0"/>
                <a:t>(0,1,0,..) lead</a:t>
              </a:r>
            </a:p>
            <a:p>
              <a:r>
                <a:rPr lang="en-US" sz="2400" dirty="0" smtClean="0"/>
                <a:t>to  points plotted more to left of </a:t>
              </a:r>
            </a:p>
            <a:p>
              <a:r>
                <a:rPr lang="en-US" sz="2400" dirty="0" smtClean="0"/>
                <a:t>origin, that is </a:t>
              </a:r>
              <a:r>
                <a:rPr lang="en-US" sz="2400" dirty="0">
                  <a:latin typeface="Symbol" panose="05050102010706020507" pitchFamily="18" charset="2"/>
                </a:rPr>
                <a:t>a</a:t>
              </a:r>
              <a:r>
                <a:rPr lang="en-US" sz="2400" dirty="0"/>
                <a:t>(0,1,0,..) </a:t>
              </a:r>
              <a:r>
                <a:rPr lang="en-US" sz="2400" dirty="0" smtClean="0">
                  <a:sym typeface="Wingdings" panose="05000000000000000000" pitchFamily="2" charset="2"/>
                </a:rPr>
                <a:t> -</a:t>
              </a:r>
              <a:r>
                <a:rPr lang="en-US" sz="2400" dirty="0" smtClean="0">
                  <a:latin typeface="Symbol" panose="05050102010706020507" pitchFamily="18" charset="2"/>
                  <a:sym typeface="Wingdings" panose="05000000000000000000" pitchFamily="2" charset="2"/>
                </a:rPr>
                <a:t>a</a:t>
              </a:r>
              <a:r>
                <a:rPr lang="en-US" sz="2400" dirty="0" smtClean="0">
                  <a:sym typeface="Wingdings" panose="05000000000000000000" pitchFamily="2" charset="2"/>
                </a:rPr>
                <a:t>PC1</a:t>
              </a:r>
            </a:p>
            <a:p>
              <a:endParaRPr lang="en-US" sz="2400" dirty="0"/>
            </a:p>
          </p:txBody>
        </p:sp>
        <p:sp>
          <p:nvSpPr>
            <p:cNvPr id="84" name="Rectangle 83"/>
            <p:cNvSpPr/>
            <p:nvPr/>
          </p:nvSpPr>
          <p:spPr>
            <a:xfrm>
              <a:off x="6466103" y="2721101"/>
              <a:ext cx="2287680" cy="324171"/>
            </a:xfrm>
            <a:prstGeom prst="rect">
              <a:avLst/>
            </a:prstGeom>
            <a:solidFill>
              <a:srgbClr val="00B05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8025653" y="4906926"/>
              <a:ext cx="2919808" cy="375029"/>
            </a:xfrm>
            <a:prstGeom prst="rect">
              <a:avLst/>
            </a:prstGeom>
            <a:solidFill>
              <a:srgbClr val="00B05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p:cNvGrpSpPr/>
          <p:nvPr/>
        </p:nvGrpSpPr>
        <p:grpSpPr>
          <a:xfrm>
            <a:off x="5489962" y="3849483"/>
            <a:ext cx="3921980" cy="2264767"/>
            <a:chOff x="5489962" y="3849483"/>
            <a:chExt cx="3921980" cy="2264767"/>
          </a:xfrm>
        </p:grpSpPr>
        <p:sp>
          <p:nvSpPr>
            <p:cNvPr id="87" name="Rectangle 86"/>
            <p:cNvSpPr/>
            <p:nvPr/>
          </p:nvSpPr>
          <p:spPr>
            <a:xfrm>
              <a:off x="5489962" y="5739221"/>
              <a:ext cx="2919808" cy="375029"/>
            </a:xfrm>
            <a:prstGeom prst="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Arrow Connector 87"/>
            <p:cNvCxnSpPr/>
            <p:nvPr/>
          </p:nvCxnSpPr>
          <p:spPr>
            <a:xfrm flipV="1">
              <a:off x="8470027" y="3849483"/>
              <a:ext cx="941915" cy="1884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8089466" y="1751942"/>
            <a:ext cx="3106600" cy="3318822"/>
            <a:chOff x="8089466" y="1751942"/>
            <a:chExt cx="3106600" cy="3318822"/>
          </a:xfrm>
        </p:grpSpPr>
        <p:grpSp>
          <p:nvGrpSpPr>
            <p:cNvPr id="53" name="Group 52"/>
            <p:cNvGrpSpPr/>
            <p:nvPr/>
          </p:nvGrpSpPr>
          <p:grpSpPr>
            <a:xfrm>
              <a:off x="8089466" y="1797007"/>
              <a:ext cx="3106600" cy="3273757"/>
              <a:chOff x="8089466" y="1797007"/>
              <a:chExt cx="3106600" cy="3273757"/>
            </a:xfrm>
          </p:grpSpPr>
          <p:cxnSp>
            <p:nvCxnSpPr>
              <p:cNvPr id="30" name="Straight Connector 29"/>
              <p:cNvCxnSpPr/>
              <p:nvPr/>
            </p:nvCxnSpPr>
            <p:spPr>
              <a:xfrm>
                <a:off x="9609102" y="1797007"/>
                <a:ext cx="0" cy="3273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8089466" y="3624271"/>
                <a:ext cx="3106600" cy="29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10017925" y="3660051"/>
              <a:ext cx="543739" cy="369332"/>
            </a:xfrm>
            <a:prstGeom prst="rect">
              <a:avLst/>
            </a:prstGeom>
            <a:noFill/>
          </p:spPr>
          <p:txBody>
            <a:bodyPr wrap="none" rtlCol="0">
              <a:spAutoFit/>
            </a:bodyPr>
            <a:lstStyle/>
            <a:p>
              <a:r>
                <a:rPr lang="en-US" dirty="0" smtClean="0"/>
                <a:t>PC1</a:t>
              </a:r>
              <a:endParaRPr lang="en-US" dirty="0"/>
            </a:p>
          </p:txBody>
        </p:sp>
        <p:sp>
          <p:nvSpPr>
            <p:cNvPr id="92" name="TextBox 91"/>
            <p:cNvSpPr txBox="1"/>
            <p:nvPr/>
          </p:nvSpPr>
          <p:spPr>
            <a:xfrm>
              <a:off x="9655210" y="1751942"/>
              <a:ext cx="543739" cy="369332"/>
            </a:xfrm>
            <a:prstGeom prst="rect">
              <a:avLst/>
            </a:prstGeom>
            <a:noFill/>
          </p:spPr>
          <p:txBody>
            <a:bodyPr wrap="none" rtlCol="0">
              <a:spAutoFit/>
            </a:bodyPr>
            <a:lstStyle/>
            <a:p>
              <a:r>
                <a:rPr lang="en-US" dirty="0" smtClean="0"/>
                <a:t>PC2</a:t>
              </a:r>
              <a:endParaRPr lang="en-US" dirty="0"/>
            </a:p>
          </p:txBody>
        </p:sp>
      </p:grpSp>
      <p:sp>
        <p:nvSpPr>
          <p:cNvPr id="57" name="Rectangle 56"/>
          <p:cNvSpPr/>
          <p:nvPr/>
        </p:nvSpPr>
        <p:spPr>
          <a:xfrm>
            <a:off x="3929987" y="3960217"/>
            <a:ext cx="5142619" cy="251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7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0-#ppt_w/2"/>
                                          </p:val>
                                        </p:tav>
                                        <p:tav tm="100000">
                                          <p:val>
                                            <p:strVal val="#ppt_x"/>
                                          </p:val>
                                        </p:tav>
                                      </p:tavLst>
                                    </p:anim>
                                    <p:anim calcmode="lin" valueType="num">
                                      <p:cBhvr additive="base">
                                        <p:cTn id="20"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50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8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0"/>
                                        </p:tgtEl>
                                      </p:cBhvr>
                                    </p:animEffect>
                                    <p:set>
                                      <p:cBhvr>
                                        <p:cTn id="55" dur="1" fill="hold">
                                          <p:stCondLst>
                                            <p:cond delay="499"/>
                                          </p:stCondLst>
                                        </p:cTn>
                                        <p:tgtEl>
                                          <p:spTgt spid="8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1000"/>
                                        <p:tgtEl>
                                          <p:spTgt spid="70"/>
                                        </p:tgtEl>
                                      </p:cBhvr>
                                    </p:animEffect>
                                    <p:anim calcmode="lin" valueType="num">
                                      <p:cBhvr>
                                        <p:cTn id="61" dur="1000" fill="hold"/>
                                        <p:tgtEl>
                                          <p:spTgt spid="70"/>
                                        </p:tgtEl>
                                        <p:attrNameLst>
                                          <p:attrName>ppt_x</p:attrName>
                                        </p:attrNameLst>
                                      </p:cBhvr>
                                      <p:tavLst>
                                        <p:tav tm="0">
                                          <p:val>
                                            <p:strVal val="#ppt_x"/>
                                          </p:val>
                                        </p:tav>
                                        <p:tav tm="100000">
                                          <p:val>
                                            <p:strVal val="#ppt_x"/>
                                          </p:val>
                                        </p:tav>
                                      </p:tavLst>
                                    </p:anim>
                                    <p:anim calcmode="lin" valueType="num">
                                      <p:cBhvr>
                                        <p:cTn id="6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2">
                                            <p:txEl>
                                              <p:pRg st="0" end="0"/>
                                            </p:txEl>
                                          </p:spTgt>
                                        </p:tgtEl>
                                        <p:attrNameLst>
                                          <p:attrName>style.visibility</p:attrName>
                                        </p:attrNameLst>
                                      </p:cBhvr>
                                      <p:to>
                                        <p:strVal val="visible"/>
                                      </p:to>
                                    </p:set>
                                    <p:animEffect transition="in" filter="wipe(left)">
                                      <p:cBhvr>
                                        <p:cTn id="67" dur="500"/>
                                        <p:tgtEl>
                                          <p:spTgt spid="5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6">
                                            <p:txEl>
                                              <p:pRg st="0" end="0"/>
                                            </p:txEl>
                                          </p:spTgt>
                                        </p:tgtEl>
                                        <p:attrNameLst>
                                          <p:attrName>style.visibility</p:attrName>
                                        </p:attrNameLst>
                                      </p:cBhvr>
                                      <p:to>
                                        <p:strVal val="visible"/>
                                      </p:to>
                                    </p:set>
                                    <p:animEffect transition="in" filter="wipe(left)">
                                      <p:cBhvr>
                                        <p:cTn id="72" dur="500"/>
                                        <p:tgtEl>
                                          <p:spTgt spid="6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fade">
                                      <p:cBhvr>
                                        <p:cTn id="81" dur="1000"/>
                                        <p:tgtEl>
                                          <p:spTgt spid="91"/>
                                        </p:tgtEl>
                                      </p:cBhvr>
                                    </p:animEffect>
                                    <p:anim calcmode="lin" valueType="num">
                                      <p:cBhvr>
                                        <p:cTn id="82" dur="1000" fill="hold"/>
                                        <p:tgtEl>
                                          <p:spTgt spid="91"/>
                                        </p:tgtEl>
                                        <p:attrNameLst>
                                          <p:attrName>ppt_x</p:attrName>
                                        </p:attrNameLst>
                                      </p:cBhvr>
                                      <p:tavLst>
                                        <p:tav tm="0">
                                          <p:val>
                                            <p:strVal val="#ppt_x"/>
                                          </p:val>
                                        </p:tav>
                                        <p:tav tm="100000">
                                          <p:val>
                                            <p:strVal val="#ppt_x"/>
                                          </p:val>
                                        </p:tav>
                                      </p:tavLst>
                                    </p:anim>
                                    <p:anim calcmode="lin" valueType="num">
                                      <p:cBhvr>
                                        <p:cTn id="83"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wipe(left)">
                                      <p:cBhvr>
                                        <p:cTn id="96" dur="5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additive="base">
                                        <p:cTn id="105" dur="500" fill="hold"/>
                                        <p:tgtEl>
                                          <p:spTgt spid="17"/>
                                        </p:tgtEl>
                                        <p:attrNameLst>
                                          <p:attrName>ppt_x</p:attrName>
                                        </p:attrNameLst>
                                      </p:cBhvr>
                                      <p:tavLst>
                                        <p:tav tm="0">
                                          <p:val>
                                            <p:strVal val="#ppt_x"/>
                                          </p:val>
                                        </p:tav>
                                        <p:tav tm="100000">
                                          <p:val>
                                            <p:strVal val="#ppt_x"/>
                                          </p:val>
                                        </p:tav>
                                      </p:tavLst>
                                    </p:anim>
                                    <p:anim calcmode="lin" valueType="num">
                                      <p:cBhvr additive="base">
                                        <p:cTn id="10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500" fill="hold"/>
                                        <p:tgtEl>
                                          <p:spTgt spid="23"/>
                                        </p:tgtEl>
                                        <p:attrNameLst>
                                          <p:attrName>ppt_x</p:attrName>
                                        </p:attrNameLst>
                                      </p:cBhvr>
                                      <p:tavLst>
                                        <p:tav tm="0">
                                          <p:val>
                                            <p:strVal val="#ppt_x"/>
                                          </p:val>
                                        </p:tav>
                                        <p:tav tm="100000">
                                          <p:val>
                                            <p:strVal val="#ppt_x"/>
                                          </p:val>
                                        </p:tav>
                                      </p:tavLst>
                                    </p:anim>
                                    <p:anim calcmode="lin" valueType="num">
                                      <p:cBhvr additive="base">
                                        <p:cTn id="1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ppt_x"/>
                                          </p:val>
                                        </p:tav>
                                        <p:tav tm="100000">
                                          <p:val>
                                            <p:strVal val="#ppt_x"/>
                                          </p:val>
                                        </p:tav>
                                      </p:tavLst>
                                    </p:anim>
                                    <p:anim calcmode="lin" valueType="num">
                                      <p:cBhvr additive="base">
                                        <p:cTn id="1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2" fill="hold"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right)">
                                      <p:cBhvr>
                                        <p:cTn id="123" dur="500"/>
                                        <p:tgtEl>
                                          <p:spTgt spid="2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2"/>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ipe(right)">
                                      <p:cBhvr>
                                        <p:cTn id="132" dur="5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wipe(up)">
                                      <p:cBhvr>
                                        <p:cTn id="137" dur="500"/>
                                        <p:tgtEl>
                                          <p:spTgt spid="14"/>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15"/>
                                        </p:tgtEl>
                                        <p:attrNameLst>
                                          <p:attrName>style.visibility</p:attrName>
                                        </p:attrNameLst>
                                      </p:cBhvr>
                                      <p:to>
                                        <p:strVal val="visible"/>
                                      </p:to>
                                    </p:set>
                                    <p:animEffect transition="in" filter="wipe(left)">
                                      <p:cBhvr>
                                        <p:cTn id="167" dur="500"/>
                                        <p:tgtEl>
                                          <p:spTgt spid="15"/>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18"/>
                                        </p:tgtEl>
                                        <p:attrNameLst>
                                          <p:attrName>style.visibility</p:attrName>
                                        </p:attrNameLst>
                                      </p:cBhvr>
                                      <p:to>
                                        <p:strVal val="visible"/>
                                      </p:to>
                                    </p:set>
                                    <p:animEffect transition="in" filter="wipe(left)">
                                      <p:cBhvr>
                                        <p:cTn id="172" dur="500"/>
                                        <p:tgtEl>
                                          <p:spTgt spid="18"/>
                                        </p:tgtEl>
                                      </p:cBhvr>
                                    </p:animEffec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 calcmode="lin" valueType="num">
                                      <p:cBhvr additive="base">
                                        <p:cTn id="177" dur="500" fill="hold"/>
                                        <p:tgtEl>
                                          <p:spTgt spid="29"/>
                                        </p:tgtEl>
                                        <p:attrNameLst>
                                          <p:attrName>ppt_x</p:attrName>
                                        </p:attrNameLst>
                                      </p:cBhvr>
                                      <p:tavLst>
                                        <p:tav tm="0">
                                          <p:val>
                                            <p:strVal val="#ppt_x"/>
                                          </p:val>
                                        </p:tav>
                                        <p:tav tm="100000">
                                          <p:val>
                                            <p:strVal val="#ppt_x"/>
                                          </p:val>
                                        </p:tav>
                                      </p:tavLst>
                                    </p:anim>
                                    <p:anim calcmode="lin" valueType="num">
                                      <p:cBhvr additive="base">
                                        <p:cTn id="1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2" presetClass="entr" presetSubtype="1" fill="hold" nodeType="clickEffect">
                                  <p:stCondLst>
                                    <p:cond delay="0"/>
                                  </p:stCondLst>
                                  <p:childTnLst>
                                    <p:set>
                                      <p:cBhvr>
                                        <p:cTn id="182" dur="1" fill="hold">
                                          <p:stCondLst>
                                            <p:cond delay="0"/>
                                          </p:stCondLst>
                                        </p:cTn>
                                        <p:tgtEl>
                                          <p:spTgt spid="36"/>
                                        </p:tgtEl>
                                        <p:attrNameLst>
                                          <p:attrName>style.visibility</p:attrName>
                                        </p:attrNameLst>
                                      </p:cBhvr>
                                      <p:to>
                                        <p:strVal val="visible"/>
                                      </p:to>
                                    </p:set>
                                    <p:animEffect transition="in" filter="wipe(up)">
                                      <p:cBhvr>
                                        <p:cTn id="183" dur="500"/>
                                        <p:tgtEl>
                                          <p:spTgt spid="36"/>
                                        </p:tgtEl>
                                      </p:cBhvr>
                                    </p:animEffec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nodeType="clickEffect">
                                  <p:stCondLst>
                                    <p:cond delay="0"/>
                                  </p:stCondLst>
                                  <p:childTnLst>
                                    <p:set>
                                      <p:cBhvr>
                                        <p:cTn id="187" dur="1" fill="hold">
                                          <p:stCondLst>
                                            <p:cond delay="0"/>
                                          </p:stCondLst>
                                        </p:cTn>
                                        <p:tgtEl>
                                          <p:spTgt spid="43"/>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nodeType="clickEffect">
                                  <p:stCondLst>
                                    <p:cond delay="0"/>
                                  </p:stCondLst>
                                  <p:childTnLst>
                                    <p:set>
                                      <p:cBhvr>
                                        <p:cTn id="191" dur="1" fill="hold">
                                          <p:stCondLst>
                                            <p:cond delay="0"/>
                                          </p:stCondLst>
                                        </p:cTn>
                                        <p:tgtEl>
                                          <p:spTgt spid="56"/>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42" presetClass="path" presetSubtype="0" accel="50000" decel="50000" fill="hold" grpId="1" nodeType="clickEffect">
                                  <p:stCondLst>
                                    <p:cond delay="0"/>
                                  </p:stCondLst>
                                  <p:childTnLst>
                                    <p:animMotion origin="layout" path="M 2.5E-6 -1.11111E-6 L 0.39205 -0.79792 " pathEditMode="relative" rAng="0" ptsTypes="AA">
                                      <p:cBhvr>
                                        <p:cTn id="195" dur="2000" fill="hold"/>
                                        <p:tgtEl>
                                          <p:spTgt spid="71"/>
                                        </p:tgtEl>
                                        <p:attrNameLst>
                                          <p:attrName>ppt_x</p:attrName>
                                          <p:attrName>ppt_y</p:attrName>
                                        </p:attrNameLst>
                                      </p:cBhvr>
                                      <p:rCtr x="19596" y="-39907"/>
                                    </p:animMotion>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nodeType="clickEffect">
                                  <p:stCondLst>
                                    <p:cond delay="0"/>
                                  </p:stCondLst>
                                  <p:childTnLst>
                                    <p:set>
                                      <p:cBhvr>
                                        <p:cTn id="199" dur="1" fill="hold">
                                          <p:stCondLst>
                                            <p:cond delay="0"/>
                                          </p:stCondLst>
                                        </p:cTn>
                                        <p:tgtEl>
                                          <p:spTgt spid="19"/>
                                        </p:tgtEl>
                                        <p:attrNameLst>
                                          <p:attrName>style.visibility</p:attrName>
                                        </p:attrNameLst>
                                      </p:cBhvr>
                                      <p:to>
                                        <p:strVal val="visible"/>
                                      </p:to>
                                    </p:set>
                                    <p:anim calcmode="lin" valueType="num">
                                      <p:cBhvr additive="base">
                                        <p:cTn id="200" dur="500" fill="hold"/>
                                        <p:tgtEl>
                                          <p:spTgt spid="19"/>
                                        </p:tgtEl>
                                        <p:attrNameLst>
                                          <p:attrName>ppt_x</p:attrName>
                                        </p:attrNameLst>
                                      </p:cBhvr>
                                      <p:tavLst>
                                        <p:tav tm="0">
                                          <p:val>
                                            <p:strVal val="#ppt_x"/>
                                          </p:val>
                                        </p:tav>
                                        <p:tav tm="100000">
                                          <p:val>
                                            <p:strVal val="#ppt_x"/>
                                          </p:val>
                                        </p:tav>
                                      </p:tavLst>
                                    </p:anim>
                                    <p:anim calcmode="lin" valueType="num">
                                      <p:cBhvr additive="base">
                                        <p:cTn id="20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nodeType="clickEffect">
                                  <p:stCondLst>
                                    <p:cond delay="0"/>
                                  </p:stCondLst>
                                  <p:childTnLst>
                                    <p:set>
                                      <p:cBhvr>
                                        <p:cTn id="205" dur="1" fill="hold">
                                          <p:stCondLst>
                                            <p:cond delay="0"/>
                                          </p:stCondLst>
                                        </p:cTn>
                                        <p:tgtEl>
                                          <p:spTgt spid="67"/>
                                        </p:tgtEl>
                                        <p:attrNameLst>
                                          <p:attrName>style.visibility</p:attrName>
                                        </p:attrNameLst>
                                      </p:cBhvr>
                                      <p:to>
                                        <p:strVal val="visible"/>
                                      </p:to>
                                    </p:set>
                                    <p:anim calcmode="lin" valueType="num">
                                      <p:cBhvr additive="base">
                                        <p:cTn id="206" dur="500" fill="hold"/>
                                        <p:tgtEl>
                                          <p:spTgt spid="67"/>
                                        </p:tgtEl>
                                        <p:attrNameLst>
                                          <p:attrName>ppt_x</p:attrName>
                                        </p:attrNameLst>
                                      </p:cBhvr>
                                      <p:tavLst>
                                        <p:tav tm="0">
                                          <p:val>
                                            <p:strVal val="#ppt_x"/>
                                          </p:val>
                                        </p:tav>
                                        <p:tav tm="100000">
                                          <p:val>
                                            <p:strVal val="#ppt_x"/>
                                          </p:val>
                                        </p:tav>
                                      </p:tavLst>
                                    </p:anim>
                                    <p:anim calcmode="lin" valueType="num">
                                      <p:cBhvr additive="base">
                                        <p:cTn id="20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nodeType="clickEffect">
                                  <p:stCondLst>
                                    <p:cond delay="0"/>
                                  </p:stCondLst>
                                  <p:childTnLst>
                                    <p:set>
                                      <p:cBhvr>
                                        <p:cTn id="211" dur="1" fill="hold">
                                          <p:stCondLst>
                                            <p:cond delay="0"/>
                                          </p:stCondLst>
                                        </p:cTn>
                                        <p:tgtEl>
                                          <p:spTgt spid="75"/>
                                        </p:tgtEl>
                                        <p:attrNameLst>
                                          <p:attrName>style.visibility</p:attrName>
                                        </p:attrNameLst>
                                      </p:cBhvr>
                                      <p:to>
                                        <p:strVal val="visible"/>
                                      </p:to>
                                    </p:set>
                                    <p:anim calcmode="lin" valueType="num">
                                      <p:cBhvr additive="base">
                                        <p:cTn id="212" dur="500" fill="hold"/>
                                        <p:tgtEl>
                                          <p:spTgt spid="75"/>
                                        </p:tgtEl>
                                        <p:attrNameLst>
                                          <p:attrName>ppt_x</p:attrName>
                                        </p:attrNameLst>
                                      </p:cBhvr>
                                      <p:tavLst>
                                        <p:tav tm="0">
                                          <p:val>
                                            <p:strVal val="#ppt_x"/>
                                          </p:val>
                                        </p:tav>
                                        <p:tav tm="100000">
                                          <p:val>
                                            <p:strVal val="#ppt_x"/>
                                          </p:val>
                                        </p:tav>
                                      </p:tavLst>
                                    </p:anim>
                                    <p:anim calcmode="lin" valueType="num">
                                      <p:cBhvr additive="base">
                                        <p:cTn id="2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7" grpId="0"/>
      <p:bldP spid="23" grpId="0"/>
      <p:bldP spid="24" grpId="0"/>
      <p:bldP spid="33" grpId="0" animBg="1"/>
      <p:bldP spid="39" grpId="0" animBg="1"/>
      <p:bldP spid="42" grpId="0" animBg="1"/>
      <p:bldP spid="49" grpId="0"/>
      <p:bldP spid="31" grpId="0" animBg="1"/>
      <p:bldP spid="32" grpId="0" animBg="1"/>
      <p:bldP spid="52" grpId="0"/>
      <p:bldP spid="2" grpId="0"/>
      <p:bldP spid="13" grpId="0"/>
      <p:bldP spid="15" grpId="0"/>
      <p:bldP spid="29" grpId="0"/>
      <p:bldP spid="66" grpId="0"/>
      <p:bldP spid="71" grpId="0" animBg="1"/>
      <p:bldP spid="71" grpId="1" animBg="1"/>
      <p:bldP spid="57" grpId="0" animBg="1"/>
      <p:bldP spid="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6064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0753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54425" y="4311263"/>
            <a:ext cx="1084142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Hyperspectral + Geology</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131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455409" y="4311263"/>
            <a:ext cx="5940445"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620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motesensing 08 01018 g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9679" y="3728584"/>
            <a:ext cx="3404839" cy="25042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a:off x="310166" y="989082"/>
            <a:ext cx="3810420" cy="2248148"/>
          </a:xfrm>
          <a:prstGeom prst="rect">
            <a:avLst/>
          </a:prstGeom>
        </p:spPr>
      </p:pic>
      <p:sp>
        <p:nvSpPr>
          <p:cNvPr id="19" name="Rectangle 18"/>
          <p:cNvSpPr/>
          <p:nvPr/>
        </p:nvSpPr>
        <p:spPr>
          <a:xfrm>
            <a:off x="310166" y="6232861"/>
            <a:ext cx="5043881" cy="369332"/>
          </a:xfrm>
          <a:prstGeom prst="rect">
            <a:avLst/>
          </a:prstGeom>
        </p:spPr>
        <p:txBody>
          <a:bodyPr wrap="none">
            <a:spAutoFit/>
          </a:bodyPr>
          <a:lstStyle/>
          <a:p>
            <a:r>
              <a:rPr lang="en-US" dirty="0"/>
              <a:t>https://www.mdpi.com/2072-4292/8/12/1018/htm</a:t>
            </a:r>
          </a:p>
        </p:txBody>
      </p:sp>
      <p:pic>
        <p:nvPicPr>
          <p:cNvPr id="3076" name="Picture 4" descr="Remotesensing 08 01018 g003 5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3757" y="1068293"/>
            <a:ext cx="1008376" cy="15029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a:stretch>
            <a:fillRect/>
          </a:stretch>
        </p:blipFill>
        <p:spPr>
          <a:xfrm>
            <a:off x="5017072" y="1202235"/>
            <a:ext cx="1685052" cy="1761261"/>
          </a:xfrm>
          <a:prstGeom prst="rect">
            <a:avLst/>
          </a:prstGeom>
        </p:spPr>
      </p:pic>
      <p:pic>
        <p:nvPicPr>
          <p:cNvPr id="30" name="Picture 29"/>
          <p:cNvPicPr>
            <a:picLocks noChangeAspect="1"/>
          </p:cNvPicPr>
          <p:nvPr/>
        </p:nvPicPr>
        <p:blipFill>
          <a:blip r:embed="rId6"/>
          <a:stretch>
            <a:fillRect/>
          </a:stretch>
        </p:blipFill>
        <p:spPr>
          <a:xfrm>
            <a:off x="7234506" y="1068294"/>
            <a:ext cx="3789251" cy="1502999"/>
          </a:xfrm>
          <a:prstGeom prst="rect">
            <a:avLst/>
          </a:prstGeom>
        </p:spPr>
      </p:pic>
      <p:pic>
        <p:nvPicPr>
          <p:cNvPr id="41" name="Picture 40"/>
          <p:cNvPicPr>
            <a:picLocks noChangeAspect="1"/>
          </p:cNvPicPr>
          <p:nvPr/>
        </p:nvPicPr>
        <p:blipFill>
          <a:blip r:embed="rId7"/>
          <a:stretch>
            <a:fillRect/>
          </a:stretch>
        </p:blipFill>
        <p:spPr>
          <a:xfrm>
            <a:off x="-144725" y="4263746"/>
            <a:ext cx="3742679" cy="2684229"/>
          </a:xfrm>
          <a:prstGeom prst="rect">
            <a:avLst/>
          </a:prstGeom>
        </p:spPr>
      </p:pic>
      <p:pic>
        <p:nvPicPr>
          <p:cNvPr id="3078" name="Picture 6" descr="Remotesensing 08 01018 g008 5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2845" y="3668491"/>
            <a:ext cx="3522550" cy="31895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motesensing 08 01018 g009 5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724" y="3742401"/>
            <a:ext cx="3757850" cy="3115599"/>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4490977" y="7371064"/>
            <a:ext cx="10949745" cy="923330"/>
          </a:xfrm>
          <a:prstGeom prst="rect">
            <a:avLst/>
          </a:prstGeom>
        </p:spPr>
        <p:txBody>
          <a:bodyPr wrap="square">
            <a:spAutoFit/>
          </a:bodyPr>
          <a:lstStyle/>
          <a:p>
            <a:r>
              <a:rPr lang="en-US" dirty="0">
                <a:solidFill>
                  <a:srgbClr val="222222"/>
                </a:solidFill>
                <a:latin typeface="Arial" panose="020B0604020202020204" pitchFamily="34" charset="0"/>
              </a:rPr>
              <a:t>Continuum removed spectra of selected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samples collected from (1) higher levels, (2) middle levels, and (3) lower levels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where accessible. Continuum removal was applied over the wavelength ranges of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2128–2378 nm,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2128–2302 nm, and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2303–2373 nm.</a:t>
            </a:r>
            <a:endParaRPr lang="en-US" dirty="0"/>
          </a:p>
        </p:txBody>
      </p:sp>
      <p:sp>
        <p:nvSpPr>
          <p:cNvPr id="56" name="TextBox 55"/>
          <p:cNvSpPr txBox="1"/>
          <p:nvPr/>
        </p:nvSpPr>
        <p:spPr>
          <a:xfrm>
            <a:off x="1532885" y="158371"/>
            <a:ext cx="9011185" cy="523220"/>
          </a:xfrm>
          <a:prstGeom prst="rect">
            <a:avLst/>
          </a:prstGeom>
          <a:noFill/>
        </p:spPr>
        <p:txBody>
          <a:bodyPr wrap="none" rtlCol="0">
            <a:spAutoFit/>
          </a:bodyPr>
          <a:lstStyle/>
          <a:p>
            <a:r>
              <a:rPr lang="en-US" sz="2800" dirty="0" smtClean="0"/>
              <a:t>Hyperspectral Imaging &amp; Geology Identification (Central USA)</a:t>
            </a:r>
            <a:endParaRPr lang="en-US" sz="2800" dirty="0"/>
          </a:p>
        </p:txBody>
      </p:sp>
      <p:pic>
        <p:nvPicPr>
          <p:cNvPr id="3082" name="Picture 10" descr="Ground-based hyperspectral and terrestrial laser scanner data... | Download  Scientific Diagra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4642" y="2382752"/>
            <a:ext cx="1154996" cy="7419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stretch>
            <a:fillRect/>
          </a:stretch>
        </p:blipFill>
        <p:spPr>
          <a:xfrm>
            <a:off x="178915" y="881767"/>
            <a:ext cx="4185639" cy="2559913"/>
          </a:xfrm>
          <a:prstGeom prst="rect">
            <a:avLst/>
          </a:prstGeom>
        </p:spPr>
      </p:pic>
      <p:sp>
        <p:nvSpPr>
          <p:cNvPr id="3" name="Rectangle 2"/>
          <p:cNvSpPr/>
          <p:nvPr/>
        </p:nvSpPr>
        <p:spPr>
          <a:xfrm>
            <a:off x="12629302" y="4457367"/>
            <a:ext cx="8340697" cy="3416320"/>
          </a:xfrm>
          <a:prstGeom prst="rect">
            <a:avLst/>
          </a:prstGeom>
          <a:solidFill>
            <a:schemeClr val="bg1"/>
          </a:solidFill>
        </p:spPr>
        <p:txBody>
          <a:bodyPr wrap="square">
            <a:spAutoFit/>
          </a:bodyPr>
          <a:lstStyle/>
          <a:p>
            <a:r>
              <a:rPr lang="en-US" dirty="0">
                <a:solidFill>
                  <a:srgbClr val="222222"/>
                </a:solidFill>
                <a:latin typeface="Arial" panose="020B0604020202020204" pitchFamily="34" charset="0"/>
              </a:rPr>
              <a:t>Maximum Noise Fraction (MNF) transformation [</a:t>
            </a:r>
            <a:r>
              <a:rPr lang="en-US" b="1" dirty="0">
                <a:solidFill>
                  <a:srgbClr val="3156A2"/>
                </a:solidFill>
                <a:latin typeface="Arial" panose="020B0604020202020204" pitchFamily="34" charset="0"/>
                <a:hlinkClick r:id="rId12"/>
              </a:rPr>
              <a:t>52</a:t>
            </a:r>
            <a:r>
              <a:rPr lang="en-US" dirty="0">
                <a:solidFill>
                  <a:srgbClr val="222222"/>
                </a:solidFill>
                <a:latin typeface="Arial" panose="020B0604020202020204" pitchFamily="34" charset="0"/>
              </a:rPr>
              <a:t>] was applied to filtered reflectance images so as to enhance the inherent variability between spectral bands and remove random noise. The spatially coherent, noise-free components with high eigenvalues (roughly &gt; 3.0 representing &gt; 0.6 spatial coherence) representing most of the variance in the image were segregated from the noisy data. The first 12–17 MNF components were found to be spatially coherent for both ground- and laboratory-based hyperspectral images. Subsequently, an inverse MNF transformation was applied, using only the spatially coherent components to convert the data back to its spectral domain providing noise-free reflectance images</a:t>
            </a:r>
            <a:r>
              <a:rPr lang="en-US" dirty="0" smtClean="0">
                <a:solidFill>
                  <a:srgbClr val="222222"/>
                </a:solidFill>
                <a:latin typeface="Arial" panose="020B0604020202020204" pitchFamily="34" charset="0"/>
              </a:rPr>
              <a:t>.</a:t>
            </a:r>
          </a:p>
          <a:p>
            <a:endParaRPr lang="en-US" dirty="0">
              <a:solidFill>
                <a:srgbClr val="222222"/>
              </a:solidFill>
              <a:latin typeface="Arial" panose="020B0604020202020204" pitchFamily="34" charset="0"/>
            </a:endParaRPr>
          </a:p>
          <a:p>
            <a:endParaRPr lang="en-US" dirty="0"/>
          </a:p>
        </p:txBody>
      </p:sp>
      <p:pic>
        <p:nvPicPr>
          <p:cNvPr id="4" name="Picture 3"/>
          <p:cNvPicPr>
            <a:picLocks noChangeAspect="1"/>
          </p:cNvPicPr>
          <p:nvPr/>
        </p:nvPicPr>
        <p:blipFill>
          <a:blip r:embed="rId13"/>
          <a:stretch>
            <a:fillRect/>
          </a:stretch>
        </p:blipFill>
        <p:spPr>
          <a:xfrm>
            <a:off x="4360052" y="3463472"/>
            <a:ext cx="3292871" cy="237370"/>
          </a:xfrm>
          <a:prstGeom prst="rect">
            <a:avLst/>
          </a:prstGeom>
        </p:spPr>
      </p:pic>
      <p:grpSp>
        <p:nvGrpSpPr>
          <p:cNvPr id="6" name="Group 5"/>
          <p:cNvGrpSpPr/>
          <p:nvPr/>
        </p:nvGrpSpPr>
        <p:grpSpPr>
          <a:xfrm>
            <a:off x="4310962" y="4883785"/>
            <a:ext cx="867094" cy="1598938"/>
            <a:chOff x="4310962" y="4883785"/>
            <a:chExt cx="867094" cy="1575615"/>
          </a:xfrm>
        </p:grpSpPr>
        <p:sp>
          <p:nvSpPr>
            <p:cNvPr id="5" name="Rectangle 4"/>
            <p:cNvSpPr/>
            <p:nvPr/>
          </p:nvSpPr>
          <p:spPr>
            <a:xfrm>
              <a:off x="5017072" y="4883785"/>
              <a:ext cx="160984" cy="698401"/>
            </a:xfrm>
            <a:prstGeom prst="rect">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10962" y="5834262"/>
              <a:ext cx="867094" cy="625138"/>
            </a:xfrm>
            <a:prstGeom prst="rect">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8884580" y="3228883"/>
            <a:ext cx="2859501" cy="584775"/>
          </a:xfrm>
          <a:prstGeom prst="rect">
            <a:avLst/>
          </a:prstGeom>
          <a:noFill/>
        </p:spPr>
        <p:txBody>
          <a:bodyPr wrap="none" rtlCol="0">
            <a:spAutoFit/>
          </a:bodyPr>
          <a:lstStyle/>
          <a:p>
            <a:pPr algn="ctr"/>
            <a:r>
              <a:rPr lang="en-US" sz="1600" dirty="0" err="1" smtClean="0"/>
              <a:t>Tripolite</a:t>
            </a:r>
            <a:r>
              <a:rPr lang="en-US" sz="1600" dirty="0" smtClean="0"/>
              <a:t> at three different levels</a:t>
            </a:r>
          </a:p>
          <a:p>
            <a:pPr algn="ctr"/>
            <a:r>
              <a:rPr lang="en-US" sz="1600" dirty="0" smtClean="0"/>
              <a:t>At three different Road Cuts</a:t>
            </a:r>
            <a:endParaRPr lang="en-US" sz="1600" dirty="0"/>
          </a:p>
        </p:txBody>
      </p:sp>
      <p:sp>
        <p:nvSpPr>
          <p:cNvPr id="24" name="TextBox 23"/>
          <p:cNvSpPr txBox="1"/>
          <p:nvPr/>
        </p:nvSpPr>
        <p:spPr>
          <a:xfrm>
            <a:off x="8445176" y="4022114"/>
            <a:ext cx="763542" cy="2308324"/>
          </a:xfrm>
          <a:prstGeom prst="rect">
            <a:avLst/>
          </a:prstGeom>
          <a:noFill/>
        </p:spPr>
        <p:txBody>
          <a:bodyPr wrap="none" rtlCol="0">
            <a:spAutoFit/>
          </a:bodyPr>
          <a:lstStyle/>
          <a:p>
            <a:pPr algn="ctr"/>
            <a:r>
              <a:rPr lang="en-US" sz="1600" dirty="0" smtClean="0"/>
              <a:t>Level 1</a:t>
            </a:r>
          </a:p>
          <a:p>
            <a:pPr algn="ctr"/>
            <a:endParaRPr lang="en-US" sz="1600" dirty="0" smtClean="0"/>
          </a:p>
          <a:p>
            <a:pPr algn="ctr"/>
            <a:r>
              <a:rPr lang="en-US" sz="1600" dirty="0" smtClean="0"/>
              <a:t> </a:t>
            </a:r>
          </a:p>
          <a:p>
            <a:pPr algn="ctr"/>
            <a:endParaRPr lang="en-US" sz="1600" dirty="0"/>
          </a:p>
          <a:p>
            <a:pPr algn="ctr"/>
            <a:r>
              <a:rPr lang="en-US" sz="1600" dirty="0" smtClean="0"/>
              <a:t>Level 2</a:t>
            </a:r>
          </a:p>
          <a:p>
            <a:pPr algn="ctr"/>
            <a:endParaRPr lang="en-US" sz="1600" dirty="0" smtClean="0"/>
          </a:p>
          <a:p>
            <a:pPr algn="ctr"/>
            <a:endParaRPr lang="en-US" sz="1600" dirty="0" smtClean="0"/>
          </a:p>
          <a:p>
            <a:pPr algn="ctr"/>
            <a:endParaRPr lang="en-US" sz="1600" dirty="0"/>
          </a:p>
          <a:p>
            <a:pPr algn="ctr"/>
            <a:r>
              <a:rPr lang="en-US" sz="1600" dirty="0" smtClean="0"/>
              <a:t>Level 3</a:t>
            </a:r>
            <a:endParaRPr lang="en-US" sz="1600" dirty="0"/>
          </a:p>
        </p:txBody>
      </p:sp>
      <p:sp>
        <p:nvSpPr>
          <p:cNvPr id="8" name="Rectangle 7"/>
          <p:cNvSpPr/>
          <p:nvPr/>
        </p:nvSpPr>
        <p:spPr>
          <a:xfrm>
            <a:off x="3856071" y="4721629"/>
            <a:ext cx="4076069" cy="239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0" y="5745377"/>
            <a:ext cx="12192000" cy="1200329"/>
          </a:xfrm>
          <a:prstGeom prst="rect">
            <a:avLst/>
          </a:prstGeom>
          <a:solidFill>
            <a:schemeClr val="bg1"/>
          </a:solidFill>
          <a:ln>
            <a:solidFill>
              <a:schemeClr val="bg1"/>
            </a:solidFill>
          </a:ln>
        </p:spPr>
        <p:txBody>
          <a:bodyPr wrap="square">
            <a:spAutoFit/>
          </a:bodyPr>
          <a:lstStyle/>
          <a:p>
            <a:r>
              <a:rPr lang="en-US" dirty="0">
                <a:solidFill>
                  <a:srgbClr val="222222"/>
                </a:solidFill>
                <a:latin typeface="Arial" panose="020B0604020202020204" pitchFamily="34" charset="0"/>
              </a:rPr>
              <a:t>Representative reflectance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A2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A3</a:t>
            </a:r>
            <a:r>
              <a:rPr lang="en-US" dirty="0">
                <a:solidFill>
                  <a:srgbClr val="222222"/>
                </a:solidFill>
                <a:latin typeface="Arial" panose="020B0604020202020204" pitchFamily="34" charset="0"/>
              </a:rPr>
              <a:t>) calculated using standard deviation (σ) around the mean (µ).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Continuum removed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B2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B3</a:t>
            </a:r>
            <a:r>
              <a:rPr lang="en-US" dirty="0">
                <a:solidFill>
                  <a:srgbClr val="222222"/>
                </a:solidFill>
                <a:latin typeface="Arial" panose="020B0604020202020204" pitchFamily="34" charset="0"/>
              </a:rPr>
              <a:t>). The spectra are offset by 0.1 for clarity.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C2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C3</a:t>
            </a:r>
            <a:r>
              <a:rPr lang="en-US" dirty="0">
                <a:solidFill>
                  <a:srgbClr val="222222"/>
                </a:solidFill>
                <a:latin typeface="Arial" panose="020B0604020202020204" pitchFamily="34" charset="0"/>
              </a:rPr>
              <a:t>) with continuum removed over 2128–2378 nm range. The number of samples analyzed is indicated by [n].</a:t>
            </a:r>
            <a:endParaRPr lang="en-US" dirty="0"/>
          </a:p>
        </p:txBody>
      </p:sp>
    </p:spTree>
    <p:extLst>
      <p:ext uri="{BB962C8B-B14F-4D97-AF65-F5344CB8AC3E}">
        <p14:creationId xmlns:p14="http://schemas.microsoft.com/office/powerpoint/2010/main" val="40413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24" grpId="0"/>
      <p:bldP spid="8" grpId="0" animBg="1"/>
      <p:bldP spid="53" grpId="0" animBg="1"/>
      <p:bldP spid="5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30505" y="288894"/>
            <a:ext cx="5738393" cy="2143305"/>
          </a:xfrm>
          <a:prstGeom prst="rect">
            <a:avLst/>
          </a:prstGeom>
        </p:spPr>
      </p:pic>
      <p:sp>
        <p:nvSpPr>
          <p:cNvPr id="53" name="Rectangle 52"/>
          <p:cNvSpPr/>
          <p:nvPr/>
        </p:nvSpPr>
        <p:spPr>
          <a:xfrm>
            <a:off x="3248722" y="7094065"/>
            <a:ext cx="6096000" cy="2308324"/>
          </a:xfrm>
          <a:prstGeom prst="rect">
            <a:avLst/>
          </a:prstGeom>
        </p:spPr>
        <p:txBody>
          <a:bodyPr>
            <a:spAutoFit/>
          </a:bodyPr>
          <a:lstStyle/>
          <a:p>
            <a:r>
              <a:rPr lang="en-US" dirty="0">
                <a:solidFill>
                  <a:srgbClr val="222222"/>
                </a:solidFill>
                <a:latin typeface="Arial" panose="020B0604020202020204" pitchFamily="34" charset="0"/>
              </a:rPr>
              <a:t>Representative reflectance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A2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A3</a:t>
            </a:r>
            <a:r>
              <a:rPr lang="en-US" dirty="0">
                <a:solidFill>
                  <a:srgbClr val="222222"/>
                </a:solidFill>
                <a:latin typeface="Arial" panose="020B0604020202020204" pitchFamily="34" charset="0"/>
              </a:rPr>
              <a:t>) calculated using standard deviation (σ) around the mean (µ).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Continuum removed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B2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B3</a:t>
            </a:r>
            <a:r>
              <a:rPr lang="en-US" dirty="0">
                <a:solidFill>
                  <a:srgbClr val="222222"/>
                </a:solidFill>
                <a:latin typeface="Arial" panose="020B0604020202020204" pitchFamily="34" charset="0"/>
              </a:rPr>
              <a:t>). The spectra are offset by 0.1 for clarity.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C2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C3</a:t>
            </a:r>
            <a:r>
              <a:rPr lang="en-US" dirty="0">
                <a:solidFill>
                  <a:srgbClr val="222222"/>
                </a:solidFill>
                <a:latin typeface="Arial" panose="020B0604020202020204" pitchFamily="34" charset="0"/>
              </a:rPr>
              <a:t>) with continuum removed over 2128–2378 nm range. The number of samples analyzed is indicated by [n].</a:t>
            </a:r>
            <a:endParaRPr lang="en-US" dirty="0"/>
          </a:p>
        </p:txBody>
      </p:sp>
      <p:pic>
        <p:nvPicPr>
          <p:cNvPr id="3080" name="Picture 8" descr="Remotesensing 08 01018 g009 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5" y="2169132"/>
            <a:ext cx="5655433" cy="468886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9344722" y="7371064"/>
            <a:ext cx="6096000" cy="1754326"/>
          </a:xfrm>
          <a:prstGeom prst="rect">
            <a:avLst/>
          </a:prstGeom>
        </p:spPr>
        <p:txBody>
          <a:bodyPr>
            <a:spAutoFit/>
          </a:bodyPr>
          <a:lstStyle/>
          <a:p>
            <a:r>
              <a:rPr lang="en-US" dirty="0">
                <a:solidFill>
                  <a:srgbClr val="222222"/>
                </a:solidFill>
                <a:latin typeface="Arial" panose="020B0604020202020204" pitchFamily="34" charset="0"/>
              </a:rPr>
              <a:t>Continuum removed spectra of selected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samples collected from (1) higher levels, (2) middle levels, and (3) lower levels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where accessible. Continuum removal was applied over the wavelength ranges of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2128–2378 nm,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2128–2302 nm, and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2303–2373 nm.</a:t>
            </a:r>
            <a:endParaRPr lang="en-US" dirty="0"/>
          </a:p>
        </p:txBody>
      </p:sp>
      <p:pic>
        <p:nvPicPr>
          <p:cNvPr id="4098" name="Picture 2" descr="Remotesensing 08 01018 g010 5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722" y="437732"/>
            <a:ext cx="523875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motesensing 08 01018 g012 5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1890" y="3728584"/>
            <a:ext cx="6029326" cy="25871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motesensing 08 01018 g013 5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1890" y="3264250"/>
            <a:ext cx="6640110" cy="34329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4176" y="913762"/>
            <a:ext cx="865622" cy="369332"/>
          </a:xfrm>
          <a:prstGeom prst="rect">
            <a:avLst/>
          </a:pr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Layer 1</a:t>
            </a:r>
            <a:endParaRPr lang="en-US" b="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34176" y="1984466"/>
            <a:ext cx="865622" cy="369332"/>
          </a:xfrm>
          <a:prstGeom prst="rect">
            <a:avLst/>
          </a:prstGeom>
          <a:noFill/>
        </p:spPr>
        <p:txBody>
          <a:bodyPr wrap="none" rtlCol="0">
            <a:spAutoFit/>
          </a:bodyPr>
          <a:lstStyle/>
          <a:p>
            <a:r>
              <a:rPr lang="en-US" b="1" dirty="0" smtClean="0">
                <a:solidFill>
                  <a:srgbClr val="92D050"/>
                </a:solidFill>
                <a:effectLst>
                  <a:outerShdw blurRad="38100" dist="38100" dir="2700000" algn="tl">
                    <a:srgbClr val="000000">
                      <a:alpha val="43137"/>
                    </a:srgbClr>
                  </a:outerShdw>
                </a:effectLst>
              </a:rPr>
              <a:t>Layer 3</a:t>
            </a:r>
            <a:endParaRPr lang="en-US" b="1" dirty="0">
              <a:solidFill>
                <a:srgbClr val="92D050"/>
              </a:solidFill>
              <a:effectLst>
                <a:outerShdw blurRad="38100" dist="38100" dir="2700000" algn="tl">
                  <a:srgbClr val="000000">
                    <a:alpha val="43137"/>
                  </a:srgbClr>
                </a:outerShdw>
              </a:effectLst>
            </a:endParaRPr>
          </a:p>
        </p:txBody>
      </p:sp>
      <p:sp>
        <p:nvSpPr>
          <p:cNvPr id="12" name="TextBox 11"/>
          <p:cNvSpPr txBox="1"/>
          <p:nvPr/>
        </p:nvSpPr>
        <p:spPr>
          <a:xfrm>
            <a:off x="234176" y="1329787"/>
            <a:ext cx="865622" cy="369332"/>
          </a:xfrm>
          <a:prstGeom prst="rect">
            <a:avLst/>
          </a:prstGeom>
          <a:noFill/>
        </p:spPr>
        <p:txBody>
          <a:bodyPr wrap="none" rtlCol="0">
            <a:spAutoFit/>
          </a:bodyPr>
          <a:lstStyle/>
          <a:p>
            <a:r>
              <a:rPr lang="en-US" b="1" dirty="0" smtClean="0">
                <a:solidFill>
                  <a:srgbClr val="00B0F0"/>
                </a:solidFill>
                <a:effectLst>
                  <a:outerShdw blurRad="38100" dist="38100" dir="2700000" algn="tl">
                    <a:srgbClr val="000000">
                      <a:alpha val="43137"/>
                    </a:srgbClr>
                  </a:outerShdw>
                </a:effectLst>
              </a:rPr>
              <a:t>Layer 2</a:t>
            </a:r>
            <a:endParaRPr lang="en-US" b="1" dirty="0">
              <a:solidFill>
                <a:srgbClr val="00B0F0"/>
              </a:solidFill>
              <a:effectLst>
                <a:outerShdw blurRad="38100" dist="38100" dir="2700000" algn="tl">
                  <a:srgbClr val="000000">
                    <a:alpha val="43137"/>
                  </a:srgbClr>
                </a:outerShdw>
              </a:effectLst>
            </a:endParaRPr>
          </a:p>
        </p:txBody>
      </p:sp>
      <p:pic>
        <p:nvPicPr>
          <p:cNvPr id="3074" name="Picture 2" descr="Remotesensing 08 01018 g0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1923"/>
            <a:ext cx="12192000" cy="69241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222505" y="840820"/>
            <a:ext cx="10747107" cy="2031325"/>
          </a:xfrm>
          <a:prstGeom prst="rect">
            <a:avLst/>
          </a:prstGeom>
          <a:solidFill>
            <a:schemeClr val="bg1"/>
          </a:solidFill>
          <a:ln>
            <a:solidFill>
              <a:schemeClr val="bg1"/>
            </a:solidFill>
          </a:ln>
        </p:spPr>
        <p:txBody>
          <a:bodyPr wrap="square">
            <a:spAutoFit/>
          </a:bodyPr>
          <a:lstStyle/>
          <a:p>
            <a:r>
              <a:rPr lang="en-US" dirty="0">
                <a:solidFill>
                  <a:srgbClr val="222222"/>
                </a:solidFill>
                <a:latin typeface="Arial" panose="020B0604020202020204" pitchFamily="34" charset="0"/>
              </a:rPr>
              <a:t>Spectral Feature Fitting [</a:t>
            </a:r>
            <a:r>
              <a:rPr lang="en-US" b="1" dirty="0">
                <a:solidFill>
                  <a:srgbClr val="3156A2"/>
                </a:solidFill>
                <a:latin typeface="Arial" panose="020B0604020202020204" pitchFamily="34" charset="0"/>
                <a:hlinkClick r:id="rId8"/>
              </a:rPr>
              <a:t>55</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9"/>
              </a:rPr>
              <a:t>56</a:t>
            </a:r>
            <a:r>
              <a:rPr lang="en-US" dirty="0">
                <a:solidFill>
                  <a:srgbClr val="222222"/>
                </a:solidFill>
                <a:latin typeface="Arial" panose="020B0604020202020204" pitchFamily="34" charset="0"/>
              </a:rPr>
              <a:t>] using the laboratory spectra and Mixture-tuned Match Filtering [</a:t>
            </a:r>
            <a:r>
              <a:rPr lang="en-US" b="1" dirty="0">
                <a:solidFill>
                  <a:srgbClr val="3156A2"/>
                </a:solidFill>
                <a:latin typeface="Arial" panose="020B0604020202020204" pitchFamily="34" charset="0"/>
                <a:hlinkClick r:id="rId10"/>
              </a:rPr>
              <a:t>57</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11"/>
              </a:rPr>
              <a:t>58</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12"/>
              </a:rPr>
              <a:t>59</a:t>
            </a:r>
            <a:r>
              <a:rPr lang="en-US" dirty="0">
                <a:solidFill>
                  <a:srgbClr val="222222"/>
                </a:solidFill>
                <a:latin typeface="Arial" panose="020B0604020202020204" pitchFamily="34" charset="0"/>
              </a:rPr>
              <a:t>] using the field image spectra and laboratory image spectra for ground- and laboratory-based images, respectively. Spectral Feature Fitting (SFF), as a whole-pixel approach, has been commonly used for hyperspectral image classification [</a:t>
            </a:r>
            <a:r>
              <a:rPr lang="en-US" b="1" dirty="0">
                <a:solidFill>
                  <a:srgbClr val="3156A2"/>
                </a:solidFill>
                <a:latin typeface="Arial" panose="020B0604020202020204" pitchFamily="34" charset="0"/>
                <a:hlinkClick r:id="rId13"/>
              </a:rPr>
              <a:t>60</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14"/>
              </a:rPr>
              <a:t>61</a:t>
            </a:r>
            <a:r>
              <a:rPr lang="en-US" dirty="0">
                <a:solidFill>
                  <a:srgbClr val="222222"/>
                </a:solidFill>
                <a:latin typeface="Arial" panose="020B0604020202020204" pitchFamily="34" charset="0"/>
              </a:rPr>
              <a:t>]. As an absorption feature-based algorithm, SFF compares the spectral features between an image pixel and a reference spectrum. The algorithm takes continuum-removed image and reference spectra and evaluates their fit using a least-squares technique. </a:t>
            </a:r>
            <a:endParaRPr lang="en-US" dirty="0"/>
          </a:p>
        </p:txBody>
      </p:sp>
      <p:sp>
        <p:nvSpPr>
          <p:cNvPr id="8" name="Rectangle 7"/>
          <p:cNvSpPr/>
          <p:nvPr/>
        </p:nvSpPr>
        <p:spPr>
          <a:xfrm>
            <a:off x="-2847278" y="7094065"/>
            <a:ext cx="6340550" cy="2308324"/>
          </a:xfrm>
          <a:prstGeom prst="rect">
            <a:avLst/>
          </a:prstGeom>
        </p:spPr>
        <p:txBody>
          <a:bodyPr wrap="square">
            <a:spAutoFit/>
          </a:bodyPr>
          <a:lstStyle/>
          <a:p>
            <a:r>
              <a:rPr lang="en-US" b="1" dirty="0">
                <a:solidFill>
                  <a:srgbClr val="222222"/>
                </a:solidFill>
                <a:latin typeface="Arial" panose="020B0604020202020204" pitchFamily="34" charset="0"/>
              </a:rPr>
              <a:t>Figure 12.</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False color hyperspectral images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along US-71 Hwy near Pineville from scan positions 3 to the West to 1 to the East (SP3-SP1), spectral bands 1086, 1554, and 2033 nm are displayed in red, green, and blue (RGB).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False color Maximum Noise Fraction (MNF) images based on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with bands (5, 1, and 2), (6, 5, and 2), and (5, 2, and 6) displayed in RGB for SP3 to SP1, respectively</a:t>
            </a:r>
            <a:endParaRPr lang="en-US" dirty="0"/>
          </a:p>
        </p:txBody>
      </p:sp>
      <p:pic>
        <p:nvPicPr>
          <p:cNvPr id="9" name="Picture 8"/>
          <p:cNvPicPr>
            <a:picLocks noChangeAspect="1"/>
          </p:cNvPicPr>
          <p:nvPr/>
        </p:nvPicPr>
        <p:blipFill>
          <a:blip r:embed="rId15"/>
          <a:stretch>
            <a:fillRect/>
          </a:stretch>
        </p:blipFill>
        <p:spPr>
          <a:xfrm>
            <a:off x="133630" y="35501"/>
            <a:ext cx="12099850" cy="7053748"/>
          </a:xfrm>
          <a:prstGeom prst="rect">
            <a:avLst/>
          </a:prstGeom>
        </p:spPr>
      </p:pic>
    </p:spTree>
    <p:extLst>
      <p:ext uri="{BB962C8B-B14F-4D97-AF65-F5344CB8AC3E}">
        <p14:creationId xmlns:p14="http://schemas.microsoft.com/office/powerpoint/2010/main" val="18436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motesensing 08 01018 g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9679" y="3728584"/>
            <a:ext cx="3404839" cy="250427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3248722" y="7094065"/>
            <a:ext cx="6096000" cy="2308324"/>
          </a:xfrm>
          <a:prstGeom prst="rect">
            <a:avLst/>
          </a:prstGeom>
        </p:spPr>
        <p:txBody>
          <a:bodyPr>
            <a:spAutoFit/>
          </a:bodyPr>
          <a:lstStyle/>
          <a:p>
            <a:r>
              <a:rPr lang="en-US" dirty="0">
                <a:solidFill>
                  <a:srgbClr val="222222"/>
                </a:solidFill>
                <a:latin typeface="Arial" panose="020B0604020202020204" pitchFamily="34" charset="0"/>
              </a:rPr>
              <a:t>Representative reflectance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A2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A3</a:t>
            </a:r>
            <a:r>
              <a:rPr lang="en-US" dirty="0">
                <a:solidFill>
                  <a:srgbClr val="222222"/>
                </a:solidFill>
                <a:latin typeface="Arial" panose="020B0604020202020204" pitchFamily="34" charset="0"/>
              </a:rPr>
              <a:t>) calculated using standard deviation (σ) around the mean (µ).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Continuum removed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B2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B3</a:t>
            </a:r>
            <a:r>
              <a:rPr lang="en-US" dirty="0">
                <a:solidFill>
                  <a:srgbClr val="222222"/>
                </a:solidFill>
                <a:latin typeface="Arial" panose="020B0604020202020204" pitchFamily="34" charset="0"/>
              </a:rPr>
              <a:t>). The spectra are offset by 0.1 for clarity.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C2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C3</a:t>
            </a:r>
            <a:r>
              <a:rPr lang="en-US" dirty="0">
                <a:solidFill>
                  <a:srgbClr val="222222"/>
                </a:solidFill>
                <a:latin typeface="Arial" panose="020B0604020202020204" pitchFamily="34" charset="0"/>
              </a:rPr>
              <a:t>) with continuum removed over 2128–2378 nm range. The number of samples analyzed is indicated by [n].</a:t>
            </a:r>
            <a:endParaRPr lang="en-US" dirty="0"/>
          </a:p>
        </p:txBody>
      </p:sp>
      <p:sp>
        <p:nvSpPr>
          <p:cNvPr id="55" name="Rectangle 54"/>
          <p:cNvSpPr/>
          <p:nvPr/>
        </p:nvSpPr>
        <p:spPr>
          <a:xfrm>
            <a:off x="9344722" y="7371064"/>
            <a:ext cx="6096000" cy="1754326"/>
          </a:xfrm>
          <a:prstGeom prst="rect">
            <a:avLst/>
          </a:prstGeom>
        </p:spPr>
        <p:txBody>
          <a:bodyPr>
            <a:spAutoFit/>
          </a:bodyPr>
          <a:lstStyle/>
          <a:p>
            <a:r>
              <a:rPr lang="en-US" dirty="0">
                <a:solidFill>
                  <a:srgbClr val="222222"/>
                </a:solidFill>
                <a:latin typeface="Arial" panose="020B0604020202020204" pitchFamily="34" charset="0"/>
              </a:rPr>
              <a:t>Continuum removed spectra of selected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samples collected from (1) higher levels, (2) middle levels, and (3) lower levels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where accessible. Continuum removal was applied over the wavelength ranges of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2128–2378 nm,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2128–2302 nm, and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2303–2373 nm.</a:t>
            </a:r>
            <a:endParaRPr lang="en-US" dirty="0"/>
          </a:p>
        </p:txBody>
      </p:sp>
      <p:pic>
        <p:nvPicPr>
          <p:cNvPr id="2050" name="Picture 2" descr="Principle of U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67" y="159864"/>
            <a:ext cx="11430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pecim.fi/wp-content/uploads/2016/03/Ecotone_pic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6" y="38283"/>
            <a:ext cx="12325792" cy="73806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pecim.fi/wp-content/uploads/2016/03/Ecotone_pic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3" y="38283"/>
            <a:ext cx="12447059" cy="73940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pecim.fi/wp-content/uploads/2016/03/Ecotone_pic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20" y="-367707"/>
            <a:ext cx="13557283" cy="814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9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1009051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Landsat + Agriculture</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908693" y="3972708"/>
            <a:ext cx="5558645" cy="1446550"/>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091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15719</TotalTime>
  <Words>3541</Words>
  <Application>Microsoft Office PowerPoint</Application>
  <PresentationFormat>Widescreen</PresentationFormat>
  <Paragraphs>573</Paragraphs>
  <Slides>39</Slides>
  <Notes>0</Notes>
  <HiddenSlides>15</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39</vt:i4>
      </vt:variant>
    </vt:vector>
  </HeadingPairs>
  <TitlesOfParts>
    <vt:vector size="57" baseType="lpstr">
      <vt:lpstr>Arial</vt:lpstr>
      <vt:lpstr>Book Antiqua</vt:lpstr>
      <vt:lpstr>Calibri</vt:lpstr>
      <vt:lpstr>Calibri Light</vt:lpstr>
      <vt:lpstr>CMBX10</vt:lpstr>
      <vt:lpstr>CMCSC10</vt:lpstr>
      <vt:lpstr>CMR10</vt:lpstr>
      <vt:lpstr>CMSL12</vt:lpstr>
      <vt:lpstr>Consolas</vt:lpstr>
      <vt:lpstr>Helvetica</vt:lpstr>
      <vt:lpstr>ibm-plex-sans</vt:lpstr>
      <vt:lpstr>NexusSans</vt:lpstr>
      <vt:lpstr>NexusSerif</vt:lpstr>
      <vt:lpstr>Symbol</vt:lpstr>
      <vt:lpstr>Times New Roman</vt:lpstr>
      <vt:lpstr>Times New Roman,Italic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 T. Schuster</dc:creator>
  <cp:lastModifiedBy>Gerard T. Schuster</cp:lastModifiedBy>
  <cp:revision>261</cp:revision>
  <cp:lastPrinted>2020-11-26T17:20:55Z</cp:lastPrinted>
  <dcterms:created xsi:type="dcterms:W3CDTF">2017-12-05T21:24:47Z</dcterms:created>
  <dcterms:modified xsi:type="dcterms:W3CDTF">2020-12-03T13:44:47Z</dcterms:modified>
</cp:coreProperties>
</file>