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7" r:id="rId2"/>
    <p:sldId id="317" r:id="rId3"/>
    <p:sldId id="257" r:id="rId4"/>
    <p:sldId id="265" r:id="rId5"/>
    <p:sldId id="266" r:id="rId6"/>
    <p:sldId id="267" r:id="rId7"/>
    <p:sldId id="264" r:id="rId8"/>
    <p:sldId id="297" r:id="rId9"/>
    <p:sldId id="261" r:id="rId10"/>
    <p:sldId id="268" r:id="rId11"/>
    <p:sldId id="315" r:id="rId12"/>
    <p:sldId id="287" r:id="rId13"/>
    <p:sldId id="321" r:id="rId14"/>
    <p:sldId id="316" r:id="rId15"/>
    <p:sldId id="296" r:id="rId16"/>
    <p:sldId id="288" r:id="rId17"/>
    <p:sldId id="293" r:id="rId18"/>
    <p:sldId id="295" r:id="rId19"/>
    <p:sldId id="330" r:id="rId20"/>
    <p:sldId id="338" r:id="rId21"/>
    <p:sldId id="313" r:id="rId22"/>
    <p:sldId id="326" r:id="rId23"/>
    <p:sldId id="327" r:id="rId24"/>
    <p:sldId id="333" r:id="rId25"/>
    <p:sldId id="328" r:id="rId26"/>
    <p:sldId id="329" r:id="rId27"/>
    <p:sldId id="334" r:id="rId28"/>
    <p:sldId id="278" r:id="rId29"/>
    <p:sldId id="332" r:id="rId30"/>
    <p:sldId id="331" r:id="rId31"/>
    <p:sldId id="324" r:id="rId32"/>
    <p:sldId id="325" r:id="rId33"/>
    <p:sldId id="323" r:id="rId34"/>
    <p:sldId id="279" r:id="rId35"/>
    <p:sldId id="280" r:id="rId36"/>
    <p:sldId id="281" r:id="rId37"/>
    <p:sldId id="282" r:id="rId38"/>
    <p:sldId id="322" r:id="rId39"/>
    <p:sldId id="284" r:id="rId40"/>
    <p:sldId id="283" r:id="rId41"/>
    <p:sldId id="270" r:id="rId42"/>
    <p:sldId id="335" r:id="rId43"/>
    <p:sldId id="336" r:id="rId44"/>
    <p:sldId id="299" r:id="rId45"/>
    <p:sldId id="298" r:id="rId46"/>
    <p:sldId id="289" r:id="rId47"/>
    <p:sldId id="290" r:id="rId48"/>
    <p:sldId id="260" r:id="rId49"/>
    <p:sldId id="276" r:id="rId50"/>
    <p:sldId id="285" r:id="rId51"/>
    <p:sldId id="277" r:id="rId52"/>
    <p:sldId id="273" r:id="rId53"/>
    <p:sldId id="291" r:id="rId54"/>
    <p:sldId id="274" r:id="rId55"/>
    <p:sldId id="311" r:id="rId56"/>
    <p:sldId id="269" r:id="rId57"/>
    <p:sldId id="310" r:id="rId58"/>
    <p:sldId id="312"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2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660"/>
  </p:normalViewPr>
  <p:slideViewPr>
    <p:cSldViewPr snapToGrid="0">
      <p:cViewPr varScale="1">
        <p:scale>
          <a:sx n="53" d="100"/>
          <a:sy n="53" d="100"/>
        </p:scale>
        <p:origin x="307"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668167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074714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267404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3797609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0FA97B-11F6-4FD4-BBFF-62FA33001857}" type="datetimeFigureOut">
              <a:rPr lang="en-US" smtClean="0"/>
              <a:t>12/3/2020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32910803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E0FA97B-11F6-4FD4-BBFF-62FA33001857}"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88297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E0FA97B-11F6-4FD4-BBFF-62FA33001857}" type="datetimeFigureOut">
              <a:rPr lang="en-US" smtClean="0"/>
              <a:t>12/3/2020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916932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E0FA97B-11F6-4FD4-BBFF-62FA33001857}" type="datetimeFigureOut">
              <a:rPr lang="en-US" smtClean="0"/>
              <a:t>12/3/2020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8120007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0FA97B-11F6-4FD4-BBFF-62FA33001857}" type="datetimeFigureOut">
              <a:rPr lang="en-US" smtClean="0"/>
              <a:t>12/3/2020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2176971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FA97B-11F6-4FD4-BBFF-62FA33001857}"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1189036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0FA97B-11F6-4FD4-BBFF-62FA33001857}" type="datetimeFigureOut">
              <a:rPr lang="en-US" smtClean="0"/>
              <a:t>12/3/2020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259AB7-793E-46A0-82D9-B05CC317127A}" type="slidenum">
              <a:rPr lang="en-US" smtClean="0"/>
              <a:t>‹#›</a:t>
            </a:fld>
            <a:endParaRPr lang="en-US"/>
          </a:p>
        </p:txBody>
      </p:sp>
    </p:spTree>
    <p:extLst>
      <p:ext uri="{BB962C8B-B14F-4D97-AF65-F5344CB8AC3E}">
        <p14:creationId xmlns:p14="http://schemas.microsoft.com/office/powerpoint/2010/main" val="4278171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FA97B-11F6-4FD4-BBFF-62FA33001857}" type="datetimeFigureOut">
              <a:rPr lang="en-US" smtClean="0"/>
              <a:t>12/3/2020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259AB7-793E-46A0-82D9-B05CC317127A}" type="slidenum">
              <a:rPr lang="en-US" smtClean="0"/>
              <a:t>‹#›</a:t>
            </a:fld>
            <a:endParaRPr lang="en-US"/>
          </a:p>
        </p:txBody>
      </p:sp>
    </p:spTree>
    <p:extLst>
      <p:ext uri="{BB962C8B-B14F-4D97-AF65-F5344CB8AC3E}">
        <p14:creationId xmlns:p14="http://schemas.microsoft.com/office/powerpoint/2010/main" val="5401273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image" Target="../media/image28.png"/><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40.jpeg"/><Relationship Id="rId13" Type="http://schemas.openxmlformats.org/officeDocument/2006/relationships/image" Target="../media/image44.png"/><Relationship Id="rId3" Type="http://schemas.openxmlformats.org/officeDocument/2006/relationships/image" Target="../media/image34.png"/><Relationship Id="rId7" Type="http://schemas.openxmlformats.org/officeDocument/2006/relationships/image" Target="../media/image39.png"/><Relationship Id="rId12" Type="http://schemas.openxmlformats.org/officeDocument/2006/relationships/hyperlink" Target="https://www.mdpi.com/2072-4292/8/12/1018/htm#B52-remotesensing-08-01018" TargetMode="External"/><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7.png"/><Relationship Id="rId11" Type="http://schemas.openxmlformats.org/officeDocument/2006/relationships/image" Target="../media/image43.png"/><Relationship Id="rId5" Type="http://schemas.openxmlformats.org/officeDocument/2006/relationships/image" Target="../media/image36.png"/><Relationship Id="rId10" Type="http://schemas.openxmlformats.org/officeDocument/2006/relationships/image" Target="../media/image42.png"/><Relationship Id="rId4" Type="http://schemas.openxmlformats.org/officeDocument/2006/relationships/image" Target="../media/image35.jpeg"/><Relationship Id="rId9" Type="http://schemas.openxmlformats.org/officeDocument/2006/relationships/image" Target="../media/image41.jpeg"/></Relationships>
</file>

<file path=ppt/slides/_rels/slide26.xml.rels><?xml version="1.0" encoding="UTF-8" standalone="yes"?>
<Relationships xmlns="http://schemas.openxmlformats.org/package/2006/relationships"><Relationship Id="rId8" Type="http://schemas.openxmlformats.org/officeDocument/2006/relationships/hyperlink" Target="https://www.mdpi.com/2072-4292/8/12/1018/htm#B55-remotesensing-08-01018" TargetMode="External"/><Relationship Id="rId13" Type="http://schemas.openxmlformats.org/officeDocument/2006/relationships/hyperlink" Target="https://www.mdpi.com/2072-4292/8/12/1018/htm#B60-remotesensing-08-01018" TargetMode="External"/><Relationship Id="rId3" Type="http://schemas.openxmlformats.org/officeDocument/2006/relationships/image" Target="../media/image41.jpeg"/><Relationship Id="rId7" Type="http://schemas.openxmlformats.org/officeDocument/2006/relationships/image" Target="../media/image33.png"/><Relationship Id="rId12" Type="http://schemas.openxmlformats.org/officeDocument/2006/relationships/hyperlink" Target="https://www.mdpi.com/2072-4292/8/12/1018/htm#B59-remotesensing-08-01018" TargetMode="External"/><Relationship Id="rId2" Type="http://schemas.openxmlformats.org/officeDocument/2006/relationships/image" Target="../media/image37.png"/><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hyperlink" Target="https://www.mdpi.com/2072-4292/8/12/1018/htm#B58-remotesensing-08-01018" TargetMode="External"/><Relationship Id="rId5" Type="http://schemas.openxmlformats.org/officeDocument/2006/relationships/image" Target="../media/image46.jpeg"/><Relationship Id="rId15" Type="http://schemas.openxmlformats.org/officeDocument/2006/relationships/image" Target="../media/image48.png"/><Relationship Id="rId10" Type="http://schemas.openxmlformats.org/officeDocument/2006/relationships/hyperlink" Target="https://www.mdpi.com/2072-4292/8/12/1018/htm#B57-remotesensing-08-01018" TargetMode="External"/><Relationship Id="rId4" Type="http://schemas.openxmlformats.org/officeDocument/2006/relationships/image" Target="../media/image45.jpeg"/><Relationship Id="rId9" Type="http://schemas.openxmlformats.org/officeDocument/2006/relationships/hyperlink" Target="https://www.mdpi.com/2072-4292/8/12/1018/htm#B56-remotesensing-08-01018" TargetMode="External"/><Relationship Id="rId14" Type="http://schemas.openxmlformats.org/officeDocument/2006/relationships/hyperlink" Target="https://www.mdpi.com/2072-4292/8/12/1018/htm#B61-remotesensing-08-01018"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jpe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hyperlink" Target="https://www.sciencedirect.com/science/journal/09223487" TargetMode="External"/><Relationship Id="rId5" Type="http://schemas.openxmlformats.org/officeDocument/2006/relationships/image" Target="../media/image57.gif"/><Relationship Id="rId4" Type="http://schemas.openxmlformats.org/officeDocument/2006/relationships/hyperlink" Target="https://www.sciencedirect.com/science/journal/09223487/32/supp/C"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5.jpeg"/><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3.png"/><Relationship Id="rId1" Type="http://schemas.openxmlformats.org/officeDocument/2006/relationships/slideLayout" Target="../slideLayouts/slideLayout1.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3.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7.jpeg"/></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67.jpe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xml"/><Relationship Id="rId6" Type="http://schemas.openxmlformats.org/officeDocument/2006/relationships/image" Target="../media/image74.png"/><Relationship Id="rId11" Type="http://schemas.openxmlformats.org/officeDocument/2006/relationships/image" Target="../media/image78.png"/><Relationship Id="rId5" Type="http://schemas.openxmlformats.org/officeDocument/2006/relationships/image" Target="../media/image67.jpeg"/><Relationship Id="rId10" Type="http://schemas.openxmlformats.org/officeDocument/2006/relationships/image" Target="../media/image77.png"/><Relationship Id="rId4" Type="http://schemas.openxmlformats.org/officeDocument/2006/relationships/image" Target="../media/image73.png"/><Relationship Id="rId9" Type="http://schemas.openxmlformats.org/officeDocument/2006/relationships/image" Target="../media/image76.png"/></Relationships>
</file>

<file path=ppt/slides/_rels/slide41.xml.rels><?xml version="1.0" encoding="UTF-8" standalone="yes"?>
<Relationships xmlns="http://schemas.openxmlformats.org/package/2006/relationships"><Relationship Id="rId2" Type="http://schemas.openxmlformats.org/officeDocument/2006/relationships/hyperlink" Target="https://en.wikipedia.org/wiki/Principal_component_analysis#cite_note-Leznik-13"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7.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53.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4.png"/><Relationship Id="rId7" Type="http://schemas.openxmlformats.org/officeDocument/2006/relationships/image" Target="../media/image90.png"/><Relationship Id="rId2" Type="http://schemas.openxmlformats.org/officeDocument/2006/relationships/image" Target="../media/image83.png"/><Relationship Id="rId1" Type="http://schemas.openxmlformats.org/officeDocument/2006/relationships/slideLayout" Target="../slideLayouts/slideLayout1.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5.png"/></Relationships>
</file>

<file path=ppt/slides/_rels/slide54.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7.png"/><Relationship Id="rId7" Type="http://schemas.openxmlformats.org/officeDocument/2006/relationships/image" Target="../media/image92.png"/><Relationship Id="rId2" Type="http://schemas.openxmlformats.org/officeDocument/2006/relationships/image" Target="../media/image86.png"/><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en.wikipedia.org/wiki/Y-STR" TargetMode="External"/><Relationship Id="rId2" Type="http://schemas.openxmlformats.org/officeDocument/2006/relationships/image" Target="../media/image95.png"/><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hyperlink" Target="https://en.wikipedia.org/wiki/Haplotype"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186578" y="721795"/>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a:t>
            </a:r>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1186578" y="2542674"/>
            <a:ext cx="3139321"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1: Theory</a:t>
            </a:r>
          </a:p>
        </p:txBody>
      </p:sp>
      <p:sp>
        <p:nvSpPr>
          <p:cNvPr id="96" name="TextBox 95"/>
          <p:cNvSpPr txBox="1"/>
          <p:nvPr/>
        </p:nvSpPr>
        <p:spPr>
          <a:xfrm>
            <a:off x="1186578" y="3440223"/>
            <a:ext cx="10429265"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2: Analytical Example, Dinosaurs, MATLAB</a:t>
            </a:r>
            <a:endParaRPr lang="en-US" sz="4000" dirty="0">
              <a:latin typeface="Times New Roman" panose="02020603050405020304" pitchFamily="18" charset="0"/>
              <a:cs typeface="Times New Roman" panose="02020603050405020304" pitchFamily="18" charset="0"/>
            </a:endParaRPr>
          </a:p>
        </p:txBody>
      </p:sp>
      <p:sp>
        <p:nvSpPr>
          <p:cNvPr id="97" name="TextBox 96"/>
          <p:cNvSpPr txBox="1"/>
          <p:nvPr/>
        </p:nvSpPr>
        <p:spPr>
          <a:xfrm>
            <a:off x="1186578" y="4442855"/>
            <a:ext cx="10902344" cy="1323439"/>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3: Hyperspectral Imaging: </a:t>
            </a:r>
            <a:r>
              <a:rPr lang="en-US" sz="4000" dirty="0" err="1" smtClean="0">
                <a:latin typeface="Times New Roman" panose="02020603050405020304" pitchFamily="18" charset="0"/>
                <a:cs typeface="Times New Roman" panose="02020603050405020304" pitchFamily="18" charset="0"/>
              </a:rPr>
              <a:t>Limestones</a:t>
            </a:r>
            <a:r>
              <a:rPr lang="en-US" sz="4000" dirty="0" smtClean="0">
                <a:latin typeface="Times New Roman" panose="02020603050405020304" pitchFamily="18" charset="0"/>
                <a:cs typeface="Times New Roman" panose="02020603050405020304" pitchFamily="18" charset="0"/>
              </a:rPr>
              <a:t>, Landsat</a:t>
            </a:r>
          </a:p>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Brazil Uranium-K-Thorium</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593558" y="3344779"/>
            <a:ext cx="11157284" cy="898358"/>
          </a:xfrm>
          <a:prstGeom prst="rect">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37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8686800" y="3505200"/>
            <a:ext cx="1695450" cy="174413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3" name="TextBox 172"/>
          <p:cNvSpPr txBox="1"/>
          <p:nvPr/>
        </p:nvSpPr>
        <p:spPr>
          <a:xfrm>
            <a:off x="470628" y="346683"/>
            <a:ext cx="11505842"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Example: Principal Component Analysis</a:t>
            </a:r>
            <a:endParaRPr lang="en-US" sz="5400" b="1" dirty="0">
              <a:solidFill>
                <a:srgbClr val="FF0000"/>
              </a:solidFill>
              <a:effectLst>
                <a:outerShdw blurRad="38100" dist="38100" dir="2700000" algn="tl">
                  <a:srgbClr val="000000">
                    <a:alpha val="43137"/>
                  </a:srgbClr>
                </a:outerShdw>
              </a:effectLst>
            </a:endParaRPr>
          </a:p>
        </p:txBody>
      </p:sp>
      <p:grpSp>
        <p:nvGrpSpPr>
          <p:cNvPr id="25" name="Group 24"/>
          <p:cNvGrpSpPr/>
          <p:nvPr/>
        </p:nvGrpSpPr>
        <p:grpSpPr>
          <a:xfrm>
            <a:off x="196467" y="2146293"/>
            <a:ext cx="2078133" cy="1219200"/>
            <a:chOff x="196467" y="2146293"/>
            <a:chExt cx="2078133" cy="1219200"/>
          </a:xfrm>
        </p:grpSpPr>
        <p:sp>
          <p:nvSpPr>
            <p:cNvPr id="4" name="TextBox 3"/>
            <p:cNvSpPr txBox="1"/>
            <p:nvPr/>
          </p:nvSpPr>
          <p:spPr>
            <a:xfrm>
              <a:off x="196467" y="2340395"/>
              <a:ext cx="1104790" cy="830997"/>
            </a:xfrm>
            <a:prstGeom prst="rect">
              <a:avLst/>
            </a:prstGeom>
            <a:noFill/>
          </p:spPr>
          <p:txBody>
            <a:bodyPr wrap="none" rtlCol="0">
              <a:spAutoFit/>
            </a:bodyPr>
            <a:lstStyle/>
            <a:p>
              <a:r>
                <a:rPr lang="en-US" sz="4400" dirty="0" smtClean="0">
                  <a:latin typeface="Symbol" panose="05050102010706020507" pitchFamily="18" charset="2"/>
                  <a:cs typeface="Times New Roman" panose="02020603050405020304" pitchFamily="18" charset="0"/>
                </a:rPr>
                <a:t>S</a:t>
              </a:r>
              <a:r>
                <a:rPr lang="en-US" sz="4400" dirty="0" smtClean="0">
                  <a:latin typeface="Times New Roman" panose="02020603050405020304" pitchFamily="18" charset="0"/>
                  <a:cs typeface="Times New Roman" panose="02020603050405020304" pitchFamily="18" charset="0"/>
                </a:rPr>
                <a:t> </a:t>
              </a:r>
              <a:r>
                <a:rPr lang="en-US" sz="4800" dirty="0" smtClean="0"/>
                <a:t>= </a:t>
              </a:r>
              <a:endParaRPr lang="en-US" sz="4800" dirty="0"/>
            </a:p>
          </p:txBody>
        </p:sp>
        <p:sp>
          <p:nvSpPr>
            <p:cNvPr id="8" name="TextBox 7"/>
            <p:cNvSpPr txBox="1"/>
            <p:nvPr/>
          </p:nvSpPr>
          <p:spPr>
            <a:xfrm>
              <a:off x="1301257" y="2217284"/>
              <a:ext cx="973343" cy="1077218"/>
            </a:xfrm>
            <a:prstGeom prst="rect">
              <a:avLst/>
            </a:prstGeom>
            <a:noFill/>
          </p:spPr>
          <p:txBody>
            <a:bodyPr wrap="none" rtlCol="0">
              <a:spAutoFit/>
            </a:bodyPr>
            <a:lstStyle/>
            <a:p>
              <a:pPr marL="342900" indent="-342900">
                <a:buAutoNum type="arabicPlain"/>
              </a:pPr>
              <a:r>
                <a:rPr lang="en-US" sz="3200" dirty="0" smtClean="0"/>
                <a:t>  1</a:t>
              </a:r>
            </a:p>
            <a:p>
              <a:r>
                <a:rPr lang="en-US" sz="3200" dirty="0" smtClean="0"/>
                <a:t>1    1</a:t>
              </a:r>
              <a:endParaRPr lang="en-US" sz="3200" dirty="0"/>
            </a:p>
          </p:txBody>
        </p:sp>
        <p:sp>
          <p:nvSpPr>
            <p:cNvPr id="9" name="Double Bracket 8"/>
            <p:cNvSpPr/>
            <p:nvPr/>
          </p:nvSpPr>
          <p:spPr>
            <a:xfrm>
              <a:off x="1301257" y="2146293"/>
              <a:ext cx="973343" cy="12192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Group 25"/>
          <p:cNvGrpSpPr/>
          <p:nvPr/>
        </p:nvGrpSpPr>
        <p:grpSpPr>
          <a:xfrm>
            <a:off x="2806317" y="2146293"/>
            <a:ext cx="2552700" cy="1219200"/>
            <a:chOff x="2806317" y="2146293"/>
            <a:chExt cx="2552700" cy="1219200"/>
          </a:xfrm>
        </p:grpSpPr>
        <p:cxnSp>
          <p:nvCxnSpPr>
            <p:cNvPr id="11" name="Straight Arrow Connector 10"/>
            <p:cNvCxnSpPr/>
            <p:nvPr/>
          </p:nvCxnSpPr>
          <p:spPr>
            <a:xfrm>
              <a:off x="2806317" y="2683295"/>
              <a:ext cx="60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629954" y="2217284"/>
              <a:ext cx="1729063" cy="1077218"/>
            </a:xfrm>
            <a:prstGeom prst="rect">
              <a:avLst/>
            </a:prstGeom>
            <a:noFill/>
          </p:spPr>
          <p:txBody>
            <a:bodyPr wrap="square" rtlCol="0">
              <a:spAutoFit/>
            </a:bodyPr>
            <a:lstStyle/>
            <a:p>
              <a:pPr marL="342900" indent="-342900">
                <a:buAutoNum type="arabicPlain"/>
              </a:pPr>
              <a:r>
                <a:rPr lang="en-US" sz="3200" dirty="0" smtClean="0"/>
                <a:t>-</a:t>
              </a:r>
              <a:r>
                <a:rPr lang="en-US" sz="3200" dirty="0" smtClean="0">
                  <a:solidFill>
                    <a:srgbClr val="FF0000"/>
                  </a:solidFill>
                  <a:latin typeface="Symbol" panose="05050102010706020507" pitchFamily="18" charset="2"/>
                </a:rPr>
                <a:t>l</a:t>
              </a:r>
              <a:r>
                <a:rPr lang="en-US" sz="3200" dirty="0" smtClean="0"/>
                <a:t>   1</a:t>
              </a:r>
            </a:p>
            <a:p>
              <a:r>
                <a:rPr lang="en-US" sz="3200" dirty="0" smtClean="0"/>
                <a:t>  1     1-</a:t>
              </a:r>
              <a:r>
                <a:rPr lang="en-US" sz="3200" dirty="0" smtClean="0">
                  <a:solidFill>
                    <a:srgbClr val="FF0000"/>
                  </a:solidFill>
                  <a:latin typeface="Symbol" panose="05050102010706020507" pitchFamily="18" charset="2"/>
                </a:rPr>
                <a:t>l</a:t>
              </a:r>
              <a:endParaRPr lang="en-US" sz="3200" dirty="0">
                <a:solidFill>
                  <a:srgbClr val="FF0000"/>
                </a:solidFill>
                <a:latin typeface="Symbol" panose="05050102010706020507" pitchFamily="18" charset="2"/>
              </a:endParaRPr>
            </a:p>
          </p:txBody>
        </p:sp>
        <p:sp>
          <p:nvSpPr>
            <p:cNvPr id="31" name="Double Bracket 30"/>
            <p:cNvSpPr/>
            <p:nvPr/>
          </p:nvSpPr>
          <p:spPr>
            <a:xfrm>
              <a:off x="3629954" y="2146293"/>
              <a:ext cx="1519513" cy="12192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7" name="Group 26"/>
          <p:cNvGrpSpPr/>
          <p:nvPr/>
        </p:nvGrpSpPr>
        <p:grpSpPr>
          <a:xfrm>
            <a:off x="5244717" y="2390907"/>
            <a:ext cx="7874766" cy="584775"/>
            <a:chOff x="5244717" y="2390907"/>
            <a:chExt cx="7874766" cy="584775"/>
          </a:xfrm>
        </p:grpSpPr>
        <p:cxnSp>
          <p:nvCxnSpPr>
            <p:cNvPr id="32" name="Straight Arrow Connector 31"/>
            <p:cNvCxnSpPr/>
            <p:nvPr/>
          </p:nvCxnSpPr>
          <p:spPr>
            <a:xfrm>
              <a:off x="5244717" y="2683295"/>
              <a:ext cx="54648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5791200" y="2390907"/>
              <a:ext cx="7328283" cy="584775"/>
            </a:xfrm>
            <a:prstGeom prst="rect">
              <a:avLst/>
            </a:prstGeom>
            <a:noFill/>
          </p:spPr>
          <p:txBody>
            <a:bodyPr wrap="square" rtlCol="0">
              <a:spAutoFit/>
            </a:bodyPr>
            <a:lstStyle/>
            <a:p>
              <a:r>
                <a:rPr lang="en-US" sz="3200" dirty="0" smtClean="0"/>
                <a:t>(1-</a:t>
              </a:r>
              <a:r>
                <a:rPr lang="en-US" sz="3200" dirty="0" smtClean="0">
                  <a:solidFill>
                    <a:srgbClr val="FF0000"/>
                  </a:solidFill>
                  <a:latin typeface="Symbol" panose="05050102010706020507" pitchFamily="18" charset="2"/>
                </a:rPr>
                <a:t>l</a:t>
              </a:r>
              <a:r>
                <a:rPr lang="en-US" sz="3200" dirty="0" smtClean="0"/>
                <a:t>)</a:t>
              </a:r>
              <a:r>
                <a:rPr lang="en-US" sz="3200" baseline="30000" dirty="0" smtClean="0"/>
                <a:t>2</a:t>
              </a:r>
              <a:r>
                <a:rPr lang="en-US" sz="3200" dirty="0" smtClean="0"/>
                <a:t> -1=0 </a:t>
              </a:r>
              <a:r>
                <a:rPr lang="en-US" sz="3200" dirty="0" smtClean="0">
                  <a:sym typeface="Wingdings" panose="05000000000000000000" pitchFamily="2" charset="2"/>
                </a:rPr>
                <a:t> </a:t>
              </a:r>
              <a:r>
                <a:rPr lang="en-US" sz="3200" dirty="0" smtClean="0">
                  <a:solidFill>
                    <a:srgbClr val="FF0000"/>
                  </a:solidFill>
                  <a:latin typeface="Symbol" panose="05050102010706020507" pitchFamily="18" charset="2"/>
                  <a:sym typeface="Wingdings" panose="05000000000000000000" pitchFamily="2" charset="2"/>
                </a:rPr>
                <a:t>l</a:t>
              </a:r>
              <a:r>
                <a:rPr lang="en-US" sz="3200" dirty="0" smtClean="0">
                  <a:sym typeface="Wingdings" panose="05000000000000000000" pitchFamily="2" charset="2"/>
                </a:rPr>
                <a:t>=2 or=0</a:t>
              </a:r>
              <a:endParaRPr lang="en-US" sz="3200" dirty="0"/>
            </a:p>
          </p:txBody>
        </p:sp>
      </p:grpSp>
      <p:grpSp>
        <p:nvGrpSpPr>
          <p:cNvPr id="15" name="Group 14"/>
          <p:cNvGrpSpPr/>
          <p:nvPr/>
        </p:nvGrpSpPr>
        <p:grpSpPr>
          <a:xfrm>
            <a:off x="509178" y="3898893"/>
            <a:ext cx="2552700" cy="1219200"/>
            <a:chOff x="509178" y="3898893"/>
            <a:chExt cx="2552700" cy="1219200"/>
          </a:xfrm>
        </p:grpSpPr>
        <p:cxnSp>
          <p:nvCxnSpPr>
            <p:cNvPr id="35" name="Straight Arrow Connector 34"/>
            <p:cNvCxnSpPr/>
            <p:nvPr/>
          </p:nvCxnSpPr>
          <p:spPr>
            <a:xfrm>
              <a:off x="509178" y="4435895"/>
              <a:ext cx="60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1332815" y="3969884"/>
              <a:ext cx="1729063" cy="1077218"/>
            </a:xfrm>
            <a:prstGeom prst="rect">
              <a:avLst/>
            </a:prstGeom>
            <a:noFill/>
          </p:spPr>
          <p:txBody>
            <a:bodyPr wrap="square" rtlCol="0">
              <a:spAutoFit/>
            </a:bodyPr>
            <a:lstStyle/>
            <a:p>
              <a:pPr marL="342900" indent="-342900">
                <a:buAutoNum type="arabicPlain"/>
              </a:pPr>
              <a:r>
                <a:rPr lang="en-US" sz="3200" dirty="0" smtClean="0"/>
                <a:t>-</a:t>
              </a:r>
              <a:r>
                <a:rPr lang="en-US" sz="3200" dirty="0" smtClean="0">
                  <a:latin typeface="Symbol" panose="05050102010706020507" pitchFamily="18" charset="2"/>
                </a:rPr>
                <a:t>2</a:t>
              </a:r>
              <a:r>
                <a:rPr lang="en-US" sz="3200" dirty="0" smtClean="0"/>
                <a:t>    1</a:t>
              </a:r>
            </a:p>
            <a:p>
              <a:r>
                <a:rPr lang="en-US" sz="3200" dirty="0" smtClean="0"/>
                <a:t>  1     1-</a:t>
              </a:r>
              <a:r>
                <a:rPr lang="en-US" sz="3200" dirty="0" smtClean="0">
                  <a:latin typeface="Symbol" panose="05050102010706020507" pitchFamily="18" charset="2"/>
                </a:rPr>
                <a:t>2</a:t>
              </a:r>
              <a:endParaRPr lang="en-US" sz="3200" dirty="0">
                <a:latin typeface="Symbol" panose="05050102010706020507" pitchFamily="18" charset="2"/>
              </a:endParaRPr>
            </a:p>
          </p:txBody>
        </p:sp>
        <p:sp>
          <p:nvSpPr>
            <p:cNvPr id="37" name="Double Bracket 36"/>
            <p:cNvSpPr/>
            <p:nvPr/>
          </p:nvSpPr>
          <p:spPr>
            <a:xfrm>
              <a:off x="1332815" y="3898893"/>
              <a:ext cx="1519513" cy="12192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Rectangle 13"/>
            <p:cNvSpPr/>
            <p:nvPr/>
          </p:nvSpPr>
          <p:spPr>
            <a:xfrm>
              <a:off x="576259" y="4057108"/>
              <a:ext cx="649537" cy="369332"/>
            </a:xfrm>
            <a:prstGeom prst="rect">
              <a:avLst/>
            </a:prstGeom>
          </p:spPr>
          <p:txBody>
            <a:bodyPr wrap="none">
              <a:spAutoFit/>
            </a:bodyPr>
            <a:lstStyle/>
            <a:p>
              <a:r>
                <a:rPr lang="en-US" dirty="0">
                  <a:sym typeface="Wingdings" panose="05000000000000000000" pitchFamily="2" charset="2"/>
                </a:rPr>
                <a:t> </a:t>
              </a:r>
              <a:r>
                <a:rPr lang="en-US" dirty="0">
                  <a:solidFill>
                    <a:srgbClr val="FF0000"/>
                  </a:solidFill>
                  <a:latin typeface="Symbol" panose="05050102010706020507" pitchFamily="18" charset="2"/>
                  <a:sym typeface="Wingdings" panose="05000000000000000000" pitchFamily="2" charset="2"/>
                </a:rPr>
                <a:t>l</a:t>
              </a:r>
              <a:r>
                <a:rPr lang="en-US" dirty="0">
                  <a:sym typeface="Wingdings" panose="05000000000000000000" pitchFamily="2" charset="2"/>
                </a:rPr>
                <a:t>=2 </a:t>
              </a:r>
              <a:endParaRPr lang="en-US" dirty="0"/>
            </a:p>
          </p:txBody>
        </p:sp>
      </p:grpSp>
      <p:grpSp>
        <p:nvGrpSpPr>
          <p:cNvPr id="34" name="Group 33"/>
          <p:cNvGrpSpPr/>
          <p:nvPr/>
        </p:nvGrpSpPr>
        <p:grpSpPr>
          <a:xfrm>
            <a:off x="3061878" y="3769719"/>
            <a:ext cx="4406933" cy="1332352"/>
            <a:chOff x="3061878" y="3769719"/>
            <a:chExt cx="4406933" cy="1332352"/>
          </a:xfrm>
        </p:grpSpPr>
        <p:grpSp>
          <p:nvGrpSpPr>
            <p:cNvPr id="29" name="Group 28"/>
            <p:cNvGrpSpPr/>
            <p:nvPr/>
          </p:nvGrpSpPr>
          <p:grpSpPr>
            <a:xfrm>
              <a:off x="3061878" y="4081952"/>
              <a:ext cx="3663221" cy="707886"/>
              <a:chOff x="3061878" y="4081952"/>
              <a:chExt cx="3663221" cy="707886"/>
            </a:xfrm>
          </p:grpSpPr>
          <p:cxnSp>
            <p:nvCxnSpPr>
              <p:cNvPr id="40" name="Straight Arrow Connector 39"/>
              <p:cNvCxnSpPr/>
              <p:nvPr/>
            </p:nvCxnSpPr>
            <p:spPr>
              <a:xfrm>
                <a:off x="3061878" y="4435895"/>
                <a:ext cx="60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3725" y="4081952"/>
                <a:ext cx="2911374" cy="707886"/>
              </a:xfrm>
              <a:prstGeom prst="rect">
                <a:avLst/>
              </a:prstGeom>
              <a:noFill/>
            </p:spPr>
            <p:txBody>
              <a:bodyPr wrap="none" rtlCol="0">
                <a:spAutoFit/>
              </a:bodyPr>
              <a:lstStyle/>
              <a:p>
                <a:r>
                  <a:rPr lang="en-US" sz="4000" dirty="0" smtClean="0"/>
                  <a:t>x=y or </a:t>
                </a:r>
                <a:r>
                  <a:rPr lang="en-US" sz="4000" b="1" dirty="0" smtClean="0">
                    <a:solidFill>
                      <a:srgbClr val="7030A0"/>
                    </a:solidFill>
                    <a:effectLst>
                      <a:outerShdw blurRad="38100" dist="38100" dir="2700000" algn="tl">
                        <a:srgbClr val="000000">
                          <a:alpha val="43137"/>
                        </a:srgbClr>
                      </a:outerShdw>
                    </a:effectLst>
                  </a:rPr>
                  <a:t>a</a:t>
                </a:r>
                <a:r>
                  <a:rPr lang="en-US" sz="4000" baseline="-25000" dirty="0" smtClean="0">
                    <a:solidFill>
                      <a:srgbClr val="7030A0"/>
                    </a:solidFill>
                  </a:rPr>
                  <a:t>1 </a:t>
                </a:r>
                <a:r>
                  <a:rPr lang="en-US" sz="4000" dirty="0" smtClean="0">
                    <a:solidFill>
                      <a:srgbClr val="7030A0"/>
                    </a:solidFill>
                  </a:rPr>
                  <a:t> </a:t>
                </a:r>
                <a:r>
                  <a:rPr lang="en-US" sz="4000" dirty="0" smtClean="0"/>
                  <a:t>=    </a:t>
                </a:r>
                <a:endParaRPr lang="en-US" sz="1600" dirty="0"/>
              </a:p>
            </p:txBody>
          </p:sp>
        </p:grpSp>
        <p:grpSp>
          <p:nvGrpSpPr>
            <p:cNvPr id="22" name="Group 21"/>
            <p:cNvGrpSpPr/>
            <p:nvPr/>
          </p:nvGrpSpPr>
          <p:grpSpPr>
            <a:xfrm>
              <a:off x="6211168" y="3769719"/>
              <a:ext cx="1257643" cy="1332352"/>
              <a:chOff x="6211168" y="3769719"/>
              <a:chExt cx="1257643" cy="1332352"/>
            </a:xfrm>
          </p:grpSpPr>
          <p:grpSp>
            <p:nvGrpSpPr>
              <p:cNvPr id="20" name="Group 19"/>
              <p:cNvGrpSpPr/>
              <p:nvPr/>
            </p:nvGrpSpPr>
            <p:grpSpPr>
              <a:xfrm>
                <a:off x="6867346" y="3769719"/>
                <a:ext cx="601465" cy="1332352"/>
                <a:chOff x="6370835" y="3714750"/>
                <a:chExt cx="601465" cy="1332352"/>
              </a:xfrm>
            </p:grpSpPr>
            <p:sp>
              <p:nvSpPr>
                <p:cNvPr id="42" name="TextBox 41"/>
                <p:cNvSpPr txBox="1"/>
                <p:nvPr/>
              </p:nvSpPr>
              <p:spPr>
                <a:xfrm>
                  <a:off x="6492014" y="3887831"/>
                  <a:ext cx="417767" cy="1077218"/>
                </a:xfrm>
                <a:prstGeom prst="rect">
                  <a:avLst/>
                </a:prstGeom>
                <a:noFill/>
              </p:spPr>
              <p:txBody>
                <a:bodyPr wrap="square" rtlCol="0">
                  <a:spAutoFit/>
                </a:bodyPr>
                <a:lstStyle/>
                <a:p>
                  <a:r>
                    <a:rPr lang="en-US" sz="3200" dirty="0" smtClean="0">
                      <a:solidFill>
                        <a:srgbClr val="7030A0"/>
                      </a:solidFill>
                      <a:latin typeface="Times New Roman" panose="02020603050405020304" pitchFamily="18" charset="0"/>
                      <a:cs typeface="Times New Roman" panose="02020603050405020304" pitchFamily="18" charset="0"/>
                    </a:rPr>
                    <a:t>1</a:t>
                  </a:r>
                </a:p>
                <a:p>
                  <a:r>
                    <a:rPr lang="en-US" sz="3200" dirty="0">
                      <a:solidFill>
                        <a:srgbClr val="7030A0"/>
                      </a:solidFill>
                      <a:latin typeface="Times New Roman" panose="02020603050405020304" pitchFamily="18" charset="0"/>
                      <a:cs typeface="Times New Roman" panose="02020603050405020304" pitchFamily="18" charset="0"/>
                    </a:rPr>
                    <a:t>1</a:t>
                  </a:r>
                </a:p>
              </p:txBody>
            </p:sp>
            <p:sp>
              <p:nvSpPr>
                <p:cNvPr id="17" name="Double Brace 16"/>
                <p:cNvSpPr/>
                <p:nvPr/>
              </p:nvSpPr>
              <p:spPr>
                <a:xfrm>
                  <a:off x="6370835" y="3714750"/>
                  <a:ext cx="601465" cy="1332352"/>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1" name="TextBox 20"/>
              <p:cNvSpPr txBox="1"/>
              <p:nvPr/>
            </p:nvSpPr>
            <p:spPr>
              <a:xfrm>
                <a:off x="6211168" y="4291781"/>
                <a:ext cx="635110" cy="369332"/>
              </a:xfrm>
              <a:prstGeom prst="rect">
                <a:avLst/>
              </a:prstGeom>
              <a:noFill/>
            </p:spPr>
            <p:txBody>
              <a:bodyPr wrap="none" rtlCol="0">
                <a:spAutoFit/>
              </a:bodyPr>
              <a:lstStyle/>
              <a:p>
                <a:r>
                  <a:rPr lang="en-US" dirty="0" smtClean="0"/>
                  <a:t>1/</a:t>
                </a:r>
                <a:r>
                  <a:rPr lang="en-US" dirty="0" smtClean="0">
                    <a:sym typeface="Symbol" panose="05050102010706020507" pitchFamily="18" charset="2"/>
                  </a:rPr>
                  <a:t>2</a:t>
                </a:r>
                <a:endParaRPr lang="en-US" dirty="0"/>
              </a:p>
            </p:txBody>
          </p:sp>
        </p:grpSp>
      </p:grpSp>
      <p:grpSp>
        <p:nvGrpSpPr>
          <p:cNvPr id="39" name="Group 38"/>
          <p:cNvGrpSpPr/>
          <p:nvPr/>
        </p:nvGrpSpPr>
        <p:grpSpPr>
          <a:xfrm>
            <a:off x="490128" y="5408019"/>
            <a:ext cx="7534096" cy="1348374"/>
            <a:chOff x="490128" y="5408019"/>
            <a:chExt cx="7534096" cy="1348374"/>
          </a:xfrm>
        </p:grpSpPr>
        <p:grpSp>
          <p:nvGrpSpPr>
            <p:cNvPr id="47" name="Group 46"/>
            <p:cNvGrpSpPr/>
            <p:nvPr/>
          </p:nvGrpSpPr>
          <p:grpSpPr>
            <a:xfrm>
              <a:off x="490128" y="5537193"/>
              <a:ext cx="1986372" cy="1219200"/>
              <a:chOff x="509178" y="3898893"/>
              <a:chExt cx="1986372" cy="1219200"/>
            </a:xfrm>
          </p:grpSpPr>
          <p:cxnSp>
            <p:nvCxnSpPr>
              <p:cNvPr id="48" name="Straight Arrow Connector 47"/>
              <p:cNvCxnSpPr/>
              <p:nvPr/>
            </p:nvCxnSpPr>
            <p:spPr>
              <a:xfrm>
                <a:off x="509178" y="4435895"/>
                <a:ext cx="60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1332815" y="3969884"/>
                <a:ext cx="1162735" cy="1077218"/>
              </a:xfrm>
              <a:prstGeom prst="rect">
                <a:avLst/>
              </a:prstGeom>
              <a:noFill/>
            </p:spPr>
            <p:txBody>
              <a:bodyPr wrap="square" rtlCol="0">
                <a:spAutoFit/>
              </a:bodyPr>
              <a:lstStyle/>
              <a:p>
                <a:pPr marL="342900" indent="-342900">
                  <a:buAutoNum type="arabicPlain"/>
                </a:pPr>
                <a:r>
                  <a:rPr lang="en-US" sz="3200" dirty="0" smtClean="0"/>
                  <a:t>   1</a:t>
                </a:r>
              </a:p>
              <a:p>
                <a:r>
                  <a:rPr lang="en-US" sz="3200" dirty="0" smtClean="0"/>
                  <a:t>1     1</a:t>
                </a:r>
                <a:endParaRPr lang="en-US" sz="3200" dirty="0">
                  <a:latin typeface="Symbol" panose="05050102010706020507" pitchFamily="18" charset="2"/>
                </a:endParaRPr>
              </a:p>
            </p:txBody>
          </p:sp>
          <p:sp>
            <p:nvSpPr>
              <p:cNvPr id="50" name="Double Bracket 49"/>
              <p:cNvSpPr/>
              <p:nvPr/>
            </p:nvSpPr>
            <p:spPr>
              <a:xfrm>
                <a:off x="1332815" y="3898893"/>
                <a:ext cx="1162735" cy="12192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Rectangle 50"/>
              <p:cNvSpPr/>
              <p:nvPr/>
            </p:nvSpPr>
            <p:spPr>
              <a:xfrm>
                <a:off x="576259" y="4057108"/>
                <a:ext cx="649537" cy="369332"/>
              </a:xfrm>
              <a:prstGeom prst="rect">
                <a:avLst/>
              </a:prstGeom>
            </p:spPr>
            <p:txBody>
              <a:bodyPr wrap="none">
                <a:spAutoFit/>
              </a:bodyPr>
              <a:lstStyle/>
              <a:p>
                <a:r>
                  <a:rPr lang="en-US" dirty="0">
                    <a:sym typeface="Wingdings" panose="05000000000000000000" pitchFamily="2" charset="2"/>
                  </a:rPr>
                  <a:t> </a:t>
                </a:r>
                <a:r>
                  <a:rPr lang="en-US" dirty="0" smtClean="0">
                    <a:solidFill>
                      <a:srgbClr val="FF0000"/>
                    </a:solidFill>
                    <a:latin typeface="Symbol" panose="05050102010706020507" pitchFamily="18" charset="2"/>
                    <a:sym typeface="Wingdings" panose="05000000000000000000" pitchFamily="2" charset="2"/>
                  </a:rPr>
                  <a:t>l</a:t>
                </a:r>
                <a:r>
                  <a:rPr lang="en-US" dirty="0" smtClean="0">
                    <a:sym typeface="Wingdings" panose="05000000000000000000" pitchFamily="2" charset="2"/>
                  </a:rPr>
                  <a:t>=0 </a:t>
                </a:r>
                <a:endParaRPr lang="en-US" dirty="0"/>
              </a:p>
            </p:txBody>
          </p:sp>
        </p:grpSp>
        <p:cxnSp>
          <p:nvCxnSpPr>
            <p:cNvPr id="52" name="Straight Arrow Connector 51"/>
            <p:cNvCxnSpPr/>
            <p:nvPr/>
          </p:nvCxnSpPr>
          <p:spPr>
            <a:xfrm>
              <a:off x="3042828" y="6074195"/>
              <a:ext cx="609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3794675" y="5720252"/>
              <a:ext cx="3068469" cy="707886"/>
            </a:xfrm>
            <a:prstGeom prst="rect">
              <a:avLst/>
            </a:prstGeom>
            <a:noFill/>
          </p:spPr>
          <p:txBody>
            <a:bodyPr wrap="none" rtlCol="0">
              <a:spAutoFit/>
            </a:bodyPr>
            <a:lstStyle/>
            <a:p>
              <a:r>
                <a:rPr lang="en-US" sz="4000" dirty="0" smtClean="0"/>
                <a:t>x=-y or </a:t>
              </a:r>
              <a:r>
                <a:rPr lang="en-US" sz="4000" b="1" dirty="0" smtClean="0">
                  <a:solidFill>
                    <a:srgbClr val="00B050"/>
                  </a:solidFill>
                  <a:effectLst>
                    <a:outerShdw blurRad="38100" dist="38100" dir="2700000" algn="tl">
                      <a:srgbClr val="000000">
                        <a:alpha val="43137"/>
                      </a:srgbClr>
                    </a:outerShdw>
                  </a:effectLst>
                </a:rPr>
                <a:t>a</a:t>
              </a:r>
              <a:r>
                <a:rPr lang="en-US" sz="4000" baseline="-25000" dirty="0" smtClean="0">
                  <a:solidFill>
                    <a:srgbClr val="00B050"/>
                  </a:solidFill>
                </a:rPr>
                <a:t>2 </a:t>
              </a:r>
              <a:r>
                <a:rPr lang="en-US" sz="4000" dirty="0" smtClean="0">
                  <a:solidFill>
                    <a:srgbClr val="00B050"/>
                  </a:solidFill>
                </a:rPr>
                <a:t> </a:t>
              </a:r>
              <a:r>
                <a:rPr lang="en-US" sz="4000" dirty="0" smtClean="0"/>
                <a:t>=    </a:t>
              </a:r>
              <a:endParaRPr lang="en-US" sz="1600" dirty="0"/>
            </a:p>
          </p:txBody>
        </p:sp>
        <p:grpSp>
          <p:nvGrpSpPr>
            <p:cNvPr id="54" name="Group 53"/>
            <p:cNvGrpSpPr/>
            <p:nvPr/>
          </p:nvGrpSpPr>
          <p:grpSpPr>
            <a:xfrm>
              <a:off x="6192118" y="5408019"/>
              <a:ext cx="1832106" cy="1332352"/>
              <a:chOff x="6211168" y="3769719"/>
              <a:chExt cx="1832106" cy="1332352"/>
            </a:xfrm>
          </p:grpSpPr>
          <p:grpSp>
            <p:nvGrpSpPr>
              <p:cNvPr id="55" name="Group 54"/>
              <p:cNvGrpSpPr/>
              <p:nvPr/>
            </p:nvGrpSpPr>
            <p:grpSpPr>
              <a:xfrm>
                <a:off x="6952609" y="3769719"/>
                <a:ext cx="1090665" cy="1332352"/>
                <a:chOff x="6456098" y="3714750"/>
                <a:chExt cx="1090665" cy="1332352"/>
              </a:xfrm>
            </p:grpSpPr>
            <p:sp>
              <p:nvSpPr>
                <p:cNvPr id="57" name="TextBox 56"/>
                <p:cNvSpPr txBox="1"/>
                <p:nvPr/>
              </p:nvSpPr>
              <p:spPr>
                <a:xfrm>
                  <a:off x="6492014" y="3887831"/>
                  <a:ext cx="1054749" cy="1077218"/>
                </a:xfrm>
                <a:prstGeom prst="rect">
                  <a:avLst/>
                </a:prstGeom>
                <a:noFill/>
              </p:spPr>
              <p:txBody>
                <a:bodyPr wrap="square" rtlCol="0">
                  <a:spAutoFit/>
                </a:bodyPr>
                <a:lstStyle/>
                <a:p>
                  <a:r>
                    <a:rPr lang="en-US" sz="3200" dirty="0" smtClean="0"/>
                    <a:t>  </a:t>
                  </a:r>
                  <a:r>
                    <a:rPr lang="en-US" sz="3200" dirty="0" smtClean="0">
                      <a:solidFill>
                        <a:srgbClr val="00B050"/>
                      </a:solidFill>
                    </a:rPr>
                    <a:t>1</a:t>
                  </a:r>
                </a:p>
                <a:p>
                  <a:r>
                    <a:rPr lang="en-US" sz="3200" dirty="0">
                      <a:latin typeface="Symbol" panose="05050102010706020507" pitchFamily="18" charset="2"/>
                    </a:rPr>
                    <a:t>-</a:t>
                  </a:r>
                  <a:r>
                    <a:rPr lang="en-US" sz="3200" dirty="0" smtClean="0">
                      <a:solidFill>
                        <a:srgbClr val="00B050"/>
                      </a:solidFill>
                      <a:latin typeface="Symbol" panose="05050102010706020507" pitchFamily="18" charset="2"/>
                    </a:rPr>
                    <a:t>1</a:t>
                  </a:r>
                  <a:endParaRPr lang="en-US" sz="3200" dirty="0">
                    <a:solidFill>
                      <a:srgbClr val="00B050"/>
                    </a:solidFill>
                    <a:latin typeface="Symbol" panose="05050102010706020507" pitchFamily="18" charset="2"/>
                  </a:endParaRPr>
                </a:p>
              </p:txBody>
            </p:sp>
            <p:sp>
              <p:nvSpPr>
                <p:cNvPr id="58" name="Double Brace 57"/>
                <p:cNvSpPr/>
                <p:nvPr/>
              </p:nvSpPr>
              <p:spPr>
                <a:xfrm>
                  <a:off x="6456098" y="3714750"/>
                  <a:ext cx="705492" cy="1332352"/>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56" name="TextBox 55"/>
              <p:cNvSpPr txBox="1"/>
              <p:nvPr/>
            </p:nvSpPr>
            <p:spPr>
              <a:xfrm>
                <a:off x="6211168" y="4291781"/>
                <a:ext cx="635110" cy="369332"/>
              </a:xfrm>
              <a:prstGeom prst="rect">
                <a:avLst/>
              </a:prstGeom>
              <a:noFill/>
            </p:spPr>
            <p:txBody>
              <a:bodyPr wrap="none" rtlCol="0">
                <a:spAutoFit/>
              </a:bodyPr>
              <a:lstStyle/>
              <a:p>
                <a:r>
                  <a:rPr lang="en-US" dirty="0" smtClean="0"/>
                  <a:t>1/</a:t>
                </a:r>
                <a:r>
                  <a:rPr lang="en-US" dirty="0" smtClean="0">
                    <a:sym typeface="Symbol" panose="05050102010706020507" pitchFamily="18" charset="2"/>
                  </a:rPr>
                  <a:t>2</a:t>
                </a:r>
                <a:endParaRPr lang="en-US" dirty="0"/>
              </a:p>
            </p:txBody>
          </p:sp>
        </p:grpSp>
      </p:grpSp>
      <p:cxnSp>
        <p:nvCxnSpPr>
          <p:cNvPr id="43" name="Straight Connector 42"/>
          <p:cNvCxnSpPr/>
          <p:nvPr/>
        </p:nvCxnSpPr>
        <p:spPr>
          <a:xfrm>
            <a:off x="9486900" y="3769719"/>
            <a:ext cx="19050" cy="1250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686800" y="4426440"/>
            <a:ext cx="17145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9906000" y="3769719"/>
            <a:ext cx="190500" cy="2001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8896350" y="4782914"/>
            <a:ext cx="190500" cy="20016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0382250" y="3632403"/>
            <a:ext cx="718466" cy="369332"/>
          </a:xfrm>
          <a:prstGeom prst="rect">
            <a:avLst/>
          </a:prstGeom>
          <a:noFill/>
        </p:spPr>
        <p:txBody>
          <a:bodyPr wrap="none" rtlCol="0">
            <a:spAutoFit/>
          </a:bodyPr>
          <a:lstStyle/>
          <a:p>
            <a:r>
              <a:rPr lang="en-US" dirty="0" smtClean="0"/>
              <a:t>( 1  1)</a:t>
            </a:r>
            <a:endParaRPr lang="en-US" dirty="0"/>
          </a:p>
        </p:txBody>
      </p:sp>
      <p:sp>
        <p:nvSpPr>
          <p:cNvPr id="72" name="TextBox 71"/>
          <p:cNvSpPr txBox="1"/>
          <p:nvPr/>
        </p:nvSpPr>
        <p:spPr>
          <a:xfrm>
            <a:off x="8114538" y="4732739"/>
            <a:ext cx="859531" cy="369332"/>
          </a:xfrm>
          <a:prstGeom prst="rect">
            <a:avLst/>
          </a:prstGeom>
          <a:noFill/>
        </p:spPr>
        <p:txBody>
          <a:bodyPr wrap="none" rtlCol="0">
            <a:spAutoFit/>
          </a:bodyPr>
          <a:lstStyle/>
          <a:p>
            <a:r>
              <a:rPr lang="en-US" dirty="0" smtClean="0"/>
              <a:t>( -1  -1)</a:t>
            </a:r>
            <a:endParaRPr lang="en-US" dirty="0"/>
          </a:p>
        </p:txBody>
      </p:sp>
      <p:grpSp>
        <p:nvGrpSpPr>
          <p:cNvPr id="3" name="Group 2"/>
          <p:cNvGrpSpPr/>
          <p:nvPr/>
        </p:nvGrpSpPr>
        <p:grpSpPr>
          <a:xfrm>
            <a:off x="1447038" y="3981731"/>
            <a:ext cx="1355960" cy="1013311"/>
            <a:chOff x="1411360" y="4001735"/>
            <a:chExt cx="1355960" cy="1013311"/>
          </a:xfrm>
        </p:grpSpPr>
        <p:sp>
          <p:nvSpPr>
            <p:cNvPr id="2" name="TextBox 1"/>
            <p:cNvSpPr txBox="1"/>
            <p:nvPr/>
          </p:nvSpPr>
          <p:spPr>
            <a:xfrm>
              <a:off x="1411360" y="4001735"/>
              <a:ext cx="805029" cy="523220"/>
            </a:xfrm>
            <a:prstGeom prst="rect">
              <a:avLst/>
            </a:prstGeom>
            <a:solidFill>
              <a:schemeClr val="bg1"/>
            </a:solidFill>
          </p:spPr>
          <p:txBody>
            <a:bodyPr wrap="none" rtlCol="0">
              <a:spAutoFit/>
            </a:bodyPr>
            <a:lstStyle/>
            <a:p>
              <a:r>
                <a:rPr lang="en-US" sz="2800" dirty="0" smtClean="0"/>
                <a:t>-1    </a:t>
              </a:r>
              <a:endParaRPr lang="en-US" sz="2800" dirty="0"/>
            </a:p>
          </p:txBody>
        </p:sp>
        <p:sp>
          <p:nvSpPr>
            <p:cNvPr id="60" name="TextBox 59"/>
            <p:cNvSpPr txBox="1"/>
            <p:nvPr/>
          </p:nvSpPr>
          <p:spPr>
            <a:xfrm>
              <a:off x="2125798" y="4491826"/>
              <a:ext cx="641522" cy="523220"/>
            </a:xfrm>
            <a:prstGeom prst="rect">
              <a:avLst/>
            </a:prstGeom>
            <a:solidFill>
              <a:schemeClr val="bg1"/>
            </a:solidFill>
          </p:spPr>
          <p:txBody>
            <a:bodyPr wrap="none" rtlCol="0">
              <a:spAutoFit/>
            </a:bodyPr>
            <a:lstStyle/>
            <a:p>
              <a:r>
                <a:rPr lang="en-US" sz="2800" dirty="0" smtClean="0"/>
                <a:t>  -1</a:t>
              </a:r>
              <a:endParaRPr lang="en-US" sz="2800" dirty="0"/>
            </a:p>
          </p:txBody>
        </p:sp>
      </p:grpSp>
      <p:sp>
        <p:nvSpPr>
          <p:cNvPr id="7" name="TextBox 6"/>
          <p:cNvSpPr txBox="1"/>
          <p:nvPr/>
        </p:nvSpPr>
        <p:spPr>
          <a:xfrm>
            <a:off x="7868957" y="5741574"/>
            <a:ext cx="4267707" cy="646331"/>
          </a:xfrm>
          <a:prstGeom prst="rect">
            <a:avLst/>
          </a:prstGeom>
          <a:noFill/>
        </p:spPr>
        <p:txBody>
          <a:bodyPr wrap="none" rtlCol="0">
            <a:spAutoFit/>
          </a:bodyPr>
          <a:lstStyle/>
          <a:p>
            <a:pPr algn="ctr"/>
            <a:r>
              <a:rPr lang="en-US" dirty="0" smtClean="0"/>
              <a:t>PCA finds direction that maximizes variance</a:t>
            </a:r>
          </a:p>
          <a:p>
            <a:pPr algn="ctr"/>
            <a:r>
              <a:rPr lang="en-US" dirty="0" smtClean="0"/>
              <a:t>of data projected to PC1 axis</a:t>
            </a:r>
            <a:endParaRPr lang="en-US" dirty="0"/>
          </a:p>
        </p:txBody>
      </p:sp>
      <p:grpSp>
        <p:nvGrpSpPr>
          <p:cNvPr id="13" name="Group 12"/>
          <p:cNvGrpSpPr/>
          <p:nvPr/>
        </p:nvGrpSpPr>
        <p:grpSpPr>
          <a:xfrm>
            <a:off x="8950786" y="3969884"/>
            <a:ext cx="1050464" cy="898530"/>
            <a:chOff x="8950786" y="3969884"/>
            <a:chExt cx="1050464" cy="898530"/>
          </a:xfrm>
        </p:grpSpPr>
        <p:cxnSp>
          <p:nvCxnSpPr>
            <p:cNvPr id="12" name="Straight Connector 11"/>
            <p:cNvCxnSpPr>
              <a:stCxn id="46" idx="4"/>
            </p:cNvCxnSpPr>
            <p:nvPr/>
          </p:nvCxnSpPr>
          <p:spPr>
            <a:xfrm>
              <a:off x="10001250" y="3969884"/>
              <a:ext cx="0" cy="41460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8950786" y="4453812"/>
              <a:ext cx="0" cy="414602"/>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a:off x="8950786" y="4241774"/>
            <a:ext cx="1050464"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9409783" y="4219442"/>
            <a:ext cx="855443" cy="992158"/>
          </a:xfrm>
          <a:prstGeom prst="straightConnector1">
            <a:avLst/>
          </a:prstGeom>
          <a:ln>
            <a:solidFill>
              <a:srgbClr val="7030A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470628" y="4057108"/>
            <a:ext cx="11666036" cy="2075732"/>
            <a:chOff x="470628" y="4057108"/>
            <a:chExt cx="11666036" cy="2075732"/>
          </a:xfrm>
        </p:grpSpPr>
        <p:sp>
          <p:nvSpPr>
            <p:cNvPr id="28" name="Rectangle 27"/>
            <p:cNvSpPr/>
            <p:nvPr/>
          </p:nvSpPr>
          <p:spPr>
            <a:xfrm>
              <a:off x="470628" y="4057108"/>
              <a:ext cx="736118" cy="604005"/>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10134846" y="5741574"/>
              <a:ext cx="2001818" cy="391266"/>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p:cNvSpPr/>
          <p:nvPr/>
        </p:nvSpPr>
        <p:spPr>
          <a:xfrm>
            <a:off x="1225796" y="3632403"/>
            <a:ext cx="2587929" cy="1775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1189193" y="5249333"/>
            <a:ext cx="2587929" cy="1775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Arrow Connector 64"/>
          <p:cNvCxnSpPr/>
          <p:nvPr/>
        </p:nvCxnSpPr>
        <p:spPr>
          <a:xfrm flipH="1" flipV="1">
            <a:off x="9389309" y="4339238"/>
            <a:ext cx="195182" cy="165713"/>
          </a:xfrm>
          <a:prstGeom prst="straightConnector1">
            <a:avLst/>
          </a:prstGeom>
          <a:ln>
            <a:solidFill>
              <a:srgbClr val="00B05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402884" y="5165018"/>
            <a:ext cx="7468406" cy="17756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7644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66"/>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9242530"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PCA &amp; MATLAB</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281735"/>
            <a:ext cx="4242579"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6607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287806"/>
            <a:ext cx="6096000" cy="3693319"/>
          </a:xfrm>
          <a:prstGeom prst="rect">
            <a:avLst/>
          </a:prstGeom>
        </p:spPr>
        <p:txBody>
          <a:bodyPr>
            <a:spAutoFit/>
          </a:bodyPr>
          <a:lstStyle/>
          <a:p>
            <a:r>
              <a:rPr lang="en-US" dirty="0">
                <a:solidFill>
                  <a:srgbClr val="000000"/>
                </a:solidFill>
                <a:latin typeface="Courier New" panose="02070309020205020404" pitchFamily="49" charset="0"/>
              </a:rPr>
              <a:t> clear </a:t>
            </a:r>
            <a:r>
              <a:rPr lang="en-US" dirty="0">
                <a:solidFill>
                  <a:srgbClr val="A020F0"/>
                </a:solidFill>
                <a:latin typeface="Courier New" panose="02070309020205020404" pitchFamily="49" charset="0"/>
              </a:rPr>
              <a:t>all</a:t>
            </a:r>
          </a:p>
          <a:p>
            <a:r>
              <a:rPr lang="en-US" dirty="0">
                <a:solidFill>
                  <a:srgbClr val="000000"/>
                </a:solidFill>
                <a:latin typeface="Courier New" panose="02070309020205020404" pitchFamily="49" charset="0"/>
              </a:rPr>
              <a:t> data=zeros(30,2);data1=data;</a:t>
            </a:r>
          </a:p>
          <a:p>
            <a:r>
              <a:rPr lang="en-US" dirty="0">
                <a:solidFill>
                  <a:srgbClr val="000000"/>
                </a:solidFill>
                <a:latin typeface="Courier New" panose="02070309020205020404" pitchFamily="49" charset="0"/>
              </a:rPr>
              <a:t> data(:,1) = </a:t>
            </a:r>
            <a:r>
              <a:rPr lang="en-US" dirty="0" err="1">
                <a:solidFill>
                  <a:srgbClr val="000000"/>
                </a:solidFill>
                <a:latin typeface="Courier New" panose="02070309020205020404" pitchFamily="49" charset="0"/>
              </a:rPr>
              <a:t>randn</a:t>
            </a:r>
            <a:r>
              <a:rPr lang="en-US" dirty="0">
                <a:solidFill>
                  <a:srgbClr val="000000"/>
                </a:solidFill>
                <a:latin typeface="Courier New" panose="02070309020205020404" pitchFamily="49" charset="0"/>
              </a:rPr>
              <a:t>(30,1);</a:t>
            </a:r>
          </a:p>
          <a:p>
            <a:r>
              <a:rPr lang="it-IT" dirty="0">
                <a:solidFill>
                  <a:srgbClr val="000000"/>
                </a:solidFill>
                <a:latin typeface="Courier New" panose="02070309020205020404" pitchFamily="49" charset="0"/>
              </a:rPr>
              <a:t> data(:,2) = 3.4 + 1.2 * data(:,1) + 0.2*randn(size(data(:,1)));</a:t>
            </a:r>
          </a:p>
          <a:p>
            <a:r>
              <a:rPr lang="en-US" dirty="0">
                <a:solidFill>
                  <a:srgbClr val="228B22"/>
                </a:solidFill>
                <a:latin typeface="Courier New" panose="02070309020205020404" pitchFamily="49" charset="0"/>
              </a:rPr>
              <a:t>% data=data2;</a:t>
            </a:r>
          </a:p>
          <a:p>
            <a:r>
              <a:rPr lang="en-US" dirty="0">
                <a:solidFill>
                  <a:srgbClr val="000000"/>
                </a:solidFill>
                <a:latin typeface="Courier New" panose="02070309020205020404" pitchFamily="49" charset="0"/>
              </a:rPr>
              <a:t> subplot(121);plot(data(:,1),data(:,2),</a:t>
            </a:r>
            <a:r>
              <a:rPr lang="en-US" dirty="0">
                <a:solidFill>
                  <a:srgbClr val="A020F0"/>
                </a:solidFill>
                <a:latin typeface="Courier New" panose="02070309020205020404" pitchFamily="49" charset="0"/>
              </a:rPr>
              <a:t>'o'</a:t>
            </a:r>
            <a:r>
              <a:rPr lang="en-US" dirty="0">
                <a:solidFill>
                  <a:srgbClr val="000000"/>
                </a:solidFill>
                <a:latin typeface="Courier New" panose="02070309020205020404" pitchFamily="49" charset="0"/>
              </a:rPr>
              <a:t>);</a:t>
            </a:r>
          </a:p>
          <a:p>
            <a:r>
              <a:rPr lang="en-US" dirty="0">
                <a:solidFill>
                  <a:srgbClr val="000000"/>
                </a:solidFill>
                <a:latin typeface="Courier New" panose="02070309020205020404" pitchFamily="49" charset="0"/>
              </a:rPr>
              <a:t> title(</a:t>
            </a:r>
            <a:r>
              <a:rPr lang="en-US" dirty="0">
                <a:solidFill>
                  <a:srgbClr val="A020F0"/>
                </a:solidFill>
                <a:latin typeface="Courier New" panose="02070309020205020404" pitchFamily="49" charset="0"/>
              </a:rPr>
              <a:t>'a) Raw data'</a:t>
            </a:r>
            <a:r>
              <a:rPr lang="en-US" dirty="0">
                <a:solidFill>
                  <a:srgbClr val="000000"/>
                </a:solidFill>
                <a:latin typeface="Courier New" panose="02070309020205020404" pitchFamily="49" charset="0"/>
              </a:rPr>
              <a:t>);axis(</a:t>
            </a:r>
            <a:r>
              <a:rPr lang="en-US" dirty="0">
                <a:solidFill>
                  <a:srgbClr val="A020F0"/>
                </a:solidFill>
                <a:latin typeface="Courier New" panose="02070309020205020404" pitchFamily="49" charset="0"/>
              </a:rPr>
              <a:t>'equal'</a:t>
            </a:r>
            <a:r>
              <a:rPr lang="en-US" dirty="0">
                <a:solidFill>
                  <a:srgbClr val="000000"/>
                </a:solidFill>
                <a:latin typeface="Courier New" panose="02070309020205020404" pitchFamily="49" charset="0"/>
              </a:rPr>
              <a:t>);pause(1)</a:t>
            </a:r>
          </a:p>
          <a:p>
            <a:r>
              <a:rPr lang="it-IT" dirty="0">
                <a:solidFill>
                  <a:srgbClr val="000000"/>
                </a:solidFill>
                <a:latin typeface="Courier New" panose="02070309020205020404" pitchFamily="49" charset="0"/>
              </a:rPr>
              <a:t> data(:,1) = data(:,1)-mean(data(:,1));</a:t>
            </a:r>
          </a:p>
          <a:p>
            <a:r>
              <a:rPr lang="it-IT" dirty="0">
                <a:solidFill>
                  <a:srgbClr val="000000"/>
                </a:solidFill>
                <a:latin typeface="Courier New" panose="02070309020205020404" pitchFamily="49" charset="0"/>
              </a:rPr>
              <a:t> data(:,2) = data(:,2)-mean(data(:,2));</a:t>
            </a:r>
          </a:p>
          <a:p>
            <a:r>
              <a:rPr lang="en-US" dirty="0">
                <a:solidFill>
                  <a:srgbClr val="000000"/>
                </a:solidFill>
                <a:latin typeface="Courier New" panose="02070309020205020404" pitchFamily="49" charset="0"/>
              </a:rPr>
              <a:t> </a:t>
            </a:r>
          </a:p>
        </p:txBody>
      </p:sp>
      <p:pic>
        <p:nvPicPr>
          <p:cNvPr id="7" name="Picture 6"/>
          <p:cNvPicPr>
            <a:picLocks noChangeAspect="1"/>
          </p:cNvPicPr>
          <p:nvPr/>
        </p:nvPicPr>
        <p:blipFill>
          <a:blip r:embed="rId2"/>
          <a:stretch>
            <a:fillRect/>
          </a:stretch>
        </p:blipFill>
        <p:spPr>
          <a:xfrm>
            <a:off x="0" y="161704"/>
            <a:ext cx="7572699" cy="3262313"/>
          </a:xfrm>
          <a:prstGeom prst="rect">
            <a:avLst/>
          </a:prstGeom>
        </p:spPr>
      </p:pic>
      <p:sp>
        <p:nvSpPr>
          <p:cNvPr id="173" name="TextBox 172"/>
          <p:cNvSpPr txBox="1"/>
          <p:nvPr/>
        </p:nvSpPr>
        <p:spPr>
          <a:xfrm>
            <a:off x="7769058" y="0"/>
            <a:ext cx="4422942" cy="769441"/>
          </a:xfrm>
          <a:prstGeom prst="rect">
            <a:avLst/>
          </a:prstGeom>
          <a:noFill/>
        </p:spPr>
        <p:txBody>
          <a:bodyPr wrap="none" rtlCol="0">
            <a:spAutoFit/>
          </a:bodyPr>
          <a:lstStyle/>
          <a:p>
            <a:r>
              <a:rPr lang="en-US" sz="4400" b="1" dirty="0" smtClean="0">
                <a:solidFill>
                  <a:srgbClr val="FF0000"/>
                </a:solidFill>
                <a:effectLst>
                  <a:outerShdw blurRad="38100" dist="38100" dir="2700000" algn="tl">
                    <a:srgbClr val="000000">
                      <a:alpha val="43137"/>
                    </a:srgbClr>
                  </a:outerShdw>
                </a:effectLst>
              </a:rPr>
              <a:t>Example: MATLAB</a:t>
            </a:r>
            <a:endParaRPr lang="en-US" sz="4400" b="1" dirty="0">
              <a:solidFill>
                <a:srgbClr val="FF0000"/>
              </a:solidFill>
              <a:effectLst>
                <a:outerShdw blurRad="38100" dist="38100" dir="2700000" algn="tl">
                  <a:srgbClr val="000000">
                    <a:alpha val="43137"/>
                  </a:srgbClr>
                </a:outerShdw>
              </a:effectLst>
            </a:endParaRPr>
          </a:p>
        </p:txBody>
      </p:sp>
      <p:sp>
        <p:nvSpPr>
          <p:cNvPr id="8" name="Rectangle 7"/>
          <p:cNvSpPr/>
          <p:nvPr/>
        </p:nvSpPr>
        <p:spPr>
          <a:xfrm>
            <a:off x="6231467" y="3841803"/>
            <a:ext cx="6096000" cy="2585323"/>
          </a:xfrm>
          <a:prstGeom prst="rect">
            <a:avLst/>
          </a:prstGeom>
        </p:spPr>
        <p:txBody>
          <a:bodyPr>
            <a:spAutoFit/>
          </a:bodyPr>
          <a:lstStyle/>
          <a:p>
            <a:r>
              <a:rPr lang="en-US" dirty="0">
                <a:solidFill>
                  <a:srgbClr val="000000"/>
                </a:solidFill>
                <a:latin typeface="Courier New" panose="02070309020205020404" pitchFamily="49" charset="0"/>
              </a:rPr>
              <a:t>subplot(121);plot(data(:,1),data(:,2),</a:t>
            </a:r>
            <a:r>
              <a:rPr lang="en-US" dirty="0">
                <a:solidFill>
                  <a:srgbClr val="A020F0"/>
                </a:solidFill>
                <a:latin typeface="Courier New" panose="02070309020205020404" pitchFamily="49" charset="0"/>
              </a:rPr>
              <a:t>'o'</a:t>
            </a:r>
            <a:r>
              <a:rPr lang="en-US" dirty="0">
                <a:solidFill>
                  <a:srgbClr val="000000"/>
                </a:solidFill>
                <a:latin typeface="Courier New" panose="02070309020205020404" pitchFamily="49" charset="0"/>
              </a:rPr>
              <a:t>);</a:t>
            </a:r>
          </a:p>
          <a:p>
            <a:r>
              <a:rPr lang="en-US" dirty="0">
                <a:solidFill>
                  <a:srgbClr val="000000"/>
                </a:solidFill>
                <a:latin typeface="Courier New" panose="02070309020205020404" pitchFamily="49" charset="0"/>
              </a:rPr>
              <a:t> title(</a:t>
            </a:r>
            <a:r>
              <a:rPr lang="en-US" dirty="0">
                <a:solidFill>
                  <a:srgbClr val="A020F0"/>
                </a:solidFill>
                <a:latin typeface="Courier New" panose="02070309020205020404" pitchFamily="49" charset="0"/>
              </a:rPr>
              <a:t>'a) Demeaned data'</a:t>
            </a:r>
            <a:r>
              <a:rPr lang="en-US" dirty="0">
                <a:solidFill>
                  <a:srgbClr val="000000"/>
                </a:solidFill>
                <a:latin typeface="Courier New" panose="02070309020205020404" pitchFamily="49" charset="0"/>
              </a:rPr>
              <a:t>);axis(</a:t>
            </a:r>
            <a:r>
              <a:rPr lang="en-US" dirty="0">
                <a:solidFill>
                  <a:srgbClr val="A020F0"/>
                </a:solidFill>
                <a:latin typeface="Courier New" panose="02070309020205020404" pitchFamily="49" charset="0"/>
              </a:rPr>
              <a:t>'equal'</a:t>
            </a:r>
            <a:r>
              <a:rPr lang="en-US" dirty="0">
                <a:solidFill>
                  <a:srgbClr val="000000"/>
                </a:solidFill>
                <a:latin typeface="Courier New" panose="02070309020205020404" pitchFamily="49" charset="0"/>
              </a:rPr>
              <a:t>)</a:t>
            </a:r>
          </a:p>
          <a:p>
            <a:r>
              <a:rPr lang="en-US" dirty="0">
                <a:solidFill>
                  <a:srgbClr val="000000"/>
                </a:solidFill>
                <a:latin typeface="Courier New" panose="02070309020205020404" pitchFamily="49" charset="0"/>
              </a:rPr>
              <a:t> C = </a:t>
            </a:r>
            <a:r>
              <a:rPr lang="en-US" dirty="0" err="1">
                <a:solidFill>
                  <a:srgbClr val="000000"/>
                </a:solidFill>
                <a:latin typeface="Courier New" panose="02070309020205020404" pitchFamily="49" charset="0"/>
              </a:rPr>
              <a:t>cov</a:t>
            </a:r>
            <a:r>
              <a:rPr lang="en-US" dirty="0">
                <a:solidFill>
                  <a:srgbClr val="000000"/>
                </a:solidFill>
                <a:latin typeface="Courier New" panose="02070309020205020404" pitchFamily="49" charset="0"/>
              </a:rPr>
              <a:t>(data);</a:t>
            </a:r>
          </a:p>
          <a:p>
            <a:r>
              <a:rPr lang="en-US" dirty="0">
                <a:solidFill>
                  <a:srgbClr val="000000"/>
                </a:solidFill>
                <a:latin typeface="Courier New" panose="02070309020205020404" pitchFamily="49" charset="0"/>
              </a:rPr>
              <a:t> [V,D] = </a:t>
            </a:r>
            <a:r>
              <a:rPr lang="en-US" dirty="0" err="1">
                <a:solidFill>
                  <a:srgbClr val="000000"/>
                </a:solidFill>
                <a:latin typeface="Courier New" panose="02070309020205020404" pitchFamily="49" charset="0"/>
              </a:rPr>
              <a:t>eig</a:t>
            </a:r>
            <a:r>
              <a:rPr lang="en-US" dirty="0">
                <a:solidFill>
                  <a:srgbClr val="000000"/>
                </a:solidFill>
                <a:latin typeface="Courier New" panose="02070309020205020404" pitchFamily="49" charset="0"/>
              </a:rPr>
              <a:t>(C);</a:t>
            </a:r>
          </a:p>
          <a:p>
            <a:r>
              <a:rPr lang="it-IT" dirty="0">
                <a:solidFill>
                  <a:srgbClr val="000000"/>
                </a:solidFill>
                <a:latin typeface="Courier New" panose="02070309020205020404" pitchFamily="49" charset="0"/>
              </a:rPr>
              <a:t>  x=V(1,1)*data(:,1)+V(2,1)*data(:,2);</a:t>
            </a:r>
          </a:p>
          <a:p>
            <a:r>
              <a:rPr lang="it-IT" dirty="0">
                <a:solidFill>
                  <a:srgbClr val="000000"/>
                </a:solidFill>
                <a:latin typeface="Courier New" panose="02070309020205020404" pitchFamily="49" charset="0"/>
              </a:rPr>
              <a:t> y=V(1,2)*data(:,1)+V(2,2)*data(:,2);</a:t>
            </a:r>
          </a:p>
          <a:p>
            <a:r>
              <a:rPr lang="en-US" dirty="0">
                <a:solidFill>
                  <a:srgbClr val="000000"/>
                </a:solidFill>
                <a:latin typeface="Courier New" panose="02070309020205020404" pitchFamily="49" charset="0"/>
              </a:rPr>
              <a:t> subplot(122);plot(</a:t>
            </a:r>
            <a:r>
              <a:rPr lang="en-US" dirty="0" err="1">
                <a:solidFill>
                  <a:srgbClr val="000000"/>
                </a:solidFill>
                <a:latin typeface="Courier New" panose="02070309020205020404" pitchFamily="49" charset="0"/>
              </a:rPr>
              <a:t>x,y,</a:t>
            </a:r>
            <a:r>
              <a:rPr lang="en-US" dirty="0" err="1">
                <a:solidFill>
                  <a:srgbClr val="A020F0"/>
                </a:solidFill>
                <a:latin typeface="Courier New" panose="02070309020205020404" pitchFamily="49" charset="0"/>
              </a:rPr>
              <a:t>'o</a:t>
            </a:r>
            <a:r>
              <a:rPr lang="en-US" dirty="0">
                <a:solidFill>
                  <a:srgbClr val="A020F0"/>
                </a:solidFill>
                <a:latin typeface="Courier New" panose="02070309020205020404" pitchFamily="49" charset="0"/>
              </a:rPr>
              <a:t>'</a:t>
            </a:r>
            <a:r>
              <a:rPr lang="en-US" dirty="0">
                <a:solidFill>
                  <a:srgbClr val="000000"/>
                </a:solidFill>
                <a:latin typeface="Courier New" panose="02070309020205020404" pitchFamily="49" charset="0"/>
              </a:rPr>
              <a:t>);axis(</a:t>
            </a:r>
            <a:r>
              <a:rPr lang="en-US" dirty="0">
                <a:solidFill>
                  <a:srgbClr val="A020F0"/>
                </a:solidFill>
                <a:latin typeface="Courier New" panose="02070309020205020404" pitchFamily="49" charset="0"/>
              </a:rPr>
              <a:t>'equal'</a:t>
            </a:r>
            <a:r>
              <a:rPr lang="en-US" dirty="0">
                <a:solidFill>
                  <a:srgbClr val="000000"/>
                </a:solidFill>
                <a:latin typeface="Courier New" panose="02070309020205020404" pitchFamily="49" charset="0"/>
              </a:rPr>
              <a:t>);</a:t>
            </a:r>
          </a:p>
          <a:p>
            <a:r>
              <a:rPr lang="en-US" dirty="0">
                <a:solidFill>
                  <a:srgbClr val="000000"/>
                </a:solidFill>
                <a:latin typeface="Courier New" panose="02070309020205020404" pitchFamily="49" charset="0"/>
              </a:rPr>
              <a:t> title(</a:t>
            </a:r>
            <a:r>
              <a:rPr lang="en-US" dirty="0">
                <a:solidFill>
                  <a:srgbClr val="A020F0"/>
                </a:solidFill>
                <a:latin typeface="Courier New" panose="02070309020205020404" pitchFamily="49" charset="0"/>
              </a:rPr>
              <a:t>'b) PC1 &amp; PC2 Coordinate System'</a:t>
            </a:r>
            <a:r>
              <a:rPr lang="en-US" dirty="0">
                <a:solidFill>
                  <a:srgbClr val="000000"/>
                </a:solidFill>
                <a:latin typeface="Courier New" panose="02070309020205020404" pitchFamily="49" charset="0"/>
              </a:rPr>
              <a:t>)</a:t>
            </a:r>
          </a:p>
          <a:p>
            <a:r>
              <a:rPr lang="en-US" dirty="0">
                <a:solidFill>
                  <a:srgbClr val="000000"/>
                </a:solidFill>
                <a:latin typeface="Courier New" panose="02070309020205020404" pitchFamily="49" charset="0"/>
              </a:rPr>
              <a:t>  </a:t>
            </a:r>
            <a:r>
              <a:rPr lang="en-US" dirty="0" err="1">
                <a:solidFill>
                  <a:srgbClr val="000000"/>
                </a:solidFill>
                <a:latin typeface="Courier New" panose="02070309020205020404" pitchFamily="49" charset="0"/>
              </a:rPr>
              <a:t>xlabel</a:t>
            </a:r>
            <a:r>
              <a:rPr lang="en-US" dirty="0">
                <a:solidFill>
                  <a:srgbClr val="000000"/>
                </a:solidFill>
                <a:latin typeface="Courier New" panose="02070309020205020404" pitchFamily="49" charset="0"/>
              </a:rPr>
              <a:t>(</a:t>
            </a:r>
            <a:r>
              <a:rPr lang="en-US" dirty="0">
                <a:solidFill>
                  <a:srgbClr val="A020F0"/>
                </a:solidFill>
                <a:latin typeface="Courier New" panose="02070309020205020404" pitchFamily="49" charset="0"/>
              </a:rPr>
              <a:t>'PC2'</a:t>
            </a:r>
            <a:r>
              <a:rPr lang="en-US" dirty="0">
                <a:solidFill>
                  <a:srgbClr val="000000"/>
                </a:solidFill>
                <a:latin typeface="Courier New" panose="02070309020205020404" pitchFamily="49" charset="0"/>
              </a:rPr>
              <a:t>);</a:t>
            </a:r>
            <a:r>
              <a:rPr lang="en-US" dirty="0" err="1">
                <a:solidFill>
                  <a:srgbClr val="000000"/>
                </a:solidFill>
                <a:latin typeface="Courier New" panose="02070309020205020404" pitchFamily="49" charset="0"/>
              </a:rPr>
              <a:t>ylabel</a:t>
            </a:r>
            <a:r>
              <a:rPr lang="en-US" dirty="0">
                <a:solidFill>
                  <a:srgbClr val="000000"/>
                </a:solidFill>
                <a:latin typeface="Courier New" panose="02070309020205020404" pitchFamily="49" charset="0"/>
              </a:rPr>
              <a:t>(</a:t>
            </a:r>
            <a:r>
              <a:rPr lang="en-US" dirty="0">
                <a:solidFill>
                  <a:srgbClr val="A020F0"/>
                </a:solidFill>
                <a:latin typeface="Courier New" panose="02070309020205020404" pitchFamily="49" charset="0"/>
              </a:rPr>
              <a:t>'PC1'</a:t>
            </a:r>
            <a:r>
              <a:rPr lang="en-US" dirty="0">
                <a:solidFill>
                  <a:srgbClr val="000000"/>
                </a:solidFill>
                <a:latin typeface="Courier New" panose="02070309020205020404" pitchFamily="49" charset="0"/>
              </a:rPr>
              <a:t>)</a:t>
            </a:r>
          </a:p>
        </p:txBody>
      </p:sp>
      <p:sp>
        <p:nvSpPr>
          <p:cNvPr id="9" name="Rectangle 8"/>
          <p:cNvSpPr/>
          <p:nvPr/>
        </p:nvSpPr>
        <p:spPr>
          <a:xfrm>
            <a:off x="3786349" y="161704"/>
            <a:ext cx="3786350" cy="3126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231467" y="4368800"/>
            <a:ext cx="5689600" cy="1219200"/>
          </a:xfrm>
          <a:prstGeom prst="rect">
            <a:avLst/>
          </a:prstGeom>
          <a:solidFill>
            <a:srgbClr val="FF0000">
              <a:alpha val="2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2771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786349" y="161704"/>
            <a:ext cx="3786350" cy="3126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2"/>
          <a:stretch>
            <a:fillRect/>
          </a:stretch>
        </p:blipFill>
        <p:spPr>
          <a:xfrm>
            <a:off x="-90801" y="703808"/>
            <a:ext cx="12071684" cy="6154192"/>
          </a:xfrm>
          <a:prstGeom prst="rect">
            <a:avLst/>
          </a:prstGeom>
        </p:spPr>
      </p:pic>
      <p:grpSp>
        <p:nvGrpSpPr>
          <p:cNvPr id="6" name="Group 5"/>
          <p:cNvGrpSpPr/>
          <p:nvPr/>
        </p:nvGrpSpPr>
        <p:grpSpPr>
          <a:xfrm>
            <a:off x="288758" y="334476"/>
            <a:ext cx="4255909" cy="647346"/>
            <a:chOff x="288758" y="334476"/>
            <a:chExt cx="4255909" cy="647346"/>
          </a:xfrm>
        </p:grpSpPr>
        <p:sp>
          <p:nvSpPr>
            <p:cNvPr id="4" name="TextBox 3"/>
            <p:cNvSpPr txBox="1"/>
            <p:nvPr/>
          </p:nvSpPr>
          <p:spPr>
            <a:xfrm>
              <a:off x="288758" y="397047"/>
              <a:ext cx="4255909" cy="584775"/>
            </a:xfrm>
            <a:prstGeom prst="rect">
              <a:avLst/>
            </a:prstGeom>
            <a:noFill/>
          </p:spPr>
          <p:txBody>
            <a:bodyPr wrap="none" rtlCol="0">
              <a:spAutoFit/>
            </a:bodyPr>
            <a:lstStyle/>
            <a:p>
              <a:r>
                <a:rPr lang="en-US" sz="3200" dirty="0" smtClean="0"/>
                <a:t>Pts exist in 64x1 space </a:t>
              </a:r>
              <a:r>
                <a:rPr lang="en-US" sz="3200" dirty="0" err="1" smtClean="0"/>
                <a:t>e</a:t>
              </a:r>
              <a:r>
                <a:rPr lang="en-US" sz="3200" baseline="-25000" dirty="0" err="1" smtClean="0"/>
                <a:t>i</a:t>
              </a:r>
              <a:endParaRPr lang="en-US" sz="3200" dirty="0"/>
            </a:p>
          </p:txBody>
        </p:sp>
        <p:sp>
          <p:nvSpPr>
            <p:cNvPr id="5" name="TextBox 4"/>
            <p:cNvSpPr txBox="1"/>
            <p:nvPr/>
          </p:nvSpPr>
          <p:spPr>
            <a:xfrm>
              <a:off x="4114800" y="334476"/>
              <a:ext cx="300082" cy="369332"/>
            </a:xfrm>
            <a:prstGeom prst="rect">
              <a:avLst/>
            </a:prstGeom>
            <a:noFill/>
          </p:spPr>
          <p:txBody>
            <a:bodyPr wrap="none" rtlCol="0">
              <a:spAutoFit/>
            </a:bodyPr>
            <a:lstStyle/>
            <a:p>
              <a:r>
                <a:rPr lang="en-US" dirty="0" smtClean="0"/>
                <a:t>^</a:t>
              </a:r>
              <a:endParaRPr lang="en-US" dirty="0"/>
            </a:p>
          </p:txBody>
        </p:sp>
      </p:grpSp>
      <p:grpSp>
        <p:nvGrpSpPr>
          <p:cNvPr id="12" name="Group 11"/>
          <p:cNvGrpSpPr/>
          <p:nvPr/>
        </p:nvGrpSpPr>
        <p:grpSpPr>
          <a:xfrm>
            <a:off x="5444744" y="356504"/>
            <a:ext cx="4126124" cy="647346"/>
            <a:chOff x="288758" y="334476"/>
            <a:chExt cx="4126124" cy="647346"/>
          </a:xfrm>
        </p:grpSpPr>
        <p:sp>
          <p:nvSpPr>
            <p:cNvPr id="13" name="TextBox 12"/>
            <p:cNvSpPr txBox="1"/>
            <p:nvPr/>
          </p:nvSpPr>
          <p:spPr>
            <a:xfrm>
              <a:off x="288758" y="397047"/>
              <a:ext cx="3909275" cy="584775"/>
            </a:xfrm>
            <a:prstGeom prst="rect">
              <a:avLst/>
            </a:prstGeom>
            <a:noFill/>
          </p:spPr>
          <p:txBody>
            <a:bodyPr wrap="none" rtlCol="0">
              <a:spAutoFit/>
            </a:bodyPr>
            <a:lstStyle/>
            <a:p>
              <a:r>
                <a:rPr lang="en-US" sz="3200" dirty="0" smtClean="0"/>
                <a:t>Pts in PC1 x PC2 Space</a:t>
              </a:r>
              <a:endParaRPr lang="en-US" sz="3200" dirty="0"/>
            </a:p>
          </p:txBody>
        </p:sp>
        <p:sp>
          <p:nvSpPr>
            <p:cNvPr id="14" name="TextBox 13"/>
            <p:cNvSpPr txBox="1"/>
            <p:nvPr/>
          </p:nvSpPr>
          <p:spPr>
            <a:xfrm>
              <a:off x="4114800" y="334476"/>
              <a:ext cx="300082" cy="369332"/>
            </a:xfrm>
            <a:prstGeom prst="rect">
              <a:avLst/>
            </a:prstGeom>
            <a:noFill/>
          </p:spPr>
          <p:txBody>
            <a:bodyPr wrap="none" rtlCol="0">
              <a:spAutoFit/>
            </a:bodyPr>
            <a:lstStyle/>
            <a:p>
              <a:r>
                <a:rPr lang="en-US" dirty="0" smtClean="0"/>
                <a:t>^</a:t>
              </a:r>
              <a:endParaRPr lang="en-US" dirty="0"/>
            </a:p>
          </p:txBody>
        </p:sp>
      </p:grpSp>
      <p:pic>
        <p:nvPicPr>
          <p:cNvPr id="10" name="Picture 9"/>
          <p:cNvPicPr>
            <a:picLocks noChangeAspect="1"/>
          </p:cNvPicPr>
          <p:nvPr/>
        </p:nvPicPr>
        <p:blipFill>
          <a:blip r:embed="rId3"/>
          <a:stretch>
            <a:fillRect/>
          </a:stretch>
        </p:blipFill>
        <p:spPr>
          <a:xfrm>
            <a:off x="10014781" y="0"/>
            <a:ext cx="2057627" cy="1549571"/>
          </a:xfrm>
          <a:prstGeom prst="rect">
            <a:avLst/>
          </a:prstGeom>
        </p:spPr>
      </p:pic>
      <p:grpSp>
        <p:nvGrpSpPr>
          <p:cNvPr id="16" name="Group 15"/>
          <p:cNvGrpSpPr/>
          <p:nvPr/>
        </p:nvGrpSpPr>
        <p:grpSpPr>
          <a:xfrm>
            <a:off x="4656360" y="3287806"/>
            <a:ext cx="3825564" cy="2938511"/>
            <a:chOff x="4664412" y="3368771"/>
            <a:chExt cx="3825564" cy="2938511"/>
          </a:xfrm>
        </p:grpSpPr>
        <p:sp>
          <p:nvSpPr>
            <p:cNvPr id="17" name="TextBox 16"/>
            <p:cNvSpPr txBox="1"/>
            <p:nvPr/>
          </p:nvSpPr>
          <p:spPr>
            <a:xfrm>
              <a:off x="7665711" y="5722507"/>
              <a:ext cx="824265" cy="584775"/>
            </a:xfrm>
            <a:prstGeom prst="rect">
              <a:avLst/>
            </a:prstGeom>
            <a:solidFill>
              <a:schemeClr val="bg1"/>
            </a:solidFill>
          </p:spPr>
          <p:txBody>
            <a:bodyPr wrap="none" rtlCol="0">
              <a:spAutoFit/>
            </a:bodyPr>
            <a:lstStyle/>
            <a:p>
              <a:r>
                <a:rPr lang="en-US" sz="3200" dirty="0" smtClean="0">
                  <a:solidFill>
                    <a:srgbClr val="FF0000"/>
                  </a:solidFill>
                </a:rPr>
                <a:t>PC1</a:t>
              </a:r>
              <a:endParaRPr lang="en-US" sz="3200" dirty="0">
                <a:solidFill>
                  <a:srgbClr val="FF0000"/>
                </a:solidFill>
              </a:endParaRPr>
            </a:p>
          </p:txBody>
        </p:sp>
        <p:sp>
          <p:nvSpPr>
            <p:cNvPr id="18" name="TextBox 17"/>
            <p:cNvSpPr txBox="1"/>
            <p:nvPr/>
          </p:nvSpPr>
          <p:spPr>
            <a:xfrm rot="16200000">
              <a:off x="4544667" y="3488516"/>
              <a:ext cx="824265" cy="584775"/>
            </a:xfrm>
            <a:prstGeom prst="rect">
              <a:avLst/>
            </a:prstGeom>
            <a:solidFill>
              <a:schemeClr val="bg1"/>
            </a:solidFill>
          </p:spPr>
          <p:txBody>
            <a:bodyPr wrap="none" rtlCol="0">
              <a:spAutoFit/>
            </a:bodyPr>
            <a:lstStyle/>
            <a:p>
              <a:r>
                <a:rPr lang="en-US" sz="3200" dirty="0" smtClean="0">
                  <a:solidFill>
                    <a:srgbClr val="FF0000"/>
                  </a:solidFill>
                </a:rPr>
                <a:t>PC2</a:t>
              </a:r>
              <a:endParaRPr lang="en-US" sz="3200" dirty="0">
                <a:solidFill>
                  <a:srgbClr val="FF0000"/>
                </a:solidFill>
              </a:endParaRPr>
            </a:p>
          </p:txBody>
        </p:sp>
      </p:grpSp>
    </p:spTree>
    <p:extLst>
      <p:ext uri="{BB962C8B-B14F-4D97-AF65-F5344CB8AC3E}">
        <p14:creationId xmlns:p14="http://schemas.microsoft.com/office/powerpoint/2010/main" val="41036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3"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additive="base">
                                        <p:cTn id="15" dur="500" fill="hold"/>
                                        <p:tgtEl>
                                          <p:spTgt spid="16"/>
                                        </p:tgtEl>
                                        <p:attrNameLst>
                                          <p:attrName>ppt_x</p:attrName>
                                        </p:attrNameLst>
                                      </p:cBhvr>
                                      <p:tavLst>
                                        <p:tav tm="0">
                                          <p:val>
                                            <p:strVal val="1+#ppt_w/2"/>
                                          </p:val>
                                        </p:tav>
                                        <p:tav tm="100000">
                                          <p:val>
                                            <p:strVal val="#ppt_x"/>
                                          </p:val>
                                        </p:tav>
                                      </p:tavLst>
                                    </p:anim>
                                    <p:anim calcmode="lin" valueType="num">
                                      <p:cBhvr additive="base">
                                        <p:cTn id="16"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9210470"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PCA &amp; Dinosaurs</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302260"/>
            <a:ext cx="4242579"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54171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430438" y="152774"/>
            <a:ext cx="11737957"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Example: 9-Dimensional Teeth </a:t>
            </a:r>
            <a:r>
              <a:rPr lang="en-US" sz="5400" b="1" dirty="0" err="1" smtClean="0">
                <a:solidFill>
                  <a:srgbClr val="FF0000"/>
                </a:solidFill>
                <a:effectLst>
                  <a:outerShdw blurRad="38100" dist="38100" dir="2700000" algn="tl">
                    <a:srgbClr val="000000">
                      <a:alpha val="43137"/>
                    </a:srgbClr>
                  </a:outerShdw>
                </a:effectLst>
              </a:rPr>
              <a:t>Freatures</a:t>
            </a:r>
            <a:endParaRPr lang="en-US" sz="5400" b="1" dirty="0">
              <a:solidFill>
                <a:srgbClr val="FF0000"/>
              </a:solidFill>
              <a:effectLst>
                <a:outerShdw blurRad="38100" dist="38100" dir="2700000" algn="tl">
                  <a:srgbClr val="000000">
                    <a:alpha val="43137"/>
                  </a:srgbClr>
                </a:outerShdw>
              </a:effectLst>
            </a:endParaRPr>
          </a:p>
        </p:txBody>
      </p:sp>
      <p:pic>
        <p:nvPicPr>
          <p:cNvPr id="4" name="Picture 2" descr="https://www.sciencedaily.com/images/2014/08/140820135905_1_540x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 y="3057175"/>
            <a:ext cx="3761338" cy="28506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rsif.royalsocietypublishing.org/content/royinterface/13/124/20160713/F1.large.jpg?width=800&amp;height=600&amp;carousel=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435" y="1569741"/>
            <a:ext cx="8424960" cy="528825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6336855" y="1220621"/>
            <a:ext cx="2562207" cy="5335972"/>
          </a:xfrm>
          <a:prstGeom prst="rect">
            <a:avLst/>
          </a:prstGeom>
        </p:spPr>
      </p:pic>
      <p:sp>
        <p:nvSpPr>
          <p:cNvPr id="14" name="Rectangle 13"/>
          <p:cNvSpPr/>
          <p:nvPr/>
        </p:nvSpPr>
        <p:spPr>
          <a:xfrm>
            <a:off x="53294" y="5971818"/>
            <a:ext cx="3945467" cy="584775"/>
          </a:xfrm>
          <a:prstGeom prst="rect">
            <a:avLst/>
          </a:prstGeom>
        </p:spPr>
        <p:txBody>
          <a:bodyPr wrap="square">
            <a:spAutoFit/>
          </a:bodyPr>
          <a:lstStyle/>
          <a:p>
            <a:r>
              <a:rPr lang="en-US" sz="1600" b="1" dirty="0" smtClean="0">
                <a:solidFill>
                  <a:srgbClr val="231F20"/>
                </a:solidFill>
                <a:effectLst>
                  <a:outerShdw blurRad="38100" dist="38100" dir="2700000" algn="tl">
                    <a:srgbClr val="000000">
                      <a:alpha val="43137"/>
                    </a:srgbClr>
                  </a:outerShdw>
                </a:effectLst>
                <a:latin typeface="Palatino-Roman"/>
              </a:rPr>
              <a:t>Goal: Distinguish </a:t>
            </a:r>
            <a:r>
              <a:rPr lang="en-US" sz="1600" b="1" dirty="0" err="1" smtClean="0">
                <a:solidFill>
                  <a:srgbClr val="231F20"/>
                </a:solidFill>
                <a:effectLst>
                  <a:outerShdw blurRad="38100" dist="38100" dir="2700000" algn="tl">
                    <a:srgbClr val="000000">
                      <a:alpha val="43137"/>
                    </a:srgbClr>
                  </a:outerShdw>
                </a:effectLst>
                <a:latin typeface="Palatino-Roman"/>
              </a:rPr>
              <a:t>Kuehneotherium</a:t>
            </a:r>
            <a:r>
              <a:rPr lang="en-US" sz="1600" b="1" dirty="0" smtClean="0">
                <a:solidFill>
                  <a:srgbClr val="231F20"/>
                </a:solidFill>
                <a:effectLst>
                  <a:outerShdw blurRad="38100" dist="38100" dir="2700000" algn="tl">
                    <a:srgbClr val="000000">
                      <a:alpha val="43137"/>
                    </a:srgbClr>
                  </a:outerShdw>
                </a:effectLst>
                <a:latin typeface="Palatino-Roman"/>
              </a:rPr>
              <a:t> teeth from </a:t>
            </a:r>
            <a:r>
              <a:rPr lang="en-US" sz="1600" b="1" dirty="0" err="1" smtClean="0">
                <a:solidFill>
                  <a:srgbClr val="231F20"/>
                </a:solidFill>
                <a:effectLst>
                  <a:outerShdw blurRad="38100" dist="38100" dir="2700000" algn="tl">
                    <a:srgbClr val="000000">
                      <a:alpha val="43137"/>
                    </a:srgbClr>
                  </a:outerShdw>
                </a:effectLst>
                <a:latin typeface="Palatino-Roman"/>
              </a:rPr>
              <a:t>Morganucodun</a:t>
            </a:r>
            <a:r>
              <a:rPr lang="en-US" sz="1600" b="1" dirty="0" smtClean="0">
                <a:solidFill>
                  <a:srgbClr val="231F20"/>
                </a:solidFill>
                <a:effectLst>
                  <a:outerShdw blurRad="38100" dist="38100" dir="2700000" algn="tl">
                    <a:srgbClr val="000000">
                      <a:alpha val="43137"/>
                    </a:srgbClr>
                  </a:outerShdw>
                </a:effectLst>
                <a:latin typeface="Palatino-Roman"/>
              </a:rPr>
              <a:t> teeth</a:t>
            </a:r>
            <a:endParaRPr lang="en-US" sz="1600" b="1" dirty="0">
              <a:effectLst>
                <a:outerShdw blurRad="38100" dist="38100" dir="2700000" algn="tl">
                  <a:srgbClr val="000000">
                    <a:alpha val="43137"/>
                  </a:srgbClr>
                </a:outerShdw>
              </a:effectLst>
            </a:endParaRPr>
          </a:p>
        </p:txBody>
      </p:sp>
      <p:cxnSp>
        <p:nvCxnSpPr>
          <p:cNvPr id="5" name="Straight Arrow Connector 4"/>
          <p:cNvCxnSpPr>
            <a:stCxn id="3" idx="2"/>
          </p:cNvCxnSpPr>
          <p:nvPr/>
        </p:nvCxnSpPr>
        <p:spPr>
          <a:xfrm>
            <a:off x="1996795" y="2967904"/>
            <a:ext cx="917855" cy="75160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24061" y="2383129"/>
            <a:ext cx="3945467" cy="584775"/>
          </a:xfrm>
          <a:prstGeom prst="rect">
            <a:avLst/>
          </a:prstGeom>
        </p:spPr>
        <p:txBody>
          <a:bodyPr wrap="square">
            <a:spAutoFit/>
          </a:bodyPr>
          <a:lstStyle/>
          <a:p>
            <a:r>
              <a:rPr lang="en-US" sz="1600" dirty="0" smtClean="0">
                <a:solidFill>
                  <a:srgbClr val="231F20"/>
                </a:solidFill>
                <a:latin typeface="Palatino-Roman"/>
              </a:rPr>
              <a:t>88 </a:t>
            </a:r>
            <a:r>
              <a:rPr lang="en-US" sz="1600" dirty="0">
                <a:solidFill>
                  <a:srgbClr val="231F20"/>
                </a:solidFill>
                <a:latin typeface="Palatino-Roman"/>
              </a:rPr>
              <a:t>fossil teeth from the early mammalian </a:t>
            </a:r>
            <a:endParaRPr lang="en-US" sz="1600" dirty="0" smtClean="0">
              <a:solidFill>
                <a:srgbClr val="231F20"/>
              </a:solidFill>
              <a:latin typeface="Palatino-Roman"/>
            </a:endParaRPr>
          </a:p>
          <a:p>
            <a:r>
              <a:rPr lang="en-US" sz="1600" dirty="0">
                <a:solidFill>
                  <a:srgbClr val="231F20"/>
                </a:solidFill>
                <a:latin typeface="Palatino-Roman"/>
              </a:rPr>
              <a:t> </a:t>
            </a:r>
            <a:r>
              <a:rPr lang="en-US" sz="1600" dirty="0" smtClean="0">
                <a:solidFill>
                  <a:srgbClr val="231F20"/>
                </a:solidFill>
                <a:latin typeface="Palatino-Roman"/>
              </a:rPr>
              <a:t>  insectivore </a:t>
            </a:r>
            <a:r>
              <a:rPr lang="en-US" sz="1600" dirty="0" err="1">
                <a:solidFill>
                  <a:srgbClr val="231F20"/>
                </a:solidFill>
                <a:latin typeface="Palatino-Roman"/>
              </a:rPr>
              <a:t>Kuehneotherium</a:t>
            </a:r>
            <a:endParaRPr lang="en-US" sz="1600" dirty="0"/>
          </a:p>
        </p:txBody>
      </p:sp>
      <p:grpSp>
        <p:nvGrpSpPr>
          <p:cNvPr id="13" name="Group 12"/>
          <p:cNvGrpSpPr/>
          <p:nvPr/>
        </p:nvGrpSpPr>
        <p:grpSpPr>
          <a:xfrm>
            <a:off x="3743435" y="1220621"/>
            <a:ext cx="1888994" cy="3908234"/>
            <a:chOff x="3743435" y="1220621"/>
            <a:chExt cx="1888994" cy="3908234"/>
          </a:xfrm>
        </p:grpSpPr>
        <p:pic>
          <p:nvPicPr>
            <p:cNvPr id="7" name="Picture 6"/>
            <p:cNvPicPr>
              <a:picLocks noChangeAspect="1"/>
            </p:cNvPicPr>
            <p:nvPr/>
          </p:nvPicPr>
          <p:blipFill>
            <a:blip r:embed="rId5"/>
            <a:stretch>
              <a:fillRect/>
            </a:stretch>
          </p:blipFill>
          <p:spPr>
            <a:xfrm>
              <a:off x="3743435" y="1220621"/>
              <a:ext cx="1888994" cy="3829044"/>
            </a:xfrm>
            <a:prstGeom prst="rect">
              <a:avLst/>
            </a:prstGeom>
          </p:spPr>
        </p:pic>
        <p:sp>
          <p:nvSpPr>
            <p:cNvPr id="12" name="TextBox 11"/>
            <p:cNvSpPr txBox="1"/>
            <p:nvPr/>
          </p:nvSpPr>
          <p:spPr>
            <a:xfrm>
              <a:off x="4308621" y="4482524"/>
              <a:ext cx="920445" cy="646331"/>
            </a:xfrm>
            <a:prstGeom prst="rect">
              <a:avLst/>
            </a:prstGeom>
            <a:noFill/>
          </p:spPr>
          <p:txBody>
            <a:bodyPr wrap="none" rtlCol="0">
              <a:spAutoFit/>
            </a:bodyPr>
            <a:lstStyle/>
            <a:p>
              <a:r>
                <a:rPr lang="en-US" sz="3600" dirty="0" smtClean="0"/>
                <a:t>X</a:t>
              </a:r>
              <a:r>
                <a:rPr lang="en-US" sz="3600" baseline="-25000" dirty="0" smtClean="0"/>
                <a:t>9</a:t>
              </a:r>
              <a:r>
                <a:rPr lang="en-US" sz="3600" baseline="30000" dirty="0" smtClean="0"/>
                <a:t>(1)</a:t>
              </a:r>
              <a:endParaRPr lang="en-US" sz="3600" dirty="0"/>
            </a:p>
          </p:txBody>
        </p:sp>
      </p:grpSp>
      <p:sp>
        <p:nvSpPr>
          <p:cNvPr id="9" name="Freeform 8"/>
          <p:cNvSpPr/>
          <p:nvPr/>
        </p:nvSpPr>
        <p:spPr>
          <a:xfrm>
            <a:off x="2141316" y="2337621"/>
            <a:ext cx="2164466" cy="127833"/>
          </a:xfrm>
          <a:custGeom>
            <a:avLst/>
            <a:gdLst>
              <a:gd name="connsiteX0" fmla="*/ 0 w 2164466"/>
              <a:gd name="connsiteY0" fmla="*/ 12040 h 127833"/>
              <a:gd name="connsiteX1" fmla="*/ 416689 w 2164466"/>
              <a:gd name="connsiteY1" fmla="*/ 127787 h 127833"/>
              <a:gd name="connsiteX2" fmla="*/ 1319514 w 2164466"/>
              <a:gd name="connsiteY2" fmla="*/ 465 h 127833"/>
              <a:gd name="connsiteX3" fmla="*/ 2164466 w 2164466"/>
              <a:gd name="connsiteY3" fmla="*/ 93063 h 127833"/>
            </a:gdLst>
            <a:ahLst/>
            <a:cxnLst>
              <a:cxn ang="0">
                <a:pos x="connsiteX0" y="connsiteY0"/>
              </a:cxn>
              <a:cxn ang="0">
                <a:pos x="connsiteX1" y="connsiteY1"/>
              </a:cxn>
              <a:cxn ang="0">
                <a:pos x="connsiteX2" y="connsiteY2"/>
              </a:cxn>
              <a:cxn ang="0">
                <a:pos x="connsiteX3" y="connsiteY3"/>
              </a:cxn>
            </a:cxnLst>
            <a:rect l="l" t="t" r="r" b="b"/>
            <a:pathLst>
              <a:path w="2164466" h="127833">
                <a:moveTo>
                  <a:pt x="0" y="12040"/>
                </a:moveTo>
                <a:cubicBezTo>
                  <a:pt x="98385" y="70878"/>
                  <a:pt x="196770" y="129716"/>
                  <a:pt x="416689" y="127787"/>
                </a:cubicBezTo>
                <a:cubicBezTo>
                  <a:pt x="636608" y="125858"/>
                  <a:pt x="1028218" y="6252"/>
                  <a:pt x="1319514" y="465"/>
                </a:cubicBezTo>
                <a:cubicBezTo>
                  <a:pt x="1610810" y="-5322"/>
                  <a:pt x="1887638" y="43870"/>
                  <a:pt x="2164466" y="93063"/>
                </a:cubicBezTo>
              </a:path>
            </a:pathLst>
          </a:custGeom>
          <a:noFill/>
          <a:ln>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2708475" y="2073775"/>
            <a:ext cx="1597307" cy="1000240"/>
          </a:xfrm>
          <a:custGeom>
            <a:avLst/>
            <a:gdLst>
              <a:gd name="connsiteX0" fmla="*/ 0 w 1597307"/>
              <a:gd name="connsiteY0" fmla="*/ 164715 h 1000240"/>
              <a:gd name="connsiteX1" fmla="*/ 613459 w 1597307"/>
              <a:gd name="connsiteY1" fmla="*/ 48968 h 1000240"/>
              <a:gd name="connsiteX2" fmla="*/ 729205 w 1597307"/>
              <a:gd name="connsiteY2" fmla="*/ 870771 h 1000240"/>
              <a:gd name="connsiteX3" fmla="*/ 1597307 w 1597307"/>
              <a:gd name="connsiteY3" fmla="*/ 986518 h 1000240"/>
            </a:gdLst>
            <a:ahLst/>
            <a:cxnLst>
              <a:cxn ang="0">
                <a:pos x="connsiteX0" y="connsiteY0"/>
              </a:cxn>
              <a:cxn ang="0">
                <a:pos x="connsiteX1" y="connsiteY1"/>
              </a:cxn>
              <a:cxn ang="0">
                <a:pos x="connsiteX2" y="connsiteY2"/>
              </a:cxn>
              <a:cxn ang="0">
                <a:pos x="connsiteX3" y="connsiteY3"/>
              </a:cxn>
            </a:cxnLst>
            <a:rect l="l" t="t" r="r" b="b"/>
            <a:pathLst>
              <a:path w="1597307" h="1000240">
                <a:moveTo>
                  <a:pt x="0" y="164715"/>
                </a:moveTo>
                <a:cubicBezTo>
                  <a:pt x="245962" y="48003"/>
                  <a:pt x="491925" y="-68708"/>
                  <a:pt x="613459" y="48968"/>
                </a:cubicBezTo>
                <a:cubicBezTo>
                  <a:pt x="734993" y="166644"/>
                  <a:pt x="565230" y="714513"/>
                  <a:pt x="729205" y="870771"/>
                </a:cubicBezTo>
                <a:cubicBezTo>
                  <a:pt x="893180" y="1027029"/>
                  <a:pt x="1245243" y="1006773"/>
                  <a:pt x="1597307" y="986518"/>
                </a:cubicBezTo>
              </a:path>
            </a:pathLst>
          </a:custGeom>
          <a:noFill/>
          <a:ln>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4061" y="1631390"/>
            <a:ext cx="3719374"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Input: </a:t>
            </a:r>
            <a:r>
              <a:rPr lang="en-US" sz="2400" b="1" dirty="0">
                <a:latin typeface="Times New Roman" panose="02020603050405020304" pitchFamily="18" charset="0"/>
                <a:cs typeface="Times New Roman" panose="02020603050405020304" pitchFamily="18" charset="0"/>
              </a:rPr>
              <a:t>9</a:t>
            </a:r>
            <a:r>
              <a:rPr lang="en-US" sz="2400" b="1" dirty="0" smtClean="0">
                <a:latin typeface="Times New Roman" panose="02020603050405020304" pitchFamily="18" charset="0"/>
                <a:cs typeface="Times New Roman" panose="02020603050405020304" pitchFamily="18" charset="0"/>
              </a:rPr>
              <a:t>x1 x</a:t>
            </a:r>
            <a:r>
              <a:rPr lang="en-US" sz="2400" b="1" baseline="30000" dirty="0" smtClean="0">
                <a:latin typeface="Times New Roman" panose="02020603050405020304" pitchFamily="18" charset="0"/>
                <a:cs typeface="Times New Roman" panose="02020603050405020304" pitchFamily="18" charset="0"/>
              </a:rPr>
              <a:t>(n)</a:t>
            </a:r>
            <a:r>
              <a:rPr lang="en-US" sz="2400" b="1" dirty="0" smtClean="0">
                <a:latin typeface="Times New Roman" panose="02020603050405020304" pitchFamily="18" charset="0"/>
                <a:cs typeface="Times New Roman" panose="02020603050405020304" pitchFamily="18" charset="0"/>
              </a:rPr>
              <a:t> teeth Features (h/w, h, w,…</a:t>
            </a:r>
          </a:p>
        </p:txBody>
      </p:sp>
      <p:sp>
        <p:nvSpPr>
          <p:cNvPr id="8" name="Freeform 7"/>
          <p:cNvSpPr/>
          <p:nvPr/>
        </p:nvSpPr>
        <p:spPr>
          <a:xfrm>
            <a:off x="1527858" y="1763324"/>
            <a:ext cx="2708476" cy="349494"/>
          </a:xfrm>
          <a:custGeom>
            <a:avLst/>
            <a:gdLst>
              <a:gd name="connsiteX0" fmla="*/ 0 w 2708476"/>
              <a:gd name="connsiteY0" fmla="*/ 320119 h 349494"/>
              <a:gd name="connsiteX1" fmla="*/ 532436 w 2708476"/>
              <a:gd name="connsiteY1" fmla="*/ 239096 h 349494"/>
              <a:gd name="connsiteX2" fmla="*/ 1273215 w 2708476"/>
              <a:gd name="connsiteY2" fmla="*/ 343268 h 349494"/>
              <a:gd name="connsiteX3" fmla="*/ 1794076 w 2708476"/>
              <a:gd name="connsiteY3" fmla="*/ 19177 h 349494"/>
              <a:gd name="connsiteX4" fmla="*/ 2708476 w 2708476"/>
              <a:gd name="connsiteY4" fmla="*/ 65476 h 349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08476" h="349494">
                <a:moveTo>
                  <a:pt x="0" y="320119"/>
                </a:moveTo>
                <a:cubicBezTo>
                  <a:pt x="160117" y="277678"/>
                  <a:pt x="320234" y="235238"/>
                  <a:pt x="532436" y="239096"/>
                </a:cubicBezTo>
                <a:cubicBezTo>
                  <a:pt x="744638" y="242954"/>
                  <a:pt x="1062942" y="379921"/>
                  <a:pt x="1273215" y="343268"/>
                </a:cubicBezTo>
                <a:cubicBezTo>
                  <a:pt x="1483488" y="306615"/>
                  <a:pt x="1554866" y="65476"/>
                  <a:pt x="1794076" y="19177"/>
                </a:cubicBezTo>
                <a:cubicBezTo>
                  <a:pt x="2033286" y="-27122"/>
                  <a:pt x="2370881" y="19177"/>
                  <a:pt x="2708476" y="65476"/>
                </a:cubicBezTo>
              </a:path>
            </a:pathLst>
          </a:custGeom>
          <a:noFill/>
          <a:ln>
            <a:solidFill>
              <a:srgbClr val="00B0F0"/>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4342260" y="852209"/>
            <a:ext cx="1236236" cy="718452"/>
            <a:chOff x="4687932" y="851289"/>
            <a:chExt cx="1236236" cy="718452"/>
          </a:xfrm>
        </p:grpSpPr>
        <p:sp>
          <p:nvSpPr>
            <p:cNvPr id="15" name="TextBox 14"/>
            <p:cNvSpPr txBox="1"/>
            <p:nvPr/>
          </p:nvSpPr>
          <p:spPr>
            <a:xfrm>
              <a:off x="4687932" y="851289"/>
              <a:ext cx="1236236" cy="369332"/>
            </a:xfrm>
            <a:prstGeom prst="rect">
              <a:avLst/>
            </a:prstGeom>
            <a:noFill/>
          </p:spPr>
          <p:txBody>
            <a:bodyPr wrap="none" rtlCol="0">
              <a:spAutoFit/>
            </a:bodyPr>
            <a:lstStyle/>
            <a:p>
              <a:r>
                <a:rPr lang="en-US" dirty="0" smtClean="0"/>
                <a:t>88 samples</a:t>
              </a:r>
              <a:endParaRPr lang="en-US" dirty="0"/>
            </a:p>
          </p:txBody>
        </p:sp>
        <p:cxnSp>
          <p:nvCxnSpPr>
            <p:cNvPr id="17" name="Straight Arrow Connector 16"/>
            <p:cNvCxnSpPr/>
            <p:nvPr/>
          </p:nvCxnSpPr>
          <p:spPr>
            <a:xfrm>
              <a:off x="4896091" y="1169081"/>
              <a:ext cx="69448" cy="4006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5509549" y="1220621"/>
            <a:ext cx="7037408" cy="582960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Group 25"/>
          <p:cNvGrpSpPr/>
          <p:nvPr/>
        </p:nvGrpSpPr>
        <p:grpSpPr>
          <a:xfrm>
            <a:off x="6925723" y="3309889"/>
            <a:ext cx="4325241" cy="3558533"/>
            <a:chOff x="6925723" y="3309889"/>
            <a:chExt cx="4325241" cy="3558533"/>
          </a:xfrm>
        </p:grpSpPr>
        <p:pic>
          <p:nvPicPr>
            <p:cNvPr id="21" name="Picture 20"/>
            <p:cNvPicPr>
              <a:picLocks noChangeAspect="1"/>
            </p:cNvPicPr>
            <p:nvPr/>
          </p:nvPicPr>
          <p:blipFill>
            <a:blip r:embed="rId6"/>
            <a:stretch>
              <a:fillRect/>
            </a:stretch>
          </p:blipFill>
          <p:spPr>
            <a:xfrm>
              <a:off x="6925723" y="3309889"/>
              <a:ext cx="4325241" cy="3558533"/>
            </a:xfrm>
            <a:prstGeom prst="rect">
              <a:avLst/>
            </a:prstGeom>
          </p:spPr>
        </p:pic>
        <p:sp>
          <p:nvSpPr>
            <p:cNvPr id="24" name="Rectangle 23"/>
            <p:cNvSpPr/>
            <p:nvPr/>
          </p:nvSpPr>
          <p:spPr>
            <a:xfrm>
              <a:off x="7419372" y="4990355"/>
              <a:ext cx="416689" cy="4150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p:cNvGrpSpPr/>
          <p:nvPr/>
        </p:nvGrpSpPr>
        <p:grpSpPr>
          <a:xfrm>
            <a:off x="6633774" y="4805689"/>
            <a:ext cx="2726438" cy="2153637"/>
            <a:chOff x="6633774" y="4805689"/>
            <a:chExt cx="2726438" cy="2153637"/>
          </a:xfrm>
        </p:grpSpPr>
        <p:sp>
          <p:nvSpPr>
            <p:cNvPr id="22" name="TextBox 21"/>
            <p:cNvSpPr txBox="1"/>
            <p:nvPr/>
          </p:nvSpPr>
          <p:spPr>
            <a:xfrm>
              <a:off x="8816473" y="6589994"/>
              <a:ext cx="543739" cy="369332"/>
            </a:xfrm>
            <a:prstGeom prst="rect">
              <a:avLst/>
            </a:prstGeom>
            <a:solidFill>
              <a:schemeClr val="bg1"/>
            </a:solidFill>
          </p:spPr>
          <p:txBody>
            <a:bodyPr wrap="none" rtlCol="0">
              <a:spAutoFit/>
            </a:bodyPr>
            <a:lstStyle/>
            <a:p>
              <a:r>
                <a:rPr lang="en-US" dirty="0" smtClean="0"/>
                <a:t>PC1</a:t>
              </a:r>
              <a:endParaRPr lang="en-US" dirty="0"/>
            </a:p>
          </p:txBody>
        </p:sp>
        <p:sp>
          <p:nvSpPr>
            <p:cNvPr id="25" name="TextBox 24"/>
            <p:cNvSpPr txBox="1"/>
            <p:nvPr/>
          </p:nvSpPr>
          <p:spPr>
            <a:xfrm>
              <a:off x="6633774" y="4805689"/>
              <a:ext cx="543739" cy="369332"/>
            </a:xfrm>
            <a:prstGeom prst="rect">
              <a:avLst/>
            </a:prstGeom>
            <a:solidFill>
              <a:schemeClr val="bg1"/>
            </a:solidFill>
          </p:spPr>
          <p:txBody>
            <a:bodyPr wrap="none" rtlCol="0">
              <a:spAutoFit/>
            </a:bodyPr>
            <a:lstStyle/>
            <a:p>
              <a:r>
                <a:rPr lang="en-US" dirty="0" smtClean="0"/>
                <a:t>PC2</a:t>
              </a:r>
              <a:endParaRPr lang="en-US" dirty="0"/>
            </a:p>
          </p:txBody>
        </p:sp>
      </p:grpSp>
      <p:grpSp>
        <p:nvGrpSpPr>
          <p:cNvPr id="30" name="Group 29"/>
          <p:cNvGrpSpPr/>
          <p:nvPr/>
        </p:nvGrpSpPr>
        <p:grpSpPr>
          <a:xfrm>
            <a:off x="5867078" y="1825558"/>
            <a:ext cx="6078460" cy="1500524"/>
            <a:chOff x="5859832" y="1778099"/>
            <a:chExt cx="6078460" cy="1500524"/>
          </a:xfrm>
        </p:grpSpPr>
        <p:pic>
          <p:nvPicPr>
            <p:cNvPr id="19" name="Picture 18"/>
            <p:cNvPicPr>
              <a:picLocks noChangeAspect="1"/>
            </p:cNvPicPr>
            <p:nvPr/>
          </p:nvPicPr>
          <p:blipFill>
            <a:blip r:embed="rId7"/>
            <a:stretch>
              <a:fillRect/>
            </a:stretch>
          </p:blipFill>
          <p:spPr>
            <a:xfrm>
              <a:off x="5859832" y="1778099"/>
              <a:ext cx="6078460" cy="1500524"/>
            </a:xfrm>
            <a:prstGeom prst="rect">
              <a:avLst/>
            </a:prstGeom>
          </p:spPr>
        </p:pic>
        <p:sp>
          <p:nvSpPr>
            <p:cNvPr id="29" name="Rectangle 28"/>
            <p:cNvSpPr/>
            <p:nvPr/>
          </p:nvSpPr>
          <p:spPr>
            <a:xfrm>
              <a:off x="7143217" y="2443535"/>
              <a:ext cx="112138" cy="111508"/>
            </a:xfrm>
            <a:prstGeom prst="rect">
              <a:avLst/>
            </a:prstGeom>
            <a:solidFill>
              <a:srgbClr val="FFC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7065572" y="2383129"/>
              <a:ext cx="267427" cy="169277"/>
            </a:xfrm>
            <a:prstGeom prst="rect">
              <a:avLst/>
            </a:prstGeom>
            <a:noFill/>
          </p:spPr>
          <p:txBody>
            <a:bodyPr wrap="square">
              <a:spAutoFit/>
            </a:bodyPr>
            <a:lstStyle/>
            <a:p>
              <a:r>
                <a:rPr lang="en-US" sz="500" dirty="0"/>
                <a:t>88</a:t>
              </a:r>
            </a:p>
          </p:txBody>
        </p:sp>
      </p:grpSp>
      <p:sp>
        <p:nvSpPr>
          <p:cNvPr id="35" name="TextBox 34"/>
          <p:cNvSpPr txBox="1"/>
          <p:nvPr/>
        </p:nvSpPr>
        <p:spPr>
          <a:xfrm>
            <a:off x="6049271" y="1871216"/>
            <a:ext cx="1236236" cy="369332"/>
          </a:xfrm>
          <a:prstGeom prst="rect">
            <a:avLst/>
          </a:prstGeom>
          <a:solidFill>
            <a:schemeClr val="bg1"/>
          </a:solidFill>
        </p:spPr>
        <p:txBody>
          <a:bodyPr wrap="none" rtlCol="0">
            <a:spAutoFit/>
          </a:bodyPr>
          <a:lstStyle/>
          <a:p>
            <a:r>
              <a:rPr lang="en-US" dirty="0" smtClean="0"/>
              <a:t>88 samples</a:t>
            </a:r>
            <a:endParaRPr lang="en-US" dirty="0"/>
          </a:p>
        </p:txBody>
      </p:sp>
      <p:sp>
        <p:nvSpPr>
          <p:cNvPr id="16" name="TextBox 15"/>
          <p:cNvSpPr txBox="1"/>
          <p:nvPr/>
        </p:nvSpPr>
        <p:spPr>
          <a:xfrm>
            <a:off x="7285507" y="2671016"/>
            <a:ext cx="301686" cy="369332"/>
          </a:xfrm>
          <a:prstGeom prst="rect">
            <a:avLst/>
          </a:prstGeom>
          <a:solidFill>
            <a:schemeClr val="bg1"/>
          </a:solidFill>
        </p:spPr>
        <p:txBody>
          <a:bodyPr wrap="none" rtlCol="0">
            <a:spAutoFit/>
          </a:bodyPr>
          <a:lstStyle/>
          <a:p>
            <a:r>
              <a:rPr lang="en-US" dirty="0" smtClean="0"/>
              <a:t>9</a:t>
            </a:r>
            <a:endParaRPr lang="en-US" dirty="0"/>
          </a:p>
        </p:txBody>
      </p:sp>
      <p:grpSp>
        <p:nvGrpSpPr>
          <p:cNvPr id="2" name="Group 1"/>
          <p:cNvGrpSpPr/>
          <p:nvPr/>
        </p:nvGrpSpPr>
        <p:grpSpPr>
          <a:xfrm>
            <a:off x="9934022" y="2533933"/>
            <a:ext cx="238255" cy="674250"/>
            <a:chOff x="9934022" y="2533933"/>
            <a:chExt cx="238255" cy="674250"/>
          </a:xfrm>
        </p:grpSpPr>
        <p:sp>
          <p:nvSpPr>
            <p:cNvPr id="32" name="TextBox 31"/>
            <p:cNvSpPr txBox="1"/>
            <p:nvPr/>
          </p:nvSpPr>
          <p:spPr>
            <a:xfrm>
              <a:off x="9988538" y="2961962"/>
              <a:ext cx="183739" cy="246221"/>
            </a:xfrm>
            <a:prstGeom prst="rect">
              <a:avLst/>
            </a:prstGeom>
            <a:solidFill>
              <a:srgbClr val="FFC2C2"/>
            </a:solidFill>
          </p:spPr>
          <p:txBody>
            <a:bodyPr wrap="square" rtlCol="0">
              <a:spAutoFit/>
            </a:bodyPr>
            <a:lstStyle/>
            <a:p>
              <a:r>
                <a:rPr lang="en-US" sz="1000" dirty="0" smtClean="0"/>
                <a:t>9</a:t>
              </a:r>
              <a:endParaRPr lang="en-US" sz="1000" dirty="0"/>
            </a:p>
          </p:txBody>
        </p:sp>
        <p:sp>
          <p:nvSpPr>
            <p:cNvPr id="33" name="TextBox 32"/>
            <p:cNvSpPr txBox="1"/>
            <p:nvPr/>
          </p:nvSpPr>
          <p:spPr>
            <a:xfrm>
              <a:off x="9934022" y="2533933"/>
              <a:ext cx="183739" cy="246221"/>
            </a:xfrm>
            <a:prstGeom prst="rect">
              <a:avLst/>
            </a:prstGeom>
            <a:solidFill>
              <a:srgbClr val="FFC2C2"/>
            </a:solidFill>
          </p:spPr>
          <p:txBody>
            <a:bodyPr wrap="square" rtlCol="0">
              <a:spAutoFit/>
            </a:bodyPr>
            <a:lstStyle/>
            <a:p>
              <a:r>
                <a:rPr lang="en-US" sz="1000" dirty="0" smtClean="0"/>
                <a:t>9</a:t>
              </a:r>
              <a:endParaRPr lang="en-US" sz="1000" dirty="0"/>
            </a:p>
          </p:txBody>
        </p:sp>
      </p:grpSp>
    </p:spTree>
    <p:extLst>
      <p:ext uri="{BB962C8B-B14F-4D97-AF65-F5344CB8AC3E}">
        <p14:creationId xmlns:p14="http://schemas.microsoft.com/office/powerpoint/2010/main" val="289498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3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left)">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left)">
                                      <p:cBhvr>
                                        <p:cTn id="55" dur="500"/>
                                        <p:tgtEl>
                                          <p:spTgt spid="30"/>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5"/>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16"/>
                                        </p:tgtEl>
                                        <p:attrNameLst>
                                          <p:attrName>style.visibility</p:attrName>
                                        </p:attrNameLst>
                                      </p:cBhvr>
                                      <p:to>
                                        <p:strVal val="visible"/>
                                      </p:to>
                                    </p:set>
                                    <p:anim calcmode="lin" valueType="num">
                                      <p:cBhvr additive="base">
                                        <p:cTn id="64" dur="500" fill="hold"/>
                                        <p:tgtEl>
                                          <p:spTgt spid="16"/>
                                        </p:tgtEl>
                                        <p:attrNameLst>
                                          <p:attrName>ppt_x</p:attrName>
                                        </p:attrNameLst>
                                      </p:cBhvr>
                                      <p:tavLst>
                                        <p:tav tm="0">
                                          <p:val>
                                            <p:strVal val="#ppt_x"/>
                                          </p:val>
                                        </p:tav>
                                        <p:tav tm="100000">
                                          <p:val>
                                            <p:strVal val="#ppt_x"/>
                                          </p:val>
                                        </p:tav>
                                      </p:tavLst>
                                    </p:anim>
                                    <p:anim calcmode="lin" valueType="num">
                                      <p:cBhvr additive="base">
                                        <p:cTn id="6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ntr" presetSubtype="4" fill="hold" nodeType="clickEffect">
                                  <p:stCondLst>
                                    <p:cond delay="0"/>
                                  </p:stCondLst>
                                  <p:childTnLst>
                                    <p:set>
                                      <p:cBhvr>
                                        <p:cTn id="69" dur="1" fill="hold">
                                          <p:stCondLst>
                                            <p:cond delay="0"/>
                                          </p:stCondLst>
                                        </p:cTn>
                                        <p:tgtEl>
                                          <p:spTgt spid="2"/>
                                        </p:tgtEl>
                                        <p:attrNameLst>
                                          <p:attrName>style.visibility</p:attrName>
                                        </p:attrNameLst>
                                      </p:cBhvr>
                                      <p:to>
                                        <p:strVal val="visible"/>
                                      </p:to>
                                    </p:set>
                                    <p:anim calcmode="lin" valueType="num">
                                      <p:cBhvr additive="base">
                                        <p:cTn id="70" dur="500" fill="hold"/>
                                        <p:tgtEl>
                                          <p:spTgt spid="2"/>
                                        </p:tgtEl>
                                        <p:attrNameLst>
                                          <p:attrName>ppt_x</p:attrName>
                                        </p:attrNameLst>
                                      </p:cBhvr>
                                      <p:tavLst>
                                        <p:tav tm="0">
                                          <p:val>
                                            <p:strVal val="#ppt_x"/>
                                          </p:val>
                                        </p:tav>
                                        <p:tav tm="100000">
                                          <p:val>
                                            <p:strVal val="#ppt_x"/>
                                          </p:val>
                                        </p:tav>
                                      </p:tavLst>
                                    </p:anim>
                                    <p:anim calcmode="lin" valueType="num">
                                      <p:cBhvr additive="base">
                                        <p:cTn id="7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500"/>
                                        <p:tgtEl>
                                          <p:spTgt spid="26"/>
                                        </p:tgtEl>
                                      </p:cBhvr>
                                    </p:animEffect>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nodeType="clickEffect">
                                  <p:stCondLst>
                                    <p:cond delay="0"/>
                                  </p:stCondLst>
                                  <p:childTnLst>
                                    <p:set>
                                      <p:cBhvr>
                                        <p:cTn id="80" dur="1" fill="hold">
                                          <p:stCondLst>
                                            <p:cond delay="0"/>
                                          </p:stCondLst>
                                        </p:cTn>
                                        <p:tgtEl>
                                          <p:spTgt spid="23"/>
                                        </p:tgtEl>
                                        <p:attrNameLst>
                                          <p:attrName>style.visibility</p:attrName>
                                        </p:attrNameLst>
                                      </p:cBhvr>
                                      <p:to>
                                        <p:strVal val="visible"/>
                                      </p:to>
                                    </p:set>
                                    <p:anim calcmode="lin" valueType="num">
                                      <p:cBhvr additive="base">
                                        <p:cTn id="81" dur="500" fill="hold"/>
                                        <p:tgtEl>
                                          <p:spTgt spid="23"/>
                                        </p:tgtEl>
                                        <p:attrNameLst>
                                          <p:attrName>ppt_x</p:attrName>
                                        </p:attrNameLst>
                                      </p:cBhvr>
                                      <p:tavLst>
                                        <p:tav tm="0">
                                          <p:val>
                                            <p:strVal val="#ppt_x"/>
                                          </p:val>
                                        </p:tav>
                                        <p:tav tm="100000">
                                          <p:val>
                                            <p:strVal val="#ppt_x"/>
                                          </p:val>
                                        </p:tav>
                                      </p:tavLst>
                                    </p:anim>
                                    <p:anim calcmode="lin" valueType="num">
                                      <p:cBhvr additive="base">
                                        <p:cTn id="8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animBg="1"/>
      <p:bldP spid="11" grpId="0" animBg="1"/>
      <p:bldP spid="8" grpId="0" animBg="1"/>
      <p:bldP spid="20" grpId="0" animBg="1"/>
      <p:bldP spid="3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70628" y="346683"/>
            <a:ext cx="11462240"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Example: </a:t>
            </a:r>
            <a:r>
              <a:rPr lang="en-US" sz="5400" b="1" dirty="0">
                <a:solidFill>
                  <a:srgbClr val="FF0000"/>
                </a:solidFill>
                <a:effectLst>
                  <a:outerShdw blurRad="38100" dist="38100" dir="2700000" algn="tl">
                    <a:srgbClr val="000000">
                      <a:alpha val="43137"/>
                    </a:srgbClr>
                  </a:outerShdw>
                </a:effectLst>
              </a:rPr>
              <a:t>9</a:t>
            </a:r>
            <a:r>
              <a:rPr lang="en-US" sz="5400" b="1" dirty="0" smtClean="0">
                <a:solidFill>
                  <a:srgbClr val="FF0000"/>
                </a:solidFill>
                <a:effectLst>
                  <a:outerShdw blurRad="38100" dist="38100" dir="2700000" algn="tl">
                    <a:srgbClr val="000000">
                      <a:alpha val="43137"/>
                    </a:srgbClr>
                  </a:outerShdw>
                </a:effectLst>
              </a:rPr>
              <a:t>-Dimenional Teeth </a:t>
            </a:r>
            <a:r>
              <a:rPr lang="en-US" sz="5400" b="1" dirty="0" err="1" smtClean="0">
                <a:solidFill>
                  <a:srgbClr val="FF0000"/>
                </a:solidFill>
                <a:effectLst>
                  <a:outerShdw blurRad="38100" dist="38100" dir="2700000" algn="tl">
                    <a:srgbClr val="000000">
                      <a:alpha val="43137"/>
                    </a:srgbClr>
                  </a:outerShdw>
                </a:effectLst>
              </a:rPr>
              <a:t>Freatures</a:t>
            </a:r>
            <a:endParaRPr lang="en-US" sz="5400" b="1" dirty="0">
              <a:solidFill>
                <a:srgbClr val="FF0000"/>
              </a:solidFill>
              <a:effectLst>
                <a:outerShdw blurRad="38100" dist="38100" dir="2700000" algn="tl">
                  <a:srgbClr val="000000">
                    <a:alpha val="43137"/>
                  </a:srgbClr>
                </a:outerShdw>
              </a:effectLst>
            </a:endParaRPr>
          </a:p>
        </p:txBody>
      </p:sp>
      <p:sp>
        <p:nvSpPr>
          <p:cNvPr id="10" name="TextBox 9"/>
          <p:cNvSpPr txBox="1"/>
          <p:nvPr/>
        </p:nvSpPr>
        <p:spPr>
          <a:xfrm>
            <a:off x="24061" y="1631524"/>
            <a:ext cx="3719374"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Input: </a:t>
            </a:r>
            <a:r>
              <a:rPr lang="en-US" sz="2400" b="1" dirty="0">
                <a:latin typeface="Times New Roman" panose="02020603050405020304" pitchFamily="18" charset="0"/>
                <a:cs typeface="Times New Roman" panose="02020603050405020304" pitchFamily="18" charset="0"/>
              </a:rPr>
              <a:t>9</a:t>
            </a:r>
            <a:r>
              <a:rPr lang="en-US" sz="2400" b="1" dirty="0" smtClean="0">
                <a:latin typeface="Times New Roman" panose="02020603050405020304" pitchFamily="18" charset="0"/>
                <a:cs typeface="Times New Roman" panose="02020603050405020304" pitchFamily="18" charset="0"/>
              </a:rPr>
              <a:t>x1 x</a:t>
            </a:r>
            <a:r>
              <a:rPr lang="en-US" sz="2400" b="1" baseline="30000" dirty="0" smtClean="0">
                <a:latin typeface="Times New Roman" panose="02020603050405020304" pitchFamily="18" charset="0"/>
                <a:cs typeface="Times New Roman" panose="02020603050405020304" pitchFamily="18" charset="0"/>
              </a:rPr>
              <a:t>(n)</a:t>
            </a:r>
            <a:r>
              <a:rPr lang="en-US" sz="2400" b="1" dirty="0" smtClean="0">
                <a:latin typeface="Times New Roman" panose="02020603050405020304" pitchFamily="18" charset="0"/>
                <a:cs typeface="Times New Roman" panose="02020603050405020304" pitchFamily="18" charset="0"/>
              </a:rPr>
              <a:t> teeth Features (h/w, h, w,…</a:t>
            </a:r>
          </a:p>
        </p:txBody>
      </p:sp>
      <p:sp>
        <p:nvSpPr>
          <p:cNvPr id="3" name="Rectangle 2"/>
          <p:cNvSpPr/>
          <p:nvPr/>
        </p:nvSpPr>
        <p:spPr>
          <a:xfrm>
            <a:off x="24061" y="2383129"/>
            <a:ext cx="3945467" cy="584775"/>
          </a:xfrm>
          <a:prstGeom prst="rect">
            <a:avLst/>
          </a:prstGeom>
        </p:spPr>
        <p:txBody>
          <a:bodyPr wrap="square">
            <a:spAutoFit/>
          </a:bodyPr>
          <a:lstStyle/>
          <a:p>
            <a:r>
              <a:rPr lang="en-US" sz="1600" dirty="0" smtClean="0">
                <a:solidFill>
                  <a:srgbClr val="231F20"/>
                </a:solidFill>
                <a:latin typeface="Palatino-Roman"/>
              </a:rPr>
              <a:t>88 </a:t>
            </a:r>
            <a:r>
              <a:rPr lang="en-US" sz="1600" dirty="0">
                <a:solidFill>
                  <a:srgbClr val="231F20"/>
                </a:solidFill>
                <a:latin typeface="Palatino-Roman"/>
              </a:rPr>
              <a:t>fossil teeth from the early mammalian </a:t>
            </a:r>
            <a:endParaRPr lang="en-US" sz="1600" dirty="0" smtClean="0">
              <a:solidFill>
                <a:srgbClr val="231F20"/>
              </a:solidFill>
              <a:latin typeface="Palatino-Roman"/>
            </a:endParaRPr>
          </a:p>
          <a:p>
            <a:r>
              <a:rPr lang="en-US" sz="1600" dirty="0">
                <a:solidFill>
                  <a:srgbClr val="231F20"/>
                </a:solidFill>
                <a:latin typeface="Palatino-Roman"/>
              </a:rPr>
              <a:t> </a:t>
            </a:r>
            <a:r>
              <a:rPr lang="en-US" sz="1600" dirty="0" smtClean="0">
                <a:solidFill>
                  <a:srgbClr val="231F20"/>
                </a:solidFill>
                <a:latin typeface="Palatino-Roman"/>
              </a:rPr>
              <a:t>  insectivore </a:t>
            </a:r>
            <a:r>
              <a:rPr lang="en-US" sz="1600" dirty="0" err="1">
                <a:solidFill>
                  <a:srgbClr val="231F20"/>
                </a:solidFill>
                <a:latin typeface="Palatino-Roman"/>
              </a:rPr>
              <a:t>Kuehneotherium</a:t>
            </a:r>
            <a:endParaRPr lang="en-US" sz="1600" dirty="0"/>
          </a:p>
        </p:txBody>
      </p:sp>
      <p:pic>
        <p:nvPicPr>
          <p:cNvPr id="4" name="Picture 2" descr="https://www.sciencedaily.com/images/2014/08/140820135905_1_540x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9" y="3057175"/>
            <a:ext cx="3761338" cy="285069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53294" y="5971818"/>
            <a:ext cx="3945467" cy="584775"/>
          </a:xfrm>
          <a:prstGeom prst="rect">
            <a:avLst/>
          </a:prstGeom>
        </p:spPr>
        <p:txBody>
          <a:bodyPr wrap="square">
            <a:spAutoFit/>
          </a:bodyPr>
          <a:lstStyle/>
          <a:p>
            <a:r>
              <a:rPr lang="en-US" sz="1600" b="1" dirty="0" smtClean="0">
                <a:solidFill>
                  <a:srgbClr val="231F20"/>
                </a:solidFill>
                <a:effectLst>
                  <a:outerShdw blurRad="38100" dist="38100" dir="2700000" algn="tl">
                    <a:srgbClr val="000000">
                      <a:alpha val="43137"/>
                    </a:srgbClr>
                  </a:outerShdw>
                </a:effectLst>
                <a:latin typeface="Palatino-Roman"/>
              </a:rPr>
              <a:t>Goal: Distinguish </a:t>
            </a:r>
            <a:r>
              <a:rPr lang="en-US" sz="1600" b="1" dirty="0" err="1" smtClean="0">
                <a:solidFill>
                  <a:srgbClr val="231F20"/>
                </a:solidFill>
                <a:effectLst>
                  <a:outerShdw blurRad="38100" dist="38100" dir="2700000" algn="tl">
                    <a:srgbClr val="000000">
                      <a:alpha val="43137"/>
                    </a:srgbClr>
                  </a:outerShdw>
                </a:effectLst>
                <a:latin typeface="Palatino-Roman"/>
              </a:rPr>
              <a:t>Kuehneotherium</a:t>
            </a:r>
            <a:r>
              <a:rPr lang="en-US" sz="1600" b="1" dirty="0" smtClean="0">
                <a:solidFill>
                  <a:srgbClr val="231F20"/>
                </a:solidFill>
                <a:effectLst>
                  <a:outerShdw blurRad="38100" dist="38100" dir="2700000" algn="tl">
                    <a:srgbClr val="000000">
                      <a:alpha val="43137"/>
                    </a:srgbClr>
                  </a:outerShdw>
                </a:effectLst>
                <a:latin typeface="Palatino-Roman"/>
              </a:rPr>
              <a:t> teeth from Morgan teeth</a:t>
            </a:r>
            <a:endParaRPr lang="en-US" sz="1600" b="1" dirty="0">
              <a:effectLst>
                <a:outerShdw blurRad="38100" dist="38100" dir="2700000" algn="tl">
                  <a:srgbClr val="000000">
                    <a:alpha val="43137"/>
                  </a:srgbClr>
                </a:outerShdw>
              </a:effectLst>
            </a:endParaRPr>
          </a:p>
        </p:txBody>
      </p:sp>
      <p:grpSp>
        <p:nvGrpSpPr>
          <p:cNvPr id="7" name="Group 6"/>
          <p:cNvGrpSpPr/>
          <p:nvPr/>
        </p:nvGrpSpPr>
        <p:grpSpPr>
          <a:xfrm>
            <a:off x="5720249" y="1273753"/>
            <a:ext cx="6096000" cy="5584247"/>
            <a:chOff x="5720249" y="1273753"/>
            <a:chExt cx="6096000" cy="5584247"/>
          </a:xfrm>
        </p:grpSpPr>
        <p:pic>
          <p:nvPicPr>
            <p:cNvPr id="2" name="Picture 1"/>
            <p:cNvPicPr>
              <a:picLocks noChangeAspect="1"/>
            </p:cNvPicPr>
            <p:nvPr/>
          </p:nvPicPr>
          <p:blipFill>
            <a:blip r:embed="rId3"/>
            <a:stretch>
              <a:fillRect/>
            </a:stretch>
          </p:blipFill>
          <p:spPr>
            <a:xfrm>
              <a:off x="5867400" y="2004869"/>
              <a:ext cx="5801698" cy="4853131"/>
            </a:xfrm>
            <a:prstGeom prst="rect">
              <a:avLst/>
            </a:prstGeom>
          </p:spPr>
        </p:pic>
        <p:sp>
          <p:nvSpPr>
            <p:cNvPr id="5" name="Rectangle 4"/>
            <p:cNvSpPr/>
            <p:nvPr/>
          </p:nvSpPr>
          <p:spPr>
            <a:xfrm>
              <a:off x="5720249" y="1273753"/>
              <a:ext cx="6096000" cy="646331"/>
            </a:xfrm>
            <a:prstGeom prst="rect">
              <a:avLst/>
            </a:prstGeom>
          </p:spPr>
          <p:txBody>
            <a:bodyPr>
              <a:spAutoFit/>
            </a:bodyPr>
            <a:lstStyle/>
            <a:p>
              <a:pPr algn="ctr"/>
              <a:r>
                <a:rPr lang="en-US" dirty="0">
                  <a:solidFill>
                    <a:srgbClr val="231F20"/>
                  </a:solidFill>
                  <a:latin typeface="Palatino-Roman"/>
                </a:rPr>
                <a:t>Fossils near </a:t>
              </a:r>
              <a:r>
                <a:rPr lang="en-US" dirty="0" smtClean="0">
                  <a:solidFill>
                    <a:srgbClr val="231F20"/>
                  </a:solidFill>
                  <a:latin typeface="Palatino-Roman"/>
                </a:rPr>
                <a:t>the top </a:t>
              </a:r>
              <a:r>
                <a:rPr lang="en-US" dirty="0">
                  <a:solidFill>
                    <a:srgbClr val="231F20"/>
                  </a:solidFill>
                  <a:latin typeface="Palatino-Roman"/>
                </a:rPr>
                <a:t>of </a:t>
              </a:r>
              <a:r>
                <a:rPr lang="en-US" dirty="0" smtClean="0">
                  <a:solidFill>
                    <a:srgbClr val="09004C"/>
                  </a:solidFill>
                  <a:latin typeface="Palatino-Roman"/>
                </a:rPr>
                <a:t>figure </a:t>
              </a:r>
              <a:r>
                <a:rPr lang="en-US" dirty="0" smtClean="0">
                  <a:solidFill>
                    <a:srgbClr val="231F20"/>
                  </a:solidFill>
                  <a:latin typeface="Palatino-Roman"/>
                </a:rPr>
                <a:t>have </a:t>
              </a:r>
              <a:r>
                <a:rPr lang="en-US" dirty="0">
                  <a:solidFill>
                    <a:srgbClr val="231F20"/>
                  </a:solidFill>
                  <a:latin typeface="Palatino-Roman"/>
                </a:rPr>
                <a:t>smaller </a:t>
              </a:r>
              <a:endParaRPr lang="en-US" dirty="0" smtClean="0">
                <a:solidFill>
                  <a:srgbClr val="231F20"/>
                </a:solidFill>
                <a:latin typeface="Palatino-Roman"/>
              </a:endParaRPr>
            </a:p>
            <a:p>
              <a:pPr algn="ctr"/>
              <a:r>
                <a:rPr lang="en-US" dirty="0" smtClean="0">
                  <a:solidFill>
                    <a:srgbClr val="231F20"/>
                  </a:solidFill>
                  <a:latin typeface="Palatino-Roman"/>
                </a:rPr>
                <a:t>lengths</a:t>
              </a:r>
              <a:r>
                <a:rPr lang="en-US" dirty="0">
                  <a:solidFill>
                    <a:srgbClr val="231F20"/>
                  </a:solidFill>
                  <a:latin typeface="Palatino-Roman"/>
                </a:rPr>
                <a:t>, relative to their heights and widths,</a:t>
              </a:r>
              <a:endParaRPr lang="en-US" dirty="0"/>
            </a:p>
          </p:txBody>
        </p:sp>
      </p:grpSp>
      <p:grpSp>
        <p:nvGrpSpPr>
          <p:cNvPr id="11" name="Group 10"/>
          <p:cNvGrpSpPr/>
          <p:nvPr/>
        </p:nvGrpSpPr>
        <p:grpSpPr>
          <a:xfrm>
            <a:off x="7151077" y="4173415"/>
            <a:ext cx="3841626" cy="2203939"/>
            <a:chOff x="7151077" y="4173415"/>
            <a:chExt cx="3841626" cy="2203939"/>
          </a:xfrm>
        </p:grpSpPr>
        <p:sp>
          <p:nvSpPr>
            <p:cNvPr id="8" name="Freeform 7"/>
            <p:cNvSpPr/>
            <p:nvPr/>
          </p:nvSpPr>
          <p:spPr>
            <a:xfrm>
              <a:off x="7151077" y="4173415"/>
              <a:ext cx="3165231" cy="2203939"/>
            </a:xfrm>
            <a:custGeom>
              <a:avLst/>
              <a:gdLst>
                <a:gd name="connsiteX0" fmla="*/ 234461 w 3165231"/>
                <a:gd name="connsiteY0" fmla="*/ 0 h 2203939"/>
                <a:gd name="connsiteX1" fmla="*/ 2016369 w 3165231"/>
                <a:gd name="connsiteY1" fmla="*/ 70339 h 2203939"/>
                <a:gd name="connsiteX2" fmla="*/ 3024554 w 3165231"/>
                <a:gd name="connsiteY2" fmla="*/ 773723 h 2203939"/>
                <a:gd name="connsiteX3" fmla="*/ 3165231 w 3165231"/>
                <a:gd name="connsiteY3" fmla="*/ 1688123 h 2203939"/>
                <a:gd name="connsiteX4" fmla="*/ 3024554 w 3165231"/>
                <a:gd name="connsiteY4" fmla="*/ 2157047 h 2203939"/>
                <a:gd name="connsiteX5" fmla="*/ 1641231 w 3165231"/>
                <a:gd name="connsiteY5" fmla="*/ 2203939 h 2203939"/>
                <a:gd name="connsiteX6" fmla="*/ 1406769 w 3165231"/>
                <a:gd name="connsiteY6" fmla="*/ 2157047 h 2203939"/>
                <a:gd name="connsiteX7" fmla="*/ 1289538 w 3165231"/>
                <a:gd name="connsiteY7" fmla="*/ 2110154 h 2203939"/>
                <a:gd name="connsiteX8" fmla="*/ 656492 w 3165231"/>
                <a:gd name="connsiteY8" fmla="*/ 1969477 h 2203939"/>
                <a:gd name="connsiteX9" fmla="*/ 515815 w 3165231"/>
                <a:gd name="connsiteY9" fmla="*/ 1805354 h 2203939"/>
                <a:gd name="connsiteX10" fmla="*/ 492369 w 3165231"/>
                <a:gd name="connsiteY10" fmla="*/ 1735016 h 2203939"/>
                <a:gd name="connsiteX11" fmla="*/ 398585 w 3165231"/>
                <a:gd name="connsiteY11" fmla="*/ 1617785 h 2203939"/>
                <a:gd name="connsiteX12" fmla="*/ 234461 w 3165231"/>
                <a:gd name="connsiteY12" fmla="*/ 1312985 h 2203939"/>
                <a:gd name="connsiteX13" fmla="*/ 140677 w 3165231"/>
                <a:gd name="connsiteY13" fmla="*/ 1101970 h 2203939"/>
                <a:gd name="connsiteX14" fmla="*/ 117231 w 3165231"/>
                <a:gd name="connsiteY14" fmla="*/ 1008185 h 2203939"/>
                <a:gd name="connsiteX15" fmla="*/ 93785 w 3165231"/>
                <a:gd name="connsiteY15" fmla="*/ 937847 h 2203939"/>
                <a:gd name="connsiteX16" fmla="*/ 46892 w 3165231"/>
                <a:gd name="connsiteY16" fmla="*/ 703385 h 2203939"/>
                <a:gd name="connsiteX17" fmla="*/ 0 w 3165231"/>
                <a:gd name="connsiteY17" fmla="*/ 328247 h 2203939"/>
                <a:gd name="connsiteX18" fmla="*/ 234461 w 3165231"/>
                <a:gd name="connsiteY18" fmla="*/ 0 h 220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5231" h="2203939">
                  <a:moveTo>
                    <a:pt x="234461" y="0"/>
                  </a:moveTo>
                  <a:lnTo>
                    <a:pt x="2016369" y="70339"/>
                  </a:lnTo>
                  <a:lnTo>
                    <a:pt x="3024554" y="773723"/>
                  </a:lnTo>
                  <a:lnTo>
                    <a:pt x="3165231" y="1688123"/>
                  </a:lnTo>
                  <a:lnTo>
                    <a:pt x="3024554" y="2157047"/>
                  </a:lnTo>
                  <a:lnTo>
                    <a:pt x="1641231" y="2203939"/>
                  </a:lnTo>
                  <a:cubicBezTo>
                    <a:pt x="1563077" y="2188308"/>
                    <a:pt x="1483780" y="2177583"/>
                    <a:pt x="1406769" y="2157047"/>
                  </a:cubicBezTo>
                  <a:cubicBezTo>
                    <a:pt x="1366103" y="2146203"/>
                    <a:pt x="1289538" y="2110154"/>
                    <a:pt x="1289538" y="2110154"/>
                  </a:cubicBezTo>
                  <a:lnTo>
                    <a:pt x="656492" y="1969477"/>
                  </a:lnTo>
                  <a:cubicBezTo>
                    <a:pt x="609600" y="1914769"/>
                    <a:pt x="557135" y="1864383"/>
                    <a:pt x="515815" y="1805354"/>
                  </a:cubicBezTo>
                  <a:cubicBezTo>
                    <a:pt x="501642" y="1785107"/>
                    <a:pt x="503421" y="1757121"/>
                    <a:pt x="492369" y="1735016"/>
                  </a:cubicBezTo>
                  <a:cubicBezTo>
                    <a:pt x="462791" y="1675860"/>
                    <a:pt x="442201" y="1661401"/>
                    <a:pt x="398585" y="1617785"/>
                  </a:cubicBezTo>
                  <a:lnTo>
                    <a:pt x="234461" y="1312985"/>
                  </a:lnTo>
                  <a:cubicBezTo>
                    <a:pt x="203200" y="1242647"/>
                    <a:pt x="168308" y="1173812"/>
                    <a:pt x="140677" y="1101970"/>
                  </a:cubicBezTo>
                  <a:cubicBezTo>
                    <a:pt x="129109" y="1071894"/>
                    <a:pt x="126084" y="1039169"/>
                    <a:pt x="117231" y="1008185"/>
                  </a:cubicBezTo>
                  <a:cubicBezTo>
                    <a:pt x="110442" y="984422"/>
                    <a:pt x="93785" y="937847"/>
                    <a:pt x="93785" y="937847"/>
                  </a:cubicBezTo>
                  <a:lnTo>
                    <a:pt x="46892" y="703385"/>
                  </a:lnTo>
                  <a:lnTo>
                    <a:pt x="0" y="328247"/>
                  </a:lnTo>
                  <a:lnTo>
                    <a:pt x="234461" y="0"/>
                  </a:lnTo>
                  <a:close/>
                </a:path>
              </a:pathLst>
            </a:cu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15266" y="4906052"/>
              <a:ext cx="1877437" cy="369332"/>
            </a:xfrm>
            <a:prstGeom prst="rect">
              <a:avLst/>
            </a:prstGeom>
          </p:spPr>
          <p:txBody>
            <a:bodyPr wrap="none">
              <a:spAutoFit/>
            </a:bodyPr>
            <a:lstStyle/>
            <a:p>
              <a:r>
                <a:rPr lang="en-US" dirty="0" err="1">
                  <a:solidFill>
                    <a:srgbClr val="231F20"/>
                  </a:solidFill>
                  <a:latin typeface="Palatino-Roman"/>
                </a:rPr>
                <a:t>Kuehneotherium</a:t>
              </a:r>
              <a:endParaRPr lang="en-US" dirty="0"/>
            </a:p>
          </p:txBody>
        </p:sp>
      </p:grpSp>
      <p:pic>
        <p:nvPicPr>
          <p:cNvPr id="15" name="Picture 14"/>
          <p:cNvPicPr>
            <a:picLocks noChangeAspect="1"/>
          </p:cNvPicPr>
          <p:nvPr/>
        </p:nvPicPr>
        <p:blipFill>
          <a:blip r:embed="rId4"/>
          <a:stretch>
            <a:fillRect/>
          </a:stretch>
        </p:blipFill>
        <p:spPr>
          <a:xfrm>
            <a:off x="3969528" y="1237701"/>
            <a:ext cx="8321553" cy="2706196"/>
          </a:xfrm>
          <a:prstGeom prst="rect">
            <a:avLst/>
          </a:prstGeom>
        </p:spPr>
      </p:pic>
      <p:sp>
        <p:nvSpPr>
          <p:cNvPr id="6" name="TextBox 5"/>
          <p:cNvSpPr txBox="1"/>
          <p:nvPr/>
        </p:nvSpPr>
        <p:spPr>
          <a:xfrm>
            <a:off x="3762329" y="4318349"/>
            <a:ext cx="2903424" cy="1477328"/>
          </a:xfrm>
          <a:prstGeom prst="rect">
            <a:avLst/>
          </a:prstGeom>
          <a:noFill/>
        </p:spPr>
        <p:txBody>
          <a:bodyPr wrap="none" rtlCol="0">
            <a:spAutoFit/>
          </a:bodyPr>
          <a:lstStyle/>
          <a:p>
            <a:r>
              <a:rPr lang="en-US" b="1" dirty="0" smtClean="0"/>
              <a:t>Q: </a:t>
            </a:r>
            <a:r>
              <a:rPr lang="en-US" dirty="0" smtClean="0"/>
              <a:t>PC2 &amp; PC1 are important, </a:t>
            </a:r>
          </a:p>
          <a:p>
            <a:r>
              <a:rPr lang="en-US" dirty="0" smtClean="0"/>
              <a:t>But how do you know</a:t>
            </a:r>
          </a:p>
          <a:p>
            <a:r>
              <a:rPr lang="en-US" dirty="0" smtClean="0"/>
              <a:t>If height, h/w, weight, </a:t>
            </a:r>
          </a:p>
          <a:p>
            <a:r>
              <a:rPr lang="en-US" dirty="0" smtClean="0"/>
              <a:t>roundness, </a:t>
            </a:r>
            <a:r>
              <a:rPr lang="en-US" dirty="0" err="1" smtClean="0"/>
              <a:t>etc</a:t>
            </a:r>
            <a:r>
              <a:rPr lang="en-US" dirty="0" smtClean="0"/>
              <a:t> are most</a:t>
            </a:r>
          </a:p>
          <a:p>
            <a:r>
              <a:rPr lang="en-US" dirty="0" smtClean="0"/>
              <a:t>Important??</a:t>
            </a:r>
            <a:endParaRPr lang="en-US" dirty="0"/>
          </a:p>
        </p:txBody>
      </p:sp>
      <p:sp>
        <p:nvSpPr>
          <p:cNvPr id="16" name="TextBox 15"/>
          <p:cNvSpPr txBox="1"/>
          <p:nvPr/>
        </p:nvSpPr>
        <p:spPr>
          <a:xfrm>
            <a:off x="3764417" y="5728010"/>
            <a:ext cx="6479915" cy="1200329"/>
          </a:xfrm>
          <a:prstGeom prst="rect">
            <a:avLst/>
          </a:prstGeom>
          <a:noFill/>
        </p:spPr>
        <p:txBody>
          <a:bodyPr wrap="none" rtlCol="0">
            <a:spAutoFit/>
          </a:bodyPr>
          <a:lstStyle/>
          <a:p>
            <a:r>
              <a:rPr lang="en-US" b="1" dirty="0" smtClean="0"/>
              <a:t>A: If </a:t>
            </a:r>
            <a:r>
              <a:rPr lang="en-US" dirty="0" smtClean="0"/>
              <a:t>(height,PC1) is large</a:t>
            </a:r>
          </a:p>
          <a:p>
            <a:r>
              <a:rPr lang="en-US" dirty="0" smtClean="0"/>
              <a:t>Then height important, if</a:t>
            </a:r>
          </a:p>
          <a:p>
            <a:r>
              <a:rPr lang="en-US" dirty="0" smtClean="0"/>
              <a:t>(h/w,PC1) is large then important,</a:t>
            </a:r>
          </a:p>
          <a:p>
            <a:r>
              <a:rPr lang="en-US" dirty="0" smtClean="0"/>
              <a:t>Etc. Make sure PC1 &amp; height are unit vectors so (height,PC1)=cos(</a:t>
            </a:r>
            <a:r>
              <a:rPr lang="en-US" dirty="0" smtClean="0">
                <a:latin typeface="Symbol" panose="05050102010706020507" pitchFamily="18" charset="2"/>
              </a:rPr>
              <a:t>f</a:t>
            </a:r>
            <a:r>
              <a:rPr lang="en-US" dirty="0" smtClean="0"/>
              <a:t>)</a:t>
            </a:r>
            <a:endParaRPr lang="en-US" dirty="0"/>
          </a:p>
        </p:txBody>
      </p:sp>
      <p:pic>
        <p:nvPicPr>
          <p:cNvPr id="12" name="Picture 11"/>
          <p:cNvPicPr>
            <a:picLocks noChangeAspect="1"/>
          </p:cNvPicPr>
          <p:nvPr/>
        </p:nvPicPr>
        <p:blipFill>
          <a:blip r:embed="rId5"/>
          <a:stretch>
            <a:fillRect/>
          </a:stretch>
        </p:blipFill>
        <p:spPr>
          <a:xfrm>
            <a:off x="3204659" y="1108585"/>
            <a:ext cx="8933320" cy="756082"/>
          </a:xfrm>
          <a:prstGeom prst="rect">
            <a:avLst/>
          </a:prstGeom>
        </p:spPr>
      </p:pic>
      <p:sp>
        <p:nvSpPr>
          <p:cNvPr id="13" name="Rectangle 12"/>
          <p:cNvSpPr/>
          <p:nvPr/>
        </p:nvSpPr>
        <p:spPr>
          <a:xfrm>
            <a:off x="9365291" y="4137930"/>
            <a:ext cx="2119423" cy="738664"/>
          </a:xfrm>
          <a:prstGeom prst="rect">
            <a:avLst/>
          </a:prstGeom>
        </p:spPr>
        <p:txBody>
          <a:bodyPr wrap="square">
            <a:spAutoFit/>
          </a:bodyPr>
          <a:lstStyle/>
          <a:p>
            <a:r>
              <a:rPr lang="en-US" sz="1400" dirty="0">
                <a:solidFill>
                  <a:srgbClr val="231F20"/>
                </a:solidFill>
                <a:latin typeface="Palatino-Roman"/>
              </a:rPr>
              <a:t>large teeth are on </a:t>
            </a:r>
            <a:endParaRPr lang="en-US" sz="1400" dirty="0" smtClean="0">
              <a:solidFill>
                <a:srgbClr val="231F20"/>
              </a:solidFill>
              <a:latin typeface="Palatino-Roman"/>
            </a:endParaRPr>
          </a:p>
          <a:p>
            <a:r>
              <a:rPr lang="en-US" sz="1400" dirty="0" smtClean="0">
                <a:solidFill>
                  <a:srgbClr val="231F20"/>
                </a:solidFill>
                <a:latin typeface="Palatino-Roman"/>
              </a:rPr>
              <a:t>the  left </a:t>
            </a:r>
            <a:r>
              <a:rPr lang="en-US" sz="1400" dirty="0">
                <a:solidFill>
                  <a:srgbClr val="231F20"/>
                </a:solidFill>
                <a:latin typeface="Palatino-Roman"/>
              </a:rPr>
              <a:t>and small</a:t>
            </a:r>
          </a:p>
          <a:p>
            <a:r>
              <a:rPr lang="en-US" sz="1400" dirty="0">
                <a:solidFill>
                  <a:srgbClr val="231F20"/>
                </a:solidFill>
                <a:latin typeface="Palatino-Roman"/>
              </a:rPr>
              <a:t>teeth on the right.</a:t>
            </a:r>
            <a:endParaRPr lang="en-US" sz="1400" dirty="0"/>
          </a:p>
        </p:txBody>
      </p:sp>
    </p:spTree>
    <p:extLst>
      <p:ext uri="{BB962C8B-B14F-4D97-AF65-F5344CB8AC3E}">
        <p14:creationId xmlns:p14="http://schemas.microsoft.com/office/powerpoint/2010/main" val="1395147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70628" y="346683"/>
            <a:ext cx="11737957"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Example: 9-Dimensional Teeth </a:t>
            </a:r>
            <a:r>
              <a:rPr lang="en-US" sz="5400" b="1" dirty="0" err="1" smtClean="0">
                <a:solidFill>
                  <a:srgbClr val="FF0000"/>
                </a:solidFill>
                <a:effectLst>
                  <a:outerShdw blurRad="38100" dist="38100" dir="2700000" algn="tl">
                    <a:srgbClr val="000000">
                      <a:alpha val="43137"/>
                    </a:srgbClr>
                  </a:outerShdw>
                </a:effectLst>
              </a:rPr>
              <a:t>Freatures</a:t>
            </a:r>
            <a:endParaRPr lang="en-US" sz="5400" b="1" dirty="0">
              <a:solidFill>
                <a:srgbClr val="FF0000"/>
              </a:solidFill>
              <a:effectLst>
                <a:outerShdw blurRad="38100" dist="38100" dir="2700000" algn="tl">
                  <a:srgbClr val="000000">
                    <a:alpha val="43137"/>
                  </a:srgbClr>
                </a:outerShdw>
              </a:effectLst>
            </a:endParaRPr>
          </a:p>
        </p:txBody>
      </p:sp>
      <p:pic>
        <p:nvPicPr>
          <p:cNvPr id="4" name="Picture 2" descr="https://www.sciencedaily.com/images/2014/08/140820135905_1_540x36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72" y="1715140"/>
            <a:ext cx="3301587" cy="2502256"/>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p:cNvSpPr/>
          <p:nvPr/>
        </p:nvSpPr>
        <p:spPr>
          <a:xfrm>
            <a:off x="0" y="1134215"/>
            <a:ext cx="3945467" cy="584775"/>
          </a:xfrm>
          <a:prstGeom prst="rect">
            <a:avLst/>
          </a:prstGeom>
        </p:spPr>
        <p:txBody>
          <a:bodyPr wrap="square">
            <a:spAutoFit/>
          </a:bodyPr>
          <a:lstStyle/>
          <a:p>
            <a:pPr algn="ctr"/>
            <a:r>
              <a:rPr lang="en-US" sz="1600" b="1" dirty="0" smtClean="0">
                <a:solidFill>
                  <a:srgbClr val="231F20"/>
                </a:solidFill>
                <a:effectLst>
                  <a:outerShdw blurRad="38100" dist="38100" dir="2700000" algn="tl">
                    <a:srgbClr val="000000">
                      <a:alpha val="43137"/>
                    </a:srgbClr>
                  </a:outerShdw>
                </a:effectLst>
                <a:latin typeface="Palatino-Roman"/>
              </a:rPr>
              <a:t>Goal: Distinguish </a:t>
            </a:r>
            <a:r>
              <a:rPr lang="en-US" sz="1600" b="1" dirty="0" err="1" smtClean="0">
                <a:solidFill>
                  <a:srgbClr val="231F20"/>
                </a:solidFill>
                <a:effectLst>
                  <a:outerShdw blurRad="38100" dist="38100" dir="2700000" algn="tl">
                    <a:srgbClr val="000000">
                      <a:alpha val="43137"/>
                    </a:srgbClr>
                  </a:outerShdw>
                </a:effectLst>
                <a:latin typeface="Palatino-Roman"/>
              </a:rPr>
              <a:t>Kuehneotherium</a:t>
            </a:r>
            <a:r>
              <a:rPr lang="en-US" sz="1600" b="1" dirty="0" smtClean="0">
                <a:solidFill>
                  <a:srgbClr val="231F20"/>
                </a:solidFill>
                <a:effectLst>
                  <a:outerShdw blurRad="38100" dist="38100" dir="2700000" algn="tl">
                    <a:srgbClr val="000000">
                      <a:alpha val="43137"/>
                    </a:srgbClr>
                  </a:outerShdw>
                </a:effectLst>
                <a:latin typeface="Palatino-Roman"/>
              </a:rPr>
              <a:t> teeth from Morgan teeth</a:t>
            </a:r>
            <a:endParaRPr lang="en-US" sz="1600" b="1" dirty="0">
              <a:effectLst>
                <a:outerShdw blurRad="38100" dist="38100" dir="2700000" algn="tl">
                  <a:srgbClr val="000000">
                    <a:alpha val="43137"/>
                  </a:srgbClr>
                </a:outerShdw>
              </a:effectLst>
            </a:endParaRPr>
          </a:p>
        </p:txBody>
      </p:sp>
      <p:grpSp>
        <p:nvGrpSpPr>
          <p:cNvPr id="7" name="Group 6"/>
          <p:cNvGrpSpPr/>
          <p:nvPr/>
        </p:nvGrpSpPr>
        <p:grpSpPr>
          <a:xfrm>
            <a:off x="5720249" y="1273753"/>
            <a:ext cx="6096000" cy="5584247"/>
            <a:chOff x="5720249" y="1273753"/>
            <a:chExt cx="6096000" cy="5584247"/>
          </a:xfrm>
        </p:grpSpPr>
        <p:pic>
          <p:nvPicPr>
            <p:cNvPr id="2" name="Picture 1"/>
            <p:cNvPicPr>
              <a:picLocks noChangeAspect="1"/>
            </p:cNvPicPr>
            <p:nvPr/>
          </p:nvPicPr>
          <p:blipFill>
            <a:blip r:embed="rId3"/>
            <a:stretch>
              <a:fillRect/>
            </a:stretch>
          </p:blipFill>
          <p:spPr>
            <a:xfrm>
              <a:off x="5867400" y="2004869"/>
              <a:ext cx="5801698" cy="4853131"/>
            </a:xfrm>
            <a:prstGeom prst="rect">
              <a:avLst/>
            </a:prstGeom>
          </p:spPr>
        </p:pic>
        <p:sp>
          <p:nvSpPr>
            <p:cNvPr id="5" name="Rectangle 4"/>
            <p:cNvSpPr/>
            <p:nvPr/>
          </p:nvSpPr>
          <p:spPr>
            <a:xfrm>
              <a:off x="5720249" y="1273753"/>
              <a:ext cx="6096000" cy="646331"/>
            </a:xfrm>
            <a:prstGeom prst="rect">
              <a:avLst/>
            </a:prstGeom>
          </p:spPr>
          <p:txBody>
            <a:bodyPr>
              <a:spAutoFit/>
            </a:bodyPr>
            <a:lstStyle/>
            <a:p>
              <a:pPr algn="ctr"/>
              <a:r>
                <a:rPr lang="en-US" dirty="0">
                  <a:solidFill>
                    <a:srgbClr val="231F20"/>
                  </a:solidFill>
                  <a:latin typeface="Palatino-Roman"/>
                </a:rPr>
                <a:t>Fossils near </a:t>
              </a:r>
              <a:r>
                <a:rPr lang="en-US" dirty="0" smtClean="0">
                  <a:solidFill>
                    <a:srgbClr val="231F20"/>
                  </a:solidFill>
                  <a:latin typeface="Palatino-Roman"/>
                </a:rPr>
                <a:t>the top </a:t>
              </a:r>
              <a:r>
                <a:rPr lang="en-US" dirty="0">
                  <a:solidFill>
                    <a:srgbClr val="231F20"/>
                  </a:solidFill>
                  <a:latin typeface="Palatino-Roman"/>
                </a:rPr>
                <a:t>of </a:t>
              </a:r>
              <a:r>
                <a:rPr lang="en-US" dirty="0" smtClean="0">
                  <a:solidFill>
                    <a:srgbClr val="09004C"/>
                  </a:solidFill>
                  <a:latin typeface="Palatino-Roman"/>
                </a:rPr>
                <a:t>figure </a:t>
              </a:r>
              <a:r>
                <a:rPr lang="en-US" dirty="0" smtClean="0">
                  <a:solidFill>
                    <a:srgbClr val="231F20"/>
                  </a:solidFill>
                  <a:latin typeface="Palatino-Roman"/>
                </a:rPr>
                <a:t>have </a:t>
              </a:r>
              <a:r>
                <a:rPr lang="en-US" dirty="0">
                  <a:solidFill>
                    <a:srgbClr val="231F20"/>
                  </a:solidFill>
                  <a:latin typeface="Palatino-Roman"/>
                </a:rPr>
                <a:t>smaller </a:t>
              </a:r>
              <a:endParaRPr lang="en-US" dirty="0" smtClean="0">
                <a:solidFill>
                  <a:srgbClr val="231F20"/>
                </a:solidFill>
                <a:latin typeface="Palatino-Roman"/>
              </a:endParaRPr>
            </a:p>
            <a:p>
              <a:pPr algn="ctr"/>
              <a:r>
                <a:rPr lang="en-US" dirty="0" smtClean="0">
                  <a:solidFill>
                    <a:srgbClr val="231F20"/>
                  </a:solidFill>
                  <a:latin typeface="Palatino-Roman"/>
                </a:rPr>
                <a:t>lengths</a:t>
              </a:r>
              <a:r>
                <a:rPr lang="en-US" dirty="0">
                  <a:solidFill>
                    <a:srgbClr val="231F20"/>
                  </a:solidFill>
                  <a:latin typeface="Palatino-Roman"/>
                </a:rPr>
                <a:t>, relative to their heights and widths,</a:t>
              </a:r>
              <a:endParaRPr lang="en-US" dirty="0"/>
            </a:p>
          </p:txBody>
        </p:sp>
      </p:grpSp>
      <p:grpSp>
        <p:nvGrpSpPr>
          <p:cNvPr id="11" name="Group 10"/>
          <p:cNvGrpSpPr/>
          <p:nvPr/>
        </p:nvGrpSpPr>
        <p:grpSpPr>
          <a:xfrm>
            <a:off x="7151077" y="4173415"/>
            <a:ext cx="3841626" cy="2203939"/>
            <a:chOff x="7151077" y="4173415"/>
            <a:chExt cx="3841626" cy="2203939"/>
          </a:xfrm>
        </p:grpSpPr>
        <p:sp>
          <p:nvSpPr>
            <p:cNvPr id="8" name="Freeform 7"/>
            <p:cNvSpPr/>
            <p:nvPr/>
          </p:nvSpPr>
          <p:spPr>
            <a:xfrm>
              <a:off x="7151077" y="4173415"/>
              <a:ext cx="3165231" cy="2203939"/>
            </a:xfrm>
            <a:custGeom>
              <a:avLst/>
              <a:gdLst>
                <a:gd name="connsiteX0" fmla="*/ 234461 w 3165231"/>
                <a:gd name="connsiteY0" fmla="*/ 0 h 2203939"/>
                <a:gd name="connsiteX1" fmla="*/ 2016369 w 3165231"/>
                <a:gd name="connsiteY1" fmla="*/ 70339 h 2203939"/>
                <a:gd name="connsiteX2" fmla="*/ 3024554 w 3165231"/>
                <a:gd name="connsiteY2" fmla="*/ 773723 h 2203939"/>
                <a:gd name="connsiteX3" fmla="*/ 3165231 w 3165231"/>
                <a:gd name="connsiteY3" fmla="*/ 1688123 h 2203939"/>
                <a:gd name="connsiteX4" fmla="*/ 3024554 w 3165231"/>
                <a:gd name="connsiteY4" fmla="*/ 2157047 h 2203939"/>
                <a:gd name="connsiteX5" fmla="*/ 1641231 w 3165231"/>
                <a:gd name="connsiteY5" fmla="*/ 2203939 h 2203939"/>
                <a:gd name="connsiteX6" fmla="*/ 1406769 w 3165231"/>
                <a:gd name="connsiteY6" fmla="*/ 2157047 h 2203939"/>
                <a:gd name="connsiteX7" fmla="*/ 1289538 w 3165231"/>
                <a:gd name="connsiteY7" fmla="*/ 2110154 h 2203939"/>
                <a:gd name="connsiteX8" fmla="*/ 656492 w 3165231"/>
                <a:gd name="connsiteY8" fmla="*/ 1969477 h 2203939"/>
                <a:gd name="connsiteX9" fmla="*/ 515815 w 3165231"/>
                <a:gd name="connsiteY9" fmla="*/ 1805354 h 2203939"/>
                <a:gd name="connsiteX10" fmla="*/ 492369 w 3165231"/>
                <a:gd name="connsiteY10" fmla="*/ 1735016 h 2203939"/>
                <a:gd name="connsiteX11" fmla="*/ 398585 w 3165231"/>
                <a:gd name="connsiteY11" fmla="*/ 1617785 h 2203939"/>
                <a:gd name="connsiteX12" fmla="*/ 234461 w 3165231"/>
                <a:gd name="connsiteY12" fmla="*/ 1312985 h 2203939"/>
                <a:gd name="connsiteX13" fmla="*/ 140677 w 3165231"/>
                <a:gd name="connsiteY13" fmla="*/ 1101970 h 2203939"/>
                <a:gd name="connsiteX14" fmla="*/ 117231 w 3165231"/>
                <a:gd name="connsiteY14" fmla="*/ 1008185 h 2203939"/>
                <a:gd name="connsiteX15" fmla="*/ 93785 w 3165231"/>
                <a:gd name="connsiteY15" fmla="*/ 937847 h 2203939"/>
                <a:gd name="connsiteX16" fmla="*/ 46892 w 3165231"/>
                <a:gd name="connsiteY16" fmla="*/ 703385 h 2203939"/>
                <a:gd name="connsiteX17" fmla="*/ 0 w 3165231"/>
                <a:gd name="connsiteY17" fmla="*/ 328247 h 2203939"/>
                <a:gd name="connsiteX18" fmla="*/ 234461 w 3165231"/>
                <a:gd name="connsiteY18" fmla="*/ 0 h 2203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165231" h="2203939">
                  <a:moveTo>
                    <a:pt x="234461" y="0"/>
                  </a:moveTo>
                  <a:lnTo>
                    <a:pt x="2016369" y="70339"/>
                  </a:lnTo>
                  <a:lnTo>
                    <a:pt x="3024554" y="773723"/>
                  </a:lnTo>
                  <a:lnTo>
                    <a:pt x="3165231" y="1688123"/>
                  </a:lnTo>
                  <a:lnTo>
                    <a:pt x="3024554" y="2157047"/>
                  </a:lnTo>
                  <a:lnTo>
                    <a:pt x="1641231" y="2203939"/>
                  </a:lnTo>
                  <a:cubicBezTo>
                    <a:pt x="1563077" y="2188308"/>
                    <a:pt x="1483780" y="2177583"/>
                    <a:pt x="1406769" y="2157047"/>
                  </a:cubicBezTo>
                  <a:cubicBezTo>
                    <a:pt x="1366103" y="2146203"/>
                    <a:pt x="1289538" y="2110154"/>
                    <a:pt x="1289538" y="2110154"/>
                  </a:cubicBezTo>
                  <a:lnTo>
                    <a:pt x="656492" y="1969477"/>
                  </a:lnTo>
                  <a:cubicBezTo>
                    <a:pt x="609600" y="1914769"/>
                    <a:pt x="557135" y="1864383"/>
                    <a:pt x="515815" y="1805354"/>
                  </a:cubicBezTo>
                  <a:cubicBezTo>
                    <a:pt x="501642" y="1785107"/>
                    <a:pt x="503421" y="1757121"/>
                    <a:pt x="492369" y="1735016"/>
                  </a:cubicBezTo>
                  <a:cubicBezTo>
                    <a:pt x="462791" y="1675860"/>
                    <a:pt x="442201" y="1661401"/>
                    <a:pt x="398585" y="1617785"/>
                  </a:cubicBezTo>
                  <a:lnTo>
                    <a:pt x="234461" y="1312985"/>
                  </a:lnTo>
                  <a:cubicBezTo>
                    <a:pt x="203200" y="1242647"/>
                    <a:pt x="168308" y="1173812"/>
                    <a:pt x="140677" y="1101970"/>
                  </a:cubicBezTo>
                  <a:cubicBezTo>
                    <a:pt x="129109" y="1071894"/>
                    <a:pt x="126084" y="1039169"/>
                    <a:pt x="117231" y="1008185"/>
                  </a:cubicBezTo>
                  <a:cubicBezTo>
                    <a:pt x="110442" y="984422"/>
                    <a:pt x="93785" y="937847"/>
                    <a:pt x="93785" y="937847"/>
                  </a:cubicBezTo>
                  <a:lnTo>
                    <a:pt x="46892" y="703385"/>
                  </a:lnTo>
                  <a:lnTo>
                    <a:pt x="0" y="328247"/>
                  </a:lnTo>
                  <a:lnTo>
                    <a:pt x="234461" y="0"/>
                  </a:lnTo>
                  <a:close/>
                </a:path>
              </a:pathLst>
            </a:cu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115266" y="4906052"/>
              <a:ext cx="1877437" cy="369332"/>
            </a:xfrm>
            <a:prstGeom prst="rect">
              <a:avLst/>
            </a:prstGeom>
          </p:spPr>
          <p:txBody>
            <a:bodyPr wrap="none">
              <a:spAutoFit/>
            </a:bodyPr>
            <a:lstStyle/>
            <a:p>
              <a:r>
                <a:rPr lang="en-US" dirty="0" err="1">
                  <a:solidFill>
                    <a:srgbClr val="231F20"/>
                  </a:solidFill>
                  <a:latin typeface="Palatino-Roman"/>
                </a:rPr>
                <a:t>Kuehneotherium</a:t>
              </a:r>
              <a:endParaRPr lang="en-US" dirty="0"/>
            </a:p>
          </p:txBody>
        </p:sp>
      </p:grpSp>
      <p:sp>
        <p:nvSpPr>
          <p:cNvPr id="6" name="TextBox 5"/>
          <p:cNvSpPr txBox="1"/>
          <p:nvPr/>
        </p:nvSpPr>
        <p:spPr>
          <a:xfrm>
            <a:off x="3582340" y="1722730"/>
            <a:ext cx="2903424" cy="1477328"/>
          </a:xfrm>
          <a:prstGeom prst="rect">
            <a:avLst/>
          </a:prstGeom>
          <a:noFill/>
        </p:spPr>
        <p:txBody>
          <a:bodyPr wrap="none" rtlCol="0">
            <a:spAutoFit/>
          </a:bodyPr>
          <a:lstStyle/>
          <a:p>
            <a:r>
              <a:rPr lang="en-US" b="1" dirty="0" smtClean="0"/>
              <a:t>Q: </a:t>
            </a:r>
            <a:r>
              <a:rPr lang="en-US" dirty="0" smtClean="0"/>
              <a:t>PC2 &amp; PC1 are important, </a:t>
            </a:r>
          </a:p>
          <a:p>
            <a:r>
              <a:rPr lang="en-US" dirty="0" smtClean="0"/>
              <a:t>But how do you know</a:t>
            </a:r>
          </a:p>
          <a:p>
            <a:r>
              <a:rPr lang="en-US" dirty="0" smtClean="0"/>
              <a:t>If height, h/w, weight, </a:t>
            </a:r>
          </a:p>
          <a:p>
            <a:r>
              <a:rPr lang="en-US" dirty="0" smtClean="0"/>
              <a:t>roundness, </a:t>
            </a:r>
            <a:r>
              <a:rPr lang="en-US" dirty="0" err="1" smtClean="0"/>
              <a:t>etc</a:t>
            </a:r>
            <a:r>
              <a:rPr lang="en-US" dirty="0" smtClean="0"/>
              <a:t> are most</a:t>
            </a:r>
          </a:p>
          <a:p>
            <a:r>
              <a:rPr lang="en-US" dirty="0" smtClean="0"/>
              <a:t>Important??</a:t>
            </a:r>
            <a:endParaRPr lang="en-US" dirty="0"/>
          </a:p>
        </p:txBody>
      </p:sp>
      <p:sp>
        <p:nvSpPr>
          <p:cNvPr id="16" name="TextBox 15"/>
          <p:cNvSpPr txBox="1"/>
          <p:nvPr/>
        </p:nvSpPr>
        <p:spPr>
          <a:xfrm>
            <a:off x="243272" y="4217396"/>
            <a:ext cx="4390241" cy="1477328"/>
          </a:xfrm>
          <a:prstGeom prst="rect">
            <a:avLst/>
          </a:prstGeom>
          <a:noFill/>
        </p:spPr>
        <p:txBody>
          <a:bodyPr wrap="none" rtlCol="0">
            <a:spAutoFit/>
          </a:bodyPr>
          <a:lstStyle/>
          <a:p>
            <a:r>
              <a:rPr lang="en-US" b="1" dirty="0" smtClean="0"/>
              <a:t>A: If </a:t>
            </a:r>
            <a:r>
              <a:rPr lang="en-US" dirty="0" smtClean="0"/>
              <a:t>(height,PC1)=cos</a:t>
            </a:r>
            <a:r>
              <a:rPr lang="en-US" dirty="0" smtClean="0">
                <a:latin typeface="Symbol" panose="05050102010706020507" pitchFamily="18" charset="2"/>
              </a:rPr>
              <a:t>F~1 </a:t>
            </a:r>
            <a:r>
              <a:rPr lang="en-US" dirty="0" smtClean="0"/>
              <a:t> is large</a:t>
            </a:r>
          </a:p>
          <a:p>
            <a:r>
              <a:rPr lang="en-US" dirty="0" smtClean="0"/>
              <a:t>Then height important, if</a:t>
            </a:r>
          </a:p>
          <a:p>
            <a:r>
              <a:rPr lang="en-US" dirty="0" smtClean="0"/>
              <a:t>(h/w,PC1) is large then important,</a:t>
            </a:r>
          </a:p>
          <a:p>
            <a:r>
              <a:rPr lang="en-US" dirty="0" smtClean="0"/>
              <a:t>Etc. Make sure PC1 &amp; height are unit vectors </a:t>
            </a:r>
          </a:p>
          <a:p>
            <a:r>
              <a:rPr lang="en-US" dirty="0" smtClean="0"/>
              <a:t>so (height,PC1)=cos(</a:t>
            </a:r>
            <a:r>
              <a:rPr lang="en-US" dirty="0" smtClean="0">
                <a:latin typeface="Symbol" panose="05050102010706020507" pitchFamily="18" charset="2"/>
              </a:rPr>
              <a:t>f</a:t>
            </a:r>
            <a:r>
              <a:rPr lang="en-US" dirty="0" smtClean="0"/>
              <a:t>)</a:t>
            </a:r>
            <a:endParaRPr lang="en-US" dirty="0"/>
          </a:p>
        </p:txBody>
      </p:sp>
      <p:grpSp>
        <p:nvGrpSpPr>
          <p:cNvPr id="25" name="Group 24"/>
          <p:cNvGrpSpPr/>
          <p:nvPr/>
        </p:nvGrpSpPr>
        <p:grpSpPr>
          <a:xfrm flipH="1">
            <a:off x="1972733" y="5711982"/>
            <a:ext cx="2281855" cy="967311"/>
            <a:chOff x="3677581" y="3988749"/>
            <a:chExt cx="1909946" cy="967311"/>
          </a:xfrm>
        </p:grpSpPr>
        <p:grpSp>
          <p:nvGrpSpPr>
            <p:cNvPr id="20" name="Group 19"/>
            <p:cNvGrpSpPr/>
            <p:nvPr/>
          </p:nvGrpSpPr>
          <p:grpSpPr>
            <a:xfrm>
              <a:off x="3677581" y="3988749"/>
              <a:ext cx="1909946" cy="930795"/>
              <a:chOff x="6701712" y="3307073"/>
              <a:chExt cx="1909946" cy="930795"/>
            </a:xfrm>
          </p:grpSpPr>
          <p:cxnSp>
            <p:nvCxnSpPr>
              <p:cNvPr id="10" name="Straight Arrow Connector 9"/>
              <p:cNvCxnSpPr/>
              <p:nvPr/>
            </p:nvCxnSpPr>
            <p:spPr>
              <a:xfrm flipH="1" flipV="1">
                <a:off x="7260465" y="3801453"/>
                <a:ext cx="1227044" cy="41496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7174524" y="4237868"/>
                <a:ext cx="1336430" cy="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701712" y="3307073"/>
                <a:ext cx="1909946" cy="369332"/>
              </a:xfrm>
              <a:prstGeom prst="rect">
                <a:avLst/>
              </a:prstGeom>
              <a:noFill/>
            </p:spPr>
            <p:txBody>
              <a:bodyPr wrap="none" rtlCol="0">
                <a:spAutoFit/>
              </a:bodyPr>
              <a:lstStyle/>
              <a:p>
                <a:r>
                  <a:rPr lang="en-US" dirty="0" smtClean="0"/>
                  <a:t>(</a:t>
                </a:r>
                <a:r>
                  <a:rPr lang="en-US" dirty="0" smtClean="0">
                    <a:solidFill>
                      <a:srgbClr val="FF0000"/>
                    </a:solidFill>
                  </a:rPr>
                  <a:t>Teeth length</a:t>
                </a:r>
                <a:r>
                  <a:rPr lang="en-US" dirty="0" smtClean="0"/>
                  <a:t>,</a:t>
                </a:r>
                <a:r>
                  <a:rPr lang="en-US" b="1" dirty="0" smtClean="0">
                    <a:solidFill>
                      <a:srgbClr val="7030A0"/>
                    </a:solidFill>
                    <a:effectLst>
                      <a:outerShdw blurRad="38100" dist="38100" dir="2700000" algn="tl">
                        <a:srgbClr val="000000">
                          <a:alpha val="43137"/>
                        </a:srgbClr>
                      </a:outerShdw>
                    </a:effectLst>
                  </a:rPr>
                  <a:t>PC1</a:t>
                </a:r>
                <a:r>
                  <a:rPr lang="en-US" dirty="0" smtClean="0"/>
                  <a:t>)</a:t>
                </a:r>
                <a:endParaRPr lang="en-US" dirty="0"/>
              </a:p>
            </p:txBody>
          </p:sp>
        </p:grpSp>
        <p:sp>
          <p:nvSpPr>
            <p:cNvPr id="23" name="Rectangle 22"/>
            <p:cNvSpPr/>
            <p:nvPr/>
          </p:nvSpPr>
          <p:spPr>
            <a:xfrm>
              <a:off x="4363874" y="4586728"/>
              <a:ext cx="360996" cy="369332"/>
            </a:xfrm>
            <a:prstGeom prst="rect">
              <a:avLst/>
            </a:prstGeom>
          </p:spPr>
          <p:txBody>
            <a:bodyPr wrap="none">
              <a:spAutoFit/>
            </a:bodyPr>
            <a:lstStyle/>
            <a:p>
              <a:r>
                <a:rPr lang="en-US" dirty="0">
                  <a:latin typeface="Symbol" panose="05050102010706020507" pitchFamily="18" charset="2"/>
                </a:rPr>
                <a:t>F</a:t>
              </a:r>
              <a:endParaRPr lang="en-US" dirty="0"/>
            </a:p>
          </p:txBody>
        </p:sp>
      </p:grpSp>
      <p:grpSp>
        <p:nvGrpSpPr>
          <p:cNvPr id="13" name="Group 12"/>
          <p:cNvGrpSpPr/>
          <p:nvPr/>
        </p:nvGrpSpPr>
        <p:grpSpPr>
          <a:xfrm>
            <a:off x="2230239" y="6071521"/>
            <a:ext cx="1352101" cy="876228"/>
            <a:chOff x="2230239" y="6071521"/>
            <a:chExt cx="1352101" cy="876228"/>
          </a:xfrm>
        </p:grpSpPr>
        <p:sp>
          <p:nvSpPr>
            <p:cNvPr id="3" name="Rectangle 2"/>
            <p:cNvSpPr/>
            <p:nvPr/>
          </p:nvSpPr>
          <p:spPr>
            <a:xfrm>
              <a:off x="2438392" y="6071521"/>
              <a:ext cx="546945" cy="369332"/>
            </a:xfrm>
            <a:prstGeom prst="rect">
              <a:avLst/>
            </a:prstGeom>
          </p:spPr>
          <p:txBody>
            <a:bodyPr wrap="none">
              <a:spAutoFit/>
            </a:bodyPr>
            <a:lstStyle/>
            <a:p>
              <a:r>
                <a:rPr lang="en-US" b="1" dirty="0">
                  <a:solidFill>
                    <a:srgbClr val="7030A0"/>
                  </a:solidFill>
                  <a:effectLst>
                    <a:outerShdw blurRad="38100" dist="38100" dir="2700000" algn="tl">
                      <a:srgbClr val="000000">
                        <a:alpha val="43137"/>
                      </a:srgbClr>
                    </a:outerShdw>
                  </a:effectLst>
                </a:rPr>
                <a:t>PC1</a:t>
              </a:r>
              <a:endParaRPr lang="en-US" dirty="0"/>
            </a:p>
          </p:txBody>
        </p:sp>
        <p:sp>
          <p:nvSpPr>
            <p:cNvPr id="12" name="Rectangle 11"/>
            <p:cNvSpPr/>
            <p:nvPr/>
          </p:nvSpPr>
          <p:spPr>
            <a:xfrm>
              <a:off x="2230239" y="6578417"/>
              <a:ext cx="1352101" cy="369332"/>
            </a:xfrm>
            <a:prstGeom prst="rect">
              <a:avLst/>
            </a:prstGeom>
          </p:spPr>
          <p:txBody>
            <a:bodyPr wrap="none">
              <a:spAutoFit/>
            </a:bodyPr>
            <a:lstStyle/>
            <a:p>
              <a:r>
                <a:rPr lang="en-US" dirty="0">
                  <a:solidFill>
                    <a:srgbClr val="FF0000"/>
                  </a:solidFill>
                </a:rPr>
                <a:t>Teeth length</a:t>
              </a:r>
              <a:endParaRPr lang="en-US" dirty="0"/>
            </a:p>
          </p:txBody>
        </p:sp>
      </p:grpSp>
    </p:spTree>
    <p:extLst>
      <p:ext uri="{BB962C8B-B14F-4D97-AF65-F5344CB8AC3E}">
        <p14:creationId xmlns:p14="http://schemas.microsoft.com/office/powerpoint/2010/main" val="1850886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2144046" y="166780"/>
            <a:ext cx="7370929"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rPr>
              <a:t>What is Meaning of PC1?</a:t>
            </a:r>
            <a:endParaRPr lang="en-US" sz="5400" b="1" dirty="0">
              <a:effectLst>
                <a:outerShdw blurRad="38100" dist="38100" dir="2700000" algn="tl">
                  <a:srgbClr val="000000">
                    <a:alpha val="43137"/>
                  </a:srgbClr>
                </a:outerShdw>
              </a:effectLst>
            </a:endParaRPr>
          </a:p>
        </p:txBody>
      </p:sp>
      <p:cxnSp>
        <p:nvCxnSpPr>
          <p:cNvPr id="10" name="Straight Connector 9"/>
          <p:cNvCxnSpPr/>
          <p:nvPr/>
        </p:nvCxnSpPr>
        <p:spPr>
          <a:xfrm>
            <a:off x="2713175" y="2582785"/>
            <a:ext cx="0" cy="142774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672798" y="3978419"/>
            <a:ext cx="3061766" cy="1114924"/>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2638038" y="2839462"/>
            <a:ext cx="1259303" cy="1058769"/>
            <a:chOff x="2422358" y="2638937"/>
            <a:chExt cx="1259303" cy="1058769"/>
          </a:xfrm>
        </p:grpSpPr>
        <p:sp>
          <p:nvSpPr>
            <p:cNvPr id="18" name="Oval 17"/>
            <p:cNvSpPr/>
            <p:nvPr/>
          </p:nvSpPr>
          <p:spPr>
            <a:xfrm>
              <a:off x="2422358" y="3433011"/>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19136" y="3441033"/>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839452" y="3240509"/>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959768" y="3039985"/>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256546" y="2839461"/>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553324" y="2638937"/>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1163055" y="3914270"/>
            <a:ext cx="1259303" cy="1058769"/>
            <a:chOff x="2574758" y="2791337"/>
            <a:chExt cx="1259303" cy="1058769"/>
          </a:xfrm>
        </p:grpSpPr>
        <p:sp>
          <p:nvSpPr>
            <p:cNvPr id="25" name="Oval 24"/>
            <p:cNvSpPr/>
            <p:nvPr/>
          </p:nvSpPr>
          <p:spPr>
            <a:xfrm>
              <a:off x="2574758" y="3585411"/>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871536" y="3593433"/>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991852" y="3392909"/>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112168" y="3192385"/>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408946" y="2991861"/>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705724" y="2791337"/>
              <a:ext cx="128337" cy="2566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3" name="Straight Connector 12"/>
          <p:cNvCxnSpPr/>
          <p:nvPr/>
        </p:nvCxnSpPr>
        <p:spPr>
          <a:xfrm flipV="1">
            <a:off x="755374" y="3315150"/>
            <a:ext cx="3876261" cy="1401217"/>
          </a:xfrm>
          <a:prstGeom prst="line">
            <a:avLst/>
          </a:prstGeom>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rot="20360280">
            <a:off x="1030706" y="3114626"/>
            <a:ext cx="3753853" cy="1457365"/>
          </a:xfrm>
          <a:prstGeom prst="rect">
            <a:avLst/>
          </a:prstGeom>
          <a:solidFill>
            <a:schemeClr val="accent1">
              <a:alpha val="36000"/>
            </a:schemeClr>
          </a:solidFill>
          <a:effectLst>
            <a:outerShdw blurRad="152400" dist="317500" dir="5400000" sx="90000" sy="-19000" rotWithShape="0">
              <a:prstClr val="black">
                <a:alpha val="15000"/>
              </a:prstClr>
            </a:outerShdw>
          </a:effectLst>
          <a:scene3d>
            <a:camera prst="perspectiveHeroicExtremeRightFacing"/>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p:cNvSpPr txBox="1"/>
          <p:nvPr/>
        </p:nvSpPr>
        <p:spPr>
          <a:xfrm>
            <a:off x="5829511" y="4619096"/>
            <a:ext cx="580608" cy="707886"/>
          </a:xfrm>
          <a:prstGeom prst="rect">
            <a:avLst/>
          </a:prstGeom>
          <a:noFill/>
        </p:spPr>
        <p:txBody>
          <a:bodyPr wrap="none" rtlCol="0">
            <a:spAutoFit/>
          </a:bodyPr>
          <a:lstStyle/>
          <a:p>
            <a:r>
              <a:rPr lang="en-US" sz="4000" dirty="0" smtClean="0"/>
              <a:t>x</a:t>
            </a:r>
            <a:r>
              <a:rPr lang="en-US" sz="4000" baseline="-25000" dirty="0" smtClean="0"/>
              <a:t>2</a:t>
            </a:r>
            <a:endParaRPr lang="en-US" sz="4000" dirty="0"/>
          </a:p>
        </p:txBody>
      </p:sp>
      <p:sp>
        <p:nvSpPr>
          <p:cNvPr id="44" name="TextBox 43"/>
          <p:cNvSpPr txBox="1"/>
          <p:nvPr/>
        </p:nvSpPr>
        <p:spPr>
          <a:xfrm>
            <a:off x="4671024" y="2864173"/>
            <a:ext cx="580608" cy="707886"/>
          </a:xfrm>
          <a:prstGeom prst="rect">
            <a:avLst/>
          </a:prstGeom>
          <a:noFill/>
        </p:spPr>
        <p:txBody>
          <a:bodyPr wrap="none" rtlCol="0">
            <a:spAutoFit/>
          </a:bodyPr>
          <a:lstStyle/>
          <a:p>
            <a:r>
              <a:rPr lang="en-US" sz="4000" dirty="0" smtClean="0"/>
              <a:t>x</a:t>
            </a:r>
            <a:r>
              <a:rPr lang="en-US" sz="4000" baseline="-25000" dirty="0" smtClean="0"/>
              <a:t>1</a:t>
            </a:r>
            <a:endParaRPr lang="en-US" sz="4000" dirty="0"/>
          </a:p>
        </p:txBody>
      </p:sp>
      <p:sp>
        <p:nvSpPr>
          <p:cNvPr id="45" name="TextBox 44"/>
          <p:cNvSpPr txBox="1"/>
          <p:nvPr/>
        </p:nvSpPr>
        <p:spPr>
          <a:xfrm>
            <a:off x="2121598" y="1901376"/>
            <a:ext cx="580608" cy="707886"/>
          </a:xfrm>
          <a:prstGeom prst="rect">
            <a:avLst/>
          </a:prstGeom>
          <a:noFill/>
        </p:spPr>
        <p:txBody>
          <a:bodyPr wrap="none" rtlCol="0">
            <a:spAutoFit/>
          </a:bodyPr>
          <a:lstStyle/>
          <a:p>
            <a:r>
              <a:rPr lang="en-US" sz="4000" dirty="0" smtClean="0"/>
              <a:t>x</a:t>
            </a:r>
            <a:r>
              <a:rPr lang="en-US" sz="4000" baseline="-25000" dirty="0" smtClean="0"/>
              <a:t>3</a:t>
            </a:r>
            <a:endParaRPr lang="en-US" sz="4000" dirty="0"/>
          </a:p>
        </p:txBody>
      </p:sp>
      <p:grpSp>
        <p:nvGrpSpPr>
          <p:cNvPr id="56" name="Group 55"/>
          <p:cNvGrpSpPr/>
          <p:nvPr/>
        </p:nvGrpSpPr>
        <p:grpSpPr>
          <a:xfrm>
            <a:off x="825476" y="2371040"/>
            <a:ext cx="3819635" cy="1649694"/>
            <a:chOff x="825476" y="2371040"/>
            <a:chExt cx="3819635" cy="1649694"/>
          </a:xfrm>
        </p:grpSpPr>
        <p:grpSp>
          <p:nvGrpSpPr>
            <p:cNvPr id="52" name="Group 51"/>
            <p:cNvGrpSpPr/>
            <p:nvPr/>
          </p:nvGrpSpPr>
          <p:grpSpPr>
            <a:xfrm>
              <a:off x="1498704" y="2801547"/>
              <a:ext cx="2535342" cy="1219187"/>
              <a:chOff x="1668339" y="2820726"/>
              <a:chExt cx="2535342" cy="1219187"/>
            </a:xfrm>
          </p:grpSpPr>
          <p:cxnSp>
            <p:nvCxnSpPr>
              <p:cNvPr id="46" name="Straight Connector 45"/>
              <p:cNvCxnSpPr/>
              <p:nvPr/>
            </p:nvCxnSpPr>
            <p:spPr>
              <a:xfrm flipV="1">
                <a:off x="2826342" y="2820726"/>
                <a:ext cx="1377339" cy="121918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1668339" y="2828277"/>
                <a:ext cx="1172815" cy="12116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3" name="TextBox 52"/>
            <p:cNvSpPr txBox="1"/>
            <p:nvPr/>
          </p:nvSpPr>
          <p:spPr>
            <a:xfrm>
              <a:off x="4034046" y="2371040"/>
              <a:ext cx="611065" cy="461665"/>
            </a:xfrm>
            <a:prstGeom prst="rect">
              <a:avLst/>
            </a:prstGeom>
            <a:noFill/>
          </p:spPr>
          <p:txBody>
            <a:bodyPr wrap="none" rtlCol="0">
              <a:spAutoFit/>
            </a:bodyPr>
            <a:lstStyle/>
            <a:p>
              <a:r>
                <a:rPr lang="en-US" sz="2400" dirty="0" smtClean="0">
                  <a:solidFill>
                    <a:srgbClr val="FF0000"/>
                  </a:solidFill>
                </a:rPr>
                <a:t>PC</a:t>
              </a:r>
              <a:r>
                <a:rPr lang="en-US" sz="2400" baseline="-25000" dirty="0" smtClean="0">
                  <a:solidFill>
                    <a:srgbClr val="FF0000"/>
                  </a:solidFill>
                </a:rPr>
                <a:t>1</a:t>
              </a:r>
              <a:endParaRPr lang="en-US" sz="2400" dirty="0">
                <a:solidFill>
                  <a:srgbClr val="FF0000"/>
                </a:solidFill>
              </a:endParaRPr>
            </a:p>
          </p:txBody>
        </p:sp>
        <p:sp>
          <p:nvSpPr>
            <p:cNvPr id="55" name="TextBox 54"/>
            <p:cNvSpPr txBox="1"/>
            <p:nvPr/>
          </p:nvSpPr>
          <p:spPr>
            <a:xfrm>
              <a:off x="825476" y="2564584"/>
              <a:ext cx="611065" cy="461665"/>
            </a:xfrm>
            <a:prstGeom prst="rect">
              <a:avLst/>
            </a:prstGeom>
            <a:noFill/>
          </p:spPr>
          <p:txBody>
            <a:bodyPr wrap="none" rtlCol="0">
              <a:spAutoFit/>
            </a:bodyPr>
            <a:lstStyle/>
            <a:p>
              <a:r>
                <a:rPr lang="en-US" sz="2400" dirty="0" smtClean="0">
                  <a:solidFill>
                    <a:srgbClr val="FF0000"/>
                  </a:solidFill>
                </a:rPr>
                <a:t>PC</a:t>
              </a:r>
              <a:r>
                <a:rPr lang="en-US" sz="2400" baseline="-25000" dirty="0" smtClean="0">
                  <a:solidFill>
                    <a:srgbClr val="FF0000"/>
                  </a:solidFill>
                </a:rPr>
                <a:t>2</a:t>
              </a:r>
              <a:endParaRPr lang="en-US" sz="2400" dirty="0">
                <a:solidFill>
                  <a:srgbClr val="FF0000"/>
                </a:solidFill>
              </a:endParaRPr>
            </a:p>
          </p:txBody>
        </p:sp>
      </p:grpSp>
      <p:sp>
        <p:nvSpPr>
          <p:cNvPr id="57" name="TextBox 56"/>
          <p:cNvSpPr txBox="1"/>
          <p:nvPr/>
        </p:nvSpPr>
        <p:spPr>
          <a:xfrm>
            <a:off x="6836677" y="1936584"/>
            <a:ext cx="2653290" cy="707886"/>
          </a:xfrm>
          <a:prstGeom prst="rect">
            <a:avLst/>
          </a:prstGeom>
          <a:noFill/>
        </p:spPr>
        <p:txBody>
          <a:bodyPr wrap="none" rtlCol="0">
            <a:spAutoFit/>
          </a:bodyPr>
          <a:lstStyle/>
          <a:p>
            <a:r>
              <a:rPr lang="en-US" sz="4000" dirty="0" smtClean="0"/>
              <a:t>(</a:t>
            </a:r>
            <a:r>
              <a:rPr lang="en-US" sz="3200" dirty="0" smtClean="0">
                <a:solidFill>
                  <a:srgbClr val="FF0000"/>
                </a:solidFill>
              </a:rPr>
              <a:t>PC</a:t>
            </a:r>
            <a:r>
              <a:rPr lang="en-US" sz="3200" baseline="-25000" dirty="0" smtClean="0">
                <a:solidFill>
                  <a:srgbClr val="FF0000"/>
                </a:solidFill>
              </a:rPr>
              <a:t>1</a:t>
            </a:r>
            <a:r>
              <a:rPr lang="en-US" sz="4000" baseline="-25000" dirty="0" smtClean="0"/>
              <a:t>,</a:t>
            </a:r>
            <a:r>
              <a:rPr lang="en-US" sz="4000" dirty="0" smtClean="0"/>
              <a:t> x</a:t>
            </a:r>
            <a:r>
              <a:rPr lang="en-US" sz="4000" baseline="-25000" dirty="0"/>
              <a:t>1</a:t>
            </a:r>
            <a:r>
              <a:rPr lang="en-US" sz="4000" dirty="0" smtClean="0"/>
              <a:t> ) ~ .7</a:t>
            </a:r>
            <a:endParaRPr lang="en-US" sz="4000" dirty="0"/>
          </a:p>
        </p:txBody>
      </p:sp>
      <p:sp>
        <p:nvSpPr>
          <p:cNvPr id="60" name="TextBox 59"/>
          <p:cNvSpPr txBox="1"/>
          <p:nvPr/>
        </p:nvSpPr>
        <p:spPr>
          <a:xfrm>
            <a:off x="6865624" y="2603155"/>
            <a:ext cx="2523448" cy="707886"/>
          </a:xfrm>
          <a:prstGeom prst="rect">
            <a:avLst/>
          </a:prstGeom>
          <a:noFill/>
        </p:spPr>
        <p:txBody>
          <a:bodyPr wrap="none" rtlCol="0">
            <a:spAutoFit/>
          </a:bodyPr>
          <a:lstStyle/>
          <a:p>
            <a:r>
              <a:rPr lang="en-US" sz="4000" dirty="0" smtClean="0"/>
              <a:t>(</a:t>
            </a:r>
            <a:r>
              <a:rPr lang="en-US" sz="3200" dirty="0" smtClean="0">
                <a:solidFill>
                  <a:srgbClr val="FF0000"/>
                </a:solidFill>
              </a:rPr>
              <a:t>PC</a:t>
            </a:r>
            <a:r>
              <a:rPr lang="en-US" sz="3200" baseline="-25000" dirty="0" smtClean="0">
                <a:solidFill>
                  <a:srgbClr val="FF0000"/>
                </a:solidFill>
              </a:rPr>
              <a:t>1</a:t>
            </a:r>
            <a:r>
              <a:rPr lang="en-US" sz="4000" baseline="-25000" dirty="0" smtClean="0"/>
              <a:t>,</a:t>
            </a:r>
            <a:r>
              <a:rPr lang="en-US" sz="4000" dirty="0" smtClean="0"/>
              <a:t> x</a:t>
            </a:r>
            <a:r>
              <a:rPr lang="en-US" sz="4000" baseline="-25000" dirty="0" smtClean="0"/>
              <a:t>2</a:t>
            </a:r>
            <a:r>
              <a:rPr lang="en-US" sz="4000" dirty="0" smtClean="0"/>
              <a:t> ) ~ 0</a:t>
            </a:r>
            <a:endParaRPr lang="en-US" sz="4000" dirty="0"/>
          </a:p>
        </p:txBody>
      </p:sp>
      <p:sp>
        <p:nvSpPr>
          <p:cNvPr id="61" name="TextBox 60"/>
          <p:cNvSpPr txBox="1"/>
          <p:nvPr/>
        </p:nvSpPr>
        <p:spPr>
          <a:xfrm>
            <a:off x="6896311" y="3215427"/>
            <a:ext cx="2912977" cy="707886"/>
          </a:xfrm>
          <a:prstGeom prst="rect">
            <a:avLst/>
          </a:prstGeom>
          <a:noFill/>
        </p:spPr>
        <p:txBody>
          <a:bodyPr wrap="none" rtlCol="0">
            <a:spAutoFit/>
          </a:bodyPr>
          <a:lstStyle/>
          <a:p>
            <a:r>
              <a:rPr lang="en-US" sz="4000" dirty="0" smtClean="0"/>
              <a:t>(</a:t>
            </a:r>
            <a:r>
              <a:rPr lang="en-US" sz="3200" dirty="0" smtClean="0">
                <a:solidFill>
                  <a:srgbClr val="FF0000"/>
                </a:solidFill>
              </a:rPr>
              <a:t>PC</a:t>
            </a:r>
            <a:r>
              <a:rPr lang="en-US" sz="3200" baseline="-25000" dirty="0" smtClean="0">
                <a:solidFill>
                  <a:srgbClr val="FF0000"/>
                </a:solidFill>
              </a:rPr>
              <a:t>1</a:t>
            </a:r>
            <a:r>
              <a:rPr lang="en-US" sz="4000" baseline="-25000" dirty="0" smtClean="0"/>
              <a:t>,</a:t>
            </a:r>
            <a:r>
              <a:rPr lang="en-US" sz="4000" dirty="0" smtClean="0"/>
              <a:t> x</a:t>
            </a:r>
            <a:r>
              <a:rPr lang="en-US" sz="4000" baseline="-25000" dirty="0"/>
              <a:t>3</a:t>
            </a:r>
            <a:r>
              <a:rPr lang="en-US" sz="4000" dirty="0" smtClean="0"/>
              <a:t> ) ~ .69</a:t>
            </a:r>
            <a:endParaRPr lang="en-US" sz="4000" dirty="0"/>
          </a:p>
        </p:txBody>
      </p:sp>
      <p:sp>
        <p:nvSpPr>
          <p:cNvPr id="62" name="TextBox 61"/>
          <p:cNvSpPr txBox="1"/>
          <p:nvPr/>
        </p:nvSpPr>
        <p:spPr>
          <a:xfrm>
            <a:off x="4526738" y="1426602"/>
            <a:ext cx="7406130" cy="523220"/>
          </a:xfrm>
          <a:prstGeom prst="rect">
            <a:avLst/>
          </a:prstGeom>
          <a:noFill/>
        </p:spPr>
        <p:txBody>
          <a:bodyPr wrap="none" rtlCol="0">
            <a:spAutoFit/>
          </a:bodyPr>
          <a:lstStyle/>
          <a:p>
            <a:r>
              <a:rPr lang="en-US" sz="2800" dirty="0" smtClean="0"/>
              <a:t>Test each x</a:t>
            </a:r>
            <a:r>
              <a:rPr lang="en-US" sz="2800" baseline="-25000" dirty="0" smtClean="0"/>
              <a:t>i</a:t>
            </a:r>
            <a:r>
              <a:rPr lang="en-US" sz="2800" dirty="0" smtClean="0"/>
              <a:t> to see how much it contributes to </a:t>
            </a:r>
            <a:r>
              <a:rPr lang="en-US" sz="2800" dirty="0" smtClean="0">
                <a:solidFill>
                  <a:srgbClr val="FF0000"/>
                </a:solidFill>
              </a:rPr>
              <a:t>PC</a:t>
            </a:r>
            <a:r>
              <a:rPr lang="en-US" sz="2800" baseline="-25000" dirty="0" smtClean="0">
                <a:solidFill>
                  <a:srgbClr val="FF0000"/>
                </a:solidFill>
              </a:rPr>
              <a:t>1</a:t>
            </a:r>
            <a:endParaRPr lang="en-US" sz="2800" dirty="0">
              <a:solidFill>
                <a:srgbClr val="FF0000"/>
              </a:solidFill>
            </a:endParaRPr>
          </a:p>
        </p:txBody>
      </p:sp>
      <p:sp>
        <p:nvSpPr>
          <p:cNvPr id="64" name="TextBox 63"/>
          <p:cNvSpPr txBox="1"/>
          <p:nvPr/>
        </p:nvSpPr>
        <p:spPr>
          <a:xfrm>
            <a:off x="4785870" y="4224729"/>
            <a:ext cx="7406130" cy="523220"/>
          </a:xfrm>
          <a:prstGeom prst="rect">
            <a:avLst/>
          </a:prstGeom>
          <a:noFill/>
        </p:spPr>
        <p:txBody>
          <a:bodyPr wrap="none" rtlCol="0">
            <a:spAutoFit/>
          </a:bodyPr>
          <a:lstStyle/>
          <a:p>
            <a:r>
              <a:rPr lang="en-US" sz="2800" dirty="0" smtClean="0"/>
              <a:t>Test each x</a:t>
            </a:r>
            <a:r>
              <a:rPr lang="en-US" sz="2800" baseline="-25000" dirty="0" smtClean="0"/>
              <a:t>i</a:t>
            </a:r>
            <a:r>
              <a:rPr lang="en-US" sz="2800" dirty="0" smtClean="0"/>
              <a:t> to see how much it contributes to </a:t>
            </a:r>
            <a:r>
              <a:rPr lang="en-US" sz="2800" dirty="0" smtClean="0">
                <a:solidFill>
                  <a:srgbClr val="FF0000"/>
                </a:solidFill>
              </a:rPr>
              <a:t>PC</a:t>
            </a:r>
            <a:r>
              <a:rPr lang="en-US" sz="2800" baseline="-25000" dirty="0" smtClean="0">
                <a:solidFill>
                  <a:srgbClr val="FF0000"/>
                </a:solidFill>
              </a:rPr>
              <a:t>2</a:t>
            </a:r>
            <a:endParaRPr lang="en-US" sz="2800" dirty="0">
              <a:solidFill>
                <a:srgbClr val="FF0000"/>
              </a:solidFill>
            </a:endParaRPr>
          </a:p>
        </p:txBody>
      </p:sp>
      <p:sp>
        <p:nvSpPr>
          <p:cNvPr id="63" name="TextBox 62"/>
          <p:cNvSpPr txBox="1"/>
          <p:nvPr/>
        </p:nvSpPr>
        <p:spPr>
          <a:xfrm>
            <a:off x="414237" y="1668152"/>
            <a:ext cx="4081823" cy="461665"/>
          </a:xfrm>
          <a:prstGeom prst="rect">
            <a:avLst/>
          </a:prstGeom>
          <a:solidFill>
            <a:srgbClr val="FFFF00"/>
          </a:solidFill>
          <a:ln>
            <a:solidFill>
              <a:srgbClr val="FF0000"/>
            </a:solidFill>
          </a:ln>
        </p:spPr>
        <p:txBody>
          <a:bodyPr wrap="none" rtlCol="0">
            <a:spAutoFit/>
          </a:bodyPr>
          <a:lstStyle/>
          <a:p>
            <a:r>
              <a:rPr lang="en-US" sz="2400" dirty="0" smtClean="0">
                <a:solidFill>
                  <a:srgbClr val="FF0000"/>
                </a:solidFill>
              </a:rPr>
              <a:t>Most of data are in x</a:t>
            </a:r>
            <a:r>
              <a:rPr lang="en-US" sz="2400" baseline="-25000" dirty="0" smtClean="0">
                <a:solidFill>
                  <a:srgbClr val="FF0000"/>
                </a:solidFill>
              </a:rPr>
              <a:t>1</a:t>
            </a:r>
            <a:r>
              <a:rPr lang="en-US" sz="2400" dirty="0" smtClean="0">
                <a:solidFill>
                  <a:srgbClr val="FF0000"/>
                </a:solidFill>
              </a:rPr>
              <a:t> –x</a:t>
            </a:r>
            <a:r>
              <a:rPr lang="en-US" sz="2400" baseline="-25000" dirty="0" smtClean="0">
                <a:solidFill>
                  <a:srgbClr val="FF0000"/>
                </a:solidFill>
              </a:rPr>
              <a:t>3</a:t>
            </a:r>
            <a:r>
              <a:rPr lang="en-US" sz="2400" dirty="0" smtClean="0">
                <a:solidFill>
                  <a:srgbClr val="FF0000"/>
                </a:solidFill>
              </a:rPr>
              <a:t> plane</a:t>
            </a:r>
            <a:endParaRPr lang="en-US" sz="2400" dirty="0">
              <a:solidFill>
                <a:srgbClr val="FF0000"/>
              </a:solidFill>
            </a:endParaRPr>
          </a:p>
        </p:txBody>
      </p:sp>
      <p:grpSp>
        <p:nvGrpSpPr>
          <p:cNvPr id="66" name="Group 65"/>
          <p:cNvGrpSpPr/>
          <p:nvPr/>
        </p:nvGrpSpPr>
        <p:grpSpPr>
          <a:xfrm>
            <a:off x="4503330" y="1121467"/>
            <a:ext cx="7347757" cy="5537483"/>
            <a:chOff x="5720249" y="-3386567"/>
            <a:chExt cx="6096000" cy="5306651"/>
          </a:xfrm>
        </p:grpSpPr>
        <p:pic>
          <p:nvPicPr>
            <p:cNvPr id="67" name="Picture 66"/>
            <p:cNvPicPr>
              <a:picLocks noChangeAspect="1"/>
            </p:cNvPicPr>
            <p:nvPr/>
          </p:nvPicPr>
          <p:blipFill>
            <a:blip r:embed="rId2"/>
            <a:stretch>
              <a:fillRect/>
            </a:stretch>
          </p:blipFill>
          <p:spPr>
            <a:xfrm>
              <a:off x="5774760" y="-3386567"/>
              <a:ext cx="5801698" cy="4853131"/>
            </a:xfrm>
            <a:prstGeom prst="rect">
              <a:avLst/>
            </a:prstGeom>
          </p:spPr>
        </p:pic>
        <p:sp>
          <p:nvSpPr>
            <p:cNvPr id="68" name="Rectangle 67"/>
            <p:cNvSpPr/>
            <p:nvPr/>
          </p:nvSpPr>
          <p:spPr>
            <a:xfrm>
              <a:off x="5720249" y="1273753"/>
              <a:ext cx="6096000" cy="646331"/>
            </a:xfrm>
            <a:prstGeom prst="rect">
              <a:avLst/>
            </a:prstGeom>
          </p:spPr>
          <p:txBody>
            <a:bodyPr>
              <a:spAutoFit/>
            </a:bodyPr>
            <a:lstStyle/>
            <a:p>
              <a:pPr algn="ctr"/>
              <a:r>
                <a:rPr lang="en-US" dirty="0">
                  <a:solidFill>
                    <a:srgbClr val="231F20"/>
                  </a:solidFill>
                  <a:latin typeface="Palatino-Roman"/>
                </a:rPr>
                <a:t>Fossils near </a:t>
              </a:r>
              <a:r>
                <a:rPr lang="en-US" dirty="0" smtClean="0">
                  <a:solidFill>
                    <a:srgbClr val="231F20"/>
                  </a:solidFill>
                  <a:latin typeface="Palatino-Roman"/>
                </a:rPr>
                <a:t>the top </a:t>
              </a:r>
              <a:r>
                <a:rPr lang="en-US" dirty="0">
                  <a:solidFill>
                    <a:srgbClr val="231F20"/>
                  </a:solidFill>
                  <a:latin typeface="Palatino-Roman"/>
                </a:rPr>
                <a:t>of </a:t>
              </a:r>
              <a:r>
                <a:rPr lang="en-US" dirty="0" smtClean="0">
                  <a:solidFill>
                    <a:srgbClr val="09004C"/>
                  </a:solidFill>
                  <a:latin typeface="Palatino-Roman"/>
                </a:rPr>
                <a:t>figure </a:t>
              </a:r>
              <a:r>
                <a:rPr lang="en-US" dirty="0" smtClean="0">
                  <a:solidFill>
                    <a:srgbClr val="231F20"/>
                  </a:solidFill>
                  <a:latin typeface="Palatino-Roman"/>
                </a:rPr>
                <a:t>have </a:t>
              </a:r>
              <a:r>
                <a:rPr lang="en-US" dirty="0">
                  <a:solidFill>
                    <a:srgbClr val="231F20"/>
                  </a:solidFill>
                  <a:latin typeface="Palatino-Roman"/>
                </a:rPr>
                <a:t>smaller </a:t>
              </a:r>
              <a:endParaRPr lang="en-US" dirty="0" smtClean="0">
                <a:solidFill>
                  <a:srgbClr val="231F20"/>
                </a:solidFill>
                <a:latin typeface="Palatino-Roman"/>
              </a:endParaRPr>
            </a:p>
            <a:p>
              <a:pPr algn="ctr"/>
              <a:r>
                <a:rPr lang="en-US" dirty="0" smtClean="0">
                  <a:solidFill>
                    <a:srgbClr val="231F20"/>
                  </a:solidFill>
                  <a:latin typeface="Palatino-Roman"/>
                </a:rPr>
                <a:t>lengths</a:t>
              </a:r>
              <a:r>
                <a:rPr lang="en-US" dirty="0">
                  <a:solidFill>
                    <a:srgbClr val="231F20"/>
                  </a:solidFill>
                  <a:latin typeface="Palatino-Roman"/>
                </a:rPr>
                <a:t>, relative to their heights and widths,</a:t>
              </a:r>
              <a:endParaRPr lang="en-US" dirty="0"/>
            </a:p>
          </p:txBody>
        </p:sp>
      </p:grpSp>
      <p:grpSp>
        <p:nvGrpSpPr>
          <p:cNvPr id="6" name="Group 5"/>
          <p:cNvGrpSpPr/>
          <p:nvPr/>
        </p:nvGrpSpPr>
        <p:grpSpPr>
          <a:xfrm>
            <a:off x="2671519" y="2967799"/>
            <a:ext cx="1225822" cy="1052935"/>
            <a:chOff x="2671519" y="2967799"/>
            <a:chExt cx="1225822" cy="1052935"/>
          </a:xfrm>
        </p:grpSpPr>
        <p:cxnSp>
          <p:nvCxnSpPr>
            <p:cNvPr id="3" name="Straight Arrow Connector 2"/>
            <p:cNvCxnSpPr/>
            <p:nvPr/>
          </p:nvCxnSpPr>
          <p:spPr>
            <a:xfrm flipV="1">
              <a:off x="2671519" y="3797300"/>
              <a:ext cx="632266" cy="22343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a:endCxn id="24" idx="6"/>
            </p:cNvCxnSpPr>
            <p:nvPr/>
          </p:nvCxnSpPr>
          <p:spPr>
            <a:xfrm flipV="1">
              <a:off x="2671519" y="2967799"/>
              <a:ext cx="1225822" cy="10427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p:cNvGrpSpPr/>
          <p:nvPr/>
        </p:nvGrpSpPr>
        <p:grpSpPr>
          <a:xfrm>
            <a:off x="2647556" y="2931330"/>
            <a:ext cx="1225822" cy="1274514"/>
            <a:chOff x="2671519" y="2967799"/>
            <a:chExt cx="1225822" cy="1234054"/>
          </a:xfrm>
        </p:grpSpPr>
        <p:cxnSp>
          <p:nvCxnSpPr>
            <p:cNvPr id="49" name="Straight Arrow Connector 48"/>
            <p:cNvCxnSpPr/>
            <p:nvPr/>
          </p:nvCxnSpPr>
          <p:spPr>
            <a:xfrm>
              <a:off x="2671519" y="4020734"/>
              <a:ext cx="635916" cy="1811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2671519" y="2967799"/>
              <a:ext cx="1225822" cy="10427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1" name="Group 50"/>
          <p:cNvGrpSpPr/>
          <p:nvPr/>
        </p:nvGrpSpPr>
        <p:grpSpPr>
          <a:xfrm>
            <a:off x="2678789" y="2931380"/>
            <a:ext cx="1225822" cy="1131246"/>
            <a:chOff x="2671519" y="2967799"/>
            <a:chExt cx="1225822" cy="1052935"/>
          </a:xfrm>
        </p:grpSpPr>
        <p:cxnSp>
          <p:nvCxnSpPr>
            <p:cNvPr id="54" name="Straight Arrow Connector 53"/>
            <p:cNvCxnSpPr/>
            <p:nvPr/>
          </p:nvCxnSpPr>
          <p:spPr>
            <a:xfrm flipV="1">
              <a:off x="2671519" y="3484903"/>
              <a:ext cx="51657" cy="5358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2671519" y="2967799"/>
              <a:ext cx="1225822" cy="104273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6119815" y="3655751"/>
            <a:ext cx="3481453" cy="1389318"/>
            <a:chOff x="6119815" y="3655751"/>
            <a:chExt cx="3481453" cy="1389318"/>
          </a:xfrm>
        </p:grpSpPr>
        <p:sp>
          <p:nvSpPr>
            <p:cNvPr id="12" name="Rectangle 11"/>
            <p:cNvSpPr/>
            <p:nvPr/>
          </p:nvSpPr>
          <p:spPr>
            <a:xfrm>
              <a:off x="6119815" y="3655751"/>
              <a:ext cx="3481453" cy="1389318"/>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9" name="Group 58"/>
            <p:cNvGrpSpPr/>
            <p:nvPr/>
          </p:nvGrpSpPr>
          <p:grpSpPr>
            <a:xfrm>
              <a:off x="6182313" y="3720548"/>
              <a:ext cx="3274358" cy="1148375"/>
              <a:chOff x="6321991" y="3082260"/>
              <a:chExt cx="3274358" cy="1148375"/>
            </a:xfrm>
          </p:grpSpPr>
          <p:cxnSp>
            <p:nvCxnSpPr>
              <p:cNvPr id="65" name="Straight Arrow Connector 64"/>
              <p:cNvCxnSpPr/>
              <p:nvPr/>
            </p:nvCxnSpPr>
            <p:spPr>
              <a:xfrm flipH="1" flipV="1">
                <a:off x="8365554" y="4052701"/>
                <a:ext cx="725982" cy="156486"/>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flipV="1">
                <a:off x="8387380" y="4209185"/>
                <a:ext cx="727602" cy="2145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8647888" y="3362195"/>
                <a:ext cx="825867" cy="369332"/>
              </a:xfrm>
              <a:prstGeom prst="rect">
                <a:avLst/>
              </a:prstGeom>
              <a:noFill/>
            </p:spPr>
            <p:txBody>
              <a:bodyPr wrap="none" rtlCol="0">
                <a:spAutoFit/>
              </a:bodyPr>
              <a:lstStyle/>
              <a:p>
                <a:r>
                  <a:rPr lang="en-US" dirty="0" err="1" smtClean="0">
                    <a:solidFill>
                      <a:schemeClr val="bg1"/>
                    </a:solidFill>
                  </a:rPr>
                  <a:t>Biplots</a:t>
                </a:r>
                <a:endParaRPr lang="en-US" dirty="0">
                  <a:solidFill>
                    <a:schemeClr val="bg1"/>
                  </a:solidFill>
                </a:endParaRPr>
              </a:p>
            </p:txBody>
          </p:sp>
          <p:sp>
            <p:nvSpPr>
              <p:cNvPr id="71" name="TextBox 70"/>
              <p:cNvSpPr txBox="1"/>
              <p:nvPr/>
            </p:nvSpPr>
            <p:spPr>
              <a:xfrm>
                <a:off x="6321991" y="3082260"/>
                <a:ext cx="3274358" cy="369332"/>
              </a:xfrm>
              <a:prstGeom prst="rect">
                <a:avLst/>
              </a:prstGeom>
              <a:noFill/>
            </p:spPr>
            <p:txBody>
              <a:bodyPr wrap="none" rtlCol="0">
                <a:spAutoFit/>
              </a:bodyPr>
              <a:lstStyle/>
              <a:p>
                <a:r>
                  <a:rPr lang="en-US" dirty="0" smtClean="0"/>
                  <a:t>(</a:t>
                </a:r>
                <a:r>
                  <a:rPr lang="en-US" b="1" dirty="0" smtClean="0">
                    <a:solidFill>
                      <a:srgbClr val="FFFF00"/>
                    </a:solidFill>
                  </a:rPr>
                  <a:t>Teeth length </a:t>
                </a:r>
                <a:r>
                  <a:rPr lang="en-US" dirty="0" smtClean="0"/>
                  <a:t>vector on Pc1xPC2)</a:t>
                </a:r>
                <a:endParaRPr lang="en-US" dirty="0"/>
              </a:p>
            </p:txBody>
          </p:sp>
          <p:cxnSp>
            <p:nvCxnSpPr>
              <p:cNvPr id="72" name="Straight Arrow Connector 71"/>
              <p:cNvCxnSpPr/>
              <p:nvPr/>
            </p:nvCxnSpPr>
            <p:spPr>
              <a:xfrm flipH="1" flipV="1">
                <a:off x="9081245" y="3719216"/>
                <a:ext cx="10291" cy="49620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4" name="TextBox 33"/>
          <p:cNvSpPr txBox="1"/>
          <p:nvPr/>
        </p:nvSpPr>
        <p:spPr>
          <a:xfrm>
            <a:off x="6287914" y="4000318"/>
            <a:ext cx="2012089" cy="415498"/>
          </a:xfrm>
          <a:prstGeom prst="rect">
            <a:avLst/>
          </a:prstGeom>
          <a:noFill/>
        </p:spPr>
        <p:txBody>
          <a:bodyPr wrap="none" rtlCol="0">
            <a:spAutoFit/>
          </a:bodyPr>
          <a:lstStyle/>
          <a:p>
            <a:r>
              <a:rPr lang="en-US" sz="1050" dirty="0" smtClean="0"/>
              <a:t>This means points with large PC2</a:t>
            </a:r>
          </a:p>
          <a:p>
            <a:r>
              <a:rPr lang="en-US" sz="1050" dirty="0" smtClean="0"/>
              <a:t>Comp. influenced by teeth width</a:t>
            </a:r>
            <a:endParaRPr lang="en-US" sz="1050" dirty="0"/>
          </a:p>
        </p:txBody>
      </p:sp>
      <p:sp>
        <p:nvSpPr>
          <p:cNvPr id="36" name="Rectangle 35"/>
          <p:cNvSpPr/>
          <p:nvPr/>
        </p:nvSpPr>
        <p:spPr>
          <a:xfrm>
            <a:off x="8133598" y="4434838"/>
            <a:ext cx="817853" cy="230832"/>
          </a:xfrm>
          <a:prstGeom prst="rect">
            <a:avLst/>
          </a:prstGeom>
        </p:spPr>
        <p:txBody>
          <a:bodyPr wrap="none">
            <a:spAutoFit/>
          </a:bodyPr>
          <a:lstStyle/>
          <a:p>
            <a:r>
              <a:rPr lang="en-US" sz="900" b="1" dirty="0">
                <a:solidFill>
                  <a:srgbClr val="FFFF00"/>
                </a:solidFill>
              </a:rPr>
              <a:t>Teeth length </a:t>
            </a:r>
          </a:p>
        </p:txBody>
      </p:sp>
      <p:grpSp>
        <p:nvGrpSpPr>
          <p:cNvPr id="40" name="Group 39"/>
          <p:cNvGrpSpPr/>
          <p:nvPr/>
        </p:nvGrpSpPr>
        <p:grpSpPr>
          <a:xfrm>
            <a:off x="6538734" y="4365079"/>
            <a:ext cx="966475" cy="561861"/>
            <a:chOff x="12512185" y="1327284"/>
            <a:chExt cx="966475" cy="561861"/>
          </a:xfrm>
        </p:grpSpPr>
        <p:grpSp>
          <p:nvGrpSpPr>
            <p:cNvPr id="75" name="Group 74"/>
            <p:cNvGrpSpPr/>
            <p:nvPr/>
          </p:nvGrpSpPr>
          <p:grpSpPr>
            <a:xfrm>
              <a:off x="12751058" y="1327284"/>
              <a:ext cx="727602" cy="561861"/>
              <a:chOff x="8387380" y="3668774"/>
              <a:chExt cx="727602" cy="561861"/>
            </a:xfrm>
          </p:grpSpPr>
          <p:cxnSp>
            <p:nvCxnSpPr>
              <p:cNvPr id="76" name="Straight Arrow Connector 75"/>
              <p:cNvCxnSpPr/>
              <p:nvPr/>
            </p:nvCxnSpPr>
            <p:spPr>
              <a:xfrm flipH="1" flipV="1">
                <a:off x="8837417" y="3668774"/>
                <a:ext cx="254120" cy="540414"/>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flipV="1">
                <a:off x="8387380" y="4209185"/>
                <a:ext cx="727602" cy="2145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flipV="1">
                <a:off x="9081245" y="3719216"/>
                <a:ext cx="10291" cy="496201"/>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81" name="Rectangle 80"/>
            <p:cNvSpPr/>
            <p:nvPr/>
          </p:nvSpPr>
          <p:spPr>
            <a:xfrm>
              <a:off x="12512185" y="1380453"/>
              <a:ext cx="766557" cy="230832"/>
            </a:xfrm>
            <a:prstGeom prst="rect">
              <a:avLst/>
            </a:prstGeom>
          </p:spPr>
          <p:txBody>
            <a:bodyPr wrap="none">
              <a:spAutoFit/>
            </a:bodyPr>
            <a:lstStyle/>
            <a:p>
              <a:r>
                <a:rPr lang="en-US" sz="900" b="1" dirty="0">
                  <a:solidFill>
                    <a:srgbClr val="FFFF00"/>
                  </a:solidFill>
                </a:rPr>
                <a:t>Teeth </a:t>
              </a:r>
              <a:r>
                <a:rPr lang="en-US" sz="900" b="1" dirty="0" smtClean="0">
                  <a:solidFill>
                    <a:srgbClr val="FFFF00"/>
                  </a:solidFill>
                </a:rPr>
                <a:t>width</a:t>
              </a:r>
              <a:endParaRPr lang="en-US" sz="900" b="1" dirty="0">
                <a:solidFill>
                  <a:srgbClr val="FFFF00"/>
                </a:solidFill>
              </a:endParaRPr>
            </a:p>
          </p:txBody>
        </p:sp>
      </p:grpSp>
      <p:pic>
        <p:nvPicPr>
          <p:cNvPr id="73" name="Picture 72"/>
          <p:cNvPicPr>
            <a:picLocks noChangeAspect="1"/>
          </p:cNvPicPr>
          <p:nvPr/>
        </p:nvPicPr>
        <p:blipFill>
          <a:blip r:embed="rId3"/>
          <a:stretch>
            <a:fillRect/>
          </a:stretch>
        </p:blipFill>
        <p:spPr>
          <a:xfrm>
            <a:off x="5399687" y="1267543"/>
            <a:ext cx="5485844" cy="4388200"/>
          </a:xfrm>
          <a:prstGeom prst="rect">
            <a:avLst/>
          </a:prstGeom>
        </p:spPr>
      </p:pic>
      <p:sp>
        <p:nvSpPr>
          <p:cNvPr id="74" name="TextBox 73"/>
          <p:cNvSpPr txBox="1"/>
          <p:nvPr/>
        </p:nvSpPr>
        <p:spPr>
          <a:xfrm>
            <a:off x="283004" y="886164"/>
            <a:ext cx="3719374" cy="830997"/>
          </a:xfrm>
          <a:prstGeom prst="rect">
            <a:avLst/>
          </a:prstGeom>
          <a:noFill/>
        </p:spPr>
        <p:txBody>
          <a:bodyPr wrap="square" rtlCol="0">
            <a:spAutoFit/>
          </a:bodyPr>
          <a:lstStyle/>
          <a:p>
            <a:r>
              <a:rPr lang="en-US" sz="2400" b="1" dirty="0" smtClean="0">
                <a:latin typeface="Times New Roman" panose="02020603050405020304" pitchFamily="18" charset="0"/>
                <a:cs typeface="Times New Roman" panose="02020603050405020304" pitchFamily="18" charset="0"/>
              </a:rPr>
              <a:t>Input: </a:t>
            </a:r>
            <a:r>
              <a:rPr lang="en-US" sz="2400" b="1" dirty="0">
                <a:latin typeface="Times New Roman" panose="02020603050405020304" pitchFamily="18" charset="0"/>
                <a:cs typeface="Times New Roman" panose="02020603050405020304" pitchFamily="18" charset="0"/>
              </a:rPr>
              <a:t>9</a:t>
            </a:r>
            <a:r>
              <a:rPr lang="en-US" sz="2400" b="1" dirty="0" smtClean="0">
                <a:latin typeface="Times New Roman" panose="02020603050405020304" pitchFamily="18" charset="0"/>
                <a:cs typeface="Times New Roman" panose="02020603050405020304" pitchFamily="18" charset="0"/>
              </a:rPr>
              <a:t>x1 x</a:t>
            </a:r>
            <a:r>
              <a:rPr lang="en-US" sz="2400" b="1" baseline="30000" dirty="0" smtClean="0">
                <a:latin typeface="Times New Roman" panose="02020603050405020304" pitchFamily="18" charset="0"/>
                <a:cs typeface="Times New Roman" panose="02020603050405020304" pitchFamily="18" charset="0"/>
              </a:rPr>
              <a:t>(n)</a:t>
            </a:r>
            <a:r>
              <a:rPr lang="en-US" sz="2400" b="1" dirty="0" smtClean="0">
                <a:latin typeface="Times New Roman" panose="02020603050405020304" pitchFamily="18" charset="0"/>
                <a:cs typeface="Times New Roman" panose="02020603050405020304" pitchFamily="18" charset="0"/>
              </a:rPr>
              <a:t> teeth Features (h/w, h, w,…</a:t>
            </a:r>
          </a:p>
        </p:txBody>
      </p:sp>
      <p:sp>
        <p:nvSpPr>
          <p:cNvPr id="2" name="TextBox 1"/>
          <p:cNvSpPr txBox="1"/>
          <p:nvPr/>
        </p:nvSpPr>
        <p:spPr>
          <a:xfrm>
            <a:off x="5900036" y="1409994"/>
            <a:ext cx="1327608" cy="584775"/>
          </a:xfrm>
          <a:prstGeom prst="rect">
            <a:avLst/>
          </a:prstGeom>
          <a:noFill/>
        </p:spPr>
        <p:txBody>
          <a:bodyPr wrap="none" rtlCol="0">
            <a:spAutoFit/>
          </a:bodyPr>
          <a:lstStyle/>
          <a:p>
            <a:r>
              <a:rPr lang="en-US" sz="3200" dirty="0" err="1" smtClean="0"/>
              <a:t>Biplots</a:t>
            </a:r>
            <a:endParaRPr lang="en-US" sz="3200" dirty="0"/>
          </a:p>
        </p:txBody>
      </p:sp>
      <p:sp>
        <p:nvSpPr>
          <p:cNvPr id="78" name="TextBox 77"/>
          <p:cNvSpPr txBox="1"/>
          <p:nvPr/>
        </p:nvSpPr>
        <p:spPr>
          <a:xfrm>
            <a:off x="7081547" y="2498921"/>
            <a:ext cx="2312941" cy="646331"/>
          </a:xfrm>
          <a:prstGeom prst="rect">
            <a:avLst/>
          </a:prstGeom>
          <a:solidFill>
            <a:schemeClr val="bg1"/>
          </a:solidFill>
        </p:spPr>
        <p:txBody>
          <a:bodyPr wrap="none" rtlCol="0">
            <a:spAutoFit/>
          </a:bodyPr>
          <a:lstStyle/>
          <a:p>
            <a:r>
              <a:rPr lang="en-US" dirty="0" smtClean="0"/>
              <a:t>Width &amp; Height highly </a:t>
            </a:r>
          </a:p>
          <a:p>
            <a:r>
              <a:rPr lang="en-US" dirty="0" smtClean="0"/>
              <a:t>correlated along PC1</a:t>
            </a:r>
            <a:endParaRPr lang="en-US" dirty="0"/>
          </a:p>
        </p:txBody>
      </p:sp>
    </p:spTree>
    <p:extLst>
      <p:ext uri="{BB962C8B-B14F-4D97-AF65-F5344CB8AC3E}">
        <p14:creationId xmlns:p14="http://schemas.microsoft.com/office/powerpoint/2010/main" val="28334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6"/>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ppt_x"/>
                                          </p:val>
                                        </p:tav>
                                        <p:tav tm="100000">
                                          <p:val>
                                            <p:strVal val="#ppt_x"/>
                                          </p:val>
                                        </p:tav>
                                      </p:tavLst>
                                    </p:anim>
                                    <p:anim calcmode="lin" valueType="num">
                                      <p:cBhvr additive="base">
                                        <p:cTn id="4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4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51"/>
                                        </p:tgtEl>
                                        <p:attrNameLst>
                                          <p:attrName>style.visibility</p:attrName>
                                        </p:attrNameLst>
                                      </p:cBhvr>
                                      <p:to>
                                        <p:strVal val="visible"/>
                                      </p:to>
                                    </p:set>
                                    <p:anim calcmode="lin" valueType="num">
                                      <p:cBhvr additive="base">
                                        <p:cTn id="55" dur="500" fill="hold"/>
                                        <p:tgtEl>
                                          <p:spTgt spid="51"/>
                                        </p:tgtEl>
                                        <p:attrNameLst>
                                          <p:attrName>ppt_x</p:attrName>
                                        </p:attrNameLst>
                                      </p:cBhvr>
                                      <p:tavLst>
                                        <p:tav tm="0">
                                          <p:val>
                                            <p:strVal val="#ppt_x"/>
                                          </p:val>
                                        </p:tav>
                                        <p:tav tm="100000">
                                          <p:val>
                                            <p:strVal val="#ppt_x"/>
                                          </p:val>
                                        </p:tav>
                                      </p:tavLst>
                                    </p:anim>
                                    <p:anim calcmode="lin" valueType="num">
                                      <p:cBhvr additive="base">
                                        <p:cTn id="56"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nodeType="clickEffect">
                                  <p:stCondLst>
                                    <p:cond delay="0"/>
                                  </p:stCondLst>
                                  <p:childTnLst>
                                    <p:set>
                                      <p:cBhvr>
                                        <p:cTn id="60" dur="1" fill="hold">
                                          <p:stCondLst>
                                            <p:cond delay="0"/>
                                          </p:stCondLst>
                                        </p:cTn>
                                        <p:tgtEl>
                                          <p:spTgt spid="5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6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36"/>
                                        </p:tgtEl>
                                        <p:attrNameLst>
                                          <p:attrName>style.visibility</p:attrName>
                                        </p:attrNameLst>
                                      </p:cBhvr>
                                      <p:to>
                                        <p:strVal val="visible"/>
                                      </p:to>
                                    </p:set>
                                    <p:anim calcmode="lin" valueType="num">
                                      <p:cBhvr additive="base">
                                        <p:cTn id="77" dur="500" fill="hold"/>
                                        <p:tgtEl>
                                          <p:spTgt spid="36"/>
                                        </p:tgtEl>
                                        <p:attrNameLst>
                                          <p:attrName>ppt_x</p:attrName>
                                        </p:attrNameLst>
                                      </p:cBhvr>
                                      <p:tavLst>
                                        <p:tav tm="0">
                                          <p:val>
                                            <p:strVal val="#ppt_x"/>
                                          </p:val>
                                        </p:tav>
                                        <p:tav tm="100000">
                                          <p:val>
                                            <p:strVal val="#ppt_x"/>
                                          </p:val>
                                        </p:tav>
                                      </p:tavLst>
                                    </p:anim>
                                    <p:anim calcmode="lin" valueType="num">
                                      <p:cBhvr additive="base">
                                        <p:cTn id="7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additive="base">
                                        <p:cTn id="83" dur="500" fill="hold"/>
                                        <p:tgtEl>
                                          <p:spTgt spid="40"/>
                                        </p:tgtEl>
                                        <p:attrNameLst>
                                          <p:attrName>ppt_x</p:attrName>
                                        </p:attrNameLst>
                                      </p:cBhvr>
                                      <p:tavLst>
                                        <p:tav tm="0">
                                          <p:val>
                                            <p:strVal val="#ppt_x"/>
                                          </p:val>
                                        </p:tav>
                                        <p:tav tm="100000">
                                          <p:val>
                                            <p:strVal val="#ppt_x"/>
                                          </p:val>
                                        </p:tav>
                                      </p:tavLst>
                                    </p:anim>
                                    <p:anim calcmode="lin" valueType="num">
                                      <p:cBhvr additive="base">
                                        <p:cTn id="8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4"/>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nodeType="clickEffect">
                                  <p:stCondLst>
                                    <p:cond delay="0"/>
                                  </p:stCondLst>
                                  <p:childTnLst>
                                    <p:set>
                                      <p:cBhvr>
                                        <p:cTn id="92" dur="1" fill="hold">
                                          <p:stCondLst>
                                            <p:cond delay="0"/>
                                          </p:stCondLst>
                                        </p:cTn>
                                        <p:tgtEl>
                                          <p:spTgt spid="7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4"/>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60" grpId="0"/>
      <p:bldP spid="61" grpId="0"/>
      <p:bldP spid="62" grpId="0"/>
      <p:bldP spid="64" grpId="0"/>
      <p:bldP spid="63" grpId="0" animBg="1"/>
      <p:bldP spid="34" grpId="0"/>
      <p:bldP spid="36" grpId="0"/>
      <p:bldP spid="74" grpId="0"/>
      <p:bldP spid="2" grpId="0"/>
      <p:bldP spid="7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991184" y="5363178"/>
            <a:ext cx="4101425" cy="1714689"/>
          </a:xfrm>
          <a:prstGeom prst="rect">
            <a:avLst/>
          </a:prstGeom>
        </p:spPr>
      </p:pic>
      <p:sp>
        <p:nvSpPr>
          <p:cNvPr id="4" name="TextBox 3"/>
          <p:cNvSpPr txBox="1"/>
          <p:nvPr/>
        </p:nvSpPr>
        <p:spPr>
          <a:xfrm>
            <a:off x="364718" y="2609708"/>
            <a:ext cx="1135599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Physical Meaning of PC components: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,PC1</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2186804" y="209050"/>
            <a:ext cx="8315097"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What did we Learn?</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64718" y="1409379"/>
            <a:ext cx="1172789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How to select # of PC vectors (scree plot/elbow)</a:t>
            </a:r>
            <a:endParaRPr lang="en-US"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4718" y="3527539"/>
            <a:ext cx="10140918"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err="1" smtClean="0">
                <a:latin typeface="Times New Roman" panose="02020603050405020304" pitchFamily="18" charset="0"/>
                <a:cs typeface="Times New Roman" panose="02020603050405020304" pitchFamily="18" charset="0"/>
              </a:rPr>
              <a:t>Biplot</a:t>
            </a:r>
            <a:r>
              <a:rPr lang="en-US" sz="4400" dirty="0" smtClean="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v</a:t>
            </a:r>
            <a:r>
              <a:rPr lang="en-US" sz="4400" dirty="0" smtClean="0">
                <a:latin typeface="Times New Roman" panose="02020603050405020304" pitchFamily="18" charset="0"/>
                <a:cs typeface="Times New Roman" panose="02020603050405020304" pitchFamily="18" charset="0"/>
              </a:rPr>
              <a:t> =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,PC1</a:t>
            </a:r>
            <a:r>
              <a:rPr lang="en-US" sz="440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PC1</a:t>
            </a:r>
            <a:r>
              <a:rPr lang="en-US" sz="4400" dirty="0">
                <a:latin typeface="Times New Roman" panose="02020603050405020304" pitchFamily="18" charset="0"/>
                <a:cs typeface="Times New Roman" panose="02020603050405020304" pitchFamily="18" charset="0"/>
              </a:rPr>
              <a:t> +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,PC2</a:t>
            </a:r>
            <a:r>
              <a:rPr lang="en-US" sz="4400" dirty="0" smtClean="0">
                <a:latin typeface="Times New Roman" panose="02020603050405020304" pitchFamily="18" charset="0"/>
                <a:cs typeface="Times New Roman" panose="02020603050405020304" pitchFamily="18" charset="0"/>
              </a:rPr>
              <a:t>)</a:t>
            </a:r>
            <a:r>
              <a:rPr lang="en-US" sz="4400" b="1" dirty="0" smtClean="0">
                <a:latin typeface="Times New Roman" panose="02020603050405020304" pitchFamily="18" charset="0"/>
                <a:cs typeface="Times New Roman" panose="02020603050405020304" pitchFamily="18" charset="0"/>
              </a:rPr>
              <a:t>PC2</a:t>
            </a:r>
            <a:r>
              <a:rPr lang="en-US"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14413" y="4524147"/>
            <a:ext cx="6434967"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PCA Analytical Example</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14413" y="5520755"/>
            <a:ext cx="7794121" cy="1446550"/>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Select Data Features so fewest </a:t>
            </a:r>
          </a:p>
          <a:p>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PC’s are needed</a:t>
            </a:r>
            <a:endParaRPr lang="en-US" sz="4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887755" y="2111044"/>
            <a:ext cx="1740092" cy="589886"/>
          </a:xfrm>
          <a:prstGeom prst="rect">
            <a:avLst/>
          </a:prstGeom>
        </p:spPr>
      </p:pic>
      <p:pic>
        <p:nvPicPr>
          <p:cNvPr id="11" name="Picture 10"/>
          <p:cNvPicPr>
            <a:picLocks noChangeAspect="1"/>
          </p:cNvPicPr>
          <p:nvPr/>
        </p:nvPicPr>
        <p:blipFill>
          <a:blip r:embed="rId4"/>
          <a:stretch>
            <a:fillRect/>
          </a:stretch>
        </p:blipFill>
        <p:spPr>
          <a:xfrm>
            <a:off x="10606403" y="3645159"/>
            <a:ext cx="1201283" cy="878988"/>
          </a:xfrm>
          <a:prstGeom prst="rect">
            <a:avLst/>
          </a:prstGeom>
        </p:spPr>
      </p:pic>
      <p:pic>
        <p:nvPicPr>
          <p:cNvPr id="12" name="Picture 11"/>
          <p:cNvPicPr>
            <a:picLocks noChangeAspect="1"/>
          </p:cNvPicPr>
          <p:nvPr/>
        </p:nvPicPr>
        <p:blipFill>
          <a:blip r:embed="rId5"/>
          <a:stretch>
            <a:fillRect/>
          </a:stretch>
        </p:blipFill>
        <p:spPr>
          <a:xfrm>
            <a:off x="6977478" y="4562990"/>
            <a:ext cx="4229566" cy="800188"/>
          </a:xfrm>
          <a:prstGeom prst="rect">
            <a:avLst/>
          </a:prstGeom>
        </p:spPr>
      </p:pic>
      <p:sp>
        <p:nvSpPr>
          <p:cNvPr id="14" name="Rectangle 13"/>
          <p:cNvSpPr/>
          <p:nvPr/>
        </p:nvSpPr>
        <p:spPr>
          <a:xfrm>
            <a:off x="7673009" y="6728791"/>
            <a:ext cx="475090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33616" y="6142383"/>
            <a:ext cx="1022581" cy="708933"/>
            <a:chOff x="515705" y="-287557"/>
            <a:chExt cx="1167129" cy="1415577"/>
          </a:xfrm>
        </p:grpSpPr>
        <p:sp>
          <p:nvSpPr>
            <p:cNvPr id="15" name="TextBox 14"/>
            <p:cNvSpPr txBox="1"/>
            <p:nvPr/>
          </p:nvSpPr>
          <p:spPr>
            <a:xfrm>
              <a:off x="825738" y="452005"/>
              <a:ext cx="697443" cy="676015"/>
            </a:xfrm>
            <a:prstGeom prst="rect">
              <a:avLst/>
            </a:prstGeom>
            <a:noFill/>
          </p:spPr>
          <p:txBody>
            <a:bodyPr wrap="none" rtlCol="0">
              <a:spAutoFit/>
            </a:bodyPr>
            <a:lstStyle/>
            <a:p>
              <a:r>
                <a:rPr lang="en-US" sz="1600" dirty="0" smtClean="0"/>
                <a:t>h/w  </a:t>
              </a:r>
              <a:endParaRPr lang="en-US" sz="1600" dirty="0"/>
            </a:p>
          </p:txBody>
        </p:sp>
        <p:pic>
          <p:nvPicPr>
            <p:cNvPr id="16" name="Picture 15"/>
            <p:cNvPicPr>
              <a:picLocks noChangeAspect="1"/>
            </p:cNvPicPr>
            <p:nvPr/>
          </p:nvPicPr>
          <p:blipFill>
            <a:blip r:embed="rId6"/>
            <a:stretch>
              <a:fillRect/>
            </a:stretch>
          </p:blipFill>
          <p:spPr>
            <a:xfrm>
              <a:off x="515705" y="-287557"/>
              <a:ext cx="1167129" cy="946321"/>
            </a:xfrm>
            <a:prstGeom prst="rect">
              <a:avLst/>
            </a:prstGeom>
          </p:spPr>
        </p:pic>
      </p:grpSp>
    </p:spTree>
    <p:extLst>
      <p:ext uri="{BB962C8B-B14F-4D97-AF65-F5344CB8AC3E}">
        <p14:creationId xmlns:p14="http://schemas.microsoft.com/office/powerpoint/2010/main" val="274035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P spid="9"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916148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Migration Images</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940230" y="4365119"/>
            <a:ext cx="4392343"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456028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186578" y="721795"/>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a:t>
            </a:r>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1186578" y="2542674"/>
            <a:ext cx="3139321"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1: Theory</a:t>
            </a:r>
          </a:p>
        </p:txBody>
      </p:sp>
      <p:sp>
        <p:nvSpPr>
          <p:cNvPr id="96" name="TextBox 95"/>
          <p:cNvSpPr txBox="1"/>
          <p:nvPr/>
        </p:nvSpPr>
        <p:spPr>
          <a:xfrm>
            <a:off x="1186578" y="3440223"/>
            <a:ext cx="10429265" cy="707886"/>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2: Analytical Example, Dinosaurs, MATLAB</a:t>
            </a:r>
            <a:endParaRPr lang="en-US" sz="4000" dirty="0">
              <a:latin typeface="Times New Roman" panose="02020603050405020304" pitchFamily="18" charset="0"/>
              <a:cs typeface="Times New Roman" panose="02020603050405020304" pitchFamily="18" charset="0"/>
            </a:endParaRPr>
          </a:p>
        </p:txBody>
      </p:sp>
      <p:sp>
        <p:nvSpPr>
          <p:cNvPr id="97" name="TextBox 96"/>
          <p:cNvSpPr txBox="1"/>
          <p:nvPr/>
        </p:nvSpPr>
        <p:spPr>
          <a:xfrm>
            <a:off x="1186578" y="4442855"/>
            <a:ext cx="10902344" cy="1323439"/>
          </a:xfrm>
          <a:prstGeom prst="rect">
            <a:avLst/>
          </a:prstGeom>
          <a:noFill/>
        </p:spPr>
        <p:txBody>
          <a:bodyPr wrap="none" rtlCol="0">
            <a:spAutoFit/>
          </a:bodyPr>
          <a:lstStyle/>
          <a:p>
            <a:r>
              <a:rPr lang="en-US" sz="4000" dirty="0" smtClean="0">
                <a:latin typeface="Times New Roman" panose="02020603050405020304" pitchFamily="18" charset="0"/>
                <a:cs typeface="Times New Roman" panose="02020603050405020304" pitchFamily="18" charset="0"/>
              </a:rPr>
              <a:t>Part 3: Hyperspectral Imaging: </a:t>
            </a:r>
            <a:r>
              <a:rPr lang="en-US" sz="4000" dirty="0" err="1" smtClean="0">
                <a:latin typeface="Times New Roman" panose="02020603050405020304" pitchFamily="18" charset="0"/>
                <a:cs typeface="Times New Roman" panose="02020603050405020304" pitchFamily="18" charset="0"/>
              </a:rPr>
              <a:t>Limestones</a:t>
            </a:r>
            <a:r>
              <a:rPr lang="en-US" sz="4000" dirty="0" smtClean="0">
                <a:latin typeface="Times New Roman" panose="02020603050405020304" pitchFamily="18" charset="0"/>
                <a:cs typeface="Times New Roman" panose="02020603050405020304" pitchFamily="18" charset="0"/>
              </a:rPr>
              <a:t>, Landsat</a:t>
            </a:r>
          </a:p>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Brazil Uranium-K-Thorium</a:t>
            </a:r>
            <a:endParaRPr lang="en-US" sz="4000" dirty="0">
              <a:latin typeface="Times New Roman" panose="02020603050405020304" pitchFamily="18" charset="0"/>
              <a:cs typeface="Times New Roman" panose="02020603050405020304" pitchFamily="18" charset="0"/>
            </a:endParaRPr>
          </a:p>
        </p:txBody>
      </p:sp>
      <p:sp>
        <p:nvSpPr>
          <p:cNvPr id="9" name="Rectangle 8"/>
          <p:cNvSpPr/>
          <p:nvPr/>
        </p:nvSpPr>
        <p:spPr>
          <a:xfrm>
            <a:off x="822568" y="4442854"/>
            <a:ext cx="11157284" cy="1260113"/>
          </a:xfrm>
          <a:prstGeom prst="rect">
            <a:avLst/>
          </a:prstGeom>
          <a:solidFill>
            <a:srgbClr val="FF0000">
              <a:alpha val="1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425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6001" y="3151657"/>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319110" y="1927882"/>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66001" y="4375432"/>
            <a:ext cx="11958723" cy="1384995"/>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a:t>
            </a:r>
            <a:r>
              <a:rPr lang="en-US" sz="4000" dirty="0" smtClean="0">
                <a:latin typeface="Times New Roman" panose="02020603050405020304" pitchFamily="18" charset="0"/>
                <a:cs typeface="Times New Roman" panose="02020603050405020304" pitchFamily="18" charset="0"/>
              </a:rPr>
              <a:t>Limestone &amp; PC1/PC2 Geochem</a:t>
            </a:r>
          </a:p>
          <a:p>
            <a:r>
              <a:rPr lang="en-US" sz="4000" dirty="0">
                <a:latin typeface="Times New Roman" panose="02020603050405020304" pitchFamily="18" charset="0"/>
                <a:cs typeface="Times New Roman" panose="02020603050405020304" pitchFamily="18" charset="0"/>
              </a:rPr>
              <a:t> </a:t>
            </a:r>
            <a:r>
              <a:rPr lang="en-US" sz="4000" dirty="0" smtClean="0">
                <a:latin typeface="Times New Roman" panose="02020603050405020304" pitchFamily="18" charset="0"/>
                <a:cs typeface="Times New Roman" panose="02020603050405020304" pitchFamily="18" charset="0"/>
              </a:rPr>
              <a:t>                                      Dolomite</a:t>
            </a:r>
            <a:endParaRPr lang="en-US" sz="40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459783" y="5599207"/>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308592" y="4507795"/>
            <a:ext cx="6883407" cy="1188464"/>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76174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861311" y="1631026"/>
            <a:ext cx="5759408" cy="4000769"/>
          </a:xfrm>
          <a:prstGeom prst="rect">
            <a:avLst/>
          </a:prstGeom>
        </p:spPr>
      </p:pic>
      <p:sp>
        <p:nvSpPr>
          <p:cNvPr id="7" name="TextBox 6"/>
          <p:cNvSpPr txBox="1"/>
          <p:nvPr/>
        </p:nvSpPr>
        <p:spPr>
          <a:xfrm>
            <a:off x="861311" y="1648766"/>
            <a:ext cx="1376787" cy="646331"/>
          </a:xfrm>
          <a:prstGeom prst="rect">
            <a:avLst/>
          </a:prstGeom>
          <a:noFill/>
        </p:spPr>
        <p:txBody>
          <a:bodyPr wrap="none" rtlCol="0">
            <a:spAutoFit/>
          </a:bodyPr>
          <a:lstStyle/>
          <a:p>
            <a:pPr algn="ctr"/>
            <a:r>
              <a:rPr lang="en-US" dirty="0" smtClean="0"/>
              <a:t>Geochem </a:t>
            </a:r>
          </a:p>
          <a:p>
            <a:pPr algn="ctr"/>
            <a:r>
              <a:rPr lang="en-US" dirty="0" smtClean="0"/>
              <a:t>Contribution</a:t>
            </a:r>
            <a:endParaRPr lang="en-US" dirty="0"/>
          </a:p>
        </p:txBody>
      </p:sp>
      <p:sp>
        <p:nvSpPr>
          <p:cNvPr id="92" name="TextBox 91"/>
          <p:cNvSpPr txBox="1"/>
          <p:nvPr/>
        </p:nvSpPr>
        <p:spPr>
          <a:xfrm>
            <a:off x="2392325" y="255181"/>
            <a:ext cx="6983258" cy="707886"/>
          </a:xfrm>
          <a:prstGeom prst="rect">
            <a:avLst/>
          </a:prstGeom>
          <a:noFill/>
        </p:spPr>
        <p:txBody>
          <a:bodyPr wrap="none" rtlCol="0">
            <a:spAutoFit/>
          </a:bodyPr>
          <a:lstStyle/>
          <a:p>
            <a:r>
              <a:rPr lang="en-US" sz="4000" dirty="0" smtClean="0"/>
              <a:t>Carbonate Samples in Tennessee</a:t>
            </a:r>
            <a:endParaRPr lang="en-US" sz="4000" dirty="0"/>
          </a:p>
        </p:txBody>
      </p:sp>
      <p:sp>
        <p:nvSpPr>
          <p:cNvPr id="96" name="Rectangle 95"/>
          <p:cNvSpPr/>
          <p:nvPr/>
        </p:nvSpPr>
        <p:spPr>
          <a:xfrm>
            <a:off x="4167963" y="1818167"/>
            <a:ext cx="2339163" cy="44815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3" name="Group 112"/>
          <p:cNvGrpSpPr/>
          <p:nvPr/>
        </p:nvGrpSpPr>
        <p:grpSpPr>
          <a:xfrm>
            <a:off x="7988390" y="2410185"/>
            <a:ext cx="3696132" cy="2016280"/>
            <a:chOff x="8092810" y="2634694"/>
            <a:chExt cx="3696132" cy="2016280"/>
          </a:xfrm>
        </p:grpSpPr>
        <p:grpSp>
          <p:nvGrpSpPr>
            <p:cNvPr id="109" name="Group 108"/>
            <p:cNvGrpSpPr/>
            <p:nvPr/>
          </p:nvGrpSpPr>
          <p:grpSpPr>
            <a:xfrm>
              <a:off x="8092810" y="3004026"/>
              <a:ext cx="3696132" cy="1646948"/>
              <a:chOff x="8092810" y="3004026"/>
              <a:chExt cx="3696132" cy="1646948"/>
            </a:xfrm>
          </p:grpSpPr>
          <p:pic>
            <p:nvPicPr>
              <p:cNvPr id="106" name="Picture 105"/>
              <p:cNvPicPr>
                <a:picLocks noChangeAspect="1"/>
              </p:cNvPicPr>
              <p:nvPr/>
            </p:nvPicPr>
            <p:blipFill>
              <a:blip r:embed="rId3"/>
              <a:stretch>
                <a:fillRect/>
              </a:stretch>
            </p:blipFill>
            <p:spPr>
              <a:xfrm>
                <a:off x="9210558" y="3004026"/>
                <a:ext cx="2578384" cy="1646948"/>
              </a:xfrm>
              <a:prstGeom prst="rect">
                <a:avLst/>
              </a:prstGeom>
            </p:spPr>
          </p:pic>
          <p:cxnSp>
            <p:nvCxnSpPr>
              <p:cNvPr id="108" name="Straight Arrow Connector 107"/>
              <p:cNvCxnSpPr/>
              <p:nvPr/>
            </p:nvCxnSpPr>
            <p:spPr>
              <a:xfrm flipV="1">
                <a:off x="8092810" y="3862426"/>
                <a:ext cx="743952" cy="731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10" name="TextBox 109"/>
            <p:cNvSpPr txBox="1"/>
            <p:nvPr/>
          </p:nvSpPr>
          <p:spPr>
            <a:xfrm>
              <a:off x="9107424" y="2634694"/>
              <a:ext cx="2318263" cy="369332"/>
            </a:xfrm>
            <a:prstGeom prst="rect">
              <a:avLst/>
            </a:prstGeom>
            <a:noFill/>
          </p:spPr>
          <p:txBody>
            <a:bodyPr wrap="none" rtlCol="0">
              <a:spAutoFit/>
            </a:bodyPr>
            <a:lstStyle/>
            <a:p>
              <a:r>
                <a:rPr lang="en-US" dirty="0" smtClean="0"/>
                <a:t>PC1  PC2   PC3……..PC9</a:t>
              </a:r>
              <a:endParaRPr lang="en-US" dirty="0"/>
            </a:p>
          </p:txBody>
        </p:sp>
        <p:sp>
          <p:nvSpPr>
            <p:cNvPr id="111" name="TextBox 110"/>
            <p:cNvSpPr txBox="1"/>
            <p:nvPr/>
          </p:nvSpPr>
          <p:spPr>
            <a:xfrm>
              <a:off x="11153016" y="3245844"/>
              <a:ext cx="354584" cy="369332"/>
            </a:xfrm>
            <a:prstGeom prst="rect">
              <a:avLst/>
            </a:prstGeom>
            <a:solidFill>
              <a:srgbClr val="FFC2C2"/>
            </a:solidFill>
          </p:spPr>
          <p:txBody>
            <a:bodyPr wrap="none" rtlCol="0">
              <a:spAutoFit/>
            </a:bodyPr>
            <a:lstStyle/>
            <a:p>
              <a:r>
                <a:rPr lang="en-US" dirty="0" smtClean="0"/>
                <a:t>8 </a:t>
              </a:r>
              <a:endParaRPr lang="en-US" dirty="0"/>
            </a:p>
          </p:txBody>
        </p:sp>
        <p:sp>
          <p:nvSpPr>
            <p:cNvPr id="112" name="TextBox 111"/>
            <p:cNvSpPr txBox="1"/>
            <p:nvPr/>
          </p:nvSpPr>
          <p:spPr>
            <a:xfrm>
              <a:off x="11350188" y="4067326"/>
              <a:ext cx="407484" cy="369332"/>
            </a:xfrm>
            <a:prstGeom prst="rect">
              <a:avLst/>
            </a:prstGeom>
            <a:solidFill>
              <a:srgbClr val="FFC2C2"/>
            </a:solidFill>
          </p:spPr>
          <p:txBody>
            <a:bodyPr wrap="none" rtlCol="0">
              <a:spAutoFit/>
            </a:bodyPr>
            <a:lstStyle/>
            <a:p>
              <a:r>
                <a:rPr lang="en-US" dirty="0" smtClean="0"/>
                <a:t>8  </a:t>
              </a:r>
              <a:endParaRPr lang="en-US" dirty="0"/>
            </a:p>
          </p:txBody>
        </p:sp>
      </p:grpSp>
      <p:sp>
        <p:nvSpPr>
          <p:cNvPr id="116" name="Rectangle 115"/>
          <p:cNvSpPr/>
          <p:nvPr/>
        </p:nvSpPr>
        <p:spPr>
          <a:xfrm>
            <a:off x="2559047" y="1722967"/>
            <a:ext cx="1717371" cy="4209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5" name="Group 114"/>
          <p:cNvGrpSpPr/>
          <p:nvPr/>
        </p:nvGrpSpPr>
        <p:grpSpPr>
          <a:xfrm>
            <a:off x="2392325" y="1723561"/>
            <a:ext cx="5530678" cy="3908234"/>
            <a:chOff x="2392325" y="1723561"/>
            <a:chExt cx="5530678" cy="3908234"/>
          </a:xfrm>
        </p:grpSpPr>
        <p:grpSp>
          <p:nvGrpSpPr>
            <p:cNvPr id="93" name="Group 92"/>
            <p:cNvGrpSpPr/>
            <p:nvPr/>
          </p:nvGrpSpPr>
          <p:grpSpPr>
            <a:xfrm>
              <a:off x="2392325" y="1723561"/>
              <a:ext cx="1888994" cy="3908234"/>
              <a:chOff x="3743435" y="1220621"/>
              <a:chExt cx="1888994" cy="3908234"/>
            </a:xfrm>
          </p:grpSpPr>
          <p:pic>
            <p:nvPicPr>
              <p:cNvPr id="94" name="Picture 93"/>
              <p:cNvPicPr>
                <a:picLocks noChangeAspect="1"/>
              </p:cNvPicPr>
              <p:nvPr/>
            </p:nvPicPr>
            <p:blipFill>
              <a:blip r:embed="rId4"/>
              <a:stretch>
                <a:fillRect/>
              </a:stretch>
            </p:blipFill>
            <p:spPr>
              <a:xfrm>
                <a:off x="3743435" y="1220621"/>
                <a:ext cx="1888994" cy="3829044"/>
              </a:xfrm>
              <a:prstGeom prst="rect">
                <a:avLst/>
              </a:prstGeom>
            </p:spPr>
          </p:pic>
          <p:sp>
            <p:nvSpPr>
              <p:cNvPr id="95" name="TextBox 94"/>
              <p:cNvSpPr txBox="1"/>
              <p:nvPr/>
            </p:nvSpPr>
            <p:spPr>
              <a:xfrm>
                <a:off x="4308621" y="4482524"/>
                <a:ext cx="920445" cy="646331"/>
              </a:xfrm>
              <a:prstGeom prst="rect">
                <a:avLst/>
              </a:prstGeom>
              <a:noFill/>
            </p:spPr>
            <p:txBody>
              <a:bodyPr wrap="none" rtlCol="0">
                <a:spAutoFit/>
              </a:bodyPr>
              <a:lstStyle/>
              <a:p>
                <a:r>
                  <a:rPr lang="en-US" sz="3600" dirty="0" smtClean="0"/>
                  <a:t>X</a:t>
                </a:r>
                <a:r>
                  <a:rPr lang="en-US" sz="3600" baseline="-25000" dirty="0" smtClean="0"/>
                  <a:t>9</a:t>
                </a:r>
                <a:r>
                  <a:rPr lang="en-US" sz="3600" baseline="30000" dirty="0" smtClean="0"/>
                  <a:t>(1)</a:t>
                </a:r>
                <a:endParaRPr lang="en-US" sz="3600" dirty="0"/>
              </a:p>
            </p:txBody>
          </p:sp>
        </p:grpSp>
        <p:grpSp>
          <p:nvGrpSpPr>
            <p:cNvPr id="114" name="Group 113"/>
            <p:cNvGrpSpPr/>
            <p:nvPr/>
          </p:nvGrpSpPr>
          <p:grpSpPr>
            <a:xfrm>
              <a:off x="6034009" y="1723561"/>
              <a:ext cx="1888994" cy="3908234"/>
              <a:chOff x="6034009" y="1723561"/>
              <a:chExt cx="1888994" cy="3908234"/>
            </a:xfrm>
          </p:grpSpPr>
          <p:grpSp>
            <p:nvGrpSpPr>
              <p:cNvPr id="97" name="Group 96"/>
              <p:cNvGrpSpPr/>
              <p:nvPr/>
            </p:nvGrpSpPr>
            <p:grpSpPr>
              <a:xfrm>
                <a:off x="6034009" y="1723561"/>
                <a:ext cx="1888994" cy="3908234"/>
                <a:chOff x="3743435" y="1220621"/>
                <a:chExt cx="1888994" cy="3908234"/>
              </a:xfrm>
            </p:grpSpPr>
            <p:pic>
              <p:nvPicPr>
                <p:cNvPr id="98" name="Picture 97"/>
                <p:cNvPicPr>
                  <a:picLocks noChangeAspect="1"/>
                </p:cNvPicPr>
                <p:nvPr/>
              </p:nvPicPr>
              <p:blipFill>
                <a:blip r:embed="rId4"/>
                <a:stretch>
                  <a:fillRect/>
                </a:stretch>
              </p:blipFill>
              <p:spPr>
                <a:xfrm>
                  <a:off x="3743435" y="1220621"/>
                  <a:ext cx="1888994" cy="3829044"/>
                </a:xfrm>
                <a:prstGeom prst="rect">
                  <a:avLst/>
                </a:prstGeom>
              </p:spPr>
            </p:pic>
            <p:sp>
              <p:nvSpPr>
                <p:cNvPr id="99" name="TextBox 98"/>
                <p:cNvSpPr txBox="1"/>
                <p:nvPr/>
              </p:nvSpPr>
              <p:spPr>
                <a:xfrm>
                  <a:off x="4308621" y="4482524"/>
                  <a:ext cx="920445" cy="646331"/>
                </a:xfrm>
                <a:prstGeom prst="rect">
                  <a:avLst/>
                </a:prstGeom>
                <a:noFill/>
              </p:spPr>
              <p:txBody>
                <a:bodyPr wrap="none" rtlCol="0">
                  <a:spAutoFit/>
                </a:bodyPr>
                <a:lstStyle/>
                <a:p>
                  <a:r>
                    <a:rPr lang="en-US" sz="3600" dirty="0" smtClean="0"/>
                    <a:t>X</a:t>
                  </a:r>
                  <a:r>
                    <a:rPr lang="en-US" sz="3600" baseline="-25000" dirty="0" smtClean="0"/>
                    <a:t>9</a:t>
                  </a:r>
                  <a:r>
                    <a:rPr lang="en-US" sz="3600" baseline="30000" dirty="0" smtClean="0"/>
                    <a:t>(1)</a:t>
                  </a:r>
                  <a:endParaRPr lang="en-US" sz="3600" dirty="0"/>
                </a:p>
              </p:txBody>
            </p:sp>
          </p:grpSp>
          <p:sp>
            <p:nvSpPr>
              <p:cNvPr id="100" name="TextBox 99"/>
              <p:cNvSpPr txBox="1"/>
              <p:nvPr/>
            </p:nvSpPr>
            <p:spPr>
              <a:xfrm>
                <a:off x="6953258" y="2014463"/>
                <a:ext cx="559769" cy="369332"/>
              </a:xfrm>
              <a:prstGeom prst="rect">
                <a:avLst/>
              </a:prstGeom>
              <a:solidFill>
                <a:srgbClr val="FFC2C2"/>
              </a:solidFill>
              <a:ln>
                <a:noFill/>
              </a:ln>
            </p:spPr>
            <p:txBody>
              <a:bodyPr wrap="none" rtlCol="0">
                <a:spAutoFit/>
              </a:bodyPr>
              <a:lstStyle/>
              <a:p>
                <a:r>
                  <a:rPr lang="en-US" dirty="0" smtClean="0"/>
                  <a:t>(80)</a:t>
                </a:r>
                <a:endParaRPr lang="en-US" dirty="0"/>
              </a:p>
            </p:txBody>
          </p:sp>
          <p:sp>
            <p:nvSpPr>
              <p:cNvPr id="101" name="TextBox 100"/>
              <p:cNvSpPr txBox="1"/>
              <p:nvPr/>
            </p:nvSpPr>
            <p:spPr>
              <a:xfrm>
                <a:off x="6967429" y="2634694"/>
                <a:ext cx="559769" cy="369332"/>
              </a:xfrm>
              <a:prstGeom prst="rect">
                <a:avLst/>
              </a:prstGeom>
              <a:solidFill>
                <a:srgbClr val="FFC2C2"/>
              </a:solidFill>
              <a:ln>
                <a:noFill/>
              </a:ln>
            </p:spPr>
            <p:txBody>
              <a:bodyPr wrap="none" rtlCol="0">
                <a:spAutoFit/>
              </a:bodyPr>
              <a:lstStyle/>
              <a:p>
                <a:r>
                  <a:rPr lang="en-US" dirty="0" smtClean="0"/>
                  <a:t>(80)</a:t>
                </a:r>
                <a:endParaRPr lang="en-US" dirty="0"/>
              </a:p>
            </p:txBody>
          </p:sp>
          <p:sp>
            <p:nvSpPr>
              <p:cNvPr id="102" name="TextBox 101"/>
              <p:cNvSpPr txBox="1"/>
              <p:nvPr/>
            </p:nvSpPr>
            <p:spPr>
              <a:xfrm>
                <a:off x="6960334" y="3233659"/>
                <a:ext cx="559769" cy="369332"/>
              </a:xfrm>
              <a:prstGeom prst="rect">
                <a:avLst/>
              </a:prstGeom>
              <a:solidFill>
                <a:srgbClr val="FFC2C2"/>
              </a:solidFill>
              <a:ln>
                <a:noFill/>
              </a:ln>
            </p:spPr>
            <p:txBody>
              <a:bodyPr wrap="none" rtlCol="0">
                <a:spAutoFit/>
              </a:bodyPr>
              <a:lstStyle/>
              <a:p>
                <a:r>
                  <a:rPr lang="en-US" dirty="0" smtClean="0"/>
                  <a:t>(80)</a:t>
                </a:r>
                <a:endParaRPr lang="en-US" dirty="0"/>
              </a:p>
            </p:txBody>
          </p:sp>
          <p:sp>
            <p:nvSpPr>
              <p:cNvPr id="103" name="TextBox 102"/>
              <p:cNvSpPr txBox="1"/>
              <p:nvPr/>
            </p:nvSpPr>
            <p:spPr>
              <a:xfrm>
                <a:off x="6974505" y="5002210"/>
                <a:ext cx="559769" cy="369332"/>
              </a:xfrm>
              <a:prstGeom prst="rect">
                <a:avLst/>
              </a:prstGeom>
              <a:solidFill>
                <a:srgbClr val="FFC2C2"/>
              </a:solidFill>
              <a:ln>
                <a:noFill/>
              </a:ln>
            </p:spPr>
            <p:txBody>
              <a:bodyPr wrap="none" rtlCol="0">
                <a:spAutoFit/>
              </a:bodyPr>
              <a:lstStyle/>
              <a:p>
                <a:r>
                  <a:rPr lang="en-US" dirty="0" smtClean="0"/>
                  <a:t>(80)</a:t>
                </a:r>
                <a:endParaRPr lang="en-US" dirty="0"/>
              </a:p>
            </p:txBody>
          </p:sp>
          <p:sp>
            <p:nvSpPr>
              <p:cNvPr id="104" name="Rectangle 103"/>
              <p:cNvSpPr/>
              <p:nvPr/>
            </p:nvSpPr>
            <p:spPr>
              <a:xfrm>
                <a:off x="7421526" y="2403761"/>
                <a:ext cx="105672" cy="3133900"/>
              </a:xfrm>
              <a:prstGeom prst="rect">
                <a:avLst/>
              </a:prstGeom>
              <a:solidFill>
                <a:srgbClr val="FFC2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 name="TextBox 104"/>
            <p:cNvSpPr txBox="1"/>
            <p:nvPr/>
          </p:nvSpPr>
          <p:spPr>
            <a:xfrm>
              <a:off x="4518962" y="3187492"/>
              <a:ext cx="1345240" cy="830997"/>
            </a:xfrm>
            <a:prstGeom prst="rect">
              <a:avLst/>
            </a:prstGeom>
            <a:noFill/>
          </p:spPr>
          <p:txBody>
            <a:bodyPr wrap="none" rtlCol="0">
              <a:spAutoFit/>
            </a:bodyPr>
            <a:lstStyle/>
            <a:p>
              <a:r>
                <a:rPr lang="en-US" sz="4800" dirty="0" smtClean="0"/>
                <a:t>……..</a:t>
              </a:r>
              <a:endParaRPr lang="en-US" sz="4800" dirty="0"/>
            </a:p>
          </p:txBody>
        </p:sp>
      </p:grpSp>
      <p:sp>
        <p:nvSpPr>
          <p:cNvPr id="117" name="TextBox 116"/>
          <p:cNvSpPr txBox="1"/>
          <p:nvPr/>
        </p:nvSpPr>
        <p:spPr>
          <a:xfrm>
            <a:off x="764119" y="274468"/>
            <a:ext cx="10200165" cy="707886"/>
          </a:xfrm>
          <a:prstGeom prst="rect">
            <a:avLst/>
          </a:prstGeom>
          <a:solidFill>
            <a:schemeClr val="bg1"/>
          </a:solidFill>
        </p:spPr>
        <p:txBody>
          <a:bodyPr wrap="none" rtlCol="0">
            <a:spAutoFit/>
          </a:bodyPr>
          <a:lstStyle/>
          <a:p>
            <a:pPr algn="ctr"/>
            <a:r>
              <a:rPr lang="en-US" sz="4000" dirty="0" smtClean="0"/>
              <a:t>  Convert Sample 9x1 Vectors to PC Components</a:t>
            </a:r>
          </a:p>
        </p:txBody>
      </p:sp>
      <p:pic>
        <p:nvPicPr>
          <p:cNvPr id="119" name="Picture 4" descr="Image result for airborne gamma ray spectrometry instrumen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62" y="5454205"/>
            <a:ext cx="1255259" cy="140379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p:cNvGrpSpPr/>
          <p:nvPr/>
        </p:nvGrpSpPr>
        <p:grpSpPr>
          <a:xfrm>
            <a:off x="3264593" y="5262463"/>
            <a:ext cx="3911971" cy="408927"/>
            <a:chOff x="3264593" y="5262463"/>
            <a:chExt cx="3911971" cy="408927"/>
          </a:xfrm>
        </p:grpSpPr>
        <p:sp>
          <p:nvSpPr>
            <p:cNvPr id="2" name="TextBox 1"/>
            <p:cNvSpPr txBox="1"/>
            <p:nvPr/>
          </p:nvSpPr>
          <p:spPr>
            <a:xfrm>
              <a:off x="3264593" y="5302058"/>
              <a:ext cx="301686" cy="369332"/>
            </a:xfrm>
            <a:prstGeom prst="rect">
              <a:avLst/>
            </a:prstGeom>
            <a:solidFill>
              <a:srgbClr val="FFC2C2"/>
            </a:solidFill>
          </p:spPr>
          <p:txBody>
            <a:bodyPr wrap="none" rtlCol="0">
              <a:spAutoFit/>
            </a:bodyPr>
            <a:lstStyle/>
            <a:p>
              <a:r>
                <a:rPr lang="en-US" dirty="0" smtClean="0"/>
                <a:t>8</a:t>
              </a:r>
              <a:endParaRPr lang="en-US" dirty="0"/>
            </a:p>
          </p:txBody>
        </p:sp>
        <p:sp>
          <p:nvSpPr>
            <p:cNvPr id="31" name="TextBox 30"/>
            <p:cNvSpPr txBox="1"/>
            <p:nvPr/>
          </p:nvSpPr>
          <p:spPr>
            <a:xfrm>
              <a:off x="6874878" y="5262463"/>
              <a:ext cx="301686" cy="369332"/>
            </a:xfrm>
            <a:prstGeom prst="rect">
              <a:avLst/>
            </a:prstGeom>
            <a:solidFill>
              <a:srgbClr val="FFC2C2"/>
            </a:solidFill>
          </p:spPr>
          <p:txBody>
            <a:bodyPr wrap="none" rtlCol="0">
              <a:spAutoFit/>
            </a:bodyPr>
            <a:lstStyle/>
            <a:p>
              <a:r>
                <a:rPr lang="en-US" dirty="0" smtClean="0"/>
                <a:t>8</a:t>
              </a:r>
              <a:endParaRPr lang="en-US" dirty="0"/>
            </a:p>
          </p:txBody>
        </p:sp>
      </p:grpSp>
    </p:spTree>
    <p:extLst>
      <p:ext uri="{BB962C8B-B14F-4D97-AF65-F5344CB8AC3E}">
        <p14:creationId xmlns:p14="http://schemas.microsoft.com/office/powerpoint/2010/main" val="1105143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wipe(left)">
                                      <p:cBhvr>
                                        <p:cTn id="7" dur="500"/>
                                        <p:tgtEl>
                                          <p:spTgt spid="1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1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3"/>
                                        </p:tgtEl>
                                        <p:attrNameLst>
                                          <p:attrName>style.visibility</p:attrName>
                                        </p:attrNameLst>
                                      </p:cBhvr>
                                      <p:to>
                                        <p:strVal val="visible"/>
                                      </p:to>
                                    </p:set>
                                    <p:animEffect transition="in" filter="wipe(left)">
                                      <p:cBhvr>
                                        <p:cTn id="22" dur="500"/>
                                        <p:tgtEl>
                                          <p:spTgt spid="11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6731515" y="551031"/>
            <a:ext cx="7308576" cy="6072657"/>
            <a:chOff x="6731515" y="551031"/>
            <a:chExt cx="7308576" cy="6072657"/>
          </a:xfrm>
        </p:grpSpPr>
        <p:pic>
          <p:nvPicPr>
            <p:cNvPr id="11" name="Picture 10"/>
            <p:cNvPicPr>
              <a:picLocks noChangeAspect="1"/>
            </p:cNvPicPr>
            <p:nvPr/>
          </p:nvPicPr>
          <p:blipFill>
            <a:blip r:embed="rId2"/>
            <a:stretch>
              <a:fillRect/>
            </a:stretch>
          </p:blipFill>
          <p:spPr>
            <a:xfrm>
              <a:off x="6731515" y="836347"/>
              <a:ext cx="7308576" cy="5787341"/>
            </a:xfrm>
            <a:prstGeom prst="rect">
              <a:avLst/>
            </a:prstGeom>
          </p:spPr>
        </p:pic>
        <p:sp>
          <p:nvSpPr>
            <p:cNvPr id="47" name="TextBox 46"/>
            <p:cNvSpPr txBox="1"/>
            <p:nvPr/>
          </p:nvSpPr>
          <p:spPr>
            <a:xfrm>
              <a:off x="7496246" y="551031"/>
              <a:ext cx="4046942" cy="461665"/>
            </a:xfrm>
            <a:prstGeom prst="rect">
              <a:avLst/>
            </a:prstGeom>
            <a:noFill/>
          </p:spPr>
          <p:txBody>
            <a:bodyPr wrap="none" rtlCol="0">
              <a:spAutoFit/>
            </a:bodyPr>
            <a:lstStyle/>
            <a:p>
              <a:r>
                <a:rPr lang="en-US" sz="2400" dirty="0" smtClean="0"/>
                <a:t>Borehole Samples of Rock Face</a:t>
              </a:r>
              <a:endParaRPr lang="en-US" sz="2400" dirty="0"/>
            </a:p>
          </p:txBody>
        </p:sp>
      </p:grpSp>
      <p:pic>
        <p:nvPicPr>
          <p:cNvPr id="5" name="Picture 4"/>
          <p:cNvPicPr>
            <a:picLocks noChangeAspect="1"/>
          </p:cNvPicPr>
          <p:nvPr/>
        </p:nvPicPr>
        <p:blipFill>
          <a:blip r:embed="rId3"/>
          <a:stretch>
            <a:fillRect/>
          </a:stretch>
        </p:blipFill>
        <p:spPr>
          <a:xfrm>
            <a:off x="861311" y="1631026"/>
            <a:ext cx="5759408" cy="4000769"/>
          </a:xfrm>
          <a:prstGeom prst="rect">
            <a:avLst/>
          </a:prstGeom>
        </p:spPr>
      </p:pic>
      <p:sp>
        <p:nvSpPr>
          <p:cNvPr id="6" name="TextBox 5"/>
          <p:cNvSpPr txBox="1"/>
          <p:nvPr/>
        </p:nvSpPr>
        <p:spPr>
          <a:xfrm>
            <a:off x="861311" y="836347"/>
            <a:ext cx="5244705" cy="523220"/>
          </a:xfrm>
          <a:prstGeom prst="rect">
            <a:avLst/>
          </a:prstGeom>
          <a:noFill/>
        </p:spPr>
        <p:txBody>
          <a:bodyPr wrap="none" rtlCol="0">
            <a:spAutoFit/>
          </a:bodyPr>
          <a:lstStyle/>
          <a:p>
            <a:r>
              <a:rPr lang="en-US" sz="2800" dirty="0" smtClean="0"/>
              <a:t>PC1 is a unit vector so ||PC1||</a:t>
            </a:r>
            <a:r>
              <a:rPr lang="en-US" sz="2800" baseline="30000" dirty="0" smtClean="0"/>
              <a:t>2</a:t>
            </a:r>
            <a:r>
              <a:rPr lang="en-US" sz="2800" dirty="0" smtClean="0"/>
              <a:t> =1</a:t>
            </a:r>
            <a:endParaRPr lang="en-US" sz="2800" dirty="0"/>
          </a:p>
        </p:txBody>
      </p:sp>
      <p:sp>
        <p:nvSpPr>
          <p:cNvPr id="4" name="TextBox 3"/>
          <p:cNvSpPr txBox="1"/>
          <p:nvPr/>
        </p:nvSpPr>
        <p:spPr>
          <a:xfrm>
            <a:off x="3040704" y="1741100"/>
            <a:ext cx="3469219" cy="461665"/>
          </a:xfrm>
          <a:prstGeom prst="rect">
            <a:avLst/>
          </a:prstGeom>
          <a:solidFill>
            <a:schemeClr val="bg1"/>
          </a:solid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PC1         PC2          PC3   </a:t>
            </a:r>
            <a:endParaRPr lang="en-US" sz="24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861311" y="1648766"/>
            <a:ext cx="1376787" cy="646331"/>
          </a:xfrm>
          <a:prstGeom prst="rect">
            <a:avLst/>
          </a:prstGeom>
          <a:noFill/>
        </p:spPr>
        <p:txBody>
          <a:bodyPr wrap="none" rtlCol="0">
            <a:spAutoFit/>
          </a:bodyPr>
          <a:lstStyle/>
          <a:p>
            <a:pPr algn="ctr"/>
            <a:r>
              <a:rPr lang="en-US" dirty="0" smtClean="0"/>
              <a:t>Geochem </a:t>
            </a:r>
          </a:p>
          <a:p>
            <a:pPr algn="ctr"/>
            <a:r>
              <a:rPr lang="en-US" dirty="0" smtClean="0"/>
              <a:t>Contribution</a:t>
            </a:r>
            <a:endParaRPr lang="en-US" dirty="0"/>
          </a:p>
        </p:txBody>
      </p:sp>
      <p:sp>
        <p:nvSpPr>
          <p:cNvPr id="8" name="Rectangle 7"/>
          <p:cNvSpPr/>
          <p:nvPr/>
        </p:nvSpPr>
        <p:spPr>
          <a:xfrm>
            <a:off x="2929908" y="2202765"/>
            <a:ext cx="811107" cy="414801"/>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4181903" y="3865944"/>
            <a:ext cx="811107" cy="830343"/>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5514921" y="4232758"/>
            <a:ext cx="811107" cy="1182546"/>
          </a:xfrm>
          <a:prstGeom prst="rect">
            <a:avLst/>
          </a:prstGeom>
          <a:solidFill>
            <a:srgbClr val="FF000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a:t>
            </a:r>
            <a:endParaRPr lang="en-US" dirty="0"/>
          </a:p>
        </p:txBody>
      </p:sp>
      <p:sp>
        <p:nvSpPr>
          <p:cNvPr id="17" name="TextBox 16"/>
          <p:cNvSpPr txBox="1"/>
          <p:nvPr/>
        </p:nvSpPr>
        <p:spPr>
          <a:xfrm>
            <a:off x="0" y="2248064"/>
            <a:ext cx="1250663" cy="338554"/>
          </a:xfrm>
          <a:prstGeom prst="rect">
            <a:avLst/>
          </a:prstGeom>
          <a:noFill/>
        </p:spPr>
        <p:txBody>
          <a:bodyPr wrap="none" rtlCol="0">
            <a:spAutoFit/>
          </a:bodyPr>
          <a:lstStyle/>
          <a:p>
            <a:r>
              <a:rPr lang="en-US" sz="1600" b="1" dirty="0" smtClean="0"/>
              <a:t>e</a:t>
            </a:r>
            <a:r>
              <a:rPr lang="en-US" sz="1600" b="1" baseline="-25000" dirty="0" smtClean="0"/>
              <a:t>1</a:t>
            </a:r>
            <a:r>
              <a:rPr lang="en-US" sz="1600" b="1" dirty="0"/>
              <a:t>=</a:t>
            </a:r>
            <a:r>
              <a:rPr lang="en-US" sz="1600" b="1" dirty="0" smtClean="0"/>
              <a:t> (1,0,0,…)</a:t>
            </a:r>
            <a:endParaRPr lang="en-US" sz="1600" b="1" dirty="0"/>
          </a:p>
        </p:txBody>
      </p:sp>
      <p:sp>
        <p:nvSpPr>
          <p:cNvPr id="23" name="TextBox 22"/>
          <p:cNvSpPr txBox="1"/>
          <p:nvPr/>
        </p:nvSpPr>
        <p:spPr>
          <a:xfrm>
            <a:off x="10355" y="2649043"/>
            <a:ext cx="1250663" cy="338554"/>
          </a:xfrm>
          <a:prstGeom prst="rect">
            <a:avLst/>
          </a:prstGeom>
          <a:noFill/>
        </p:spPr>
        <p:txBody>
          <a:bodyPr wrap="none" rtlCol="0">
            <a:spAutoFit/>
          </a:bodyPr>
          <a:lstStyle/>
          <a:p>
            <a:r>
              <a:rPr lang="en-US" sz="1600" b="1" dirty="0" smtClean="0"/>
              <a:t>e</a:t>
            </a:r>
            <a:r>
              <a:rPr lang="en-US" sz="1600" b="1" baseline="-25000" dirty="0"/>
              <a:t>2</a:t>
            </a:r>
            <a:r>
              <a:rPr lang="en-US" sz="1600" b="1" dirty="0" smtClean="0"/>
              <a:t>= (0,1,0,…)</a:t>
            </a:r>
            <a:endParaRPr lang="en-US" sz="1600" b="1" dirty="0"/>
          </a:p>
        </p:txBody>
      </p:sp>
      <p:sp>
        <p:nvSpPr>
          <p:cNvPr id="24" name="TextBox 23"/>
          <p:cNvSpPr txBox="1"/>
          <p:nvPr/>
        </p:nvSpPr>
        <p:spPr>
          <a:xfrm>
            <a:off x="20710" y="3050022"/>
            <a:ext cx="1250663" cy="338554"/>
          </a:xfrm>
          <a:prstGeom prst="rect">
            <a:avLst/>
          </a:prstGeom>
          <a:noFill/>
        </p:spPr>
        <p:txBody>
          <a:bodyPr wrap="none" rtlCol="0">
            <a:spAutoFit/>
          </a:bodyPr>
          <a:lstStyle/>
          <a:p>
            <a:r>
              <a:rPr lang="en-US" sz="1600" b="1" dirty="0" smtClean="0">
                <a:solidFill>
                  <a:srgbClr val="FF0000"/>
                </a:solidFill>
              </a:rPr>
              <a:t>e</a:t>
            </a:r>
            <a:r>
              <a:rPr lang="en-US" sz="1600" b="1" baseline="-25000" dirty="0" smtClean="0">
                <a:solidFill>
                  <a:srgbClr val="FF0000"/>
                </a:solidFill>
              </a:rPr>
              <a:t>3</a:t>
            </a:r>
            <a:r>
              <a:rPr lang="en-US" sz="1600" b="1" dirty="0" smtClean="0">
                <a:solidFill>
                  <a:srgbClr val="FF0000"/>
                </a:solidFill>
              </a:rPr>
              <a:t>= (0,0,1,…)</a:t>
            </a:r>
            <a:endParaRPr lang="en-US" sz="1600" b="1" dirty="0">
              <a:solidFill>
                <a:srgbClr val="FF0000"/>
              </a:solidFill>
            </a:endParaRPr>
          </a:p>
        </p:txBody>
      </p:sp>
      <p:sp>
        <p:nvSpPr>
          <p:cNvPr id="33" name="TextBox 32"/>
          <p:cNvSpPr txBox="1"/>
          <p:nvPr/>
        </p:nvSpPr>
        <p:spPr>
          <a:xfrm>
            <a:off x="1707932" y="89451"/>
            <a:ext cx="3731214" cy="369332"/>
          </a:xfrm>
          <a:prstGeom prst="rect">
            <a:avLst/>
          </a:prstGeom>
          <a:solidFill>
            <a:srgbClr val="FFFF00"/>
          </a:solidFill>
          <a:ln>
            <a:solidFill>
              <a:srgbClr val="FF0000"/>
            </a:solidFill>
          </a:ln>
        </p:spPr>
        <p:txBody>
          <a:bodyPr wrap="none" rtlCol="0">
            <a:spAutoFit/>
          </a:bodyPr>
          <a:lstStyle/>
          <a:p>
            <a:r>
              <a:rPr lang="en-US" dirty="0" smtClean="0">
                <a:solidFill>
                  <a:srgbClr val="FF0000"/>
                </a:solidFill>
              </a:rPr>
              <a:t>Positive PC1  </a:t>
            </a:r>
            <a:r>
              <a:rPr lang="en-US" dirty="0" smtClean="0">
                <a:solidFill>
                  <a:srgbClr val="FF0000"/>
                </a:solidFill>
                <a:sym typeface="Wingdings" panose="05000000000000000000" pitchFamily="2" charset="2"/>
              </a:rPr>
              <a:t></a:t>
            </a:r>
            <a:r>
              <a:rPr lang="en-US" dirty="0" smtClean="0">
                <a:solidFill>
                  <a:srgbClr val="FF0000"/>
                </a:solidFill>
              </a:rPr>
              <a:t> Ca (limestone CaCO</a:t>
            </a:r>
            <a:r>
              <a:rPr lang="en-US" baseline="30000" dirty="0" smtClean="0">
                <a:solidFill>
                  <a:srgbClr val="FF0000"/>
                </a:solidFill>
              </a:rPr>
              <a:t>3</a:t>
            </a:r>
            <a:r>
              <a:rPr lang="en-US" dirty="0" smtClean="0">
                <a:solidFill>
                  <a:srgbClr val="FF0000"/>
                </a:solidFill>
              </a:rPr>
              <a:t>)</a:t>
            </a:r>
            <a:endParaRPr lang="en-US" dirty="0">
              <a:solidFill>
                <a:srgbClr val="FF0000"/>
              </a:solidFill>
            </a:endParaRPr>
          </a:p>
        </p:txBody>
      </p:sp>
      <p:sp>
        <p:nvSpPr>
          <p:cNvPr id="39" name="Rectangle 38"/>
          <p:cNvSpPr/>
          <p:nvPr/>
        </p:nvSpPr>
        <p:spPr>
          <a:xfrm>
            <a:off x="2857604" y="2685674"/>
            <a:ext cx="811107" cy="1142652"/>
          </a:xfrm>
          <a:prstGeom prst="rect">
            <a:avLst/>
          </a:prstGeom>
          <a:solidFill>
            <a:srgbClr val="00B050">
              <a:alpha val="2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p:cNvSpPr txBox="1"/>
          <p:nvPr/>
        </p:nvSpPr>
        <p:spPr>
          <a:xfrm>
            <a:off x="1681302" y="506235"/>
            <a:ext cx="3225242" cy="369332"/>
          </a:xfrm>
          <a:prstGeom prst="rect">
            <a:avLst/>
          </a:prstGeom>
          <a:solidFill>
            <a:srgbClr val="FFFF00"/>
          </a:solidFill>
          <a:ln>
            <a:solidFill>
              <a:srgbClr val="FF0000"/>
            </a:solidFill>
          </a:ln>
        </p:spPr>
        <p:txBody>
          <a:bodyPr wrap="none" rtlCol="0">
            <a:spAutoFit/>
          </a:bodyPr>
          <a:lstStyle/>
          <a:p>
            <a:r>
              <a:rPr lang="en-US" dirty="0" smtClean="0">
                <a:solidFill>
                  <a:srgbClr val="00B050"/>
                </a:solidFill>
              </a:rPr>
              <a:t>Negative PC1 </a:t>
            </a:r>
            <a:r>
              <a:rPr lang="en-US" dirty="0" smtClean="0">
                <a:solidFill>
                  <a:srgbClr val="00B050"/>
                </a:solidFill>
                <a:sym typeface="Wingdings" panose="05000000000000000000" pitchFamily="2" charset="2"/>
              </a:rPr>
              <a:t></a:t>
            </a:r>
            <a:r>
              <a:rPr lang="en-US" dirty="0" smtClean="0">
                <a:solidFill>
                  <a:srgbClr val="00B050"/>
                </a:solidFill>
              </a:rPr>
              <a:t> Si, Fe, Al. (clay!)</a:t>
            </a:r>
            <a:endParaRPr lang="en-US" dirty="0">
              <a:solidFill>
                <a:srgbClr val="00B050"/>
              </a:solidFill>
            </a:endParaRPr>
          </a:p>
        </p:txBody>
      </p:sp>
      <p:sp>
        <p:nvSpPr>
          <p:cNvPr id="49" name="TextBox 48"/>
          <p:cNvSpPr txBox="1"/>
          <p:nvPr/>
        </p:nvSpPr>
        <p:spPr>
          <a:xfrm>
            <a:off x="2727829" y="5631795"/>
            <a:ext cx="4710585" cy="646331"/>
          </a:xfrm>
          <a:prstGeom prst="rect">
            <a:avLst/>
          </a:prstGeom>
          <a:noFill/>
        </p:spPr>
        <p:txBody>
          <a:bodyPr wrap="none" rtlCol="0">
            <a:spAutoFit/>
          </a:bodyPr>
          <a:lstStyle/>
          <a:p>
            <a:r>
              <a:rPr lang="en-US" b="1" dirty="0" err="1" smtClean="0">
                <a:solidFill>
                  <a:srgbClr val="FF0000"/>
                </a:solidFill>
              </a:rPr>
              <a:t>Positve</a:t>
            </a:r>
            <a:r>
              <a:rPr lang="en-US" b="1" dirty="0" smtClean="0">
                <a:solidFill>
                  <a:srgbClr val="FF0000"/>
                </a:solidFill>
              </a:rPr>
              <a:t> PC2 </a:t>
            </a:r>
            <a:r>
              <a:rPr lang="en-US" b="1" dirty="0" smtClean="0">
                <a:solidFill>
                  <a:srgbClr val="FF0000"/>
                </a:solidFill>
                <a:sym typeface="Wingdings" panose="05000000000000000000" pitchFamily="2" charset="2"/>
              </a:rPr>
              <a:t></a:t>
            </a:r>
            <a:r>
              <a:rPr lang="en-US" b="1" dirty="0" smtClean="0">
                <a:solidFill>
                  <a:srgbClr val="FF0000"/>
                </a:solidFill>
              </a:rPr>
              <a:t> strong + weights for Mg &amp; d180 </a:t>
            </a:r>
          </a:p>
          <a:p>
            <a:r>
              <a:rPr lang="en-US" b="1" dirty="0" smtClean="0">
                <a:solidFill>
                  <a:srgbClr val="FF0000"/>
                </a:solidFill>
                <a:sym typeface="Wingdings" panose="05000000000000000000" pitchFamily="2" charset="2"/>
              </a:rPr>
              <a:t> dolomite</a:t>
            </a:r>
            <a:r>
              <a:rPr lang="en-US" b="1" dirty="0" smtClean="0">
                <a:solidFill>
                  <a:srgbClr val="FF0000"/>
                </a:solidFill>
              </a:rPr>
              <a:t> (limestone MgCO</a:t>
            </a:r>
            <a:r>
              <a:rPr lang="en-US" b="1" baseline="30000" dirty="0" smtClean="0">
                <a:solidFill>
                  <a:srgbClr val="FF0000"/>
                </a:solidFill>
              </a:rPr>
              <a:t>3</a:t>
            </a:r>
            <a:r>
              <a:rPr lang="en-US" b="1" dirty="0" smtClean="0">
                <a:solidFill>
                  <a:srgbClr val="FF0000"/>
                </a:solidFill>
              </a:rPr>
              <a:t>)</a:t>
            </a:r>
            <a:endParaRPr lang="en-US" b="1" dirty="0">
              <a:solidFill>
                <a:srgbClr val="FF0000"/>
              </a:solidFill>
            </a:endParaRPr>
          </a:p>
        </p:txBody>
      </p:sp>
      <p:pic>
        <p:nvPicPr>
          <p:cNvPr id="50" name="Picture 49"/>
          <p:cNvPicPr>
            <a:picLocks noChangeAspect="1"/>
          </p:cNvPicPr>
          <p:nvPr/>
        </p:nvPicPr>
        <p:blipFill>
          <a:blip r:embed="rId4"/>
          <a:stretch>
            <a:fillRect/>
          </a:stretch>
        </p:blipFill>
        <p:spPr>
          <a:xfrm>
            <a:off x="7440506" y="2111693"/>
            <a:ext cx="6686072" cy="4763196"/>
          </a:xfrm>
          <a:prstGeom prst="rect">
            <a:avLst/>
          </a:prstGeom>
        </p:spPr>
      </p:pic>
      <p:cxnSp>
        <p:nvCxnSpPr>
          <p:cNvPr id="14" name="Straight Arrow Connector 13"/>
          <p:cNvCxnSpPr/>
          <p:nvPr/>
        </p:nvCxnSpPr>
        <p:spPr>
          <a:xfrm flipH="1">
            <a:off x="9847543" y="3961157"/>
            <a:ext cx="1695645" cy="21807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 25"/>
          <p:cNvGrpSpPr/>
          <p:nvPr/>
        </p:nvGrpSpPr>
        <p:grpSpPr>
          <a:xfrm>
            <a:off x="8824440" y="3813809"/>
            <a:ext cx="1023102" cy="418950"/>
            <a:chOff x="11177703" y="3557351"/>
            <a:chExt cx="1047566" cy="1264469"/>
          </a:xfrm>
        </p:grpSpPr>
        <p:cxnSp>
          <p:nvCxnSpPr>
            <p:cNvPr id="27" name="Straight Arrow Connector 26"/>
            <p:cNvCxnSpPr/>
            <p:nvPr/>
          </p:nvCxnSpPr>
          <p:spPr>
            <a:xfrm>
              <a:off x="12225269" y="3742015"/>
              <a:ext cx="0" cy="1079805"/>
            </a:xfrm>
            <a:prstGeom prst="straightConnector1">
              <a:avLst/>
            </a:prstGeom>
            <a:ln w="381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1177703" y="3557351"/>
              <a:ext cx="803425" cy="369332"/>
            </a:xfrm>
            <a:prstGeom prst="rect">
              <a:avLst/>
            </a:prstGeom>
            <a:solidFill>
              <a:schemeClr val="bg1"/>
            </a:solidFill>
          </p:spPr>
          <p:txBody>
            <a:bodyPr wrap="none" rtlCol="0">
              <a:spAutoFit/>
            </a:bodyPr>
            <a:lstStyle/>
            <a:p>
              <a:r>
                <a:rPr lang="en-US" b="1" dirty="0" smtClean="0"/>
                <a:t>PC2</a:t>
              </a:r>
              <a:r>
                <a:rPr lang="en-US" b="1" dirty="0" smtClean="0">
                  <a:latin typeface="Calibri" panose="020F0502020204030204" pitchFamily="34" charset="0"/>
                  <a:cs typeface="Calibri" panose="020F0502020204030204" pitchFamily="34" charset="0"/>
                </a:rPr>
                <a:t>·</a:t>
              </a:r>
              <a:r>
                <a:rPr lang="en-US" b="1" dirty="0" smtClean="0">
                  <a:solidFill>
                    <a:srgbClr val="FF0000"/>
                  </a:solidFill>
                  <a:latin typeface="Calibri" panose="020F0502020204030204" pitchFamily="34" charset="0"/>
                  <a:cs typeface="Calibri" panose="020F0502020204030204" pitchFamily="34" charset="0"/>
                </a:rPr>
                <a:t>e</a:t>
              </a:r>
              <a:r>
                <a:rPr lang="en-US" b="1" baseline="-25000" dirty="0" smtClean="0">
                  <a:solidFill>
                    <a:srgbClr val="FF0000"/>
                  </a:solidFill>
                  <a:latin typeface="Calibri" panose="020F0502020204030204" pitchFamily="34" charset="0"/>
                  <a:cs typeface="Calibri" panose="020F0502020204030204" pitchFamily="34" charset="0"/>
                </a:rPr>
                <a:t>3</a:t>
              </a:r>
              <a:endParaRPr lang="en-US" b="1" dirty="0">
                <a:solidFill>
                  <a:srgbClr val="FF0000"/>
                </a:solidFill>
              </a:endParaRPr>
            </a:p>
          </p:txBody>
        </p:sp>
      </p:grpSp>
      <p:sp>
        <p:nvSpPr>
          <p:cNvPr id="31" name="TextBox 30"/>
          <p:cNvSpPr txBox="1"/>
          <p:nvPr/>
        </p:nvSpPr>
        <p:spPr>
          <a:xfrm>
            <a:off x="9518006" y="4337008"/>
            <a:ext cx="2408480" cy="646331"/>
          </a:xfrm>
          <a:prstGeom prst="rect">
            <a:avLst/>
          </a:prstGeom>
          <a:solidFill>
            <a:schemeClr val="bg1"/>
          </a:solidFill>
        </p:spPr>
        <p:txBody>
          <a:bodyPr wrap="none" rtlCol="0">
            <a:spAutoFit/>
          </a:bodyPr>
          <a:lstStyle/>
          <a:p>
            <a:r>
              <a:rPr lang="en-US" dirty="0" smtClean="0"/>
              <a:t>Plot of </a:t>
            </a:r>
            <a:r>
              <a:rPr lang="en-US" b="1" dirty="0" smtClean="0">
                <a:solidFill>
                  <a:srgbClr val="FF0000"/>
                </a:solidFill>
              </a:rPr>
              <a:t>FE unit vector e</a:t>
            </a:r>
            <a:r>
              <a:rPr lang="en-US" b="1" baseline="-25000" dirty="0" smtClean="0">
                <a:solidFill>
                  <a:srgbClr val="FF0000"/>
                </a:solidFill>
              </a:rPr>
              <a:t>3</a:t>
            </a:r>
            <a:endParaRPr lang="en-US" b="1" dirty="0" smtClean="0">
              <a:solidFill>
                <a:srgbClr val="FF0000"/>
              </a:solidFill>
            </a:endParaRPr>
          </a:p>
          <a:p>
            <a:r>
              <a:rPr lang="en-US" dirty="0" smtClean="0"/>
              <a:t>Onto PC1xPC2 plane</a:t>
            </a:r>
            <a:endParaRPr lang="en-US" dirty="0"/>
          </a:p>
        </p:txBody>
      </p:sp>
      <p:sp>
        <p:nvSpPr>
          <p:cNvPr id="32" name="TextBox 31"/>
          <p:cNvSpPr txBox="1"/>
          <p:nvPr/>
        </p:nvSpPr>
        <p:spPr>
          <a:xfrm>
            <a:off x="8723300" y="2617566"/>
            <a:ext cx="2936959" cy="923330"/>
          </a:xfrm>
          <a:prstGeom prst="rect">
            <a:avLst/>
          </a:prstGeom>
          <a:solidFill>
            <a:schemeClr val="bg1"/>
          </a:solidFill>
          <a:ln>
            <a:solidFill>
              <a:schemeClr val="bg1"/>
            </a:solidFill>
          </a:ln>
        </p:spPr>
        <p:txBody>
          <a:bodyPr wrap="none" rtlCol="0">
            <a:spAutoFit/>
          </a:bodyPr>
          <a:lstStyle/>
          <a:p>
            <a:pPr algn="ctr"/>
            <a:r>
              <a:rPr lang="en-US" dirty="0" smtClean="0">
                <a:solidFill>
                  <a:srgbClr val="FF0000"/>
                </a:solidFill>
              </a:rPr>
              <a:t>----</a:t>
            </a:r>
            <a:r>
              <a:rPr lang="en-US" dirty="0" smtClean="0"/>
              <a:t> Projections of </a:t>
            </a:r>
            <a:r>
              <a:rPr lang="en-US" dirty="0" smtClean="0">
                <a:solidFill>
                  <a:srgbClr val="FF0000"/>
                </a:solidFill>
              </a:rPr>
              <a:t>FE=</a:t>
            </a:r>
            <a:r>
              <a:rPr lang="en-US" b="1" dirty="0" smtClean="0">
                <a:solidFill>
                  <a:srgbClr val="FF0000"/>
                </a:solidFill>
              </a:rPr>
              <a:t>e</a:t>
            </a:r>
            <a:r>
              <a:rPr lang="en-US" b="1" baseline="-25000" dirty="0" smtClean="0">
                <a:solidFill>
                  <a:srgbClr val="FF0000"/>
                </a:solidFill>
              </a:rPr>
              <a:t>3</a:t>
            </a:r>
            <a:r>
              <a:rPr lang="en-US" b="1" dirty="0" smtClean="0"/>
              <a:t> </a:t>
            </a:r>
            <a:r>
              <a:rPr lang="en-US" dirty="0" smtClean="0"/>
              <a:t>onto </a:t>
            </a:r>
          </a:p>
          <a:p>
            <a:pPr algn="ctr"/>
            <a:r>
              <a:rPr lang="en-US" dirty="0" smtClean="0"/>
              <a:t>PC1xPC2 plane</a:t>
            </a:r>
          </a:p>
          <a:p>
            <a:pPr algn="ctr"/>
            <a:endParaRPr lang="en-US" dirty="0"/>
          </a:p>
        </p:txBody>
      </p:sp>
      <p:sp>
        <p:nvSpPr>
          <p:cNvPr id="60" name="Rectangle 59"/>
          <p:cNvSpPr/>
          <p:nvPr/>
        </p:nvSpPr>
        <p:spPr>
          <a:xfrm>
            <a:off x="7277678" y="1097957"/>
            <a:ext cx="6615875" cy="536883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9251472" y="6418664"/>
            <a:ext cx="715260"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PC1</a:t>
            </a:r>
            <a:endParaRPr lang="en-US" sz="2400" dirty="0">
              <a:latin typeface="Times New Roman" panose="02020603050405020304" pitchFamily="18" charset="0"/>
              <a:cs typeface="Times New Roman" panose="02020603050405020304" pitchFamily="18" charset="0"/>
            </a:endParaRPr>
          </a:p>
        </p:txBody>
      </p:sp>
      <p:sp>
        <p:nvSpPr>
          <p:cNvPr id="62" name="Rectangle 61"/>
          <p:cNvSpPr/>
          <p:nvPr/>
        </p:nvSpPr>
        <p:spPr>
          <a:xfrm>
            <a:off x="11001080" y="1170475"/>
            <a:ext cx="1018095" cy="9633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1859822" y="3658876"/>
            <a:ext cx="211667" cy="176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0" name="Straight Arrow Connector 69"/>
          <p:cNvCxnSpPr/>
          <p:nvPr/>
        </p:nvCxnSpPr>
        <p:spPr>
          <a:xfrm flipH="1" flipV="1">
            <a:off x="9914468" y="3761560"/>
            <a:ext cx="1664077" cy="21037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90" name="Group 89"/>
          <p:cNvGrpSpPr/>
          <p:nvPr/>
        </p:nvGrpSpPr>
        <p:grpSpPr>
          <a:xfrm>
            <a:off x="11484821" y="3555936"/>
            <a:ext cx="690186" cy="468729"/>
            <a:chOff x="11484821" y="3555936"/>
            <a:chExt cx="690186" cy="468729"/>
          </a:xfrm>
        </p:grpSpPr>
        <p:cxnSp>
          <p:nvCxnSpPr>
            <p:cNvPr id="64" name="Straight Arrow Connector 63"/>
            <p:cNvCxnSpPr/>
            <p:nvPr/>
          </p:nvCxnSpPr>
          <p:spPr>
            <a:xfrm flipV="1">
              <a:off x="11543188" y="3918460"/>
              <a:ext cx="498529" cy="43276"/>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11756303" y="3555936"/>
              <a:ext cx="418704" cy="369332"/>
            </a:xfrm>
            <a:prstGeom prst="rect">
              <a:avLst/>
            </a:prstGeom>
            <a:noFill/>
          </p:spPr>
          <p:txBody>
            <a:bodyPr wrap="none" rtlCol="0">
              <a:spAutoFit/>
            </a:bodyPr>
            <a:lstStyle/>
            <a:p>
              <a:r>
                <a:rPr lang="en-US" dirty="0" smtClean="0">
                  <a:solidFill>
                    <a:srgbClr val="FF0000"/>
                  </a:solidFill>
                </a:rPr>
                <a:t>Ca</a:t>
              </a:r>
              <a:endParaRPr lang="en-US" dirty="0">
                <a:solidFill>
                  <a:srgbClr val="FF0000"/>
                </a:solidFill>
              </a:endParaRPr>
            </a:p>
          </p:txBody>
        </p:sp>
        <p:sp>
          <p:nvSpPr>
            <p:cNvPr id="81" name="Oval 80"/>
            <p:cNvSpPr/>
            <p:nvPr/>
          </p:nvSpPr>
          <p:spPr>
            <a:xfrm>
              <a:off x="11484821" y="3886451"/>
              <a:ext cx="125292" cy="13821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9878936" y="3310678"/>
            <a:ext cx="1630791" cy="873958"/>
            <a:chOff x="9878936" y="3310678"/>
            <a:chExt cx="1630791" cy="873958"/>
          </a:xfrm>
        </p:grpSpPr>
        <p:cxnSp>
          <p:nvCxnSpPr>
            <p:cNvPr id="77" name="Straight Arrow Connector 76"/>
            <p:cNvCxnSpPr/>
            <p:nvPr/>
          </p:nvCxnSpPr>
          <p:spPr>
            <a:xfrm flipH="1" flipV="1">
              <a:off x="9899883" y="3310678"/>
              <a:ext cx="1609844" cy="626976"/>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a:stCxn id="81" idx="2"/>
            </p:cNvCxnSpPr>
            <p:nvPr/>
          </p:nvCxnSpPr>
          <p:spPr>
            <a:xfrm flipH="1">
              <a:off x="9878936" y="3955558"/>
              <a:ext cx="1605885" cy="229078"/>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5" name="Group 24"/>
          <p:cNvGrpSpPr/>
          <p:nvPr/>
        </p:nvGrpSpPr>
        <p:grpSpPr>
          <a:xfrm>
            <a:off x="9845942" y="3403961"/>
            <a:ext cx="1637279" cy="553713"/>
            <a:chOff x="9885939" y="3458994"/>
            <a:chExt cx="1637279" cy="553713"/>
          </a:xfrm>
        </p:grpSpPr>
        <p:cxnSp>
          <p:nvCxnSpPr>
            <p:cNvPr id="21" name="Straight Arrow Connector 20"/>
            <p:cNvCxnSpPr/>
            <p:nvPr/>
          </p:nvCxnSpPr>
          <p:spPr>
            <a:xfrm flipH="1" flipV="1">
              <a:off x="9885939" y="3953273"/>
              <a:ext cx="1637279" cy="59434"/>
            </a:xfrm>
            <a:prstGeom prst="straightConnector1">
              <a:avLst/>
            </a:prstGeom>
            <a:ln w="38100">
              <a:solidFill>
                <a:srgbClr val="FF0000"/>
              </a:solidFill>
              <a:prstDash val="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385803" y="3458994"/>
              <a:ext cx="803425" cy="369332"/>
            </a:xfrm>
            <a:prstGeom prst="rect">
              <a:avLst/>
            </a:prstGeom>
            <a:solidFill>
              <a:schemeClr val="bg1"/>
            </a:solidFill>
          </p:spPr>
          <p:txBody>
            <a:bodyPr wrap="none" rtlCol="0">
              <a:spAutoFit/>
            </a:bodyPr>
            <a:lstStyle/>
            <a:p>
              <a:r>
                <a:rPr lang="en-US" b="1" dirty="0" smtClean="0"/>
                <a:t>PC1</a:t>
              </a:r>
              <a:r>
                <a:rPr lang="en-US" b="1" dirty="0" smtClean="0">
                  <a:latin typeface="Calibri" panose="020F0502020204030204" pitchFamily="34" charset="0"/>
                  <a:cs typeface="Calibri" panose="020F0502020204030204" pitchFamily="34" charset="0"/>
                </a:rPr>
                <a:t>·</a:t>
              </a:r>
              <a:r>
                <a:rPr lang="en-US" b="1" dirty="0" smtClean="0">
                  <a:solidFill>
                    <a:srgbClr val="FF0000"/>
                  </a:solidFill>
                  <a:latin typeface="Calibri" panose="020F0502020204030204" pitchFamily="34" charset="0"/>
                  <a:cs typeface="Calibri" panose="020F0502020204030204" pitchFamily="34" charset="0"/>
                </a:rPr>
                <a:t>e</a:t>
              </a:r>
              <a:r>
                <a:rPr lang="en-US" b="1" baseline="-25000" dirty="0" smtClean="0">
                  <a:solidFill>
                    <a:srgbClr val="FF0000"/>
                  </a:solidFill>
                  <a:latin typeface="Calibri" panose="020F0502020204030204" pitchFamily="34" charset="0"/>
                  <a:cs typeface="Calibri" panose="020F0502020204030204" pitchFamily="34" charset="0"/>
                </a:rPr>
                <a:t>3</a:t>
              </a:r>
              <a:endParaRPr lang="en-US" b="1" dirty="0">
                <a:solidFill>
                  <a:srgbClr val="FF0000"/>
                </a:solidFill>
              </a:endParaRPr>
            </a:p>
          </p:txBody>
        </p:sp>
      </p:grpSp>
      <p:sp>
        <p:nvSpPr>
          <p:cNvPr id="52" name="TextBox 51"/>
          <p:cNvSpPr txBox="1"/>
          <p:nvPr/>
        </p:nvSpPr>
        <p:spPr>
          <a:xfrm>
            <a:off x="1397453" y="1229942"/>
            <a:ext cx="4293227" cy="369332"/>
          </a:xfrm>
          <a:prstGeom prst="rect">
            <a:avLst/>
          </a:prstGeom>
          <a:noFill/>
        </p:spPr>
        <p:txBody>
          <a:bodyPr wrap="none" rtlCol="0">
            <a:spAutoFit/>
          </a:bodyPr>
          <a:lstStyle/>
          <a:p>
            <a:r>
              <a:rPr lang="en-US" b="1" dirty="0" smtClean="0">
                <a:solidFill>
                  <a:srgbClr val="FF0000"/>
                </a:solidFill>
              </a:rPr>
              <a:t>Cleaner limestone CaCO</a:t>
            </a:r>
            <a:r>
              <a:rPr lang="en-US" b="1" baseline="30000" dirty="0" smtClean="0">
                <a:solidFill>
                  <a:srgbClr val="FF0000"/>
                </a:solidFill>
              </a:rPr>
              <a:t>3</a:t>
            </a:r>
            <a:r>
              <a:rPr lang="en-US" b="1" dirty="0" smtClean="0">
                <a:solidFill>
                  <a:srgbClr val="FF0000"/>
                </a:solidFill>
              </a:rPr>
              <a:t>  more right quads</a:t>
            </a:r>
            <a:endParaRPr lang="en-US" b="1" dirty="0">
              <a:solidFill>
                <a:srgbClr val="00B050"/>
              </a:solidFill>
            </a:endParaRPr>
          </a:p>
        </p:txBody>
      </p:sp>
      <p:sp>
        <p:nvSpPr>
          <p:cNvPr id="2" name="TextBox 1"/>
          <p:cNvSpPr txBox="1"/>
          <p:nvPr/>
        </p:nvSpPr>
        <p:spPr>
          <a:xfrm>
            <a:off x="9978674" y="1319745"/>
            <a:ext cx="1609736" cy="707886"/>
          </a:xfrm>
          <a:prstGeom prst="rect">
            <a:avLst/>
          </a:prstGeom>
          <a:noFill/>
        </p:spPr>
        <p:txBody>
          <a:bodyPr wrap="none" rtlCol="0">
            <a:spAutoFit/>
          </a:bodyPr>
          <a:lstStyle/>
          <a:p>
            <a:r>
              <a:rPr lang="en-US" sz="4000" dirty="0" err="1" smtClean="0"/>
              <a:t>Biplots</a:t>
            </a:r>
            <a:endParaRPr lang="en-US" sz="4000" dirty="0"/>
          </a:p>
        </p:txBody>
      </p:sp>
      <p:pic>
        <p:nvPicPr>
          <p:cNvPr id="3" name="Picture 2"/>
          <p:cNvPicPr>
            <a:picLocks noChangeAspect="1"/>
          </p:cNvPicPr>
          <p:nvPr/>
        </p:nvPicPr>
        <p:blipFill>
          <a:blip r:embed="rId5"/>
          <a:stretch>
            <a:fillRect/>
          </a:stretch>
        </p:blipFill>
        <p:spPr>
          <a:xfrm>
            <a:off x="7379793" y="2176900"/>
            <a:ext cx="6771093" cy="4708397"/>
          </a:xfrm>
          <a:prstGeom prst="rect">
            <a:avLst/>
          </a:prstGeom>
        </p:spPr>
      </p:pic>
      <p:sp>
        <p:nvSpPr>
          <p:cNvPr id="54" name="Rectangle 53"/>
          <p:cNvSpPr/>
          <p:nvPr/>
        </p:nvSpPr>
        <p:spPr>
          <a:xfrm>
            <a:off x="7277677" y="1107866"/>
            <a:ext cx="6615875" cy="5368831"/>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6"/>
          <a:stretch>
            <a:fillRect/>
          </a:stretch>
        </p:blipFill>
        <p:spPr>
          <a:xfrm>
            <a:off x="6667666" y="911833"/>
            <a:ext cx="5488552" cy="5734217"/>
          </a:xfrm>
          <a:prstGeom prst="rect">
            <a:avLst/>
          </a:prstGeom>
        </p:spPr>
      </p:pic>
      <p:sp>
        <p:nvSpPr>
          <p:cNvPr id="13" name="TextBox 12"/>
          <p:cNvSpPr txBox="1"/>
          <p:nvPr/>
        </p:nvSpPr>
        <p:spPr>
          <a:xfrm>
            <a:off x="8308938" y="1624631"/>
            <a:ext cx="3586495" cy="369332"/>
          </a:xfrm>
          <a:prstGeom prst="rect">
            <a:avLst/>
          </a:prstGeom>
          <a:noFill/>
        </p:spPr>
        <p:txBody>
          <a:bodyPr wrap="none" rtlCol="0">
            <a:spAutoFit/>
          </a:bodyPr>
          <a:lstStyle/>
          <a:p>
            <a:r>
              <a:rPr lang="en-US" dirty="0" smtClean="0"/>
              <a:t>Q: What constitutes a large loading?</a:t>
            </a:r>
            <a:endParaRPr lang="en-US" dirty="0"/>
          </a:p>
        </p:txBody>
      </p:sp>
      <p:sp>
        <p:nvSpPr>
          <p:cNvPr id="15" name="TextBox 14"/>
          <p:cNvSpPr txBox="1"/>
          <p:nvPr/>
        </p:nvSpPr>
        <p:spPr>
          <a:xfrm>
            <a:off x="8575717" y="1999903"/>
            <a:ext cx="1984839" cy="369332"/>
          </a:xfrm>
          <a:prstGeom prst="rect">
            <a:avLst/>
          </a:prstGeom>
          <a:noFill/>
        </p:spPr>
        <p:txBody>
          <a:bodyPr wrap="none" rtlCol="0">
            <a:spAutoFit/>
          </a:bodyPr>
          <a:lstStyle/>
          <a:p>
            <a:r>
              <a:rPr lang="en-US" dirty="0" smtClean="0"/>
              <a:t>A: </a:t>
            </a:r>
            <a:r>
              <a:rPr lang="en-US" dirty="0" smtClean="0">
                <a:solidFill>
                  <a:srgbClr val="FF0000"/>
                </a:solidFill>
              </a:rPr>
              <a:t>----------------------</a:t>
            </a:r>
            <a:endParaRPr lang="en-US" dirty="0">
              <a:solidFill>
                <a:srgbClr val="FF0000"/>
              </a:solidFill>
            </a:endParaRPr>
          </a:p>
        </p:txBody>
      </p:sp>
      <p:cxnSp>
        <p:nvCxnSpPr>
          <p:cNvPr id="18" name="Straight Connector 17"/>
          <p:cNvCxnSpPr/>
          <p:nvPr/>
        </p:nvCxnSpPr>
        <p:spPr>
          <a:xfrm>
            <a:off x="7662041" y="4179229"/>
            <a:ext cx="43796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7658720" y="3787535"/>
            <a:ext cx="915635" cy="369332"/>
          </a:xfrm>
          <a:prstGeom prst="rect">
            <a:avLst/>
          </a:prstGeom>
          <a:noFill/>
        </p:spPr>
        <p:txBody>
          <a:bodyPr wrap="none" rtlCol="0">
            <a:spAutoFit/>
          </a:bodyPr>
          <a:lstStyle/>
          <a:p>
            <a:r>
              <a:rPr lang="en-US" dirty="0" smtClean="0">
                <a:solidFill>
                  <a:srgbClr val="FF0000"/>
                </a:solidFill>
              </a:rPr>
              <a:t>1/8=.12</a:t>
            </a:r>
            <a:endParaRPr lang="en-US" dirty="0">
              <a:solidFill>
                <a:srgbClr val="FF0000"/>
              </a:solidFill>
            </a:endParaRPr>
          </a:p>
        </p:txBody>
      </p:sp>
      <p:grpSp>
        <p:nvGrpSpPr>
          <p:cNvPr id="36" name="Group 35"/>
          <p:cNvGrpSpPr/>
          <p:nvPr/>
        </p:nvGrpSpPr>
        <p:grpSpPr>
          <a:xfrm>
            <a:off x="7733437" y="2454885"/>
            <a:ext cx="4432175" cy="1612883"/>
            <a:chOff x="7733437" y="2454885"/>
            <a:chExt cx="4432175" cy="1612883"/>
          </a:xfrm>
        </p:grpSpPr>
        <p:sp>
          <p:nvSpPr>
            <p:cNvPr id="63" name="TextBox 62"/>
            <p:cNvSpPr txBox="1"/>
            <p:nvPr/>
          </p:nvSpPr>
          <p:spPr>
            <a:xfrm>
              <a:off x="7733437" y="2454885"/>
              <a:ext cx="4432175" cy="646331"/>
            </a:xfrm>
            <a:prstGeom prst="rect">
              <a:avLst/>
            </a:prstGeom>
            <a:noFill/>
          </p:spPr>
          <p:txBody>
            <a:bodyPr wrap="none" rtlCol="0">
              <a:spAutoFit/>
            </a:bodyPr>
            <a:lstStyle/>
            <a:p>
              <a:pPr algn="ctr"/>
              <a:r>
                <a:rPr lang="en-US" dirty="0" smtClean="0"/>
                <a:t>PC3 explains variance in more than 1 variable</a:t>
              </a:r>
            </a:p>
            <a:p>
              <a:pPr algn="ctr"/>
              <a:r>
                <a:rPr lang="en-US" dirty="0" smtClean="0"/>
                <a:t>So we should include it in plots</a:t>
              </a:r>
              <a:endParaRPr lang="en-US" dirty="0"/>
            </a:p>
          </p:txBody>
        </p:sp>
        <p:cxnSp>
          <p:nvCxnSpPr>
            <p:cNvPr id="34" name="Straight Arrow Connector 33"/>
            <p:cNvCxnSpPr/>
            <p:nvPr/>
          </p:nvCxnSpPr>
          <p:spPr>
            <a:xfrm flipH="1">
              <a:off x="9216771" y="3074901"/>
              <a:ext cx="195171" cy="9928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2340731" y="1427675"/>
            <a:ext cx="2970942" cy="369332"/>
          </a:xfrm>
          <a:prstGeom prst="rect">
            <a:avLst/>
          </a:prstGeom>
          <a:noFill/>
        </p:spPr>
        <p:txBody>
          <a:bodyPr wrap="none" rtlCol="0">
            <a:spAutoFit/>
          </a:bodyPr>
          <a:lstStyle/>
          <a:p>
            <a:r>
              <a:rPr lang="en-US" b="1" dirty="0" smtClean="0">
                <a:solidFill>
                  <a:srgbClr val="00B050"/>
                </a:solidFill>
              </a:rPr>
              <a:t>More clay </a:t>
            </a:r>
            <a:r>
              <a:rPr lang="en-US" b="1" dirty="0" smtClean="0">
                <a:solidFill>
                  <a:srgbClr val="00B050"/>
                </a:solidFill>
                <a:sym typeface="Wingdings" panose="05000000000000000000" pitchFamily="2" charset="2"/>
              </a:rPr>
              <a:t> </a:t>
            </a:r>
            <a:r>
              <a:rPr lang="en-US" b="1" dirty="0" smtClean="0">
                <a:solidFill>
                  <a:srgbClr val="00B050"/>
                </a:solidFill>
              </a:rPr>
              <a:t>more left quads</a:t>
            </a:r>
            <a:endParaRPr lang="en-US" b="1" dirty="0">
              <a:solidFill>
                <a:srgbClr val="00B050"/>
              </a:solidFill>
            </a:endParaRPr>
          </a:p>
        </p:txBody>
      </p:sp>
      <p:pic>
        <p:nvPicPr>
          <p:cNvPr id="43" name="Picture 42"/>
          <p:cNvPicPr>
            <a:picLocks noChangeAspect="1"/>
          </p:cNvPicPr>
          <p:nvPr/>
        </p:nvPicPr>
        <p:blipFill>
          <a:blip r:embed="rId7"/>
          <a:stretch>
            <a:fillRect/>
          </a:stretch>
        </p:blipFill>
        <p:spPr>
          <a:xfrm>
            <a:off x="6928460" y="967298"/>
            <a:ext cx="5279352" cy="5472953"/>
          </a:xfrm>
          <a:prstGeom prst="rect">
            <a:avLst/>
          </a:prstGeom>
        </p:spPr>
      </p:pic>
      <p:sp>
        <p:nvSpPr>
          <p:cNvPr id="71" name="TextBox 70"/>
          <p:cNvSpPr txBox="1"/>
          <p:nvPr/>
        </p:nvSpPr>
        <p:spPr>
          <a:xfrm>
            <a:off x="1696216" y="6235955"/>
            <a:ext cx="5713872" cy="369332"/>
          </a:xfrm>
          <a:prstGeom prst="rect">
            <a:avLst/>
          </a:prstGeom>
          <a:solidFill>
            <a:srgbClr val="FFFF00"/>
          </a:solidFill>
          <a:ln>
            <a:solidFill>
              <a:srgbClr val="FF0000"/>
            </a:solidFill>
          </a:ln>
        </p:spPr>
        <p:txBody>
          <a:bodyPr wrap="none" rtlCol="0">
            <a:spAutoFit/>
          </a:bodyPr>
          <a:lstStyle/>
          <a:p>
            <a:r>
              <a:rPr lang="en-US" b="1" dirty="0" smtClean="0">
                <a:solidFill>
                  <a:srgbClr val="FF0000"/>
                </a:solidFill>
              </a:rPr>
              <a:t>PCA Scores show Groups of Elements, not Single Elements</a:t>
            </a:r>
            <a:endParaRPr lang="en-US" b="1" dirty="0">
              <a:solidFill>
                <a:srgbClr val="FF0000"/>
              </a:solidFill>
            </a:endParaRPr>
          </a:p>
        </p:txBody>
      </p:sp>
      <p:grpSp>
        <p:nvGrpSpPr>
          <p:cNvPr id="19" name="Group 18"/>
          <p:cNvGrpSpPr/>
          <p:nvPr/>
        </p:nvGrpSpPr>
        <p:grpSpPr>
          <a:xfrm>
            <a:off x="2593571" y="1022339"/>
            <a:ext cx="7733550" cy="5213616"/>
            <a:chOff x="2593571" y="1022339"/>
            <a:chExt cx="7733550" cy="5213616"/>
          </a:xfrm>
        </p:grpSpPr>
        <p:sp>
          <p:nvSpPr>
            <p:cNvPr id="16" name="Rectangle 15"/>
            <p:cNvSpPr/>
            <p:nvPr/>
          </p:nvSpPr>
          <p:spPr>
            <a:xfrm>
              <a:off x="2593571" y="5631795"/>
              <a:ext cx="4222865" cy="604160"/>
            </a:xfrm>
            <a:prstGeom prst="rect">
              <a:avLst/>
            </a:prstGeom>
            <a:solidFill>
              <a:srgbClr val="00B0F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8824440" y="1022339"/>
              <a:ext cx="1502681" cy="372350"/>
            </a:xfrm>
            <a:prstGeom prst="rect">
              <a:avLst/>
            </a:prstGeom>
            <a:solidFill>
              <a:srgbClr val="00B0F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1484289" y="1239442"/>
            <a:ext cx="10673553" cy="2925791"/>
            <a:chOff x="-266123" y="2192676"/>
            <a:chExt cx="10673553" cy="2925791"/>
          </a:xfrm>
        </p:grpSpPr>
        <p:sp>
          <p:nvSpPr>
            <p:cNvPr id="72" name="Rectangle 71"/>
            <p:cNvSpPr/>
            <p:nvPr/>
          </p:nvSpPr>
          <p:spPr>
            <a:xfrm>
              <a:off x="9250667" y="4840902"/>
              <a:ext cx="1156763" cy="277565"/>
            </a:xfrm>
            <a:prstGeom prst="rect">
              <a:avLst/>
            </a:prstGeom>
            <a:solidFill>
              <a:srgbClr val="FFFF0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p:nvSpPr>
          <p:spPr>
            <a:xfrm>
              <a:off x="-266123" y="2192676"/>
              <a:ext cx="4206391" cy="333724"/>
            </a:xfrm>
            <a:prstGeom prst="rect">
              <a:avLst/>
            </a:prstGeom>
            <a:solidFill>
              <a:srgbClr val="FFFF0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oup 74"/>
          <p:cNvGrpSpPr/>
          <p:nvPr/>
        </p:nvGrpSpPr>
        <p:grpSpPr>
          <a:xfrm>
            <a:off x="2437921" y="1536381"/>
            <a:ext cx="5887990" cy="2642849"/>
            <a:chOff x="565088" y="2503376"/>
            <a:chExt cx="5887990" cy="2642849"/>
          </a:xfrm>
        </p:grpSpPr>
        <p:sp>
          <p:nvSpPr>
            <p:cNvPr id="76" name="Rectangle 75"/>
            <p:cNvSpPr/>
            <p:nvPr/>
          </p:nvSpPr>
          <p:spPr>
            <a:xfrm>
              <a:off x="5094424" y="4890335"/>
              <a:ext cx="1358654" cy="255890"/>
            </a:xfrm>
            <a:prstGeom prst="rect">
              <a:avLst/>
            </a:prstGeom>
            <a:solidFill>
              <a:srgbClr val="00B05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565088" y="2503376"/>
              <a:ext cx="2780681" cy="210766"/>
            </a:xfrm>
            <a:prstGeom prst="rect">
              <a:avLst/>
            </a:prstGeom>
            <a:solidFill>
              <a:srgbClr val="00B050">
                <a:alpha val="16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0" name="Group 79"/>
          <p:cNvGrpSpPr/>
          <p:nvPr/>
        </p:nvGrpSpPr>
        <p:grpSpPr>
          <a:xfrm>
            <a:off x="3893161" y="1675685"/>
            <a:ext cx="5286384" cy="4893647"/>
            <a:chOff x="6363316" y="1567489"/>
            <a:chExt cx="5286384" cy="4893647"/>
          </a:xfrm>
        </p:grpSpPr>
        <p:sp>
          <p:nvSpPr>
            <p:cNvPr id="82" name="TextBox 81"/>
            <p:cNvSpPr txBox="1"/>
            <p:nvPr/>
          </p:nvSpPr>
          <p:spPr>
            <a:xfrm>
              <a:off x="6363316" y="1567489"/>
              <a:ext cx="5286384" cy="4893647"/>
            </a:xfrm>
            <a:prstGeom prst="rect">
              <a:avLst/>
            </a:prstGeom>
            <a:solidFill>
              <a:schemeClr val="bg1"/>
            </a:solidFill>
            <a:ln>
              <a:solidFill>
                <a:srgbClr val="FF0000"/>
              </a:solidFill>
            </a:ln>
          </p:spPr>
          <p:txBody>
            <a:bodyPr wrap="none" rtlCol="0">
              <a:spAutoFit/>
            </a:bodyPr>
            <a:lstStyle/>
            <a:p>
              <a:endParaRPr lang="en-US" sz="2400" b="1" dirty="0" smtClean="0"/>
            </a:p>
            <a:p>
              <a:endParaRPr lang="en-US" sz="2400" b="1" dirty="0" smtClean="0"/>
            </a:p>
            <a:p>
              <a:r>
                <a:rPr lang="en-US" sz="2400" b="1" dirty="0" smtClean="0"/>
                <a:t>Q: </a:t>
              </a:r>
              <a:r>
                <a:rPr lang="en-US" sz="2400" dirty="0" smtClean="0"/>
                <a:t>Wait a minute! What does silica PC1:</a:t>
              </a:r>
            </a:p>
            <a:p>
              <a:r>
                <a:rPr lang="en-US" sz="2400" dirty="0" smtClean="0"/>
                <a:t>Negative -0.515 Si mean? It means</a:t>
              </a:r>
            </a:p>
            <a:p>
              <a:r>
                <a:rPr lang="en-US" sz="2400" dirty="0" smtClean="0"/>
                <a:t>Si is negative percentage of sample???</a:t>
              </a:r>
            </a:p>
            <a:p>
              <a:endParaRPr lang="en-US" sz="2400" dirty="0" smtClean="0"/>
            </a:p>
            <a:p>
              <a:r>
                <a:rPr lang="en-US" sz="2400" b="1" dirty="0" smtClean="0"/>
                <a:t>A: </a:t>
              </a:r>
              <a:r>
                <a:rPr lang="en-US" sz="2400" dirty="0" smtClean="0"/>
                <a:t>Since we demeaned our input</a:t>
              </a:r>
            </a:p>
            <a:p>
              <a:r>
                <a:rPr lang="en-US" sz="2400" dirty="0" smtClean="0"/>
                <a:t>Data, -0.515 means that the Silica</a:t>
              </a:r>
            </a:p>
            <a:p>
              <a:r>
                <a:rPr lang="en-US" sz="2400" dirty="0" smtClean="0"/>
                <a:t>% different from the mean. Also, larger</a:t>
              </a:r>
            </a:p>
            <a:p>
              <a:r>
                <a:rPr lang="en-US" sz="2400" dirty="0" smtClean="0"/>
                <a:t>Components </a:t>
              </a:r>
              <a:r>
                <a:rPr lang="en-US" sz="2400" dirty="0" smtClean="0">
                  <a:latin typeface="Symbol" panose="05050102010706020507" pitchFamily="18" charset="2"/>
                </a:rPr>
                <a:t>a&gt;0</a:t>
              </a:r>
              <a:r>
                <a:rPr lang="en-US" sz="2400" dirty="0" smtClean="0"/>
                <a:t> of Silica </a:t>
              </a:r>
              <a:r>
                <a:rPr lang="en-US" sz="2400" dirty="0" smtClean="0">
                  <a:latin typeface="Symbol" panose="05050102010706020507" pitchFamily="18" charset="2"/>
                </a:rPr>
                <a:t>a</a:t>
              </a:r>
              <a:r>
                <a:rPr lang="en-US" sz="2400" dirty="0" smtClean="0"/>
                <a:t>(0,1,0,..) lead</a:t>
              </a:r>
            </a:p>
            <a:p>
              <a:r>
                <a:rPr lang="en-US" sz="2400" dirty="0" smtClean="0"/>
                <a:t>to  points plotted more to left of </a:t>
              </a:r>
            </a:p>
            <a:p>
              <a:r>
                <a:rPr lang="en-US" sz="2400" dirty="0" smtClean="0"/>
                <a:t>origin, that is </a:t>
              </a:r>
              <a:r>
                <a:rPr lang="en-US" sz="2400" dirty="0">
                  <a:latin typeface="Symbol" panose="05050102010706020507" pitchFamily="18" charset="2"/>
                </a:rPr>
                <a:t>a</a:t>
              </a:r>
              <a:r>
                <a:rPr lang="en-US" sz="2400" dirty="0"/>
                <a:t>(0,1,0,..) </a:t>
              </a:r>
              <a:r>
                <a:rPr lang="en-US" sz="2400" dirty="0" smtClean="0">
                  <a:sym typeface="Wingdings" panose="05000000000000000000" pitchFamily="2" charset="2"/>
                </a:rPr>
                <a:t> -</a:t>
              </a:r>
              <a:r>
                <a:rPr lang="en-US" sz="2400" dirty="0" smtClean="0">
                  <a:latin typeface="Symbol" panose="05050102010706020507" pitchFamily="18" charset="2"/>
                  <a:sym typeface="Wingdings" panose="05000000000000000000" pitchFamily="2" charset="2"/>
                </a:rPr>
                <a:t>a</a:t>
              </a:r>
              <a:r>
                <a:rPr lang="en-US" sz="2400" dirty="0" smtClean="0">
                  <a:sym typeface="Wingdings" panose="05000000000000000000" pitchFamily="2" charset="2"/>
                </a:rPr>
                <a:t>PC1</a:t>
              </a:r>
            </a:p>
            <a:p>
              <a:endParaRPr lang="en-US" sz="2400" dirty="0"/>
            </a:p>
          </p:txBody>
        </p:sp>
        <p:sp>
          <p:nvSpPr>
            <p:cNvPr id="84" name="Rectangle 83"/>
            <p:cNvSpPr/>
            <p:nvPr/>
          </p:nvSpPr>
          <p:spPr>
            <a:xfrm>
              <a:off x="6466103" y="2721101"/>
              <a:ext cx="2287680" cy="324171"/>
            </a:xfrm>
            <a:prstGeom prst="rect">
              <a:avLst/>
            </a:prstGeom>
            <a:solidFill>
              <a:srgbClr val="00B05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Rectangle 84"/>
            <p:cNvSpPr/>
            <p:nvPr/>
          </p:nvSpPr>
          <p:spPr>
            <a:xfrm>
              <a:off x="8025653" y="4906926"/>
              <a:ext cx="2919808" cy="375029"/>
            </a:xfrm>
            <a:prstGeom prst="rect">
              <a:avLst/>
            </a:prstGeom>
            <a:solidFill>
              <a:srgbClr val="00B05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86" name="Group 85"/>
          <p:cNvGrpSpPr/>
          <p:nvPr/>
        </p:nvGrpSpPr>
        <p:grpSpPr>
          <a:xfrm>
            <a:off x="5489962" y="3849483"/>
            <a:ext cx="3921980" cy="2264767"/>
            <a:chOff x="5489962" y="3849483"/>
            <a:chExt cx="3921980" cy="2264767"/>
          </a:xfrm>
        </p:grpSpPr>
        <p:sp>
          <p:nvSpPr>
            <p:cNvPr id="87" name="Rectangle 86"/>
            <p:cNvSpPr/>
            <p:nvPr/>
          </p:nvSpPr>
          <p:spPr>
            <a:xfrm>
              <a:off x="5489962" y="5739221"/>
              <a:ext cx="2919808" cy="375029"/>
            </a:xfrm>
            <a:prstGeom prst="rect">
              <a:avLst/>
            </a:prstGeom>
            <a:solidFill>
              <a:srgbClr val="FFFF00">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8" name="Straight Arrow Connector 87"/>
            <p:cNvCxnSpPr/>
            <p:nvPr/>
          </p:nvCxnSpPr>
          <p:spPr>
            <a:xfrm flipV="1">
              <a:off x="8470027" y="3849483"/>
              <a:ext cx="941915" cy="18844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6" name="Group 55"/>
          <p:cNvGrpSpPr/>
          <p:nvPr/>
        </p:nvGrpSpPr>
        <p:grpSpPr>
          <a:xfrm>
            <a:off x="8089466" y="1751942"/>
            <a:ext cx="3106600" cy="3318822"/>
            <a:chOff x="8089466" y="1751942"/>
            <a:chExt cx="3106600" cy="3318822"/>
          </a:xfrm>
        </p:grpSpPr>
        <p:grpSp>
          <p:nvGrpSpPr>
            <p:cNvPr id="53" name="Group 52"/>
            <p:cNvGrpSpPr/>
            <p:nvPr/>
          </p:nvGrpSpPr>
          <p:grpSpPr>
            <a:xfrm>
              <a:off x="8089466" y="1797007"/>
              <a:ext cx="3106600" cy="3273757"/>
              <a:chOff x="8089466" y="1797007"/>
              <a:chExt cx="3106600" cy="3273757"/>
            </a:xfrm>
          </p:grpSpPr>
          <p:cxnSp>
            <p:nvCxnSpPr>
              <p:cNvPr id="30" name="Straight Connector 29"/>
              <p:cNvCxnSpPr/>
              <p:nvPr/>
            </p:nvCxnSpPr>
            <p:spPr>
              <a:xfrm>
                <a:off x="9609102" y="1797007"/>
                <a:ext cx="0" cy="327375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8089466" y="3624271"/>
                <a:ext cx="3106600" cy="2916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5" name="TextBox 54"/>
            <p:cNvSpPr txBox="1"/>
            <p:nvPr/>
          </p:nvSpPr>
          <p:spPr>
            <a:xfrm>
              <a:off x="10017925" y="3660051"/>
              <a:ext cx="543739" cy="369332"/>
            </a:xfrm>
            <a:prstGeom prst="rect">
              <a:avLst/>
            </a:prstGeom>
            <a:noFill/>
          </p:spPr>
          <p:txBody>
            <a:bodyPr wrap="none" rtlCol="0">
              <a:spAutoFit/>
            </a:bodyPr>
            <a:lstStyle/>
            <a:p>
              <a:r>
                <a:rPr lang="en-US" dirty="0" smtClean="0"/>
                <a:t>PC1</a:t>
              </a:r>
              <a:endParaRPr lang="en-US" dirty="0"/>
            </a:p>
          </p:txBody>
        </p:sp>
        <p:sp>
          <p:nvSpPr>
            <p:cNvPr id="92" name="TextBox 91"/>
            <p:cNvSpPr txBox="1"/>
            <p:nvPr/>
          </p:nvSpPr>
          <p:spPr>
            <a:xfrm>
              <a:off x="9655210" y="1751942"/>
              <a:ext cx="543739" cy="369332"/>
            </a:xfrm>
            <a:prstGeom prst="rect">
              <a:avLst/>
            </a:prstGeom>
            <a:noFill/>
          </p:spPr>
          <p:txBody>
            <a:bodyPr wrap="none" rtlCol="0">
              <a:spAutoFit/>
            </a:bodyPr>
            <a:lstStyle/>
            <a:p>
              <a:r>
                <a:rPr lang="en-US" dirty="0" smtClean="0"/>
                <a:t>PC2</a:t>
              </a:r>
              <a:endParaRPr lang="en-US" dirty="0"/>
            </a:p>
          </p:txBody>
        </p:sp>
      </p:grpSp>
      <p:sp>
        <p:nvSpPr>
          <p:cNvPr id="57" name="Rectangle 56"/>
          <p:cNvSpPr/>
          <p:nvPr/>
        </p:nvSpPr>
        <p:spPr>
          <a:xfrm>
            <a:off x="3929987" y="3960217"/>
            <a:ext cx="5142619" cy="251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877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90"/>
                                        </p:tgtEl>
                                        <p:attrNameLst>
                                          <p:attrName>style.visibility</p:attrName>
                                        </p:attrNameLst>
                                      </p:cBhvr>
                                      <p:to>
                                        <p:strVal val="visible"/>
                                      </p:to>
                                    </p:set>
                                    <p:anim calcmode="lin" valueType="num">
                                      <p:cBhvr additive="base">
                                        <p:cTn id="19" dur="500" fill="hold"/>
                                        <p:tgtEl>
                                          <p:spTgt spid="90"/>
                                        </p:tgtEl>
                                        <p:attrNameLst>
                                          <p:attrName>ppt_x</p:attrName>
                                        </p:attrNameLst>
                                      </p:cBhvr>
                                      <p:tavLst>
                                        <p:tav tm="0">
                                          <p:val>
                                            <p:strVal val="0-#ppt_w/2"/>
                                          </p:val>
                                        </p:tav>
                                        <p:tav tm="100000">
                                          <p:val>
                                            <p:strVal val="#ppt_x"/>
                                          </p:val>
                                        </p:tav>
                                      </p:tavLst>
                                    </p:anim>
                                    <p:anim calcmode="lin" valueType="num">
                                      <p:cBhvr additive="base">
                                        <p:cTn id="20" dur="500" fill="hold"/>
                                        <p:tgtEl>
                                          <p:spTgt spid="9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57"/>
                                        </p:tgtEl>
                                      </p:cBhvr>
                                    </p:animEffect>
                                    <p:set>
                                      <p:cBhvr>
                                        <p:cTn id="37" dur="1" fill="hold">
                                          <p:stCondLst>
                                            <p:cond delay="499"/>
                                          </p:stCondLst>
                                        </p:cTn>
                                        <p:tgtEl>
                                          <p:spTgt spid="5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86"/>
                                        </p:tgtEl>
                                        <p:attrNameLst>
                                          <p:attrName>style.visibility</p:attrName>
                                        </p:attrNameLst>
                                      </p:cBhvr>
                                      <p:to>
                                        <p:strVal val="visible"/>
                                      </p:to>
                                    </p:set>
                                    <p:animEffect transition="in" filter="wipe(left)">
                                      <p:cBhvr>
                                        <p:cTn id="42" dur="500"/>
                                        <p:tgtEl>
                                          <p:spTgt spid="86"/>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8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80"/>
                                        </p:tgtEl>
                                      </p:cBhvr>
                                    </p:animEffect>
                                    <p:set>
                                      <p:cBhvr>
                                        <p:cTn id="55" dur="1" fill="hold">
                                          <p:stCondLst>
                                            <p:cond delay="499"/>
                                          </p:stCondLst>
                                        </p:cTn>
                                        <p:tgtEl>
                                          <p:spTgt spid="80"/>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70"/>
                                        </p:tgtEl>
                                        <p:attrNameLst>
                                          <p:attrName>style.visibility</p:attrName>
                                        </p:attrNameLst>
                                      </p:cBhvr>
                                      <p:to>
                                        <p:strVal val="visible"/>
                                      </p:to>
                                    </p:set>
                                    <p:animEffect transition="in" filter="fade">
                                      <p:cBhvr>
                                        <p:cTn id="60" dur="1000"/>
                                        <p:tgtEl>
                                          <p:spTgt spid="70"/>
                                        </p:tgtEl>
                                      </p:cBhvr>
                                    </p:animEffect>
                                    <p:anim calcmode="lin" valueType="num">
                                      <p:cBhvr>
                                        <p:cTn id="61" dur="1000" fill="hold"/>
                                        <p:tgtEl>
                                          <p:spTgt spid="70"/>
                                        </p:tgtEl>
                                        <p:attrNameLst>
                                          <p:attrName>ppt_x</p:attrName>
                                        </p:attrNameLst>
                                      </p:cBhvr>
                                      <p:tavLst>
                                        <p:tav tm="0">
                                          <p:val>
                                            <p:strVal val="#ppt_x"/>
                                          </p:val>
                                        </p:tav>
                                        <p:tav tm="100000">
                                          <p:val>
                                            <p:strVal val="#ppt_x"/>
                                          </p:val>
                                        </p:tav>
                                      </p:tavLst>
                                    </p:anim>
                                    <p:anim calcmode="lin" valueType="num">
                                      <p:cBhvr>
                                        <p:cTn id="62"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2">
                                            <p:txEl>
                                              <p:pRg st="0" end="0"/>
                                            </p:txEl>
                                          </p:spTgt>
                                        </p:tgtEl>
                                        <p:attrNameLst>
                                          <p:attrName>style.visibility</p:attrName>
                                        </p:attrNameLst>
                                      </p:cBhvr>
                                      <p:to>
                                        <p:strVal val="visible"/>
                                      </p:to>
                                    </p:set>
                                    <p:animEffect transition="in" filter="wipe(left)">
                                      <p:cBhvr>
                                        <p:cTn id="67" dur="500"/>
                                        <p:tgtEl>
                                          <p:spTgt spid="52">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66">
                                            <p:txEl>
                                              <p:pRg st="0" end="0"/>
                                            </p:txEl>
                                          </p:spTgt>
                                        </p:tgtEl>
                                        <p:attrNameLst>
                                          <p:attrName>style.visibility</p:attrName>
                                        </p:attrNameLst>
                                      </p:cBhvr>
                                      <p:to>
                                        <p:strVal val="visible"/>
                                      </p:to>
                                    </p:set>
                                    <p:animEffect transition="in" filter="wipe(left)">
                                      <p:cBhvr>
                                        <p:cTn id="72" dur="500"/>
                                        <p:tgtEl>
                                          <p:spTgt spid="66">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66"/>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91"/>
                                        </p:tgtEl>
                                        <p:attrNameLst>
                                          <p:attrName>style.visibility</p:attrName>
                                        </p:attrNameLst>
                                      </p:cBhvr>
                                      <p:to>
                                        <p:strVal val="visible"/>
                                      </p:to>
                                    </p:set>
                                    <p:animEffect transition="in" filter="fade">
                                      <p:cBhvr>
                                        <p:cTn id="81" dur="1000"/>
                                        <p:tgtEl>
                                          <p:spTgt spid="91"/>
                                        </p:tgtEl>
                                      </p:cBhvr>
                                    </p:animEffect>
                                    <p:anim calcmode="lin" valueType="num">
                                      <p:cBhvr>
                                        <p:cTn id="82" dur="1000" fill="hold"/>
                                        <p:tgtEl>
                                          <p:spTgt spid="91"/>
                                        </p:tgtEl>
                                        <p:attrNameLst>
                                          <p:attrName>ppt_x</p:attrName>
                                        </p:attrNameLst>
                                      </p:cBhvr>
                                      <p:tavLst>
                                        <p:tav tm="0">
                                          <p:val>
                                            <p:strVal val="#ppt_x"/>
                                          </p:val>
                                        </p:tav>
                                        <p:tav tm="100000">
                                          <p:val>
                                            <p:strVal val="#ppt_x"/>
                                          </p:val>
                                        </p:tav>
                                      </p:tavLst>
                                    </p:anim>
                                    <p:anim calcmode="lin" valueType="num">
                                      <p:cBhvr>
                                        <p:cTn id="83" dur="1000" fill="hold"/>
                                        <p:tgtEl>
                                          <p:spTgt spid="91"/>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9"/>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grpId="0" nodeType="clickEffect">
                                  <p:stCondLst>
                                    <p:cond delay="0"/>
                                  </p:stCondLst>
                                  <p:childTnLst>
                                    <p:set>
                                      <p:cBhvr>
                                        <p:cTn id="95" dur="1" fill="hold">
                                          <p:stCondLst>
                                            <p:cond delay="0"/>
                                          </p:stCondLst>
                                        </p:cTn>
                                        <p:tgtEl>
                                          <p:spTgt spid="71"/>
                                        </p:tgtEl>
                                        <p:attrNameLst>
                                          <p:attrName>style.visibility</p:attrName>
                                        </p:attrNameLst>
                                      </p:cBhvr>
                                      <p:to>
                                        <p:strVal val="visible"/>
                                      </p:to>
                                    </p:set>
                                    <p:animEffect transition="in" filter="wipe(left)">
                                      <p:cBhvr>
                                        <p:cTn id="96" dur="500"/>
                                        <p:tgtEl>
                                          <p:spTgt spid="71"/>
                                        </p:tgtEl>
                                      </p:cBhvr>
                                    </p:animEffec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0"/>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17"/>
                                        </p:tgtEl>
                                        <p:attrNameLst>
                                          <p:attrName>style.visibility</p:attrName>
                                        </p:attrNameLst>
                                      </p:cBhvr>
                                      <p:to>
                                        <p:strVal val="visible"/>
                                      </p:to>
                                    </p:set>
                                    <p:anim calcmode="lin" valueType="num">
                                      <p:cBhvr additive="base">
                                        <p:cTn id="105" dur="500" fill="hold"/>
                                        <p:tgtEl>
                                          <p:spTgt spid="17"/>
                                        </p:tgtEl>
                                        <p:attrNameLst>
                                          <p:attrName>ppt_x</p:attrName>
                                        </p:attrNameLst>
                                      </p:cBhvr>
                                      <p:tavLst>
                                        <p:tav tm="0">
                                          <p:val>
                                            <p:strVal val="#ppt_x"/>
                                          </p:val>
                                        </p:tav>
                                        <p:tav tm="100000">
                                          <p:val>
                                            <p:strVal val="#ppt_x"/>
                                          </p:val>
                                        </p:tav>
                                      </p:tavLst>
                                    </p:anim>
                                    <p:anim calcmode="lin" valueType="num">
                                      <p:cBhvr additive="base">
                                        <p:cTn id="10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23"/>
                                        </p:tgtEl>
                                        <p:attrNameLst>
                                          <p:attrName>style.visibility</p:attrName>
                                        </p:attrNameLst>
                                      </p:cBhvr>
                                      <p:to>
                                        <p:strVal val="visible"/>
                                      </p:to>
                                    </p:set>
                                    <p:anim calcmode="lin" valueType="num">
                                      <p:cBhvr additive="base">
                                        <p:cTn id="111" dur="500" fill="hold"/>
                                        <p:tgtEl>
                                          <p:spTgt spid="23"/>
                                        </p:tgtEl>
                                        <p:attrNameLst>
                                          <p:attrName>ppt_x</p:attrName>
                                        </p:attrNameLst>
                                      </p:cBhvr>
                                      <p:tavLst>
                                        <p:tav tm="0">
                                          <p:val>
                                            <p:strVal val="#ppt_x"/>
                                          </p:val>
                                        </p:tav>
                                        <p:tav tm="100000">
                                          <p:val>
                                            <p:strVal val="#ppt_x"/>
                                          </p:val>
                                        </p:tav>
                                      </p:tavLst>
                                    </p:anim>
                                    <p:anim calcmode="lin" valueType="num">
                                      <p:cBhvr additive="base">
                                        <p:cTn id="1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24"/>
                                        </p:tgtEl>
                                        <p:attrNameLst>
                                          <p:attrName>style.visibility</p:attrName>
                                        </p:attrNameLst>
                                      </p:cBhvr>
                                      <p:to>
                                        <p:strVal val="visible"/>
                                      </p:to>
                                    </p:set>
                                    <p:anim calcmode="lin" valueType="num">
                                      <p:cBhvr additive="base">
                                        <p:cTn id="117" dur="500" fill="hold"/>
                                        <p:tgtEl>
                                          <p:spTgt spid="24"/>
                                        </p:tgtEl>
                                        <p:attrNameLst>
                                          <p:attrName>ppt_x</p:attrName>
                                        </p:attrNameLst>
                                      </p:cBhvr>
                                      <p:tavLst>
                                        <p:tav tm="0">
                                          <p:val>
                                            <p:strVal val="#ppt_x"/>
                                          </p:val>
                                        </p:tav>
                                        <p:tav tm="100000">
                                          <p:val>
                                            <p:strVal val="#ppt_x"/>
                                          </p:val>
                                        </p:tav>
                                      </p:tavLst>
                                    </p:anim>
                                    <p:anim calcmode="lin" valueType="num">
                                      <p:cBhvr additive="base">
                                        <p:cTn id="1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22" presetClass="entr" presetSubtype="2" fill="hold" nodeType="clickEffect">
                                  <p:stCondLst>
                                    <p:cond delay="0"/>
                                  </p:stCondLst>
                                  <p:childTnLst>
                                    <p:set>
                                      <p:cBhvr>
                                        <p:cTn id="122" dur="1" fill="hold">
                                          <p:stCondLst>
                                            <p:cond delay="0"/>
                                          </p:stCondLst>
                                        </p:cTn>
                                        <p:tgtEl>
                                          <p:spTgt spid="25"/>
                                        </p:tgtEl>
                                        <p:attrNameLst>
                                          <p:attrName>style.visibility</p:attrName>
                                        </p:attrNameLst>
                                      </p:cBhvr>
                                      <p:to>
                                        <p:strVal val="visible"/>
                                      </p:to>
                                    </p:set>
                                    <p:animEffect transition="in" filter="wipe(right)">
                                      <p:cBhvr>
                                        <p:cTn id="123" dur="500"/>
                                        <p:tgtEl>
                                          <p:spTgt spid="25"/>
                                        </p:tgtEl>
                                      </p:cBhvr>
                                    </p:animEffec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32"/>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22" presetClass="entr" presetSubtype="2" fill="hold" nodeType="clickEffect">
                                  <p:stCondLst>
                                    <p:cond delay="0"/>
                                  </p:stCondLst>
                                  <p:childTnLst>
                                    <p:set>
                                      <p:cBhvr>
                                        <p:cTn id="131" dur="1" fill="hold">
                                          <p:stCondLst>
                                            <p:cond delay="0"/>
                                          </p:stCondLst>
                                        </p:cTn>
                                        <p:tgtEl>
                                          <p:spTgt spid="26"/>
                                        </p:tgtEl>
                                        <p:attrNameLst>
                                          <p:attrName>style.visibility</p:attrName>
                                        </p:attrNameLst>
                                      </p:cBhvr>
                                      <p:to>
                                        <p:strVal val="visible"/>
                                      </p:to>
                                    </p:set>
                                    <p:animEffect transition="in" filter="wipe(right)">
                                      <p:cBhvr>
                                        <p:cTn id="132" dur="500"/>
                                        <p:tgtEl>
                                          <p:spTgt spid="26"/>
                                        </p:tgtEl>
                                      </p:cBhvr>
                                    </p:animEffect>
                                  </p:childTnLst>
                                </p:cTn>
                              </p:par>
                            </p:childTnLst>
                          </p:cTn>
                        </p:par>
                      </p:childTnLst>
                    </p:cTn>
                  </p:par>
                  <p:par>
                    <p:cTn id="133" fill="hold">
                      <p:stCondLst>
                        <p:cond delay="indefinite"/>
                      </p:stCondLst>
                      <p:childTnLst>
                        <p:par>
                          <p:cTn id="134" fill="hold">
                            <p:stCondLst>
                              <p:cond delay="0"/>
                            </p:stCondLst>
                            <p:childTnLst>
                              <p:par>
                                <p:cTn id="135" presetID="22" presetClass="entr" presetSubtype="1"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animEffect transition="in" filter="wipe(up)">
                                      <p:cBhvr>
                                        <p:cTn id="137" dur="500"/>
                                        <p:tgtEl>
                                          <p:spTgt spid="14"/>
                                        </p:tgtEl>
                                      </p:cBhvr>
                                    </p:animEffec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31"/>
                                        </p:tgtEl>
                                        <p:attrNameLst>
                                          <p:attrName>style.visibility</p:attrName>
                                        </p:attrNameLst>
                                      </p:cBhvr>
                                      <p:to>
                                        <p:strVal val="visible"/>
                                      </p:to>
                                    </p:set>
                                  </p:childTnLst>
                                </p:cTn>
                              </p:par>
                            </p:childTnLst>
                          </p:cTn>
                        </p:par>
                      </p:childTnLst>
                    </p:cTn>
                  </p:par>
                  <p:par>
                    <p:cTn id="142" fill="hold">
                      <p:stCondLst>
                        <p:cond delay="indefinite"/>
                      </p:stCondLst>
                      <p:childTnLst>
                        <p:par>
                          <p:cTn id="143" fill="hold">
                            <p:stCondLst>
                              <p:cond delay="0"/>
                            </p:stCondLst>
                            <p:childTnLst>
                              <p:par>
                                <p:cTn id="144" presetID="1" presetClass="entr" presetSubtype="0" fill="hold" grpId="0" nodeType="clickEffect">
                                  <p:stCondLst>
                                    <p:cond delay="0"/>
                                  </p:stCondLst>
                                  <p:childTnLst>
                                    <p:set>
                                      <p:cBhvr>
                                        <p:cTn id="145" dur="1" fill="hold">
                                          <p:stCondLst>
                                            <p:cond delay="0"/>
                                          </p:stCondLst>
                                        </p:cTn>
                                        <p:tgtEl>
                                          <p:spTgt spid="52"/>
                                        </p:tgtEl>
                                        <p:attrNameLst>
                                          <p:attrName>style.visibility</p:attrName>
                                        </p:attrNameLst>
                                      </p:cBhvr>
                                      <p:to>
                                        <p:strVal val="visible"/>
                                      </p:to>
                                    </p:set>
                                  </p:childTnLst>
                                </p:cTn>
                              </p:par>
                            </p:childTnLst>
                          </p:cTn>
                        </p:par>
                      </p:childTnLst>
                    </p:cTn>
                  </p:par>
                  <p:par>
                    <p:cTn id="146" fill="hold">
                      <p:stCondLst>
                        <p:cond delay="indefinite"/>
                      </p:stCondLst>
                      <p:childTnLst>
                        <p:par>
                          <p:cTn id="147" fill="hold">
                            <p:stCondLst>
                              <p:cond delay="0"/>
                            </p:stCondLst>
                            <p:childTnLst>
                              <p:par>
                                <p:cTn id="148" presetID="1" presetClass="entr" presetSubtype="0" fill="hold" grpId="0" nodeType="clickEffect">
                                  <p:stCondLst>
                                    <p:cond delay="0"/>
                                  </p:stCondLst>
                                  <p:childTnLst>
                                    <p:set>
                                      <p:cBhvr>
                                        <p:cTn id="149" dur="1" fill="hold">
                                          <p:stCondLst>
                                            <p:cond delay="0"/>
                                          </p:stCondLst>
                                        </p:cTn>
                                        <p:tgtEl>
                                          <p:spTgt spid="2"/>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0" presetClass="entr" presetSubtype="0" fill="hold" nodeType="clickEffect">
                                  <p:stCondLst>
                                    <p:cond delay="0"/>
                                  </p:stCondLst>
                                  <p:childTnLst>
                                    <p:set>
                                      <p:cBhvr>
                                        <p:cTn id="153" dur="1" fill="hold">
                                          <p:stCondLst>
                                            <p:cond delay="0"/>
                                          </p:stCondLst>
                                        </p:cTn>
                                        <p:tgtEl>
                                          <p:spTgt spid="3"/>
                                        </p:tgtEl>
                                        <p:attrNameLst>
                                          <p:attrName>style.visibility</p:attrName>
                                        </p:attrNameLst>
                                      </p:cBhvr>
                                      <p:to>
                                        <p:strVal val="visible"/>
                                      </p:to>
                                    </p:set>
                                    <p:animEffect transition="in" filter="fade">
                                      <p:cBhvr>
                                        <p:cTn id="154" dur="500"/>
                                        <p:tgtEl>
                                          <p:spTgt spid="3"/>
                                        </p:tgtEl>
                                      </p:cBhvr>
                                    </p:animEffect>
                                  </p:childTnLst>
                                </p:cTn>
                              </p:par>
                            </p:childTnLst>
                          </p:cTn>
                        </p:par>
                      </p:childTnLst>
                    </p:cTn>
                  </p:par>
                  <p:par>
                    <p:cTn id="155" fill="hold">
                      <p:stCondLst>
                        <p:cond delay="indefinite"/>
                      </p:stCondLst>
                      <p:childTnLst>
                        <p:par>
                          <p:cTn id="156" fill="hold">
                            <p:stCondLst>
                              <p:cond delay="0"/>
                            </p:stCondLst>
                            <p:childTnLst>
                              <p:par>
                                <p:cTn id="157" presetID="1" presetClass="entr" presetSubtype="0" fill="hold" nodeType="clickEffect">
                                  <p:stCondLst>
                                    <p:cond delay="0"/>
                                  </p:stCondLst>
                                  <p:childTnLst>
                                    <p:set>
                                      <p:cBhvr>
                                        <p:cTn id="158" dur="1" fill="hold">
                                          <p:stCondLst>
                                            <p:cond delay="0"/>
                                          </p:stCondLst>
                                        </p:cTn>
                                        <p:tgtEl>
                                          <p:spTgt spid="12"/>
                                        </p:tgtEl>
                                        <p:attrNameLst>
                                          <p:attrName>style.visibility</p:attrName>
                                        </p:attrNameLst>
                                      </p:cBhvr>
                                      <p:to>
                                        <p:strVal val="visible"/>
                                      </p:to>
                                    </p:set>
                                  </p:childTnLst>
                                </p:cTn>
                              </p:par>
                            </p:childTnLst>
                          </p:cTn>
                        </p:par>
                      </p:childTnLst>
                    </p:cTn>
                  </p:par>
                  <p:par>
                    <p:cTn id="159" fill="hold">
                      <p:stCondLst>
                        <p:cond delay="indefinite"/>
                      </p:stCondLst>
                      <p:childTnLst>
                        <p:par>
                          <p:cTn id="160" fill="hold">
                            <p:stCondLst>
                              <p:cond delay="0"/>
                            </p:stCondLst>
                            <p:childTnLst>
                              <p:par>
                                <p:cTn id="161" presetID="1" presetClass="entr" presetSubtype="0" fill="hold" grpId="0" nodeType="clickEffect">
                                  <p:stCondLst>
                                    <p:cond delay="0"/>
                                  </p:stCondLst>
                                  <p:childTnLst>
                                    <p:set>
                                      <p:cBhvr>
                                        <p:cTn id="162" dur="1" fill="hold">
                                          <p:stCondLst>
                                            <p:cond delay="0"/>
                                          </p:stCondLst>
                                        </p:cTn>
                                        <p:tgtEl>
                                          <p:spTgt spid="13"/>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15"/>
                                        </p:tgtEl>
                                        <p:attrNameLst>
                                          <p:attrName>style.visibility</p:attrName>
                                        </p:attrNameLst>
                                      </p:cBhvr>
                                      <p:to>
                                        <p:strVal val="visible"/>
                                      </p:to>
                                    </p:set>
                                    <p:animEffect transition="in" filter="wipe(left)">
                                      <p:cBhvr>
                                        <p:cTn id="167" dur="500"/>
                                        <p:tgtEl>
                                          <p:spTgt spid="15"/>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8" fill="hold" nodeType="clickEffect">
                                  <p:stCondLst>
                                    <p:cond delay="0"/>
                                  </p:stCondLst>
                                  <p:childTnLst>
                                    <p:set>
                                      <p:cBhvr>
                                        <p:cTn id="171" dur="1" fill="hold">
                                          <p:stCondLst>
                                            <p:cond delay="0"/>
                                          </p:stCondLst>
                                        </p:cTn>
                                        <p:tgtEl>
                                          <p:spTgt spid="18"/>
                                        </p:tgtEl>
                                        <p:attrNameLst>
                                          <p:attrName>style.visibility</p:attrName>
                                        </p:attrNameLst>
                                      </p:cBhvr>
                                      <p:to>
                                        <p:strVal val="visible"/>
                                      </p:to>
                                    </p:set>
                                    <p:animEffect transition="in" filter="wipe(left)">
                                      <p:cBhvr>
                                        <p:cTn id="172" dur="500"/>
                                        <p:tgtEl>
                                          <p:spTgt spid="18"/>
                                        </p:tgtEl>
                                      </p:cBhvr>
                                    </p:animEffect>
                                  </p:childTnLst>
                                </p:cTn>
                              </p:par>
                            </p:childTnLst>
                          </p:cTn>
                        </p:par>
                      </p:childTnLst>
                    </p:cTn>
                  </p:par>
                  <p:par>
                    <p:cTn id="173" fill="hold">
                      <p:stCondLst>
                        <p:cond delay="indefinite"/>
                      </p:stCondLst>
                      <p:childTnLst>
                        <p:par>
                          <p:cTn id="174" fill="hold">
                            <p:stCondLst>
                              <p:cond delay="0"/>
                            </p:stCondLst>
                            <p:childTnLst>
                              <p:par>
                                <p:cTn id="175" presetID="2" presetClass="entr" presetSubtype="4" fill="hold" grpId="0" nodeType="clickEffect">
                                  <p:stCondLst>
                                    <p:cond delay="0"/>
                                  </p:stCondLst>
                                  <p:childTnLst>
                                    <p:set>
                                      <p:cBhvr>
                                        <p:cTn id="176" dur="1" fill="hold">
                                          <p:stCondLst>
                                            <p:cond delay="0"/>
                                          </p:stCondLst>
                                        </p:cTn>
                                        <p:tgtEl>
                                          <p:spTgt spid="29"/>
                                        </p:tgtEl>
                                        <p:attrNameLst>
                                          <p:attrName>style.visibility</p:attrName>
                                        </p:attrNameLst>
                                      </p:cBhvr>
                                      <p:to>
                                        <p:strVal val="visible"/>
                                      </p:to>
                                    </p:set>
                                    <p:anim calcmode="lin" valueType="num">
                                      <p:cBhvr additive="base">
                                        <p:cTn id="177" dur="500" fill="hold"/>
                                        <p:tgtEl>
                                          <p:spTgt spid="29"/>
                                        </p:tgtEl>
                                        <p:attrNameLst>
                                          <p:attrName>ppt_x</p:attrName>
                                        </p:attrNameLst>
                                      </p:cBhvr>
                                      <p:tavLst>
                                        <p:tav tm="0">
                                          <p:val>
                                            <p:strVal val="#ppt_x"/>
                                          </p:val>
                                        </p:tav>
                                        <p:tav tm="100000">
                                          <p:val>
                                            <p:strVal val="#ppt_x"/>
                                          </p:val>
                                        </p:tav>
                                      </p:tavLst>
                                    </p:anim>
                                    <p:anim calcmode="lin" valueType="num">
                                      <p:cBhvr additive="base">
                                        <p:cTn id="17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79" fill="hold">
                      <p:stCondLst>
                        <p:cond delay="indefinite"/>
                      </p:stCondLst>
                      <p:childTnLst>
                        <p:par>
                          <p:cTn id="180" fill="hold">
                            <p:stCondLst>
                              <p:cond delay="0"/>
                            </p:stCondLst>
                            <p:childTnLst>
                              <p:par>
                                <p:cTn id="181" presetID="22" presetClass="entr" presetSubtype="1" fill="hold" nodeType="clickEffect">
                                  <p:stCondLst>
                                    <p:cond delay="0"/>
                                  </p:stCondLst>
                                  <p:childTnLst>
                                    <p:set>
                                      <p:cBhvr>
                                        <p:cTn id="182" dur="1" fill="hold">
                                          <p:stCondLst>
                                            <p:cond delay="0"/>
                                          </p:stCondLst>
                                        </p:cTn>
                                        <p:tgtEl>
                                          <p:spTgt spid="36"/>
                                        </p:tgtEl>
                                        <p:attrNameLst>
                                          <p:attrName>style.visibility</p:attrName>
                                        </p:attrNameLst>
                                      </p:cBhvr>
                                      <p:to>
                                        <p:strVal val="visible"/>
                                      </p:to>
                                    </p:set>
                                    <p:animEffect transition="in" filter="wipe(up)">
                                      <p:cBhvr>
                                        <p:cTn id="183" dur="500"/>
                                        <p:tgtEl>
                                          <p:spTgt spid="36"/>
                                        </p:tgtEl>
                                      </p:cBhvr>
                                    </p:animEffect>
                                  </p:childTnLst>
                                </p:cTn>
                              </p:par>
                            </p:childTnLst>
                          </p:cTn>
                        </p:par>
                      </p:childTnLst>
                    </p:cTn>
                  </p:par>
                  <p:par>
                    <p:cTn id="184" fill="hold">
                      <p:stCondLst>
                        <p:cond delay="indefinite"/>
                      </p:stCondLst>
                      <p:childTnLst>
                        <p:par>
                          <p:cTn id="185" fill="hold">
                            <p:stCondLst>
                              <p:cond delay="0"/>
                            </p:stCondLst>
                            <p:childTnLst>
                              <p:par>
                                <p:cTn id="186" presetID="1" presetClass="entr" presetSubtype="0" fill="hold" nodeType="clickEffect">
                                  <p:stCondLst>
                                    <p:cond delay="0"/>
                                  </p:stCondLst>
                                  <p:childTnLst>
                                    <p:set>
                                      <p:cBhvr>
                                        <p:cTn id="187" dur="1" fill="hold">
                                          <p:stCondLst>
                                            <p:cond delay="0"/>
                                          </p:stCondLst>
                                        </p:cTn>
                                        <p:tgtEl>
                                          <p:spTgt spid="43"/>
                                        </p:tgtEl>
                                        <p:attrNameLst>
                                          <p:attrName>style.visibility</p:attrName>
                                        </p:attrNameLst>
                                      </p:cBhvr>
                                      <p:to>
                                        <p:strVal val="visible"/>
                                      </p:to>
                                    </p:set>
                                  </p:childTnLst>
                                </p:cTn>
                              </p:par>
                            </p:childTnLst>
                          </p:cTn>
                        </p:par>
                      </p:childTnLst>
                    </p:cTn>
                  </p:par>
                  <p:par>
                    <p:cTn id="188" fill="hold">
                      <p:stCondLst>
                        <p:cond delay="indefinite"/>
                      </p:stCondLst>
                      <p:childTnLst>
                        <p:par>
                          <p:cTn id="189" fill="hold">
                            <p:stCondLst>
                              <p:cond delay="0"/>
                            </p:stCondLst>
                            <p:childTnLst>
                              <p:par>
                                <p:cTn id="190" presetID="1" presetClass="entr" presetSubtype="0" fill="hold" nodeType="clickEffect">
                                  <p:stCondLst>
                                    <p:cond delay="0"/>
                                  </p:stCondLst>
                                  <p:childTnLst>
                                    <p:set>
                                      <p:cBhvr>
                                        <p:cTn id="191" dur="1" fill="hold">
                                          <p:stCondLst>
                                            <p:cond delay="0"/>
                                          </p:stCondLst>
                                        </p:cTn>
                                        <p:tgtEl>
                                          <p:spTgt spid="56"/>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42" presetClass="path" presetSubtype="0" accel="50000" decel="50000" fill="hold" grpId="1" nodeType="clickEffect">
                                  <p:stCondLst>
                                    <p:cond delay="0"/>
                                  </p:stCondLst>
                                  <p:childTnLst>
                                    <p:animMotion origin="layout" path="M 2.5E-6 -1.11111E-6 L 0.39205 -0.79792 " pathEditMode="relative" rAng="0" ptsTypes="AA">
                                      <p:cBhvr>
                                        <p:cTn id="195" dur="2000" fill="hold"/>
                                        <p:tgtEl>
                                          <p:spTgt spid="71"/>
                                        </p:tgtEl>
                                        <p:attrNameLst>
                                          <p:attrName>ppt_x</p:attrName>
                                          <p:attrName>ppt_y</p:attrName>
                                        </p:attrNameLst>
                                      </p:cBhvr>
                                      <p:rCtr x="19596" y="-39907"/>
                                    </p:animMotion>
                                  </p:childTnLst>
                                </p:cTn>
                              </p:par>
                            </p:childTnLst>
                          </p:cTn>
                        </p:par>
                      </p:childTnLst>
                    </p:cTn>
                  </p:par>
                  <p:par>
                    <p:cTn id="196" fill="hold">
                      <p:stCondLst>
                        <p:cond delay="indefinite"/>
                      </p:stCondLst>
                      <p:childTnLst>
                        <p:par>
                          <p:cTn id="197" fill="hold">
                            <p:stCondLst>
                              <p:cond delay="0"/>
                            </p:stCondLst>
                            <p:childTnLst>
                              <p:par>
                                <p:cTn id="198" presetID="2" presetClass="entr" presetSubtype="4" fill="hold" nodeType="clickEffect">
                                  <p:stCondLst>
                                    <p:cond delay="0"/>
                                  </p:stCondLst>
                                  <p:childTnLst>
                                    <p:set>
                                      <p:cBhvr>
                                        <p:cTn id="199" dur="1" fill="hold">
                                          <p:stCondLst>
                                            <p:cond delay="0"/>
                                          </p:stCondLst>
                                        </p:cTn>
                                        <p:tgtEl>
                                          <p:spTgt spid="19"/>
                                        </p:tgtEl>
                                        <p:attrNameLst>
                                          <p:attrName>style.visibility</p:attrName>
                                        </p:attrNameLst>
                                      </p:cBhvr>
                                      <p:to>
                                        <p:strVal val="visible"/>
                                      </p:to>
                                    </p:set>
                                    <p:anim calcmode="lin" valueType="num">
                                      <p:cBhvr additive="base">
                                        <p:cTn id="200" dur="500" fill="hold"/>
                                        <p:tgtEl>
                                          <p:spTgt spid="19"/>
                                        </p:tgtEl>
                                        <p:attrNameLst>
                                          <p:attrName>ppt_x</p:attrName>
                                        </p:attrNameLst>
                                      </p:cBhvr>
                                      <p:tavLst>
                                        <p:tav tm="0">
                                          <p:val>
                                            <p:strVal val="#ppt_x"/>
                                          </p:val>
                                        </p:tav>
                                        <p:tav tm="100000">
                                          <p:val>
                                            <p:strVal val="#ppt_x"/>
                                          </p:val>
                                        </p:tav>
                                      </p:tavLst>
                                    </p:anim>
                                    <p:anim calcmode="lin" valueType="num">
                                      <p:cBhvr additive="base">
                                        <p:cTn id="20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02" fill="hold">
                      <p:stCondLst>
                        <p:cond delay="indefinite"/>
                      </p:stCondLst>
                      <p:childTnLst>
                        <p:par>
                          <p:cTn id="203" fill="hold">
                            <p:stCondLst>
                              <p:cond delay="0"/>
                            </p:stCondLst>
                            <p:childTnLst>
                              <p:par>
                                <p:cTn id="204" presetID="2" presetClass="entr" presetSubtype="4" fill="hold" nodeType="clickEffect">
                                  <p:stCondLst>
                                    <p:cond delay="0"/>
                                  </p:stCondLst>
                                  <p:childTnLst>
                                    <p:set>
                                      <p:cBhvr>
                                        <p:cTn id="205" dur="1" fill="hold">
                                          <p:stCondLst>
                                            <p:cond delay="0"/>
                                          </p:stCondLst>
                                        </p:cTn>
                                        <p:tgtEl>
                                          <p:spTgt spid="67"/>
                                        </p:tgtEl>
                                        <p:attrNameLst>
                                          <p:attrName>style.visibility</p:attrName>
                                        </p:attrNameLst>
                                      </p:cBhvr>
                                      <p:to>
                                        <p:strVal val="visible"/>
                                      </p:to>
                                    </p:set>
                                    <p:anim calcmode="lin" valueType="num">
                                      <p:cBhvr additive="base">
                                        <p:cTn id="206" dur="500" fill="hold"/>
                                        <p:tgtEl>
                                          <p:spTgt spid="67"/>
                                        </p:tgtEl>
                                        <p:attrNameLst>
                                          <p:attrName>ppt_x</p:attrName>
                                        </p:attrNameLst>
                                      </p:cBhvr>
                                      <p:tavLst>
                                        <p:tav tm="0">
                                          <p:val>
                                            <p:strVal val="#ppt_x"/>
                                          </p:val>
                                        </p:tav>
                                        <p:tav tm="100000">
                                          <p:val>
                                            <p:strVal val="#ppt_x"/>
                                          </p:val>
                                        </p:tav>
                                      </p:tavLst>
                                    </p:anim>
                                    <p:anim calcmode="lin" valueType="num">
                                      <p:cBhvr additive="base">
                                        <p:cTn id="207"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208" fill="hold">
                      <p:stCondLst>
                        <p:cond delay="indefinite"/>
                      </p:stCondLst>
                      <p:childTnLst>
                        <p:par>
                          <p:cTn id="209" fill="hold">
                            <p:stCondLst>
                              <p:cond delay="0"/>
                            </p:stCondLst>
                            <p:childTnLst>
                              <p:par>
                                <p:cTn id="210" presetID="2" presetClass="entr" presetSubtype="4" fill="hold" nodeType="clickEffect">
                                  <p:stCondLst>
                                    <p:cond delay="0"/>
                                  </p:stCondLst>
                                  <p:childTnLst>
                                    <p:set>
                                      <p:cBhvr>
                                        <p:cTn id="211" dur="1" fill="hold">
                                          <p:stCondLst>
                                            <p:cond delay="0"/>
                                          </p:stCondLst>
                                        </p:cTn>
                                        <p:tgtEl>
                                          <p:spTgt spid="75"/>
                                        </p:tgtEl>
                                        <p:attrNameLst>
                                          <p:attrName>style.visibility</p:attrName>
                                        </p:attrNameLst>
                                      </p:cBhvr>
                                      <p:to>
                                        <p:strVal val="visible"/>
                                      </p:to>
                                    </p:set>
                                    <p:anim calcmode="lin" valueType="num">
                                      <p:cBhvr additive="base">
                                        <p:cTn id="212" dur="500" fill="hold"/>
                                        <p:tgtEl>
                                          <p:spTgt spid="75"/>
                                        </p:tgtEl>
                                        <p:attrNameLst>
                                          <p:attrName>ppt_x</p:attrName>
                                        </p:attrNameLst>
                                      </p:cBhvr>
                                      <p:tavLst>
                                        <p:tav tm="0">
                                          <p:val>
                                            <p:strVal val="#ppt_x"/>
                                          </p:val>
                                        </p:tav>
                                        <p:tav tm="100000">
                                          <p:val>
                                            <p:strVal val="#ppt_x"/>
                                          </p:val>
                                        </p:tav>
                                      </p:tavLst>
                                    </p:anim>
                                    <p:anim calcmode="lin" valueType="num">
                                      <p:cBhvr additive="base">
                                        <p:cTn id="213" dur="500" fill="hold"/>
                                        <p:tgtEl>
                                          <p:spTgt spid="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17" grpId="0"/>
      <p:bldP spid="23" grpId="0"/>
      <p:bldP spid="24" grpId="0"/>
      <p:bldP spid="33" grpId="0" animBg="1"/>
      <p:bldP spid="39" grpId="0" animBg="1"/>
      <p:bldP spid="42" grpId="0" animBg="1"/>
      <p:bldP spid="49" grpId="0"/>
      <p:bldP spid="31" grpId="0" animBg="1"/>
      <p:bldP spid="32" grpId="0" animBg="1"/>
      <p:bldP spid="52" grpId="0"/>
      <p:bldP spid="2" grpId="0"/>
      <p:bldP spid="13" grpId="0"/>
      <p:bldP spid="15" grpId="0"/>
      <p:bldP spid="29" grpId="0"/>
      <p:bldP spid="66" grpId="0"/>
      <p:bldP spid="71" grpId="0" animBg="1"/>
      <p:bldP spid="71" grpId="1" animBg="1"/>
      <p:bldP spid="57" grpId="0" animBg="1"/>
      <p:bldP spid="57"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6064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50753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54425" y="4311263"/>
            <a:ext cx="1084142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Hyperspectral + Geology</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60131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455409" y="4311263"/>
            <a:ext cx="5940445"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9620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motesensing 08 01018 g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9679" y="3728584"/>
            <a:ext cx="3404839" cy="25042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3"/>
          <a:stretch>
            <a:fillRect/>
          </a:stretch>
        </p:blipFill>
        <p:spPr>
          <a:xfrm>
            <a:off x="310166" y="989082"/>
            <a:ext cx="3810420" cy="2248148"/>
          </a:xfrm>
          <a:prstGeom prst="rect">
            <a:avLst/>
          </a:prstGeom>
        </p:spPr>
      </p:pic>
      <p:sp>
        <p:nvSpPr>
          <p:cNvPr id="19" name="Rectangle 18"/>
          <p:cNvSpPr/>
          <p:nvPr/>
        </p:nvSpPr>
        <p:spPr>
          <a:xfrm>
            <a:off x="310166" y="6232861"/>
            <a:ext cx="5043881" cy="369332"/>
          </a:xfrm>
          <a:prstGeom prst="rect">
            <a:avLst/>
          </a:prstGeom>
        </p:spPr>
        <p:txBody>
          <a:bodyPr wrap="none">
            <a:spAutoFit/>
          </a:bodyPr>
          <a:lstStyle/>
          <a:p>
            <a:r>
              <a:rPr lang="en-US" dirty="0"/>
              <a:t>https://www.mdpi.com/2072-4292/8/12/1018/htm</a:t>
            </a:r>
          </a:p>
        </p:txBody>
      </p:sp>
      <p:pic>
        <p:nvPicPr>
          <p:cNvPr id="3076" name="Picture 4" descr="Remotesensing 08 01018 g003 55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23757" y="1068293"/>
            <a:ext cx="1008376" cy="15029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5"/>
          <a:stretch>
            <a:fillRect/>
          </a:stretch>
        </p:blipFill>
        <p:spPr>
          <a:xfrm>
            <a:off x="5017072" y="1202235"/>
            <a:ext cx="1685052" cy="1761261"/>
          </a:xfrm>
          <a:prstGeom prst="rect">
            <a:avLst/>
          </a:prstGeom>
        </p:spPr>
      </p:pic>
      <p:pic>
        <p:nvPicPr>
          <p:cNvPr id="30" name="Picture 29"/>
          <p:cNvPicPr>
            <a:picLocks noChangeAspect="1"/>
          </p:cNvPicPr>
          <p:nvPr/>
        </p:nvPicPr>
        <p:blipFill>
          <a:blip r:embed="rId6"/>
          <a:stretch>
            <a:fillRect/>
          </a:stretch>
        </p:blipFill>
        <p:spPr>
          <a:xfrm>
            <a:off x="7234506" y="1068294"/>
            <a:ext cx="3789251" cy="1502999"/>
          </a:xfrm>
          <a:prstGeom prst="rect">
            <a:avLst/>
          </a:prstGeom>
        </p:spPr>
      </p:pic>
      <p:pic>
        <p:nvPicPr>
          <p:cNvPr id="41" name="Picture 40"/>
          <p:cNvPicPr>
            <a:picLocks noChangeAspect="1"/>
          </p:cNvPicPr>
          <p:nvPr/>
        </p:nvPicPr>
        <p:blipFill>
          <a:blip r:embed="rId7"/>
          <a:stretch>
            <a:fillRect/>
          </a:stretch>
        </p:blipFill>
        <p:spPr>
          <a:xfrm>
            <a:off x="-144725" y="4263746"/>
            <a:ext cx="3742679" cy="2684229"/>
          </a:xfrm>
          <a:prstGeom prst="rect">
            <a:avLst/>
          </a:prstGeom>
        </p:spPr>
      </p:pic>
      <p:pic>
        <p:nvPicPr>
          <p:cNvPr id="3078" name="Picture 6" descr="Remotesensing 08 01018 g008 5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2845" y="3668491"/>
            <a:ext cx="3522550" cy="318950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emotesensing 08 01018 g009 55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68724" y="3742401"/>
            <a:ext cx="3757850" cy="3115599"/>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4490977" y="7371064"/>
            <a:ext cx="10949745" cy="923330"/>
          </a:xfrm>
          <a:prstGeom prst="rect">
            <a:avLst/>
          </a:prstGeom>
        </p:spPr>
        <p:txBody>
          <a:bodyPr wrap="square">
            <a:spAutoFit/>
          </a:bodyPr>
          <a:lstStyle/>
          <a:p>
            <a:r>
              <a:rPr lang="en-US" dirty="0">
                <a:solidFill>
                  <a:srgbClr val="222222"/>
                </a:solidFill>
                <a:latin typeface="Arial" panose="020B0604020202020204" pitchFamily="34" charset="0"/>
              </a:rPr>
              <a:t>Continuum removed spectra of selected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samples collected from (1) higher levels, (2) middle levels, and (3) lower levels of the </a:t>
            </a:r>
            <a:r>
              <a:rPr lang="en-US" dirty="0" err="1">
                <a:solidFill>
                  <a:srgbClr val="222222"/>
                </a:solidFill>
                <a:latin typeface="Arial" panose="020B0604020202020204" pitchFamily="34" charset="0"/>
              </a:rPr>
              <a:t>roadcut</a:t>
            </a:r>
            <a:r>
              <a:rPr lang="en-US" dirty="0">
                <a:solidFill>
                  <a:srgbClr val="222222"/>
                </a:solidFill>
                <a:latin typeface="Arial" panose="020B0604020202020204" pitchFamily="34" charset="0"/>
              </a:rPr>
              <a:t>, where accessible. Continuum removal was applied over the wavelength ranges of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2128–2378 nm,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2128–2302 nm, and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2303–2373 nm.</a:t>
            </a:r>
            <a:endParaRPr lang="en-US" dirty="0"/>
          </a:p>
        </p:txBody>
      </p:sp>
      <p:sp>
        <p:nvSpPr>
          <p:cNvPr id="56" name="TextBox 55"/>
          <p:cNvSpPr txBox="1"/>
          <p:nvPr/>
        </p:nvSpPr>
        <p:spPr>
          <a:xfrm>
            <a:off x="1532885" y="158371"/>
            <a:ext cx="9011185" cy="523220"/>
          </a:xfrm>
          <a:prstGeom prst="rect">
            <a:avLst/>
          </a:prstGeom>
          <a:noFill/>
        </p:spPr>
        <p:txBody>
          <a:bodyPr wrap="none" rtlCol="0">
            <a:spAutoFit/>
          </a:bodyPr>
          <a:lstStyle/>
          <a:p>
            <a:r>
              <a:rPr lang="en-US" sz="2800" dirty="0" smtClean="0"/>
              <a:t>Hyperspectral Imaging &amp; Geology Identification (Central USA)</a:t>
            </a:r>
            <a:endParaRPr lang="en-US" sz="2800" dirty="0"/>
          </a:p>
        </p:txBody>
      </p:sp>
      <p:pic>
        <p:nvPicPr>
          <p:cNvPr id="3082" name="Picture 10" descr="Ground-based hyperspectral and terrestrial laser scanner data... | Download  Scientific Diagram"/>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54642" y="2382752"/>
            <a:ext cx="1154996" cy="74191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1"/>
          <a:stretch>
            <a:fillRect/>
          </a:stretch>
        </p:blipFill>
        <p:spPr>
          <a:xfrm>
            <a:off x="178915" y="881767"/>
            <a:ext cx="4185639" cy="2559913"/>
          </a:xfrm>
          <a:prstGeom prst="rect">
            <a:avLst/>
          </a:prstGeom>
        </p:spPr>
      </p:pic>
      <p:sp>
        <p:nvSpPr>
          <p:cNvPr id="3" name="Rectangle 2"/>
          <p:cNvSpPr/>
          <p:nvPr/>
        </p:nvSpPr>
        <p:spPr>
          <a:xfrm>
            <a:off x="12629302" y="4457367"/>
            <a:ext cx="8340697" cy="3416320"/>
          </a:xfrm>
          <a:prstGeom prst="rect">
            <a:avLst/>
          </a:prstGeom>
          <a:solidFill>
            <a:schemeClr val="bg1"/>
          </a:solidFill>
        </p:spPr>
        <p:txBody>
          <a:bodyPr wrap="square">
            <a:spAutoFit/>
          </a:bodyPr>
          <a:lstStyle/>
          <a:p>
            <a:r>
              <a:rPr lang="en-US" dirty="0">
                <a:solidFill>
                  <a:srgbClr val="222222"/>
                </a:solidFill>
                <a:latin typeface="Arial" panose="020B0604020202020204" pitchFamily="34" charset="0"/>
              </a:rPr>
              <a:t>Maximum Noise Fraction (MNF) transformation [</a:t>
            </a:r>
            <a:r>
              <a:rPr lang="en-US" b="1" dirty="0">
                <a:solidFill>
                  <a:srgbClr val="3156A2"/>
                </a:solidFill>
                <a:latin typeface="Arial" panose="020B0604020202020204" pitchFamily="34" charset="0"/>
                <a:hlinkClick r:id="rId12"/>
              </a:rPr>
              <a:t>52</a:t>
            </a:r>
            <a:r>
              <a:rPr lang="en-US" dirty="0">
                <a:solidFill>
                  <a:srgbClr val="222222"/>
                </a:solidFill>
                <a:latin typeface="Arial" panose="020B0604020202020204" pitchFamily="34" charset="0"/>
              </a:rPr>
              <a:t>] was applied to filtered reflectance images so as to enhance the inherent variability between spectral bands and remove random noise. The spatially coherent, noise-free components with high eigenvalues (roughly &gt; 3.0 representing &gt; 0.6 spatial coherence) representing most of the variance in the image were segregated from the noisy data. The first 12–17 MNF components were found to be spatially coherent for both ground- and laboratory-based hyperspectral images. Subsequently, an inverse MNF transformation was applied, using only the spatially coherent components to convert the data back to its spectral domain providing noise-free reflectance images</a:t>
            </a:r>
            <a:r>
              <a:rPr lang="en-US" dirty="0" smtClean="0">
                <a:solidFill>
                  <a:srgbClr val="222222"/>
                </a:solidFill>
                <a:latin typeface="Arial" panose="020B0604020202020204" pitchFamily="34" charset="0"/>
              </a:rPr>
              <a:t>.</a:t>
            </a:r>
          </a:p>
          <a:p>
            <a:endParaRPr lang="en-US" dirty="0">
              <a:solidFill>
                <a:srgbClr val="222222"/>
              </a:solidFill>
              <a:latin typeface="Arial" panose="020B0604020202020204" pitchFamily="34" charset="0"/>
            </a:endParaRPr>
          </a:p>
          <a:p>
            <a:endParaRPr lang="en-US" dirty="0"/>
          </a:p>
        </p:txBody>
      </p:sp>
      <p:pic>
        <p:nvPicPr>
          <p:cNvPr id="4" name="Picture 3"/>
          <p:cNvPicPr>
            <a:picLocks noChangeAspect="1"/>
          </p:cNvPicPr>
          <p:nvPr/>
        </p:nvPicPr>
        <p:blipFill>
          <a:blip r:embed="rId13"/>
          <a:stretch>
            <a:fillRect/>
          </a:stretch>
        </p:blipFill>
        <p:spPr>
          <a:xfrm>
            <a:off x="4360052" y="3463472"/>
            <a:ext cx="3292871" cy="237370"/>
          </a:xfrm>
          <a:prstGeom prst="rect">
            <a:avLst/>
          </a:prstGeom>
        </p:spPr>
      </p:pic>
      <p:grpSp>
        <p:nvGrpSpPr>
          <p:cNvPr id="6" name="Group 5"/>
          <p:cNvGrpSpPr/>
          <p:nvPr/>
        </p:nvGrpSpPr>
        <p:grpSpPr>
          <a:xfrm>
            <a:off x="4310962" y="4883785"/>
            <a:ext cx="867094" cy="1598938"/>
            <a:chOff x="4310962" y="4883785"/>
            <a:chExt cx="867094" cy="1575615"/>
          </a:xfrm>
        </p:grpSpPr>
        <p:sp>
          <p:nvSpPr>
            <p:cNvPr id="5" name="Rectangle 4"/>
            <p:cNvSpPr/>
            <p:nvPr/>
          </p:nvSpPr>
          <p:spPr>
            <a:xfrm>
              <a:off x="5017072" y="4883785"/>
              <a:ext cx="160984" cy="698401"/>
            </a:xfrm>
            <a:prstGeom prst="rect">
              <a:avLst/>
            </a:prstGeom>
            <a:solidFill>
              <a:srgbClr val="FF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4310962" y="5834262"/>
              <a:ext cx="867094" cy="625138"/>
            </a:xfrm>
            <a:prstGeom prst="rect">
              <a:avLst/>
            </a:prstGeom>
            <a:solidFill>
              <a:srgbClr val="FF0000">
                <a:alpha val="1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extBox 6"/>
          <p:cNvSpPr txBox="1"/>
          <p:nvPr/>
        </p:nvSpPr>
        <p:spPr>
          <a:xfrm>
            <a:off x="8884580" y="3228883"/>
            <a:ext cx="2859501" cy="584775"/>
          </a:xfrm>
          <a:prstGeom prst="rect">
            <a:avLst/>
          </a:prstGeom>
          <a:noFill/>
        </p:spPr>
        <p:txBody>
          <a:bodyPr wrap="none" rtlCol="0">
            <a:spAutoFit/>
          </a:bodyPr>
          <a:lstStyle/>
          <a:p>
            <a:pPr algn="ctr"/>
            <a:r>
              <a:rPr lang="en-US" sz="1600" dirty="0" err="1" smtClean="0"/>
              <a:t>Tripolite</a:t>
            </a:r>
            <a:r>
              <a:rPr lang="en-US" sz="1600" dirty="0" smtClean="0"/>
              <a:t> at three different levels</a:t>
            </a:r>
          </a:p>
          <a:p>
            <a:pPr algn="ctr"/>
            <a:r>
              <a:rPr lang="en-US" sz="1600" dirty="0" smtClean="0"/>
              <a:t>At three different Road Cuts</a:t>
            </a:r>
            <a:endParaRPr lang="en-US" sz="1600" dirty="0"/>
          </a:p>
        </p:txBody>
      </p:sp>
      <p:sp>
        <p:nvSpPr>
          <p:cNvPr id="24" name="TextBox 23"/>
          <p:cNvSpPr txBox="1"/>
          <p:nvPr/>
        </p:nvSpPr>
        <p:spPr>
          <a:xfrm>
            <a:off x="8445176" y="4022114"/>
            <a:ext cx="763542" cy="2308324"/>
          </a:xfrm>
          <a:prstGeom prst="rect">
            <a:avLst/>
          </a:prstGeom>
          <a:noFill/>
        </p:spPr>
        <p:txBody>
          <a:bodyPr wrap="none" rtlCol="0">
            <a:spAutoFit/>
          </a:bodyPr>
          <a:lstStyle/>
          <a:p>
            <a:pPr algn="ctr"/>
            <a:r>
              <a:rPr lang="en-US" sz="1600" dirty="0" smtClean="0"/>
              <a:t>Level 1</a:t>
            </a:r>
          </a:p>
          <a:p>
            <a:pPr algn="ctr"/>
            <a:endParaRPr lang="en-US" sz="1600" dirty="0" smtClean="0"/>
          </a:p>
          <a:p>
            <a:pPr algn="ctr"/>
            <a:r>
              <a:rPr lang="en-US" sz="1600" dirty="0" smtClean="0"/>
              <a:t> </a:t>
            </a:r>
          </a:p>
          <a:p>
            <a:pPr algn="ctr"/>
            <a:endParaRPr lang="en-US" sz="1600" dirty="0"/>
          </a:p>
          <a:p>
            <a:pPr algn="ctr"/>
            <a:r>
              <a:rPr lang="en-US" sz="1600" dirty="0" smtClean="0"/>
              <a:t>Level 2</a:t>
            </a:r>
          </a:p>
          <a:p>
            <a:pPr algn="ctr"/>
            <a:endParaRPr lang="en-US" sz="1600" dirty="0" smtClean="0"/>
          </a:p>
          <a:p>
            <a:pPr algn="ctr"/>
            <a:endParaRPr lang="en-US" sz="1600" dirty="0" smtClean="0"/>
          </a:p>
          <a:p>
            <a:pPr algn="ctr"/>
            <a:endParaRPr lang="en-US" sz="1600" dirty="0"/>
          </a:p>
          <a:p>
            <a:pPr algn="ctr"/>
            <a:r>
              <a:rPr lang="en-US" sz="1600" dirty="0" smtClean="0"/>
              <a:t>Level 3</a:t>
            </a:r>
            <a:endParaRPr lang="en-US" sz="1600" dirty="0"/>
          </a:p>
        </p:txBody>
      </p:sp>
      <p:sp>
        <p:nvSpPr>
          <p:cNvPr id="8" name="Rectangle 7"/>
          <p:cNvSpPr/>
          <p:nvPr/>
        </p:nvSpPr>
        <p:spPr>
          <a:xfrm>
            <a:off x="3856071" y="4721629"/>
            <a:ext cx="4076069" cy="23940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0" y="5745377"/>
            <a:ext cx="12192000" cy="1200329"/>
          </a:xfrm>
          <a:prstGeom prst="rect">
            <a:avLst/>
          </a:prstGeom>
          <a:solidFill>
            <a:schemeClr val="bg1"/>
          </a:solidFill>
          <a:ln>
            <a:solidFill>
              <a:schemeClr val="bg1"/>
            </a:solidFill>
          </a:ln>
        </p:spPr>
        <p:txBody>
          <a:bodyPr wrap="square">
            <a:spAutoFit/>
          </a:bodyPr>
          <a:lstStyle/>
          <a:p>
            <a:r>
              <a:rPr lang="en-US" dirty="0">
                <a:solidFill>
                  <a:srgbClr val="222222"/>
                </a:solidFill>
                <a:latin typeface="Arial" panose="020B0604020202020204" pitchFamily="34" charset="0"/>
              </a:rPr>
              <a:t>Representative reflectance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A2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A3</a:t>
            </a:r>
            <a:r>
              <a:rPr lang="en-US" dirty="0">
                <a:solidFill>
                  <a:srgbClr val="222222"/>
                </a:solidFill>
                <a:latin typeface="Arial" panose="020B0604020202020204" pitchFamily="34" charset="0"/>
              </a:rPr>
              <a:t>) calculated using standard deviation (σ) around the mean (µ).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Continuum removed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B2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B3</a:t>
            </a:r>
            <a:r>
              <a:rPr lang="en-US" dirty="0">
                <a:solidFill>
                  <a:srgbClr val="222222"/>
                </a:solidFill>
                <a:latin typeface="Arial" panose="020B0604020202020204" pitchFamily="34" charset="0"/>
              </a:rPr>
              <a:t>). The spectra are offset by 0.1 for clarity.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C2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C3</a:t>
            </a:r>
            <a:r>
              <a:rPr lang="en-US" dirty="0">
                <a:solidFill>
                  <a:srgbClr val="222222"/>
                </a:solidFill>
                <a:latin typeface="Arial" panose="020B0604020202020204" pitchFamily="34" charset="0"/>
              </a:rPr>
              <a:t>) with continuum removed over 2128–2378 nm range. The number of samples analyzed is indicated by [n].</a:t>
            </a:r>
            <a:endParaRPr lang="en-US" dirty="0"/>
          </a:p>
        </p:txBody>
      </p:sp>
    </p:spTree>
    <p:extLst>
      <p:ext uri="{BB962C8B-B14F-4D97-AF65-F5344CB8AC3E}">
        <p14:creationId xmlns:p14="http://schemas.microsoft.com/office/powerpoint/2010/main" val="404134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4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1" nodeType="clickEffect">
                                  <p:stCondLst>
                                    <p:cond delay="0"/>
                                  </p:stCondLst>
                                  <p:childTnLst>
                                    <p:set>
                                      <p:cBhvr>
                                        <p:cTn id="54" dur="1" fill="hold">
                                          <p:stCondLst>
                                            <p:cond delay="0"/>
                                          </p:stCondLst>
                                        </p:cTn>
                                        <p:tgtEl>
                                          <p:spTgt spid="53"/>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6"/>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nodeType="clickEffect">
                                  <p:stCondLst>
                                    <p:cond delay="0"/>
                                  </p:stCondLst>
                                  <p:childTnLst>
                                    <p:set>
                                      <p:cBhvr>
                                        <p:cTn id="70" dur="1" fill="hold">
                                          <p:stCondLst>
                                            <p:cond delay="0"/>
                                          </p:stCondLst>
                                        </p:cTn>
                                        <p:tgtEl>
                                          <p:spTgt spid="4"/>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08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p:bldP spid="24" grpId="0"/>
      <p:bldP spid="8" grpId="0" animBg="1"/>
      <p:bldP spid="53" grpId="0" animBg="1"/>
      <p:bldP spid="53"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30505" y="288894"/>
            <a:ext cx="5738393" cy="2143305"/>
          </a:xfrm>
          <a:prstGeom prst="rect">
            <a:avLst/>
          </a:prstGeom>
        </p:spPr>
      </p:pic>
      <p:sp>
        <p:nvSpPr>
          <p:cNvPr id="53" name="Rectangle 52"/>
          <p:cNvSpPr/>
          <p:nvPr/>
        </p:nvSpPr>
        <p:spPr>
          <a:xfrm>
            <a:off x="3248722" y="7094065"/>
            <a:ext cx="6096000" cy="2308324"/>
          </a:xfrm>
          <a:prstGeom prst="rect">
            <a:avLst/>
          </a:prstGeom>
        </p:spPr>
        <p:txBody>
          <a:bodyPr>
            <a:spAutoFit/>
          </a:bodyPr>
          <a:lstStyle/>
          <a:p>
            <a:r>
              <a:rPr lang="en-US" dirty="0">
                <a:solidFill>
                  <a:srgbClr val="222222"/>
                </a:solidFill>
                <a:latin typeface="Arial" panose="020B0604020202020204" pitchFamily="34" charset="0"/>
              </a:rPr>
              <a:t>Representative reflectance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A2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A3</a:t>
            </a:r>
            <a:r>
              <a:rPr lang="en-US" dirty="0">
                <a:solidFill>
                  <a:srgbClr val="222222"/>
                </a:solidFill>
                <a:latin typeface="Arial" panose="020B0604020202020204" pitchFamily="34" charset="0"/>
              </a:rPr>
              <a:t>) calculated using standard deviation (σ) around the mean (µ).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Continuum removed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B2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B3</a:t>
            </a:r>
            <a:r>
              <a:rPr lang="en-US" dirty="0">
                <a:solidFill>
                  <a:srgbClr val="222222"/>
                </a:solidFill>
                <a:latin typeface="Arial" panose="020B0604020202020204" pitchFamily="34" charset="0"/>
              </a:rPr>
              <a:t>). The spectra are offset by 0.1 for clarity.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C2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C3</a:t>
            </a:r>
            <a:r>
              <a:rPr lang="en-US" dirty="0">
                <a:solidFill>
                  <a:srgbClr val="222222"/>
                </a:solidFill>
                <a:latin typeface="Arial" panose="020B0604020202020204" pitchFamily="34" charset="0"/>
              </a:rPr>
              <a:t>) with continuum removed over 2128–2378 nm range. The number of samples analyzed is indicated by [n].</a:t>
            </a:r>
            <a:endParaRPr lang="en-US" dirty="0"/>
          </a:p>
        </p:txBody>
      </p:sp>
      <p:pic>
        <p:nvPicPr>
          <p:cNvPr id="3080" name="Picture 8" descr="Remotesensing 08 01018 g009 5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05" y="2169132"/>
            <a:ext cx="5655433" cy="4688868"/>
          </a:xfrm>
          <a:prstGeom prst="rect">
            <a:avLst/>
          </a:prstGeom>
          <a:noFill/>
          <a:extLst>
            <a:ext uri="{909E8E84-426E-40DD-AFC4-6F175D3DCCD1}">
              <a14:hiddenFill xmlns:a14="http://schemas.microsoft.com/office/drawing/2010/main">
                <a:solidFill>
                  <a:srgbClr val="FFFFFF"/>
                </a:solidFill>
              </a14:hiddenFill>
            </a:ext>
          </a:extLst>
        </p:spPr>
      </p:pic>
      <p:sp>
        <p:nvSpPr>
          <p:cNvPr id="55" name="Rectangle 54"/>
          <p:cNvSpPr/>
          <p:nvPr/>
        </p:nvSpPr>
        <p:spPr>
          <a:xfrm>
            <a:off x="9344722" y="7371064"/>
            <a:ext cx="6096000" cy="1754326"/>
          </a:xfrm>
          <a:prstGeom prst="rect">
            <a:avLst/>
          </a:prstGeom>
        </p:spPr>
        <p:txBody>
          <a:bodyPr>
            <a:spAutoFit/>
          </a:bodyPr>
          <a:lstStyle/>
          <a:p>
            <a:r>
              <a:rPr lang="en-US" dirty="0">
                <a:solidFill>
                  <a:srgbClr val="222222"/>
                </a:solidFill>
                <a:latin typeface="Arial" panose="020B0604020202020204" pitchFamily="34" charset="0"/>
              </a:rPr>
              <a:t>Continuum removed spectra of selected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samples collected from (1) higher levels, (2) middle levels, and (3) lower levels of the </a:t>
            </a:r>
            <a:r>
              <a:rPr lang="en-US" dirty="0" err="1">
                <a:solidFill>
                  <a:srgbClr val="222222"/>
                </a:solidFill>
                <a:latin typeface="Arial" panose="020B0604020202020204" pitchFamily="34" charset="0"/>
              </a:rPr>
              <a:t>roadcut</a:t>
            </a:r>
            <a:r>
              <a:rPr lang="en-US" dirty="0">
                <a:solidFill>
                  <a:srgbClr val="222222"/>
                </a:solidFill>
                <a:latin typeface="Arial" panose="020B0604020202020204" pitchFamily="34" charset="0"/>
              </a:rPr>
              <a:t>, where accessible. Continuum removal was applied over the wavelength ranges of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2128–2378 nm,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2128–2302 nm, and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2303–2373 nm.</a:t>
            </a:r>
            <a:endParaRPr lang="en-US" dirty="0"/>
          </a:p>
        </p:txBody>
      </p:sp>
      <p:pic>
        <p:nvPicPr>
          <p:cNvPr id="4098" name="Picture 2" descr="Remotesensing 08 01018 g010 5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6722" y="437732"/>
            <a:ext cx="5238750" cy="256222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emotesensing 08 01018 g012 5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51890" y="3728584"/>
            <a:ext cx="6029326" cy="25871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Remotesensing 08 01018 g013 5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51890" y="3264250"/>
            <a:ext cx="6640110" cy="34329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4176" y="913762"/>
            <a:ext cx="865622" cy="369332"/>
          </a:xfrm>
          <a:prstGeom prst="rect">
            <a:avLst/>
          </a:prstGeom>
          <a:noFill/>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Layer 1</a:t>
            </a:r>
            <a:endParaRPr lang="en-US" b="1" dirty="0">
              <a:solidFill>
                <a:srgbClr val="FFFF00"/>
              </a:solidFill>
              <a:effectLst>
                <a:outerShdw blurRad="38100" dist="38100" dir="2700000" algn="tl">
                  <a:srgbClr val="000000">
                    <a:alpha val="43137"/>
                  </a:srgbClr>
                </a:outerShdw>
              </a:effectLst>
            </a:endParaRPr>
          </a:p>
        </p:txBody>
      </p:sp>
      <p:sp>
        <p:nvSpPr>
          <p:cNvPr id="11" name="TextBox 10"/>
          <p:cNvSpPr txBox="1"/>
          <p:nvPr/>
        </p:nvSpPr>
        <p:spPr>
          <a:xfrm>
            <a:off x="234176" y="1984466"/>
            <a:ext cx="865622" cy="369332"/>
          </a:xfrm>
          <a:prstGeom prst="rect">
            <a:avLst/>
          </a:prstGeom>
          <a:noFill/>
        </p:spPr>
        <p:txBody>
          <a:bodyPr wrap="none" rtlCol="0">
            <a:spAutoFit/>
          </a:bodyPr>
          <a:lstStyle/>
          <a:p>
            <a:r>
              <a:rPr lang="en-US" b="1" dirty="0" smtClean="0">
                <a:solidFill>
                  <a:srgbClr val="92D050"/>
                </a:solidFill>
                <a:effectLst>
                  <a:outerShdw blurRad="38100" dist="38100" dir="2700000" algn="tl">
                    <a:srgbClr val="000000">
                      <a:alpha val="43137"/>
                    </a:srgbClr>
                  </a:outerShdw>
                </a:effectLst>
              </a:rPr>
              <a:t>Layer 3</a:t>
            </a:r>
            <a:endParaRPr lang="en-US" b="1" dirty="0">
              <a:solidFill>
                <a:srgbClr val="92D050"/>
              </a:solidFill>
              <a:effectLst>
                <a:outerShdw blurRad="38100" dist="38100" dir="2700000" algn="tl">
                  <a:srgbClr val="000000">
                    <a:alpha val="43137"/>
                  </a:srgbClr>
                </a:outerShdw>
              </a:effectLst>
            </a:endParaRPr>
          </a:p>
        </p:txBody>
      </p:sp>
      <p:sp>
        <p:nvSpPr>
          <p:cNvPr id="12" name="TextBox 11"/>
          <p:cNvSpPr txBox="1"/>
          <p:nvPr/>
        </p:nvSpPr>
        <p:spPr>
          <a:xfrm>
            <a:off x="234176" y="1329787"/>
            <a:ext cx="865622" cy="369332"/>
          </a:xfrm>
          <a:prstGeom prst="rect">
            <a:avLst/>
          </a:prstGeom>
          <a:noFill/>
        </p:spPr>
        <p:txBody>
          <a:bodyPr wrap="none" rtlCol="0">
            <a:spAutoFit/>
          </a:bodyPr>
          <a:lstStyle/>
          <a:p>
            <a:r>
              <a:rPr lang="en-US" b="1" dirty="0" smtClean="0">
                <a:solidFill>
                  <a:srgbClr val="00B0F0"/>
                </a:solidFill>
                <a:effectLst>
                  <a:outerShdw blurRad="38100" dist="38100" dir="2700000" algn="tl">
                    <a:srgbClr val="000000">
                      <a:alpha val="43137"/>
                    </a:srgbClr>
                  </a:outerShdw>
                </a:effectLst>
              </a:rPr>
              <a:t>Layer 2</a:t>
            </a:r>
            <a:endParaRPr lang="en-US" b="1" dirty="0">
              <a:solidFill>
                <a:srgbClr val="00B0F0"/>
              </a:solidFill>
              <a:effectLst>
                <a:outerShdw blurRad="38100" dist="38100" dir="2700000" algn="tl">
                  <a:srgbClr val="000000">
                    <a:alpha val="43137"/>
                  </a:srgbClr>
                </a:outerShdw>
              </a:effectLst>
            </a:endParaRPr>
          </a:p>
        </p:txBody>
      </p:sp>
      <p:pic>
        <p:nvPicPr>
          <p:cNvPr id="3074" name="Picture 2" descr="Remotesensing 08 01018 g0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51923"/>
            <a:ext cx="12192000" cy="692410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2222505" y="840820"/>
            <a:ext cx="10747107" cy="2031325"/>
          </a:xfrm>
          <a:prstGeom prst="rect">
            <a:avLst/>
          </a:prstGeom>
          <a:solidFill>
            <a:schemeClr val="bg1"/>
          </a:solidFill>
          <a:ln>
            <a:solidFill>
              <a:schemeClr val="bg1"/>
            </a:solidFill>
          </a:ln>
        </p:spPr>
        <p:txBody>
          <a:bodyPr wrap="square">
            <a:spAutoFit/>
          </a:bodyPr>
          <a:lstStyle/>
          <a:p>
            <a:r>
              <a:rPr lang="en-US" dirty="0">
                <a:solidFill>
                  <a:srgbClr val="222222"/>
                </a:solidFill>
                <a:latin typeface="Arial" panose="020B0604020202020204" pitchFamily="34" charset="0"/>
              </a:rPr>
              <a:t>Spectral Feature Fitting [</a:t>
            </a:r>
            <a:r>
              <a:rPr lang="en-US" b="1" dirty="0">
                <a:solidFill>
                  <a:srgbClr val="3156A2"/>
                </a:solidFill>
                <a:latin typeface="Arial" panose="020B0604020202020204" pitchFamily="34" charset="0"/>
                <a:hlinkClick r:id="rId8"/>
              </a:rPr>
              <a:t>55</a:t>
            </a:r>
            <a:r>
              <a:rPr lang="en-US" dirty="0">
                <a:solidFill>
                  <a:srgbClr val="222222"/>
                </a:solidFill>
                <a:latin typeface="Arial" panose="020B0604020202020204" pitchFamily="34" charset="0"/>
              </a:rPr>
              <a:t>,</a:t>
            </a:r>
            <a:r>
              <a:rPr lang="en-US" b="1" dirty="0">
                <a:solidFill>
                  <a:srgbClr val="3156A2"/>
                </a:solidFill>
                <a:latin typeface="Arial" panose="020B0604020202020204" pitchFamily="34" charset="0"/>
                <a:hlinkClick r:id="rId9"/>
              </a:rPr>
              <a:t>56</a:t>
            </a:r>
            <a:r>
              <a:rPr lang="en-US" dirty="0">
                <a:solidFill>
                  <a:srgbClr val="222222"/>
                </a:solidFill>
                <a:latin typeface="Arial" panose="020B0604020202020204" pitchFamily="34" charset="0"/>
              </a:rPr>
              <a:t>] using the laboratory spectra and Mixture-tuned Match Filtering [</a:t>
            </a:r>
            <a:r>
              <a:rPr lang="en-US" b="1" dirty="0">
                <a:solidFill>
                  <a:srgbClr val="3156A2"/>
                </a:solidFill>
                <a:latin typeface="Arial" panose="020B0604020202020204" pitchFamily="34" charset="0"/>
                <a:hlinkClick r:id="rId10"/>
              </a:rPr>
              <a:t>57</a:t>
            </a:r>
            <a:r>
              <a:rPr lang="en-US" dirty="0">
                <a:solidFill>
                  <a:srgbClr val="222222"/>
                </a:solidFill>
                <a:latin typeface="Arial" panose="020B0604020202020204" pitchFamily="34" charset="0"/>
              </a:rPr>
              <a:t>,</a:t>
            </a:r>
            <a:r>
              <a:rPr lang="en-US" b="1" dirty="0">
                <a:solidFill>
                  <a:srgbClr val="3156A2"/>
                </a:solidFill>
                <a:latin typeface="Arial" panose="020B0604020202020204" pitchFamily="34" charset="0"/>
                <a:hlinkClick r:id="rId11"/>
              </a:rPr>
              <a:t>58</a:t>
            </a:r>
            <a:r>
              <a:rPr lang="en-US" dirty="0">
                <a:solidFill>
                  <a:srgbClr val="222222"/>
                </a:solidFill>
                <a:latin typeface="Arial" panose="020B0604020202020204" pitchFamily="34" charset="0"/>
              </a:rPr>
              <a:t>,</a:t>
            </a:r>
            <a:r>
              <a:rPr lang="en-US" b="1" dirty="0">
                <a:solidFill>
                  <a:srgbClr val="3156A2"/>
                </a:solidFill>
                <a:latin typeface="Arial" panose="020B0604020202020204" pitchFamily="34" charset="0"/>
                <a:hlinkClick r:id="rId12"/>
              </a:rPr>
              <a:t>59</a:t>
            </a:r>
            <a:r>
              <a:rPr lang="en-US" dirty="0">
                <a:solidFill>
                  <a:srgbClr val="222222"/>
                </a:solidFill>
                <a:latin typeface="Arial" panose="020B0604020202020204" pitchFamily="34" charset="0"/>
              </a:rPr>
              <a:t>] using the field image spectra and laboratory image spectra for ground- and laboratory-based images, respectively. Spectral Feature Fitting (SFF), as a whole-pixel approach, has been commonly used for hyperspectral image classification [</a:t>
            </a:r>
            <a:r>
              <a:rPr lang="en-US" b="1" dirty="0">
                <a:solidFill>
                  <a:srgbClr val="3156A2"/>
                </a:solidFill>
                <a:latin typeface="Arial" panose="020B0604020202020204" pitchFamily="34" charset="0"/>
                <a:hlinkClick r:id="rId13"/>
              </a:rPr>
              <a:t>60</a:t>
            </a:r>
            <a:r>
              <a:rPr lang="en-US" dirty="0">
                <a:solidFill>
                  <a:srgbClr val="222222"/>
                </a:solidFill>
                <a:latin typeface="Arial" panose="020B0604020202020204" pitchFamily="34" charset="0"/>
              </a:rPr>
              <a:t>,</a:t>
            </a:r>
            <a:r>
              <a:rPr lang="en-US" b="1" dirty="0">
                <a:solidFill>
                  <a:srgbClr val="3156A2"/>
                </a:solidFill>
                <a:latin typeface="Arial" panose="020B0604020202020204" pitchFamily="34" charset="0"/>
                <a:hlinkClick r:id="rId14"/>
              </a:rPr>
              <a:t>61</a:t>
            </a:r>
            <a:r>
              <a:rPr lang="en-US" dirty="0">
                <a:solidFill>
                  <a:srgbClr val="222222"/>
                </a:solidFill>
                <a:latin typeface="Arial" panose="020B0604020202020204" pitchFamily="34" charset="0"/>
              </a:rPr>
              <a:t>]. As an absorption feature-based algorithm, SFF compares the spectral features between an image pixel and a reference spectrum. The algorithm takes continuum-removed image and reference spectra and evaluates their fit using a least-squares technique. </a:t>
            </a:r>
            <a:endParaRPr lang="en-US" dirty="0"/>
          </a:p>
        </p:txBody>
      </p:sp>
      <p:sp>
        <p:nvSpPr>
          <p:cNvPr id="8" name="Rectangle 7"/>
          <p:cNvSpPr/>
          <p:nvPr/>
        </p:nvSpPr>
        <p:spPr>
          <a:xfrm>
            <a:off x="-2847278" y="7094065"/>
            <a:ext cx="6340550" cy="2308324"/>
          </a:xfrm>
          <a:prstGeom prst="rect">
            <a:avLst/>
          </a:prstGeom>
        </p:spPr>
        <p:txBody>
          <a:bodyPr wrap="square">
            <a:spAutoFit/>
          </a:bodyPr>
          <a:lstStyle/>
          <a:p>
            <a:r>
              <a:rPr lang="en-US" b="1" dirty="0">
                <a:solidFill>
                  <a:srgbClr val="222222"/>
                </a:solidFill>
                <a:latin typeface="Arial" panose="020B0604020202020204" pitchFamily="34" charset="0"/>
              </a:rPr>
              <a:t>Figure 12.</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False color hyperspectral images of the </a:t>
            </a:r>
            <a:r>
              <a:rPr lang="en-US" dirty="0" err="1">
                <a:solidFill>
                  <a:srgbClr val="222222"/>
                </a:solidFill>
                <a:latin typeface="Arial" panose="020B0604020202020204" pitchFamily="34" charset="0"/>
              </a:rPr>
              <a:t>roadcut</a:t>
            </a:r>
            <a:r>
              <a:rPr lang="en-US" dirty="0">
                <a:solidFill>
                  <a:srgbClr val="222222"/>
                </a:solidFill>
                <a:latin typeface="Arial" panose="020B0604020202020204" pitchFamily="34" charset="0"/>
              </a:rPr>
              <a:t> along US-71 Hwy near Pineville from scan positions 3 to the West to 1 to the East (SP3-SP1), spectral bands 1086, 1554, and 2033 nm are displayed in red, green, and blue (RGB).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False color Maximum Noise Fraction (MNF) images based on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with bands (5, 1, and 2), (6, 5, and 2), and (5, 2, and 6) displayed in RGB for SP3 to SP1, respectively</a:t>
            </a:r>
            <a:endParaRPr lang="en-US" dirty="0"/>
          </a:p>
        </p:txBody>
      </p:sp>
      <p:pic>
        <p:nvPicPr>
          <p:cNvPr id="9" name="Picture 8"/>
          <p:cNvPicPr>
            <a:picLocks noChangeAspect="1"/>
          </p:cNvPicPr>
          <p:nvPr/>
        </p:nvPicPr>
        <p:blipFill>
          <a:blip r:embed="rId15"/>
          <a:stretch>
            <a:fillRect/>
          </a:stretch>
        </p:blipFill>
        <p:spPr>
          <a:xfrm>
            <a:off x="133630" y="35501"/>
            <a:ext cx="12099850" cy="7053748"/>
          </a:xfrm>
          <a:prstGeom prst="rect">
            <a:avLst/>
          </a:prstGeom>
        </p:spPr>
      </p:pic>
    </p:spTree>
    <p:extLst>
      <p:ext uri="{BB962C8B-B14F-4D97-AF65-F5344CB8AC3E}">
        <p14:creationId xmlns:p14="http://schemas.microsoft.com/office/powerpoint/2010/main" val="1843609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307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motesensing 08 01018 g0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9679" y="3728584"/>
            <a:ext cx="3404839" cy="2504277"/>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p:cNvSpPr/>
          <p:nvPr/>
        </p:nvSpPr>
        <p:spPr>
          <a:xfrm>
            <a:off x="3248722" y="7094065"/>
            <a:ext cx="6096000" cy="2308324"/>
          </a:xfrm>
          <a:prstGeom prst="rect">
            <a:avLst/>
          </a:prstGeom>
        </p:spPr>
        <p:txBody>
          <a:bodyPr>
            <a:spAutoFit/>
          </a:bodyPr>
          <a:lstStyle/>
          <a:p>
            <a:r>
              <a:rPr lang="en-US" dirty="0">
                <a:solidFill>
                  <a:srgbClr val="222222"/>
                </a:solidFill>
                <a:latin typeface="Arial" panose="020B0604020202020204" pitchFamily="34" charset="0"/>
              </a:rPr>
              <a:t>Representative reflectance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A2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A3</a:t>
            </a:r>
            <a:r>
              <a:rPr lang="en-US" dirty="0">
                <a:solidFill>
                  <a:srgbClr val="222222"/>
                </a:solidFill>
                <a:latin typeface="Arial" panose="020B0604020202020204" pitchFamily="34" charset="0"/>
              </a:rPr>
              <a:t>) calculated using standard deviation (σ) around the mean (µ).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Continuum removed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B2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B3</a:t>
            </a:r>
            <a:r>
              <a:rPr lang="en-US" dirty="0">
                <a:solidFill>
                  <a:srgbClr val="222222"/>
                </a:solidFill>
                <a:latin typeface="Arial" panose="020B0604020202020204" pitchFamily="34" charset="0"/>
              </a:rPr>
              <a:t>). The spectra are offset by 0.1 for clarity.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Spectra of </a:t>
            </a:r>
            <a:r>
              <a:rPr lang="en-US" dirty="0" err="1">
                <a:solidFill>
                  <a:srgbClr val="222222"/>
                </a:solidFill>
                <a:latin typeface="Arial" panose="020B0604020202020204" pitchFamily="34" charset="0"/>
              </a:rPr>
              <a:t>chert</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C1</a:t>
            </a:r>
            <a:r>
              <a:rPr lang="en-US" dirty="0">
                <a:solidFill>
                  <a:srgbClr val="222222"/>
                </a:solidFill>
                <a:latin typeface="Arial" panose="020B0604020202020204" pitchFamily="34" charset="0"/>
              </a:rPr>
              <a:t>), limestone (</a:t>
            </a:r>
            <a:r>
              <a:rPr lang="en-US" b="1" dirty="0">
                <a:solidFill>
                  <a:srgbClr val="222222"/>
                </a:solidFill>
                <a:latin typeface="Arial" panose="020B0604020202020204" pitchFamily="34" charset="0"/>
              </a:rPr>
              <a:t>C2</a:t>
            </a:r>
            <a:r>
              <a:rPr lang="en-US" dirty="0">
                <a:solidFill>
                  <a:srgbClr val="222222"/>
                </a:solidFill>
                <a:latin typeface="Arial" panose="020B0604020202020204" pitchFamily="34" charset="0"/>
              </a:rPr>
              <a:t>), and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a:t>
            </a:r>
            <a:r>
              <a:rPr lang="en-US" b="1" dirty="0">
                <a:solidFill>
                  <a:srgbClr val="222222"/>
                </a:solidFill>
                <a:latin typeface="Arial" panose="020B0604020202020204" pitchFamily="34" charset="0"/>
              </a:rPr>
              <a:t>C3</a:t>
            </a:r>
            <a:r>
              <a:rPr lang="en-US" dirty="0">
                <a:solidFill>
                  <a:srgbClr val="222222"/>
                </a:solidFill>
                <a:latin typeface="Arial" panose="020B0604020202020204" pitchFamily="34" charset="0"/>
              </a:rPr>
              <a:t>) with continuum removed over 2128–2378 nm range. The number of samples analyzed is indicated by [n].</a:t>
            </a:r>
            <a:endParaRPr lang="en-US" dirty="0"/>
          </a:p>
        </p:txBody>
      </p:sp>
      <p:sp>
        <p:nvSpPr>
          <p:cNvPr id="55" name="Rectangle 54"/>
          <p:cNvSpPr/>
          <p:nvPr/>
        </p:nvSpPr>
        <p:spPr>
          <a:xfrm>
            <a:off x="9344722" y="7371064"/>
            <a:ext cx="6096000" cy="1754326"/>
          </a:xfrm>
          <a:prstGeom prst="rect">
            <a:avLst/>
          </a:prstGeom>
        </p:spPr>
        <p:txBody>
          <a:bodyPr>
            <a:spAutoFit/>
          </a:bodyPr>
          <a:lstStyle/>
          <a:p>
            <a:r>
              <a:rPr lang="en-US" dirty="0">
                <a:solidFill>
                  <a:srgbClr val="222222"/>
                </a:solidFill>
                <a:latin typeface="Arial" panose="020B0604020202020204" pitchFamily="34" charset="0"/>
              </a:rPr>
              <a:t>Continuum removed spectra of selected </a:t>
            </a:r>
            <a:r>
              <a:rPr lang="en-US" dirty="0" err="1">
                <a:solidFill>
                  <a:srgbClr val="222222"/>
                </a:solidFill>
                <a:latin typeface="Arial" panose="020B0604020202020204" pitchFamily="34" charset="0"/>
              </a:rPr>
              <a:t>tripolite</a:t>
            </a:r>
            <a:r>
              <a:rPr lang="en-US" dirty="0">
                <a:solidFill>
                  <a:srgbClr val="222222"/>
                </a:solidFill>
                <a:latin typeface="Arial" panose="020B0604020202020204" pitchFamily="34" charset="0"/>
              </a:rPr>
              <a:t> samples collected from (1) higher levels, (2) middle levels, and (3) lower levels of the </a:t>
            </a:r>
            <a:r>
              <a:rPr lang="en-US" dirty="0" err="1">
                <a:solidFill>
                  <a:srgbClr val="222222"/>
                </a:solidFill>
                <a:latin typeface="Arial" panose="020B0604020202020204" pitchFamily="34" charset="0"/>
              </a:rPr>
              <a:t>roadcut</a:t>
            </a:r>
            <a:r>
              <a:rPr lang="en-US" dirty="0">
                <a:solidFill>
                  <a:srgbClr val="222222"/>
                </a:solidFill>
                <a:latin typeface="Arial" panose="020B0604020202020204" pitchFamily="34" charset="0"/>
              </a:rPr>
              <a:t>, where accessible. Continuum removal was applied over the wavelength ranges of (</a:t>
            </a:r>
            <a:r>
              <a:rPr lang="en-US" b="1" dirty="0">
                <a:solidFill>
                  <a:srgbClr val="222222"/>
                </a:solidFill>
                <a:latin typeface="Arial" panose="020B0604020202020204" pitchFamily="34" charset="0"/>
              </a:rPr>
              <a:t>A</a:t>
            </a:r>
            <a:r>
              <a:rPr lang="en-US" dirty="0">
                <a:solidFill>
                  <a:srgbClr val="222222"/>
                </a:solidFill>
                <a:latin typeface="Arial" panose="020B0604020202020204" pitchFamily="34" charset="0"/>
              </a:rPr>
              <a:t>) 2128–2378 nm, (</a:t>
            </a:r>
            <a:r>
              <a:rPr lang="en-US" b="1" dirty="0">
                <a:solidFill>
                  <a:srgbClr val="222222"/>
                </a:solidFill>
                <a:latin typeface="Arial" panose="020B0604020202020204" pitchFamily="34" charset="0"/>
              </a:rPr>
              <a:t>B</a:t>
            </a:r>
            <a:r>
              <a:rPr lang="en-US" dirty="0">
                <a:solidFill>
                  <a:srgbClr val="222222"/>
                </a:solidFill>
                <a:latin typeface="Arial" panose="020B0604020202020204" pitchFamily="34" charset="0"/>
              </a:rPr>
              <a:t>) 2128–2302 nm, and (</a:t>
            </a:r>
            <a:r>
              <a:rPr lang="en-US" b="1" dirty="0">
                <a:solidFill>
                  <a:srgbClr val="222222"/>
                </a:solidFill>
                <a:latin typeface="Arial" panose="020B0604020202020204" pitchFamily="34" charset="0"/>
              </a:rPr>
              <a:t>C</a:t>
            </a:r>
            <a:r>
              <a:rPr lang="en-US" dirty="0">
                <a:solidFill>
                  <a:srgbClr val="222222"/>
                </a:solidFill>
                <a:latin typeface="Arial" panose="020B0604020202020204" pitchFamily="34" charset="0"/>
              </a:rPr>
              <a:t>) 2303–2373 nm.</a:t>
            </a:r>
            <a:endParaRPr lang="en-US" dirty="0"/>
          </a:p>
        </p:txBody>
      </p:sp>
      <p:pic>
        <p:nvPicPr>
          <p:cNvPr id="2050" name="Picture 2" descr="Principle of U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67" y="159864"/>
            <a:ext cx="11430000" cy="69342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specim.fi/wp-content/uploads/2016/03/Ecotone_pic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826" y="38283"/>
            <a:ext cx="12325792" cy="738060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s://specim.fi/wp-content/uploads/2016/03/Ecotone_pic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63" y="38283"/>
            <a:ext cx="12447059" cy="73940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s://specim.fi/wp-content/uploads/2016/03/Ecotone_pic4.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920" y="-367707"/>
            <a:ext cx="13557283" cy="8144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529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1009051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Landsat + Agriculture</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908693" y="3972708"/>
            <a:ext cx="5558645" cy="1446550"/>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60916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308368" y="233790"/>
            <a:ext cx="9494907" cy="1107996"/>
          </a:xfrm>
          <a:prstGeom prst="rect">
            <a:avLst/>
          </a:prstGeom>
          <a:noFill/>
        </p:spPr>
        <p:txBody>
          <a:bodyPr wrap="none" rtlCol="0">
            <a:spAutoFit/>
          </a:bodyPr>
          <a:lstStyle/>
          <a:p>
            <a:r>
              <a:rPr lang="en-US" sz="6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Landsat Calif. PC Images</a:t>
            </a:r>
            <a:endParaRPr lang="en-US" sz="6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340822" y="1828623"/>
            <a:ext cx="11263745" cy="4838184"/>
          </a:xfrm>
          <a:prstGeom prst="rect">
            <a:avLst/>
          </a:prstGeom>
        </p:spPr>
      </p:pic>
      <p:pic>
        <p:nvPicPr>
          <p:cNvPr id="8" name="Picture 7"/>
          <p:cNvPicPr>
            <a:picLocks noChangeAspect="1"/>
          </p:cNvPicPr>
          <p:nvPr/>
        </p:nvPicPr>
        <p:blipFill>
          <a:blip r:embed="rId3"/>
          <a:stretch>
            <a:fillRect/>
          </a:stretch>
        </p:blipFill>
        <p:spPr>
          <a:xfrm>
            <a:off x="0" y="1723141"/>
            <a:ext cx="11430000" cy="5092263"/>
          </a:xfrm>
          <a:prstGeom prst="rect">
            <a:avLst/>
          </a:prstGeom>
        </p:spPr>
      </p:pic>
      <p:sp>
        <p:nvSpPr>
          <p:cNvPr id="9" name="Rectangle 8"/>
          <p:cNvSpPr/>
          <p:nvPr/>
        </p:nvSpPr>
        <p:spPr>
          <a:xfrm>
            <a:off x="9407237" y="6377785"/>
            <a:ext cx="3178234" cy="461665"/>
          </a:xfrm>
          <a:prstGeom prst="rect">
            <a:avLst/>
          </a:prstGeom>
        </p:spPr>
        <p:txBody>
          <a:bodyPr wrap="square">
            <a:spAutoFit/>
          </a:bodyPr>
          <a:lstStyle/>
          <a:p>
            <a:r>
              <a:rPr lang="en-US" sz="1000" dirty="0">
                <a:solidFill>
                  <a:srgbClr val="000000"/>
                </a:solidFill>
                <a:latin typeface="CMSL12"/>
              </a:rPr>
              <a:t>Principal component analysis applied to</a:t>
            </a:r>
          </a:p>
          <a:p>
            <a:r>
              <a:rPr lang="en-US" sz="1000" dirty="0">
                <a:solidFill>
                  <a:srgbClr val="000000"/>
                </a:solidFill>
                <a:latin typeface="CMSL12"/>
              </a:rPr>
              <a:t>remote sensing</a:t>
            </a:r>
          </a:p>
          <a:p>
            <a:r>
              <a:rPr lang="en-US" sz="100" dirty="0">
                <a:solidFill>
                  <a:srgbClr val="000000"/>
                </a:solidFill>
                <a:latin typeface="CMBX10"/>
              </a:rPr>
              <a:t>Javier </a:t>
            </a:r>
            <a:r>
              <a:rPr lang="en-US" sz="100" dirty="0" err="1">
                <a:solidFill>
                  <a:srgbClr val="000000"/>
                </a:solidFill>
                <a:latin typeface="CMBX10"/>
              </a:rPr>
              <a:t>Estornell</a:t>
            </a:r>
            <a:r>
              <a:rPr lang="en-US" sz="100" dirty="0">
                <a:solidFill>
                  <a:srgbClr val="000000"/>
                </a:solidFill>
                <a:latin typeface="CMBX10"/>
              </a:rPr>
              <a:t>, Jesus M. Mart-</a:t>
            </a:r>
            <a:r>
              <a:rPr lang="en-US" sz="100" dirty="0" err="1">
                <a:solidFill>
                  <a:srgbClr val="000000"/>
                </a:solidFill>
                <a:latin typeface="CMBX10"/>
              </a:rPr>
              <a:t>Gavila</a:t>
            </a:r>
            <a:r>
              <a:rPr lang="en-US" sz="100" dirty="0">
                <a:solidFill>
                  <a:srgbClr val="000000"/>
                </a:solidFill>
                <a:latin typeface="CMBX10"/>
              </a:rPr>
              <a:t>, M. Teresa </a:t>
            </a:r>
            <a:r>
              <a:rPr lang="en-US" sz="100" dirty="0" err="1">
                <a:solidFill>
                  <a:srgbClr val="000000"/>
                </a:solidFill>
                <a:latin typeface="CMBX10"/>
              </a:rPr>
              <a:t>Sebastia</a:t>
            </a:r>
            <a:r>
              <a:rPr lang="en-US" sz="100" dirty="0">
                <a:solidFill>
                  <a:srgbClr val="000000"/>
                </a:solidFill>
                <a:latin typeface="CMBX10"/>
              </a:rPr>
              <a:t>, Jesus </a:t>
            </a:r>
            <a:r>
              <a:rPr lang="en-US" sz="100" dirty="0" err="1">
                <a:solidFill>
                  <a:srgbClr val="000000"/>
                </a:solidFill>
                <a:latin typeface="CMBX10"/>
              </a:rPr>
              <a:t>Mengual</a:t>
            </a:r>
            <a:endParaRPr lang="en-US" sz="100" dirty="0">
              <a:solidFill>
                <a:srgbClr val="000000"/>
              </a:solidFill>
              <a:latin typeface="CMBX10"/>
            </a:endParaRPr>
          </a:p>
          <a:p>
            <a:r>
              <a:rPr lang="en-US" sz="100" dirty="0" err="1">
                <a:solidFill>
                  <a:srgbClr val="000000"/>
                </a:solidFill>
                <a:latin typeface="CMCSC10"/>
              </a:rPr>
              <a:t>Universitat</a:t>
            </a:r>
            <a:r>
              <a:rPr lang="en-US" sz="100" dirty="0">
                <a:solidFill>
                  <a:srgbClr val="000000"/>
                </a:solidFill>
                <a:latin typeface="CMCSC10"/>
              </a:rPr>
              <a:t> </a:t>
            </a:r>
            <a:r>
              <a:rPr lang="en-US" sz="100" dirty="0" err="1">
                <a:solidFill>
                  <a:srgbClr val="000000"/>
                </a:solidFill>
                <a:latin typeface="CMCSC10"/>
              </a:rPr>
              <a:t>Politecnica</a:t>
            </a:r>
            <a:r>
              <a:rPr lang="en-US" sz="100" dirty="0">
                <a:solidFill>
                  <a:srgbClr val="000000"/>
                </a:solidFill>
                <a:latin typeface="CMCSC10"/>
              </a:rPr>
              <a:t> de Valencia</a:t>
            </a:r>
          </a:p>
          <a:p>
            <a:r>
              <a:rPr lang="en-US" sz="100" dirty="0">
                <a:solidFill>
                  <a:srgbClr val="FF00FF"/>
                </a:solidFill>
                <a:latin typeface="CMR10"/>
              </a:rPr>
              <a:t>jaescre@cgf.upv.es</a:t>
            </a:r>
            <a:r>
              <a:rPr lang="en-US" sz="100" dirty="0">
                <a:solidFill>
                  <a:srgbClr val="000000"/>
                </a:solidFill>
                <a:latin typeface="CMR10"/>
              </a:rPr>
              <a:t>, </a:t>
            </a:r>
            <a:r>
              <a:rPr lang="en-US" sz="100" dirty="0">
                <a:solidFill>
                  <a:srgbClr val="FF00FF"/>
                </a:solidFill>
                <a:latin typeface="CMR10"/>
              </a:rPr>
              <a:t>jemarga@cgf.upv.es</a:t>
            </a:r>
            <a:r>
              <a:rPr lang="en-US" sz="100" dirty="0">
                <a:solidFill>
                  <a:srgbClr val="000000"/>
                </a:solidFill>
                <a:latin typeface="CMR10"/>
              </a:rPr>
              <a:t>, </a:t>
            </a:r>
            <a:r>
              <a:rPr lang="en-US" sz="100" dirty="0">
                <a:solidFill>
                  <a:srgbClr val="FF00FF"/>
                </a:solidFill>
                <a:latin typeface="CMR10"/>
              </a:rPr>
              <a:t>mtsebastia@hma.upv.es</a:t>
            </a:r>
            <a:r>
              <a:rPr lang="en-US" sz="100" dirty="0">
                <a:solidFill>
                  <a:srgbClr val="000000"/>
                </a:solidFill>
                <a:latin typeface="CMR10"/>
              </a:rPr>
              <a:t>, </a:t>
            </a:r>
            <a:r>
              <a:rPr lang="en-US" sz="100" dirty="0">
                <a:solidFill>
                  <a:srgbClr val="FF00FF"/>
                </a:solidFill>
                <a:latin typeface="CMR10"/>
              </a:rPr>
              <a:t>jemencu@hma.upv.es</a:t>
            </a:r>
          </a:p>
          <a:p>
            <a:r>
              <a:rPr lang="en-US" sz="100" dirty="0">
                <a:solidFill>
                  <a:srgbClr val="000000"/>
                </a:solidFill>
                <a:latin typeface="CMBX10"/>
              </a:rPr>
              <a:t>Abstract</a:t>
            </a:r>
            <a:endParaRPr lang="en-US" sz="100" dirty="0"/>
          </a:p>
        </p:txBody>
      </p:sp>
      <p:sp>
        <p:nvSpPr>
          <p:cNvPr id="10" name="TextBox 9"/>
          <p:cNvSpPr txBox="1"/>
          <p:nvPr/>
        </p:nvSpPr>
        <p:spPr>
          <a:xfrm>
            <a:off x="4243805" y="1137647"/>
            <a:ext cx="904415" cy="646331"/>
          </a:xfrm>
          <a:prstGeom prst="rect">
            <a:avLst/>
          </a:prstGeom>
          <a:noFill/>
        </p:spPr>
        <p:txBody>
          <a:bodyPr wrap="none" rtlCol="0">
            <a:spAutoFit/>
          </a:bodyPr>
          <a:lstStyle/>
          <a:p>
            <a:r>
              <a:rPr lang="en-US" sz="3600" dirty="0" smtClean="0"/>
              <a:t>PC1</a:t>
            </a:r>
            <a:endParaRPr lang="en-US" sz="3600" dirty="0"/>
          </a:p>
        </p:txBody>
      </p:sp>
      <p:grpSp>
        <p:nvGrpSpPr>
          <p:cNvPr id="12" name="Group 11"/>
          <p:cNvGrpSpPr/>
          <p:nvPr/>
        </p:nvGrpSpPr>
        <p:grpSpPr>
          <a:xfrm>
            <a:off x="3094074" y="2317897"/>
            <a:ext cx="5606903" cy="1148317"/>
            <a:chOff x="3094074" y="2317897"/>
            <a:chExt cx="5606903" cy="1148317"/>
          </a:xfrm>
        </p:grpSpPr>
        <p:sp>
          <p:nvSpPr>
            <p:cNvPr id="11" name="Oval 10"/>
            <p:cNvSpPr/>
            <p:nvPr/>
          </p:nvSpPr>
          <p:spPr>
            <a:xfrm>
              <a:off x="3094074" y="2721935"/>
              <a:ext cx="882503" cy="744279"/>
            </a:xfrm>
            <a:prstGeom prst="ellipse">
              <a:avLst/>
            </a:prstGeom>
            <a:solidFill>
              <a:srgbClr val="FF0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818474" y="2317897"/>
              <a:ext cx="882503" cy="744279"/>
            </a:xfrm>
            <a:prstGeom prst="ellipse">
              <a:avLst/>
            </a:prstGeom>
            <a:solidFill>
              <a:srgbClr val="FF00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TextBox 14"/>
          <p:cNvSpPr txBox="1"/>
          <p:nvPr/>
        </p:nvSpPr>
        <p:spPr>
          <a:xfrm>
            <a:off x="4243804" y="1112761"/>
            <a:ext cx="904415" cy="646331"/>
          </a:xfrm>
          <a:prstGeom prst="rect">
            <a:avLst/>
          </a:prstGeom>
          <a:solidFill>
            <a:schemeClr val="bg1"/>
          </a:solidFill>
        </p:spPr>
        <p:txBody>
          <a:bodyPr wrap="none" rtlCol="0">
            <a:spAutoFit/>
          </a:bodyPr>
          <a:lstStyle/>
          <a:p>
            <a:r>
              <a:rPr lang="en-US" sz="3600" dirty="0" smtClean="0"/>
              <a:t>PC2</a:t>
            </a:r>
            <a:endParaRPr lang="en-US" sz="3600" dirty="0"/>
          </a:p>
        </p:txBody>
      </p:sp>
    </p:spTree>
    <p:extLst>
      <p:ext uri="{BB962C8B-B14F-4D97-AF65-F5344CB8AC3E}">
        <p14:creationId xmlns:p14="http://schemas.microsoft.com/office/powerpoint/2010/main" val="12519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27507" y="302860"/>
            <a:ext cx="10926517" cy="584775"/>
          </a:xfrm>
          <a:prstGeom prst="rect">
            <a:avLst/>
          </a:prstGeom>
          <a:noFill/>
        </p:spPr>
        <p:txBody>
          <a:bodyPr wrap="none" rtlCol="0">
            <a:spAutoFit/>
          </a:bodyPr>
          <a:lstStyle/>
          <a:p>
            <a:r>
              <a:rPr lang="en-US" sz="3200" b="1" dirty="0" smtClean="0"/>
              <a:t>Data Covariance Matrix for a Small Window in Migration Image</a:t>
            </a:r>
            <a:endParaRPr lang="en-US" sz="3200" b="1" dirty="0"/>
          </a:p>
        </p:txBody>
      </p:sp>
      <p:grpSp>
        <p:nvGrpSpPr>
          <p:cNvPr id="112" name="Group 111"/>
          <p:cNvGrpSpPr/>
          <p:nvPr/>
        </p:nvGrpSpPr>
        <p:grpSpPr>
          <a:xfrm>
            <a:off x="0" y="1881067"/>
            <a:ext cx="2421496" cy="1866810"/>
            <a:chOff x="0" y="2425352"/>
            <a:chExt cx="2421496" cy="1866810"/>
          </a:xfrm>
        </p:grpSpPr>
        <p:sp>
          <p:nvSpPr>
            <p:cNvPr id="4" name="Rectangle 3"/>
            <p:cNvSpPr/>
            <p:nvPr/>
          </p:nvSpPr>
          <p:spPr>
            <a:xfrm>
              <a:off x="63785" y="3093983"/>
              <a:ext cx="1119352" cy="1198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8605" y="3503356"/>
              <a:ext cx="1103587" cy="434175"/>
            </a:xfrm>
            <a:custGeom>
              <a:avLst/>
              <a:gdLst>
                <a:gd name="connsiteX0" fmla="*/ 0 w 1103587"/>
                <a:gd name="connsiteY0" fmla="*/ 0 h 434175"/>
                <a:gd name="connsiteX1" fmla="*/ 488731 w 1103587"/>
                <a:gd name="connsiteY1" fmla="*/ 157655 h 434175"/>
                <a:gd name="connsiteX2" fmla="*/ 898635 w 1103587"/>
                <a:gd name="connsiteY2" fmla="*/ 409903 h 434175"/>
                <a:gd name="connsiteX3" fmla="*/ 1103587 w 1103587"/>
                <a:gd name="connsiteY3" fmla="*/ 409903 h 434175"/>
              </a:gdLst>
              <a:ahLst/>
              <a:cxnLst>
                <a:cxn ang="0">
                  <a:pos x="connsiteX0" y="connsiteY0"/>
                </a:cxn>
                <a:cxn ang="0">
                  <a:pos x="connsiteX1" y="connsiteY1"/>
                </a:cxn>
                <a:cxn ang="0">
                  <a:pos x="connsiteX2" y="connsiteY2"/>
                </a:cxn>
                <a:cxn ang="0">
                  <a:pos x="connsiteX3" y="connsiteY3"/>
                </a:cxn>
              </a:cxnLst>
              <a:rect l="l" t="t" r="r" b="b"/>
              <a:pathLst>
                <a:path w="1103587" h="434175">
                  <a:moveTo>
                    <a:pt x="0" y="0"/>
                  </a:moveTo>
                  <a:cubicBezTo>
                    <a:pt x="169479" y="44669"/>
                    <a:pt x="338959" y="89338"/>
                    <a:pt x="488731" y="157655"/>
                  </a:cubicBezTo>
                  <a:cubicBezTo>
                    <a:pt x="638504" y="225972"/>
                    <a:pt x="796159" y="367862"/>
                    <a:pt x="898635" y="409903"/>
                  </a:cubicBezTo>
                  <a:cubicBezTo>
                    <a:pt x="1001111" y="451944"/>
                    <a:pt x="1052349" y="430923"/>
                    <a:pt x="1103587" y="4099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3785" y="3093983"/>
              <a:ext cx="1119352" cy="1198179"/>
              <a:chOff x="1023848" y="2975425"/>
              <a:chExt cx="1119352" cy="1198179"/>
            </a:xfrm>
          </p:grpSpPr>
          <p:cxnSp>
            <p:nvCxnSpPr>
              <p:cNvPr id="16" name="Straight Connector 15"/>
              <p:cNvCxnSpPr>
                <a:stCxn id="4" idx="0"/>
                <a:endCxn id="4" idx="2"/>
              </p:cNvCxnSpPr>
              <p:nvPr/>
            </p:nvCxnSpPr>
            <p:spPr>
              <a:xfrm>
                <a:off x="1583524" y="2975425"/>
                <a:ext cx="0" cy="11981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1"/>
                <a:endCxn id="4" idx="3"/>
              </p:cNvCxnSpPr>
              <p:nvPr/>
            </p:nvCxnSpPr>
            <p:spPr>
              <a:xfrm>
                <a:off x="1023848" y="3574515"/>
                <a:ext cx="1119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8051" y="3097147"/>
              <a:ext cx="660758" cy="369332"/>
            </a:xfrm>
            <a:prstGeom prst="rect">
              <a:avLst/>
            </a:prstGeom>
            <a:noFill/>
          </p:spPr>
          <p:txBody>
            <a:bodyPr wrap="none" rtlCol="0">
              <a:spAutoFit/>
            </a:bodyPr>
            <a:lstStyle/>
            <a:p>
              <a:r>
                <a:rPr lang="en-US" dirty="0" smtClean="0"/>
                <a:t>Mig1</a:t>
              </a:r>
              <a:endParaRPr lang="en-US" dirty="0"/>
            </a:p>
          </p:txBody>
        </p:sp>
        <p:sp>
          <p:nvSpPr>
            <p:cNvPr id="174" name="TextBox 173"/>
            <p:cNvSpPr txBox="1"/>
            <p:nvPr/>
          </p:nvSpPr>
          <p:spPr>
            <a:xfrm>
              <a:off x="0" y="2425352"/>
              <a:ext cx="2421496" cy="584775"/>
            </a:xfrm>
            <a:prstGeom prst="rect">
              <a:avLst/>
            </a:prstGeom>
            <a:solidFill>
              <a:srgbClr val="FFFF00"/>
            </a:solidFill>
            <a:ln>
              <a:solidFill>
                <a:srgbClr val="FF0000"/>
              </a:solidFill>
            </a:ln>
          </p:spPr>
          <p:txBody>
            <a:bodyPr wrap="none" rtlCol="0">
              <a:spAutoFit/>
            </a:bodyPr>
            <a:lstStyle/>
            <a:p>
              <a:pPr algn="ctr"/>
              <a:r>
                <a:rPr lang="en-US" sz="1600" dirty="0"/>
                <a:t>S</a:t>
              </a:r>
              <a:r>
                <a:rPr lang="en-US" sz="1600" dirty="0" smtClean="0"/>
                <a:t>mall 2x2 image of</a:t>
              </a:r>
            </a:p>
            <a:p>
              <a:pPr algn="ctr"/>
              <a:r>
                <a:rPr lang="en-US" sz="1600" dirty="0" err="1" smtClean="0"/>
                <a:t>Prestack</a:t>
              </a:r>
              <a:r>
                <a:rPr lang="en-US" sz="1600" dirty="0" smtClean="0"/>
                <a:t> Migration image </a:t>
              </a:r>
              <a:endParaRPr lang="en-US" sz="1600" dirty="0"/>
            </a:p>
          </p:txBody>
        </p:sp>
      </p:grpSp>
      <p:grpSp>
        <p:nvGrpSpPr>
          <p:cNvPr id="113" name="Group 112"/>
          <p:cNvGrpSpPr/>
          <p:nvPr/>
        </p:nvGrpSpPr>
        <p:grpSpPr>
          <a:xfrm>
            <a:off x="1246622" y="1258563"/>
            <a:ext cx="3483805" cy="2530777"/>
            <a:chOff x="1246622" y="1802848"/>
            <a:chExt cx="3483805" cy="2530777"/>
          </a:xfrm>
        </p:grpSpPr>
        <p:grpSp>
          <p:nvGrpSpPr>
            <p:cNvPr id="166" name="Group 165"/>
            <p:cNvGrpSpPr/>
            <p:nvPr/>
          </p:nvGrpSpPr>
          <p:grpSpPr>
            <a:xfrm>
              <a:off x="1246622" y="2545874"/>
              <a:ext cx="1888472" cy="1787751"/>
              <a:chOff x="2054285" y="183674"/>
              <a:chExt cx="1888472" cy="1787751"/>
            </a:xfrm>
          </p:grpSpPr>
          <p:sp>
            <p:nvSpPr>
              <p:cNvPr id="39" name="TextBox 38"/>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(1)</a:t>
                </a:r>
                <a:endParaRPr lang="en-US" sz="2400" dirty="0"/>
              </a:p>
            </p:txBody>
          </p:sp>
          <p:sp>
            <p:nvSpPr>
              <p:cNvPr id="27" name="TextBox 26"/>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grpSp>
            <p:nvGrpSpPr>
              <p:cNvPr id="32" name="Group 31"/>
              <p:cNvGrpSpPr/>
              <p:nvPr/>
            </p:nvGrpSpPr>
            <p:grpSpPr>
              <a:xfrm>
                <a:off x="2144110" y="660737"/>
                <a:ext cx="1723245" cy="1310688"/>
                <a:chOff x="2144110" y="660737"/>
                <a:chExt cx="1723245" cy="1310688"/>
              </a:xfrm>
            </p:grpSpPr>
            <p:cxnSp>
              <p:nvCxnSpPr>
                <p:cNvPr id="14" name="Straight Arrow Connector 13"/>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Double Brace 28"/>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1" name="Straight Arrow Connector 40"/>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054285" y="946748"/>
                <a:ext cx="1030988" cy="369332"/>
              </a:xfrm>
              <a:prstGeom prst="rect">
                <a:avLst/>
              </a:prstGeom>
              <a:noFill/>
            </p:spPr>
            <p:txBody>
              <a:bodyPr wrap="none" rtlCol="0">
                <a:spAutoFit/>
              </a:bodyPr>
              <a:lstStyle/>
              <a:p>
                <a:r>
                  <a:rPr lang="en-US" dirty="0" err="1" smtClean="0"/>
                  <a:t>vectorize</a:t>
                </a:r>
                <a:endParaRPr lang="en-US" dirty="0"/>
              </a:p>
            </p:txBody>
          </p:sp>
        </p:grpSp>
        <p:sp>
          <p:nvSpPr>
            <p:cNvPr id="18" name="TextBox 17"/>
            <p:cNvSpPr txBox="1"/>
            <p:nvPr/>
          </p:nvSpPr>
          <p:spPr>
            <a:xfrm>
              <a:off x="2144591" y="1802848"/>
              <a:ext cx="2585836" cy="646331"/>
            </a:xfrm>
            <a:prstGeom prst="rect">
              <a:avLst/>
            </a:prstGeom>
            <a:noFill/>
          </p:spPr>
          <p:txBody>
            <a:bodyPr wrap="none" rtlCol="0">
              <a:spAutoFit/>
            </a:bodyPr>
            <a:lstStyle/>
            <a:p>
              <a:pPr algn="ctr"/>
              <a:r>
                <a:rPr lang="en-US" dirty="0" smtClean="0"/>
                <a:t>Experiment 1</a:t>
              </a:r>
            </a:p>
            <a:p>
              <a:pPr algn="ctr"/>
              <a:r>
                <a:rPr lang="en-US" dirty="0" smtClean="0"/>
                <a:t>(aka Dx1 feature vector 1)</a:t>
              </a:r>
              <a:endParaRPr lang="en-US" dirty="0"/>
            </a:p>
          </p:txBody>
        </p:sp>
      </p:grpSp>
      <p:grpSp>
        <p:nvGrpSpPr>
          <p:cNvPr id="119" name="Group 118"/>
          <p:cNvGrpSpPr/>
          <p:nvPr/>
        </p:nvGrpSpPr>
        <p:grpSpPr>
          <a:xfrm>
            <a:off x="3539047" y="1925425"/>
            <a:ext cx="4638697" cy="1787751"/>
            <a:chOff x="3539047" y="2469710"/>
            <a:chExt cx="4638697" cy="1787751"/>
          </a:xfrm>
        </p:grpSpPr>
        <p:grpSp>
          <p:nvGrpSpPr>
            <p:cNvPr id="156" name="Group 155"/>
            <p:cNvGrpSpPr/>
            <p:nvPr/>
          </p:nvGrpSpPr>
          <p:grpSpPr>
            <a:xfrm>
              <a:off x="3539047" y="2469710"/>
              <a:ext cx="2203622" cy="1787751"/>
              <a:chOff x="1739135" y="183674"/>
              <a:chExt cx="2203622" cy="1787751"/>
            </a:xfrm>
          </p:grpSpPr>
          <p:sp>
            <p:nvSpPr>
              <p:cNvPr id="158" name="TextBox 157"/>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(1)</a:t>
                </a:r>
                <a:endParaRPr lang="en-US" sz="2400" dirty="0"/>
              </a:p>
            </p:txBody>
          </p:sp>
          <p:sp>
            <p:nvSpPr>
              <p:cNvPr id="163" name="TextBox 162"/>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grpSp>
            <p:nvGrpSpPr>
              <p:cNvPr id="165" name="Group 164"/>
              <p:cNvGrpSpPr/>
              <p:nvPr/>
            </p:nvGrpSpPr>
            <p:grpSpPr>
              <a:xfrm>
                <a:off x="2144110" y="660737"/>
                <a:ext cx="1723245" cy="1310688"/>
                <a:chOff x="2144110" y="660737"/>
                <a:chExt cx="1723245" cy="1310688"/>
              </a:xfrm>
            </p:grpSpPr>
            <p:cxnSp>
              <p:nvCxnSpPr>
                <p:cNvPr id="177" name="Straight Arrow Connector 176"/>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 name="Double Brace 177"/>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75" name="Straight Arrow Connector 174"/>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1739135" y="946749"/>
                <a:ext cx="1520160" cy="369332"/>
              </a:xfrm>
              <a:prstGeom prst="rect">
                <a:avLst/>
              </a:prstGeom>
              <a:noFill/>
            </p:spPr>
            <p:txBody>
              <a:bodyPr wrap="none" rtlCol="0">
                <a:spAutoFit/>
              </a:bodyPr>
              <a:lstStyle/>
              <a:p>
                <a:r>
                  <a:rPr lang="en-US" dirty="0" smtClean="0"/>
                  <a:t>Outer product</a:t>
                </a:r>
                <a:endParaRPr lang="en-US" dirty="0"/>
              </a:p>
            </p:txBody>
          </p:sp>
        </p:grpSp>
        <p:grpSp>
          <p:nvGrpSpPr>
            <p:cNvPr id="38" name="Group 37"/>
            <p:cNvGrpSpPr/>
            <p:nvPr/>
          </p:nvGrpSpPr>
          <p:grpSpPr>
            <a:xfrm>
              <a:off x="5732921" y="2469710"/>
              <a:ext cx="2444823" cy="827709"/>
              <a:chOff x="7245434" y="2374460"/>
              <a:chExt cx="2444823" cy="827709"/>
            </a:xfrm>
          </p:grpSpPr>
          <p:grpSp>
            <p:nvGrpSpPr>
              <p:cNvPr id="28" name="Group 27"/>
              <p:cNvGrpSpPr/>
              <p:nvPr/>
            </p:nvGrpSpPr>
            <p:grpSpPr>
              <a:xfrm>
                <a:off x="7245434" y="2832837"/>
                <a:ext cx="2444823" cy="369332"/>
                <a:chOff x="4734957" y="4901618"/>
                <a:chExt cx="2444823" cy="369332"/>
              </a:xfrm>
            </p:grpSpPr>
            <p:sp>
              <p:nvSpPr>
                <p:cNvPr id="188" name="TextBox 187"/>
                <p:cNvSpPr txBox="1"/>
                <p:nvPr/>
              </p:nvSpPr>
              <p:spPr>
                <a:xfrm>
                  <a:off x="4811750" y="4901618"/>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(1)</a:t>
                  </a:r>
                  <a:r>
                    <a:rPr lang="en-US" dirty="0"/>
                    <a:t> </a:t>
                  </a:r>
                  <a:r>
                    <a:rPr lang="en-US" dirty="0" smtClean="0"/>
                    <a:t>   x</a:t>
                  </a:r>
                  <a:r>
                    <a:rPr lang="en-US" baseline="-25000" dirty="0" smtClean="0"/>
                    <a:t>2</a:t>
                  </a:r>
                  <a:r>
                    <a:rPr lang="en-US" baseline="30000" dirty="0" smtClean="0"/>
                    <a:t>(1)</a:t>
                  </a:r>
                  <a:r>
                    <a:rPr lang="en-US" dirty="0" smtClean="0"/>
                    <a:t>    x</a:t>
                  </a:r>
                  <a:r>
                    <a:rPr lang="en-US" baseline="-25000" dirty="0" smtClean="0"/>
                    <a:t>3</a:t>
                  </a:r>
                  <a:r>
                    <a:rPr lang="en-US" baseline="30000" dirty="0" smtClean="0"/>
                    <a:t>(1)</a:t>
                  </a:r>
                  <a:r>
                    <a:rPr lang="en-US" dirty="0" smtClean="0"/>
                    <a:t>     x</a:t>
                  </a:r>
                  <a:r>
                    <a:rPr lang="en-US" baseline="-25000" dirty="0" smtClean="0"/>
                    <a:t>4</a:t>
                  </a:r>
                  <a:r>
                    <a:rPr lang="en-US" baseline="30000" dirty="0" smtClean="0"/>
                    <a:t>(1</a:t>
                  </a:r>
                  <a:r>
                    <a:rPr lang="en-US" baseline="30000" dirty="0"/>
                    <a:t>)</a:t>
                  </a:r>
                  <a:endParaRPr lang="en-US" dirty="0"/>
                </a:p>
              </p:txBody>
            </p:sp>
            <p:sp>
              <p:nvSpPr>
                <p:cNvPr id="19" name="Double Brace 18"/>
                <p:cNvSpPr/>
                <p:nvPr/>
              </p:nvSpPr>
              <p:spPr>
                <a:xfrm>
                  <a:off x="4734957" y="4935611"/>
                  <a:ext cx="2336150" cy="30082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9" name="TextBox 188"/>
              <p:cNvSpPr txBox="1"/>
              <p:nvPr/>
            </p:nvSpPr>
            <p:spPr>
              <a:xfrm>
                <a:off x="8036997" y="2374460"/>
                <a:ext cx="646331" cy="461665"/>
              </a:xfrm>
              <a:prstGeom prst="rect">
                <a:avLst/>
              </a:prstGeom>
              <a:noFill/>
            </p:spPr>
            <p:txBody>
              <a:bodyPr wrap="none" rtlCol="0">
                <a:spAutoFit/>
              </a:bodyPr>
              <a:lstStyle/>
              <a:p>
                <a:r>
                  <a:rPr lang="en-US" sz="2400" dirty="0" smtClean="0"/>
                  <a:t>x</a:t>
                </a:r>
                <a:r>
                  <a:rPr lang="en-US" sz="2400" baseline="30000" dirty="0" smtClean="0"/>
                  <a:t>(1)T</a:t>
                </a:r>
                <a:endParaRPr lang="en-US" sz="2400" dirty="0"/>
              </a:p>
            </p:txBody>
          </p:sp>
          <p:cxnSp>
            <p:nvCxnSpPr>
              <p:cNvPr id="190" name="Straight Arrow Connector 189"/>
              <p:cNvCxnSpPr/>
              <p:nvPr/>
            </p:nvCxnSpPr>
            <p:spPr>
              <a:xfrm>
                <a:off x="8075097" y="250402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122" name="Group 121"/>
          <p:cNvGrpSpPr/>
          <p:nvPr/>
        </p:nvGrpSpPr>
        <p:grpSpPr>
          <a:xfrm>
            <a:off x="7901321" y="2143882"/>
            <a:ext cx="4290679" cy="1661145"/>
            <a:chOff x="7901321" y="2688167"/>
            <a:chExt cx="4290679" cy="1661145"/>
          </a:xfrm>
        </p:grpSpPr>
        <p:grpSp>
          <p:nvGrpSpPr>
            <p:cNvPr id="56" name="Group 55"/>
            <p:cNvGrpSpPr/>
            <p:nvPr/>
          </p:nvGrpSpPr>
          <p:grpSpPr>
            <a:xfrm>
              <a:off x="8267700" y="2688167"/>
              <a:ext cx="3924300" cy="1661145"/>
              <a:chOff x="7172184" y="5299487"/>
              <a:chExt cx="3924300" cy="1661145"/>
            </a:xfrm>
          </p:grpSpPr>
          <p:sp>
            <p:nvSpPr>
              <p:cNvPr id="53" name="TextBox 52"/>
              <p:cNvSpPr txBox="1"/>
              <p:nvPr/>
            </p:nvSpPr>
            <p:spPr>
              <a:xfrm>
                <a:off x="7334250" y="5334000"/>
                <a:ext cx="361950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1</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1</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1</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1" name="TextBox 190"/>
              <p:cNvSpPr txBox="1"/>
              <p:nvPr/>
            </p:nvSpPr>
            <p:spPr>
              <a:xfrm>
                <a:off x="7296150" y="5753100"/>
                <a:ext cx="3619500" cy="369332"/>
              </a:xfrm>
              <a:prstGeom prst="rect">
                <a:avLst/>
              </a:prstGeom>
              <a:noFill/>
            </p:spPr>
            <p:txBody>
              <a:bodyPr wrap="square" rtlCol="0">
                <a:spAutoFit/>
              </a:bodyPr>
              <a:lstStyle/>
              <a:p>
                <a:r>
                  <a:rPr lang="en-US" dirty="0" smtClean="0"/>
                  <a:t>x</a:t>
                </a:r>
                <a:r>
                  <a:rPr lang="en-US" baseline="-25000" dirty="0" smtClean="0"/>
                  <a:t>2</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2</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2</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2</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2" name="TextBox 191"/>
              <p:cNvSpPr txBox="1"/>
              <p:nvPr/>
            </p:nvSpPr>
            <p:spPr>
              <a:xfrm>
                <a:off x="7296150" y="6172200"/>
                <a:ext cx="3619500" cy="369332"/>
              </a:xfrm>
              <a:prstGeom prst="rect">
                <a:avLst/>
              </a:prstGeom>
              <a:noFill/>
            </p:spPr>
            <p:txBody>
              <a:bodyPr wrap="square" rtlCol="0">
                <a:spAutoFit/>
              </a:bodyPr>
              <a:lstStyle/>
              <a:p>
                <a:r>
                  <a:rPr lang="en-US" dirty="0" smtClean="0"/>
                  <a:t>x</a:t>
                </a:r>
                <a:r>
                  <a:rPr lang="en-US" baseline="-25000" dirty="0" smtClean="0"/>
                  <a:t>3</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3</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3</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3</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3" name="TextBox 192"/>
              <p:cNvSpPr txBox="1"/>
              <p:nvPr/>
            </p:nvSpPr>
            <p:spPr>
              <a:xfrm>
                <a:off x="7334250" y="6591300"/>
                <a:ext cx="3619500" cy="369332"/>
              </a:xfrm>
              <a:prstGeom prst="rect">
                <a:avLst/>
              </a:prstGeom>
              <a:noFill/>
            </p:spPr>
            <p:txBody>
              <a:bodyPr wrap="square" rtlCol="0">
                <a:spAutoFit/>
              </a:bodyPr>
              <a:lstStyle/>
              <a:p>
                <a:r>
                  <a:rPr lang="en-US" dirty="0" smtClean="0"/>
                  <a:t>x</a:t>
                </a:r>
                <a:r>
                  <a:rPr lang="en-US" baseline="-25000" dirty="0" smtClean="0"/>
                  <a:t>4</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4</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4</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4</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54" name="Double Bracket 53"/>
              <p:cNvSpPr/>
              <p:nvPr/>
            </p:nvSpPr>
            <p:spPr>
              <a:xfrm>
                <a:off x="7172184" y="5299487"/>
                <a:ext cx="3924300" cy="155851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TextBox 96"/>
            <p:cNvSpPr txBox="1"/>
            <p:nvPr/>
          </p:nvSpPr>
          <p:spPr>
            <a:xfrm>
              <a:off x="7901321" y="3187946"/>
              <a:ext cx="413896" cy="646331"/>
            </a:xfrm>
            <a:prstGeom prst="rect">
              <a:avLst/>
            </a:prstGeom>
            <a:noFill/>
          </p:spPr>
          <p:txBody>
            <a:bodyPr wrap="none" rtlCol="0">
              <a:spAutoFit/>
            </a:bodyPr>
            <a:lstStyle/>
            <a:p>
              <a:r>
                <a:rPr lang="en-US" sz="3600" dirty="0" smtClean="0"/>
                <a:t>=</a:t>
              </a:r>
              <a:endParaRPr lang="en-US" sz="3600" dirty="0"/>
            </a:p>
          </p:txBody>
        </p:sp>
      </p:grpSp>
      <p:grpSp>
        <p:nvGrpSpPr>
          <p:cNvPr id="125" name="Group 124"/>
          <p:cNvGrpSpPr/>
          <p:nvPr/>
        </p:nvGrpSpPr>
        <p:grpSpPr>
          <a:xfrm>
            <a:off x="3820213" y="3633612"/>
            <a:ext cx="4516849" cy="2565022"/>
            <a:chOff x="3820213" y="4177897"/>
            <a:chExt cx="4516849" cy="2565022"/>
          </a:xfrm>
        </p:grpSpPr>
        <p:cxnSp>
          <p:nvCxnSpPr>
            <p:cNvPr id="102" name="Straight Arrow Connector 101"/>
            <p:cNvCxnSpPr/>
            <p:nvPr/>
          </p:nvCxnSpPr>
          <p:spPr>
            <a:xfrm flipH="1">
              <a:off x="7170815" y="4177897"/>
              <a:ext cx="1006929" cy="8513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4" name="TextBox 193"/>
            <p:cNvSpPr txBox="1"/>
            <p:nvPr/>
          </p:nvSpPr>
          <p:spPr>
            <a:xfrm rot="19105768">
              <a:off x="6509702" y="4296046"/>
              <a:ext cx="1827360" cy="369332"/>
            </a:xfrm>
            <a:prstGeom prst="rect">
              <a:avLst/>
            </a:prstGeom>
            <a:noFill/>
          </p:spPr>
          <p:txBody>
            <a:bodyPr wrap="none" rtlCol="0">
              <a:spAutoFit/>
            </a:bodyPr>
            <a:lstStyle/>
            <a:p>
              <a:r>
                <a:rPr lang="en-US" dirty="0" smtClean="0"/>
                <a:t>Average 1/N </a:t>
              </a:r>
              <a:r>
                <a:rPr lang="en-US" dirty="0" smtClean="0">
                  <a:latin typeface="Symbol" panose="05050102010706020507" pitchFamily="18" charset="2"/>
                </a:rPr>
                <a:t>S</a:t>
              </a:r>
              <a:r>
                <a:rPr lang="en-US" baseline="-25000" dirty="0" smtClean="0"/>
                <a:t>i=1</a:t>
              </a:r>
              <a:r>
                <a:rPr lang="en-US" baseline="30000" dirty="0" smtClean="0"/>
                <a:t>N</a:t>
              </a:r>
              <a:endParaRPr lang="en-US" dirty="0"/>
            </a:p>
          </p:txBody>
        </p:sp>
        <p:grpSp>
          <p:nvGrpSpPr>
            <p:cNvPr id="111" name="Group 110"/>
            <p:cNvGrpSpPr/>
            <p:nvPr/>
          </p:nvGrpSpPr>
          <p:grpSpPr>
            <a:xfrm>
              <a:off x="3820213" y="5151615"/>
              <a:ext cx="3782713" cy="1591304"/>
              <a:chOff x="1931789" y="5152339"/>
              <a:chExt cx="3782713" cy="1591304"/>
            </a:xfrm>
          </p:grpSpPr>
          <p:sp>
            <p:nvSpPr>
              <p:cNvPr id="195" name="TextBox 194"/>
              <p:cNvSpPr txBox="1"/>
              <p:nvPr/>
            </p:nvSpPr>
            <p:spPr>
              <a:xfrm>
                <a:off x="2047767" y="5152339"/>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smtClean="0">
                    <a:latin typeface="Symbol" panose="05050102010706020507" pitchFamily="18" charset="2"/>
                  </a:rPr>
                  <a:t>11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12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smtClean="0">
                    <a:latin typeface="Symbol" panose="05050102010706020507" pitchFamily="18" charset="2"/>
                  </a:rPr>
                  <a:t>13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14</a:t>
                </a:r>
                <a:r>
                  <a:rPr lang="en-US" baseline="30000" dirty="0" smtClean="0">
                    <a:latin typeface="Symbol" panose="05050102010706020507" pitchFamily="18" charset="2"/>
                  </a:rPr>
                  <a:t>2</a:t>
                </a:r>
                <a:endParaRPr lang="en-US" dirty="0"/>
              </a:p>
            </p:txBody>
          </p:sp>
          <p:sp>
            <p:nvSpPr>
              <p:cNvPr id="196" name="TextBox 195"/>
              <p:cNvSpPr txBox="1"/>
              <p:nvPr/>
            </p:nvSpPr>
            <p:spPr>
              <a:xfrm>
                <a:off x="2063512" y="5559663"/>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a:latin typeface="Symbol" panose="05050102010706020507" pitchFamily="18" charset="2"/>
                  </a:rPr>
                  <a:t>2</a:t>
                </a:r>
                <a:r>
                  <a:rPr lang="en-US" baseline="-25000" dirty="0" smtClean="0">
                    <a:latin typeface="Symbol" panose="05050102010706020507" pitchFamily="18" charset="2"/>
                  </a:rPr>
                  <a:t>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4</a:t>
                </a:r>
                <a:r>
                  <a:rPr lang="en-US" baseline="30000" dirty="0" smtClean="0">
                    <a:latin typeface="Symbol" panose="05050102010706020507" pitchFamily="18" charset="2"/>
                  </a:rPr>
                  <a:t>2</a:t>
                </a:r>
                <a:endParaRPr lang="en-US" dirty="0"/>
              </a:p>
            </p:txBody>
          </p:sp>
          <p:sp>
            <p:nvSpPr>
              <p:cNvPr id="197" name="TextBox 196"/>
              <p:cNvSpPr txBox="1"/>
              <p:nvPr/>
            </p:nvSpPr>
            <p:spPr>
              <a:xfrm>
                <a:off x="2079257" y="5966987"/>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a:latin typeface="Symbol" panose="05050102010706020507" pitchFamily="18" charset="2"/>
                  </a:rPr>
                  <a:t>3</a:t>
                </a:r>
                <a:r>
                  <a:rPr lang="en-US" baseline="-25000" dirty="0" smtClean="0">
                    <a:latin typeface="Symbol" panose="05050102010706020507" pitchFamily="18" charset="2"/>
                  </a:rPr>
                  <a:t>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32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smtClean="0">
                    <a:latin typeface="Symbol" panose="05050102010706020507" pitchFamily="18" charset="2"/>
                  </a:rPr>
                  <a:t>33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34</a:t>
                </a:r>
                <a:r>
                  <a:rPr lang="en-US" baseline="30000" dirty="0" smtClean="0">
                    <a:latin typeface="Symbol" panose="05050102010706020507" pitchFamily="18" charset="2"/>
                  </a:rPr>
                  <a:t>2</a:t>
                </a:r>
                <a:endParaRPr lang="en-US" dirty="0"/>
              </a:p>
            </p:txBody>
          </p:sp>
          <p:sp>
            <p:nvSpPr>
              <p:cNvPr id="198" name="TextBox 197"/>
              <p:cNvSpPr txBox="1"/>
              <p:nvPr/>
            </p:nvSpPr>
            <p:spPr>
              <a:xfrm>
                <a:off x="2095002" y="6374311"/>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smtClean="0">
                    <a:latin typeface="Symbol" panose="05050102010706020507" pitchFamily="18" charset="2"/>
                  </a:rPr>
                  <a:t>41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4</a:t>
                </a:r>
                <a:r>
                  <a:rPr lang="en-US" baseline="-25000" dirty="0" smtClean="0">
                    <a:latin typeface="Symbol" panose="05050102010706020507" pitchFamily="18" charset="2"/>
                  </a:rPr>
                  <a:t>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a:latin typeface="Symbol" panose="05050102010706020507" pitchFamily="18" charset="2"/>
                  </a:rPr>
                  <a:t>4</a:t>
                </a:r>
                <a:r>
                  <a:rPr lang="en-US" baseline="-25000" dirty="0" smtClean="0">
                    <a:latin typeface="Symbol" panose="05050102010706020507" pitchFamily="18" charset="2"/>
                  </a:rPr>
                  <a:t>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4</a:t>
                </a:r>
                <a:r>
                  <a:rPr lang="en-US" baseline="-25000" dirty="0" smtClean="0">
                    <a:latin typeface="Symbol" panose="05050102010706020507" pitchFamily="18" charset="2"/>
                  </a:rPr>
                  <a:t>4</a:t>
                </a:r>
                <a:r>
                  <a:rPr lang="en-US" baseline="30000" dirty="0" smtClean="0">
                    <a:latin typeface="Symbol" panose="05050102010706020507" pitchFamily="18" charset="2"/>
                  </a:rPr>
                  <a:t>2</a:t>
                </a:r>
                <a:endParaRPr lang="en-US" dirty="0"/>
              </a:p>
            </p:txBody>
          </p:sp>
          <p:sp>
            <p:nvSpPr>
              <p:cNvPr id="105" name="Double Bracket 104"/>
              <p:cNvSpPr/>
              <p:nvPr/>
            </p:nvSpPr>
            <p:spPr>
              <a:xfrm>
                <a:off x="1931789" y="5152339"/>
                <a:ext cx="3011440" cy="159130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9" name="TextBox 198"/>
            <p:cNvSpPr txBox="1"/>
            <p:nvPr/>
          </p:nvSpPr>
          <p:spPr>
            <a:xfrm>
              <a:off x="3825109" y="4712743"/>
              <a:ext cx="2800511" cy="369332"/>
            </a:xfrm>
            <a:prstGeom prst="rect">
              <a:avLst/>
            </a:prstGeom>
            <a:noFill/>
          </p:spPr>
          <p:txBody>
            <a:bodyPr wrap="none" rtlCol="0">
              <a:spAutoFit/>
            </a:bodyPr>
            <a:lstStyle/>
            <a:p>
              <a:pPr algn="ctr"/>
              <a:r>
                <a:rPr lang="en-US" dirty="0" err="1" smtClean="0"/>
                <a:t>DxD</a:t>
              </a:r>
              <a:r>
                <a:rPr lang="en-US" dirty="0" smtClean="0"/>
                <a:t> Data Covariance matrix</a:t>
              </a:r>
              <a:endParaRPr lang="en-US" dirty="0"/>
            </a:p>
          </p:txBody>
        </p:sp>
      </p:grpSp>
      <p:grpSp>
        <p:nvGrpSpPr>
          <p:cNvPr id="127" name="Group 126"/>
          <p:cNvGrpSpPr/>
          <p:nvPr/>
        </p:nvGrpSpPr>
        <p:grpSpPr>
          <a:xfrm>
            <a:off x="7781674" y="3724909"/>
            <a:ext cx="4290679" cy="2182869"/>
            <a:chOff x="7781674" y="4269194"/>
            <a:chExt cx="4290679" cy="2182869"/>
          </a:xfrm>
        </p:grpSpPr>
        <p:grpSp>
          <p:nvGrpSpPr>
            <p:cNvPr id="200" name="Group 199"/>
            <p:cNvGrpSpPr/>
            <p:nvPr/>
          </p:nvGrpSpPr>
          <p:grpSpPr>
            <a:xfrm>
              <a:off x="7781674" y="4790918"/>
              <a:ext cx="4290679" cy="1661145"/>
              <a:chOff x="7901321" y="2688167"/>
              <a:chExt cx="4290679" cy="1661145"/>
            </a:xfrm>
          </p:grpSpPr>
          <p:grpSp>
            <p:nvGrpSpPr>
              <p:cNvPr id="201" name="Group 200"/>
              <p:cNvGrpSpPr/>
              <p:nvPr/>
            </p:nvGrpSpPr>
            <p:grpSpPr>
              <a:xfrm>
                <a:off x="8267700" y="2688167"/>
                <a:ext cx="3924300" cy="1661145"/>
                <a:chOff x="7172184" y="5299487"/>
                <a:chExt cx="3924300" cy="1661145"/>
              </a:xfrm>
            </p:grpSpPr>
            <p:sp>
              <p:nvSpPr>
                <p:cNvPr id="203" name="TextBox 202"/>
                <p:cNvSpPr txBox="1"/>
                <p:nvPr/>
              </p:nvSpPr>
              <p:spPr>
                <a:xfrm>
                  <a:off x="7334250" y="5334000"/>
                  <a:ext cx="361950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4" name="TextBox 203"/>
                <p:cNvSpPr txBox="1"/>
                <p:nvPr/>
              </p:nvSpPr>
              <p:spPr>
                <a:xfrm>
                  <a:off x="7296150" y="5753100"/>
                  <a:ext cx="3619500" cy="369332"/>
                </a:xfrm>
                <a:prstGeom prst="rect">
                  <a:avLst/>
                </a:prstGeom>
                <a:noFill/>
              </p:spPr>
              <p:txBody>
                <a:bodyPr wrap="square" rtlCol="0">
                  <a:spAutoFit/>
                </a:bodyPr>
                <a:lstStyle/>
                <a:p>
                  <a:r>
                    <a:rPr lang="en-US" dirty="0" smtClean="0"/>
                    <a:t>x</a:t>
                  </a:r>
                  <a:r>
                    <a:rPr lang="en-US" baseline="-25000" dirty="0" smtClean="0"/>
                    <a:t>2</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5" name="TextBox 204"/>
                <p:cNvSpPr txBox="1"/>
                <p:nvPr/>
              </p:nvSpPr>
              <p:spPr>
                <a:xfrm>
                  <a:off x="7296150" y="6172200"/>
                  <a:ext cx="3619500" cy="369332"/>
                </a:xfrm>
                <a:prstGeom prst="rect">
                  <a:avLst/>
                </a:prstGeom>
                <a:noFill/>
              </p:spPr>
              <p:txBody>
                <a:bodyPr wrap="square" rtlCol="0">
                  <a:spAutoFit/>
                </a:bodyPr>
                <a:lstStyle/>
                <a:p>
                  <a:r>
                    <a:rPr lang="en-US" dirty="0" smtClean="0"/>
                    <a:t>x</a:t>
                  </a:r>
                  <a:r>
                    <a:rPr lang="en-US" baseline="-25000" dirty="0" smtClean="0"/>
                    <a:t>3</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6" name="TextBox 205"/>
                <p:cNvSpPr txBox="1"/>
                <p:nvPr/>
              </p:nvSpPr>
              <p:spPr>
                <a:xfrm>
                  <a:off x="7334250" y="6591300"/>
                  <a:ext cx="3619500" cy="369332"/>
                </a:xfrm>
                <a:prstGeom prst="rect">
                  <a:avLst/>
                </a:prstGeom>
                <a:noFill/>
              </p:spPr>
              <p:txBody>
                <a:bodyPr wrap="square" rtlCol="0">
                  <a:spAutoFit/>
                </a:bodyPr>
                <a:lstStyle/>
                <a:p>
                  <a:r>
                    <a:rPr lang="en-US" dirty="0" smtClean="0"/>
                    <a:t>x</a:t>
                  </a:r>
                  <a:r>
                    <a:rPr lang="en-US" baseline="-25000" dirty="0" smtClean="0"/>
                    <a:t>4</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7" name="Double Bracket 206"/>
                <p:cNvSpPr/>
                <p:nvPr/>
              </p:nvSpPr>
              <p:spPr>
                <a:xfrm>
                  <a:off x="7172184" y="5299487"/>
                  <a:ext cx="3924300" cy="155851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2" name="TextBox 201"/>
              <p:cNvSpPr txBox="1"/>
              <p:nvPr/>
            </p:nvSpPr>
            <p:spPr>
              <a:xfrm>
                <a:off x="7901321" y="3187946"/>
                <a:ext cx="184731" cy="646331"/>
              </a:xfrm>
              <a:prstGeom prst="rect">
                <a:avLst/>
              </a:prstGeom>
              <a:noFill/>
            </p:spPr>
            <p:txBody>
              <a:bodyPr wrap="none" rtlCol="0">
                <a:spAutoFit/>
              </a:bodyPr>
              <a:lstStyle/>
              <a:p>
                <a:endParaRPr lang="en-US" sz="3600" dirty="0"/>
              </a:p>
            </p:txBody>
          </p:sp>
        </p:grpSp>
        <p:sp>
          <p:nvSpPr>
            <p:cNvPr id="208" name="TextBox 207"/>
            <p:cNvSpPr txBox="1"/>
            <p:nvPr/>
          </p:nvSpPr>
          <p:spPr>
            <a:xfrm>
              <a:off x="9787520" y="4269194"/>
              <a:ext cx="413896" cy="646331"/>
            </a:xfrm>
            <a:prstGeom prst="rect">
              <a:avLst/>
            </a:prstGeom>
            <a:noFill/>
          </p:spPr>
          <p:txBody>
            <a:bodyPr wrap="none" rtlCol="0">
              <a:spAutoFit/>
            </a:bodyPr>
            <a:lstStyle/>
            <a:p>
              <a:r>
                <a:rPr lang="en-US" sz="3600" dirty="0" smtClean="0"/>
                <a:t>+</a:t>
              </a:r>
              <a:endParaRPr lang="en-US" sz="3600" dirty="0"/>
            </a:p>
          </p:txBody>
        </p:sp>
      </p:grpSp>
      <p:grpSp>
        <p:nvGrpSpPr>
          <p:cNvPr id="217" name="Group 216"/>
          <p:cNvGrpSpPr/>
          <p:nvPr/>
        </p:nvGrpSpPr>
        <p:grpSpPr>
          <a:xfrm>
            <a:off x="9787520" y="1326911"/>
            <a:ext cx="853968" cy="5397838"/>
            <a:chOff x="9787520" y="1326911"/>
            <a:chExt cx="853968" cy="5397838"/>
          </a:xfrm>
        </p:grpSpPr>
        <p:pic>
          <p:nvPicPr>
            <p:cNvPr id="129" name="Picture 128"/>
            <p:cNvPicPr>
              <a:picLocks noChangeAspect="1"/>
            </p:cNvPicPr>
            <p:nvPr/>
          </p:nvPicPr>
          <p:blipFill>
            <a:blip r:embed="rId2"/>
            <a:stretch>
              <a:fillRect/>
            </a:stretch>
          </p:blipFill>
          <p:spPr>
            <a:xfrm>
              <a:off x="9837543" y="5900706"/>
              <a:ext cx="803945" cy="824043"/>
            </a:xfrm>
            <a:prstGeom prst="rect">
              <a:avLst/>
            </a:prstGeom>
          </p:spPr>
        </p:pic>
        <p:pic>
          <p:nvPicPr>
            <p:cNvPr id="130" name="Picture 129"/>
            <p:cNvPicPr>
              <a:picLocks noChangeAspect="1"/>
            </p:cNvPicPr>
            <p:nvPr/>
          </p:nvPicPr>
          <p:blipFill>
            <a:blip r:embed="rId3"/>
            <a:stretch>
              <a:fillRect/>
            </a:stretch>
          </p:blipFill>
          <p:spPr>
            <a:xfrm>
              <a:off x="9787520" y="1326911"/>
              <a:ext cx="777270" cy="852008"/>
            </a:xfrm>
            <a:prstGeom prst="rect">
              <a:avLst/>
            </a:prstGeom>
          </p:spPr>
        </p:pic>
      </p:grpSp>
    </p:spTree>
    <p:extLst>
      <p:ext uri="{BB962C8B-B14F-4D97-AF65-F5344CB8AC3E}">
        <p14:creationId xmlns:p14="http://schemas.microsoft.com/office/powerpoint/2010/main" val="912450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9004388"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Medical Imaging</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5842846" y="4357429"/>
            <a:ext cx="4206618" cy="723275"/>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92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https://ars.els-cdn.com/content/image/1-s2.0-B9780444639776000213-f21-01-9780444639776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2"/>
            <a:ext cx="12073554" cy="39544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36777" y="700088"/>
            <a:ext cx="386516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RGB Reflectance  Image of an Organ</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2770" y="689531"/>
            <a:ext cx="4673074" cy="369332"/>
          </a:xfrm>
          <a:prstGeom prst="rect">
            <a:avLst/>
          </a:prstGeom>
          <a:noFill/>
        </p:spPr>
        <p:txBody>
          <a:bodyPr wrap="none" rtlCol="0">
            <a:spAutoFit/>
          </a:bodyPr>
          <a:lstStyle/>
          <a:p>
            <a:r>
              <a:rPr lang="en-US" b="1" dirty="0" err="1" smtClean="0">
                <a:latin typeface="Times New Roman" panose="02020603050405020304" pitchFamily="18" charset="0"/>
                <a:cs typeface="Times New Roman" panose="02020603050405020304" pitchFamily="18" charset="0"/>
              </a:rPr>
              <a:t>Hyperspectal</a:t>
            </a:r>
            <a:r>
              <a:rPr lang="en-US" b="1" dirty="0" smtClean="0">
                <a:latin typeface="Times New Roman" panose="02020603050405020304" pitchFamily="18" charset="0"/>
                <a:cs typeface="Times New Roman" panose="02020603050405020304" pitchFamily="18" charset="0"/>
              </a:rPr>
              <a:t>  Reflectance Image of an Organ</a:t>
            </a:r>
            <a:endParaRPr lang="en-US" b="1" dirty="0">
              <a:latin typeface="Times New Roman" panose="02020603050405020304" pitchFamily="18" charset="0"/>
              <a:cs typeface="Times New Roman" panose="02020603050405020304" pitchFamily="18" charset="0"/>
            </a:endParaRPr>
          </a:p>
        </p:txBody>
      </p:sp>
      <p:sp>
        <p:nvSpPr>
          <p:cNvPr id="11" name="Rectangle 10"/>
          <p:cNvSpPr/>
          <p:nvPr/>
        </p:nvSpPr>
        <p:spPr>
          <a:xfrm>
            <a:off x="-80163" y="257175"/>
            <a:ext cx="6036777" cy="4972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stretch>
            <a:fillRect/>
          </a:stretch>
        </p:blipFill>
        <p:spPr>
          <a:xfrm>
            <a:off x="3333489" y="5024346"/>
            <a:ext cx="4724921" cy="1638481"/>
          </a:xfrm>
          <a:prstGeom prst="rect">
            <a:avLst/>
          </a:prstGeom>
        </p:spPr>
      </p:pic>
      <p:sp>
        <p:nvSpPr>
          <p:cNvPr id="13" name="Freeform 12"/>
          <p:cNvSpPr/>
          <p:nvPr/>
        </p:nvSpPr>
        <p:spPr>
          <a:xfrm>
            <a:off x="3606028" y="3671888"/>
            <a:ext cx="1123135" cy="1643062"/>
          </a:xfrm>
          <a:custGeom>
            <a:avLst/>
            <a:gdLst>
              <a:gd name="connsiteX0" fmla="*/ 108722 w 1123135"/>
              <a:gd name="connsiteY0" fmla="*/ 1143000 h 1143000"/>
              <a:gd name="connsiteX1" fmla="*/ 94435 w 1123135"/>
              <a:gd name="connsiteY1" fmla="*/ 585788 h 1143000"/>
              <a:gd name="connsiteX2" fmla="*/ 1123135 w 1123135"/>
              <a:gd name="connsiteY2" fmla="*/ 0 h 1143000"/>
            </a:gdLst>
            <a:ahLst/>
            <a:cxnLst>
              <a:cxn ang="0">
                <a:pos x="connsiteX0" y="connsiteY0"/>
              </a:cxn>
              <a:cxn ang="0">
                <a:pos x="connsiteX1" y="connsiteY1"/>
              </a:cxn>
              <a:cxn ang="0">
                <a:pos x="connsiteX2" y="connsiteY2"/>
              </a:cxn>
            </a:cxnLst>
            <a:rect l="l" t="t" r="r" b="b"/>
            <a:pathLst>
              <a:path w="1123135" h="1143000">
                <a:moveTo>
                  <a:pt x="108722" y="1143000"/>
                </a:moveTo>
                <a:cubicBezTo>
                  <a:pt x="17044" y="959644"/>
                  <a:pt x="-74634" y="776288"/>
                  <a:pt x="94435" y="585788"/>
                </a:cubicBezTo>
                <a:cubicBezTo>
                  <a:pt x="263504" y="395288"/>
                  <a:pt x="693319" y="197644"/>
                  <a:pt x="1123135" y="0"/>
                </a:cubicBez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p:cNvGrpSpPr/>
          <p:nvPr/>
        </p:nvGrpSpPr>
        <p:grpSpPr>
          <a:xfrm>
            <a:off x="8058410" y="5463142"/>
            <a:ext cx="4133590" cy="2746500"/>
            <a:chOff x="8058410" y="5463142"/>
            <a:chExt cx="4133590" cy="2746500"/>
          </a:xfrm>
        </p:grpSpPr>
        <p:pic>
          <p:nvPicPr>
            <p:cNvPr id="1028" name="Picture 4" descr="Data Handling in Science and Technology">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39500" y="5463142"/>
              <a:ext cx="952500" cy="142875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3"/>
            <p:cNvSpPr>
              <a:spLocks noChangeArrowheads="1"/>
            </p:cNvSpPr>
            <p:nvPr/>
          </p:nvSpPr>
          <p:spPr bwMode="auto">
            <a:xfrm>
              <a:off x="8058410" y="5963558"/>
              <a:ext cx="4047583" cy="2246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8241" rIns="0" bIns="68241"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500" b="0" i="0" u="sng" strike="noStrike" cap="none" normalizeH="0" baseline="0" dirty="0" smtClean="0">
                  <a:ln>
                    <a:noFill/>
                  </a:ln>
                  <a:solidFill>
                    <a:srgbClr val="505050"/>
                  </a:solidFill>
                  <a:effectLst/>
                  <a:latin typeface="NexusSans"/>
                  <a:hlinkClick r:id="rId6" tooltip="Go to Data Handling in Science and Technology on ScienceDirect"/>
                </a:rPr>
                <a:t>Data Handling in Science and Technology</a:t>
              </a:r>
              <a:endParaRPr kumimoji="0" lang="en-US" altLang="en-US" sz="1500" b="0" i="0" u="none" strike="noStrike" cap="none" normalizeH="0" baseline="0" dirty="0" smtClean="0">
                <a:ln>
                  <a:noFill/>
                </a:ln>
                <a:solidFill>
                  <a:srgbClr val="505050"/>
                </a:solidFill>
                <a:effectLst/>
                <a:latin typeface="NexusSans"/>
              </a:endParaRPr>
            </a:p>
            <a:p>
              <a:pPr marL="0" marR="0" lvl="0" indent="0" algn="l" defTabSz="914400" rtl="0" eaLnBrk="0" fontAlgn="ctr"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C7DBB"/>
                  </a:solidFill>
                  <a:effectLst/>
                  <a:latin typeface="NexusSans"/>
                  <a:hlinkClick r:id="rId4" tooltip="Go to table of contents for this volume/issue"/>
                </a:rPr>
                <a:t>Volume 32</a:t>
              </a:r>
              <a:r>
                <a:rPr kumimoji="0" lang="en-US" altLang="en-US" sz="1000" b="0" i="0" u="none" strike="noStrike" cap="none" normalizeH="0" baseline="0" dirty="0" smtClean="0">
                  <a:ln>
                    <a:noFill/>
                  </a:ln>
                  <a:solidFill>
                    <a:srgbClr val="2E2E2E"/>
                  </a:solidFill>
                  <a:effectLst/>
                  <a:latin typeface="NexusSans"/>
                </a:rPr>
                <a:t>, 2020, Pages 523-565, </a:t>
              </a:r>
              <a:r>
                <a:rPr kumimoji="0" lang="en-US" altLang="en-US" sz="1000" b="0" i="0" u="none" strike="noStrike" cap="none" normalizeH="0" baseline="0" dirty="0" err="1" smtClean="0">
                  <a:ln>
                    <a:noFill/>
                  </a:ln>
                  <a:solidFill>
                    <a:srgbClr val="2E2E2E"/>
                  </a:solidFill>
                  <a:effectLst/>
                  <a:latin typeface="NexusSans"/>
                </a:rPr>
                <a:t>Fei</a:t>
              </a:r>
              <a:endParaRPr kumimoji="0" lang="en-US" altLang="en-US" sz="1000" b="0" i="0" u="none" strike="noStrike" cap="none" normalizeH="0" baseline="0" dirty="0" smtClean="0">
                <a:ln>
                  <a:noFill/>
                </a:ln>
                <a:solidFill>
                  <a:srgbClr val="2E2E2E"/>
                </a:solidFill>
                <a:effectLst/>
                <a:latin typeface="NexusSans"/>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0C7DBB"/>
                  </a:solidFill>
                  <a:effectLst/>
                  <a:latin typeface="NexusSans"/>
                  <a:hlinkClick r:id="rId4"/>
                </a:rPr>
                <a:t>  </a:t>
              </a:r>
              <a:endParaRPr kumimoji="0" lang="en-US" altLang="en-US" sz="1200" b="0" i="0" u="none" strike="noStrike" cap="none" normalizeH="0" baseline="0" dirty="0" smtClean="0">
                <a:ln>
                  <a:noFill/>
                </a:ln>
                <a:solidFill>
                  <a:srgbClr val="505050"/>
                </a:solidFill>
                <a:effectLst/>
                <a:latin typeface="NexusSerif"/>
              </a:endParaRPr>
            </a:p>
            <a:p>
              <a:pPr marL="0" marR="0" lvl="0" indent="0" algn="l" defTabSz="914400" rtl="0" eaLnBrk="0" fontAlgn="t" latinLnBrk="0" hangingPunct="0">
                <a:lnSpc>
                  <a:spcPct val="100000"/>
                </a:lnSpc>
                <a:spcBef>
                  <a:spcPct val="0"/>
                </a:spcBef>
                <a:spcAft>
                  <a:spcPct val="0"/>
                </a:spcAft>
                <a:buClrTx/>
                <a:buSzTx/>
                <a:buFontTx/>
                <a:buNone/>
                <a:tabLst/>
              </a:pPr>
              <a:r>
                <a:rPr kumimoji="0" lang="en-US" altLang="en-US" sz="1200" b="0" i="0" u="none" strike="noStrike" cap="none" normalizeH="0" baseline="0" dirty="0" smtClean="0">
                  <a:ln>
                    <a:noFill/>
                  </a:ln>
                  <a:solidFill>
                    <a:srgbClr val="505050"/>
                  </a:solidFill>
                  <a:effectLst/>
                  <a:latin typeface="NexusSerif"/>
                </a:rPr>
                <a:t>Chapter 3.6 - Hyperspectral imaging in medical applications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0" b="0" i="0" u="none" strike="noStrike" cap="none" normalizeH="0" baseline="0" dirty="0" smtClean="0">
                <a:ln>
                  <a:noFill/>
                </a:ln>
                <a:solidFill>
                  <a:srgbClr val="0C7DBB"/>
                </a:solidFill>
                <a:effectLst/>
                <a:latin typeface="NexusSans"/>
              </a:endParaRPr>
            </a:p>
          </p:txBody>
        </p:sp>
      </p:grpSp>
      <p:sp>
        <p:nvSpPr>
          <p:cNvPr id="16" name="Rectangle 15"/>
          <p:cNvSpPr/>
          <p:nvPr/>
        </p:nvSpPr>
        <p:spPr>
          <a:xfrm>
            <a:off x="164607" y="91532"/>
            <a:ext cx="12027393" cy="461665"/>
          </a:xfrm>
          <a:prstGeom prst="rect">
            <a:avLst/>
          </a:prstGeom>
        </p:spPr>
        <p:txBody>
          <a:bodyPr wrap="square">
            <a:spAutoFit/>
          </a:bodyPr>
          <a:lstStyle/>
          <a:p>
            <a:pPr algn="ctr"/>
            <a:r>
              <a:rPr lang="en-US" sz="2400" b="1" dirty="0">
                <a:solidFill>
                  <a:srgbClr val="2E2E2E"/>
                </a:solidFill>
                <a:latin typeface="Times New Roman" panose="02020603050405020304" pitchFamily="18" charset="0"/>
                <a:cs typeface="Times New Roman" panose="02020603050405020304" pitchFamily="18" charset="0"/>
              </a:rPr>
              <a:t>Hyperspectral imaging (HSI) </a:t>
            </a:r>
            <a:r>
              <a:rPr lang="en-US" sz="2400" dirty="0" smtClean="0">
                <a:solidFill>
                  <a:srgbClr val="2E2E2E"/>
                </a:solidFill>
                <a:latin typeface="Times New Roman" panose="02020603050405020304" pitchFamily="18" charset="0"/>
                <a:cs typeface="Times New Roman" panose="02020603050405020304" pitchFamily="18" charset="0"/>
              </a:rPr>
              <a:t>for Important Disease Diagnosis </a:t>
            </a:r>
            <a:r>
              <a:rPr lang="en-US" sz="2400" dirty="0">
                <a:solidFill>
                  <a:srgbClr val="2E2E2E"/>
                </a:solidFill>
                <a:latin typeface="Times New Roman" panose="02020603050405020304" pitchFamily="18" charset="0"/>
                <a:cs typeface="Times New Roman" panose="02020603050405020304" pitchFamily="18" charset="0"/>
              </a:rPr>
              <a:t>and </a:t>
            </a:r>
            <a:r>
              <a:rPr lang="en-US" sz="2400" dirty="0" smtClean="0">
                <a:solidFill>
                  <a:srgbClr val="2E2E2E"/>
                </a:solidFill>
                <a:latin typeface="Times New Roman" panose="02020603050405020304" pitchFamily="18" charset="0"/>
                <a:cs typeface="Times New Roman" panose="02020603050405020304" pitchFamily="18" charset="0"/>
              </a:rPr>
              <a:t>Image-guided Surgery</a:t>
            </a:r>
            <a:r>
              <a:rPr lang="en-US" sz="2400" dirty="0">
                <a:solidFill>
                  <a:srgbClr val="2E2E2E"/>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pic>
        <p:nvPicPr>
          <p:cNvPr id="1030" name="Picture 6" descr="Cross section of female pelvis from the side showing laparoscop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8289" y="5513872"/>
            <a:ext cx="968234" cy="11489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a:blip r:embed="rId8"/>
          <a:stretch>
            <a:fillRect/>
          </a:stretch>
        </p:blipFill>
        <p:spPr>
          <a:xfrm>
            <a:off x="4729163" y="3693996"/>
            <a:ext cx="1304010" cy="436081"/>
          </a:xfrm>
          <a:prstGeom prst="rect">
            <a:avLst/>
          </a:prstGeom>
        </p:spPr>
      </p:pic>
    </p:spTree>
    <p:extLst>
      <p:ext uri="{BB962C8B-B14F-4D97-AF65-F5344CB8AC3E}">
        <p14:creationId xmlns:p14="http://schemas.microsoft.com/office/powerpoint/2010/main" val="42924273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500" fill="hold"/>
                                        <p:tgtEl>
                                          <p:spTgt spid="17"/>
                                        </p:tgtEl>
                                        <p:attrNameLst>
                                          <p:attrName>ppt_x</p:attrName>
                                        </p:attrNameLst>
                                      </p:cBhvr>
                                      <p:tavLst>
                                        <p:tav tm="0">
                                          <p:val>
                                            <p:strVal val="#ppt_x"/>
                                          </p:val>
                                        </p:tav>
                                        <p:tav tm="100000">
                                          <p:val>
                                            <p:strVal val="#ppt_x"/>
                                          </p:val>
                                        </p:tav>
                                      </p:tavLst>
                                    </p:anim>
                                    <p:anim calcmode="lin" valueType="num">
                                      <p:cBhvr additive="base">
                                        <p:cTn id="3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show="0">
  <p:cSld>
    <p:bg>
      <p:bgPr>
        <a:solidFill>
          <a:schemeClr val="bg1">
            <a:alpha val="98000"/>
          </a:schemeClr>
        </a:solidFill>
        <a:effectLst/>
      </p:bgPr>
    </p:bg>
    <p:spTree>
      <p:nvGrpSpPr>
        <p:cNvPr id="1" name=""/>
        <p:cNvGrpSpPr/>
        <p:nvPr/>
      </p:nvGrpSpPr>
      <p:grpSpPr>
        <a:xfrm>
          <a:off x="0" y="0"/>
          <a:ext cx="0" cy="0"/>
          <a:chOff x="0" y="0"/>
          <a:chExt cx="0" cy="0"/>
        </a:xfrm>
      </p:grpSpPr>
      <p:pic>
        <p:nvPicPr>
          <p:cNvPr id="1026" name="Picture 2" descr="https://ars.els-cdn.com/content/image/1-s2.0-B9780444639776000213-f21-01-9780444639776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4762"/>
            <a:ext cx="12073554" cy="39544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036777" y="700088"/>
            <a:ext cx="3865161"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RGB Reflectance  Image of an Organ</a:t>
            </a:r>
            <a:endParaRPr lang="en-US"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2770" y="689531"/>
            <a:ext cx="4673074" cy="369332"/>
          </a:xfrm>
          <a:prstGeom prst="rect">
            <a:avLst/>
          </a:prstGeom>
          <a:noFill/>
        </p:spPr>
        <p:txBody>
          <a:bodyPr wrap="none" rtlCol="0">
            <a:spAutoFit/>
          </a:bodyPr>
          <a:lstStyle/>
          <a:p>
            <a:r>
              <a:rPr lang="en-US" b="1" dirty="0" err="1" smtClean="0">
                <a:latin typeface="Times New Roman" panose="02020603050405020304" pitchFamily="18" charset="0"/>
                <a:cs typeface="Times New Roman" panose="02020603050405020304" pitchFamily="18" charset="0"/>
              </a:rPr>
              <a:t>Hyperspectal</a:t>
            </a:r>
            <a:r>
              <a:rPr lang="en-US" b="1" dirty="0" smtClean="0">
                <a:latin typeface="Times New Roman" panose="02020603050405020304" pitchFamily="18" charset="0"/>
                <a:cs typeface="Times New Roman" panose="02020603050405020304" pitchFamily="18" charset="0"/>
              </a:rPr>
              <a:t>  Reflectance Image of an Organ</a:t>
            </a:r>
            <a:endParaRPr lang="en-US" b="1" dirty="0">
              <a:latin typeface="Times New Roman" panose="02020603050405020304" pitchFamily="18" charset="0"/>
              <a:cs typeface="Times New Roman" panose="02020603050405020304" pitchFamily="18" charset="0"/>
            </a:endParaRPr>
          </a:p>
        </p:txBody>
      </p:sp>
      <p:sp>
        <p:nvSpPr>
          <p:cNvPr id="16" name="Rectangle 15"/>
          <p:cNvSpPr/>
          <p:nvPr/>
        </p:nvSpPr>
        <p:spPr>
          <a:xfrm>
            <a:off x="164607" y="91532"/>
            <a:ext cx="12027393" cy="461665"/>
          </a:xfrm>
          <a:prstGeom prst="rect">
            <a:avLst/>
          </a:prstGeom>
        </p:spPr>
        <p:txBody>
          <a:bodyPr wrap="square">
            <a:spAutoFit/>
          </a:bodyPr>
          <a:lstStyle/>
          <a:p>
            <a:pPr algn="ctr"/>
            <a:r>
              <a:rPr lang="en-US" sz="2400" b="1" dirty="0">
                <a:solidFill>
                  <a:srgbClr val="2E2E2E"/>
                </a:solidFill>
                <a:latin typeface="Times New Roman" panose="02020603050405020304" pitchFamily="18" charset="0"/>
                <a:cs typeface="Times New Roman" panose="02020603050405020304" pitchFamily="18" charset="0"/>
              </a:rPr>
              <a:t>Hyperspectral imaging (HSI) </a:t>
            </a:r>
            <a:r>
              <a:rPr lang="en-US" sz="2400" dirty="0" smtClean="0">
                <a:solidFill>
                  <a:srgbClr val="2E2E2E"/>
                </a:solidFill>
                <a:latin typeface="Times New Roman" panose="02020603050405020304" pitchFamily="18" charset="0"/>
                <a:cs typeface="Times New Roman" panose="02020603050405020304" pitchFamily="18" charset="0"/>
              </a:rPr>
              <a:t>for Important Disease Diagnosis </a:t>
            </a:r>
            <a:r>
              <a:rPr lang="en-US" sz="2400" dirty="0">
                <a:solidFill>
                  <a:srgbClr val="2E2E2E"/>
                </a:solidFill>
                <a:latin typeface="Times New Roman" panose="02020603050405020304" pitchFamily="18" charset="0"/>
                <a:cs typeface="Times New Roman" panose="02020603050405020304" pitchFamily="18" charset="0"/>
              </a:rPr>
              <a:t>and </a:t>
            </a:r>
            <a:r>
              <a:rPr lang="en-US" sz="2400" dirty="0" smtClean="0">
                <a:solidFill>
                  <a:srgbClr val="2E2E2E"/>
                </a:solidFill>
                <a:latin typeface="Times New Roman" panose="02020603050405020304" pitchFamily="18" charset="0"/>
                <a:cs typeface="Times New Roman" panose="02020603050405020304" pitchFamily="18" charset="0"/>
              </a:rPr>
              <a:t>Image-guided Surgery</a:t>
            </a:r>
            <a:r>
              <a:rPr lang="en-US" sz="2400" dirty="0">
                <a:solidFill>
                  <a:srgbClr val="2E2E2E"/>
                </a:solidFill>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33" name="Group 32"/>
          <p:cNvGrpSpPr/>
          <p:nvPr/>
        </p:nvGrpSpPr>
        <p:grpSpPr>
          <a:xfrm>
            <a:off x="6033687" y="5525570"/>
            <a:ext cx="7736501" cy="1144910"/>
            <a:chOff x="6033687" y="5525570"/>
            <a:chExt cx="7736501" cy="1144910"/>
          </a:xfrm>
        </p:grpSpPr>
        <p:pic>
          <p:nvPicPr>
            <p:cNvPr id="17" name="Picture 16"/>
            <p:cNvPicPr>
              <a:picLocks noChangeAspect="1"/>
            </p:cNvPicPr>
            <p:nvPr/>
          </p:nvPicPr>
          <p:blipFill>
            <a:blip r:embed="rId3"/>
            <a:stretch>
              <a:fillRect/>
            </a:stretch>
          </p:blipFill>
          <p:spPr>
            <a:xfrm>
              <a:off x="6162008" y="5960677"/>
              <a:ext cx="1989294" cy="665251"/>
            </a:xfrm>
            <a:prstGeom prst="rect">
              <a:avLst/>
            </a:prstGeom>
          </p:spPr>
        </p:pic>
        <p:sp>
          <p:nvSpPr>
            <p:cNvPr id="28" name="TextBox 27"/>
            <p:cNvSpPr txBox="1"/>
            <p:nvPr/>
          </p:nvSpPr>
          <p:spPr>
            <a:xfrm>
              <a:off x="6033687" y="5525570"/>
              <a:ext cx="7736501" cy="369332"/>
            </a:xfrm>
            <a:prstGeom prst="rect">
              <a:avLst/>
            </a:prstGeom>
            <a:noFill/>
          </p:spPr>
          <p:txBody>
            <a:bodyPr wrap="square" rtlCol="0">
              <a:spAutoFit/>
            </a:bodyPr>
            <a:lstStyle/>
            <a:p>
              <a:r>
                <a:rPr lang="en-US" dirty="0" smtClean="0"/>
                <a:t> CMOS Chip Correction </a:t>
              </a:r>
              <a:endParaRPr lang="en-US" dirty="0"/>
            </a:p>
          </p:txBody>
        </p:sp>
        <p:sp>
          <p:nvSpPr>
            <p:cNvPr id="25" name="TextBox 24"/>
            <p:cNvSpPr txBox="1"/>
            <p:nvPr/>
          </p:nvSpPr>
          <p:spPr>
            <a:xfrm>
              <a:off x="8511564" y="5894902"/>
              <a:ext cx="3139257" cy="369332"/>
            </a:xfrm>
            <a:prstGeom prst="rect">
              <a:avLst/>
            </a:prstGeom>
            <a:noFill/>
          </p:spPr>
          <p:txBody>
            <a:bodyPr wrap="none" rtlCol="0">
              <a:spAutoFit/>
            </a:bodyPr>
            <a:lstStyle/>
            <a:p>
              <a:r>
                <a:rPr lang="en-US" dirty="0" smtClean="0"/>
                <a:t>Corrects for uneven dark pixels</a:t>
              </a:r>
              <a:endParaRPr lang="en-US" dirty="0"/>
            </a:p>
          </p:txBody>
        </p:sp>
        <p:cxnSp>
          <p:nvCxnSpPr>
            <p:cNvPr id="27" name="Straight Arrow Connector 26"/>
            <p:cNvCxnSpPr>
              <a:stCxn id="32" idx="1"/>
            </p:cNvCxnSpPr>
            <p:nvPr/>
          </p:nvCxnSpPr>
          <p:spPr>
            <a:xfrm flipH="1">
              <a:off x="8025753" y="6485814"/>
              <a:ext cx="50655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8532304" y="6301148"/>
              <a:ext cx="3081036" cy="369332"/>
            </a:xfrm>
            <a:prstGeom prst="rect">
              <a:avLst/>
            </a:prstGeom>
            <a:noFill/>
          </p:spPr>
          <p:txBody>
            <a:bodyPr wrap="none" rtlCol="0">
              <a:spAutoFit/>
            </a:bodyPr>
            <a:lstStyle/>
            <a:p>
              <a:r>
                <a:rPr lang="en-US" dirty="0" smtClean="0"/>
                <a:t>Corrects for uneven light pixels</a:t>
              </a:r>
              <a:endParaRPr lang="en-US" dirty="0"/>
            </a:p>
          </p:txBody>
        </p:sp>
        <p:cxnSp>
          <p:nvCxnSpPr>
            <p:cNvPr id="35" name="Straight Arrow Connector 34"/>
            <p:cNvCxnSpPr>
              <a:stCxn id="25" idx="1"/>
            </p:cNvCxnSpPr>
            <p:nvPr/>
          </p:nvCxnSpPr>
          <p:spPr>
            <a:xfrm flipH="1">
              <a:off x="7969358" y="6079568"/>
              <a:ext cx="542206" cy="934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1341736" y="5525570"/>
            <a:ext cx="3324436" cy="1044351"/>
            <a:chOff x="1341736" y="5525570"/>
            <a:chExt cx="3324436" cy="1044351"/>
          </a:xfrm>
        </p:grpSpPr>
        <p:pic>
          <p:nvPicPr>
            <p:cNvPr id="3" name="Picture 2"/>
            <p:cNvPicPr>
              <a:picLocks noChangeAspect="1"/>
            </p:cNvPicPr>
            <p:nvPr/>
          </p:nvPicPr>
          <p:blipFill>
            <a:blip r:embed="rId4"/>
            <a:stretch>
              <a:fillRect/>
            </a:stretch>
          </p:blipFill>
          <p:spPr>
            <a:xfrm>
              <a:off x="2193688" y="5894902"/>
              <a:ext cx="1359050" cy="283665"/>
            </a:xfrm>
            <a:prstGeom prst="rect">
              <a:avLst/>
            </a:prstGeom>
          </p:spPr>
        </p:pic>
        <p:grpSp>
          <p:nvGrpSpPr>
            <p:cNvPr id="18" name="Group 17"/>
            <p:cNvGrpSpPr/>
            <p:nvPr/>
          </p:nvGrpSpPr>
          <p:grpSpPr>
            <a:xfrm>
              <a:off x="1763617" y="6163084"/>
              <a:ext cx="1456351" cy="349863"/>
              <a:chOff x="2957579" y="6542137"/>
              <a:chExt cx="1456351" cy="349863"/>
            </a:xfrm>
          </p:grpSpPr>
          <p:sp>
            <p:nvSpPr>
              <p:cNvPr id="5" name="TextBox 4"/>
              <p:cNvSpPr txBox="1"/>
              <p:nvPr/>
            </p:nvSpPr>
            <p:spPr>
              <a:xfrm>
                <a:off x="2957579" y="6553446"/>
                <a:ext cx="1456351" cy="338554"/>
              </a:xfrm>
              <a:prstGeom prst="rect">
                <a:avLst/>
              </a:prstGeom>
              <a:noFill/>
            </p:spPr>
            <p:txBody>
              <a:bodyPr wrap="square" rtlCol="0">
                <a:spAutoFit/>
              </a:bodyPr>
              <a:lstStyle/>
              <a:p>
                <a:r>
                  <a:rPr lang="en-US" sz="1600" dirty="0" smtClean="0"/>
                  <a:t>Reference</a:t>
                </a:r>
                <a:endParaRPr lang="en-US" sz="1600" dirty="0"/>
              </a:p>
            </p:txBody>
          </p:sp>
          <p:cxnSp>
            <p:nvCxnSpPr>
              <p:cNvPr id="8" name="Straight Arrow Connector 7"/>
              <p:cNvCxnSpPr/>
              <p:nvPr/>
            </p:nvCxnSpPr>
            <p:spPr>
              <a:xfrm flipV="1">
                <a:off x="3779520" y="6542137"/>
                <a:ext cx="275618" cy="1147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003954" y="6147601"/>
              <a:ext cx="797013" cy="422320"/>
              <a:chOff x="2198564" y="6487153"/>
              <a:chExt cx="797013" cy="422320"/>
            </a:xfrm>
          </p:grpSpPr>
          <p:sp>
            <p:nvSpPr>
              <p:cNvPr id="23" name="TextBox 22"/>
              <p:cNvSpPr txBox="1"/>
              <p:nvPr/>
            </p:nvSpPr>
            <p:spPr>
              <a:xfrm>
                <a:off x="2198564" y="6570919"/>
                <a:ext cx="797013" cy="338554"/>
              </a:xfrm>
              <a:prstGeom prst="rect">
                <a:avLst/>
              </a:prstGeom>
              <a:noFill/>
            </p:spPr>
            <p:txBody>
              <a:bodyPr wrap="none" rtlCol="0">
                <a:spAutoFit/>
              </a:bodyPr>
              <a:lstStyle/>
              <a:p>
                <a:r>
                  <a:rPr lang="en-US" sz="1600" dirty="0" smtClean="0"/>
                  <a:t>Sample</a:t>
                </a:r>
                <a:endParaRPr lang="en-US" sz="1600" dirty="0"/>
              </a:p>
            </p:txBody>
          </p:sp>
          <p:cxnSp>
            <p:nvCxnSpPr>
              <p:cNvPr id="24" name="Straight Arrow Connector 23"/>
              <p:cNvCxnSpPr/>
              <p:nvPr/>
            </p:nvCxnSpPr>
            <p:spPr>
              <a:xfrm flipV="1">
                <a:off x="2414578" y="6487153"/>
                <a:ext cx="245433" cy="1457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1341736" y="5525570"/>
              <a:ext cx="3324436" cy="369332"/>
            </a:xfrm>
            <a:prstGeom prst="rect">
              <a:avLst/>
            </a:prstGeom>
          </p:spPr>
          <p:txBody>
            <a:bodyPr wrap="none">
              <a:spAutoFit/>
            </a:bodyPr>
            <a:lstStyle/>
            <a:p>
              <a:r>
                <a:rPr lang="en-US" dirty="0"/>
                <a:t> Instrument Response Correction </a:t>
              </a:r>
            </a:p>
          </p:txBody>
        </p:sp>
      </p:grpSp>
      <p:grpSp>
        <p:nvGrpSpPr>
          <p:cNvPr id="42" name="Group 41"/>
          <p:cNvGrpSpPr/>
          <p:nvPr/>
        </p:nvGrpSpPr>
        <p:grpSpPr>
          <a:xfrm>
            <a:off x="1127760" y="1882140"/>
            <a:ext cx="975360" cy="1836420"/>
            <a:chOff x="1127760" y="1882140"/>
            <a:chExt cx="975360" cy="1836420"/>
          </a:xfrm>
        </p:grpSpPr>
        <p:grpSp>
          <p:nvGrpSpPr>
            <p:cNvPr id="39" name="Group 38"/>
            <p:cNvGrpSpPr/>
            <p:nvPr/>
          </p:nvGrpSpPr>
          <p:grpSpPr>
            <a:xfrm>
              <a:off x="1127760" y="1882140"/>
              <a:ext cx="693420" cy="1836420"/>
              <a:chOff x="1127760" y="1988820"/>
              <a:chExt cx="693420" cy="1836420"/>
            </a:xfrm>
          </p:grpSpPr>
          <p:sp>
            <p:nvSpPr>
              <p:cNvPr id="37" name="TextBox 36"/>
              <p:cNvSpPr txBox="1"/>
              <p:nvPr/>
            </p:nvSpPr>
            <p:spPr>
              <a:xfrm>
                <a:off x="1208733" y="2045712"/>
                <a:ext cx="554960" cy="1754326"/>
              </a:xfrm>
              <a:prstGeom prst="rect">
                <a:avLst/>
              </a:prstGeom>
              <a:noFill/>
            </p:spPr>
            <p:txBody>
              <a:bodyPr wrap="none" rtlCol="0">
                <a:spAutoFit/>
              </a:bodyPr>
              <a:lstStyle/>
              <a:p>
                <a:pPr algn="ctr"/>
                <a:r>
                  <a:rPr lang="en-US" dirty="0" smtClean="0"/>
                  <a:t>X</a:t>
                </a:r>
                <a:r>
                  <a:rPr lang="en-US" baseline="-25000" dirty="0" smtClean="0"/>
                  <a:t>1</a:t>
                </a:r>
                <a:r>
                  <a:rPr lang="en-US" baseline="30000" dirty="0" smtClean="0"/>
                  <a:t>(1)</a:t>
                </a:r>
                <a:endParaRPr lang="en-US" baseline="-25000" dirty="0"/>
              </a:p>
              <a:p>
                <a:pPr algn="ctr"/>
                <a:r>
                  <a:rPr lang="en-US" dirty="0" smtClean="0"/>
                  <a:t>X</a:t>
                </a:r>
                <a:r>
                  <a:rPr lang="en-US" baseline="-25000" dirty="0"/>
                  <a:t>2</a:t>
                </a:r>
                <a:r>
                  <a:rPr lang="en-US" baseline="30000" dirty="0" smtClean="0"/>
                  <a:t>(1)</a:t>
                </a:r>
                <a:endParaRPr lang="en-US" dirty="0" smtClean="0"/>
              </a:p>
              <a:p>
                <a:pPr algn="ctr"/>
                <a:r>
                  <a:rPr lang="en-US" dirty="0" smtClean="0"/>
                  <a:t>X</a:t>
                </a:r>
                <a:r>
                  <a:rPr lang="en-US" baseline="-25000" dirty="0" smtClean="0"/>
                  <a:t>3</a:t>
                </a:r>
                <a:r>
                  <a:rPr lang="en-US" baseline="30000" dirty="0" smtClean="0"/>
                  <a:t>(1)</a:t>
                </a:r>
                <a:endParaRPr lang="en-US" dirty="0" smtClean="0"/>
              </a:p>
              <a:p>
                <a:pPr algn="ctr"/>
                <a:r>
                  <a:rPr lang="en-US" dirty="0" smtClean="0"/>
                  <a:t>.</a:t>
                </a:r>
              </a:p>
              <a:p>
                <a:pPr algn="ctr"/>
                <a:r>
                  <a:rPr lang="en-US" dirty="0" smtClean="0"/>
                  <a:t>.</a:t>
                </a:r>
              </a:p>
              <a:p>
                <a:pPr algn="ctr"/>
                <a:r>
                  <a:rPr lang="en-US" dirty="0" smtClean="0"/>
                  <a:t>.</a:t>
                </a:r>
              </a:p>
            </p:txBody>
          </p:sp>
          <p:sp>
            <p:nvSpPr>
              <p:cNvPr id="38" name="Double Brace 37"/>
              <p:cNvSpPr/>
              <p:nvPr/>
            </p:nvSpPr>
            <p:spPr>
              <a:xfrm>
                <a:off x="1127760" y="1988820"/>
                <a:ext cx="693420" cy="1836420"/>
              </a:xfrm>
              <a:prstGeom prst="brace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1" name="Straight Arrow Connector 40"/>
            <p:cNvCxnSpPr/>
            <p:nvPr/>
          </p:nvCxnSpPr>
          <p:spPr>
            <a:xfrm>
              <a:off x="1763618" y="3147060"/>
              <a:ext cx="339502" cy="1049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p:cNvGrpSpPr/>
          <p:nvPr/>
        </p:nvGrpSpPr>
        <p:grpSpPr>
          <a:xfrm>
            <a:off x="1208733" y="1939032"/>
            <a:ext cx="2382453" cy="2761769"/>
            <a:chOff x="1208733" y="1939032"/>
            <a:chExt cx="2382453" cy="2761769"/>
          </a:xfrm>
        </p:grpSpPr>
        <p:sp>
          <p:nvSpPr>
            <p:cNvPr id="43" name="Freeform 42"/>
            <p:cNvSpPr/>
            <p:nvPr/>
          </p:nvSpPr>
          <p:spPr>
            <a:xfrm>
              <a:off x="1966538" y="2949038"/>
              <a:ext cx="1624648" cy="1751763"/>
            </a:xfrm>
            <a:custGeom>
              <a:avLst/>
              <a:gdLst>
                <a:gd name="connsiteX0" fmla="*/ 288982 w 1624648"/>
                <a:gd name="connsiteY0" fmla="*/ 106582 h 1751763"/>
                <a:gd name="connsiteX1" fmla="*/ 1073842 w 1624648"/>
                <a:gd name="connsiteY1" fmla="*/ 952402 h 1751763"/>
                <a:gd name="connsiteX2" fmla="*/ 1424362 w 1624648"/>
                <a:gd name="connsiteY2" fmla="*/ 1348642 h 1751763"/>
                <a:gd name="connsiteX3" fmla="*/ 1622482 w 1624648"/>
                <a:gd name="connsiteY3" fmla="*/ 1493422 h 1751763"/>
                <a:gd name="connsiteX4" fmla="*/ 1302442 w 1624648"/>
                <a:gd name="connsiteY4" fmla="*/ 1722022 h 1751763"/>
                <a:gd name="connsiteX5" fmla="*/ 365182 w 1624648"/>
                <a:gd name="connsiteY5" fmla="*/ 761902 h 1751763"/>
                <a:gd name="connsiteX6" fmla="*/ 7042 w 1624648"/>
                <a:gd name="connsiteY6" fmla="*/ 258982 h 1751763"/>
                <a:gd name="connsiteX7" fmla="*/ 136582 w 1624648"/>
                <a:gd name="connsiteY7" fmla="*/ 30382 h 1751763"/>
                <a:gd name="connsiteX8" fmla="*/ 288982 w 1624648"/>
                <a:gd name="connsiteY8" fmla="*/ 106582 h 1751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24648" h="1751763">
                  <a:moveTo>
                    <a:pt x="288982" y="106582"/>
                  </a:moveTo>
                  <a:cubicBezTo>
                    <a:pt x="445192" y="260252"/>
                    <a:pt x="884612" y="745392"/>
                    <a:pt x="1073842" y="952402"/>
                  </a:cubicBezTo>
                  <a:cubicBezTo>
                    <a:pt x="1263072" y="1159412"/>
                    <a:pt x="1332922" y="1258472"/>
                    <a:pt x="1424362" y="1348642"/>
                  </a:cubicBezTo>
                  <a:cubicBezTo>
                    <a:pt x="1515802" y="1438812"/>
                    <a:pt x="1642802" y="1431192"/>
                    <a:pt x="1622482" y="1493422"/>
                  </a:cubicBezTo>
                  <a:cubicBezTo>
                    <a:pt x="1602162" y="1555652"/>
                    <a:pt x="1511992" y="1843942"/>
                    <a:pt x="1302442" y="1722022"/>
                  </a:cubicBezTo>
                  <a:cubicBezTo>
                    <a:pt x="1092892" y="1600102"/>
                    <a:pt x="581082" y="1005742"/>
                    <a:pt x="365182" y="761902"/>
                  </a:cubicBezTo>
                  <a:cubicBezTo>
                    <a:pt x="149282" y="518062"/>
                    <a:pt x="45142" y="380902"/>
                    <a:pt x="7042" y="258982"/>
                  </a:cubicBezTo>
                  <a:cubicBezTo>
                    <a:pt x="-31058" y="137062"/>
                    <a:pt x="95942" y="58322"/>
                    <a:pt x="136582" y="30382"/>
                  </a:cubicBezTo>
                  <a:cubicBezTo>
                    <a:pt x="177222" y="2442"/>
                    <a:pt x="132772" y="-47088"/>
                    <a:pt x="288982" y="106582"/>
                  </a:cubicBezTo>
                  <a:close/>
                </a:path>
              </a:pathLst>
            </a:custGeom>
            <a:solidFill>
              <a:srgbClr val="FF000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1208733" y="1939032"/>
              <a:ext cx="475287" cy="1779528"/>
            </a:xfrm>
            <a:prstGeom prst="rect">
              <a:avLst/>
            </a:prstGeom>
            <a:solidFill>
              <a:srgbClr val="FF0000">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050" name="Picture 2" descr="https://ars.els-cdn.com/content/image/1-s2.0-B9780444639776000213-f21-03-9780444639776_l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3687" y="1451147"/>
            <a:ext cx="6158313" cy="398320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128" y="893035"/>
            <a:ext cx="6442192" cy="923330"/>
          </a:xfrm>
          <a:prstGeom prst="rect">
            <a:avLst/>
          </a:prstGeom>
          <a:solidFill>
            <a:srgbClr val="FF0000"/>
          </a:solidFill>
          <a:ln>
            <a:solidFill>
              <a:srgbClr val="FFFF00"/>
            </a:solidFill>
          </a:ln>
        </p:spPr>
        <p:txBody>
          <a:bodyPr wrap="square">
            <a:spAutoFit/>
          </a:bodyPr>
          <a:lstStyle/>
          <a:p>
            <a:pPr algn="ctr"/>
            <a:r>
              <a:rPr lang="en-US" b="1" dirty="0" smtClean="0">
                <a:solidFill>
                  <a:srgbClr val="FFFF00"/>
                </a:solidFill>
                <a:effectLst>
                  <a:outerShdw blurRad="38100" dist="38100" dir="2700000" algn="tl">
                    <a:srgbClr val="000000">
                      <a:alpha val="43137"/>
                    </a:srgbClr>
                  </a:outerShdw>
                </a:effectLst>
                <a:latin typeface="NexusSerif"/>
              </a:rPr>
              <a:t>Kernel-SVMs </a:t>
            </a:r>
            <a:r>
              <a:rPr lang="en-US" b="1" dirty="0">
                <a:solidFill>
                  <a:srgbClr val="FFFF00"/>
                </a:solidFill>
                <a:effectLst>
                  <a:outerShdw blurRad="38100" dist="38100" dir="2700000" algn="tl">
                    <a:srgbClr val="000000">
                      <a:alpha val="43137"/>
                    </a:srgbClr>
                  </a:outerShdw>
                </a:effectLst>
                <a:latin typeface="NexusSerif"/>
              </a:rPr>
              <a:t>were much more effective than radial-basis function (RBF) neural networks and the KNN </a:t>
            </a:r>
            <a:r>
              <a:rPr lang="en-US" b="1" dirty="0" smtClean="0">
                <a:solidFill>
                  <a:srgbClr val="FFFF00"/>
                </a:solidFill>
                <a:effectLst>
                  <a:outerShdw blurRad="38100" dist="38100" dir="2700000" algn="tl">
                    <a:srgbClr val="000000">
                      <a:alpha val="43137"/>
                    </a:srgbClr>
                  </a:outerShdw>
                </a:effectLst>
                <a:latin typeface="NexusSerif"/>
              </a:rPr>
              <a:t>classifier. PCA 86% vs Raw 83% tumor identification improved.</a:t>
            </a:r>
            <a:endParaRPr lang="en-US" b="1" dirty="0">
              <a:solidFill>
                <a:srgbClr val="FFFF00"/>
              </a:solidFill>
              <a:effectLst>
                <a:outerShdw blurRad="38100" dist="38100" dir="2700000" algn="tl">
                  <a:srgbClr val="000000">
                    <a:alpha val="43137"/>
                  </a:srgbClr>
                </a:outerShdw>
              </a:effectLst>
            </a:endParaRPr>
          </a:p>
        </p:txBody>
      </p:sp>
      <p:pic>
        <p:nvPicPr>
          <p:cNvPr id="2052" name="Picture 4" descr="https://ars.els-cdn.com/content/image/1-s2.0-B9780444639776000213-f21-05-9780444639776_lr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96526" y="1129749"/>
            <a:ext cx="6295473" cy="478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55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anim calcmode="lin" valueType="num">
                                      <p:cBhvr additive="base">
                                        <p:cTn id="15" dur="500" fill="hold"/>
                                        <p:tgtEl>
                                          <p:spTgt spid="42"/>
                                        </p:tgtEl>
                                        <p:attrNameLst>
                                          <p:attrName>ppt_x</p:attrName>
                                        </p:attrNameLst>
                                      </p:cBhvr>
                                      <p:tavLst>
                                        <p:tav tm="0">
                                          <p:val>
                                            <p:strVal val="#ppt_x"/>
                                          </p:val>
                                        </p:tav>
                                        <p:tav tm="100000">
                                          <p:val>
                                            <p:strVal val="#ppt_x"/>
                                          </p:val>
                                        </p:tav>
                                      </p:tavLst>
                                    </p:anim>
                                    <p:anim calcmode="lin" valueType="num">
                                      <p:cBhvr additive="base">
                                        <p:cTn id="16"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5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left)">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10526536" cy="1446550"/>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a:t>
            </a:r>
            <a:r>
              <a:rPr lang="en-US" sz="4400" dirty="0" err="1" smtClean="0">
                <a:latin typeface="Times New Roman" panose="02020603050405020304" pitchFamily="18" charset="0"/>
                <a:cs typeface="Times New Roman" panose="02020603050405020304" pitchFamily="18" charset="0"/>
              </a:rPr>
              <a:t>Cluster+PCA</a:t>
            </a:r>
            <a:r>
              <a:rPr lang="en-US" sz="4400" dirty="0" smtClean="0">
                <a:latin typeface="Times New Roman" panose="02020603050405020304" pitchFamily="18" charset="0"/>
                <a:cs typeface="Times New Roman" panose="02020603050405020304" pitchFamily="18" charset="0"/>
              </a:rPr>
              <a:t> with </a:t>
            </a:r>
          </a:p>
          <a:p>
            <a:r>
              <a:rPr lang="en-US" sz="4400" dirty="0" smtClean="0">
                <a:latin typeface="Times New Roman" panose="02020603050405020304" pitchFamily="18" charset="0"/>
                <a:cs typeface="Times New Roman" panose="02020603050405020304" pitchFamily="18" charset="0"/>
              </a:rPr>
              <a:t>                                    Brazil Airborne Survey</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311263"/>
            <a:ext cx="5558645" cy="1446550"/>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34543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307342" y="759306"/>
            <a:ext cx="14439900" cy="738664"/>
          </a:xfrm>
          <a:prstGeom prst="rect">
            <a:avLst/>
          </a:prstGeom>
        </p:spPr>
        <p:txBody>
          <a:bodyPr wrap="square">
            <a:spAutoFit/>
          </a:bodyPr>
          <a:lstStyle/>
          <a:p>
            <a:pPr algn="ctr"/>
            <a:r>
              <a:rPr lang="en-US" b="1" dirty="0">
                <a:latin typeface="Times New Roman" panose="02020603050405020304" pitchFamily="18" charset="0"/>
              </a:rPr>
              <a:t>Principal Component Analysis and K-means analysis of airborne gamma ray </a:t>
            </a:r>
            <a:r>
              <a:rPr lang="en-US" b="1" dirty="0" smtClean="0">
                <a:latin typeface="Times New Roman" panose="02020603050405020304" pitchFamily="18" charset="0"/>
              </a:rPr>
              <a:t>spectrometry surveys</a:t>
            </a:r>
            <a:endParaRPr lang="en-US" b="1" dirty="0">
              <a:latin typeface="Times New Roman" panose="02020603050405020304" pitchFamily="18" charset="0"/>
            </a:endParaRPr>
          </a:p>
          <a:p>
            <a:pPr algn="ctr"/>
            <a:r>
              <a:rPr lang="en-US" sz="1200" i="1" dirty="0">
                <a:latin typeface="Times New Roman" panose="02020603050405020304" pitchFamily="18" charset="0"/>
              </a:rPr>
              <a:t>Rafael </a:t>
            </a:r>
            <a:r>
              <a:rPr lang="en-US" sz="1200" i="1" dirty="0" err="1">
                <a:latin typeface="Times New Roman" panose="02020603050405020304" pitchFamily="18" charset="0"/>
              </a:rPr>
              <a:t>Pires</a:t>
            </a:r>
            <a:r>
              <a:rPr lang="en-US" sz="1200" i="1" dirty="0">
                <a:latin typeface="Times New Roman" panose="02020603050405020304" pitchFamily="18" charset="0"/>
              </a:rPr>
              <a:t> de Lima</a:t>
            </a:r>
            <a:r>
              <a:rPr lang="en-US" sz="500" i="1" dirty="0">
                <a:latin typeface="Times New Roman" panose="02020603050405020304" pitchFamily="18" charset="0"/>
              </a:rPr>
              <a:t>1,2 </a:t>
            </a:r>
            <a:r>
              <a:rPr lang="en-US" sz="1200" i="1" dirty="0">
                <a:latin typeface="Times New Roman" panose="02020603050405020304" pitchFamily="18" charset="0"/>
              </a:rPr>
              <a:t>and Kurt J. Marfurt</a:t>
            </a:r>
            <a:r>
              <a:rPr lang="en-US" sz="500" i="1" dirty="0">
                <a:latin typeface="Times New Roman" panose="02020603050405020304" pitchFamily="18" charset="0"/>
              </a:rPr>
              <a:t>1</a:t>
            </a:r>
          </a:p>
          <a:p>
            <a:pPr algn="ctr"/>
            <a:r>
              <a:rPr lang="en-US" sz="500" i="1" dirty="0">
                <a:latin typeface="Times New Roman" panose="02020603050405020304" pitchFamily="18" charset="0"/>
              </a:rPr>
              <a:t>1</a:t>
            </a:r>
            <a:r>
              <a:rPr lang="en-US" sz="1200" i="1" dirty="0">
                <a:latin typeface="Times New Roman" panose="02020603050405020304" pitchFamily="18" charset="0"/>
              </a:rPr>
              <a:t>The University of Oklahoma, </a:t>
            </a:r>
            <a:r>
              <a:rPr lang="en-US" sz="500" i="1" dirty="0">
                <a:latin typeface="Times New Roman" panose="02020603050405020304" pitchFamily="18" charset="0"/>
              </a:rPr>
              <a:t>2</a:t>
            </a:r>
            <a:r>
              <a:rPr lang="en-US" sz="1200" i="1" dirty="0">
                <a:latin typeface="Times New Roman" panose="02020603050405020304" pitchFamily="18" charset="0"/>
              </a:rPr>
              <a:t>CPRM </a:t>
            </a:r>
            <a:r>
              <a:rPr lang="en-US" sz="1200" i="1" dirty="0">
                <a:latin typeface="Times New Roman,Italic"/>
              </a:rPr>
              <a:t>– </a:t>
            </a:r>
            <a:r>
              <a:rPr lang="en-US" sz="1200" i="1" dirty="0">
                <a:latin typeface="Times New Roman" panose="02020603050405020304" pitchFamily="18" charset="0"/>
              </a:rPr>
              <a:t>Geological Survey of Brazil</a:t>
            </a:r>
            <a:endParaRPr lang="en-US" sz="1200" dirty="0"/>
          </a:p>
        </p:txBody>
      </p:sp>
      <p:pic>
        <p:nvPicPr>
          <p:cNvPr id="19" name="Picture 18"/>
          <p:cNvPicPr>
            <a:picLocks noChangeAspect="1"/>
          </p:cNvPicPr>
          <p:nvPr/>
        </p:nvPicPr>
        <p:blipFill>
          <a:blip r:embed="rId2"/>
          <a:stretch>
            <a:fillRect/>
          </a:stretch>
        </p:blipFill>
        <p:spPr>
          <a:xfrm>
            <a:off x="504882" y="1682636"/>
            <a:ext cx="4391025" cy="3363767"/>
          </a:xfrm>
          <a:prstGeom prst="rect">
            <a:avLst/>
          </a:prstGeom>
        </p:spPr>
      </p:pic>
      <p:pic>
        <p:nvPicPr>
          <p:cNvPr id="95" name="Picture 94" descr="Radiometrics"/>
          <p:cNvPicPr/>
          <p:nvPr/>
        </p:nvPicPr>
        <p:blipFill>
          <a:blip r:embed="rId3">
            <a:extLst>
              <a:ext uri="{28A0092B-C50C-407E-A947-70E740481C1C}">
                <a14:useLocalDpi xmlns:a14="http://schemas.microsoft.com/office/drawing/2010/main" val="0"/>
              </a:ext>
            </a:extLst>
          </a:blip>
          <a:srcRect/>
          <a:stretch>
            <a:fillRect/>
          </a:stretch>
        </p:blipFill>
        <p:spPr bwMode="auto">
          <a:xfrm>
            <a:off x="5428956" y="1769803"/>
            <a:ext cx="5642317" cy="4870148"/>
          </a:xfrm>
          <a:prstGeom prst="rect">
            <a:avLst/>
          </a:prstGeom>
          <a:noFill/>
          <a:ln>
            <a:noFill/>
          </a:ln>
        </p:spPr>
      </p:pic>
      <p:pic>
        <p:nvPicPr>
          <p:cNvPr id="1028" name="Picture 4" descr="Image result for airborne gamma ray spectrometry instru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0395" y="4076690"/>
            <a:ext cx="2728561" cy="3051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7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307342" y="759306"/>
            <a:ext cx="14439900" cy="738664"/>
          </a:xfrm>
          <a:prstGeom prst="rect">
            <a:avLst/>
          </a:prstGeom>
        </p:spPr>
        <p:txBody>
          <a:bodyPr wrap="square">
            <a:spAutoFit/>
          </a:bodyPr>
          <a:lstStyle/>
          <a:p>
            <a:pPr algn="ctr"/>
            <a:r>
              <a:rPr lang="en-US" b="1" dirty="0">
                <a:latin typeface="Times New Roman" panose="02020603050405020304" pitchFamily="18" charset="0"/>
              </a:rPr>
              <a:t>Principal Component Analysis and K-means analysis of airborne gamma ray </a:t>
            </a:r>
            <a:r>
              <a:rPr lang="en-US" b="1" dirty="0" smtClean="0">
                <a:latin typeface="Times New Roman" panose="02020603050405020304" pitchFamily="18" charset="0"/>
              </a:rPr>
              <a:t>spectrometry surveys</a:t>
            </a:r>
            <a:endParaRPr lang="en-US" b="1" dirty="0">
              <a:latin typeface="Times New Roman" panose="02020603050405020304" pitchFamily="18" charset="0"/>
            </a:endParaRPr>
          </a:p>
          <a:p>
            <a:pPr algn="ctr"/>
            <a:r>
              <a:rPr lang="en-US" sz="1200" i="1" dirty="0">
                <a:latin typeface="Times New Roman" panose="02020603050405020304" pitchFamily="18" charset="0"/>
              </a:rPr>
              <a:t>Rafael </a:t>
            </a:r>
            <a:r>
              <a:rPr lang="en-US" sz="1200" i="1" dirty="0" err="1">
                <a:latin typeface="Times New Roman" panose="02020603050405020304" pitchFamily="18" charset="0"/>
              </a:rPr>
              <a:t>Pires</a:t>
            </a:r>
            <a:r>
              <a:rPr lang="en-US" sz="1200" i="1" dirty="0">
                <a:latin typeface="Times New Roman" panose="02020603050405020304" pitchFamily="18" charset="0"/>
              </a:rPr>
              <a:t> de Lima</a:t>
            </a:r>
            <a:r>
              <a:rPr lang="en-US" sz="500" i="1" dirty="0">
                <a:latin typeface="Times New Roman" panose="02020603050405020304" pitchFamily="18" charset="0"/>
              </a:rPr>
              <a:t>1,2 </a:t>
            </a:r>
            <a:r>
              <a:rPr lang="en-US" sz="1200" i="1" dirty="0">
                <a:latin typeface="Times New Roman" panose="02020603050405020304" pitchFamily="18" charset="0"/>
              </a:rPr>
              <a:t>and Kurt J. Marfurt</a:t>
            </a:r>
            <a:r>
              <a:rPr lang="en-US" sz="500" i="1" dirty="0">
                <a:latin typeface="Times New Roman" panose="02020603050405020304" pitchFamily="18" charset="0"/>
              </a:rPr>
              <a:t>1</a:t>
            </a:r>
          </a:p>
          <a:p>
            <a:pPr algn="ctr"/>
            <a:r>
              <a:rPr lang="en-US" sz="500" i="1" dirty="0">
                <a:latin typeface="Times New Roman" panose="02020603050405020304" pitchFamily="18" charset="0"/>
              </a:rPr>
              <a:t>1</a:t>
            </a:r>
            <a:r>
              <a:rPr lang="en-US" sz="1200" i="1" dirty="0">
                <a:latin typeface="Times New Roman" panose="02020603050405020304" pitchFamily="18" charset="0"/>
              </a:rPr>
              <a:t>The University of Oklahoma, </a:t>
            </a:r>
            <a:r>
              <a:rPr lang="en-US" sz="500" i="1" dirty="0">
                <a:latin typeface="Times New Roman" panose="02020603050405020304" pitchFamily="18" charset="0"/>
              </a:rPr>
              <a:t>2</a:t>
            </a:r>
            <a:r>
              <a:rPr lang="en-US" sz="1200" i="1" dirty="0">
                <a:latin typeface="Times New Roman" panose="02020603050405020304" pitchFamily="18" charset="0"/>
              </a:rPr>
              <a:t>CPRM </a:t>
            </a:r>
            <a:r>
              <a:rPr lang="en-US" sz="1200" i="1" dirty="0">
                <a:latin typeface="Times New Roman,Italic"/>
              </a:rPr>
              <a:t>– </a:t>
            </a:r>
            <a:r>
              <a:rPr lang="en-US" sz="1200" i="1" dirty="0">
                <a:latin typeface="Times New Roman" panose="02020603050405020304" pitchFamily="18" charset="0"/>
              </a:rPr>
              <a:t>Geological Survey of Brazil</a:t>
            </a:r>
            <a:endParaRPr lang="en-US" sz="1200" dirty="0"/>
          </a:p>
        </p:txBody>
      </p:sp>
      <p:pic>
        <p:nvPicPr>
          <p:cNvPr id="19" name="Picture 18"/>
          <p:cNvPicPr>
            <a:picLocks noChangeAspect="1"/>
          </p:cNvPicPr>
          <p:nvPr/>
        </p:nvPicPr>
        <p:blipFill>
          <a:blip r:embed="rId2"/>
          <a:stretch>
            <a:fillRect/>
          </a:stretch>
        </p:blipFill>
        <p:spPr>
          <a:xfrm>
            <a:off x="495393" y="1682636"/>
            <a:ext cx="4391025" cy="3363767"/>
          </a:xfrm>
          <a:prstGeom prst="rect">
            <a:avLst/>
          </a:prstGeom>
        </p:spPr>
      </p:pic>
      <p:pic>
        <p:nvPicPr>
          <p:cNvPr id="7" name="Picture 4" descr="Image result for airborne gamma ray spectrometry instru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95" y="4076690"/>
            <a:ext cx="2728561" cy="30514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Radiometrics"/>
          <p:cNvPicPr/>
          <p:nvPr/>
        </p:nvPicPr>
        <p:blipFill>
          <a:blip r:embed="rId4">
            <a:extLst>
              <a:ext uri="{28A0092B-C50C-407E-A947-70E740481C1C}">
                <a14:useLocalDpi xmlns:a14="http://schemas.microsoft.com/office/drawing/2010/main" val="0"/>
              </a:ext>
            </a:extLst>
          </a:blip>
          <a:srcRect/>
          <a:stretch>
            <a:fillRect/>
          </a:stretch>
        </p:blipFill>
        <p:spPr bwMode="auto">
          <a:xfrm>
            <a:off x="5304398" y="1682636"/>
            <a:ext cx="6737547" cy="3733426"/>
          </a:xfrm>
          <a:prstGeom prst="rect">
            <a:avLst/>
          </a:prstGeom>
          <a:noFill/>
          <a:ln>
            <a:noFill/>
          </a:ln>
        </p:spPr>
      </p:pic>
      <p:sp>
        <p:nvSpPr>
          <p:cNvPr id="2" name="Freeform 1"/>
          <p:cNvSpPr/>
          <p:nvPr/>
        </p:nvSpPr>
        <p:spPr>
          <a:xfrm>
            <a:off x="7860767" y="4203167"/>
            <a:ext cx="729040" cy="1095964"/>
          </a:xfrm>
          <a:custGeom>
            <a:avLst/>
            <a:gdLst>
              <a:gd name="connsiteX0" fmla="*/ 42423 w 521126"/>
              <a:gd name="connsiteY0" fmla="*/ 962590 h 998157"/>
              <a:gd name="connsiteX1" fmla="*/ 34739 w 521126"/>
              <a:gd name="connsiteY1" fmla="*/ 655229 h 998157"/>
              <a:gd name="connsiteX2" fmla="*/ 188420 w 521126"/>
              <a:gd name="connsiteY2" fmla="*/ 386288 h 998157"/>
              <a:gd name="connsiteX3" fmla="*/ 242208 w 521126"/>
              <a:gd name="connsiteY3" fmla="*/ 63558 h 998157"/>
              <a:gd name="connsiteX4" fmla="*/ 265260 w 521126"/>
              <a:gd name="connsiteY4" fmla="*/ 32822 h 998157"/>
              <a:gd name="connsiteX5" fmla="*/ 403573 w 521126"/>
              <a:gd name="connsiteY5" fmla="*/ 432392 h 998157"/>
              <a:gd name="connsiteX6" fmla="*/ 480413 w 521126"/>
              <a:gd name="connsiteY6" fmla="*/ 793541 h 998157"/>
              <a:gd name="connsiteX7" fmla="*/ 488097 w 521126"/>
              <a:gd name="connsiteY7" fmla="*/ 970274 h 998157"/>
              <a:gd name="connsiteX8" fmla="*/ 42423 w 521126"/>
              <a:gd name="connsiteY8" fmla="*/ 962590 h 99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126" h="998157">
                <a:moveTo>
                  <a:pt x="42423" y="962590"/>
                </a:moveTo>
                <a:cubicBezTo>
                  <a:pt x="-33137" y="910082"/>
                  <a:pt x="10406" y="751279"/>
                  <a:pt x="34739" y="655229"/>
                </a:cubicBezTo>
                <a:cubicBezTo>
                  <a:pt x="59072" y="559179"/>
                  <a:pt x="153842" y="484900"/>
                  <a:pt x="188420" y="386288"/>
                </a:cubicBezTo>
                <a:cubicBezTo>
                  <a:pt x="222998" y="287676"/>
                  <a:pt x="229401" y="122469"/>
                  <a:pt x="242208" y="63558"/>
                </a:cubicBezTo>
                <a:cubicBezTo>
                  <a:pt x="255015" y="4647"/>
                  <a:pt x="238366" y="-28650"/>
                  <a:pt x="265260" y="32822"/>
                </a:cubicBezTo>
                <a:cubicBezTo>
                  <a:pt x="292154" y="94294"/>
                  <a:pt x="367714" y="305606"/>
                  <a:pt x="403573" y="432392"/>
                </a:cubicBezTo>
                <a:cubicBezTo>
                  <a:pt x="439432" y="559178"/>
                  <a:pt x="466326" y="703894"/>
                  <a:pt x="480413" y="793541"/>
                </a:cubicBezTo>
                <a:cubicBezTo>
                  <a:pt x="494500" y="883188"/>
                  <a:pt x="559815" y="938257"/>
                  <a:pt x="488097" y="970274"/>
                </a:cubicBezTo>
                <a:cubicBezTo>
                  <a:pt x="416379" y="1002291"/>
                  <a:pt x="117983" y="1015098"/>
                  <a:pt x="42423" y="96259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712279" y="5109264"/>
            <a:ext cx="520517" cy="191380"/>
          </a:xfrm>
          <a:custGeom>
            <a:avLst/>
            <a:gdLst>
              <a:gd name="connsiteX0" fmla="*/ 39835 w 520517"/>
              <a:gd name="connsiteY0" fmla="*/ 177351 h 191380"/>
              <a:gd name="connsiteX1" fmla="*/ 39835 w 520517"/>
              <a:gd name="connsiteY1" fmla="*/ 46723 h 191380"/>
              <a:gd name="connsiteX2" fmla="*/ 201200 w 520517"/>
              <a:gd name="connsiteY2" fmla="*/ 31354 h 191380"/>
              <a:gd name="connsiteX3" fmla="*/ 278040 w 520517"/>
              <a:gd name="connsiteY3" fmla="*/ 618 h 191380"/>
              <a:gd name="connsiteX4" fmla="*/ 393301 w 520517"/>
              <a:gd name="connsiteY4" fmla="*/ 62091 h 191380"/>
              <a:gd name="connsiteX5" fmla="*/ 485509 w 520517"/>
              <a:gd name="connsiteY5" fmla="*/ 92827 h 191380"/>
              <a:gd name="connsiteX6" fmla="*/ 485509 w 520517"/>
              <a:gd name="connsiteY6" fmla="*/ 177351 h 191380"/>
              <a:gd name="connsiteX7" fmla="*/ 39835 w 520517"/>
              <a:gd name="connsiteY7" fmla="*/ 177351 h 1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517" h="191380">
                <a:moveTo>
                  <a:pt x="39835" y="177351"/>
                </a:moveTo>
                <a:cubicBezTo>
                  <a:pt x="-34444" y="155580"/>
                  <a:pt x="12941" y="71056"/>
                  <a:pt x="39835" y="46723"/>
                </a:cubicBezTo>
                <a:cubicBezTo>
                  <a:pt x="66729" y="22390"/>
                  <a:pt x="161499" y="39038"/>
                  <a:pt x="201200" y="31354"/>
                </a:cubicBezTo>
                <a:cubicBezTo>
                  <a:pt x="240901" y="23670"/>
                  <a:pt x="246023" y="-4505"/>
                  <a:pt x="278040" y="618"/>
                </a:cubicBezTo>
                <a:cubicBezTo>
                  <a:pt x="310057" y="5741"/>
                  <a:pt x="358723" y="46723"/>
                  <a:pt x="393301" y="62091"/>
                </a:cubicBezTo>
                <a:cubicBezTo>
                  <a:pt x="427879" y="77459"/>
                  <a:pt x="470141" y="73617"/>
                  <a:pt x="485509" y="92827"/>
                </a:cubicBezTo>
                <a:cubicBezTo>
                  <a:pt x="500877" y="112037"/>
                  <a:pt x="555946" y="161983"/>
                  <a:pt x="485509" y="177351"/>
                </a:cubicBezTo>
                <a:cubicBezTo>
                  <a:pt x="415072" y="192719"/>
                  <a:pt x="114114" y="199122"/>
                  <a:pt x="39835" y="177351"/>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506302" y="4953349"/>
            <a:ext cx="1004379" cy="345781"/>
          </a:xfrm>
          <a:custGeom>
            <a:avLst/>
            <a:gdLst>
              <a:gd name="connsiteX0" fmla="*/ 46025 w 847894"/>
              <a:gd name="connsiteY0" fmla="*/ 207469 h 238205"/>
              <a:gd name="connsiteX1" fmla="*/ 99814 w 847894"/>
              <a:gd name="connsiteY1" fmla="*/ 192101 h 238205"/>
              <a:gd name="connsiteX2" fmla="*/ 261178 w 847894"/>
              <a:gd name="connsiteY2" fmla="*/ 99893 h 238205"/>
              <a:gd name="connsiteX3" fmla="*/ 361071 w 847894"/>
              <a:gd name="connsiteY3" fmla="*/ 0 h 238205"/>
              <a:gd name="connsiteX4" fmla="*/ 491699 w 847894"/>
              <a:gd name="connsiteY4" fmla="*/ 99893 h 238205"/>
              <a:gd name="connsiteX5" fmla="*/ 699168 w 847894"/>
              <a:gd name="connsiteY5" fmla="*/ 215153 h 238205"/>
              <a:gd name="connsiteX6" fmla="*/ 791377 w 847894"/>
              <a:gd name="connsiteY6" fmla="*/ 215153 h 238205"/>
              <a:gd name="connsiteX7" fmla="*/ 791377 w 847894"/>
              <a:gd name="connsiteY7" fmla="*/ 238205 h 238205"/>
              <a:gd name="connsiteX8" fmla="*/ 46025 w 847894"/>
              <a:gd name="connsiteY8" fmla="*/ 207469 h 23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894" h="238205">
                <a:moveTo>
                  <a:pt x="46025" y="207469"/>
                </a:moveTo>
                <a:cubicBezTo>
                  <a:pt x="-69235" y="199785"/>
                  <a:pt x="63955" y="210030"/>
                  <a:pt x="99814" y="192101"/>
                </a:cubicBezTo>
                <a:cubicBezTo>
                  <a:pt x="135673" y="174172"/>
                  <a:pt x="217635" y="131910"/>
                  <a:pt x="261178" y="99893"/>
                </a:cubicBezTo>
                <a:cubicBezTo>
                  <a:pt x="304721" y="67876"/>
                  <a:pt x="322651" y="0"/>
                  <a:pt x="361071" y="0"/>
                </a:cubicBezTo>
                <a:cubicBezTo>
                  <a:pt x="399491" y="0"/>
                  <a:pt x="435350" y="64034"/>
                  <a:pt x="491699" y="99893"/>
                </a:cubicBezTo>
                <a:cubicBezTo>
                  <a:pt x="548048" y="135752"/>
                  <a:pt x="649222" y="195943"/>
                  <a:pt x="699168" y="215153"/>
                </a:cubicBezTo>
                <a:cubicBezTo>
                  <a:pt x="749114" y="234363"/>
                  <a:pt x="776009" y="211311"/>
                  <a:pt x="791377" y="215153"/>
                </a:cubicBezTo>
                <a:cubicBezTo>
                  <a:pt x="806745" y="218995"/>
                  <a:pt x="910479" y="233082"/>
                  <a:pt x="791377" y="238205"/>
                </a:cubicBezTo>
                <a:lnTo>
                  <a:pt x="46025" y="207469"/>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89807" y="5440153"/>
            <a:ext cx="1504001" cy="369332"/>
          </a:xfrm>
          <a:prstGeom prst="rect">
            <a:avLst/>
          </a:prstGeom>
          <a:noFill/>
        </p:spPr>
        <p:txBody>
          <a:bodyPr wrap="none" rtlCol="0">
            <a:spAutoFit/>
          </a:bodyPr>
          <a:lstStyle/>
          <a:p>
            <a:r>
              <a:rPr lang="en-US" dirty="0" smtClean="0"/>
              <a:t>Higher energy</a:t>
            </a:r>
            <a:endParaRPr lang="en-US" dirty="0"/>
          </a:p>
        </p:txBody>
      </p:sp>
      <p:cxnSp>
        <p:nvCxnSpPr>
          <p:cNvPr id="11" name="Straight Arrow Connector 10"/>
          <p:cNvCxnSpPr/>
          <p:nvPr/>
        </p:nvCxnSpPr>
        <p:spPr>
          <a:xfrm flipH="1">
            <a:off x="6462272" y="5631571"/>
            <a:ext cx="20385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93976" y="5299130"/>
            <a:ext cx="64479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09633" y="2892453"/>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21" name="TextBox 20"/>
          <p:cNvSpPr txBox="1"/>
          <p:nvPr/>
        </p:nvSpPr>
        <p:spPr>
          <a:xfrm>
            <a:off x="8972537" y="362363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22" name="TextBox 21"/>
          <p:cNvSpPr txBox="1"/>
          <p:nvPr/>
        </p:nvSpPr>
        <p:spPr>
          <a:xfrm>
            <a:off x="10506302" y="3121551"/>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cxnSp>
        <p:nvCxnSpPr>
          <p:cNvPr id="16" name="Straight Arrow Connector 15"/>
          <p:cNvCxnSpPr/>
          <p:nvPr/>
        </p:nvCxnSpPr>
        <p:spPr>
          <a:xfrm>
            <a:off x="10924281" y="3490883"/>
            <a:ext cx="15000" cy="142769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2"/>
          </p:cNvCxnSpPr>
          <p:nvPr/>
        </p:nvCxnSpPr>
        <p:spPr>
          <a:xfrm flipH="1">
            <a:off x="9007787" y="3992967"/>
            <a:ext cx="464278" cy="958869"/>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589124" y="3312845"/>
            <a:ext cx="636163" cy="8888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094752" y="5593297"/>
            <a:ext cx="3045255" cy="1288060"/>
            <a:chOff x="9094752" y="5593297"/>
            <a:chExt cx="3045255" cy="1288060"/>
          </a:xfrm>
        </p:grpSpPr>
        <p:pic>
          <p:nvPicPr>
            <p:cNvPr id="8" name="Picture 7" descr="Radiometrics"/>
            <p:cNvPicPr/>
            <p:nvPr/>
          </p:nvPicPr>
          <p:blipFill>
            <a:blip r:embed="rId5">
              <a:extLst>
                <a:ext uri="{28A0092B-C50C-407E-A947-70E740481C1C}">
                  <a14:useLocalDpi xmlns:a14="http://schemas.microsoft.com/office/drawing/2010/main" val="0"/>
                </a:ext>
              </a:extLst>
            </a:blip>
            <a:srcRect/>
            <a:stretch>
              <a:fillRect/>
            </a:stretch>
          </p:blipFill>
          <p:spPr bwMode="auto">
            <a:xfrm>
              <a:off x="9817223" y="5833576"/>
              <a:ext cx="1595846" cy="1024424"/>
            </a:xfrm>
            <a:prstGeom prst="rect">
              <a:avLst/>
            </a:prstGeom>
            <a:noFill/>
            <a:ln>
              <a:noFill/>
            </a:ln>
          </p:spPr>
        </p:pic>
        <p:sp>
          <p:nvSpPr>
            <p:cNvPr id="14" name="TextBox 13"/>
            <p:cNvSpPr txBox="1"/>
            <p:nvPr/>
          </p:nvSpPr>
          <p:spPr>
            <a:xfrm>
              <a:off x="10182781" y="5593297"/>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18" name="TextBox 17"/>
            <p:cNvSpPr txBox="1"/>
            <p:nvPr/>
          </p:nvSpPr>
          <p:spPr>
            <a:xfrm>
              <a:off x="9094752" y="651202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35" name="TextBox 34"/>
            <p:cNvSpPr txBox="1"/>
            <p:nvPr/>
          </p:nvSpPr>
          <p:spPr>
            <a:xfrm>
              <a:off x="11160252" y="6485868"/>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grpSp>
      <p:sp>
        <p:nvSpPr>
          <p:cNvPr id="34" name="Rectangle 33"/>
          <p:cNvSpPr/>
          <p:nvPr/>
        </p:nvSpPr>
        <p:spPr>
          <a:xfrm>
            <a:off x="6106672" y="1693924"/>
            <a:ext cx="6096000" cy="1200329"/>
          </a:xfrm>
          <a:prstGeom prst="rect">
            <a:avLst/>
          </a:prstGeom>
          <a:solidFill>
            <a:schemeClr val="bg1"/>
          </a:solidFill>
        </p:spPr>
        <p:txBody>
          <a:bodyPr>
            <a:spAutoFit/>
          </a:bodyPr>
          <a:lstStyle/>
          <a:p>
            <a:r>
              <a:rPr lang="en-US" dirty="0">
                <a:solidFill>
                  <a:srgbClr val="333333"/>
                </a:solidFill>
                <a:latin typeface="Arial" panose="020B0604020202020204" pitchFamily="34" charset="0"/>
                <a:ea typeface="Times New Roman" panose="02020603050405020304" pitchFamily="18" charset="0"/>
              </a:rPr>
              <a:t>Gamma rays can travel for up to 300 m through air, but are stopped by water and other molecules (</a:t>
            </a:r>
            <a:r>
              <a:rPr lang="en-US" dirty="0" err="1">
                <a:solidFill>
                  <a:srgbClr val="333333"/>
                </a:solidFill>
                <a:latin typeface="Arial" panose="020B0604020202020204" pitchFamily="34" charset="0"/>
                <a:ea typeface="Times New Roman" panose="02020603050405020304" pitchFamily="18" charset="0"/>
              </a:rPr>
              <a:t>eg</a:t>
            </a:r>
            <a:r>
              <a:rPr lang="en-US" dirty="0">
                <a:solidFill>
                  <a:srgbClr val="333333"/>
                </a:solidFill>
                <a:latin typeface="Arial" panose="020B0604020202020204" pitchFamily="34" charset="0"/>
                <a:ea typeface="Times New Roman" panose="02020603050405020304" pitchFamily="18" charset="0"/>
              </a:rPr>
              <a:t> in soil, rock). The energy of each gamma ray is characteristic of the radioactive element it came from.</a:t>
            </a:r>
            <a:endParaRPr lang="en-US" dirty="0"/>
          </a:p>
        </p:txBody>
      </p:sp>
      <p:sp>
        <p:nvSpPr>
          <p:cNvPr id="36" name="Rectangle 35"/>
          <p:cNvSpPr/>
          <p:nvPr/>
        </p:nvSpPr>
        <p:spPr>
          <a:xfrm>
            <a:off x="5246610" y="5254752"/>
            <a:ext cx="6931338" cy="646331"/>
          </a:xfrm>
          <a:prstGeom prst="rect">
            <a:avLst/>
          </a:prstGeom>
          <a:solidFill>
            <a:schemeClr val="bg1"/>
          </a:solidFill>
        </p:spPr>
        <p:txBody>
          <a:bodyPr wrap="square">
            <a:spAutoFit/>
          </a:bodyPr>
          <a:lstStyle/>
          <a:p>
            <a:r>
              <a:rPr lang="en-US" dirty="0">
                <a:solidFill>
                  <a:srgbClr val="333333"/>
                </a:solidFill>
                <a:latin typeface="Arial" panose="020B0604020202020204" pitchFamily="34" charset="0"/>
                <a:ea typeface="Times New Roman" panose="02020603050405020304" pitchFamily="18" charset="0"/>
              </a:rPr>
              <a:t>measuring the energy of gamma rays being emitted in an area, we can infer the presence of particular minerals in the earth’s surface.</a:t>
            </a:r>
            <a:endParaRPr lang="en-US" dirty="0"/>
          </a:p>
        </p:txBody>
      </p:sp>
      <p:sp>
        <p:nvSpPr>
          <p:cNvPr id="39" name="TextBox 38"/>
          <p:cNvSpPr txBox="1"/>
          <p:nvPr/>
        </p:nvSpPr>
        <p:spPr>
          <a:xfrm rot="16200000">
            <a:off x="4612744" y="3247360"/>
            <a:ext cx="1013291" cy="369332"/>
          </a:xfrm>
          <a:prstGeom prst="rect">
            <a:avLst/>
          </a:prstGeom>
          <a:solidFill>
            <a:schemeClr val="bg1"/>
          </a:solidFill>
        </p:spPr>
        <p:txBody>
          <a:bodyPr wrap="none" rtlCol="0">
            <a:spAutoFit/>
          </a:bodyPr>
          <a:lstStyle/>
          <a:p>
            <a:r>
              <a:rPr lang="en-US" dirty="0" smtClean="0">
                <a:solidFill>
                  <a:srgbClr val="FF0000"/>
                </a:solidFill>
              </a:rPr>
              <a:t>Counts/s</a:t>
            </a:r>
            <a:endParaRPr lang="en-US" dirty="0">
              <a:solidFill>
                <a:srgbClr val="FF0000"/>
              </a:solidFill>
            </a:endParaRPr>
          </a:p>
        </p:txBody>
      </p:sp>
      <p:pic>
        <p:nvPicPr>
          <p:cNvPr id="40" name="Picture 39" descr="Radiometrics"/>
          <p:cNvPicPr/>
          <p:nvPr/>
        </p:nvPicPr>
        <p:blipFill>
          <a:blip r:embed="rId6">
            <a:extLst>
              <a:ext uri="{28A0092B-C50C-407E-A947-70E740481C1C}">
                <a14:useLocalDpi xmlns:a14="http://schemas.microsoft.com/office/drawing/2010/main" val="0"/>
              </a:ext>
            </a:extLst>
          </a:blip>
          <a:srcRect/>
          <a:stretch>
            <a:fillRect/>
          </a:stretch>
        </p:blipFill>
        <p:spPr bwMode="auto">
          <a:xfrm>
            <a:off x="4883518" y="1668703"/>
            <a:ext cx="7234632" cy="4239683"/>
          </a:xfrm>
          <a:prstGeom prst="rect">
            <a:avLst/>
          </a:prstGeom>
          <a:noFill/>
          <a:ln>
            <a:noFill/>
          </a:ln>
        </p:spPr>
      </p:pic>
    </p:spTree>
    <p:extLst>
      <p:ext uri="{BB962C8B-B14F-4D97-AF65-F5344CB8AC3E}">
        <p14:creationId xmlns:p14="http://schemas.microsoft.com/office/powerpoint/2010/main" val="2627754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307342" y="759306"/>
            <a:ext cx="14439900" cy="738664"/>
          </a:xfrm>
          <a:prstGeom prst="rect">
            <a:avLst/>
          </a:prstGeom>
        </p:spPr>
        <p:txBody>
          <a:bodyPr wrap="square">
            <a:spAutoFit/>
          </a:bodyPr>
          <a:lstStyle/>
          <a:p>
            <a:pPr algn="ctr"/>
            <a:r>
              <a:rPr lang="en-US" b="1" dirty="0">
                <a:latin typeface="Times New Roman" panose="02020603050405020304" pitchFamily="18" charset="0"/>
              </a:rPr>
              <a:t>Principal Component Analysis and K-means analysis of airborne gamma ray </a:t>
            </a:r>
            <a:r>
              <a:rPr lang="en-US" b="1" dirty="0" smtClean="0">
                <a:latin typeface="Times New Roman" panose="02020603050405020304" pitchFamily="18" charset="0"/>
              </a:rPr>
              <a:t>spectrometry surveys</a:t>
            </a:r>
            <a:endParaRPr lang="en-US" b="1" dirty="0">
              <a:latin typeface="Times New Roman" panose="02020603050405020304" pitchFamily="18" charset="0"/>
            </a:endParaRPr>
          </a:p>
          <a:p>
            <a:pPr algn="ctr"/>
            <a:r>
              <a:rPr lang="en-US" sz="1200" i="1" dirty="0">
                <a:latin typeface="Times New Roman" panose="02020603050405020304" pitchFamily="18" charset="0"/>
              </a:rPr>
              <a:t>Rafael </a:t>
            </a:r>
            <a:r>
              <a:rPr lang="en-US" sz="1200" i="1" dirty="0" err="1">
                <a:latin typeface="Times New Roman" panose="02020603050405020304" pitchFamily="18" charset="0"/>
              </a:rPr>
              <a:t>Pires</a:t>
            </a:r>
            <a:r>
              <a:rPr lang="en-US" sz="1200" i="1" dirty="0">
                <a:latin typeface="Times New Roman" panose="02020603050405020304" pitchFamily="18" charset="0"/>
              </a:rPr>
              <a:t> de Lima</a:t>
            </a:r>
            <a:r>
              <a:rPr lang="en-US" sz="500" i="1" dirty="0">
                <a:latin typeface="Times New Roman" panose="02020603050405020304" pitchFamily="18" charset="0"/>
              </a:rPr>
              <a:t>1,2 </a:t>
            </a:r>
            <a:r>
              <a:rPr lang="en-US" sz="1200" i="1" dirty="0">
                <a:latin typeface="Times New Roman" panose="02020603050405020304" pitchFamily="18" charset="0"/>
              </a:rPr>
              <a:t>and Kurt J. Marfurt</a:t>
            </a:r>
            <a:r>
              <a:rPr lang="en-US" sz="500" i="1" dirty="0">
                <a:latin typeface="Times New Roman" panose="02020603050405020304" pitchFamily="18" charset="0"/>
              </a:rPr>
              <a:t>1</a:t>
            </a:r>
          </a:p>
          <a:p>
            <a:pPr algn="ctr"/>
            <a:r>
              <a:rPr lang="en-US" sz="500" i="1" dirty="0">
                <a:latin typeface="Times New Roman" panose="02020603050405020304" pitchFamily="18" charset="0"/>
              </a:rPr>
              <a:t>1</a:t>
            </a:r>
            <a:r>
              <a:rPr lang="en-US" sz="1200" i="1" dirty="0">
                <a:latin typeface="Times New Roman" panose="02020603050405020304" pitchFamily="18" charset="0"/>
              </a:rPr>
              <a:t>The University of Oklahoma, </a:t>
            </a:r>
            <a:r>
              <a:rPr lang="en-US" sz="500" i="1" dirty="0">
                <a:latin typeface="Times New Roman" panose="02020603050405020304" pitchFamily="18" charset="0"/>
              </a:rPr>
              <a:t>2</a:t>
            </a:r>
            <a:r>
              <a:rPr lang="en-US" sz="1200" i="1" dirty="0">
                <a:latin typeface="Times New Roman" panose="02020603050405020304" pitchFamily="18" charset="0"/>
              </a:rPr>
              <a:t>CPRM </a:t>
            </a:r>
            <a:r>
              <a:rPr lang="en-US" sz="1200" i="1" dirty="0">
                <a:latin typeface="Times New Roman,Italic"/>
              </a:rPr>
              <a:t>– </a:t>
            </a:r>
            <a:r>
              <a:rPr lang="en-US" sz="1200" i="1" dirty="0">
                <a:latin typeface="Times New Roman" panose="02020603050405020304" pitchFamily="18" charset="0"/>
              </a:rPr>
              <a:t>Geological Survey of Brazil</a:t>
            </a:r>
            <a:endParaRPr lang="en-US" sz="1200" dirty="0"/>
          </a:p>
        </p:txBody>
      </p:sp>
      <p:pic>
        <p:nvPicPr>
          <p:cNvPr id="19" name="Picture 18"/>
          <p:cNvPicPr>
            <a:picLocks noChangeAspect="1"/>
          </p:cNvPicPr>
          <p:nvPr/>
        </p:nvPicPr>
        <p:blipFill>
          <a:blip r:embed="rId2"/>
          <a:stretch>
            <a:fillRect/>
          </a:stretch>
        </p:blipFill>
        <p:spPr>
          <a:xfrm>
            <a:off x="495393" y="1682636"/>
            <a:ext cx="4391025" cy="3363767"/>
          </a:xfrm>
          <a:prstGeom prst="rect">
            <a:avLst/>
          </a:prstGeom>
        </p:spPr>
      </p:pic>
      <p:pic>
        <p:nvPicPr>
          <p:cNvPr id="6" name="Picture 5" descr="Radiometrics"/>
          <p:cNvPicPr/>
          <p:nvPr/>
        </p:nvPicPr>
        <p:blipFill>
          <a:blip r:embed="rId3">
            <a:extLst>
              <a:ext uri="{28A0092B-C50C-407E-A947-70E740481C1C}">
                <a14:useLocalDpi xmlns:a14="http://schemas.microsoft.com/office/drawing/2010/main" val="0"/>
              </a:ext>
            </a:extLst>
          </a:blip>
          <a:srcRect/>
          <a:stretch>
            <a:fillRect/>
          </a:stretch>
        </p:blipFill>
        <p:spPr bwMode="auto">
          <a:xfrm>
            <a:off x="5304398" y="1682636"/>
            <a:ext cx="6737547" cy="3733426"/>
          </a:xfrm>
          <a:prstGeom prst="rect">
            <a:avLst/>
          </a:prstGeom>
          <a:noFill/>
          <a:ln>
            <a:noFill/>
          </a:ln>
        </p:spPr>
      </p:pic>
      <p:sp>
        <p:nvSpPr>
          <p:cNvPr id="2" name="Freeform 1"/>
          <p:cNvSpPr/>
          <p:nvPr/>
        </p:nvSpPr>
        <p:spPr>
          <a:xfrm>
            <a:off x="7860767" y="4203167"/>
            <a:ext cx="729040" cy="1095964"/>
          </a:xfrm>
          <a:custGeom>
            <a:avLst/>
            <a:gdLst>
              <a:gd name="connsiteX0" fmla="*/ 42423 w 521126"/>
              <a:gd name="connsiteY0" fmla="*/ 962590 h 998157"/>
              <a:gd name="connsiteX1" fmla="*/ 34739 w 521126"/>
              <a:gd name="connsiteY1" fmla="*/ 655229 h 998157"/>
              <a:gd name="connsiteX2" fmla="*/ 188420 w 521126"/>
              <a:gd name="connsiteY2" fmla="*/ 386288 h 998157"/>
              <a:gd name="connsiteX3" fmla="*/ 242208 w 521126"/>
              <a:gd name="connsiteY3" fmla="*/ 63558 h 998157"/>
              <a:gd name="connsiteX4" fmla="*/ 265260 w 521126"/>
              <a:gd name="connsiteY4" fmla="*/ 32822 h 998157"/>
              <a:gd name="connsiteX5" fmla="*/ 403573 w 521126"/>
              <a:gd name="connsiteY5" fmla="*/ 432392 h 998157"/>
              <a:gd name="connsiteX6" fmla="*/ 480413 w 521126"/>
              <a:gd name="connsiteY6" fmla="*/ 793541 h 998157"/>
              <a:gd name="connsiteX7" fmla="*/ 488097 w 521126"/>
              <a:gd name="connsiteY7" fmla="*/ 970274 h 998157"/>
              <a:gd name="connsiteX8" fmla="*/ 42423 w 521126"/>
              <a:gd name="connsiteY8" fmla="*/ 962590 h 99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1126" h="998157">
                <a:moveTo>
                  <a:pt x="42423" y="962590"/>
                </a:moveTo>
                <a:cubicBezTo>
                  <a:pt x="-33137" y="910082"/>
                  <a:pt x="10406" y="751279"/>
                  <a:pt x="34739" y="655229"/>
                </a:cubicBezTo>
                <a:cubicBezTo>
                  <a:pt x="59072" y="559179"/>
                  <a:pt x="153842" y="484900"/>
                  <a:pt x="188420" y="386288"/>
                </a:cubicBezTo>
                <a:cubicBezTo>
                  <a:pt x="222998" y="287676"/>
                  <a:pt x="229401" y="122469"/>
                  <a:pt x="242208" y="63558"/>
                </a:cubicBezTo>
                <a:cubicBezTo>
                  <a:pt x="255015" y="4647"/>
                  <a:pt x="238366" y="-28650"/>
                  <a:pt x="265260" y="32822"/>
                </a:cubicBezTo>
                <a:cubicBezTo>
                  <a:pt x="292154" y="94294"/>
                  <a:pt x="367714" y="305606"/>
                  <a:pt x="403573" y="432392"/>
                </a:cubicBezTo>
                <a:cubicBezTo>
                  <a:pt x="439432" y="559178"/>
                  <a:pt x="466326" y="703894"/>
                  <a:pt x="480413" y="793541"/>
                </a:cubicBezTo>
                <a:cubicBezTo>
                  <a:pt x="494500" y="883188"/>
                  <a:pt x="559815" y="938257"/>
                  <a:pt x="488097" y="970274"/>
                </a:cubicBezTo>
                <a:cubicBezTo>
                  <a:pt x="416379" y="1002291"/>
                  <a:pt x="117983" y="1015098"/>
                  <a:pt x="42423" y="962590"/>
                </a:cubicBez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p:cNvSpPr/>
          <p:nvPr/>
        </p:nvSpPr>
        <p:spPr>
          <a:xfrm>
            <a:off x="8712279" y="5109264"/>
            <a:ext cx="520517" cy="191380"/>
          </a:xfrm>
          <a:custGeom>
            <a:avLst/>
            <a:gdLst>
              <a:gd name="connsiteX0" fmla="*/ 39835 w 520517"/>
              <a:gd name="connsiteY0" fmla="*/ 177351 h 191380"/>
              <a:gd name="connsiteX1" fmla="*/ 39835 w 520517"/>
              <a:gd name="connsiteY1" fmla="*/ 46723 h 191380"/>
              <a:gd name="connsiteX2" fmla="*/ 201200 w 520517"/>
              <a:gd name="connsiteY2" fmla="*/ 31354 h 191380"/>
              <a:gd name="connsiteX3" fmla="*/ 278040 w 520517"/>
              <a:gd name="connsiteY3" fmla="*/ 618 h 191380"/>
              <a:gd name="connsiteX4" fmla="*/ 393301 w 520517"/>
              <a:gd name="connsiteY4" fmla="*/ 62091 h 191380"/>
              <a:gd name="connsiteX5" fmla="*/ 485509 w 520517"/>
              <a:gd name="connsiteY5" fmla="*/ 92827 h 191380"/>
              <a:gd name="connsiteX6" fmla="*/ 485509 w 520517"/>
              <a:gd name="connsiteY6" fmla="*/ 177351 h 191380"/>
              <a:gd name="connsiteX7" fmla="*/ 39835 w 520517"/>
              <a:gd name="connsiteY7" fmla="*/ 177351 h 1913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0517" h="191380">
                <a:moveTo>
                  <a:pt x="39835" y="177351"/>
                </a:moveTo>
                <a:cubicBezTo>
                  <a:pt x="-34444" y="155580"/>
                  <a:pt x="12941" y="71056"/>
                  <a:pt x="39835" y="46723"/>
                </a:cubicBezTo>
                <a:cubicBezTo>
                  <a:pt x="66729" y="22390"/>
                  <a:pt x="161499" y="39038"/>
                  <a:pt x="201200" y="31354"/>
                </a:cubicBezTo>
                <a:cubicBezTo>
                  <a:pt x="240901" y="23670"/>
                  <a:pt x="246023" y="-4505"/>
                  <a:pt x="278040" y="618"/>
                </a:cubicBezTo>
                <a:cubicBezTo>
                  <a:pt x="310057" y="5741"/>
                  <a:pt x="358723" y="46723"/>
                  <a:pt x="393301" y="62091"/>
                </a:cubicBezTo>
                <a:cubicBezTo>
                  <a:pt x="427879" y="77459"/>
                  <a:pt x="470141" y="73617"/>
                  <a:pt x="485509" y="92827"/>
                </a:cubicBezTo>
                <a:cubicBezTo>
                  <a:pt x="500877" y="112037"/>
                  <a:pt x="555946" y="161983"/>
                  <a:pt x="485509" y="177351"/>
                </a:cubicBezTo>
                <a:cubicBezTo>
                  <a:pt x="415072" y="192719"/>
                  <a:pt x="114114" y="199122"/>
                  <a:pt x="39835" y="177351"/>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reeform 3"/>
          <p:cNvSpPr/>
          <p:nvPr/>
        </p:nvSpPr>
        <p:spPr>
          <a:xfrm>
            <a:off x="10506302" y="4953349"/>
            <a:ext cx="1004379" cy="345781"/>
          </a:xfrm>
          <a:custGeom>
            <a:avLst/>
            <a:gdLst>
              <a:gd name="connsiteX0" fmla="*/ 46025 w 847894"/>
              <a:gd name="connsiteY0" fmla="*/ 207469 h 238205"/>
              <a:gd name="connsiteX1" fmla="*/ 99814 w 847894"/>
              <a:gd name="connsiteY1" fmla="*/ 192101 h 238205"/>
              <a:gd name="connsiteX2" fmla="*/ 261178 w 847894"/>
              <a:gd name="connsiteY2" fmla="*/ 99893 h 238205"/>
              <a:gd name="connsiteX3" fmla="*/ 361071 w 847894"/>
              <a:gd name="connsiteY3" fmla="*/ 0 h 238205"/>
              <a:gd name="connsiteX4" fmla="*/ 491699 w 847894"/>
              <a:gd name="connsiteY4" fmla="*/ 99893 h 238205"/>
              <a:gd name="connsiteX5" fmla="*/ 699168 w 847894"/>
              <a:gd name="connsiteY5" fmla="*/ 215153 h 238205"/>
              <a:gd name="connsiteX6" fmla="*/ 791377 w 847894"/>
              <a:gd name="connsiteY6" fmla="*/ 215153 h 238205"/>
              <a:gd name="connsiteX7" fmla="*/ 791377 w 847894"/>
              <a:gd name="connsiteY7" fmla="*/ 238205 h 238205"/>
              <a:gd name="connsiteX8" fmla="*/ 46025 w 847894"/>
              <a:gd name="connsiteY8" fmla="*/ 207469 h 23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894" h="238205">
                <a:moveTo>
                  <a:pt x="46025" y="207469"/>
                </a:moveTo>
                <a:cubicBezTo>
                  <a:pt x="-69235" y="199785"/>
                  <a:pt x="63955" y="210030"/>
                  <a:pt x="99814" y="192101"/>
                </a:cubicBezTo>
                <a:cubicBezTo>
                  <a:pt x="135673" y="174172"/>
                  <a:pt x="217635" y="131910"/>
                  <a:pt x="261178" y="99893"/>
                </a:cubicBezTo>
                <a:cubicBezTo>
                  <a:pt x="304721" y="67876"/>
                  <a:pt x="322651" y="0"/>
                  <a:pt x="361071" y="0"/>
                </a:cubicBezTo>
                <a:cubicBezTo>
                  <a:pt x="399491" y="0"/>
                  <a:pt x="435350" y="64034"/>
                  <a:pt x="491699" y="99893"/>
                </a:cubicBezTo>
                <a:cubicBezTo>
                  <a:pt x="548048" y="135752"/>
                  <a:pt x="649222" y="195943"/>
                  <a:pt x="699168" y="215153"/>
                </a:cubicBezTo>
                <a:cubicBezTo>
                  <a:pt x="749114" y="234363"/>
                  <a:pt x="776009" y="211311"/>
                  <a:pt x="791377" y="215153"/>
                </a:cubicBezTo>
                <a:cubicBezTo>
                  <a:pt x="806745" y="218995"/>
                  <a:pt x="910479" y="233082"/>
                  <a:pt x="791377" y="238205"/>
                </a:cubicBezTo>
                <a:lnTo>
                  <a:pt x="46025" y="207469"/>
                </a:ln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589807" y="5440153"/>
            <a:ext cx="1504001" cy="369332"/>
          </a:xfrm>
          <a:prstGeom prst="rect">
            <a:avLst/>
          </a:prstGeom>
          <a:noFill/>
        </p:spPr>
        <p:txBody>
          <a:bodyPr wrap="none" rtlCol="0">
            <a:spAutoFit/>
          </a:bodyPr>
          <a:lstStyle/>
          <a:p>
            <a:r>
              <a:rPr lang="en-US" dirty="0" smtClean="0"/>
              <a:t>Higher energy</a:t>
            </a:r>
            <a:endParaRPr lang="en-US" dirty="0"/>
          </a:p>
        </p:txBody>
      </p:sp>
      <p:cxnSp>
        <p:nvCxnSpPr>
          <p:cNvPr id="11" name="Straight Arrow Connector 10"/>
          <p:cNvCxnSpPr/>
          <p:nvPr/>
        </p:nvCxnSpPr>
        <p:spPr>
          <a:xfrm flipH="1">
            <a:off x="6462272" y="5631571"/>
            <a:ext cx="20385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5593976" y="5299130"/>
            <a:ext cx="6447969"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09633" y="2892453"/>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21" name="TextBox 20"/>
          <p:cNvSpPr txBox="1"/>
          <p:nvPr/>
        </p:nvSpPr>
        <p:spPr>
          <a:xfrm>
            <a:off x="8972537" y="362363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22" name="TextBox 21"/>
          <p:cNvSpPr txBox="1"/>
          <p:nvPr/>
        </p:nvSpPr>
        <p:spPr>
          <a:xfrm>
            <a:off x="10506302" y="3121551"/>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cxnSp>
        <p:nvCxnSpPr>
          <p:cNvPr id="16" name="Straight Arrow Connector 15"/>
          <p:cNvCxnSpPr/>
          <p:nvPr/>
        </p:nvCxnSpPr>
        <p:spPr>
          <a:xfrm>
            <a:off x="10924281" y="3490883"/>
            <a:ext cx="15000" cy="1427696"/>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1" idx="2"/>
          </p:cNvCxnSpPr>
          <p:nvPr/>
        </p:nvCxnSpPr>
        <p:spPr>
          <a:xfrm flipH="1">
            <a:off x="9007787" y="3992967"/>
            <a:ext cx="464278" cy="958869"/>
          </a:xfrm>
          <a:prstGeom prst="straightConnector1">
            <a:avLst/>
          </a:prstGeom>
          <a:ln w="7620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7589124" y="3312845"/>
            <a:ext cx="636163" cy="88880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3" name="Group 32"/>
          <p:cNvGrpSpPr/>
          <p:nvPr/>
        </p:nvGrpSpPr>
        <p:grpSpPr>
          <a:xfrm>
            <a:off x="9094752" y="5593297"/>
            <a:ext cx="3045255" cy="1288060"/>
            <a:chOff x="9094752" y="5593297"/>
            <a:chExt cx="3045255" cy="1288060"/>
          </a:xfrm>
        </p:grpSpPr>
        <p:pic>
          <p:nvPicPr>
            <p:cNvPr id="8" name="Picture 7" descr="Radiometrics"/>
            <p:cNvPicPr/>
            <p:nvPr/>
          </p:nvPicPr>
          <p:blipFill>
            <a:blip r:embed="rId4">
              <a:extLst>
                <a:ext uri="{28A0092B-C50C-407E-A947-70E740481C1C}">
                  <a14:useLocalDpi xmlns:a14="http://schemas.microsoft.com/office/drawing/2010/main" val="0"/>
                </a:ext>
              </a:extLst>
            </a:blip>
            <a:srcRect/>
            <a:stretch>
              <a:fillRect/>
            </a:stretch>
          </p:blipFill>
          <p:spPr bwMode="auto">
            <a:xfrm>
              <a:off x="9817223" y="5833576"/>
              <a:ext cx="1595846" cy="1024424"/>
            </a:xfrm>
            <a:prstGeom prst="rect">
              <a:avLst/>
            </a:prstGeom>
            <a:noFill/>
            <a:ln>
              <a:noFill/>
            </a:ln>
          </p:spPr>
        </p:pic>
        <p:sp>
          <p:nvSpPr>
            <p:cNvPr id="14" name="TextBox 13"/>
            <p:cNvSpPr txBox="1"/>
            <p:nvPr/>
          </p:nvSpPr>
          <p:spPr>
            <a:xfrm>
              <a:off x="10182781" y="5593297"/>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18" name="TextBox 17"/>
            <p:cNvSpPr txBox="1"/>
            <p:nvPr/>
          </p:nvSpPr>
          <p:spPr>
            <a:xfrm>
              <a:off x="9094752" y="651202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35" name="TextBox 34"/>
            <p:cNvSpPr txBox="1"/>
            <p:nvPr/>
          </p:nvSpPr>
          <p:spPr>
            <a:xfrm>
              <a:off x="11160252" y="6485868"/>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grpSp>
      <p:sp>
        <p:nvSpPr>
          <p:cNvPr id="34" name="Rectangle 33"/>
          <p:cNvSpPr/>
          <p:nvPr/>
        </p:nvSpPr>
        <p:spPr>
          <a:xfrm>
            <a:off x="6106672" y="1693924"/>
            <a:ext cx="6096000" cy="1200329"/>
          </a:xfrm>
          <a:prstGeom prst="rect">
            <a:avLst/>
          </a:prstGeom>
          <a:solidFill>
            <a:schemeClr val="bg1"/>
          </a:solidFill>
        </p:spPr>
        <p:txBody>
          <a:bodyPr>
            <a:spAutoFit/>
          </a:bodyPr>
          <a:lstStyle/>
          <a:p>
            <a:r>
              <a:rPr lang="en-US" dirty="0">
                <a:solidFill>
                  <a:srgbClr val="333333"/>
                </a:solidFill>
                <a:latin typeface="Arial" panose="020B0604020202020204" pitchFamily="34" charset="0"/>
                <a:ea typeface="Times New Roman" panose="02020603050405020304" pitchFamily="18" charset="0"/>
              </a:rPr>
              <a:t>Gamma rays can travel for up to 300 m through air, but are stopped by water and other molecules (</a:t>
            </a:r>
            <a:r>
              <a:rPr lang="en-US" dirty="0" err="1">
                <a:solidFill>
                  <a:srgbClr val="333333"/>
                </a:solidFill>
                <a:latin typeface="Arial" panose="020B0604020202020204" pitchFamily="34" charset="0"/>
                <a:ea typeface="Times New Roman" panose="02020603050405020304" pitchFamily="18" charset="0"/>
              </a:rPr>
              <a:t>eg</a:t>
            </a:r>
            <a:r>
              <a:rPr lang="en-US" dirty="0">
                <a:solidFill>
                  <a:srgbClr val="333333"/>
                </a:solidFill>
                <a:latin typeface="Arial" panose="020B0604020202020204" pitchFamily="34" charset="0"/>
                <a:ea typeface="Times New Roman" panose="02020603050405020304" pitchFamily="18" charset="0"/>
              </a:rPr>
              <a:t> in soil, rock). The energy of each gamma ray is characteristic of the radioactive element it came from.</a:t>
            </a:r>
            <a:endParaRPr lang="en-US" dirty="0"/>
          </a:p>
        </p:txBody>
      </p:sp>
      <p:sp>
        <p:nvSpPr>
          <p:cNvPr id="36" name="Rectangle 35"/>
          <p:cNvSpPr/>
          <p:nvPr/>
        </p:nvSpPr>
        <p:spPr>
          <a:xfrm>
            <a:off x="5246610" y="5254752"/>
            <a:ext cx="6931338" cy="646331"/>
          </a:xfrm>
          <a:prstGeom prst="rect">
            <a:avLst/>
          </a:prstGeom>
          <a:solidFill>
            <a:schemeClr val="bg1"/>
          </a:solidFill>
        </p:spPr>
        <p:txBody>
          <a:bodyPr wrap="square">
            <a:spAutoFit/>
          </a:bodyPr>
          <a:lstStyle/>
          <a:p>
            <a:r>
              <a:rPr lang="en-US" dirty="0">
                <a:solidFill>
                  <a:srgbClr val="333333"/>
                </a:solidFill>
                <a:latin typeface="Arial" panose="020B0604020202020204" pitchFamily="34" charset="0"/>
                <a:ea typeface="Times New Roman" panose="02020603050405020304" pitchFamily="18" charset="0"/>
              </a:rPr>
              <a:t>measuring the energy of gamma rays being emitted in an area, we can infer the presence of particular minerals in the earth’s surface.</a:t>
            </a:r>
            <a:endParaRPr lang="en-US" dirty="0"/>
          </a:p>
        </p:txBody>
      </p:sp>
      <p:sp>
        <p:nvSpPr>
          <p:cNvPr id="39" name="TextBox 38"/>
          <p:cNvSpPr txBox="1"/>
          <p:nvPr/>
        </p:nvSpPr>
        <p:spPr>
          <a:xfrm rot="16200000">
            <a:off x="4612744" y="3247360"/>
            <a:ext cx="1013291" cy="369332"/>
          </a:xfrm>
          <a:prstGeom prst="rect">
            <a:avLst/>
          </a:prstGeom>
          <a:solidFill>
            <a:schemeClr val="bg1"/>
          </a:solidFill>
        </p:spPr>
        <p:txBody>
          <a:bodyPr wrap="none" rtlCol="0">
            <a:spAutoFit/>
          </a:bodyPr>
          <a:lstStyle/>
          <a:p>
            <a:r>
              <a:rPr lang="en-US" dirty="0" smtClean="0">
                <a:solidFill>
                  <a:srgbClr val="FF0000"/>
                </a:solidFill>
              </a:rPr>
              <a:t>Counts/s</a:t>
            </a:r>
            <a:endParaRPr lang="en-US" dirty="0">
              <a:solidFill>
                <a:srgbClr val="FF0000"/>
              </a:solidFill>
            </a:endParaRPr>
          </a:p>
        </p:txBody>
      </p:sp>
      <p:pic>
        <p:nvPicPr>
          <p:cNvPr id="28" name="Picture 27" descr="Radiometrics"/>
          <p:cNvPicPr/>
          <p:nvPr/>
        </p:nvPicPr>
        <p:blipFill>
          <a:blip r:embed="rId5">
            <a:extLst>
              <a:ext uri="{28A0092B-C50C-407E-A947-70E740481C1C}">
                <a14:useLocalDpi xmlns:a14="http://schemas.microsoft.com/office/drawing/2010/main" val="0"/>
              </a:ext>
            </a:extLst>
          </a:blip>
          <a:srcRect/>
          <a:stretch>
            <a:fillRect/>
          </a:stretch>
        </p:blipFill>
        <p:spPr bwMode="auto">
          <a:xfrm>
            <a:off x="58711" y="1693924"/>
            <a:ext cx="5369323" cy="4214462"/>
          </a:xfrm>
          <a:prstGeom prst="rect">
            <a:avLst/>
          </a:prstGeom>
          <a:noFill/>
          <a:ln>
            <a:noFill/>
          </a:ln>
        </p:spPr>
      </p:pic>
    </p:spTree>
    <p:extLst>
      <p:ext uri="{BB962C8B-B14F-4D97-AF65-F5344CB8AC3E}">
        <p14:creationId xmlns:p14="http://schemas.microsoft.com/office/powerpoint/2010/main" val="3567126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0" name="Rectangle 9"/>
          <p:cNvSpPr/>
          <p:nvPr/>
        </p:nvSpPr>
        <p:spPr>
          <a:xfrm>
            <a:off x="-1307342" y="759306"/>
            <a:ext cx="14439900" cy="738664"/>
          </a:xfrm>
          <a:prstGeom prst="rect">
            <a:avLst/>
          </a:prstGeom>
        </p:spPr>
        <p:txBody>
          <a:bodyPr wrap="square">
            <a:spAutoFit/>
          </a:bodyPr>
          <a:lstStyle/>
          <a:p>
            <a:pPr algn="ctr"/>
            <a:r>
              <a:rPr lang="en-US" b="1" dirty="0">
                <a:latin typeface="Times New Roman" panose="02020603050405020304" pitchFamily="18" charset="0"/>
              </a:rPr>
              <a:t>Principal Component Analysis and K-means analysis of airborne gamma ray </a:t>
            </a:r>
            <a:r>
              <a:rPr lang="en-US" b="1" dirty="0" smtClean="0">
                <a:latin typeface="Times New Roman" panose="02020603050405020304" pitchFamily="18" charset="0"/>
              </a:rPr>
              <a:t>spectrometry surveys</a:t>
            </a:r>
            <a:endParaRPr lang="en-US" b="1" dirty="0">
              <a:latin typeface="Times New Roman" panose="02020603050405020304" pitchFamily="18" charset="0"/>
            </a:endParaRPr>
          </a:p>
          <a:p>
            <a:pPr algn="ctr"/>
            <a:r>
              <a:rPr lang="en-US" sz="1200" i="1" dirty="0">
                <a:latin typeface="Times New Roman" panose="02020603050405020304" pitchFamily="18" charset="0"/>
              </a:rPr>
              <a:t>Rafael </a:t>
            </a:r>
            <a:r>
              <a:rPr lang="en-US" sz="1200" i="1" dirty="0" err="1">
                <a:latin typeface="Times New Roman" panose="02020603050405020304" pitchFamily="18" charset="0"/>
              </a:rPr>
              <a:t>Pires</a:t>
            </a:r>
            <a:r>
              <a:rPr lang="en-US" sz="1200" i="1" dirty="0">
                <a:latin typeface="Times New Roman" panose="02020603050405020304" pitchFamily="18" charset="0"/>
              </a:rPr>
              <a:t> de Lima</a:t>
            </a:r>
            <a:r>
              <a:rPr lang="en-US" sz="500" i="1" dirty="0">
                <a:latin typeface="Times New Roman" panose="02020603050405020304" pitchFamily="18" charset="0"/>
              </a:rPr>
              <a:t>1,2 </a:t>
            </a:r>
            <a:r>
              <a:rPr lang="en-US" sz="1200" i="1" dirty="0">
                <a:latin typeface="Times New Roman" panose="02020603050405020304" pitchFamily="18" charset="0"/>
              </a:rPr>
              <a:t>and Kurt J. Marfurt</a:t>
            </a:r>
            <a:r>
              <a:rPr lang="en-US" sz="500" i="1" dirty="0">
                <a:latin typeface="Times New Roman" panose="02020603050405020304" pitchFamily="18" charset="0"/>
              </a:rPr>
              <a:t>1</a:t>
            </a:r>
          </a:p>
          <a:p>
            <a:pPr algn="ctr"/>
            <a:r>
              <a:rPr lang="en-US" sz="500" i="1" dirty="0">
                <a:latin typeface="Times New Roman" panose="02020603050405020304" pitchFamily="18" charset="0"/>
              </a:rPr>
              <a:t>1</a:t>
            </a:r>
            <a:r>
              <a:rPr lang="en-US" sz="1200" i="1" dirty="0">
                <a:latin typeface="Times New Roman" panose="02020603050405020304" pitchFamily="18" charset="0"/>
              </a:rPr>
              <a:t>The University of Oklahoma, </a:t>
            </a:r>
            <a:r>
              <a:rPr lang="en-US" sz="500" i="1" dirty="0">
                <a:latin typeface="Times New Roman" panose="02020603050405020304" pitchFamily="18" charset="0"/>
              </a:rPr>
              <a:t>2</a:t>
            </a:r>
            <a:r>
              <a:rPr lang="en-US" sz="1200" i="1" dirty="0">
                <a:latin typeface="Times New Roman" panose="02020603050405020304" pitchFamily="18" charset="0"/>
              </a:rPr>
              <a:t>CPRM </a:t>
            </a:r>
            <a:r>
              <a:rPr lang="en-US" sz="1200" i="1" dirty="0">
                <a:latin typeface="Times New Roman,Italic"/>
              </a:rPr>
              <a:t>– </a:t>
            </a:r>
            <a:r>
              <a:rPr lang="en-US" sz="1200" i="1" dirty="0">
                <a:latin typeface="Times New Roman" panose="02020603050405020304" pitchFamily="18" charset="0"/>
              </a:rPr>
              <a:t>Geological Survey of Brazil</a:t>
            </a:r>
            <a:endParaRPr lang="en-US" sz="1200" dirty="0"/>
          </a:p>
        </p:txBody>
      </p:sp>
      <p:sp>
        <p:nvSpPr>
          <p:cNvPr id="39" name="TextBox 38"/>
          <p:cNvSpPr txBox="1"/>
          <p:nvPr/>
        </p:nvSpPr>
        <p:spPr>
          <a:xfrm rot="16200000">
            <a:off x="4612744" y="3247360"/>
            <a:ext cx="1013291" cy="369332"/>
          </a:xfrm>
          <a:prstGeom prst="rect">
            <a:avLst/>
          </a:prstGeom>
          <a:solidFill>
            <a:schemeClr val="bg1"/>
          </a:solidFill>
        </p:spPr>
        <p:txBody>
          <a:bodyPr wrap="none" rtlCol="0">
            <a:spAutoFit/>
          </a:bodyPr>
          <a:lstStyle/>
          <a:p>
            <a:r>
              <a:rPr lang="en-US" dirty="0" smtClean="0">
                <a:solidFill>
                  <a:srgbClr val="FF0000"/>
                </a:solidFill>
              </a:rPr>
              <a:t>Counts/s</a:t>
            </a:r>
            <a:endParaRPr lang="en-US" dirty="0">
              <a:solidFill>
                <a:srgbClr val="FF0000"/>
              </a:solidFill>
            </a:endParaRPr>
          </a:p>
        </p:txBody>
      </p:sp>
      <p:pic>
        <p:nvPicPr>
          <p:cNvPr id="28" name="Picture 27" descr="Radiometrics"/>
          <p:cNvPicPr/>
          <p:nvPr/>
        </p:nvPicPr>
        <p:blipFill>
          <a:blip r:embed="rId2">
            <a:extLst>
              <a:ext uri="{28A0092B-C50C-407E-A947-70E740481C1C}">
                <a14:useLocalDpi xmlns:a14="http://schemas.microsoft.com/office/drawing/2010/main" val="0"/>
              </a:ext>
            </a:extLst>
          </a:blip>
          <a:srcRect/>
          <a:stretch>
            <a:fillRect/>
          </a:stretch>
        </p:blipFill>
        <p:spPr bwMode="auto">
          <a:xfrm>
            <a:off x="3445377" y="1682636"/>
            <a:ext cx="5369323" cy="4214462"/>
          </a:xfrm>
          <a:prstGeom prst="rect">
            <a:avLst/>
          </a:prstGeom>
          <a:noFill/>
          <a:ln>
            <a:noFill/>
          </a:ln>
        </p:spPr>
      </p:pic>
      <p:graphicFrame>
        <p:nvGraphicFramePr>
          <p:cNvPr id="12" name="Table 11"/>
          <p:cNvGraphicFramePr>
            <a:graphicFrameLocks noGrp="1"/>
          </p:cNvGraphicFramePr>
          <p:nvPr>
            <p:extLst>
              <p:ext uri="{D42A27DB-BD31-4B8C-83A1-F6EECF244321}">
                <p14:modId xmlns:p14="http://schemas.microsoft.com/office/powerpoint/2010/main" val="2231359911"/>
              </p:ext>
            </p:extLst>
          </p:nvPr>
        </p:nvGraphicFramePr>
        <p:xfrm>
          <a:off x="1481667" y="5919674"/>
          <a:ext cx="10515600" cy="609600"/>
        </p:xfrm>
        <a:graphic>
          <a:graphicData uri="http://schemas.openxmlformats.org/drawingml/2006/table">
            <a:tbl>
              <a:tblPr firstRow="1" firstCol="1" bandRow="1">
                <a:tableStyleId>{5C22544A-7EE6-4342-B048-85BDC9FD1C3A}</a:tableStyleId>
              </a:tblPr>
              <a:tblGrid>
                <a:gridCol w="1682496">
                  <a:extLst>
                    <a:ext uri="{9D8B030D-6E8A-4147-A177-3AD203B41FA5}">
                      <a16:colId xmlns:a16="http://schemas.microsoft.com/office/drawing/2014/main" val="20000"/>
                    </a:ext>
                  </a:extLst>
                </a:gridCol>
                <a:gridCol w="1787652">
                  <a:extLst>
                    <a:ext uri="{9D8B030D-6E8A-4147-A177-3AD203B41FA5}">
                      <a16:colId xmlns:a16="http://schemas.microsoft.com/office/drawing/2014/main" val="20001"/>
                    </a:ext>
                  </a:extLst>
                </a:gridCol>
                <a:gridCol w="4416552">
                  <a:extLst>
                    <a:ext uri="{9D8B030D-6E8A-4147-A177-3AD203B41FA5}">
                      <a16:colId xmlns:a16="http://schemas.microsoft.com/office/drawing/2014/main" val="20002"/>
                    </a:ext>
                  </a:extLst>
                </a:gridCol>
                <a:gridCol w="2628900">
                  <a:extLst>
                    <a:ext uri="{9D8B030D-6E8A-4147-A177-3AD203B41FA5}">
                      <a16:colId xmlns:a16="http://schemas.microsoft.com/office/drawing/2014/main" val="20003"/>
                    </a:ext>
                  </a:extLst>
                </a:gridCol>
              </a:tblGrid>
              <a:tr h="0">
                <a:tc>
                  <a:txBody>
                    <a:bodyPr/>
                    <a:lstStyle/>
                    <a:p>
                      <a:pPr marL="0" marR="0">
                        <a:spcBef>
                          <a:spcPts val="0"/>
                        </a:spcBef>
                        <a:spcAft>
                          <a:spcPts val="0"/>
                        </a:spcAft>
                      </a:pPr>
                      <a:r>
                        <a:rPr lang="en-US" sz="1000">
                          <a:effectLst/>
                        </a:rPr>
                        <a:t>Potassium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0-450 cps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0-5% potassium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percent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1000">
                          <a:effectLst/>
                        </a:rPr>
                        <a:t>Thorium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0-230 cps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0-58 ppm equivalent thorium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parts per million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1000">
                          <a:effectLst/>
                        </a:rPr>
                        <a:t>Uranium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0-120 cps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0-20 ppm equivalent uranium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parts per million</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1000">
                          <a:effectLst/>
                        </a:rPr>
                        <a:t>Total count</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0-4600 cps</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a:effectLst/>
                        </a:rPr>
                        <a:t>0-150 nGy/h air absorbed dose rate</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tc>
                  <a:txBody>
                    <a:bodyPr/>
                    <a:lstStyle/>
                    <a:p>
                      <a:pPr marL="0" marR="0">
                        <a:spcBef>
                          <a:spcPts val="0"/>
                        </a:spcBef>
                        <a:spcAft>
                          <a:spcPts val="0"/>
                        </a:spcAft>
                      </a:pPr>
                      <a:r>
                        <a:rPr lang="en-US" sz="1000" dirty="0" err="1">
                          <a:effectLst/>
                        </a:rPr>
                        <a:t>nanoGray</a:t>
                      </a:r>
                      <a:r>
                        <a:rPr lang="en-US" sz="1000" dirty="0">
                          <a:effectLst/>
                        </a:rPr>
                        <a:t> per hour</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0" marR="0" marT="0" marB="0"/>
                </a:tc>
                <a:extLst>
                  <a:ext uri="{0D108BD9-81ED-4DB2-BD59-A6C34878D82A}">
                    <a16:rowId xmlns:a16="http://schemas.microsoft.com/office/drawing/2014/main" val="10003"/>
                  </a:ext>
                </a:extLst>
              </a:tr>
            </a:tbl>
          </a:graphicData>
        </a:graphic>
      </p:graphicFrame>
      <p:sp>
        <p:nvSpPr>
          <p:cNvPr id="15" name="Rectangle 1"/>
          <p:cNvSpPr>
            <a:spLocks noChangeArrowheads="1"/>
          </p:cNvSpPr>
          <p:nvPr/>
        </p:nvSpPr>
        <p:spPr bwMode="auto">
          <a:xfrm>
            <a:off x="1481667" y="5733570"/>
            <a:ext cx="21833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t/>
            </a:r>
            <a:b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br>
            <a:r>
              <a:rPr kumimoji="0" lang="en-US" altLang="en-US" sz="1000" b="0" i="0" u="none" strike="noStrike" cap="none" normalizeH="0" baseline="0" dirty="0" smtClean="0">
                <a:ln>
                  <a:noFill/>
                </a:ln>
                <a:solidFill>
                  <a:srgbClr val="333333"/>
                </a:solidFill>
                <a:effectLst/>
                <a:latin typeface="Calibri" panose="020F0502020204030204" pitchFamily="34" charset="0"/>
                <a:ea typeface="Times New Roman" panose="02020603050405020304" pitchFamily="18" charset="0"/>
                <a:cs typeface="Arial" panose="020B0604020202020204" pitchFamily="34" charset="0"/>
              </a:rPr>
              <a:t>:</a:t>
            </a:r>
            <a: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t/>
            </a:r>
            <a:b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br>
            <a: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t/>
            </a:r>
            <a:br>
              <a:rPr kumimoji="0" lang="en-US" altLang="en-US" sz="1000" b="0" i="0" u="none" strike="noStrike" cap="none" normalizeH="0" baseline="0" dirty="0" smtClean="0">
                <a:ln>
                  <a:noFill/>
                </a:ln>
                <a:solidFill>
                  <a:srgbClr val="333333"/>
                </a:solidFill>
                <a:effectLst/>
                <a:latin typeface="Helvetica" panose="020B0604020202020204" pitchFamily="34" charset="0"/>
                <a:ea typeface="Times New Roman" panose="02020603050405020304" pitchFamily="18" charset="0"/>
                <a:cs typeface="Arial" panose="020B0604020202020204" pitchFamily="34" charset="0"/>
              </a:rPr>
            </a:b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7" name="Rectangle 16"/>
          <p:cNvSpPr/>
          <p:nvPr/>
        </p:nvSpPr>
        <p:spPr>
          <a:xfrm>
            <a:off x="1318915" y="5380318"/>
            <a:ext cx="1824987" cy="369332"/>
          </a:xfrm>
          <a:prstGeom prst="rect">
            <a:avLst/>
          </a:prstGeom>
        </p:spPr>
        <p:txBody>
          <a:bodyPr wrap="none">
            <a:spAutoFit/>
          </a:bodyPr>
          <a:lstStyle/>
          <a:p>
            <a:r>
              <a:rPr lang="en-US" altLang="en-US" dirty="0">
                <a:solidFill>
                  <a:srgbClr val="333333"/>
                </a:solidFill>
                <a:latin typeface="Calibri" panose="020F0502020204030204" pitchFamily="34" charset="0"/>
                <a:ea typeface="Times New Roman" panose="02020603050405020304" pitchFamily="18" charset="0"/>
                <a:cs typeface="Arial" panose="020B0604020202020204" pitchFamily="34" charset="0"/>
              </a:rPr>
              <a:t>Typical values are</a:t>
            </a:r>
            <a:endParaRPr lang="en-US" dirty="0"/>
          </a:p>
        </p:txBody>
      </p:sp>
      <p:sp>
        <p:nvSpPr>
          <p:cNvPr id="2" name="TextBox 1"/>
          <p:cNvSpPr txBox="1"/>
          <p:nvPr/>
        </p:nvSpPr>
        <p:spPr>
          <a:xfrm>
            <a:off x="8395996" y="4996344"/>
            <a:ext cx="418704" cy="369332"/>
          </a:xfrm>
          <a:prstGeom prst="rect">
            <a:avLst/>
          </a:prstGeom>
          <a:noFill/>
        </p:spPr>
        <p:txBody>
          <a:bodyPr wrap="none" rtlCol="0">
            <a:spAutoFit/>
          </a:bodyPr>
          <a:lstStyle/>
          <a:p>
            <a:r>
              <a:rPr lang="en-US" dirty="0" err="1" smtClean="0"/>
              <a:t>Th</a:t>
            </a:r>
            <a:endParaRPr lang="en-US" dirty="0"/>
          </a:p>
        </p:txBody>
      </p:sp>
      <p:sp>
        <p:nvSpPr>
          <p:cNvPr id="11" name="TextBox 10"/>
          <p:cNvSpPr txBox="1"/>
          <p:nvPr/>
        </p:nvSpPr>
        <p:spPr>
          <a:xfrm>
            <a:off x="7775756" y="4979411"/>
            <a:ext cx="412292" cy="369332"/>
          </a:xfrm>
          <a:prstGeom prst="rect">
            <a:avLst/>
          </a:prstGeom>
          <a:noFill/>
        </p:spPr>
        <p:txBody>
          <a:bodyPr wrap="none" rtlCol="0">
            <a:spAutoFit/>
          </a:bodyPr>
          <a:lstStyle/>
          <a:p>
            <a:r>
              <a:rPr lang="en-US" dirty="0" smtClean="0"/>
              <a:t>Ur</a:t>
            </a:r>
            <a:endParaRPr lang="en-US" dirty="0"/>
          </a:p>
        </p:txBody>
      </p:sp>
      <p:sp>
        <p:nvSpPr>
          <p:cNvPr id="13" name="TextBox 12"/>
          <p:cNvSpPr txBox="1"/>
          <p:nvPr/>
        </p:nvSpPr>
        <p:spPr>
          <a:xfrm>
            <a:off x="8148414" y="3938672"/>
            <a:ext cx="304892" cy="369332"/>
          </a:xfrm>
          <a:prstGeom prst="rect">
            <a:avLst/>
          </a:prstGeom>
          <a:noFill/>
        </p:spPr>
        <p:txBody>
          <a:bodyPr wrap="none" rtlCol="0">
            <a:spAutoFit/>
          </a:bodyPr>
          <a:lstStyle/>
          <a:p>
            <a:r>
              <a:rPr lang="en-US" dirty="0" smtClean="0"/>
              <a:t>K</a:t>
            </a:r>
            <a:endParaRPr lang="en-US" dirty="0"/>
          </a:p>
        </p:txBody>
      </p:sp>
    </p:spTree>
    <p:extLst>
      <p:ext uri="{BB962C8B-B14F-4D97-AF65-F5344CB8AC3E}">
        <p14:creationId xmlns:p14="http://schemas.microsoft.com/office/powerpoint/2010/main" val="2061850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7600" y="351517"/>
            <a:ext cx="7933795" cy="6506483"/>
          </a:xfrm>
          <a:prstGeom prst="rect">
            <a:avLst/>
          </a:prstGeom>
        </p:spPr>
      </p:pic>
      <p:sp>
        <p:nvSpPr>
          <p:cNvPr id="173" name="TextBox 172"/>
          <p:cNvSpPr txBox="1"/>
          <p:nvPr/>
        </p:nvSpPr>
        <p:spPr>
          <a:xfrm>
            <a:off x="2499181" y="-88530"/>
            <a:ext cx="6839116" cy="769441"/>
          </a:xfrm>
          <a:prstGeom prst="rect">
            <a:avLst/>
          </a:prstGeom>
          <a:solidFill>
            <a:schemeClr val="bg1"/>
          </a:solidFill>
        </p:spPr>
        <p:txBody>
          <a:bodyPr wrap="none" rtlCol="0">
            <a:spAutoFit/>
          </a:bodyPr>
          <a:lstStyle/>
          <a:p>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Ternary,  PC1 &amp; PC2 Maps</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878667" y="813182"/>
            <a:ext cx="1252459" cy="369332"/>
          </a:xfrm>
          <a:prstGeom prst="rect">
            <a:avLst/>
          </a:prstGeom>
          <a:noFill/>
        </p:spPr>
        <p:txBody>
          <a:bodyPr wrap="none" rtlCol="0">
            <a:spAutoFit/>
          </a:bodyPr>
          <a:lstStyle/>
          <a:p>
            <a:r>
              <a:rPr lang="en-US" dirty="0" smtClean="0">
                <a:solidFill>
                  <a:schemeClr val="bg1"/>
                </a:solidFill>
              </a:rPr>
              <a:t>Total Count</a:t>
            </a:r>
            <a:endParaRPr lang="en-US" dirty="0">
              <a:solidFill>
                <a:schemeClr val="bg1"/>
              </a:solidFill>
            </a:endParaRPr>
          </a:p>
        </p:txBody>
      </p:sp>
      <p:sp>
        <p:nvSpPr>
          <p:cNvPr id="11" name="TextBox 10"/>
          <p:cNvSpPr txBox="1"/>
          <p:nvPr/>
        </p:nvSpPr>
        <p:spPr>
          <a:xfrm>
            <a:off x="6347079" y="813182"/>
            <a:ext cx="1143839" cy="369332"/>
          </a:xfrm>
          <a:prstGeom prst="rect">
            <a:avLst/>
          </a:prstGeom>
          <a:noFill/>
        </p:spPr>
        <p:txBody>
          <a:bodyPr wrap="none" rtlCol="0">
            <a:spAutoFit/>
          </a:bodyPr>
          <a:lstStyle/>
          <a:p>
            <a:r>
              <a:rPr lang="en-US" dirty="0" smtClean="0">
                <a:solidFill>
                  <a:schemeClr val="bg1"/>
                </a:solidFill>
              </a:rPr>
              <a:t>Potassium</a:t>
            </a:r>
            <a:endParaRPr lang="en-US" dirty="0">
              <a:solidFill>
                <a:schemeClr val="bg1"/>
              </a:solidFill>
            </a:endParaRPr>
          </a:p>
        </p:txBody>
      </p:sp>
      <p:sp>
        <p:nvSpPr>
          <p:cNvPr id="13" name="TextBox 12"/>
          <p:cNvSpPr txBox="1"/>
          <p:nvPr/>
        </p:nvSpPr>
        <p:spPr>
          <a:xfrm>
            <a:off x="6347078" y="3601939"/>
            <a:ext cx="999056" cy="369332"/>
          </a:xfrm>
          <a:prstGeom prst="rect">
            <a:avLst/>
          </a:prstGeom>
          <a:noFill/>
        </p:spPr>
        <p:txBody>
          <a:bodyPr wrap="none" rtlCol="0">
            <a:spAutoFit/>
          </a:bodyPr>
          <a:lstStyle/>
          <a:p>
            <a:r>
              <a:rPr lang="en-US" dirty="0" smtClean="0">
                <a:solidFill>
                  <a:schemeClr val="bg1"/>
                </a:solidFill>
              </a:rPr>
              <a:t>Uranium</a:t>
            </a:r>
            <a:endParaRPr lang="en-US" dirty="0">
              <a:solidFill>
                <a:schemeClr val="bg1"/>
              </a:solidFill>
            </a:endParaRPr>
          </a:p>
        </p:txBody>
      </p:sp>
      <p:sp>
        <p:nvSpPr>
          <p:cNvPr id="14" name="TextBox 13"/>
          <p:cNvSpPr txBox="1"/>
          <p:nvPr/>
        </p:nvSpPr>
        <p:spPr>
          <a:xfrm>
            <a:off x="3005368" y="3540822"/>
            <a:ext cx="979755" cy="369332"/>
          </a:xfrm>
          <a:prstGeom prst="rect">
            <a:avLst/>
          </a:prstGeom>
          <a:noFill/>
        </p:spPr>
        <p:txBody>
          <a:bodyPr wrap="none" rtlCol="0">
            <a:spAutoFit/>
          </a:bodyPr>
          <a:lstStyle/>
          <a:p>
            <a:r>
              <a:rPr lang="en-US" dirty="0" smtClean="0">
                <a:solidFill>
                  <a:schemeClr val="bg1"/>
                </a:solidFill>
              </a:rPr>
              <a:t>Thorium</a:t>
            </a:r>
            <a:endParaRPr lang="en-US" dirty="0">
              <a:solidFill>
                <a:schemeClr val="bg1"/>
              </a:solidFill>
            </a:endParaRPr>
          </a:p>
        </p:txBody>
      </p:sp>
      <p:grpSp>
        <p:nvGrpSpPr>
          <p:cNvPr id="9" name="Group 8"/>
          <p:cNvGrpSpPr/>
          <p:nvPr/>
        </p:nvGrpSpPr>
        <p:grpSpPr>
          <a:xfrm>
            <a:off x="3456226" y="3113074"/>
            <a:ext cx="1708703" cy="367603"/>
            <a:chOff x="3299447" y="2946633"/>
            <a:chExt cx="1708703" cy="367603"/>
          </a:xfrm>
        </p:grpSpPr>
        <p:sp>
          <p:nvSpPr>
            <p:cNvPr id="8" name="Rectangle 7"/>
            <p:cNvSpPr/>
            <p:nvPr/>
          </p:nvSpPr>
          <p:spPr>
            <a:xfrm>
              <a:off x="3678648" y="3065165"/>
              <a:ext cx="1100667" cy="24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3299447" y="3189686"/>
              <a:ext cx="929534" cy="175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522133" y="2946633"/>
              <a:ext cx="1486017" cy="1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554402" y="2986795"/>
            <a:ext cx="760144" cy="369332"/>
          </a:xfrm>
          <a:prstGeom prst="rect">
            <a:avLst/>
          </a:prstGeom>
          <a:noFill/>
        </p:spPr>
        <p:txBody>
          <a:bodyPr wrap="none" rtlCol="0">
            <a:spAutoFit/>
          </a:bodyPr>
          <a:lstStyle/>
          <a:p>
            <a:r>
              <a:rPr lang="en-US" dirty="0" smtClean="0"/>
              <a:t>30 km</a:t>
            </a:r>
            <a:endParaRPr lang="en-US" dirty="0"/>
          </a:p>
        </p:txBody>
      </p:sp>
      <p:sp>
        <p:nvSpPr>
          <p:cNvPr id="23" name="Rectangle 22"/>
          <p:cNvSpPr/>
          <p:nvPr/>
        </p:nvSpPr>
        <p:spPr>
          <a:xfrm>
            <a:off x="9614461" y="2082800"/>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687442" y="1828988"/>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3"/>
          <a:stretch>
            <a:fillRect/>
          </a:stretch>
        </p:blipFill>
        <p:spPr>
          <a:xfrm>
            <a:off x="2387599" y="6033002"/>
            <a:ext cx="7933795" cy="824998"/>
          </a:xfrm>
          <a:prstGeom prst="rect">
            <a:avLst/>
          </a:prstGeom>
        </p:spPr>
      </p:pic>
      <p:cxnSp>
        <p:nvCxnSpPr>
          <p:cNvPr id="10" name="Straight Connector 9"/>
          <p:cNvCxnSpPr/>
          <p:nvPr/>
        </p:nvCxnSpPr>
        <p:spPr>
          <a:xfrm>
            <a:off x="932211" y="1104708"/>
            <a:ext cx="0" cy="1103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5770" y="2098465"/>
            <a:ext cx="1202267" cy="3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95770" y="1528252"/>
            <a:ext cx="944384" cy="68394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43682" y="2117210"/>
            <a:ext cx="1001364" cy="369332"/>
          </a:xfrm>
          <a:prstGeom prst="rect">
            <a:avLst/>
          </a:prstGeom>
          <a:noFill/>
        </p:spPr>
        <p:txBody>
          <a:bodyPr wrap="none" rtlCol="0">
            <a:spAutoFit/>
          </a:bodyPr>
          <a:lstStyle/>
          <a:p>
            <a:r>
              <a:rPr lang="en-US" dirty="0" smtClean="0"/>
              <a:t>Ur count</a:t>
            </a:r>
            <a:endParaRPr lang="en-US" dirty="0"/>
          </a:p>
        </p:txBody>
      </p:sp>
      <p:sp>
        <p:nvSpPr>
          <p:cNvPr id="42" name="TextBox 41"/>
          <p:cNvSpPr txBox="1"/>
          <p:nvPr/>
        </p:nvSpPr>
        <p:spPr>
          <a:xfrm rot="19478754">
            <a:off x="1031547" y="1271023"/>
            <a:ext cx="1007776" cy="369332"/>
          </a:xfrm>
          <a:prstGeom prst="rect">
            <a:avLst/>
          </a:prstGeom>
          <a:noFill/>
        </p:spPr>
        <p:txBody>
          <a:bodyPr wrap="none" rtlCol="0">
            <a:spAutoFit/>
          </a:bodyPr>
          <a:lstStyle/>
          <a:p>
            <a:r>
              <a:rPr lang="en-US" dirty="0" err="1" smtClean="0"/>
              <a:t>Th</a:t>
            </a:r>
            <a:r>
              <a:rPr lang="en-US" dirty="0" smtClean="0"/>
              <a:t> count</a:t>
            </a:r>
            <a:endParaRPr lang="en-US" dirty="0"/>
          </a:p>
        </p:txBody>
      </p:sp>
      <p:sp>
        <p:nvSpPr>
          <p:cNvPr id="43" name="TextBox 42"/>
          <p:cNvSpPr txBox="1"/>
          <p:nvPr/>
        </p:nvSpPr>
        <p:spPr>
          <a:xfrm rot="16200000">
            <a:off x="-247766" y="1346064"/>
            <a:ext cx="1775709" cy="369332"/>
          </a:xfrm>
          <a:prstGeom prst="rect">
            <a:avLst/>
          </a:prstGeom>
          <a:noFill/>
        </p:spPr>
        <p:txBody>
          <a:bodyPr wrap="square" rtlCol="0">
            <a:spAutoFit/>
          </a:bodyPr>
          <a:lstStyle/>
          <a:p>
            <a:r>
              <a:rPr lang="en-US" dirty="0" smtClean="0"/>
              <a:t>Potassium  count</a:t>
            </a:r>
            <a:endParaRPr lang="en-US" dirty="0"/>
          </a:p>
        </p:txBody>
      </p:sp>
      <p:sp>
        <p:nvSpPr>
          <p:cNvPr id="19" name="Oval 18"/>
          <p:cNvSpPr/>
          <p:nvPr/>
        </p:nvSpPr>
        <p:spPr>
          <a:xfrm>
            <a:off x="1542786" y="696576"/>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695186" y="848976"/>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487568" y="1069623"/>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856394" y="1559982"/>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190558" y="128937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017680" y="1038572"/>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56949" y="351517"/>
            <a:ext cx="0" cy="6093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81025" y="3363833"/>
            <a:ext cx="0" cy="1103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4584" y="4357590"/>
            <a:ext cx="1202267" cy="3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44584" y="3787377"/>
            <a:ext cx="944384" cy="683944"/>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92496" y="4376335"/>
            <a:ext cx="1001364" cy="369332"/>
          </a:xfrm>
          <a:prstGeom prst="rect">
            <a:avLst/>
          </a:prstGeom>
          <a:noFill/>
        </p:spPr>
        <p:txBody>
          <a:bodyPr wrap="none" rtlCol="0">
            <a:spAutoFit/>
          </a:bodyPr>
          <a:lstStyle/>
          <a:p>
            <a:r>
              <a:rPr lang="en-US" dirty="0" smtClean="0"/>
              <a:t>Ur count</a:t>
            </a:r>
            <a:endParaRPr lang="en-US" dirty="0"/>
          </a:p>
        </p:txBody>
      </p:sp>
      <p:sp>
        <p:nvSpPr>
          <p:cNvPr id="54" name="TextBox 53"/>
          <p:cNvSpPr txBox="1"/>
          <p:nvPr/>
        </p:nvSpPr>
        <p:spPr>
          <a:xfrm rot="19478754">
            <a:off x="980361" y="3530148"/>
            <a:ext cx="1007776" cy="369332"/>
          </a:xfrm>
          <a:prstGeom prst="rect">
            <a:avLst/>
          </a:prstGeom>
          <a:noFill/>
        </p:spPr>
        <p:txBody>
          <a:bodyPr wrap="none" rtlCol="0">
            <a:spAutoFit/>
          </a:bodyPr>
          <a:lstStyle/>
          <a:p>
            <a:r>
              <a:rPr lang="en-US" dirty="0" err="1" smtClean="0"/>
              <a:t>Th</a:t>
            </a:r>
            <a:r>
              <a:rPr lang="en-US" dirty="0" smtClean="0"/>
              <a:t> count</a:t>
            </a:r>
            <a:endParaRPr lang="en-US" dirty="0"/>
          </a:p>
        </p:txBody>
      </p:sp>
      <p:sp>
        <p:nvSpPr>
          <p:cNvPr id="55" name="TextBox 54"/>
          <p:cNvSpPr txBox="1"/>
          <p:nvPr/>
        </p:nvSpPr>
        <p:spPr>
          <a:xfrm rot="16200000">
            <a:off x="-298952" y="3605189"/>
            <a:ext cx="1775709" cy="369332"/>
          </a:xfrm>
          <a:prstGeom prst="rect">
            <a:avLst/>
          </a:prstGeom>
          <a:noFill/>
        </p:spPr>
        <p:txBody>
          <a:bodyPr wrap="square" rtlCol="0">
            <a:spAutoFit/>
          </a:bodyPr>
          <a:lstStyle/>
          <a:p>
            <a:r>
              <a:rPr lang="en-US" dirty="0" smtClean="0"/>
              <a:t>Potassium  count</a:t>
            </a:r>
            <a:endParaRPr lang="en-US" dirty="0"/>
          </a:p>
        </p:txBody>
      </p:sp>
      <p:sp>
        <p:nvSpPr>
          <p:cNvPr id="56" name="Oval 55"/>
          <p:cNvSpPr/>
          <p:nvPr/>
        </p:nvSpPr>
        <p:spPr>
          <a:xfrm>
            <a:off x="1796510" y="3105325"/>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016650" y="3767478"/>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91659" y="388610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584735" y="4103810"/>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34632" y="4070011"/>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220820" y="406255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756170" y="3540821"/>
            <a:ext cx="1775709" cy="369332"/>
          </a:xfrm>
          <a:prstGeom prst="rect">
            <a:avLst/>
          </a:prstGeom>
          <a:noFill/>
        </p:spPr>
        <p:txBody>
          <a:bodyPr wrap="square" rtlCol="0">
            <a:spAutoFit/>
          </a:bodyPr>
          <a:lstStyle/>
          <a:p>
            <a:r>
              <a:rPr lang="en-US" dirty="0" smtClean="0"/>
              <a:t>Total   count</a:t>
            </a:r>
            <a:endParaRPr lang="en-US" dirty="0"/>
          </a:p>
        </p:txBody>
      </p:sp>
      <p:grpSp>
        <p:nvGrpSpPr>
          <p:cNvPr id="67" name="Group 66"/>
          <p:cNvGrpSpPr/>
          <p:nvPr/>
        </p:nvGrpSpPr>
        <p:grpSpPr>
          <a:xfrm>
            <a:off x="616222" y="4901376"/>
            <a:ext cx="1372111" cy="1969033"/>
            <a:chOff x="616222" y="4901376"/>
            <a:chExt cx="1372111" cy="1969033"/>
          </a:xfrm>
        </p:grpSpPr>
        <p:sp>
          <p:nvSpPr>
            <p:cNvPr id="49" name="TextBox 48"/>
            <p:cNvSpPr txBox="1"/>
            <p:nvPr/>
          </p:nvSpPr>
          <p:spPr>
            <a:xfrm>
              <a:off x="616222" y="4901376"/>
              <a:ext cx="1316386" cy="369332"/>
            </a:xfrm>
            <a:prstGeom prst="rect">
              <a:avLst/>
            </a:prstGeom>
            <a:noFill/>
          </p:spPr>
          <p:txBody>
            <a:bodyPr wrap="none" rtlCol="0">
              <a:spAutoFit/>
            </a:bodyPr>
            <a:lstStyle/>
            <a:p>
              <a:r>
                <a:rPr lang="en-US" dirty="0" smtClean="0">
                  <a:solidFill>
                    <a:schemeClr val="accent4">
                      <a:lumMod val="75000"/>
                    </a:schemeClr>
                  </a:solidFill>
                </a:rPr>
                <a:t>(x</a:t>
              </a:r>
              <a:r>
                <a:rPr lang="en-US" baseline="-25000" dirty="0" smtClean="0">
                  <a:solidFill>
                    <a:schemeClr val="accent4">
                      <a:lumMod val="75000"/>
                    </a:schemeClr>
                  </a:solidFill>
                </a:rPr>
                <a:t>1</a:t>
              </a:r>
              <a:r>
                <a:rPr lang="en-US" dirty="0" smtClean="0">
                  <a:solidFill>
                    <a:schemeClr val="accent4">
                      <a:lumMod val="75000"/>
                    </a:schemeClr>
                  </a:solidFill>
                </a:rPr>
                <a:t>,x</a:t>
              </a:r>
              <a:r>
                <a:rPr lang="en-US" baseline="-25000" dirty="0" smtClean="0">
                  <a:solidFill>
                    <a:schemeClr val="accent4">
                      <a:lumMod val="75000"/>
                    </a:schemeClr>
                  </a:solidFill>
                </a:rPr>
                <a:t>2</a:t>
              </a:r>
              <a:r>
                <a:rPr lang="en-US" dirty="0" smtClean="0">
                  <a:solidFill>
                    <a:schemeClr val="accent4">
                      <a:lumMod val="75000"/>
                    </a:schemeClr>
                  </a:solidFill>
                </a:rPr>
                <a:t>, x</a:t>
              </a:r>
              <a:r>
                <a:rPr lang="en-US" baseline="-25000" dirty="0" smtClean="0">
                  <a:solidFill>
                    <a:schemeClr val="accent4">
                      <a:lumMod val="75000"/>
                    </a:schemeClr>
                  </a:solidFill>
                </a:rPr>
                <a:t>3</a:t>
              </a:r>
              <a:r>
                <a:rPr lang="en-US" dirty="0" smtClean="0">
                  <a:solidFill>
                    <a:schemeClr val="accent4">
                      <a:lumMod val="75000"/>
                    </a:schemeClr>
                  </a:solidFill>
                </a:rPr>
                <a:t>, x</a:t>
              </a:r>
              <a:r>
                <a:rPr lang="en-US" baseline="-25000" dirty="0" smtClean="0">
                  <a:solidFill>
                    <a:schemeClr val="accent4">
                      <a:lumMod val="75000"/>
                    </a:schemeClr>
                  </a:solidFill>
                </a:rPr>
                <a:t>4</a:t>
              </a:r>
              <a:r>
                <a:rPr lang="en-US" dirty="0" smtClean="0">
                  <a:solidFill>
                    <a:schemeClr val="accent4">
                      <a:lumMod val="75000"/>
                    </a:schemeClr>
                  </a:solidFill>
                </a:rPr>
                <a:t>)</a:t>
              </a:r>
              <a:endParaRPr lang="en-US" dirty="0">
                <a:solidFill>
                  <a:schemeClr val="accent4">
                    <a:lumMod val="75000"/>
                  </a:schemeClr>
                </a:solidFill>
              </a:endParaRPr>
            </a:p>
          </p:txBody>
        </p:sp>
        <p:sp>
          <p:nvSpPr>
            <p:cNvPr id="64" name="TextBox 63"/>
            <p:cNvSpPr txBox="1"/>
            <p:nvPr/>
          </p:nvSpPr>
          <p:spPr>
            <a:xfrm>
              <a:off x="634797" y="5204941"/>
              <a:ext cx="1316386" cy="369332"/>
            </a:xfrm>
            <a:prstGeom prst="rect">
              <a:avLst/>
            </a:prstGeom>
            <a:noFill/>
          </p:spPr>
          <p:txBody>
            <a:bodyPr wrap="none" rtlCol="0">
              <a:spAutoFit/>
            </a:bodyPr>
            <a:lstStyle/>
            <a:p>
              <a:r>
                <a:rPr lang="en-US" dirty="0" smtClean="0">
                  <a:solidFill>
                    <a:srgbClr val="00B0F0"/>
                  </a:solidFill>
                </a:rPr>
                <a:t>(x</a:t>
              </a:r>
              <a:r>
                <a:rPr lang="en-US" baseline="-25000" dirty="0" smtClean="0">
                  <a:solidFill>
                    <a:srgbClr val="00B0F0"/>
                  </a:solidFill>
                </a:rPr>
                <a:t>1</a:t>
              </a:r>
              <a:r>
                <a:rPr lang="en-US" dirty="0" smtClean="0">
                  <a:solidFill>
                    <a:srgbClr val="00B0F0"/>
                  </a:solidFill>
                </a:rPr>
                <a:t>,x</a:t>
              </a:r>
              <a:r>
                <a:rPr lang="en-US" baseline="-25000" dirty="0" smtClean="0">
                  <a:solidFill>
                    <a:srgbClr val="00B0F0"/>
                  </a:solidFill>
                </a:rPr>
                <a:t>2</a:t>
              </a:r>
              <a:r>
                <a:rPr lang="en-US" dirty="0" smtClean="0">
                  <a:solidFill>
                    <a:srgbClr val="00B0F0"/>
                  </a:solidFill>
                </a:rPr>
                <a:t>, x</a:t>
              </a:r>
              <a:r>
                <a:rPr lang="en-US" baseline="-25000" dirty="0" smtClean="0">
                  <a:solidFill>
                    <a:srgbClr val="00B0F0"/>
                  </a:solidFill>
                </a:rPr>
                <a:t>3</a:t>
              </a:r>
              <a:r>
                <a:rPr lang="en-US" dirty="0" smtClean="0">
                  <a:solidFill>
                    <a:srgbClr val="00B0F0"/>
                  </a:solidFill>
                </a:rPr>
                <a:t>, x</a:t>
              </a:r>
              <a:r>
                <a:rPr lang="en-US" baseline="-25000" dirty="0" smtClean="0">
                  <a:solidFill>
                    <a:srgbClr val="00B0F0"/>
                  </a:solidFill>
                </a:rPr>
                <a:t>4</a:t>
              </a:r>
              <a:r>
                <a:rPr lang="en-US" dirty="0" smtClean="0">
                  <a:solidFill>
                    <a:srgbClr val="00B0F0"/>
                  </a:solidFill>
                </a:rPr>
                <a:t>)</a:t>
              </a:r>
              <a:endParaRPr lang="en-US" dirty="0">
                <a:solidFill>
                  <a:srgbClr val="00B0F0"/>
                </a:solidFill>
              </a:endParaRPr>
            </a:p>
          </p:txBody>
        </p:sp>
        <p:sp>
          <p:nvSpPr>
            <p:cNvPr id="65" name="TextBox 64"/>
            <p:cNvSpPr txBox="1"/>
            <p:nvPr/>
          </p:nvSpPr>
          <p:spPr>
            <a:xfrm>
              <a:off x="653372" y="5508506"/>
              <a:ext cx="1316386" cy="369332"/>
            </a:xfrm>
            <a:prstGeom prst="rect">
              <a:avLst/>
            </a:prstGeom>
            <a:noFill/>
          </p:spPr>
          <p:txBody>
            <a:bodyPr wrap="none" rtlCol="0">
              <a:spAutoFit/>
            </a:bodyPr>
            <a:lstStyle/>
            <a:p>
              <a:r>
                <a:rPr lang="en-US" dirty="0" smtClean="0">
                  <a:solidFill>
                    <a:srgbClr val="FF0000"/>
                  </a:solidFill>
                </a:rPr>
                <a:t>(x</a:t>
              </a:r>
              <a:r>
                <a:rPr lang="en-US" baseline="-25000" dirty="0" smtClean="0">
                  <a:solidFill>
                    <a:srgbClr val="FF0000"/>
                  </a:solidFill>
                </a:rPr>
                <a:t>1</a:t>
              </a:r>
              <a:r>
                <a:rPr lang="en-US" dirty="0" smtClean="0">
                  <a:solidFill>
                    <a:srgbClr val="FF0000"/>
                  </a:solidFill>
                </a:rPr>
                <a:t>,x</a:t>
              </a:r>
              <a:r>
                <a:rPr lang="en-US" baseline="-25000" dirty="0" smtClean="0">
                  <a:solidFill>
                    <a:srgbClr val="FF0000"/>
                  </a:solidFill>
                </a:rPr>
                <a:t>2</a:t>
              </a:r>
              <a:r>
                <a:rPr lang="en-US" dirty="0" smtClean="0">
                  <a:solidFill>
                    <a:srgbClr val="FF0000"/>
                  </a:solidFill>
                </a:rPr>
                <a:t>, x</a:t>
              </a:r>
              <a:r>
                <a:rPr lang="en-US" baseline="-25000" dirty="0" smtClean="0">
                  <a:solidFill>
                    <a:srgbClr val="FF0000"/>
                  </a:solidFill>
                </a:rPr>
                <a:t>3</a:t>
              </a:r>
              <a:r>
                <a:rPr lang="en-US" dirty="0" smtClean="0">
                  <a:solidFill>
                    <a:srgbClr val="FF0000"/>
                  </a:solidFill>
                </a:rPr>
                <a:t>, x</a:t>
              </a:r>
              <a:r>
                <a:rPr lang="en-US" baseline="-25000" dirty="0" smtClean="0">
                  <a:solidFill>
                    <a:srgbClr val="FF0000"/>
                  </a:solidFill>
                </a:rPr>
                <a:t>4</a:t>
              </a:r>
              <a:r>
                <a:rPr lang="en-US" dirty="0" smtClean="0">
                  <a:solidFill>
                    <a:srgbClr val="FF0000"/>
                  </a:solidFill>
                </a:rPr>
                <a:t>)</a:t>
              </a:r>
              <a:endParaRPr lang="en-US" dirty="0">
                <a:solidFill>
                  <a:srgbClr val="FF0000"/>
                </a:solidFill>
              </a:endParaRPr>
            </a:p>
          </p:txBody>
        </p:sp>
        <p:sp>
          <p:nvSpPr>
            <p:cNvPr id="66" name="TextBox 65"/>
            <p:cNvSpPr txBox="1"/>
            <p:nvPr/>
          </p:nvSpPr>
          <p:spPr>
            <a:xfrm>
              <a:off x="671947" y="5812071"/>
              <a:ext cx="1316386" cy="369332"/>
            </a:xfrm>
            <a:prstGeom prst="rect">
              <a:avLst/>
            </a:prstGeom>
            <a:noFill/>
          </p:spPr>
          <p:txBody>
            <a:bodyPr wrap="none" rtlCol="0">
              <a:spAutoFit/>
            </a:bodyPr>
            <a:lstStyle/>
            <a:p>
              <a:r>
                <a:rPr lang="en-US" dirty="0" smtClean="0">
                  <a:solidFill>
                    <a:srgbClr val="00B050"/>
                  </a:solidFill>
                </a:rPr>
                <a:t>(x</a:t>
              </a:r>
              <a:r>
                <a:rPr lang="en-US" baseline="-25000" dirty="0" smtClean="0">
                  <a:solidFill>
                    <a:srgbClr val="00B050"/>
                  </a:solidFill>
                </a:rPr>
                <a:t>1</a:t>
              </a:r>
              <a:r>
                <a:rPr lang="en-US" dirty="0" smtClean="0">
                  <a:solidFill>
                    <a:srgbClr val="00B050"/>
                  </a:solidFill>
                </a:rPr>
                <a:t>,x</a:t>
              </a:r>
              <a:r>
                <a:rPr lang="en-US" baseline="-25000" dirty="0" smtClean="0">
                  <a:solidFill>
                    <a:srgbClr val="00B050"/>
                  </a:solidFill>
                </a:rPr>
                <a:t>2</a:t>
              </a:r>
              <a:r>
                <a:rPr lang="en-US" dirty="0" smtClean="0">
                  <a:solidFill>
                    <a:srgbClr val="00B050"/>
                  </a:solidFill>
                </a:rPr>
                <a:t>, x</a:t>
              </a:r>
              <a:r>
                <a:rPr lang="en-US" baseline="-25000" dirty="0" smtClean="0">
                  <a:solidFill>
                    <a:srgbClr val="00B050"/>
                  </a:solidFill>
                </a:rPr>
                <a:t>3</a:t>
              </a:r>
              <a:r>
                <a:rPr lang="en-US" dirty="0" smtClean="0">
                  <a:solidFill>
                    <a:srgbClr val="00B050"/>
                  </a:solidFill>
                </a:rPr>
                <a:t>, x</a:t>
              </a:r>
              <a:r>
                <a:rPr lang="en-US" baseline="-25000" dirty="0" smtClean="0">
                  <a:solidFill>
                    <a:srgbClr val="00B050"/>
                  </a:solidFill>
                </a:rPr>
                <a:t>4</a:t>
              </a:r>
              <a:r>
                <a:rPr lang="en-US" dirty="0" smtClean="0">
                  <a:solidFill>
                    <a:srgbClr val="00B050"/>
                  </a:solidFill>
                </a:rPr>
                <a:t>)</a:t>
              </a:r>
              <a:endParaRPr lang="en-US" dirty="0">
                <a:solidFill>
                  <a:srgbClr val="00B050"/>
                </a:solidFill>
              </a:endParaRPr>
            </a:p>
          </p:txBody>
        </p:sp>
        <p:sp>
          <p:nvSpPr>
            <p:cNvPr id="63" name="TextBox 62"/>
            <p:cNvSpPr txBox="1"/>
            <p:nvPr/>
          </p:nvSpPr>
          <p:spPr>
            <a:xfrm>
              <a:off x="1155755" y="5947079"/>
              <a:ext cx="242374" cy="923330"/>
            </a:xfrm>
            <a:prstGeom prst="rect">
              <a:avLst/>
            </a:prstGeom>
            <a:noFill/>
          </p:spPr>
          <p:txBody>
            <a:bodyPr wrap="none" rtlCol="0">
              <a:spAutoFit/>
            </a:bodyPr>
            <a:lstStyle/>
            <a:p>
              <a:r>
                <a:rPr lang="en-US" dirty="0" smtClean="0"/>
                <a:t>.</a:t>
              </a:r>
            </a:p>
            <a:p>
              <a:r>
                <a:rPr lang="en-US" dirty="0" smtClean="0"/>
                <a:t>.</a:t>
              </a:r>
            </a:p>
            <a:p>
              <a:r>
                <a:rPr lang="en-US" dirty="0"/>
                <a:t>.</a:t>
              </a:r>
            </a:p>
          </p:txBody>
        </p:sp>
      </p:grpSp>
      <p:grpSp>
        <p:nvGrpSpPr>
          <p:cNvPr id="74" name="Group 73"/>
          <p:cNvGrpSpPr/>
          <p:nvPr/>
        </p:nvGrpSpPr>
        <p:grpSpPr>
          <a:xfrm>
            <a:off x="2746872" y="4838413"/>
            <a:ext cx="1724300" cy="523220"/>
            <a:chOff x="2746872" y="4838413"/>
            <a:chExt cx="1724300" cy="523220"/>
          </a:xfrm>
        </p:grpSpPr>
        <p:grpSp>
          <p:nvGrpSpPr>
            <p:cNvPr id="69" name="Group 68"/>
            <p:cNvGrpSpPr/>
            <p:nvPr/>
          </p:nvGrpSpPr>
          <p:grpSpPr>
            <a:xfrm>
              <a:off x="2746872" y="5109980"/>
              <a:ext cx="1041277" cy="189922"/>
              <a:chOff x="2831268" y="5101254"/>
              <a:chExt cx="1041277" cy="189922"/>
            </a:xfrm>
          </p:grpSpPr>
          <p:sp>
            <p:nvSpPr>
              <p:cNvPr id="68" name="Rectangle 67"/>
              <p:cNvSpPr/>
              <p:nvPr/>
            </p:nvSpPr>
            <p:spPr>
              <a:xfrm>
                <a:off x="3085534" y="5101254"/>
                <a:ext cx="258496" cy="189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3340855" y="5101254"/>
                <a:ext cx="258496" cy="18992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3614049" y="5101254"/>
                <a:ext cx="258496" cy="18992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p:nvSpPr>
            <p:spPr>
              <a:xfrm>
                <a:off x="2831268" y="5101254"/>
                <a:ext cx="258496" cy="189922"/>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3789575" y="4838413"/>
              <a:ext cx="681597" cy="523220"/>
            </a:xfrm>
            <a:prstGeom prst="rect">
              <a:avLst/>
            </a:prstGeom>
            <a:noFill/>
          </p:spPr>
          <p:txBody>
            <a:bodyPr wrap="none" rtlCol="0">
              <a:spAutoFit/>
            </a:bodyPr>
            <a:lstStyle/>
            <a:p>
              <a:r>
                <a:rPr lang="en-US" sz="2800" dirty="0" smtClean="0">
                  <a:solidFill>
                    <a:schemeClr val="bg1"/>
                  </a:solidFill>
                </a:rPr>
                <a:t>……</a:t>
              </a:r>
              <a:endParaRPr lang="en-US" sz="2800" dirty="0">
                <a:solidFill>
                  <a:schemeClr val="bg1"/>
                </a:solidFill>
              </a:endParaRPr>
            </a:p>
          </p:txBody>
        </p:sp>
      </p:grpSp>
      <p:sp>
        <p:nvSpPr>
          <p:cNvPr id="12" name="TextBox 11"/>
          <p:cNvSpPr txBox="1"/>
          <p:nvPr/>
        </p:nvSpPr>
        <p:spPr>
          <a:xfrm>
            <a:off x="460718" y="107899"/>
            <a:ext cx="1670714"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x</a:t>
            </a:r>
            <a:r>
              <a:rPr lang="en-US" dirty="0" smtClean="0"/>
              <a:t>=(TC, </a:t>
            </a:r>
            <a:r>
              <a:rPr lang="en-US" dirty="0" err="1" smtClean="0"/>
              <a:t>Th</a:t>
            </a:r>
            <a:r>
              <a:rPr lang="en-US" dirty="0" smtClean="0"/>
              <a:t>, Ur, K)</a:t>
            </a:r>
            <a:endParaRPr lang="en-US" dirty="0"/>
          </a:p>
        </p:txBody>
      </p:sp>
      <p:grpSp>
        <p:nvGrpSpPr>
          <p:cNvPr id="6" name="Group 5"/>
          <p:cNvGrpSpPr/>
          <p:nvPr/>
        </p:nvGrpSpPr>
        <p:grpSpPr>
          <a:xfrm>
            <a:off x="4844610" y="737283"/>
            <a:ext cx="4610065" cy="4062284"/>
            <a:chOff x="4844610" y="737283"/>
            <a:chExt cx="4610065" cy="4062284"/>
          </a:xfrm>
        </p:grpSpPr>
        <p:cxnSp>
          <p:nvCxnSpPr>
            <p:cNvPr id="5" name="Straight Arrow Connector 4"/>
            <p:cNvCxnSpPr/>
            <p:nvPr/>
          </p:nvCxnSpPr>
          <p:spPr>
            <a:xfrm flipH="1">
              <a:off x="7090756" y="142164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9296733" y="737283"/>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5390026" y="368603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flipH="1">
              <a:off x="7981591" y="3650746"/>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H="1">
              <a:off x="8146429" y="4467227"/>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flipH="1">
              <a:off x="4857123" y="4467227"/>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flipH="1">
              <a:off x="8146429" y="1629413"/>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H="1">
              <a:off x="4844610" y="1603890"/>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2691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67"/>
                                        </p:tgtEl>
                                        <p:attrNameLst>
                                          <p:attrName>style.visibility</p:attrName>
                                        </p:attrNameLst>
                                      </p:cBhvr>
                                      <p:to>
                                        <p:strVal val="visible"/>
                                      </p:to>
                                    </p:set>
                                    <p:animEffect transition="in" filter="wipe(up)">
                                      <p:cBhvr>
                                        <p:cTn id="11" dur="500"/>
                                        <p:tgtEl>
                                          <p:spTgt spid="6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wipe(left)">
                                      <p:cBhvr>
                                        <p:cTn id="16"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7600" y="351517"/>
            <a:ext cx="7933795" cy="6506483"/>
          </a:xfrm>
          <a:prstGeom prst="rect">
            <a:avLst/>
          </a:prstGeom>
        </p:spPr>
      </p:pic>
      <p:sp>
        <p:nvSpPr>
          <p:cNvPr id="173" name="TextBox 172"/>
          <p:cNvSpPr txBox="1"/>
          <p:nvPr/>
        </p:nvSpPr>
        <p:spPr>
          <a:xfrm>
            <a:off x="2499181" y="-88530"/>
            <a:ext cx="6839116" cy="769441"/>
          </a:xfrm>
          <a:prstGeom prst="rect">
            <a:avLst/>
          </a:prstGeom>
          <a:solidFill>
            <a:schemeClr val="bg1"/>
          </a:solidFill>
        </p:spPr>
        <p:txBody>
          <a:bodyPr wrap="none" rtlCol="0">
            <a:spAutoFit/>
          </a:bodyPr>
          <a:lstStyle/>
          <a:p>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Ternary,  PC1 &amp; PC2 Maps</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878667" y="813182"/>
            <a:ext cx="1252459" cy="369332"/>
          </a:xfrm>
          <a:prstGeom prst="rect">
            <a:avLst/>
          </a:prstGeom>
          <a:noFill/>
        </p:spPr>
        <p:txBody>
          <a:bodyPr wrap="none" rtlCol="0">
            <a:spAutoFit/>
          </a:bodyPr>
          <a:lstStyle/>
          <a:p>
            <a:r>
              <a:rPr lang="en-US" dirty="0" smtClean="0">
                <a:solidFill>
                  <a:schemeClr val="bg1"/>
                </a:solidFill>
              </a:rPr>
              <a:t>Total Count</a:t>
            </a:r>
            <a:endParaRPr lang="en-US" dirty="0">
              <a:solidFill>
                <a:schemeClr val="bg1"/>
              </a:solidFill>
            </a:endParaRPr>
          </a:p>
        </p:txBody>
      </p:sp>
      <p:sp>
        <p:nvSpPr>
          <p:cNvPr id="11" name="TextBox 10"/>
          <p:cNvSpPr txBox="1"/>
          <p:nvPr/>
        </p:nvSpPr>
        <p:spPr>
          <a:xfrm>
            <a:off x="6347079" y="813182"/>
            <a:ext cx="1143839" cy="369332"/>
          </a:xfrm>
          <a:prstGeom prst="rect">
            <a:avLst/>
          </a:prstGeom>
          <a:noFill/>
        </p:spPr>
        <p:txBody>
          <a:bodyPr wrap="none" rtlCol="0">
            <a:spAutoFit/>
          </a:bodyPr>
          <a:lstStyle/>
          <a:p>
            <a:r>
              <a:rPr lang="en-US" dirty="0" smtClean="0">
                <a:solidFill>
                  <a:schemeClr val="bg1"/>
                </a:solidFill>
              </a:rPr>
              <a:t>Potassium</a:t>
            </a:r>
            <a:endParaRPr lang="en-US" dirty="0">
              <a:solidFill>
                <a:schemeClr val="bg1"/>
              </a:solidFill>
            </a:endParaRPr>
          </a:p>
        </p:txBody>
      </p:sp>
      <p:sp>
        <p:nvSpPr>
          <p:cNvPr id="13" name="TextBox 12"/>
          <p:cNvSpPr txBox="1"/>
          <p:nvPr/>
        </p:nvSpPr>
        <p:spPr>
          <a:xfrm>
            <a:off x="6347078" y="3601939"/>
            <a:ext cx="999056" cy="369332"/>
          </a:xfrm>
          <a:prstGeom prst="rect">
            <a:avLst/>
          </a:prstGeom>
          <a:noFill/>
        </p:spPr>
        <p:txBody>
          <a:bodyPr wrap="none" rtlCol="0">
            <a:spAutoFit/>
          </a:bodyPr>
          <a:lstStyle/>
          <a:p>
            <a:r>
              <a:rPr lang="en-US" dirty="0" smtClean="0">
                <a:solidFill>
                  <a:schemeClr val="bg1"/>
                </a:solidFill>
              </a:rPr>
              <a:t>Uranium</a:t>
            </a:r>
            <a:endParaRPr lang="en-US" dirty="0">
              <a:solidFill>
                <a:schemeClr val="bg1"/>
              </a:solidFill>
            </a:endParaRPr>
          </a:p>
        </p:txBody>
      </p:sp>
      <p:sp>
        <p:nvSpPr>
          <p:cNvPr id="14" name="TextBox 13"/>
          <p:cNvSpPr txBox="1"/>
          <p:nvPr/>
        </p:nvSpPr>
        <p:spPr>
          <a:xfrm>
            <a:off x="3005368" y="3540822"/>
            <a:ext cx="979755" cy="369332"/>
          </a:xfrm>
          <a:prstGeom prst="rect">
            <a:avLst/>
          </a:prstGeom>
          <a:noFill/>
        </p:spPr>
        <p:txBody>
          <a:bodyPr wrap="none" rtlCol="0">
            <a:spAutoFit/>
          </a:bodyPr>
          <a:lstStyle/>
          <a:p>
            <a:r>
              <a:rPr lang="en-US" dirty="0" smtClean="0">
                <a:solidFill>
                  <a:schemeClr val="bg1"/>
                </a:solidFill>
              </a:rPr>
              <a:t>Thorium</a:t>
            </a:r>
            <a:endParaRPr lang="en-US" dirty="0">
              <a:solidFill>
                <a:schemeClr val="bg1"/>
              </a:solidFill>
            </a:endParaRPr>
          </a:p>
        </p:txBody>
      </p:sp>
      <p:grpSp>
        <p:nvGrpSpPr>
          <p:cNvPr id="5" name="Group 4"/>
          <p:cNvGrpSpPr/>
          <p:nvPr/>
        </p:nvGrpSpPr>
        <p:grpSpPr>
          <a:xfrm>
            <a:off x="2746873" y="605048"/>
            <a:ext cx="3332194" cy="2447881"/>
            <a:chOff x="2746873" y="605048"/>
            <a:chExt cx="3332194" cy="2447881"/>
          </a:xfrm>
        </p:grpSpPr>
        <p:pic>
          <p:nvPicPr>
            <p:cNvPr id="4" name="Picture 3"/>
            <p:cNvPicPr>
              <a:picLocks noChangeAspect="1"/>
            </p:cNvPicPr>
            <p:nvPr/>
          </p:nvPicPr>
          <p:blipFill>
            <a:blip r:embed="rId3"/>
            <a:stretch>
              <a:fillRect/>
            </a:stretch>
          </p:blipFill>
          <p:spPr>
            <a:xfrm>
              <a:off x="2746873" y="605048"/>
              <a:ext cx="3332194" cy="2447881"/>
            </a:xfrm>
            <a:prstGeom prst="rect">
              <a:avLst/>
            </a:prstGeom>
          </p:spPr>
        </p:pic>
        <p:sp>
          <p:nvSpPr>
            <p:cNvPr id="16" name="TextBox 15"/>
            <p:cNvSpPr txBox="1"/>
            <p:nvPr/>
          </p:nvSpPr>
          <p:spPr>
            <a:xfrm>
              <a:off x="2879454" y="767229"/>
              <a:ext cx="955711" cy="369332"/>
            </a:xfrm>
            <a:prstGeom prst="rect">
              <a:avLst/>
            </a:prstGeom>
            <a:noFill/>
          </p:spPr>
          <p:txBody>
            <a:bodyPr wrap="none" rtlCol="0">
              <a:spAutoFit/>
            </a:bodyPr>
            <a:lstStyle/>
            <a:p>
              <a:r>
                <a:rPr lang="en-US" dirty="0" smtClean="0">
                  <a:solidFill>
                    <a:schemeClr val="bg1"/>
                  </a:solidFill>
                </a:rPr>
                <a:t>Geology</a:t>
              </a:r>
              <a:endParaRPr lang="en-US" dirty="0">
                <a:solidFill>
                  <a:schemeClr val="bg1"/>
                </a:solidFill>
              </a:endParaRPr>
            </a:p>
          </p:txBody>
        </p:sp>
      </p:grpSp>
      <p:grpSp>
        <p:nvGrpSpPr>
          <p:cNvPr id="9" name="Group 8"/>
          <p:cNvGrpSpPr/>
          <p:nvPr/>
        </p:nvGrpSpPr>
        <p:grpSpPr>
          <a:xfrm>
            <a:off x="3456226" y="3113074"/>
            <a:ext cx="1708703" cy="367603"/>
            <a:chOff x="3299447" y="2946633"/>
            <a:chExt cx="1708703" cy="367603"/>
          </a:xfrm>
        </p:grpSpPr>
        <p:sp>
          <p:nvSpPr>
            <p:cNvPr id="8" name="Rectangle 7"/>
            <p:cNvSpPr/>
            <p:nvPr/>
          </p:nvSpPr>
          <p:spPr>
            <a:xfrm>
              <a:off x="3678648" y="3065165"/>
              <a:ext cx="1100667" cy="24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3299447" y="3189686"/>
              <a:ext cx="929534" cy="175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522133" y="2946633"/>
              <a:ext cx="1486017" cy="1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554402" y="2986795"/>
            <a:ext cx="760144" cy="369332"/>
          </a:xfrm>
          <a:prstGeom prst="rect">
            <a:avLst/>
          </a:prstGeom>
          <a:noFill/>
        </p:spPr>
        <p:txBody>
          <a:bodyPr wrap="none" rtlCol="0">
            <a:spAutoFit/>
          </a:bodyPr>
          <a:lstStyle/>
          <a:p>
            <a:r>
              <a:rPr lang="en-US" dirty="0" smtClean="0"/>
              <a:t>30 km</a:t>
            </a:r>
            <a:endParaRPr lang="en-US" dirty="0"/>
          </a:p>
        </p:txBody>
      </p:sp>
      <p:grpSp>
        <p:nvGrpSpPr>
          <p:cNvPr id="22" name="Group 21"/>
          <p:cNvGrpSpPr/>
          <p:nvPr/>
        </p:nvGrpSpPr>
        <p:grpSpPr>
          <a:xfrm>
            <a:off x="6210861" y="642875"/>
            <a:ext cx="3271806" cy="2410053"/>
            <a:chOff x="6210861" y="642875"/>
            <a:chExt cx="3271806" cy="2410053"/>
          </a:xfrm>
        </p:grpSpPr>
        <p:pic>
          <p:nvPicPr>
            <p:cNvPr id="20" name="Picture 19"/>
            <p:cNvPicPr>
              <a:picLocks noChangeAspect="1"/>
            </p:cNvPicPr>
            <p:nvPr/>
          </p:nvPicPr>
          <p:blipFill>
            <a:blip r:embed="rId4"/>
            <a:stretch>
              <a:fillRect/>
            </a:stretch>
          </p:blipFill>
          <p:spPr>
            <a:xfrm>
              <a:off x="6210861" y="642875"/>
              <a:ext cx="3271806" cy="2410053"/>
            </a:xfrm>
            <a:prstGeom prst="rect">
              <a:avLst/>
            </a:prstGeom>
          </p:spPr>
        </p:pic>
        <p:sp>
          <p:nvSpPr>
            <p:cNvPr id="25" name="TextBox 24"/>
            <p:cNvSpPr txBox="1"/>
            <p:nvPr/>
          </p:nvSpPr>
          <p:spPr>
            <a:xfrm>
              <a:off x="6438734" y="813182"/>
              <a:ext cx="889859" cy="369332"/>
            </a:xfrm>
            <a:prstGeom prst="rect">
              <a:avLst/>
            </a:prstGeom>
            <a:noFill/>
          </p:spPr>
          <p:txBody>
            <a:bodyPr wrap="none" rtlCol="0">
              <a:spAutoFit/>
            </a:bodyPr>
            <a:lstStyle/>
            <a:p>
              <a:r>
                <a:rPr lang="en-US" dirty="0" smtClean="0">
                  <a:solidFill>
                    <a:schemeClr val="bg1"/>
                  </a:solidFill>
                </a:rPr>
                <a:t>Ternary</a:t>
              </a:r>
              <a:endParaRPr lang="en-US" dirty="0">
                <a:solidFill>
                  <a:schemeClr val="bg1"/>
                </a:solidFill>
              </a:endParaRPr>
            </a:p>
          </p:txBody>
        </p:sp>
      </p:grpSp>
      <p:sp>
        <p:nvSpPr>
          <p:cNvPr id="23" name="Rectangle 22"/>
          <p:cNvSpPr/>
          <p:nvPr/>
        </p:nvSpPr>
        <p:spPr>
          <a:xfrm>
            <a:off x="9614461" y="2082800"/>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614461" y="1089043"/>
            <a:ext cx="2318317" cy="1672902"/>
            <a:chOff x="9094752" y="5593297"/>
            <a:chExt cx="2318317" cy="1672902"/>
          </a:xfrm>
        </p:grpSpPr>
        <p:pic>
          <p:nvPicPr>
            <p:cNvPr id="30" name="Picture 29" descr="Radiometrics"/>
            <p:cNvPicPr/>
            <p:nvPr/>
          </p:nvPicPr>
          <p:blipFill>
            <a:blip r:embed="rId5">
              <a:extLst>
                <a:ext uri="{28A0092B-C50C-407E-A947-70E740481C1C}">
                  <a14:useLocalDpi xmlns:a14="http://schemas.microsoft.com/office/drawing/2010/main" val="0"/>
                </a:ext>
              </a:extLst>
            </a:blip>
            <a:srcRect/>
            <a:stretch>
              <a:fillRect/>
            </a:stretch>
          </p:blipFill>
          <p:spPr bwMode="auto">
            <a:xfrm>
              <a:off x="9817223" y="5833576"/>
              <a:ext cx="1595846" cy="1024424"/>
            </a:xfrm>
            <a:prstGeom prst="rect">
              <a:avLst/>
            </a:prstGeom>
            <a:noFill/>
            <a:ln>
              <a:noFill/>
            </a:ln>
          </p:spPr>
        </p:pic>
        <p:sp>
          <p:nvSpPr>
            <p:cNvPr id="31" name="TextBox 30"/>
            <p:cNvSpPr txBox="1"/>
            <p:nvPr/>
          </p:nvSpPr>
          <p:spPr>
            <a:xfrm>
              <a:off x="10182781" y="5593297"/>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32" name="TextBox 31"/>
            <p:cNvSpPr txBox="1"/>
            <p:nvPr/>
          </p:nvSpPr>
          <p:spPr>
            <a:xfrm>
              <a:off x="9094752" y="651202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33" name="TextBox 32"/>
            <p:cNvSpPr txBox="1"/>
            <p:nvPr/>
          </p:nvSpPr>
          <p:spPr>
            <a:xfrm>
              <a:off x="10430305" y="6896867"/>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grpSp>
      <p:sp>
        <p:nvSpPr>
          <p:cNvPr id="34" name="Rectangle 33"/>
          <p:cNvSpPr/>
          <p:nvPr/>
        </p:nvSpPr>
        <p:spPr>
          <a:xfrm>
            <a:off x="11687442" y="1828988"/>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746872" y="3514594"/>
            <a:ext cx="3308083" cy="2370558"/>
            <a:chOff x="2746872" y="3514594"/>
            <a:chExt cx="3308083" cy="2370558"/>
          </a:xfrm>
        </p:grpSpPr>
        <p:pic>
          <p:nvPicPr>
            <p:cNvPr id="24" name="Picture 23"/>
            <p:cNvPicPr>
              <a:picLocks noChangeAspect="1"/>
            </p:cNvPicPr>
            <p:nvPr/>
          </p:nvPicPr>
          <p:blipFill>
            <a:blip r:embed="rId6"/>
            <a:stretch>
              <a:fillRect/>
            </a:stretch>
          </p:blipFill>
          <p:spPr>
            <a:xfrm>
              <a:off x="2746872" y="3514594"/>
              <a:ext cx="3308083" cy="2370558"/>
            </a:xfrm>
            <a:prstGeom prst="rect">
              <a:avLst/>
            </a:prstGeom>
          </p:spPr>
        </p:pic>
        <p:sp>
          <p:nvSpPr>
            <p:cNvPr id="36" name="TextBox 35"/>
            <p:cNvSpPr txBox="1"/>
            <p:nvPr/>
          </p:nvSpPr>
          <p:spPr>
            <a:xfrm>
              <a:off x="3157768" y="3693222"/>
              <a:ext cx="543739" cy="369332"/>
            </a:xfrm>
            <a:prstGeom prst="rect">
              <a:avLst/>
            </a:prstGeom>
            <a:noFill/>
          </p:spPr>
          <p:txBody>
            <a:bodyPr wrap="none" rtlCol="0">
              <a:spAutoFit/>
            </a:bodyPr>
            <a:lstStyle/>
            <a:p>
              <a:r>
                <a:rPr lang="en-US" dirty="0" smtClean="0">
                  <a:solidFill>
                    <a:schemeClr val="bg1"/>
                  </a:solidFill>
                </a:rPr>
                <a:t>PC1</a:t>
              </a:r>
              <a:endParaRPr lang="en-US" dirty="0">
                <a:solidFill>
                  <a:schemeClr val="bg1"/>
                </a:solidFill>
              </a:endParaRPr>
            </a:p>
          </p:txBody>
        </p:sp>
      </p:grpSp>
      <p:grpSp>
        <p:nvGrpSpPr>
          <p:cNvPr id="37" name="Group 36"/>
          <p:cNvGrpSpPr/>
          <p:nvPr/>
        </p:nvGrpSpPr>
        <p:grpSpPr>
          <a:xfrm>
            <a:off x="6171305" y="3480676"/>
            <a:ext cx="3311362" cy="2404475"/>
            <a:chOff x="6171305" y="3480676"/>
            <a:chExt cx="3311362" cy="2404475"/>
          </a:xfrm>
        </p:grpSpPr>
        <p:pic>
          <p:nvPicPr>
            <p:cNvPr id="35" name="Picture 34"/>
            <p:cNvPicPr>
              <a:picLocks noChangeAspect="1"/>
            </p:cNvPicPr>
            <p:nvPr/>
          </p:nvPicPr>
          <p:blipFill>
            <a:blip r:embed="rId7"/>
            <a:stretch>
              <a:fillRect/>
            </a:stretch>
          </p:blipFill>
          <p:spPr>
            <a:xfrm>
              <a:off x="6171305" y="3480676"/>
              <a:ext cx="3311362" cy="2404475"/>
            </a:xfrm>
            <a:prstGeom prst="rect">
              <a:avLst/>
            </a:prstGeom>
          </p:spPr>
        </p:pic>
        <p:sp>
          <p:nvSpPr>
            <p:cNvPr id="40" name="TextBox 39"/>
            <p:cNvSpPr txBox="1"/>
            <p:nvPr/>
          </p:nvSpPr>
          <p:spPr>
            <a:xfrm>
              <a:off x="6375259" y="3693222"/>
              <a:ext cx="543739" cy="369332"/>
            </a:xfrm>
            <a:prstGeom prst="rect">
              <a:avLst/>
            </a:prstGeom>
            <a:noFill/>
          </p:spPr>
          <p:txBody>
            <a:bodyPr wrap="none" rtlCol="0">
              <a:spAutoFit/>
            </a:bodyPr>
            <a:lstStyle/>
            <a:p>
              <a:r>
                <a:rPr lang="en-US" dirty="0" smtClean="0">
                  <a:solidFill>
                    <a:schemeClr val="bg1"/>
                  </a:solidFill>
                </a:rPr>
                <a:t>PC2</a:t>
              </a:r>
              <a:endParaRPr lang="en-US" dirty="0">
                <a:solidFill>
                  <a:schemeClr val="bg1"/>
                </a:solidFill>
              </a:endParaRPr>
            </a:p>
          </p:txBody>
        </p:sp>
      </p:grpSp>
      <p:pic>
        <p:nvPicPr>
          <p:cNvPr id="38" name="Picture 37"/>
          <p:cNvPicPr>
            <a:picLocks noChangeAspect="1"/>
          </p:cNvPicPr>
          <p:nvPr/>
        </p:nvPicPr>
        <p:blipFill>
          <a:blip r:embed="rId8"/>
          <a:stretch>
            <a:fillRect/>
          </a:stretch>
        </p:blipFill>
        <p:spPr>
          <a:xfrm>
            <a:off x="2387599" y="6033002"/>
            <a:ext cx="7933795" cy="824998"/>
          </a:xfrm>
          <a:prstGeom prst="rect">
            <a:avLst/>
          </a:prstGeom>
        </p:spPr>
      </p:pic>
      <p:cxnSp>
        <p:nvCxnSpPr>
          <p:cNvPr id="10" name="Straight Connector 9"/>
          <p:cNvCxnSpPr/>
          <p:nvPr/>
        </p:nvCxnSpPr>
        <p:spPr>
          <a:xfrm>
            <a:off x="932211" y="1104708"/>
            <a:ext cx="0" cy="1103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95770" y="2098465"/>
            <a:ext cx="1202267" cy="3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V="1">
            <a:off x="795770" y="1528252"/>
            <a:ext cx="944384" cy="683944"/>
          </a:xfrm>
          <a:prstGeom prst="line">
            <a:avLst/>
          </a:prstGeom>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43682" y="2117210"/>
            <a:ext cx="1001364" cy="369332"/>
          </a:xfrm>
          <a:prstGeom prst="rect">
            <a:avLst/>
          </a:prstGeom>
          <a:noFill/>
        </p:spPr>
        <p:txBody>
          <a:bodyPr wrap="none" rtlCol="0">
            <a:spAutoFit/>
          </a:bodyPr>
          <a:lstStyle/>
          <a:p>
            <a:r>
              <a:rPr lang="en-US" dirty="0" smtClean="0"/>
              <a:t>Ur count</a:t>
            </a:r>
            <a:endParaRPr lang="en-US" dirty="0"/>
          </a:p>
        </p:txBody>
      </p:sp>
      <p:sp>
        <p:nvSpPr>
          <p:cNvPr id="42" name="TextBox 41"/>
          <p:cNvSpPr txBox="1"/>
          <p:nvPr/>
        </p:nvSpPr>
        <p:spPr>
          <a:xfrm rot="19478754">
            <a:off x="1031547" y="1271023"/>
            <a:ext cx="1007776" cy="369332"/>
          </a:xfrm>
          <a:prstGeom prst="rect">
            <a:avLst/>
          </a:prstGeom>
          <a:noFill/>
        </p:spPr>
        <p:txBody>
          <a:bodyPr wrap="none" rtlCol="0">
            <a:spAutoFit/>
          </a:bodyPr>
          <a:lstStyle/>
          <a:p>
            <a:r>
              <a:rPr lang="en-US" dirty="0" err="1" smtClean="0"/>
              <a:t>Th</a:t>
            </a:r>
            <a:r>
              <a:rPr lang="en-US" dirty="0" smtClean="0"/>
              <a:t> count</a:t>
            </a:r>
            <a:endParaRPr lang="en-US" dirty="0"/>
          </a:p>
        </p:txBody>
      </p:sp>
      <p:sp>
        <p:nvSpPr>
          <p:cNvPr id="43" name="TextBox 42"/>
          <p:cNvSpPr txBox="1"/>
          <p:nvPr/>
        </p:nvSpPr>
        <p:spPr>
          <a:xfrm rot="16200000">
            <a:off x="-247766" y="1346064"/>
            <a:ext cx="1775709" cy="369332"/>
          </a:xfrm>
          <a:prstGeom prst="rect">
            <a:avLst/>
          </a:prstGeom>
          <a:noFill/>
        </p:spPr>
        <p:txBody>
          <a:bodyPr wrap="square" rtlCol="0">
            <a:spAutoFit/>
          </a:bodyPr>
          <a:lstStyle/>
          <a:p>
            <a:r>
              <a:rPr lang="en-US" dirty="0" smtClean="0"/>
              <a:t>Potassium  count</a:t>
            </a:r>
            <a:endParaRPr lang="en-US" dirty="0"/>
          </a:p>
        </p:txBody>
      </p:sp>
      <p:sp>
        <p:nvSpPr>
          <p:cNvPr id="19" name="Oval 18"/>
          <p:cNvSpPr/>
          <p:nvPr/>
        </p:nvSpPr>
        <p:spPr>
          <a:xfrm>
            <a:off x="1542786" y="696576"/>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1695186" y="848976"/>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1487568" y="1069623"/>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1856394" y="1559982"/>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2190558" y="128937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2017680" y="1038572"/>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Arrow Connector 27"/>
          <p:cNvCxnSpPr/>
          <p:nvPr/>
        </p:nvCxnSpPr>
        <p:spPr>
          <a:xfrm>
            <a:off x="256949" y="351517"/>
            <a:ext cx="0" cy="60939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881025" y="3363833"/>
            <a:ext cx="0" cy="11033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744584" y="4357590"/>
            <a:ext cx="1202267" cy="322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744584" y="3787377"/>
            <a:ext cx="944384" cy="683944"/>
          </a:xfrm>
          <a:prstGeom prst="line">
            <a:avLst/>
          </a:prstGeom>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1092496" y="4376335"/>
            <a:ext cx="1001364" cy="369332"/>
          </a:xfrm>
          <a:prstGeom prst="rect">
            <a:avLst/>
          </a:prstGeom>
          <a:noFill/>
        </p:spPr>
        <p:txBody>
          <a:bodyPr wrap="none" rtlCol="0">
            <a:spAutoFit/>
          </a:bodyPr>
          <a:lstStyle/>
          <a:p>
            <a:r>
              <a:rPr lang="en-US" dirty="0" smtClean="0"/>
              <a:t>Ur count</a:t>
            </a:r>
            <a:endParaRPr lang="en-US" dirty="0"/>
          </a:p>
        </p:txBody>
      </p:sp>
      <p:sp>
        <p:nvSpPr>
          <p:cNvPr id="54" name="TextBox 53"/>
          <p:cNvSpPr txBox="1"/>
          <p:nvPr/>
        </p:nvSpPr>
        <p:spPr>
          <a:xfrm rot="19478754">
            <a:off x="980361" y="3530148"/>
            <a:ext cx="1007776" cy="369332"/>
          </a:xfrm>
          <a:prstGeom prst="rect">
            <a:avLst/>
          </a:prstGeom>
          <a:noFill/>
        </p:spPr>
        <p:txBody>
          <a:bodyPr wrap="none" rtlCol="0">
            <a:spAutoFit/>
          </a:bodyPr>
          <a:lstStyle/>
          <a:p>
            <a:r>
              <a:rPr lang="en-US" dirty="0" err="1" smtClean="0"/>
              <a:t>Th</a:t>
            </a:r>
            <a:r>
              <a:rPr lang="en-US" dirty="0" smtClean="0"/>
              <a:t> count</a:t>
            </a:r>
            <a:endParaRPr lang="en-US" dirty="0"/>
          </a:p>
        </p:txBody>
      </p:sp>
      <p:sp>
        <p:nvSpPr>
          <p:cNvPr id="55" name="TextBox 54"/>
          <p:cNvSpPr txBox="1"/>
          <p:nvPr/>
        </p:nvSpPr>
        <p:spPr>
          <a:xfrm rot="16200000">
            <a:off x="-298952" y="3605189"/>
            <a:ext cx="1775709" cy="369332"/>
          </a:xfrm>
          <a:prstGeom prst="rect">
            <a:avLst/>
          </a:prstGeom>
          <a:noFill/>
        </p:spPr>
        <p:txBody>
          <a:bodyPr wrap="square" rtlCol="0">
            <a:spAutoFit/>
          </a:bodyPr>
          <a:lstStyle/>
          <a:p>
            <a:r>
              <a:rPr lang="en-US" dirty="0" smtClean="0"/>
              <a:t>Potassium  count</a:t>
            </a:r>
            <a:endParaRPr lang="en-US" dirty="0"/>
          </a:p>
        </p:txBody>
      </p:sp>
      <p:sp>
        <p:nvSpPr>
          <p:cNvPr id="56" name="Oval 55"/>
          <p:cNvSpPr/>
          <p:nvPr/>
        </p:nvSpPr>
        <p:spPr>
          <a:xfrm>
            <a:off x="1796510" y="3105325"/>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2016650" y="3767478"/>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791659" y="388610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584735" y="4103810"/>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934632" y="4070011"/>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2220820" y="4062554"/>
            <a:ext cx="141643" cy="1322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rot="16200000">
            <a:off x="-756170" y="3540821"/>
            <a:ext cx="1775709" cy="369332"/>
          </a:xfrm>
          <a:prstGeom prst="rect">
            <a:avLst/>
          </a:prstGeom>
          <a:noFill/>
        </p:spPr>
        <p:txBody>
          <a:bodyPr wrap="square" rtlCol="0">
            <a:spAutoFit/>
          </a:bodyPr>
          <a:lstStyle/>
          <a:p>
            <a:r>
              <a:rPr lang="en-US" dirty="0" smtClean="0"/>
              <a:t>Total   count</a:t>
            </a:r>
            <a:endParaRPr lang="en-US" dirty="0"/>
          </a:p>
        </p:txBody>
      </p:sp>
      <p:grpSp>
        <p:nvGrpSpPr>
          <p:cNvPr id="67" name="Group 66"/>
          <p:cNvGrpSpPr/>
          <p:nvPr/>
        </p:nvGrpSpPr>
        <p:grpSpPr>
          <a:xfrm>
            <a:off x="616222" y="4901376"/>
            <a:ext cx="1372111" cy="1969033"/>
            <a:chOff x="616222" y="4901376"/>
            <a:chExt cx="1372111" cy="1969033"/>
          </a:xfrm>
        </p:grpSpPr>
        <p:sp>
          <p:nvSpPr>
            <p:cNvPr id="49" name="TextBox 48"/>
            <p:cNvSpPr txBox="1"/>
            <p:nvPr/>
          </p:nvSpPr>
          <p:spPr>
            <a:xfrm>
              <a:off x="616222" y="4901376"/>
              <a:ext cx="1316386" cy="369332"/>
            </a:xfrm>
            <a:prstGeom prst="rect">
              <a:avLst/>
            </a:prstGeom>
            <a:noFill/>
          </p:spPr>
          <p:txBody>
            <a:bodyPr wrap="none" rtlCol="0">
              <a:spAutoFit/>
            </a:bodyPr>
            <a:lstStyle/>
            <a:p>
              <a:r>
                <a:rPr lang="en-US" dirty="0" smtClean="0">
                  <a:solidFill>
                    <a:schemeClr val="accent4">
                      <a:lumMod val="75000"/>
                    </a:schemeClr>
                  </a:solidFill>
                </a:rPr>
                <a:t>(x</a:t>
              </a:r>
              <a:r>
                <a:rPr lang="en-US" baseline="-25000" dirty="0" smtClean="0">
                  <a:solidFill>
                    <a:schemeClr val="accent4">
                      <a:lumMod val="75000"/>
                    </a:schemeClr>
                  </a:solidFill>
                </a:rPr>
                <a:t>1</a:t>
              </a:r>
              <a:r>
                <a:rPr lang="en-US" dirty="0" smtClean="0">
                  <a:solidFill>
                    <a:schemeClr val="accent4">
                      <a:lumMod val="75000"/>
                    </a:schemeClr>
                  </a:solidFill>
                </a:rPr>
                <a:t>,x</a:t>
              </a:r>
              <a:r>
                <a:rPr lang="en-US" baseline="-25000" dirty="0" smtClean="0">
                  <a:solidFill>
                    <a:schemeClr val="accent4">
                      <a:lumMod val="75000"/>
                    </a:schemeClr>
                  </a:solidFill>
                </a:rPr>
                <a:t>2</a:t>
              </a:r>
              <a:r>
                <a:rPr lang="en-US" dirty="0" smtClean="0">
                  <a:solidFill>
                    <a:schemeClr val="accent4">
                      <a:lumMod val="75000"/>
                    </a:schemeClr>
                  </a:solidFill>
                </a:rPr>
                <a:t>, x</a:t>
              </a:r>
              <a:r>
                <a:rPr lang="en-US" baseline="-25000" dirty="0" smtClean="0">
                  <a:solidFill>
                    <a:schemeClr val="accent4">
                      <a:lumMod val="75000"/>
                    </a:schemeClr>
                  </a:solidFill>
                </a:rPr>
                <a:t>3</a:t>
              </a:r>
              <a:r>
                <a:rPr lang="en-US" dirty="0" smtClean="0">
                  <a:solidFill>
                    <a:schemeClr val="accent4">
                      <a:lumMod val="75000"/>
                    </a:schemeClr>
                  </a:solidFill>
                </a:rPr>
                <a:t>, x</a:t>
              </a:r>
              <a:r>
                <a:rPr lang="en-US" baseline="-25000" dirty="0" smtClean="0">
                  <a:solidFill>
                    <a:schemeClr val="accent4">
                      <a:lumMod val="75000"/>
                    </a:schemeClr>
                  </a:solidFill>
                </a:rPr>
                <a:t>4</a:t>
              </a:r>
              <a:r>
                <a:rPr lang="en-US" dirty="0" smtClean="0">
                  <a:solidFill>
                    <a:schemeClr val="accent4">
                      <a:lumMod val="75000"/>
                    </a:schemeClr>
                  </a:solidFill>
                </a:rPr>
                <a:t>)</a:t>
              </a:r>
              <a:endParaRPr lang="en-US" dirty="0">
                <a:solidFill>
                  <a:schemeClr val="accent4">
                    <a:lumMod val="75000"/>
                  </a:schemeClr>
                </a:solidFill>
              </a:endParaRPr>
            </a:p>
          </p:txBody>
        </p:sp>
        <p:sp>
          <p:nvSpPr>
            <p:cNvPr id="64" name="TextBox 63"/>
            <p:cNvSpPr txBox="1"/>
            <p:nvPr/>
          </p:nvSpPr>
          <p:spPr>
            <a:xfrm>
              <a:off x="634797" y="5204941"/>
              <a:ext cx="1316386" cy="369332"/>
            </a:xfrm>
            <a:prstGeom prst="rect">
              <a:avLst/>
            </a:prstGeom>
            <a:noFill/>
          </p:spPr>
          <p:txBody>
            <a:bodyPr wrap="none" rtlCol="0">
              <a:spAutoFit/>
            </a:bodyPr>
            <a:lstStyle/>
            <a:p>
              <a:r>
                <a:rPr lang="en-US" dirty="0" smtClean="0">
                  <a:solidFill>
                    <a:srgbClr val="00B0F0"/>
                  </a:solidFill>
                </a:rPr>
                <a:t>(x</a:t>
              </a:r>
              <a:r>
                <a:rPr lang="en-US" baseline="-25000" dirty="0" smtClean="0">
                  <a:solidFill>
                    <a:srgbClr val="00B0F0"/>
                  </a:solidFill>
                </a:rPr>
                <a:t>1</a:t>
              </a:r>
              <a:r>
                <a:rPr lang="en-US" dirty="0" smtClean="0">
                  <a:solidFill>
                    <a:srgbClr val="00B0F0"/>
                  </a:solidFill>
                </a:rPr>
                <a:t>,x</a:t>
              </a:r>
              <a:r>
                <a:rPr lang="en-US" baseline="-25000" dirty="0" smtClean="0">
                  <a:solidFill>
                    <a:srgbClr val="00B0F0"/>
                  </a:solidFill>
                </a:rPr>
                <a:t>2</a:t>
              </a:r>
              <a:r>
                <a:rPr lang="en-US" dirty="0" smtClean="0">
                  <a:solidFill>
                    <a:srgbClr val="00B0F0"/>
                  </a:solidFill>
                </a:rPr>
                <a:t>, x</a:t>
              </a:r>
              <a:r>
                <a:rPr lang="en-US" baseline="-25000" dirty="0" smtClean="0">
                  <a:solidFill>
                    <a:srgbClr val="00B0F0"/>
                  </a:solidFill>
                </a:rPr>
                <a:t>3</a:t>
              </a:r>
              <a:r>
                <a:rPr lang="en-US" dirty="0" smtClean="0">
                  <a:solidFill>
                    <a:srgbClr val="00B0F0"/>
                  </a:solidFill>
                </a:rPr>
                <a:t>, x</a:t>
              </a:r>
              <a:r>
                <a:rPr lang="en-US" baseline="-25000" dirty="0" smtClean="0">
                  <a:solidFill>
                    <a:srgbClr val="00B0F0"/>
                  </a:solidFill>
                </a:rPr>
                <a:t>4</a:t>
              </a:r>
              <a:r>
                <a:rPr lang="en-US" dirty="0" smtClean="0">
                  <a:solidFill>
                    <a:srgbClr val="00B0F0"/>
                  </a:solidFill>
                </a:rPr>
                <a:t>)</a:t>
              </a:r>
              <a:endParaRPr lang="en-US" dirty="0">
                <a:solidFill>
                  <a:srgbClr val="00B0F0"/>
                </a:solidFill>
              </a:endParaRPr>
            </a:p>
          </p:txBody>
        </p:sp>
        <p:sp>
          <p:nvSpPr>
            <p:cNvPr id="65" name="TextBox 64"/>
            <p:cNvSpPr txBox="1"/>
            <p:nvPr/>
          </p:nvSpPr>
          <p:spPr>
            <a:xfrm>
              <a:off x="653372" y="5508506"/>
              <a:ext cx="1316386" cy="369332"/>
            </a:xfrm>
            <a:prstGeom prst="rect">
              <a:avLst/>
            </a:prstGeom>
            <a:noFill/>
          </p:spPr>
          <p:txBody>
            <a:bodyPr wrap="none" rtlCol="0">
              <a:spAutoFit/>
            </a:bodyPr>
            <a:lstStyle/>
            <a:p>
              <a:r>
                <a:rPr lang="en-US" dirty="0" smtClean="0">
                  <a:solidFill>
                    <a:srgbClr val="FF0000"/>
                  </a:solidFill>
                </a:rPr>
                <a:t>(x</a:t>
              </a:r>
              <a:r>
                <a:rPr lang="en-US" baseline="-25000" dirty="0" smtClean="0">
                  <a:solidFill>
                    <a:srgbClr val="FF0000"/>
                  </a:solidFill>
                </a:rPr>
                <a:t>1</a:t>
              </a:r>
              <a:r>
                <a:rPr lang="en-US" dirty="0" smtClean="0">
                  <a:solidFill>
                    <a:srgbClr val="FF0000"/>
                  </a:solidFill>
                </a:rPr>
                <a:t>,x</a:t>
              </a:r>
              <a:r>
                <a:rPr lang="en-US" baseline="-25000" dirty="0" smtClean="0">
                  <a:solidFill>
                    <a:srgbClr val="FF0000"/>
                  </a:solidFill>
                </a:rPr>
                <a:t>2</a:t>
              </a:r>
              <a:r>
                <a:rPr lang="en-US" dirty="0" smtClean="0">
                  <a:solidFill>
                    <a:srgbClr val="FF0000"/>
                  </a:solidFill>
                </a:rPr>
                <a:t>, x</a:t>
              </a:r>
              <a:r>
                <a:rPr lang="en-US" baseline="-25000" dirty="0" smtClean="0">
                  <a:solidFill>
                    <a:srgbClr val="FF0000"/>
                  </a:solidFill>
                </a:rPr>
                <a:t>3</a:t>
              </a:r>
              <a:r>
                <a:rPr lang="en-US" dirty="0" smtClean="0">
                  <a:solidFill>
                    <a:srgbClr val="FF0000"/>
                  </a:solidFill>
                </a:rPr>
                <a:t>, x</a:t>
              </a:r>
              <a:r>
                <a:rPr lang="en-US" baseline="-25000" dirty="0" smtClean="0">
                  <a:solidFill>
                    <a:srgbClr val="FF0000"/>
                  </a:solidFill>
                </a:rPr>
                <a:t>4</a:t>
              </a:r>
              <a:r>
                <a:rPr lang="en-US" dirty="0" smtClean="0">
                  <a:solidFill>
                    <a:srgbClr val="FF0000"/>
                  </a:solidFill>
                </a:rPr>
                <a:t>)</a:t>
              </a:r>
              <a:endParaRPr lang="en-US" dirty="0">
                <a:solidFill>
                  <a:srgbClr val="FF0000"/>
                </a:solidFill>
              </a:endParaRPr>
            </a:p>
          </p:txBody>
        </p:sp>
        <p:sp>
          <p:nvSpPr>
            <p:cNvPr id="66" name="TextBox 65"/>
            <p:cNvSpPr txBox="1"/>
            <p:nvPr/>
          </p:nvSpPr>
          <p:spPr>
            <a:xfrm>
              <a:off x="671947" y="5812071"/>
              <a:ext cx="1316386" cy="369332"/>
            </a:xfrm>
            <a:prstGeom prst="rect">
              <a:avLst/>
            </a:prstGeom>
            <a:noFill/>
          </p:spPr>
          <p:txBody>
            <a:bodyPr wrap="none" rtlCol="0">
              <a:spAutoFit/>
            </a:bodyPr>
            <a:lstStyle/>
            <a:p>
              <a:r>
                <a:rPr lang="en-US" dirty="0" smtClean="0">
                  <a:solidFill>
                    <a:srgbClr val="00B050"/>
                  </a:solidFill>
                </a:rPr>
                <a:t>(x</a:t>
              </a:r>
              <a:r>
                <a:rPr lang="en-US" baseline="-25000" dirty="0" smtClean="0">
                  <a:solidFill>
                    <a:srgbClr val="00B050"/>
                  </a:solidFill>
                </a:rPr>
                <a:t>1</a:t>
              </a:r>
              <a:r>
                <a:rPr lang="en-US" dirty="0" smtClean="0">
                  <a:solidFill>
                    <a:srgbClr val="00B050"/>
                  </a:solidFill>
                </a:rPr>
                <a:t>,x</a:t>
              </a:r>
              <a:r>
                <a:rPr lang="en-US" baseline="-25000" dirty="0" smtClean="0">
                  <a:solidFill>
                    <a:srgbClr val="00B050"/>
                  </a:solidFill>
                </a:rPr>
                <a:t>2</a:t>
              </a:r>
              <a:r>
                <a:rPr lang="en-US" dirty="0" smtClean="0">
                  <a:solidFill>
                    <a:srgbClr val="00B050"/>
                  </a:solidFill>
                </a:rPr>
                <a:t>, x</a:t>
              </a:r>
              <a:r>
                <a:rPr lang="en-US" baseline="-25000" dirty="0" smtClean="0">
                  <a:solidFill>
                    <a:srgbClr val="00B050"/>
                  </a:solidFill>
                </a:rPr>
                <a:t>3</a:t>
              </a:r>
              <a:r>
                <a:rPr lang="en-US" dirty="0" smtClean="0">
                  <a:solidFill>
                    <a:srgbClr val="00B050"/>
                  </a:solidFill>
                </a:rPr>
                <a:t>, x</a:t>
              </a:r>
              <a:r>
                <a:rPr lang="en-US" baseline="-25000" dirty="0" smtClean="0">
                  <a:solidFill>
                    <a:srgbClr val="00B050"/>
                  </a:solidFill>
                </a:rPr>
                <a:t>4</a:t>
              </a:r>
              <a:r>
                <a:rPr lang="en-US" dirty="0" smtClean="0">
                  <a:solidFill>
                    <a:srgbClr val="00B050"/>
                  </a:solidFill>
                </a:rPr>
                <a:t>)</a:t>
              </a:r>
              <a:endParaRPr lang="en-US" dirty="0">
                <a:solidFill>
                  <a:srgbClr val="00B050"/>
                </a:solidFill>
              </a:endParaRPr>
            </a:p>
          </p:txBody>
        </p:sp>
        <p:sp>
          <p:nvSpPr>
            <p:cNvPr id="63" name="TextBox 62"/>
            <p:cNvSpPr txBox="1"/>
            <p:nvPr/>
          </p:nvSpPr>
          <p:spPr>
            <a:xfrm>
              <a:off x="1155755" y="5947079"/>
              <a:ext cx="242374" cy="923330"/>
            </a:xfrm>
            <a:prstGeom prst="rect">
              <a:avLst/>
            </a:prstGeom>
            <a:noFill/>
          </p:spPr>
          <p:txBody>
            <a:bodyPr wrap="none" rtlCol="0">
              <a:spAutoFit/>
            </a:bodyPr>
            <a:lstStyle/>
            <a:p>
              <a:r>
                <a:rPr lang="en-US" dirty="0" smtClean="0"/>
                <a:t>.</a:t>
              </a:r>
            </a:p>
            <a:p>
              <a:r>
                <a:rPr lang="en-US" dirty="0" smtClean="0"/>
                <a:t>.</a:t>
              </a:r>
            </a:p>
            <a:p>
              <a:r>
                <a:rPr lang="en-US" dirty="0"/>
                <a:t>.</a:t>
              </a:r>
            </a:p>
          </p:txBody>
        </p:sp>
      </p:grpSp>
      <p:sp>
        <p:nvSpPr>
          <p:cNvPr id="12" name="TextBox 11"/>
          <p:cNvSpPr txBox="1"/>
          <p:nvPr/>
        </p:nvSpPr>
        <p:spPr>
          <a:xfrm>
            <a:off x="460718" y="107899"/>
            <a:ext cx="1670714" cy="369332"/>
          </a:xfrm>
          <a:prstGeom prst="rect">
            <a:avLst/>
          </a:prstGeom>
          <a:noFill/>
        </p:spPr>
        <p:txBody>
          <a:bodyPr wrap="none" rtlCol="0">
            <a:spAutoFit/>
          </a:bodyPr>
          <a:lstStyle/>
          <a:p>
            <a:r>
              <a:rPr lang="en-US" b="1" dirty="0" smtClean="0">
                <a:effectLst>
                  <a:outerShdw blurRad="38100" dist="38100" dir="2700000" algn="tl">
                    <a:srgbClr val="000000">
                      <a:alpha val="43137"/>
                    </a:srgbClr>
                  </a:outerShdw>
                </a:effectLst>
              </a:rPr>
              <a:t>x</a:t>
            </a:r>
            <a:r>
              <a:rPr lang="en-US" dirty="0" smtClean="0"/>
              <a:t>=(TC, </a:t>
            </a:r>
            <a:r>
              <a:rPr lang="en-US" dirty="0" err="1" smtClean="0"/>
              <a:t>Th</a:t>
            </a:r>
            <a:r>
              <a:rPr lang="en-US" dirty="0" smtClean="0"/>
              <a:t>, Ur, K)</a:t>
            </a:r>
            <a:endParaRPr lang="en-US" dirty="0"/>
          </a:p>
        </p:txBody>
      </p:sp>
      <p:grpSp>
        <p:nvGrpSpPr>
          <p:cNvPr id="68" name="Group 67"/>
          <p:cNvGrpSpPr/>
          <p:nvPr/>
        </p:nvGrpSpPr>
        <p:grpSpPr>
          <a:xfrm>
            <a:off x="4844610" y="737283"/>
            <a:ext cx="4610065" cy="4062284"/>
            <a:chOff x="4844610" y="737283"/>
            <a:chExt cx="4610065" cy="4062284"/>
          </a:xfrm>
        </p:grpSpPr>
        <p:cxnSp>
          <p:nvCxnSpPr>
            <p:cNvPr id="69" name="Straight Arrow Connector 68"/>
            <p:cNvCxnSpPr/>
            <p:nvPr/>
          </p:nvCxnSpPr>
          <p:spPr>
            <a:xfrm flipH="1">
              <a:off x="7090756" y="142164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9296733" y="737283"/>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5390026" y="368603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7981591" y="3650746"/>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flipH="1">
              <a:off x="8146429" y="4467227"/>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p:nvPr/>
          </p:nvCxnSpPr>
          <p:spPr>
            <a:xfrm flipH="1">
              <a:off x="4857123" y="4467227"/>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flipH="1">
              <a:off x="8146429" y="1629413"/>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flipH="1">
              <a:off x="4844610" y="1603890"/>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6662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27507" y="302860"/>
            <a:ext cx="10926517" cy="584775"/>
          </a:xfrm>
          <a:prstGeom prst="rect">
            <a:avLst/>
          </a:prstGeom>
          <a:noFill/>
        </p:spPr>
        <p:txBody>
          <a:bodyPr wrap="none" rtlCol="0">
            <a:spAutoFit/>
          </a:bodyPr>
          <a:lstStyle/>
          <a:p>
            <a:r>
              <a:rPr lang="en-US" sz="3200" b="1" dirty="0" smtClean="0"/>
              <a:t>Data Covariance Matrix for a Small Window in Migration Image</a:t>
            </a:r>
            <a:endParaRPr lang="en-US" sz="3200" b="1" dirty="0"/>
          </a:p>
        </p:txBody>
      </p:sp>
      <p:grpSp>
        <p:nvGrpSpPr>
          <p:cNvPr id="112" name="Group 111"/>
          <p:cNvGrpSpPr/>
          <p:nvPr/>
        </p:nvGrpSpPr>
        <p:grpSpPr>
          <a:xfrm>
            <a:off x="0" y="1881067"/>
            <a:ext cx="2421496" cy="1866810"/>
            <a:chOff x="0" y="2425352"/>
            <a:chExt cx="2421496" cy="1866810"/>
          </a:xfrm>
        </p:grpSpPr>
        <p:sp>
          <p:nvSpPr>
            <p:cNvPr id="4" name="Rectangle 3"/>
            <p:cNvSpPr/>
            <p:nvPr/>
          </p:nvSpPr>
          <p:spPr>
            <a:xfrm>
              <a:off x="63785" y="3093983"/>
              <a:ext cx="1119352" cy="1198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8605" y="3503356"/>
              <a:ext cx="1103587" cy="434175"/>
            </a:xfrm>
            <a:custGeom>
              <a:avLst/>
              <a:gdLst>
                <a:gd name="connsiteX0" fmla="*/ 0 w 1103587"/>
                <a:gd name="connsiteY0" fmla="*/ 0 h 434175"/>
                <a:gd name="connsiteX1" fmla="*/ 488731 w 1103587"/>
                <a:gd name="connsiteY1" fmla="*/ 157655 h 434175"/>
                <a:gd name="connsiteX2" fmla="*/ 898635 w 1103587"/>
                <a:gd name="connsiteY2" fmla="*/ 409903 h 434175"/>
                <a:gd name="connsiteX3" fmla="*/ 1103587 w 1103587"/>
                <a:gd name="connsiteY3" fmla="*/ 409903 h 434175"/>
              </a:gdLst>
              <a:ahLst/>
              <a:cxnLst>
                <a:cxn ang="0">
                  <a:pos x="connsiteX0" y="connsiteY0"/>
                </a:cxn>
                <a:cxn ang="0">
                  <a:pos x="connsiteX1" y="connsiteY1"/>
                </a:cxn>
                <a:cxn ang="0">
                  <a:pos x="connsiteX2" y="connsiteY2"/>
                </a:cxn>
                <a:cxn ang="0">
                  <a:pos x="connsiteX3" y="connsiteY3"/>
                </a:cxn>
              </a:cxnLst>
              <a:rect l="l" t="t" r="r" b="b"/>
              <a:pathLst>
                <a:path w="1103587" h="434175">
                  <a:moveTo>
                    <a:pt x="0" y="0"/>
                  </a:moveTo>
                  <a:cubicBezTo>
                    <a:pt x="169479" y="44669"/>
                    <a:pt x="338959" y="89338"/>
                    <a:pt x="488731" y="157655"/>
                  </a:cubicBezTo>
                  <a:cubicBezTo>
                    <a:pt x="638504" y="225972"/>
                    <a:pt x="796159" y="367862"/>
                    <a:pt x="898635" y="409903"/>
                  </a:cubicBezTo>
                  <a:cubicBezTo>
                    <a:pt x="1001111" y="451944"/>
                    <a:pt x="1052349" y="430923"/>
                    <a:pt x="1103587" y="4099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3785" y="3093983"/>
              <a:ext cx="1119352" cy="1198179"/>
              <a:chOff x="1023848" y="2975425"/>
              <a:chExt cx="1119352" cy="1198179"/>
            </a:xfrm>
          </p:grpSpPr>
          <p:cxnSp>
            <p:nvCxnSpPr>
              <p:cNvPr id="16" name="Straight Connector 15"/>
              <p:cNvCxnSpPr>
                <a:stCxn id="4" idx="0"/>
                <a:endCxn id="4" idx="2"/>
              </p:cNvCxnSpPr>
              <p:nvPr/>
            </p:nvCxnSpPr>
            <p:spPr>
              <a:xfrm>
                <a:off x="1583524" y="2975425"/>
                <a:ext cx="0" cy="11981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1"/>
                <a:endCxn id="4" idx="3"/>
              </p:cNvCxnSpPr>
              <p:nvPr/>
            </p:nvCxnSpPr>
            <p:spPr>
              <a:xfrm>
                <a:off x="1023848" y="3574515"/>
                <a:ext cx="1119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8051" y="3097147"/>
              <a:ext cx="660758" cy="369332"/>
            </a:xfrm>
            <a:prstGeom prst="rect">
              <a:avLst/>
            </a:prstGeom>
            <a:noFill/>
          </p:spPr>
          <p:txBody>
            <a:bodyPr wrap="none" rtlCol="0">
              <a:spAutoFit/>
            </a:bodyPr>
            <a:lstStyle/>
            <a:p>
              <a:r>
                <a:rPr lang="en-US" dirty="0" smtClean="0"/>
                <a:t>Mig1</a:t>
              </a:r>
              <a:endParaRPr lang="en-US" dirty="0"/>
            </a:p>
          </p:txBody>
        </p:sp>
        <p:sp>
          <p:nvSpPr>
            <p:cNvPr id="174" name="TextBox 173"/>
            <p:cNvSpPr txBox="1"/>
            <p:nvPr/>
          </p:nvSpPr>
          <p:spPr>
            <a:xfrm>
              <a:off x="0" y="2425352"/>
              <a:ext cx="2421496" cy="584775"/>
            </a:xfrm>
            <a:prstGeom prst="rect">
              <a:avLst/>
            </a:prstGeom>
            <a:solidFill>
              <a:srgbClr val="FFFF00"/>
            </a:solidFill>
            <a:ln>
              <a:solidFill>
                <a:srgbClr val="FF0000"/>
              </a:solidFill>
            </a:ln>
          </p:spPr>
          <p:txBody>
            <a:bodyPr wrap="none" rtlCol="0">
              <a:spAutoFit/>
            </a:bodyPr>
            <a:lstStyle/>
            <a:p>
              <a:pPr algn="ctr"/>
              <a:r>
                <a:rPr lang="en-US" sz="1600" dirty="0"/>
                <a:t>S</a:t>
              </a:r>
              <a:r>
                <a:rPr lang="en-US" sz="1600" dirty="0" smtClean="0"/>
                <a:t>mall 2x2 image of</a:t>
              </a:r>
            </a:p>
            <a:p>
              <a:pPr algn="ctr"/>
              <a:r>
                <a:rPr lang="en-US" sz="1600" dirty="0" err="1" smtClean="0"/>
                <a:t>Prestack</a:t>
              </a:r>
              <a:r>
                <a:rPr lang="en-US" sz="1600" dirty="0" smtClean="0"/>
                <a:t> Migration image </a:t>
              </a:r>
              <a:endParaRPr lang="en-US" sz="1600" dirty="0"/>
            </a:p>
          </p:txBody>
        </p:sp>
      </p:grpSp>
      <p:grpSp>
        <p:nvGrpSpPr>
          <p:cNvPr id="113" name="Group 112"/>
          <p:cNvGrpSpPr/>
          <p:nvPr/>
        </p:nvGrpSpPr>
        <p:grpSpPr>
          <a:xfrm>
            <a:off x="1246622" y="1258563"/>
            <a:ext cx="3483805" cy="2530777"/>
            <a:chOff x="1246622" y="1802848"/>
            <a:chExt cx="3483805" cy="2530777"/>
          </a:xfrm>
        </p:grpSpPr>
        <p:grpSp>
          <p:nvGrpSpPr>
            <p:cNvPr id="166" name="Group 165"/>
            <p:cNvGrpSpPr/>
            <p:nvPr/>
          </p:nvGrpSpPr>
          <p:grpSpPr>
            <a:xfrm>
              <a:off x="1246622" y="2545874"/>
              <a:ext cx="1888472" cy="1787751"/>
              <a:chOff x="2054285" y="183674"/>
              <a:chExt cx="1888472" cy="1787751"/>
            </a:xfrm>
          </p:grpSpPr>
          <p:sp>
            <p:nvSpPr>
              <p:cNvPr id="39" name="TextBox 38"/>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(1)</a:t>
                </a:r>
                <a:endParaRPr lang="en-US" sz="2400" dirty="0"/>
              </a:p>
            </p:txBody>
          </p:sp>
          <p:sp>
            <p:nvSpPr>
              <p:cNvPr id="27" name="TextBox 26"/>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grpSp>
            <p:nvGrpSpPr>
              <p:cNvPr id="32" name="Group 31"/>
              <p:cNvGrpSpPr/>
              <p:nvPr/>
            </p:nvGrpSpPr>
            <p:grpSpPr>
              <a:xfrm>
                <a:off x="2144110" y="660737"/>
                <a:ext cx="1723245" cy="1310688"/>
                <a:chOff x="2144110" y="660737"/>
                <a:chExt cx="1723245" cy="1310688"/>
              </a:xfrm>
            </p:grpSpPr>
            <p:cxnSp>
              <p:nvCxnSpPr>
                <p:cNvPr id="14" name="Straight Arrow Connector 13"/>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Double Brace 28"/>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1" name="Straight Arrow Connector 40"/>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054285" y="946748"/>
                <a:ext cx="1030988" cy="369332"/>
              </a:xfrm>
              <a:prstGeom prst="rect">
                <a:avLst/>
              </a:prstGeom>
              <a:noFill/>
            </p:spPr>
            <p:txBody>
              <a:bodyPr wrap="none" rtlCol="0">
                <a:spAutoFit/>
              </a:bodyPr>
              <a:lstStyle/>
              <a:p>
                <a:r>
                  <a:rPr lang="en-US" dirty="0" err="1" smtClean="0"/>
                  <a:t>vectorize</a:t>
                </a:r>
                <a:endParaRPr lang="en-US" dirty="0"/>
              </a:p>
            </p:txBody>
          </p:sp>
        </p:grpSp>
        <p:sp>
          <p:nvSpPr>
            <p:cNvPr id="18" name="TextBox 17"/>
            <p:cNvSpPr txBox="1"/>
            <p:nvPr/>
          </p:nvSpPr>
          <p:spPr>
            <a:xfrm>
              <a:off x="2144591" y="1802848"/>
              <a:ext cx="2585836" cy="646331"/>
            </a:xfrm>
            <a:prstGeom prst="rect">
              <a:avLst/>
            </a:prstGeom>
            <a:noFill/>
          </p:spPr>
          <p:txBody>
            <a:bodyPr wrap="none" rtlCol="0">
              <a:spAutoFit/>
            </a:bodyPr>
            <a:lstStyle/>
            <a:p>
              <a:pPr algn="ctr"/>
              <a:r>
                <a:rPr lang="en-US" dirty="0" smtClean="0"/>
                <a:t>Experiment 1</a:t>
              </a:r>
            </a:p>
            <a:p>
              <a:pPr algn="ctr"/>
              <a:r>
                <a:rPr lang="en-US" dirty="0" smtClean="0"/>
                <a:t>(aka Dx1 feature vector 1)</a:t>
              </a:r>
              <a:endParaRPr lang="en-US" dirty="0"/>
            </a:p>
          </p:txBody>
        </p:sp>
      </p:grpSp>
      <p:grpSp>
        <p:nvGrpSpPr>
          <p:cNvPr id="119" name="Group 118"/>
          <p:cNvGrpSpPr/>
          <p:nvPr/>
        </p:nvGrpSpPr>
        <p:grpSpPr>
          <a:xfrm>
            <a:off x="3539047" y="1925425"/>
            <a:ext cx="4638697" cy="1787751"/>
            <a:chOff x="3539047" y="2469710"/>
            <a:chExt cx="4638697" cy="1787751"/>
          </a:xfrm>
        </p:grpSpPr>
        <p:grpSp>
          <p:nvGrpSpPr>
            <p:cNvPr id="156" name="Group 155"/>
            <p:cNvGrpSpPr/>
            <p:nvPr/>
          </p:nvGrpSpPr>
          <p:grpSpPr>
            <a:xfrm>
              <a:off x="3539047" y="2469710"/>
              <a:ext cx="2203622" cy="1787751"/>
              <a:chOff x="1739135" y="183674"/>
              <a:chExt cx="2203622" cy="1787751"/>
            </a:xfrm>
          </p:grpSpPr>
          <p:sp>
            <p:nvSpPr>
              <p:cNvPr id="158" name="TextBox 157"/>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(1)</a:t>
                </a:r>
                <a:endParaRPr lang="en-US" sz="2400" dirty="0"/>
              </a:p>
            </p:txBody>
          </p:sp>
          <p:sp>
            <p:nvSpPr>
              <p:cNvPr id="163" name="TextBox 162"/>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grpSp>
            <p:nvGrpSpPr>
              <p:cNvPr id="165" name="Group 164"/>
              <p:cNvGrpSpPr/>
              <p:nvPr/>
            </p:nvGrpSpPr>
            <p:grpSpPr>
              <a:xfrm>
                <a:off x="2144110" y="660737"/>
                <a:ext cx="1723245" cy="1310688"/>
                <a:chOff x="2144110" y="660737"/>
                <a:chExt cx="1723245" cy="1310688"/>
              </a:xfrm>
            </p:grpSpPr>
            <p:cxnSp>
              <p:nvCxnSpPr>
                <p:cNvPr id="177" name="Straight Arrow Connector 176"/>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 name="Double Brace 177"/>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75" name="Straight Arrow Connector 174"/>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1739135" y="946749"/>
                <a:ext cx="1520160" cy="369332"/>
              </a:xfrm>
              <a:prstGeom prst="rect">
                <a:avLst/>
              </a:prstGeom>
              <a:noFill/>
            </p:spPr>
            <p:txBody>
              <a:bodyPr wrap="none" rtlCol="0">
                <a:spAutoFit/>
              </a:bodyPr>
              <a:lstStyle/>
              <a:p>
                <a:r>
                  <a:rPr lang="en-US" dirty="0" smtClean="0"/>
                  <a:t>Outer product</a:t>
                </a:r>
                <a:endParaRPr lang="en-US" dirty="0"/>
              </a:p>
            </p:txBody>
          </p:sp>
        </p:grpSp>
        <p:grpSp>
          <p:nvGrpSpPr>
            <p:cNvPr id="38" name="Group 37"/>
            <p:cNvGrpSpPr/>
            <p:nvPr/>
          </p:nvGrpSpPr>
          <p:grpSpPr>
            <a:xfrm>
              <a:off x="5732921" y="2469710"/>
              <a:ext cx="2444823" cy="827709"/>
              <a:chOff x="7245434" y="2374460"/>
              <a:chExt cx="2444823" cy="827709"/>
            </a:xfrm>
          </p:grpSpPr>
          <p:grpSp>
            <p:nvGrpSpPr>
              <p:cNvPr id="28" name="Group 27"/>
              <p:cNvGrpSpPr/>
              <p:nvPr/>
            </p:nvGrpSpPr>
            <p:grpSpPr>
              <a:xfrm>
                <a:off x="7245434" y="2832837"/>
                <a:ext cx="2444823" cy="369332"/>
                <a:chOff x="4734957" y="4901618"/>
                <a:chExt cx="2444823" cy="369332"/>
              </a:xfrm>
            </p:grpSpPr>
            <p:sp>
              <p:nvSpPr>
                <p:cNvPr id="188" name="TextBox 187"/>
                <p:cNvSpPr txBox="1"/>
                <p:nvPr/>
              </p:nvSpPr>
              <p:spPr>
                <a:xfrm>
                  <a:off x="4811750" y="4901618"/>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(1)</a:t>
                  </a:r>
                  <a:r>
                    <a:rPr lang="en-US" dirty="0"/>
                    <a:t> </a:t>
                  </a:r>
                  <a:r>
                    <a:rPr lang="en-US" dirty="0" smtClean="0"/>
                    <a:t>   x</a:t>
                  </a:r>
                  <a:r>
                    <a:rPr lang="en-US" baseline="-25000" dirty="0" smtClean="0"/>
                    <a:t>2</a:t>
                  </a:r>
                  <a:r>
                    <a:rPr lang="en-US" baseline="30000" dirty="0" smtClean="0"/>
                    <a:t>(1)</a:t>
                  </a:r>
                  <a:r>
                    <a:rPr lang="en-US" dirty="0" smtClean="0"/>
                    <a:t>    x</a:t>
                  </a:r>
                  <a:r>
                    <a:rPr lang="en-US" baseline="-25000" dirty="0" smtClean="0"/>
                    <a:t>3</a:t>
                  </a:r>
                  <a:r>
                    <a:rPr lang="en-US" baseline="30000" dirty="0" smtClean="0"/>
                    <a:t>(1)</a:t>
                  </a:r>
                  <a:r>
                    <a:rPr lang="en-US" dirty="0" smtClean="0"/>
                    <a:t>     x</a:t>
                  </a:r>
                  <a:r>
                    <a:rPr lang="en-US" baseline="-25000" dirty="0" smtClean="0"/>
                    <a:t>4</a:t>
                  </a:r>
                  <a:r>
                    <a:rPr lang="en-US" baseline="30000" dirty="0" smtClean="0"/>
                    <a:t>(1</a:t>
                  </a:r>
                  <a:r>
                    <a:rPr lang="en-US" baseline="30000" dirty="0"/>
                    <a:t>)</a:t>
                  </a:r>
                  <a:endParaRPr lang="en-US" dirty="0"/>
                </a:p>
              </p:txBody>
            </p:sp>
            <p:sp>
              <p:nvSpPr>
                <p:cNvPr id="19" name="Double Brace 18"/>
                <p:cNvSpPr/>
                <p:nvPr/>
              </p:nvSpPr>
              <p:spPr>
                <a:xfrm>
                  <a:off x="4734957" y="4935611"/>
                  <a:ext cx="2336150" cy="30082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9" name="TextBox 188"/>
              <p:cNvSpPr txBox="1"/>
              <p:nvPr/>
            </p:nvSpPr>
            <p:spPr>
              <a:xfrm>
                <a:off x="8036997" y="2374460"/>
                <a:ext cx="646331" cy="461665"/>
              </a:xfrm>
              <a:prstGeom prst="rect">
                <a:avLst/>
              </a:prstGeom>
              <a:noFill/>
            </p:spPr>
            <p:txBody>
              <a:bodyPr wrap="none" rtlCol="0">
                <a:spAutoFit/>
              </a:bodyPr>
              <a:lstStyle/>
              <a:p>
                <a:r>
                  <a:rPr lang="en-US" sz="2400" dirty="0" smtClean="0"/>
                  <a:t>x</a:t>
                </a:r>
                <a:r>
                  <a:rPr lang="en-US" sz="2400" baseline="30000" dirty="0" smtClean="0"/>
                  <a:t>(1)T</a:t>
                </a:r>
                <a:endParaRPr lang="en-US" sz="2400" dirty="0"/>
              </a:p>
            </p:txBody>
          </p:sp>
          <p:cxnSp>
            <p:nvCxnSpPr>
              <p:cNvPr id="190" name="Straight Arrow Connector 189"/>
              <p:cNvCxnSpPr/>
              <p:nvPr/>
            </p:nvCxnSpPr>
            <p:spPr>
              <a:xfrm>
                <a:off x="8075097" y="250402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122" name="Group 121"/>
          <p:cNvGrpSpPr/>
          <p:nvPr/>
        </p:nvGrpSpPr>
        <p:grpSpPr>
          <a:xfrm>
            <a:off x="7901321" y="2143882"/>
            <a:ext cx="4290679" cy="1661145"/>
            <a:chOff x="7901321" y="2688167"/>
            <a:chExt cx="4290679" cy="1661145"/>
          </a:xfrm>
        </p:grpSpPr>
        <p:grpSp>
          <p:nvGrpSpPr>
            <p:cNvPr id="56" name="Group 55"/>
            <p:cNvGrpSpPr/>
            <p:nvPr/>
          </p:nvGrpSpPr>
          <p:grpSpPr>
            <a:xfrm>
              <a:off x="8267700" y="2688167"/>
              <a:ext cx="3924300" cy="1661145"/>
              <a:chOff x="7172184" y="5299487"/>
              <a:chExt cx="3924300" cy="1661145"/>
            </a:xfrm>
          </p:grpSpPr>
          <p:sp>
            <p:nvSpPr>
              <p:cNvPr id="53" name="TextBox 52"/>
              <p:cNvSpPr txBox="1"/>
              <p:nvPr/>
            </p:nvSpPr>
            <p:spPr>
              <a:xfrm>
                <a:off x="7334250" y="5334000"/>
                <a:ext cx="361950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1</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1</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1</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1" name="TextBox 190"/>
              <p:cNvSpPr txBox="1"/>
              <p:nvPr/>
            </p:nvSpPr>
            <p:spPr>
              <a:xfrm>
                <a:off x="7296150" y="5753100"/>
                <a:ext cx="3619500" cy="369332"/>
              </a:xfrm>
              <a:prstGeom prst="rect">
                <a:avLst/>
              </a:prstGeom>
              <a:noFill/>
            </p:spPr>
            <p:txBody>
              <a:bodyPr wrap="square" rtlCol="0">
                <a:spAutoFit/>
              </a:bodyPr>
              <a:lstStyle/>
              <a:p>
                <a:r>
                  <a:rPr lang="en-US" dirty="0" smtClean="0"/>
                  <a:t>x</a:t>
                </a:r>
                <a:r>
                  <a:rPr lang="en-US" baseline="-25000" dirty="0" smtClean="0"/>
                  <a:t>2</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2</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2</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2</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2" name="TextBox 191"/>
              <p:cNvSpPr txBox="1"/>
              <p:nvPr/>
            </p:nvSpPr>
            <p:spPr>
              <a:xfrm>
                <a:off x="7296150" y="6172200"/>
                <a:ext cx="3619500" cy="369332"/>
              </a:xfrm>
              <a:prstGeom prst="rect">
                <a:avLst/>
              </a:prstGeom>
              <a:noFill/>
            </p:spPr>
            <p:txBody>
              <a:bodyPr wrap="square" rtlCol="0">
                <a:spAutoFit/>
              </a:bodyPr>
              <a:lstStyle/>
              <a:p>
                <a:r>
                  <a:rPr lang="en-US" dirty="0" smtClean="0"/>
                  <a:t>x</a:t>
                </a:r>
                <a:r>
                  <a:rPr lang="en-US" baseline="-25000" dirty="0" smtClean="0"/>
                  <a:t>3</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3</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3</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3</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3" name="TextBox 192"/>
              <p:cNvSpPr txBox="1"/>
              <p:nvPr/>
            </p:nvSpPr>
            <p:spPr>
              <a:xfrm>
                <a:off x="7334250" y="6591300"/>
                <a:ext cx="3619500" cy="369332"/>
              </a:xfrm>
              <a:prstGeom prst="rect">
                <a:avLst/>
              </a:prstGeom>
              <a:noFill/>
            </p:spPr>
            <p:txBody>
              <a:bodyPr wrap="square" rtlCol="0">
                <a:spAutoFit/>
              </a:bodyPr>
              <a:lstStyle/>
              <a:p>
                <a:r>
                  <a:rPr lang="en-US" dirty="0" smtClean="0"/>
                  <a:t>x</a:t>
                </a:r>
                <a:r>
                  <a:rPr lang="en-US" baseline="-25000" dirty="0" smtClean="0"/>
                  <a:t>4</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4</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4</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4</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54" name="Double Bracket 53"/>
              <p:cNvSpPr/>
              <p:nvPr/>
            </p:nvSpPr>
            <p:spPr>
              <a:xfrm>
                <a:off x="7172184" y="5299487"/>
                <a:ext cx="3924300" cy="155851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TextBox 96"/>
            <p:cNvSpPr txBox="1"/>
            <p:nvPr/>
          </p:nvSpPr>
          <p:spPr>
            <a:xfrm>
              <a:off x="7901321" y="3187946"/>
              <a:ext cx="413896" cy="646331"/>
            </a:xfrm>
            <a:prstGeom prst="rect">
              <a:avLst/>
            </a:prstGeom>
            <a:noFill/>
          </p:spPr>
          <p:txBody>
            <a:bodyPr wrap="none" rtlCol="0">
              <a:spAutoFit/>
            </a:bodyPr>
            <a:lstStyle/>
            <a:p>
              <a:r>
                <a:rPr lang="en-US" sz="3600" dirty="0" smtClean="0"/>
                <a:t>=</a:t>
              </a:r>
              <a:endParaRPr lang="en-US" sz="3600" dirty="0"/>
            </a:p>
          </p:txBody>
        </p:sp>
      </p:grpSp>
      <p:grpSp>
        <p:nvGrpSpPr>
          <p:cNvPr id="125" name="Group 124"/>
          <p:cNvGrpSpPr/>
          <p:nvPr/>
        </p:nvGrpSpPr>
        <p:grpSpPr>
          <a:xfrm>
            <a:off x="3820213" y="4168458"/>
            <a:ext cx="3782713" cy="2030176"/>
            <a:chOff x="3820213" y="4712743"/>
            <a:chExt cx="3782713" cy="2030176"/>
          </a:xfrm>
        </p:grpSpPr>
        <p:grpSp>
          <p:nvGrpSpPr>
            <p:cNvPr id="111" name="Group 110"/>
            <p:cNvGrpSpPr/>
            <p:nvPr/>
          </p:nvGrpSpPr>
          <p:grpSpPr>
            <a:xfrm>
              <a:off x="3820213" y="5151615"/>
              <a:ext cx="3782713" cy="1591304"/>
              <a:chOff x="1931789" y="5152339"/>
              <a:chExt cx="3782713" cy="1591304"/>
            </a:xfrm>
          </p:grpSpPr>
          <p:sp>
            <p:nvSpPr>
              <p:cNvPr id="195" name="TextBox 194"/>
              <p:cNvSpPr txBox="1"/>
              <p:nvPr/>
            </p:nvSpPr>
            <p:spPr>
              <a:xfrm>
                <a:off x="2047767" y="5152339"/>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smtClean="0">
                    <a:latin typeface="Symbol" panose="05050102010706020507" pitchFamily="18" charset="2"/>
                  </a:rPr>
                  <a:t>11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12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smtClean="0">
                    <a:latin typeface="Symbol" panose="05050102010706020507" pitchFamily="18" charset="2"/>
                  </a:rPr>
                  <a:t>13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14</a:t>
                </a:r>
                <a:r>
                  <a:rPr lang="en-US" baseline="30000" dirty="0" smtClean="0">
                    <a:latin typeface="Symbol" panose="05050102010706020507" pitchFamily="18" charset="2"/>
                  </a:rPr>
                  <a:t>2</a:t>
                </a:r>
                <a:endParaRPr lang="en-US" dirty="0"/>
              </a:p>
            </p:txBody>
          </p:sp>
          <p:sp>
            <p:nvSpPr>
              <p:cNvPr id="196" name="TextBox 195"/>
              <p:cNvSpPr txBox="1"/>
              <p:nvPr/>
            </p:nvSpPr>
            <p:spPr>
              <a:xfrm>
                <a:off x="2063512" y="5559663"/>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a:latin typeface="Symbol" panose="05050102010706020507" pitchFamily="18" charset="2"/>
                  </a:rPr>
                  <a:t>2</a:t>
                </a:r>
                <a:r>
                  <a:rPr lang="en-US" baseline="-25000" dirty="0" smtClean="0">
                    <a:latin typeface="Symbol" panose="05050102010706020507" pitchFamily="18" charset="2"/>
                  </a:rPr>
                  <a:t>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4</a:t>
                </a:r>
                <a:r>
                  <a:rPr lang="en-US" baseline="30000" dirty="0" smtClean="0">
                    <a:latin typeface="Symbol" panose="05050102010706020507" pitchFamily="18" charset="2"/>
                  </a:rPr>
                  <a:t>2</a:t>
                </a:r>
                <a:endParaRPr lang="en-US" dirty="0"/>
              </a:p>
            </p:txBody>
          </p:sp>
          <p:sp>
            <p:nvSpPr>
              <p:cNvPr id="197" name="TextBox 196"/>
              <p:cNvSpPr txBox="1"/>
              <p:nvPr/>
            </p:nvSpPr>
            <p:spPr>
              <a:xfrm>
                <a:off x="2079257" y="5966987"/>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a:latin typeface="Symbol" panose="05050102010706020507" pitchFamily="18" charset="2"/>
                  </a:rPr>
                  <a:t>3</a:t>
                </a:r>
                <a:r>
                  <a:rPr lang="en-US" baseline="-25000" dirty="0" smtClean="0">
                    <a:latin typeface="Symbol" panose="05050102010706020507" pitchFamily="18" charset="2"/>
                  </a:rPr>
                  <a:t>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32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smtClean="0">
                    <a:latin typeface="Symbol" panose="05050102010706020507" pitchFamily="18" charset="2"/>
                  </a:rPr>
                  <a:t>33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34</a:t>
                </a:r>
                <a:r>
                  <a:rPr lang="en-US" baseline="30000" dirty="0" smtClean="0">
                    <a:latin typeface="Symbol" panose="05050102010706020507" pitchFamily="18" charset="2"/>
                  </a:rPr>
                  <a:t>2</a:t>
                </a:r>
                <a:endParaRPr lang="en-US" dirty="0"/>
              </a:p>
            </p:txBody>
          </p:sp>
          <p:sp>
            <p:nvSpPr>
              <p:cNvPr id="198" name="TextBox 197"/>
              <p:cNvSpPr txBox="1"/>
              <p:nvPr/>
            </p:nvSpPr>
            <p:spPr>
              <a:xfrm>
                <a:off x="2095002" y="6374311"/>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smtClean="0">
                    <a:latin typeface="Symbol" panose="05050102010706020507" pitchFamily="18" charset="2"/>
                  </a:rPr>
                  <a:t>41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4</a:t>
                </a:r>
                <a:r>
                  <a:rPr lang="en-US" baseline="-25000" dirty="0" smtClean="0">
                    <a:latin typeface="Symbol" panose="05050102010706020507" pitchFamily="18" charset="2"/>
                  </a:rPr>
                  <a:t>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a:latin typeface="Symbol" panose="05050102010706020507" pitchFamily="18" charset="2"/>
                  </a:rPr>
                  <a:t>4</a:t>
                </a:r>
                <a:r>
                  <a:rPr lang="en-US" baseline="-25000" dirty="0" smtClean="0">
                    <a:latin typeface="Symbol" panose="05050102010706020507" pitchFamily="18" charset="2"/>
                  </a:rPr>
                  <a:t>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4</a:t>
                </a:r>
                <a:r>
                  <a:rPr lang="en-US" baseline="-25000" dirty="0" smtClean="0">
                    <a:latin typeface="Symbol" panose="05050102010706020507" pitchFamily="18" charset="2"/>
                  </a:rPr>
                  <a:t>4</a:t>
                </a:r>
                <a:r>
                  <a:rPr lang="en-US" baseline="30000" dirty="0" smtClean="0">
                    <a:latin typeface="Symbol" panose="05050102010706020507" pitchFamily="18" charset="2"/>
                  </a:rPr>
                  <a:t>2</a:t>
                </a:r>
                <a:endParaRPr lang="en-US" dirty="0"/>
              </a:p>
            </p:txBody>
          </p:sp>
          <p:sp>
            <p:nvSpPr>
              <p:cNvPr id="105" name="Double Bracket 104"/>
              <p:cNvSpPr/>
              <p:nvPr/>
            </p:nvSpPr>
            <p:spPr>
              <a:xfrm>
                <a:off x="1931789" y="5152339"/>
                <a:ext cx="3011440" cy="159130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99" name="TextBox 198"/>
            <p:cNvSpPr txBox="1"/>
            <p:nvPr/>
          </p:nvSpPr>
          <p:spPr>
            <a:xfrm>
              <a:off x="3825109" y="4712743"/>
              <a:ext cx="2800511" cy="369332"/>
            </a:xfrm>
            <a:prstGeom prst="rect">
              <a:avLst/>
            </a:prstGeom>
            <a:noFill/>
          </p:spPr>
          <p:txBody>
            <a:bodyPr wrap="none" rtlCol="0">
              <a:spAutoFit/>
            </a:bodyPr>
            <a:lstStyle/>
            <a:p>
              <a:pPr algn="ctr"/>
              <a:r>
                <a:rPr lang="en-US" dirty="0" err="1" smtClean="0"/>
                <a:t>DxD</a:t>
              </a:r>
              <a:r>
                <a:rPr lang="en-US" dirty="0" smtClean="0"/>
                <a:t> Data Covariance matrix</a:t>
              </a:r>
              <a:endParaRPr lang="en-US" dirty="0"/>
            </a:p>
          </p:txBody>
        </p:sp>
      </p:grpSp>
      <p:grpSp>
        <p:nvGrpSpPr>
          <p:cNvPr id="127" name="Group 126"/>
          <p:cNvGrpSpPr/>
          <p:nvPr/>
        </p:nvGrpSpPr>
        <p:grpSpPr>
          <a:xfrm>
            <a:off x="7781674" y="3724909"/>
            <a:ext cx="4290679" cy="2182869"/>
            <a:chOff x="7781674" y="4269194"/>
            <a:chExt cx="4290679" cy="2182869"/>
          </a:xfrm>
        </p:grpSpPr>
        <p:grpSp>
          <p:nvGrpSpPr>
            <p:cNvPr id="200" name="Group 199"/>
            <p:cNvGrpSpPr/>
            <p:nvPr/>
          </p:nvGrpSpPr>
          <p:grpSpPr>
            <a:xfrm>
              <a:off x="7781674" y="4790918"/>
              <a:ext cx="4290679" cy="1661145"/>
              <a:chOff x="7901321" y="2688167"/>
              <a:chExt cx="4290679" cy="1661145"/>
            </a:xfrm>
          </p:grpSpPr>
          <p:grpSp>
            <p:nvGrpSpPr>
              <p:cNvPr id="201" name="Group 200"/>
              <p:cNvGrpSpPr/>
              <p:nvPr/>
            </p:nvGrpSpPr>
            <p:grpSpPr>
              <a:xfrm>
                <a:off x="8267700" y="2688167"/>
                <a:ext cx="3924300" cy="1661145"/>
                <a:chOff x="7172184" y="5299487"/>
                <a:chExt cx="3924300" cy="1661145"/>
              </a:xfrm>
            </p:grpSpPr>
            <p:sp>
              <p:nvSpPr>
                <p:cNvPr id="203" name="TextBox 202"/>
                <p:cNvSpPr txBox="1"/>
                <p:nvPr/>
              </p:nvSpPr>
              <p:spPr>
                <a:xfrm>
                  <a:off x="7334250" y="5334000"/>
                  <a:ext cx="361950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4" name="TextBox 203"/>
                <p:cNvSpPr txBox="1"/>
                <p:nvPr/>
              </p:nvSpPr>
              <p:spPr>
                <a:xfrm>
                  <a:off x="7296150" y="5753100"/>
                  <a:ext cx="3619500" cy="369332"/>
                </a:xfrm>
                <a:prstGeom prst="rect">
                  <a:avLst/>
                </a:prstGeom>
                <a:noFill/>
              </p:spPr>
              <p:txBody>
                <a:bodyPr wrap="square" rtlCol="0">
                  <a:spAutoFit/>
                </a:bodyPr>
                <a:lstStyle/>
                <a:p>
                  <a:r>
                    <a:rPr lang="en-US" dirty="0" smtClean="0"/>
                    <a:t>x</a:t>
                  </a:r>
                  <a:r>
                    <a:rPr lang="en-US" baseline="-25000" dirty="0" smtClean="0"/>
                    <a:t>2</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5" name="TextBox 204"/>
                <p:cNvSpPr txBox="1"/>
                <p:nvPr/>
              </p:nvSpPr>
              <p:spPr>
                <a:xfrm>
                  <a:off x="7296150" y="6172200"/>
                  <a:ext cx="3619500" cy="369332"/>
                </a:xfrm>
                <a:prstGeom prst="rect">
                  <a:avLst/>
                </a:prstGeom>
                <a:noFill/>
              </p:spPr>
              <p:txBody>
                <a:bodyPr wrap="square" rtlCol="0">
                  <a:spAutoFit/>
                </a:bodyPr>
                <a:lstStyle/>
                <a:p>
                  <a:r>
                    <a:rPr lang="en-US" dirty="0" smtClean="0"/>
                    <a:t>x</a:t>
                  </a:r>
                  <a:r>
                    <a:rPr lang="en-US" baseline="-25000" dirty="0" smtClean="0"/>
                    <a:t>3</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6" name="TextBox 205"/>
                <p:cNvSpPr txBox="1"/>
                <p:nvPr/>
              </p:nvSpPr>
              <p:spPr>
                <a:xfrm>
                  <a:off x="7334250" y="6591300"/>
                  <a:ext cx="3619500" cy="369332"/>
                </a:xfrm>
                <a:prstGeom prst="rect">
                  <a:avLst/>
                </a:prstGeom>
                <a:noFill/>
              </p:spPr>
              <p:txBody>
                <a:bodyPr wrap="square" rtlCol="0">
                  <a:spAutoFit/>
                </a:bodyPr>
                <a:lstStyle/>
                <a:p>
                  <a:r>
                    <a:rPr lang="en-US" dirty="0" smtClean="0"/>
                    <a:t>x</a:t>
                  </a:r>
                  <a:r>
                    <a:rPr lang="en-US" baseline="-25000" dirty="0" smtClean="0"/>
                    <a:t>4</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7" name="Double Bracket 206"/>
                <p:cNvSpPr/>
                <p:nvPr/>
              </p:nvSpPr>
              <p:spPr>
                <a:xfrm>
                  <a:off x="7172184" y="5299487"/>
                  <a:ext cx="3924300" cy="155851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2" name="TextBox 201"/>
              <p:cNvSpPr txBox="1"/>
              <p:nvPr/>
            </p:nvSpPr>
            <p:spPr>
              <a:xfrm>
                <a:off x="7901321" y="3187946"/>
                <a:ext cx="184731" cy="646331"/>
              </a:xfrm>
              <a:prstGeom prst="rect">
                <a:avLst/>
              </a:prstGeom>
              <a:noFill/>
            </p:spPr>
            <p:txBody>
              <a:bodyPr wrap="none" rtlCol="0">
                <a:spAutoFit/>
              </a:bodyPr>
              <a:lstStyle/>
              <a:p>
                <a:endParaRPr lang="en-US" sz="3600" dirty="0"/>
              </a:p>
            </p:txBody>
          </p:sp>
        </p:grpSp>
        <p:sp>
          <p:nvSpPr>
            <p:cNvPr id="208" name="TextBox 207"/>
            <p:cNvSpPr txBox="1"/>
            <p:nvPr/>
          </p:nvSpPr>
          <p:spPr>
            <a:xfrm>
              <a:off x="9787520" y="4269194"/>
              <a:ext cx="413896" cy="646331"/>
            </a:xfrm>
            <a:prstGeom prst="rect">
              <a:avLst/>
            </a:prstGeom>
            <a:noFill/>
          </p:spPr>
          <p:txBody>
            <a:bodyPr wrap="none" rtlCol="0">
              <a:spAutoFit/>
            </a:bodyPr>
            <a:lstStyle/>
            <a:p>
              <a:r>
                <a:rPr lang="en-US" sz="3600" dirty="0" smtClean="0"/>
                <a:t>+</a:t>
              </a:r>
              <a:endParaRPr lang="en-US" sz="3600" dirty="0"/>
            </a:p>
          </p:txBody>
        </p:sp>
      </p:grpSp>
      <p:grpSp>
        <p:nvGrpSpPr>
          <p:cNvPr id="217" name="Group 216"/>
          <p:cNvGrpSpPr/>
          <p:nvPr/>
        </p:nvGrpSpPr>
        <p:grpSpPr>
          <a:xfrm>
            <a:off x="9787520" y="1326911"/>
            <a:ext cx="853968" cy="5397838"/>
            <a:chOff x="9787520" y="1326911"/>
            <a:chExt cx="853968" cy="5397838"/>
          </a:xfrm>
        </p:grpSpPr>
        <p:pic>
          <p:nvPicPr>
            <p:cNvPr id="129" name="Picture 128"/>
            <p:cNvPicPr>
              <a:picLocks noChangeAspect="1"/>
            </p:cNvPicPr>
            <p:nvPr/>
          </p:nvPicPr>
          <p:blipFill>
            <a:blip r:embed="rId2"/>
            <a:stretch>
              <a:fillRect/>
            </a:stretch>
          </p:blipFill>
          <p:spPr>
            <a:xfrm>
              <a:off x="9837543" y="5900706"/>
              <a:ext cx="803945" cy="824043"/>
            </a:xfrm>
            <a:prstGeom prst="rect">
              <a:avLst/>
            </a:prstGeom>
          </p:spPr>
        </p:pic>
        <p:pic>
          <p:nvPicPr>
            <p:cNvPr id="130" name="Picture 129"/>
            <p:cNvPicPr>
              <a:picLocks noChangeAspect="1"/>
            </p:cNvPicPr>
            <p:nvPr/>
          </p:nvPicPr>
          <p:blipFill>
            <a:blip r:embed="rId3"/>
            <a:stretch>
              <a:fillRect/>
            </a:stretch>
          </p:blipFill>
          <p:spPr>
            <a:xfrm>
              <a:off x="9787520" y="1326911"/>
              <a:ext cx="777270" cy="852008"/>
            </a:xfrm>
            <a:prstGeom prst="rect">
              <a:avLst/>
            </a:prstGeom>
          </p:spPr>
        </p:pic>
      </p:grpSp>
      <p:grpSp>
        <p:nvGrpSpPr>
          <p:cNvPr id="2" name="Group 1"/>
          <p:cNvGrpSpPr/>
          <p:nvPr/>
        </p:nvGrpSpPr>
        <p:grpSpPr>
          <a:xfrm>
            <a:off x="5116945" y="3963803"/>
            <a:ext cx="3056408" cy="1787751"/>
            <a:chOff x="5116945" y="3963803"/>
            <a:chExt cx="3056408" cy="1787751"/>
          </a:xfrm>
        </p:grpSpPr>
        <p:grpSp>
          <p:nvGrpSpPr>
            <p:cNvPr id="67" name="Group 66"/>
            <p:cNvGrpSpPr/>
            <p:nvPr/>
          </p:nvGrpSpPr>
          <p:grpSpPr>
            <a:xfrm>
              <a:off x="5116945" y="3963803"/>
              <a:ext cx="3021134" cy="1787751"/>
              <a:chOff x="5156610" y="2469710"/>
              <a:chExt cx="3021134" cy="1787751"/>
            </a:xfrm>
          </p:grpSpPr>
          <p:grpSp>
            <p:nvGrpSpPr>
              <p:cNvPr id="68" name="Group 67"/>
              <p:cNvGrpSpPr/>
              <p:nvPr/>
            </p:nvGrpSpPr>
            <p:grpSpPr>
              <a:xfrm>
                <a:off x="5156610" y="2469710"/>
                <a:ext cx="586059" cy="1787751"/>
                <a:chOff x="3356698" y="183674"/>
                <a:chExt cx="586059" cy="1787751"/>
              </a:xfrm>
            </p:grpSpPr>
            <p:sp>
              <p:nvSpPr>
                <p:cNvPr id="75" name="TextBox 74"/>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(2)</a:t>
                  </a:r>
                  <a:endParaRPr lang="en-US" sz="2400" dirty="0"/>
                </a:p>
              </p:txBody>
            </p:sp>
            <p:sp>
              <p:nvSpPr>
                <p:cNvPr id="76" name="TextBox 75"/>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(2)</a:t>
                  </a:r>
                  <a:endParaRPr lang="en-US" dirty="0" smtClean="0"/>
                </a:p>
                <a:p>
                  <a:r>
                    <a:rPr lang="en-US" dirty="0" smtClean="0"/>
                    <a:t>x</a:t>
                  </a:r>
                  <a:r>
                    <a:rPr lang="en-US" baseline="-25000" dirty="0" smtClean="0"/>
                    <a:t>2</a:t>
                  </a:r>
                  <a:r>
                    <a:rPr lang="en-US" baseline="30000" dirty="0" smtClean="0"/>
                    <a:t>(2)</a:t>
                  </a:r>
                  <a:endParaRPr lang="en-US" dirty="0"/>
                </a:p>
                <a:p>
                  <a:r>
                    <a:rPr lang="en-US" dirty="0" smtClean="0"/>
                    <a:t>x</a:t>
                  </a:r>
                  <a:r>
                    <a:rPr lang="en-US" baseline="-25000" dirty="0" smtClean="0"/>
                    <a:t>3</a:t>
                  </a:r>
                  <a:r>
                    <a:rPr lang="en-US" baseline="30000" dirty="0" smtClean="0"/>
                    <a:t>(2)</a:t>
                  </a:r>
                  <a:endParaRPr lang="en-US" dirty="0"/>
                </a:p>
                <a:p>
                  <a:r>
                    <a:rPr lang="en-US" dirty="0" smtClean="0"/>
                    <a:t>x</a:t>
                  </a:r>
                  <a:r>
                    <a:rPr lang="en-US" baseline="-25000" dirty="0" smtClean="0"/>
                    <a:t>4</a:t>
                  </a:r>
                  <a:r>
                    <a:rPr lang="en-US" baseline="30000" dirty="0" smtClean="0"/>
                    <a:t>(2)</a:t>
                  </a:r>
                  <a:endParaRPr lang="en-US" dirty="0"/>
                </a:p>
              </p:txBody>
            </p:sp>
            <p:sp>
              <p:nvSpPr>
                <p:cNvPr id="81" name="Double Brace 80"/>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8" name="Straight Arrow Connector 77"/>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732921" y="2469710"/>
                <a:ext cx="2444823" cy="827709"/>
                <a:chOff x="7245434" y="2374460"/>
                <a:chExt cx="2444823" cy="827709"/>
              </a:xfrm>
            </p:grpSpPr>
            <p:grpSp>
              <p:nvGrpSpPr>
                <p:cNvPr id="70" name="Group 69"/>
                <p:cNvGrpSpPr/>
                <p:nvPr/>
              </p:nvGrpSpPr>
              <p:grpSpPr>
                <a:xfrm>
                  <a:off x="7245434" y="2832837"/>
                  <a:ext cx="2444823" cy="369332"/>
                  <a:chOff x="4734957" y="4901618"/>
                  <a:chExt cx="2444823" cy="369332"/>
                </a:xfrm>
              </p:grpSpPr>
              <p:sp>
                <p:nvSpPr>
                  <p:cNvPr id="73" name="TextBox 72"/>
                  <p:cNvSpPr txBox="1"/>
                  <p:nvPr/>
                </p:nvSpPr>
                <p:spPr>
                  <a:xfrm>
                    <a:off x="4811750" y="4901618"/>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(2)</a:t>
                    </a:r>
                    <a:r>
                      <a:rPr lang="en-US" dirty="0" smtClean="0"/>
                      <a:t>    x</a:t>
                    </a:r>
                    <a:r>
                      <a:rPr lang="en-US" baseline="-25000" dirty="0" smtClean="0"/>
                      <a:t>2</a:t>
                    </a:r>
                    <a:r>
                      <a:rPr lang="en-US" baseline="30000" dirty="0" smtClean="0"/>
                      <a:t>(2)</a:t>
                    </a:r>
                    <a:r>
                      <a:rPr lang="en-US" dirty="0" smtClean="0"/>
                      <a:t>    x</a:t>
                    </a:r>
                    <a:r>
                      <a:rPr lang="en-US" baseline="-25000" dirty="0" smtClean="0"/>
                      <a:t>3</a:t>
                    </a:r>
                    <a:r>
                      <a:rPr lang="en-US" baseline="30000" dirty="0" smtClean="0"/>
                      <a:t>(2)</a:t>
                    </a:r>
                    <a:r>
                      <a:rPr lang="en-US" dirty="0" smtClean="0"/>
                      <a:t>     x</a:t>
                    </a:r>
                    <a:r>
                      <a:rPr lang="en-US" baseline="-25000" dirty="0" smtClean="0"/>
                      <a:t>4</a:t>
                    </a:r>
                    <a:r>
                      <a:rPr lang="en-US" baseline="30000" dirty="0" smtClean="0"/>
                      <a:t>(2)</a:t>
                    </a:r>
                    <a:endParaRPr lang="en-US" dirty="0"/>
                  </a:p>
                </p:txBody>
              </p:sp>
              <p:sp>
                <p:nvSpPr>
                  <p:cNvPr id="74" name="Double Brace 73"/>
                  <p:cNvSpPr/>
                  <p:nvPr/>
                </p:nvSpPr>
                <p:spPr>
                  <a:xfrm>
                    <a:off x="4734957" y="4935611"/>
                    <a:ext cx="2336150" cy="30082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TextBox 70"/>
                <p:cNvSpPr txBox="1"/>
                <p:nvPr/>
              </p:nvSpPr>
              <p:spPr>
                <a:xfrm>
                  <a:off x="8036997" y="2374460"/>
                  <a:ext cx="646331" cy="461665"/>
                </a:xfrm>
                <a:prstGeom prst="rect">
                  <a:avLst/>
                </a:prstGeom>
                <a:noFill/>
              </p:spPr>
              <p:txBody>
                <a:bodyPr wrap="none" rtlCol="0">
                  <a:spAutoFit/>
                </a:bodyPr>
                <a:lstStyle/>
                <a:p>
                  <a:r>
                    <a:rPr lang="en-US" sz="2400" dirty="0" smtClean="0"/>
                    <a:t>x</a:t>
                  </a:r>
                  <a:r>
                    <a:rPr lang="en-US" sz="2400" baseline="30000" dirty="0" smtClean="0"/>
                    <a:t>(2)T</a:t>
                  </a:r>
                  <a:endParaRPr lang="en-US" sz="2400" dirty="0"/>
                </a:p>
              </p:txBody>
            </p:sp>
            <p:cxnSp>
              <p:nvCxnSpPr>
                <p:cNvPr id="72" name="Straight Arrow Connector 71"/>
                <p:cNvCxnSpPr/>
                <p:nvPr/>
              </p:nvCxnSpPr>
              <p:spPr>
                <a:xfrm>
                  <a:off x="8075097" y="250402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82" name="TextBox 81"/>
            <p:cNvSpPr txBox="1"/>
            <p:nvPr/>
          </p:nvSpPr>
          <p:spPr>
            <a:xfrm>
              <a:off x="7759457" y="4737655"/>
              <a:ext cx="413896" cy="646331"/>
            </a:xfrm>
            <a:prstGeom prst="rect">
              <a:avLst/>
            </a:prstGeom>
            <a:noFill/>
          </p:spPr>
          <p:txBody>
            <a:bodyPr wrap="none" rtlCol="0">
              <a:spAutoFit/>
            </a:bodyPr>
            <a:lstStyle/>
            <a:p>
              <a:r>
                <a:rPr lang="en-US" sz="3600" dirty="0" smtClean="0"/>
                <a:t>=</a:t>
              </a:r>
              <a:endParaRPr lang="en-US" sz="3600" dirty="0"/>
            </a:p>
          </p:txBody>
        </p:sp>
      </p:grpSp>
    </p:spTree>
    <p:extLst>
      <p:ext uri="{BB962C8B-B14F-4D97-AF65-F5344CB8AC3E}">
        <p14:creationId xmlns:p14="http://schemas.microsoft.com/office/powerpoint/2010/main" val="2981529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2.96296E-6 L -0.31914 -0.00648 " pathEditMode="relative" rAng="0" ptsTypes="AA">
                                      <p:cBhvr>
                                        <p:cTn id="6" dur="2000" fill="hold"/>
                                        <p:tgtEl>
                                          <p:spTgt spid="125"/>
                                        </p:tgtEl>
                                        <p:attrNameLst>
                                          <p:attrName>ppt_x</p:attrName>
                                          <p:attrName>ppt_y</p:attrName>
                                        </p:attrNameLst>
                                      </p:cBhvr>
                                      <p:rCtr x="-15964" y="-324"/>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87600" y="351517"/>
            <a:ext cx="7933795" cy="6506483"/>
          </a:xfrm>
          <a:prstGeom prst="rect">
            <a:avLst/>
          </a:prstGeom>
        </p:spPr>
      </p:pic>
      <p:sp>
        <p:nvSpPr>
          <p:cNvPr id="173" name="TextBox 172"/>
          <p:cNvSpPr txBox="1"/>
          <p:nvPr/>
        </p:nvSpPr>
        <p:spPr>
          <a:xfrm>
            <a:off x="3558469" y="-160341"/>
            <a:ext cx="5089855" cy="769441"/>
          </a:xfrm>
          <a:prstGeom prst="rect">
            <a:avLst/>
          </a:prstGeom>
          <a:solidFill>
            <a:schemeClr val="bg1"/>
          </a:solidFill>
        </p:spPr>
        <p:txBody>
          <a:bodyPr wrap="none" rtlCol="0">
            <a:spAutoFit/>
          </a:bodyPr>
          <a:lstStyle/>
          <a:p>
            <a:r>
              <a:rPr lang="en-US" sz="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K-Means Clustering</a:t>
            </a:r>
            <a:endPar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878667" y="813182"/>
            <a:ext cx="1252459" cy="369332"/>
          </a:xfrm>
          <a:prstGeom prst="rect">
            <a:avLst/>
          </a:prstGeom>
          <a:noFill/>
        </p:spPr>
        <p:txBody>
          <a:bodyPr wrap="none" rtlCol="0">
            <a:spAutoFit/>
          </a:bodyPr>
          <a:lstStyle/>
          <a:p>
            <a:r>
              <a:rPr lang="en-US" dirty="0" smtClean="0">
                <a:solidFill>
                  <a:schemeClr val="bg1"/>
                </a:solidFill>
              </a:rPr>
              <a:t>Total Count</a:t>
            </a:r>
            <a:endParaRPr lang="en-US" dirty="0">
              <a:solidFill>
                <a:schemeClr val="bg1"/>
              </a:solidFill>
            </a:endParaRPr>
          </a:p>
        </p:txBody>
      </p:sp>
      <p:sp>
        <p:nvSpPr>
          <p:cNvPr id="11" name="TextBox 10"/>
          <p:cNvSpPr txBox="1"/>
          <p:nvPr/>
        </p:nvSpPr>
        <p:spPr>
          <a:xfrm>
            <a:off x="6347079" y="813182"/>
            <a:ext cx="1143839" cy="369332"/>
          </a:xfrm>
          <a:prstGeom prst="rect">
            <a:avLst/>
          </a:prstGeom>
          <a:noFill/>
        </p:spPr>
        <p:txBody>
          <a:bodyPr wrap="none" rtlCol="0">
            <a:spAutoFit/>
          </a:bodyPr>
          <a:lstStyle/>
          <a:p>
            <a:r>
              <a:rPr lang="en-US" dirty="0" smtClean="0">
                <a:solidFill>
                  <a:schemeClr val="bg1"/>
                </a:solidFill>
              </a:rPr>
              <a:t>Potassium</a:t>
            </a:r>
            <a:endParaRPr lang="en-US" dirty="0">
              <a:solidFill>
                <a:schemeClr val="bg1"/>
              </a:solidFill>
            </a:endParaRPr>
          </a:p>
        </p:txBody>
      </p:sp>
      <p:sp>
        <p:nvSpPr>
          <p:cNvPr id="13" name="TextBox 12"/>
          <p:cNvSpPr txBox="1"/>
          <p:nvPr/>
        </p:nvSpPr>
        <p:spPr>
          <a:xfrm>
            <a:off x="6347078" y="3601939"/>
            <a:ext cx="999056" cy="369332"/>
          </a:xfrm>
          <a:prstGeom prst="rect">
            <a:avLst/>
          </a:prstGeom>
          <a:noFill/>
        </p:spPr>
        <p:txBody>
          <a:bodyPr wrap="none" rtlCol="0">
            <a:spAutoFit/>
          </a:bodyPr>
          <a:lstStyle/>
          <a:p>
            <a:r>
              <a:rPr lang="en-US" dirty="0" smtClean="0">
                <a:solidFill>
                  <a:schemeClr val="bg1"/>
                </a:solidFill>
              </a:rPr>
              <a:t>Uranium</a:t>
            </a:r>
            <a:endParaRPr lang="en-US" dirty="0">
              <a:solidFill>
                <a:schemeClr val="bg1"/>
              </a:solidFill>
            </a:endParaRPr>
          </a:p>
        </p:txBody>
      </p:sp>
      <p:sp>
        <p:nvSpPr>
          <p:cNvPr id="14" name="TextBox 13"/>
          <p:cNvSpPr txBox="1"/>
          <p:nvPr/>
        </p:nvSpPr>
        <p:spPr>
          <a:xfrm>
            <a:off x="3005368" y="3540822"/>
            <a:ext cx="979755" cy="369332"/>
          </a:xfrm>
          <a:prstGeom prst="rect">
            <a:avLst/>
          </a:prstGeom>
          <a:noFill/>
        </p:spPr>
        <p:txBody>
          <a:bodyPr wrap="none" rtlCol="0">
            <a:spAutoFit/>
          </a:bodyPr>
          <a:lstStyle/>
          <a:p>
            <a:r>
              <a:rPr lang="en-US" dirty="0" smtClean="0">
                <a:solidFill>
                  <a:schemeClr val="bg1"/>
                </a:solidFill>
              </a:rPr>
              <a:t>Thorium</a:t>
            </a:r>
            <a:endParaRPr lang="en-US" dirty="0">
              <a:solidFill>
                <a:schemeClr val="bg1"/>
              </a:solidFill>
            </a:endParaRPr>
          </a:p>
        </p:txBody>
      </p:sp>
      <p:grpSp>
        <p:nvGrpSpPr>
          <p:cNvPr id="5" name="Group 4"/>
          <p:cNvGrpSpPr/>
          <p:nvPr/>
        </p:nvGrpSpPr>
        <p:grpSpPr>
          <a:xfrm>
            <a:off x="2746873" y="605048"/>
            <a:ext cx="3332194" cy="2447881"/>
            <a:chOff x="2746873" y="605048"/>
            <a:chExt cx="3332194" cy="2447881"/>
          </a:xfrm>
        </p:grpSpPr>
        <p:pic>
          <p:nvPicPr>
            <p:cNvPr id="4" name="Picture 3"/>
            <p:cNvPicPr>
              <a:picLocks noChangeAspect="1"/>
            </p:cNvPicPr>
            <p:nvPr/>
          </p:nvPicPr>
          <p:blipFill>
            <a:blip r:embed="rId3"/>
            <a:stretch>
              <a:fillRect/>
            </a:stretch>
          </p:blipFill>
          <p:spPr>
            <a:xfrm>
              <a:off x="2746873" y="605048"/>
              <a:ext cx="3332194" cy="2447881"/>
            </a:xfrm>
            <a:prstGeom prst="rect">
              <a:avLst/>
            </a:prstGeom>
          </p:spPr>
        </p:pic>
        <p:sp>
          <p:nvSpPr>
            <p:cNvPr id="16" name="TextBox 15"/>
            <p:cNvSpPr txBox="1"/>
            <p:nvPr/>
          </p:nvSpPr>
          <p:spPr>
            <a:xfrm>
              <a:off x="2879454" y="767229"/>
              <a:ext cx="955711" cy="369332"/>
            </a:xfrm>
            <a:prstGeom prst="rect">
              <a:avLst/>
            </a:prstGeom>
            <a:noFill/>
          </p:spPr>
          <p:txBody>
            <a:bodyPr wrap="none" rtlCol="0">
              <a:spAutoFit/>
            </a:bodyPr>
            <a:lstStyle/>
            <a:p>
              <a:r>
                <a:rPr lang="en-US" dirty="0" smtClean="0">
                  <a:solidFill>
                    <a:schemeClr val="bg1"/>
                  </a:solidFill>
                </a:rPr>
                <a:t>Geology</a:t>
              </a:r>
              <a:endParaRPr lang="en-US" dirty="0">
                <a:solidFill>
                  <a:schemeClr val="bg1"/>
                </a:solidFill>
              </a:endParaRPr>
            </a:p>
          </p:txBody>
        </p:sp>
      </p:grpSp>
      <p:grpSp>
        <p:nvGrpSpPr>
          <p:cNvPr id="9" name="Group 8"/>
          <p:cNvGrpSpPr/>
          <p:nvPr/>
        </p:nvGrpSpPr>
        <p:grpSpPr>
          <a:xfrm>
            <a:off x="3456226" y="3113074"/>
            <a:ext cx="1708703" cy="367603"/>
            <a:chOff x="3299447" y="2946633"/>
            <a:chExt cx="1708703" cy="367603"/>
          </a:xfrm>
        </p:grpSpPr>
        <p:sp>
          <p:nvSpPr>
            <p:cNvPr id="8" name="Rectangle 7"/>
            <p:cNvSpPr/>
            <p:nvPr/>
          </p:nvSpPr>
          <p:spPr>
            <a:xfrm>
              <a:off x="3678648" y="3065165"/>
              <a:ext cx="1100667" cy="2490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3299447" y="3189686"/>
              <a:ext cx="929534" cy="1755"/>
            </a:xfrm>
            <a:prstGeom prst="straightConnector1">
              <a:avLst/>
            </a:prstGeom>
            <a:ln w="5715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3522133" y="2946633"/>
              <a:ext cx="1486017" cy="1941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3554402" y="2986795"/>
            <a:ext cx="760144" cy="369332"/>
          </a:xfrm>
          <a:prstGeom prst="rect">
            <a:avLst/>
          </a:prstGeom>
          <a:noFill/>
        </p:spPr>
        <p:txBody>
          <a:bodyPr wrap="none" rtlCol="0">
            <a:spAutoFit/>
          </a:bodyPr>
          <a:lstStyle/>
          <a:p>
            <a:r>
              <a:rPr lang="en-US" dirty="0" smtClean="0"/>
              <a:t>30 km</a:t>
            </a:r>
            <a:endParaRPr lang="en-US" dirty="0"/>
          </a:p>
        </p:txBody>
      </p:sp>
      <p:grpSp>
        <p:nvGrpSpPr>
          <p:cNvPr id="22" name="Group 21"/>
          <p:cNvGrpSpPr/>
          <p:nvPr/>
        </p:nvGrpSpPr>
        <p:grpSpPr>
          <a:xfrm>
            <a:off x="6210861" y="642875"/>
            <a:ext cx="3271806" cy="2410053"/>
            <a:chOff x="6210861" y="642875"/>
            <a:chExt cx="3271806" cy="2410053"/>
          </a:xfrm>
        </p:grpSpPr>
        <p:pic>
          <p:nvPicPr>
            <p:cNvPr id="20" name="Picture 19"/>
            <p:cNvPicPr>
              <a:picLocks noChangeAspect="1"/>
            </p:cNvPicPr>
            <p:nvPr/>
          </p:nvPicPr>
          <p:blipFill>
            <a:blip r:embed="rId4"/>
            <a:stretch>
              <a:fillRect/>
            </a:stretch>
          </p:blipFill>
          <p:spPr>
            <a:xfrm>
              <a:off x="6210861" y="642875"/>
              <a:ext cx="3271806" cy="2410053"/>
            </a:xfrm>
            <a:prstGeom prst="rect">
              <a:avLst/>
            </a:prstGeom>
          </p:spPr>
        </p:pic>
        <p:sp>
          <p:nvSpPr>
            <p:cNvPr id="25" name="TextBox 24"/>
            <p:cNvSpPr txBox="1"/>
            <p:nvPr/>
          </p:nvSpPr>
          <p:spPr>
            <a:xfrm>
              <a:off x="6438734" y="813182"/>
              <a:ext cx="889859" cy="369332"/>
            </a:xfrm>
            <a:prstGeom prst="rect">
              <a:avLst/>
            </a:prstGeom>
            <a:noFill/>
          </p:spPr>
          <p:txBody>
            <a:bodyPr wrap="none" rtlCol="0">
              <a:spAutoFit/>
            </a:bodyPr>
            <a:lstStyle/>
            <a:p>
              <a:r>
                <a:rPr lang="en-US" dirty="0" smtClean="0">
                  <a:solidFill>
                    <a:schemeClr val="bg1"/>
                  </a:solidFill>
                </a:rPr>
                <a:t>Ternary</a:t>
              </a:r>
              <a:endParaRPr lang="en-US" dirty="0">
                <a:solidFill>
                  <a:schemeClr val="bg1"/>
                </a:solidFill>
              </a:endParaRPr>
            </a:p>
          </p:txBody>
        </p:sp>
      </p:grpSp>
      <p:sp>
        <p:nvSpPr>
          <p:cNvPr id="23" name="Rectangle 22"/>
          <p:cNvSpPr/>
          <p:nvPr/>
        </p:nvSpPr>
        <p:spPr>
          <a:xfrm>
            <a:off x="9614461" y="2082800"/>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p:cNvGrpSpPr/>
          <p:nvPr/>
        </p:nvGrpSpPr>
        <p:grpSpPr>
          <a:xfrm>
            <a:off x="9614461" y="1089043"/>
            <a:ext cx="2318317" cy="1672902"/>
            <a:chOff x="9094752" y="5593297"/>
            <a:chExt cx="2318317" cy="1672902"/>
          </a:xfrm>
        </p:grpSpPr>
        <p:pic>
          <p:nvPicPr>
            <p:cNvPr id="30" name="Picture 29" descr="Radiometrics"/>
            <p:cNvPicPr/>
            <p:nvPr/>
          </p:nvPicPr>
          <p:blipFill>
            <a:blip r:embed="rId5">
              <a:extLst>
                <a:ext uri="{28A0092B-C50C-407E-A947-70E740481C1C}">
                  <a14:useLocalDpi xmlns:a14="http://schemas.microsoft.com/office/drawing/2010/main" val="0"/>
                </a:ext>
              </a:extLst>
            </a:blip>
            <a:srcRect/>
            <a:stretch>
              <a:fillRect/>
            </a:stretch>
          </p:blipFill>
          <p:spPr bwMode="auto">
            <a:xfrm>
              <a:off x="9817223" y="5833576"/>
              <a:ext cx="1595846" cy="1024424"/>
            </a:xfrm>
            <a:prstGeom prst="rect">
              <a:avLst/>
            </a:prstGeom>
            <a:noFill/>
            <a:ln>
              <a:noFill/>
            </a:ln>
          </p:spPr>
        </p:pic>
        <p:sp>
          <p:nvSpPr>
            <p:cNvPr id="31" name="TextBox 30"/>
            <p:cNvSpPr txBox="1"/>
            <p:nvPr/>
          </p:nvSpPr>
          <p:spPr>
            <a:xfrm>
              <a:off x="10182781" y="5593297"/>
              <a:ext cx="1143839" cy="369332"/>
            </a:xfrm>
            <a:prstGeom prst="rect">
              <a:avLst/>
            </a:prstGeom>
            <a:solidFill>
              <a:schemeClr val="bg1"/>
            </a:solidFill>
          </p:spPr>
          <p:txBody>
            <a:bodyPr wrap="none" rtlCol="0">
              <a:spAutoFit/>
            </a:bodyPr>
            <a:lstStyle/>
            <a:p>
              <a:r>
                <a:rPr lang="en-US" dirty="0">
                  <a:solidFill>
                    <a:srgbClr val="FF0000"/>
                  </a:solidFill>
                </a:rPr>
                <a:t>P</a:t>
              </a:r>
              <a:r>
                <a:rPr lang="en-US" dirty="0" smtClean="0">
                  <a:solidFill>
                    <a:srgbClr val="FF0000"/>
                  </a:solidFill>
                </a:rPr>
                <a:t>otassium</a:t>
              </a:r>
              <a:endParaRPr lang="en-US" dirty="0">
                <a:solidFill>
                  <a:srgbClr val="FF0000"/>
                </a:solidFill>
              </a:endParaRPr>
            </a:p>
          </p:txBody>
        </p:sp>
        <p:sp>
          <p:nvSpPr>
            <p:cNvPr id="32" name="TextBox 31"/>
            <p:cNvSpPr txBox="1"/>
            <p:nvPr/>
          </p:nvSpPr>
          <p:spPr>
            <a:xfrm>
              <a:off x="9094752" y="6512025"/>
              <a:ext cx="999056" cy="369332"/>
            </a:xfrm>
            <a:prstGeom prst="rect">
              <a:avLst/>
            </a:prstGeom>
            <a:solidFill>
              <a:schemeClr val="bg1"/>
            </a:solidFill>
          </p:spPr>
          <p:txBody>
            <a:bodyPr wrap="none" rtlCol="0">
              <a:spAutoFit/>
            </a:bodyPr>
            <a:lstStyle/>
            <a:p>
              <a:r>
                <a:rPr lang="en-US" dirty="0" smtClean="0">
                  <a:solidFill>
                    <a:srgbClr val="0070C0"/>
                  </a:solidFill>
                </a:rPr>
                <a:t>Uranium</a:t>
              </a:r>
              <a:endParaRPr lang="en-US" dirty="0">
                <a:solidFill>
                  <a:srgbClr val="0070C0"/>
                </a:solidFill>
              </a:endParaRPr>
            </a:p>
          </p:txBody>
        </p:sp>
        <p:sp>
          <p:nvSpPr>
            <p:cNvPr id="33" name="TextBox 32"/>
            <p:cNvSpPr txBox="1"/>
            <p:nvPr/>
          </p:nvSpPr>
          <p:spPr>
            <a:xfrm>
              <a:off x="10430305" y="6896867"/>
              <a:ext cx="979755" cy="369332"/>
            </a:xfrm>
            <a:prstGeom prst="rect">
              <a:avLst/>
            </a:prstGeom>
            <a:solidFill>
              <a:schemeClr val="bg1"/>
            </a:solidFill>
          </p:spPr>
          <p:txBody>
            <a:bodyPr wrap="none" rtlCol="0">
              <a:spAutoFit/>
            </a:bodyPr>
            <a:lstStyle/>
            <a:p>
              <a:r>
                <a:rPr lang="en-US" dirty="0" smtClean="0">
                  <a:solidFill>
                    <a:srgbClr val="00B050"/>
                  </a:solidFill>
                </a:rPr>
                <a:t>Thorium</a:t>
              </a:r>
              <a:endParaRPr lang="en-US" dirty="0">
                <a:solidFill>
                  <a:srgbClr val="00B050"/>
                </a:solidFill>
              </a:endParaRPr>
            </a:p>
          </p:txBody>
        </p:sp>
      </p:grpSp>
      <p:sp>
        <p:nvSpPr>
          <p:cNvPr id="34" name="Rectangle 33"/>
          <p:cNvSpPr/>
          <p:nvPr/>
        </p:nvSpPr>
        <p:spPr>
          <a:xfrm>
            <a:off x="11687442" y="1828988"/>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6" name="Group 25"/>
          <p:cNvGrpSpPr/>
          <p:nvPr/>
        </p:nvGrpSpPr>
        <p:grpSpPr>
          <a:xfrm>
            <a:off x="2746872" y="3514594"/>
            <a:ext cx="3308083" cy="2370558"/>
            <a:chOff x="2746872" y="3514594"/>
            <a:chExt cx="3308083" cy="2370558"/>
          </a:xfrm>
        </p:grpSpPr>
        <p:pic>
          <p:nvPicPr>
            <p:cNvPr id="24" name="Picture 23"/>
            <p:cNvPicPr>
              <a:picLocks noChangeAspect="1"/>
            </p:cNvPicPr>
            <p:nvPr/>
          </p:nvPicPr>
          <p:blipFill>
            <a:blip r:embed="rId6"/>
            <a:stretch>
              <a:fillRect/>
            </a:stretch>
          </p:blipFill>
          <p:spPr>
            <a:xfrm>
              <a:off x="2746872" y="3514594"/>
              <a:ext cx="3308083" cy="2370558"/>
            </a:xfrm>
            <a:prstGeom prst="rect">
              <a:avLst/>
            </a:prstGeom>
          </p:spPr>
        </p:pic>
        <p:sp>
          <p:nvSpPr>
            <p:cNvPr id="36" name="TextBox 35"/>
            <p:cNvSpPr txBox="1"/>
            <p:nvPr/>
          </p:nvSpPr>
          <p:spPr>
            <a:xfrm>
              <a:off x="3157768" y="3693222"/>
              <a:ext cx="543739" cy="369332"/>
            </a:xfrm>
            <a:prstGeom prst="rect">
              <a:avLst/>
            </a:prstGeom>
            <a:noFill/>
          </p:spPr>
          <p:txBody>
            <a:bodyPr wrap="none" rtlCol="0">
              <a:spAutoFit/>
            </a:bodyPr>
            <a:lstStyle/>
            <a:p>
              <a:r>
                <a:rPr lang="en-US" dirty="0" smtClean="0">
                  <a:solidFill>
                    <a:schemeClr val="bg1"/>
                  </a:solidFill>
                </a:rPr>
                <a:t>PC1</a:t>
              </a:r>
              <a:endParaRPr lang="en-US" dirty="0">
                <a:solidFill>
                  <a:schemeClr val="bg1"/>
                </a:solidFill>
              </a:endParaRPr>
            </a:p>
          </p:txBody>
        </p:sp>
      </p:grpSp>
      <p:grpSp>
        <p:nvGrpSpPr>
          <p:cNvPr id="37" name="Group 36"/>
          <p:cNvGrpSpPr/>
          <p:nvPr/>
        </p:nvGrpSpPr>
        <p:grpSpPr>
          <a:xfrm>
            <a:off x="6171305" y="3480676"/>
            <a:ext cx="3311362" cy="2404475"/>
            <a:chOff x="6171305" y="3480676"/>
            <a:chExt cx="3311362" cy="2404475"/>
          </a:xfrm>
        </p:grpSpPr>
        <p:pic>
          <p:nvPicPr>
            <p:cNvPr id="35" name="Picture 34"/>
            <p:cNvPicPr>
              <a:picLocks noChangeAspect="1"/>
            </p:cNvPicPr>
            <p:nvPr/>
          </p:nvPicPr>
          <p:blipFill>
            <a:blip r:embed="rId7"/>
            <a:stretch>
              <a:fillRect/>
            </a:stretch>
          </p:blipFill>
          <p:spPr>
            <a:xfrm>
              <a:off x="6171305" y="3480676"/>
              <a:ext cx="3311362" cy="2404475"/>
            </a:xfrm>
            <a:prstGeom prst="rect">
              <a:avLst/>
            </a:prstGeom>
          </p:spPr>
        </p:pic>
        <p:sp>
          <p:nvSpPr>
            <p:cNvPr id="40" name="TextBox 39"/>
            <p:cNvSpPr txBox="1"/>
            <p:nvPr/>
          </p:nvSpPr>
          <p:spPr>
            <a:xfrm>
              <a:off x="6375259" y="3693222"/>
              <a:ext cx="543739" cy="369332"/>
            </a:xfrm>
            <a:prstGeom prst="rect">
              <a:avLst/>
            </a:prstGeom>
            <a:noFill/>
          </p:spPr>
          <p:txBody>
            <a:bodyPr wrap="none" rtlCol="0">
              <a:spAutoFit/>
            </a:bodyPr>
            <a:lstStyle/>
            <a:p>
              <a:r>
                <a:rPr lang="en-US" dirty="0" smtClean="0">
                  <a:solidFill>
                    <a:schemeClr val="bg1"/>
                  </a:solidFill>
                </a:rPr>
                <a:t>PC2</a:t>
              </a:r>
              <a:endParaRPr lang="en-US" dirty="0">
                <a:solidFill>
                  <a:schemeClr val="bg1"/>
                </a:solidFill>
              </a:endParaRPr>
            </a:p>
          </p:txBody>
        </p:sp>
      </p:grpSp>
      <p:pic>
        <p:nvPicPr>
          <p:cNvPr id="38" name="Picture 37"/>
          <p:cNvPicPr>
            <a:picLocks noChangeAspect="1"/>
          </p:cNvPicPr>
          <p:nvPr/>
        </p:nvPicPr>
        <p:blipFill>
          <a:blip r:embed="rId8"/>
          <a:stretch>
            <a:fillRect/>
          </a:stretch>
        </p:blipFill>
        <p:spPr>
          <a:xfrm>
            <a:off x="2387599" y="6033002"/>
            <a:ext cx="7933795" cy="824998"/>
          </a:xfrm>
          <a:prstGeom prst="rect">
            <a:avLst/>
          </a:prstGeom>
        </p:spPr>
      </p:pic>
      <p:grpSp>
        <p:nvGrpSpPr>
          <p:cNvPr id="46" name="Group 45"/>
          <p:cNvGrpSpPr/>
          <p:nvPr/>
        </p:nvGrpSpPr>
        <p:grpSpPr>
          <a:xfrm>
            <a:off x="2739965" y="3456539"/>
            <a:ext cx="3310800" cy="2392379"/>
            <a:chOff x="2744155" y="3492772"/>
            <a:chExt cx="3310800" cy="2392379"/>
          </a:xfrm>
        </p:grpSpPr>
        <p:pic>
          <p:nvPicPr>
            <p:cNvPr id="41" name="Picture 40"/>
            <p:cNvPicPr>
              <a:picLocks noChangeAspect="1"/>
            </p:cNvPicPr>
            <p:nvPr/>
          </p:nvPicPr>
          <p:blipFill>
            <a:blip r:embed="rId9"/>
            <a:stretch>
              <a:fillRect/>
            </a:stretch>
          </p:blipFill>
          <p:spPr>
            <a:xfrm>
              <a:off x="2744155" y="3503977"/>
              <a:ext cx="3310800" cy="2381174"/>
            </a:xfrm>
            <a:prstGeom prst="rect">
              <a:avLst/>
            </a:prstGeom>
          </p:spPr>
        </p:pic>
        <p:sp>
          <p:nvSpPr>
            <p:cNvPr id="47" name="TextBox 46"/>
            <p:cNvSpPr txBox="1"/>
            <p:nvPr/>
          </p:nvSpPr>
          <p:spPr>
            <a:xfrm>
              <a:off x="2776372" y="3492772"/>
              <a:ext cx="2338782" cy="369332"/>
            </a:xfrm>
            <a:prstGeom prst="rect">
              <a:avLst/>
            </a:prstGeom>
            <a:solidFill>
              <a:srgbClr val="FF0000"/>
            </a:solidFill>
            <a:ln>
              <a:solidFill>
                <a:srgbClr val="FFFF00"/>
              </a:solidFill>
            </a:ln>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(TC, Ur, </a:t>
              </a:r>
              <a:r>
                <a:rPr lang="en-US" b="1" dirty="0" err="1" smtClean="0">
                  <a:solidFill>
                    <a:srgbClr val="FFFF00"/>
                  </a:solidFill>
                  <a:effectLst>
                    <a:outerShdw blurRad="38100" dist="38100" dir="2700000" algn="tl">
                      <a:srgbClr val="000000">
                        <a:alpha val="43137"/>
                      </a:srgbClr>
                    </a:outerShdw>
                  </a:effectLst>
                </a:rPr>
                <a:t>Th</a:t>
              </a:r>
              <a:r>
                <a:rPr lang="en-US" b="1" dirty="0" smtClean="0">
                  <a:solidFill>
                    <a:srgbClr val="FFFF00"/>
                  </a:solidFill>
                  <a:effectLst>
                    <a:outerShdw blurRad="38100" dist="38100" dir="2700000" algn="tl">
                      <a:srgbClr val="000000">
                        <a:alpha val="43137"/>
                      </a:srgbClr>
                    </a:outerShdw>
                  </a:effectLst>
                </a:rPr>
                <a:t>, K) K means</a:t>
              </a:r>
              <a:endParaRPr lang="en-US" b="1" dirty="0">
                <a:solidFill>
                  <a:srgbClr val="FFFF00"/>
                </a:solidFill>
                <a:effectLst>
                  <a:outerShdw blurRad="38100" dist="38100" dir="2700000" algn="tl">
                    <a:srgbClr val="000000">
                      <a:alpha val="43137"/>
                    </a:srgbClr>
                  </a:outerShdw>
                </a:effectLst>
              </a:endParaRPr>
            </a:p>
          </p:txBody>
        </p:sp>
      </p:grpSp>
      <p:grpSp>
        <p:nvGrpSpPr>
          <p:cNvPr id="50" name="Group 49"/>
          <p:cNvGrpSpPr/>
          <p:nvPr/>
        </p:nvGrpSpPr>
        <p:grpSpPr>
          <a:xfrm>
            <a:off x="6164640" y="3450500"/>
            <a:ext cx="3336468" cy="2387213"/>
            <a:chOff x="6164640" y="3450500"/>
            <a:chExt cx="3336468" cy="2387213"/>
          </a:xfrm>
        </p:grpSpPr>
        <p:pic>
          <p:nvPicPr>
            <p:cNvPr id="45" name="Picture 44"/>
            <p:cNvPicPr>
              <a:picLocks noChangeAspect="1"/>
            </p:cNvPicPr>
            <p:nvPr/>
          </p:nvPicPr>
          <p:blipFill>
            <a:blip r:embed="rId10"/>
            <a:stretch>
              <a:fillRect/>
            </a:stretch>
          </p:blipFill>
          <p:spPr>
            <a:xfrm>
              <a:off x="6174209" y="3456539"/>
              <a:ext cx="3326899" cy="2381174"/>
            </a:xfrm>
            <a:prstGeom prst="rect">
              <a:avLst/>
            </a:prstGeom>
          </p:spPr>
        </p:pic>
        <p:sp>
          <p:nvSpPr>
            <p:cNvPr id="49" name="TextBox 48"/>
            <p:cNvSpPr txBox="1"/>
            <p:nvPr/>
          </p:nvSpPr>
          <p:spPr>
            <a:xfrm>
              <a:off x="6164640" y="3450500"/>
              <a:ext cx="2029723" cy="369332"/>
            </a:xfrm>
            <a:prstGeom prst="rect">
              <a:avLst/>
            </a:prstGeom>
            <a:solidFill>
              <a:srgbClr val="FF0000"/>
            </a:solidFill>
            <a:ln>
              <a:solidFill>
                <a:srgbClr val="FFFF00"/>
              </a:solidFill>
            </a:ln>
          </p:spPr>
          <p:txBody>
            <a:bodyPr wrap="none" rtlCol="0">
              <a:spAutoFit/>
            </a:bodyPr>
            <a:lstStyle/>
            <a:p>
              <a:r>
                <a:rPr lang="en-US" b="1" dirty="0" smtClean="0">
                  <a:solidFill>
                    <a:srgbClr val="FFFF00"/>
                  </a:solidFill>
                  <a:effectLst>
                    <a:outerShdw blurRad="38100" dist="38100" dir="2700000" algn="tl">
                      <a:srgbClr val="000000">
                        <a:alpha val="43137"/>
                      </a:srgbClr>
                    </a:outerShdw>
                  </a:effectLst>
                </a:rPr>
                <a:t>(PC1, PC2) K means</a:t>
              </a:r>
              <a:endParaRPr lang="en-US" b="1" dirty="0">
                <a:solidFill>
                  <a:srgbClr val="FFFF00"/>
                </a:solidFill>
                <a:effectLst>
                  <a:outerShdw blurRad="38100" dist="38100" dir="2700000" algn="tl">
                    <a:srgbClr val="000000">
                      <a:alpha val="43137"/>
                    </a:srgbClr>
                  </a:outerShdw>
                </a:effectLst>
              </a:endParaRPr>
            </a:p>
          </p:txBody>
        </p:sp>
      </p:grpSp>
      <p:pic>
        <p:nvPicPr>
          <p:cNvPr id="48" name="Picture 47"/>
          <p:cNvPicPr>
            <a:picLocks noChangeAspect="1"/>
          </p:cNvPicPr>
          <p:nvPr/>
        </p:nvPicPr>
        <p:blipFill>
          <a:blip r:embed="rId11"/>
          <a:stretch>
            <a:fillRect/>
          </a:stretch>
        </p:blipFill>
        <p:spPr>
          <a:xfrm>
            <a:off x="2391072" y="5943207"/>
            <a:ext cx="7930322" cy="898883"/>
          </a:xfrm>
          <a:prstGeom prst="rect">
            <a:avLst/>
          </a:prstGeom>
        </p:spPr>
      </p:pic>
      <p:grpSp>
        <p:nvGrpSpPr>
          <p:cNvPr id="42" name="Group 41"/>
          <p:cNvGrpSpPr/>
          <p:nvPr/>
        </p:nvGrpSpPr>
        <p:grpSpPr>
          <a:xfrm>
            <a:off x="2999826" y="995407"/>
            <a:ext cx="6568477" cy="4303931"/>
            <a:chOff x="3230694" y="737283"/>
            <a:chExt cx="6568477" cy="4303931"/>
          </a:xfrm>
        </p:grpSpPr>
        <p:cxnSp>
          <p:nvCxnSpPr>
            <p:cNvPr id="43" name="Straight Arrow Connector 42"/>
            <p:cNvCxnSpPr/>
            <p:nvPr/>
          </p:nvCxnSpPr>
          <p:spPr>
            <a:xfrm flipH="1">
              <a:off x="7676378" y="169361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a:off x="9296733" y="737283"/>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390026" y="3686035"/>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a:off x="8598461" y="3519507"/>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a:off x="8431596" y="4222832"/>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a:off x="5033348" y="4158154"/>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H="1">
              <a:off x="8352128" y="1404694"/>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H="1">
              <a:off x="4844610" y="1603890"/>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a:off x="7480490" y="1929452"/>
              <a:ext cx="157942" cy="33234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H="1">
              <a:off x="9496889" y="3167005"/>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a:off x="9641229" y="3519507"/>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9458138" y="4602295"/>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6700574" y="4457225"/>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3230694" y="4490494"/>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flipH="1">
              <a:off x="6044720" y="4599684"/>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flipH="1">
              <a:off x="8858746" y="4708874"/>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flipH="1">
              <a:off x="5234975" y="3622669"/>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a:off x="6053941" y="3190069"/>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flipH="1">
              <a:off x="9398401" y="1859785"/>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flipH="1">
              <a:off x="7340470" y="1378195"/>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flipH="1">
              <a:off x="5613072" y="3134863"/>
              <a:ext cx="157942" cy="33234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67" name="Straight Arrow Connector 66"/>
          <p:cNvCxnSpPr/>
          <p:nvPr/>
        </p:nvCxnSpPr>
        <p:spPr>
          <a:xfrm flipH="1">
            <a:off x="7961851" y="785725"/>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flipH="1">
            <a:off x="7138169" y="1395789"/>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flipH="1">
            <a:off x="6604148" y="1197281"/>
            <a:ext cx="157942" cy="33234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250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3890004" y="70756"/>
            <a:ext cx="3845155" cy="1200329"/>
          </a:xfrm>
          <a:prstGeom prst="rect">
            <a:avLst/>
          </a:prstGeom>
          <a:noFill/>
        </p:spPr>
        <p:txBody>
          <a:bodyPr wrap="none" rtlCol="0">
            <a:spAutoFit/>
          </a:bodyPr>
          <a:lstStyle/>
          <a:p>
            <a:r>
              <a:rPr lang="en-US" sz="7200" b="1" dirty="0" smtClean="0">
                <a:solidFill>
                  <a:srgbClr val="FF0000"/>
                </a:solidFill>
                <a:effectLst>
                  <a:outerShdw blurRad="38100" dist="38100" dir="2700000" algn="tl">
                    <a:srgbClr val="000000">
                      <a:alpha val="43137"/>
                    </a:srgbClr>
                  </a:outerShdw>
                </a:effectLst>
              </a:rPr>
              <a:t>Summary</a:t>
            </a:r>
            <a:endParaRPr lang="en-US" sz="7200" b="1" dirty="0">
              <a:solidFill>
                <a:srgbClr val="FF0000"/>
              </a:solidFill>
              <a:effectLst>
                <a:outerShdw blurRad="38100" dist="38100" dir="2700000" algn="tl">
                  <a:srgbClr val="000000">
                    <a:alpha val="43137"/>
                  </a:srgbClr>
                </a:outerShdw>
              </a:effectLst>
            </a:endParaRPr>
          </a:p>
        </p:txBody>
      </p:sp>
      <p:sp>
        <p:nvSpPr>
          <p:cNvPr id="2" name="Rectangle 1"/>
          <p:cNvSpPr/>
          <p:nvPr/>
        </p:nvSpPr>
        <p:spPr>
          <a:xfrm>
            <a:off x="161743" y="2927350"/>
            <a:ext cx="7377468" cy="1200329"/>
          </a:xfrm>
          <a:prstGeom prst="rect">
            <a:avLst/>
          </a:prstGeom>
        </p:spPr>
        <p:txBody>
          <a:bodyPr wrap="square">
            <a:spAutoFit/>
          </a:bodyPr>
          <a:lstStyle/>
          <a:p>
            <a:pPr marL="342900" indent="-342900">
              <a:buFont typeface="Arial" panose="020B0604020202020204" pitchFamily="34" charset="0"/>
              <a:buChar char="•"/>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Results of PCA </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400" dirty="0" smtClean="0">
                <a:solidFill>
                  <a:srgbClr val="222222"/>
                </a:solidFill>
                <a:latin typeface="Times New Roman" panose="02020603050405020304" pitchFamily="18" charset="0"/>
                <a:cs typeface="Times New Roman" panose="02020603050405020304" pitchFamily="18" charset="0"/>
              </a:rPr>
              <a:t>Depend </a:t>
            </a:r>
            <a:r>
              <a:rPr lang="en-US" sz="2400" dirty="0">
                <a:solidFill>
                  <a:srgbClr val="222222"/>
                </a:solidFill>
                <a:latin typeface="Times New Roman" panose="02020603050405020304" pitchFamily="18" charset="0"/>
                <a:cs typeface="Times New Roman" panose="02020603050405020304" pitchFamily="18" charset="0"/>
              </a:rPr>
              <a:t>on the scaling of the variables. A scale-invariant form of PCA has been developed.</a:t>
            </a:r>
            <a:r>
              <a:rPr lang="en-US" sz="2400" baseline="30000" dirty="0">
                <a:solidFill>
                  <a:srgbClr val="0B0080"/>
                </a:solidFill>
                <a:latin typeface="Times New Roman" panose="02020603050405020304" pitchFamily="18" charset="0"/>
                <a:cs typeface="Times New Roman" panose="02020603050405020304" pitchFamily="18" charset="0"/>
                <a:hlinkClick r:id="rId2"/>
              </a:rPr>
              <a:t>[13]</a:t>
            </a:r>
            <a:endParaRPr lang="en-US" sz="2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1567620" y="2290180"/>
            <a:ext cx="9668480" cy="461665"/>
          </a:xfrm>
          <a:prstGeom prst="rect">
            <a:avLst/>
          </a:prstGeom>
          <a:noFill/>
        </p:spPr>
        <p:txBody>
          <a:bodyPr wrap="square" rtlCol="0">
            <a:spAutoFit/>
          </a:bodyPr>
          <a:lstStyle/>
          <a:p>
            <a:pPr algn="ctr"/>
            <a:r>
              <a:rPr lang="en-US" sz="2400" dirty="0" smtClean="0">
                <a:latin typeface="Times New Roman" panose="02020603050405020304" pitchFamily="18" charset="0"/>
                <a:cs typeface="Times New Roman" panose="02020603050405020304" pitchFamily="18" charset="0"/>
              </a:rPr>
              <a:t>PCA finds direction that maximizes variance of data projected to PC1 axis</a:t>
            </a:r>
            <a:endParaRPr lang="en-US" sz="24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75395" y="1766960"/>
            <a:ext cx="9366538" cy="523220"/>
          </a:xfrm>
          <a:prstGeom prst="rect">
            <a:avLst/>
          </a:prstGeom>
          <a:noFill/>
        </p:spPr>
        <p:txBody>
          <a:bodyPr wrap="none" rtlCol="0">
            <a:spAutoFit/>
          </a:bodyPr>
          <a:lstStyle/>
          <a:p>
            <a:pPr marL="457200" indent="-457200">
              <a:buFont typeface="Arial" panose="020B0604020202020204" pitchFamily="34" charset="0"/>
              <a:buChar char="•"/>
            </a:pP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PCA </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Wingdings" panose="05000000000000000000" pitchFamily="2" charset="2"/>
              </a:rPr>
              <a:t> </a:t>
            </a:r>
            <a:r>
              <a:rPr lang="en-US" sz="2800" dirty="0" smtClean="0">
                <a:latin typeface="Times New Roman" panose="02020603050405020304" pitchFamily="18" charset="0"/>
                <a:cs typeface="Times New Roman" panose="02020603050405020304" pitchFamily="18" charset="0"/>
              </a:rPr>
              <a:t>Find </a:t>
            </a:r>
            <a:r>
              <a:rPr lang="en-US" sz="2800" b="1" dirty="0" smtClean="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 maximizes </a:t>
            </a:r>
            <a:r>
              <a:rPr lang="en-US" sz="2800" dirty="0" smtClean="0">
                <a:latin typeface="Symbol" panose="05050102010706020507" pitchFamily="18" charset="2"/>
                <a:cs typeface="Times New Roman" panose="02020603050405020304" pitchFamily="18" charset="0"/>
              </a:rPr>
              <a:t>s</a:t>
            </a:r>
            <a:r>
              <a:rPr lang="en-US" sz="2800" baseline="30000" dirty="0" smtClean="0">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i.e.  </a:t>
            </a:r>
            <a:r>
              <a:rPr lang="en-US" sz="2800" dirty="0" smtClean="0">
                <a:latin typeface="Symbol" panose="05050102010706020507" pitchFamily="18" charset="2"/>
                <a:cs typeface="Times New Roman" panose="02020603050405020304" pitchFamily="18" charset="0"/>
              </a:rPr>
              <a:t>e</a:t>
            </a:r>
            <a:r>
              <a:rPr lang="en-US" sz="2800" dirty="0" smtClean="0">
                <a:latin typeface="Times New Roman" panose="02020603050405020304" pitchFamily="18" charset="0"/>
                <a:cs typeface="Times New Roman" panose="02020603050405020304" pitchFamily="18" charset="0"/>
              </a:rPr>
              <a:t> = </a:t>
            </a:r>
            <a:r>
              <a:rPr lang="en-US" sz="2800" dirty="0">
                <a:latin typeface="Times New Roman" panose="02020603050405020304" pitchFamily="18" charset="0"/>
                <a:cs typeface="Times New Roman" panose="02020603050405020304" pitchFamily="18" charset="0"/>
              </a:rPr>
              <a:t>&lt;</a:t>
            </a:r>
            <a:r>
              <a:rPr lang="en-US" sz="2800" b="1" dirty="0" err="1">
                <a:latin typeface="Times New Roman" panose="02020603050405020304" pitchFamily="18" charset="0"/>
                <a:cs typeface="Times New Roman" panose="02020603050405020304" pitchFamily="18" charset="0"/>
              </a:rPr>
              <a:t>a</a:t>
            </a:r>
            <a:r>
              <a:rPr lang="en-US" sz="2800" b="1" baseline="30000" dirty="0" err="1">
                <a:latin typeface="Times New Roman" panose="02020603050405020304" pitchFamily="18" charset="0"/>
                <a:cs typeface="Times New Roman" panose="02020603050405020304" pitchFamily="18" charset="0"/>
              </a:rPr>
              <a:t>T</a:t>
            </a:r>
            <a:r>
              <a:rPr lang="en-US" sz="2800" b="1" dirty="0" err="1">
                <a:latin typeface="Times New Roman" panose="02020603050405020304" pitchFamily="18" charset="0"/>
                <a:cs typeface="Times New Roman" panose="02020603050405020304" pitchFamily="18" charset="0"/>
              </a:rPr>
              <a:t>X</a:t>
            </a:r>
            <a:r>
              <a:rPr lang="en-US" sz="2800" b="1" baseline="30000" dirty="0" err="1">
                <a:latin typeface="Times New Roman" panose="02020603050405020304" pitchFamily="18" charset="0"/>
                <a:cs typeface="Times New Roman" panose="02020603050405020304" pitchFamily="18" charset="0"/>
              </a:rPr>
              <a:t>T</a:t>
            </a:r>
            <a:r>
              <a:rPr lang="en-US" sz="2800" b="1" dirty="0" err="1">
                <a:latin typeface="Times New Roman" panose="02020603050405020304" pitchFamily="18" charset="0"/>
                <a:cs typeface="Times New Roman" panose="02020603050405020304" pitchFamily="18" charset="0"/>
              </a:rPr>
              <a:t>Xa</a:t>
            </a:r>
            <a:r>
              <a:rPr lang="en-US" sz="2800" dirty="0" smtClean="0">
                <a:latin typeface="Times New Roman" panose="02020603050405020304" pitchFamily="18" charset="0"/>
                <a:cs typeface="Times New Roman" panose="02020603050405020304" pitchFamily="18" charset="0"/>
              </a:rPr>
              <a:t>&gt; -</a:t>
            </a:r>
            <a:r>
              <a:rPr lang="en-US" sz="2800" dirty="0" smtClean="0">
                <a:latin typeface="Symbol" panose="05050102010706020507" pitchFamily="18" charset="2"/>
                <a:cs typeface="Times New Roman" panose="02020603050405020304" pitchFamily="18" charset="0"/>
              </a:rPr>
              <a:t>l</a:t>
            </a:r>
            <a:r>
              <a:rPr lang="en-US" sz="2800" dirty="0" smtClean="0">
                <a:latin typeface="Times New Roman" panose="02020603050405020304" pitchFamily="18" charset="0"/>
                <a:cs typeface="Times New Roman" panose="02020603050405020304" pitchFamily="18" charset="0"/>
              </a:rPr>
              <a:t>(</a:t>
            </a:r>
            <a:r>
              <a:rPr lang="en-US" sz="2800" b="1" dirty="0" smtClean="0">
                <a:latin typeface="Times New Roman" panose="02020603050405020304" pitchFamily="18" charset="0"/>
                <a:cs typeface="Times New Roman" panose="02020603050405020304" pitchFamily="18" charset="0"/>
              </a:rPr>
              <a:t>a</a:t>
            </a:r>
            <a:r>
              <a:rPr lang="en-US" sz="2800" b="1" baseline="30000" dirty="0" smtClean="0">
                <a:latin typeface="Times New Roman" panose="02020603050405020304" pitchFamily="18" charset="0"/>
                <a:cs typeface="Times New Roman" panose="02020603050405020304" pitchFamily="18" charset="0"/>
              </a:rPr>
              <a:t>T</a:t>
            </a:r>
            <a:r>
              <a:rPr lang="en-US" sz="2800" b="1" dirty="0" smtClean="0">
                <a:latin typeface="Times New Roman" panose="02020603050405020304" pitchFamily="18" charset="0"/>
                <a:cs typeface="Times New Roman" panose="02020603050405020304" pitchFamily="18" charset="0"/>
              </a:rPr>
              <a:t>a</a:t>
            </a:r>
            <a:r>
              <a:rPr lang="en-US" sz="2800" dirty="0" smtClean="0">
                <a:latin typeface="Times New Roman" panose="02020603050405020304" pitchFamily="18" charset="0"/>
                <a:cs typeface="Times New Roman" panose="02020603050405020304" pitchFamily="18" charset="0"/>
              </a:rPr>
              <a:t>-1) </a:t>
            </a:r>
            <a:endParaRPr lang="en-US" sz="2800" dirty="0">
              <a:latin typeface="Times New Roman" panose="02020603050405020304" pitchFamily="18" charset="0"/>
              <a:cs typeface="Times New Roman" panose="02020603050405020304" pitchFamily="18" charset="0"/>
            </a:endParaRPr>
          </a:p>
        </p:txBody>
      </p:sp>
      <p:grpSp>
        <p:nvGrpSpPr>
          <p:cNvPr id="12" name="Group 11"/>
          <p:cNvGrpSpPr/>
          <p:nvPr/>
        </p:nvGrpSpPr>
        <p:grpSpPr>
          <a:xfrm>
            <a:off x="8016396" y="2839078"/>
            <a:ext cx="2262137" cy="1999704"/>
            <a:chOff x="481063" y="4427298"/>
            <a:chExt cx="2262137" cy="1999704"/>
          </a:xfrm>
        </p:grpSpPr>
        <p:sp>
          <p:nvSpPr>
            <p:cNvPr id="13" name="TextBox 12"/>
            <p:cNvSpPr txBox="1"/>
            <p:nvPr/>
          </p:nvSpPr>
          <p:spPr>
            <a:xfrm>
              <a:off x="1639553" y="5842227"/>
              <a:ext cx="502061" cy="584775"/>
            </a:xfrm>
            <a:prstGeom prst="rect">
              <a:avLst/>
            </a:prstGeom>
            <a:noFill/>
          </p:spPr>
          <p:txBody>
            <a:bodyPr wrap="none" rtlCol="0">
              <a:spAutoFit/>
            </a:bodyPr>
            <a:lstStyle/>
            <a:p>
              <a:r>
                <a:rPr lang="en-US" sz="3200" dirty="0" smtClean="0"/>
                <a:t>x</a:t>
              </a:r>
              <a:r>
                <a:rPr lang="en-US" sz="3200" baseline="-25000" dirty="0" smtClean="0"/>
                <a:t>1</a:t>
              </a:r>
              <a:endParaRPr lang="en-US" sz="3200" dirty="0"/>
            </a:p>
          </p:txBody>
        </p:sp>
        <p:grpSp>
          <p:nvGrpSpPr>
            <p:cNvPr id="14" name="Group 13"/>
            <p:cNvGrpSpPr/>
            <p:nvPr/>
          </p:nvGrpSpPr>
          <p:grpSpPr>
            <a:xfrm>
              <a:off x="481063" y="4427298"/>
              <a:ext cx="2262137" cy="1707317"/>
              <a:chOff x="481063" y="4427298"/>
              <a:chExt cx="2262137" cy="1707317"/>
            </a:xfrm>
          </p:grpSpPr>
          <p:cxnSp>
            <p:nvCxnSpPr>
              <p:cNvPr id="15" name="Straight Connector 14"/>
              <p:cNvCxnSpPr/>
              <p:nvPr/>
            </p:nvCxnSpPr>
            <p:spPr>
              <a:xfrm>
                <a:off x="1013255" y="4701231"/>
                <a:ext cx="24713" cy="143338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820221" y="5891405"/>
                <a:ext cx="1922979" cy="2189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481063" y="4427298"/>
                <a:ext cx="502061" cy="584775"/>
              </a:xfrm>
              <a:prstGeom prst="rect">
                <a:avLst/>
              </a:prstGeom>
              <a:noFill/>
            </p:spPr>
            <p:txBody>
              <a:bodyPr wrap="none" rtlCol="0">
                <a:spAutoFit/>
              </a:bodyPr>
              <a:lstStyle/>
              <a:p>
                <a:r>
                  <a:rPr lang="en-US" sz="3200" dirty="0" smtClean="0"/>
                  <a:t>x</a:t>
                </a:r>
                <a:r>
                  <a:rPr lang="en-US" sz="3200" baseline="-25000" dirty="0" smtClean="0"/>
                  <a:t>2</a:t>
                </a:r>
                <a:endParaRPr lang="en-US" sz="3200" dirty="0"/>
              </a:p>
            </p:txBody>
          </p:sp>
          <p:sp>
            <p:nvSpPr>
              <p:cNvPr id="19" name="Oval 18"/>
              <p:cNvSpPr/>
              <p:nvPr/>
            </p:nvSpPr>
            <p:spPr>
              <a:xfrm>
                <a:off x="2141614" y="5349148"/>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96302" y="5056701"/>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446414" y="4887826"/>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2598814" y="4545958"/>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232224" y="4772504"/>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1865634" y="5196762"/>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499044" y="5621020"/>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700868" y="5501576"/>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1606124" y="5209134"/>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1511380" y="5435682"/>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1416636" y="5662230"/>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689433" y="5007280"/>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644121" y="4714833"/>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2413453" y="4854894"/>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2248687" y="5159708"/>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2153943" y="4867266"/>
                <a:ext cx="45719" cy="68775"/>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p:cNvGrpSpPr/>
          <p:nvPr/>
        </p:nvGrpSpPr>
        <p:grpSpPr>
          <a:xfrm>
            <a:off x="8928678" y="3056705"/>
            <a:ext cx="1378246" cy="1085189"/>
            <a:chOff x="1938116" y="-1577066"/>
            <a:chExt cx="1975095" cy="1484632"/>
          </a:xfrm>
        </p:grpSpPr>
        <p:cxnSp>
          <p:nvCxnSpPr>
            <p:cNvPr id="37" name="Straight Arrow Connector 36"/>
            <p:cNvCxnSpPr/>
            <p:nvPr/>
          </p:nvCxnSpPr>
          <p:spPr>
            <a:xfrm flipV="1">
              <a:off x="1938116" y="-1577066"/>
              <a:ext cx="1975095" cy="1484632"/>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2573434" y="-1198056"/>
              <a:ext cx="644626" cy="677478"/>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p:cNvSpPr txBox="1"/>
          <p:nvPr/>
        </p:nvSpPr>
        <p:spPr>
          <a:xfrm rot="19385498">
            <a:off x="9594956" y="3950192"/>
            <a:ext cx="2842445" cy="523220"/>
          </a:xfrm>
          <a:prstGeom prst="rect">
            <a:avLst/>
          </a:prstGeom>
          <a:solidFill>
            <a:srgbClr val="FFFF00"/>
          </a:solidFill>
          <a:ln>
            <a:solidFill>
              <a:srgbClr val="FF0000"/>
            </a:solidFill>
          </a:ln>
        </p:spPr>
        <p:txBody>
          <a:bodyPr wrap="non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Skeletonized data!</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440267" y="-68573"/>
            <a:ext cx="12202872" cy="307777"/>
          </a:xfrm>
          <a:prstGeom prst="rect">
            <a:avLst/>
          </a:prstGeom>
        </p:spPr>
        <p:txBody>
          <a:bodyPr wrap="square">
            <a:spAutoFit/>
          </a:bodyPr>
          <a:lstStyle/>
          <a:p>
            <a:r>
              <a:rPr lang="en-US" sz="1400" dirty="0">
                <a:solidFill>
                  <a:srgbClr val="222222"/>
                </a:solidFill>
                <a:latin typeface="Times New Roman" panose="02020603050405020304" pitchFamily="18" charset="0"/>
                <a:cs typeface="Times New Roman" panose="02020603050405020304" pitchFamily="18" charset="0"/>
              </a:rPr>
              <a:t> </a:t>
            </a:r>
            <a:r>
              <a:rPr lang="en-US" sz="1400" dirty="0" err="1">
                <a:solidFill>
                  <a:srgbClr val="222222"/>
                </a:solidFill>
                <a:latin typeface="Times New Roman" panose="02020603050405020304" pitchFamily="18" charset="0"/>
                <a:cs typeface="Times New Roman" panose="02020603050405020304" pitchFamily="18" charset="0"/>
              </a:rPr>
              <a:t>Leznik</a:t>
            </a:r>
            <a:r>
              <a:rPr lang="en-US" sz="1400" dirty="0">
                <a:solidFill>
                  <a:srgbClr val="222222"/>
                </a:solidFill>
                <a:latin typeface="Times New Roman" panose="02020603050405020304" pitchFamily="18" charset="0"/>
                <a:cs typeface="Times New Roman" panose="02020603050405020304" pitchFamily="18" charset="0"/>
              </a:rPr>
              <a:t>, M; </a:t>
            </a:r>
            <a:r>
              <a:rPr lang="en-US" sz="1400" dirty="0" err="1">
                <a:solidFill>
                  <a:srgbClr val="222222"/>
                </a:solidFill>
                <a:latin typeface="Times New Roman" panose="02020603050405020304" pitchFamily="18" charset="0"/>
                <a:cs typeface="Times New Roman" panose="02020603050405020304" pitchFamily="18" charset="0"/>
              </a:rPr>
              <a:t>Tofallis</a:t>
            </a:r>
            <a:r>
              <a:rPr lang="en-US" sz="1400" dirty="0">
                <a:solidFill>
                  <a:srgbClr val="222222"/>
                </a:solidFill>
                <a:latin typeface="Times New Roman" panose="02020603050405020304" pitchFamily="18" charset="0"/>
                <a:cs typeface="Times New Roman" panose="02020603050405020304" pitchFamily="18" charset="0"/>
              </a:rPr>
              <a:t>, C. 2005 [uhra.herts.ac.uk/</a:t>
            </a:r>
            <a:r>
              <a:rPr lang="en-US" sz="1400" dirty="0" err="1">
                <a:solidFill>
                  <a:srgbClr val="222222"/>
                </a:solidFill>
                <a:latin typeface="Times New Roman" panose="02020603050405020304" pitchFamily="18" charset="0"/>
                <a:cs typeface="Times New Roman" panose="02020603050405020304" pitchFamily="18" charset="0"/>
              </a:rPr>
              <a:t>bitstream</a:t>
            </a:r>
            <a:r>
              <a:rPr lang="en-US" sz="1400" dirty="0">
                <a:solidFill>
                  <a:srgbClr val="222222"/>
                </a:solidFill>
                <a:latin typeface="Times New Roman" panose="02020603050405020304" pitchFamily="18" charset="0"/>
                <a:cs typeface="Times New Roman" panose="02020603050405020304" pitchFamily="18" charset="0"/>
              </a:rPr>
              <a:t>/handle/2299/715/S56.pdf Estimating Invariant Principal Components Using Diagonal Regression.]</a:t>
            </a:r>
            <a:endParaRPr lang="en-US" sz="1400" dirty="0">
              <a:latin typeface="Times New Roman" panose="02020603050405020304" pitchFamily="18" charset="0"/>
              <a:cs typeface="Times New Roman" panose="02020603050405020304" pitchFamily="18" charset="0"/>
            </a:endParaRPr>
          </a:p>
        </p:txBody>
      </p:sp>
      <p:sp>
        <p:nvSpPr>
          <p:cNvPr id="62" name="Rectangle 61"/>
          <p:cNvSpPr/>
          <p:nvPr/>
        </p:nvSpPr>
        <p:spPr>
          <a:xfrm>
            <a:off x="183900" y="4199073"/>
            <a:ext cx="7377468" cy="523220"/>
          </a:xfrm>
          <a:prstGeom prst="rect">
            <a:avLst/>
          </a:prstGeom>
        </p:spPr>
        <p:txBody>
          <a:bodyPr wrap="square">
            <a:spAutoFit/>
          </a:bodyPr>
          <a:lstStyle/>
          <a:p>
            <a:pPr marL="342900" indent="-342900">
              <a:buFont typeface="Arial" panose="020B0604020202020204" pitchFamily="34" charset="0"/>
              <a:buChar char="•"/>
            </a:pPr>
            <a:r>
              <a:rPr lang="en-US" sz="24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Workflow</a:t>
            </a:r>
            <a:r>
              <a:rPr lang="en-US" sz="28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63" name="Rectangle 62"/>
          <p:cNvSpPr/>
          <p:nvPr/>
        </p:nvSpPr>
        <p:spPr>
          <a:xfrm>
            <a:off x="536225" y="4815609"/>
            <a:ext cx="10699875" cy="1938992"/>
          </a:xfrm>
          <a:prstGeom prst="rect">
            <a:avLst/>
          </a:prstGeom>
        </p:spPr>
        <p:txBody>
          <a:bodyPr wrap="square">
            <a:spAutoFit/>
          </a:bodyPr>
          <a:lstStyle/>
          <a:p>
            <a:pPr marL="457200" indent="-457200">
              <a:buAutoNum type="arabicPeriod"/>
            </a:pPr>
            <a:r>
              <a:rPr lang="en-US" sz="2400" dirty="0" smtClean="0">
                <a:latin typeface="Times New Roman" panose="02020603050405020304" pitchFamily="18" charset="0"/>
                <a:cs typeface="Times New Roman" panose="02020603050405020304" pitchFamily="18" charset="0"/>
              </a:rPr>
              <a:t>Demean data and scale data with different units</a:t>
            </a:r>
          </a:p>
          <a:p>
            <a:pPr marL="457200" indent="-457200">
              <a:buAutoNum type="arabicPeriod"/>
            </a:pPr>
            <a:r>
              <a:rPr lang="en-US" sz="2400" dirty="0" smtClean="0">
                <a:latin typeface="Times New Roman" panose="02020603050405020304" pitchFamily="18" charset="0"/>
                <a:cs typeface="Times New Roman" panose="02020603050405020304" pitchFamily="18" charset="0"/>
              </a:rPr>
              <a:t>Form Covariance matrix </a:t>
            </a:r>
            <a:r>
              <a:rPr lang="en-US" sz="2400" b="1" dirty="0" smtClean="0">
                <a:latin typeface="Times New Roman" panose="02020603050405020304" pitchFamily="18" charset="0"/>
                <a:cs typeface="Times New Roman" panose="02020603050405020304" pitchFamily="18" charset="0"/>
              </a:rPr>
              <a:t>X</a:t>
            </a:r>
            <a:r>
              <a:rPr lang="en-US" sz="2400" b="1" baseline="30000" dirty="0" smtClean="0">
                <a:latin typeface="Times New Roman" panose="02020603050405020304" pitchFamily="18" charset="0"/>
                <a:cs typeface="Times New Roman" panose="02020603050405020304" pitchFamily="18" charset="0"/>
              </a:rPr>
              <a:t>T</a:t>
            </a:r>
            <a:r>
              <a:rPr lang="en-US" sz="2400" b="1" dirty="0" smtClean="0">
                <a:latin typeface="Times New Roman" panose="02020603050405020304" pitchFamily="18" charset="0"/>
                <a:cs typeface="Times New Roman" panose="02020603050405020304" pitchFamily="18" charset="0"/>
              </a:rPr>
              <a:t>X</a:t>
            </a:r>
            <a:r>
              <a:rPr lang="en-US" sz="2400" dirty="0" smtClean="0">
                <a:latin typeface="Times New Roman" panose="02020603050405020304" pitchFamily="18" charset="0"/>
                <a:cs typeface="Times New Roman" panose="02020603050405020304" pitchFamily="18" charset="0"/>
              </a:rPr>
              <a:t> and find </a:t>
            </a:r>
            <a:r>
              <a:rPr lang="en-US" sz="2400" dirty="0" smtClean="0">
                <a:latin typeface="Symbol" panose="05050102010706020507" pitchFamily="18" charset="2"/>
                <a:cs typeface="Times New Roman" panose="02020603050405020304" pitchFamily="18" charset="0"/>
              </a:rPr>
              <a:t>l</a:t>
            </a:r>
            <a:r>
              <a:rPr lang="en-US" sz="2400" baseline="-25000" dirty="0"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 and </a:t>
            </a:r>
            <a:r>
              <a:rPr lang="en-US" sz="2400" b="1" dirty="0" smtClean="0">
                <a:latin typeface="Times New Roman" panose="02020603050405020304" pitchFamily="18" charset="0"/>
                <a:cs typeface="Times New Roman" panose="02020603050405020304" pitchFamily="18" charset="0"/>
              </a:rPr>
              <a:t>v</a:t>
            </a:r>
            <a:r>
              <a:rPr lang="en-US" sz="2400" baseline="-25000" dirty="0"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 . Assess Scree Plots.</a:t>
            </a:r>
          </a:p>
          <a:p>
            <a:pPr marL="457200" indent="-457200">
              <a:buAutoNum type="arabicPeriod"/>
            </a:pPr>
            <a:r>
              <a:rPr lang="en-US" sz="2400" dirty="0" smtClean="0">
                <a:latin typeface="Times New Roman" panose="02020603050405020304" pitchFamily="18" charset="0"/>
                <a:cs typeface="Times New Roman" panose="02020603050405020304" pitchFamily="18" charset="0"/>
              </a:rPr>
              <a:t>Plot </a:t>
            </a:r>
            <a:r>
              <a:rPr lang="en-US" sz="2400" b="1" dirty="0">
                <a:latin typeface="Times New Roman" panose="02020603050405020304" pitchFamily="18" charset="0"/>
                <a:cs typeface="Times New Roman" panose="02020603050405020304" pitchFamily="18" charset="0"/>
              </a:rPr>
              <a:t>z</a:t>
            </a:r>
            <a:r>
              <a:rPr lang="en-US" sz="2400" baseline="30000" dirty="0">
                <a:latin typeface="Times New Roman" panose="02020603050405020304" pitchFamily="18" charset="0"/>
                <a:cs typeface="Times New Roman" panose="02020603050405020304" pitchFamily="18" charset="0"/>
              </a:rPr>
              <a:t>(n)</a:t>
            </a:r>
            <a:r>
              <a:rPr lang="en-US" sz="2400" dirty="0">
                <a:latin typeface="Times New Roman" panose="02020603050405020304" pitchFamily="18" charset="0"/>
                <a:cs typeface="Times New Roman" panose="02020603050405020304" pitchFamily="18" charset="0"/>
              </a:rPr>
              <a:t> ~ </a:t>
            </a:r>
            <a:r>
              <a:rPr lang="en-US" sz="2400" b="1" dirty="0">
                <a:latin typeface="Times New Roman" panose="02020603050405020304" pitchFamily="18" charset="0"/>
                <a:cs typeface="Times New Roman" panose="02020603050405020304" pitchFamily="18" charset="0"/>
              </a:rPr>
              <a:t>v</a:t>
            </a:r>
            <a:r>
              <a:rPr lang="en-US" sz="2400" baseline="-25000" dirty="0">
                <a:latin typeface="Times New Roman" panose="02020603050405020304" pitchFamily="18" charset="0"/>
                <a:cs typeface="Times New Roman" panose="02020603050405020304" pitchFamily="18" charset="0"/>
              </a:rPr>
              <a:t>1</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1"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(n)</a:t>
            </a:r>
            <a:r>
              <a:rPr lang="en-US" sz="2400" b="1" dirty="0">
                <a:latin typeface="Times New Roman" panose="02020603050405020304" pitchFamily="18" charset="0"/>
                <a:cs typeface="Times New Roman" panose="02020603050405020304" pitchFamily="18" charset="0"/>
                <a:sym typeface="Symbol" panose="05050102010706020507" pitchFamily="18" charset="2"/>
              </a:rPr>
              <a:t>v</a:t>
            </a:r>
            <a:r>
              <a:rPr lang="en-US" sz="2400" b="1" baseline="30000" dirty="0">
                <a:latin typeface="Times New Roman" panose="02020603050405020304" pitchFamily="18" charset="0"/>
                <a:cs typeface="Times New Roman" panose="02020603050405020304" pitchFamily="18" charset="0"/>
                <a:sym typeface="Symbol" panose="05050102010706020507" pitchFamily="18" charset="2"/>
              </a:rPr>
              <a:t>(</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1)</a:t>
            </a:r>
            <a:r>
              <a:rPr lang="en-US" sz="2400" dirty="0">
                <a:latin typeface="Times New Roman" panose="02020603050405020304" pitchFamily="18" charset="0"/>
                <a:cs typeface="Times New Roman" panose="02020603050405020304" pitchFamily="18" charset="0"/>
                <a:sym typeface="Symbol" panose="05050102010706020507" pitchFamily="18" charset="2"/>
              </a:rPr>
              <a:t> + </a:t>
            </a:r>
            <a:r>
              <a:rPr lang="en-US" sz="2400" b="1" dirty="0">
                <a:latin typeface="Times New Roman" panose="02020603050405020304" pitchFamily="18" charset="0"/>
                <a:cs typeface="Times New Roman" panose="02020603050405020304" pitchFamily="18" charset="0"/>
              </a:rPr>
              <a:t>v</a:t>
            </a:r>
            <a:r>
              <a:rPr lang="en-US" sz="2400" baseline="-25000" dirty="0">
                <a:latin typeface="Times New Roman" panose="02020603050405020304" pitchFamily="18" charset="0"/>
                <a:cs typeface="Times New Roman" panose="02020603050405020304" pitchFamily="18" charset="0"/>
              </a:rPr>
              <a:t>2</a:t>
            </a:r>
            <a:r>
              <a:rPr 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1" dirty="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(n)</a:t>
            </a:r>
            <a:r>
              <a:rPr lang="en-US" sz="2400" b="1" dirty="0">
                <a:latin typeface="Times New Roman" panose="02020603050405020304" pitchFamily="18" charset="0"/>
                <a:cs typeface="Times New Roman" panose="02020603050405020304" pitchFamily="18" charset="0"/>
                <a:sym typeface="Symbol" panose="05050102010706020507" pitchFamily="18" charset="2"/>
              </a:rPr>
              <a:t>v</a:t>
            </a:r>
            <a:r>
              <a:rPr lang="en-US" sz="2400" baseline="30000" dirty="0">
                <a:latin typeface="Times New Roman" panose="02020603050405020304" pitchFamily="18" charset="0"/>
                <a:cs typeface="Times New Roman" panose="02020603050405020304" pitchFamily="18" charset="0"/>
                <a:sym typeface="Symbol" panose="05050102010706020507" pitchFamily="18" charset="2"/>
              </a:rPr>
              <a:t>(2)</a:t>
            </a:r>
            <a:r>
              <a:rPr lang="en-US" sz="2400" dirty="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where threshold keeps 70% energy of largest eigenvalue contributions. That is, don’t use </a:t>
            </a:r>
            <a:r>
              <a:rPr lang="en-US" sz="2400" b="1" dirty="0" err="1" smtClean="0">
                <a:latin typeface="Times New Roman" panose="02020603050405020304" pitchFamily="18" charset="0"/>
                <a:cs typeface="Times New Roman" panose="02020603050405020304" pitchFamily="18" charset="0"/>
                <a:sym typeface="Symbol" panose="05050102010706020507" pitchFamily="18" charset="2"/>
              </a:rPr>
              <a:t>v</a:t>
            </a:r>
            <a:r>
              <a:rPr lang="en-US" sz="2400" baseline="-25000" dirty="0" err="1" smtClean="0">
                <a:latin typeface="Times New Roman" panose="02020603050405020304" pitchFamily="18" charset="0"/>
                <a:cs typeface="Times New Roman" panose="02020603050405020304" pitchFamily="18" charset="0"/>
                <a:sym typeface="Symbol" panose="05050102010706020507" pitchFamily="18" charset="2"/>
              </a:rPr>
              <a:t>n</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if  </a:t>
            </a:r>
            <a:r>
              <a:rPr lang="en-US" sz="2400" dirty="0" smtClean="0">
                <a:latin typeface="Symbol" panose="05050102010706020507" pitchFamily="18" charset="2"/>
                <a:cs typeface="Times New Roman" panose="02020603050405020304" pitchFamily="18" charset="0"/>
                <a:sym typeface="Symbol" panose="05050102010706020507" pitchFamily="18" charset="2"/>
              </a:rPr>
              <a:t>l</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n</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err="1" smtClean="0">
                <a:latin typeface="Symbol" panose="05050102010706020507" pitchFamily="18" charset="2"/>
                <a:cs typeface="Times New Roman" panose="02020603050405020304" pitchFamily="18" charset="0"/>
                <a:sym typeface="Symbol" panose="05050102010706020507" pitchFamily="18" charset="2"/>
              </a:rPr>
              <a:t>l</a:t>
            </a:r>
            <a:r>
              <a:rPr lang="en-US" sz="2400" baseline="-25000" dirty="0" err="1" smtClean="0">
                <a:latin typeface="Times New Roman" panose="02020603050405020304" pitchFamily="18" charset="0"/>
                <a:cs typeface="Times New Roman" panose="02020603050405020304" pitchFamily="18" charset="0"/>
                <a:sym typeface="Symbol" panose="05050102010706020507" pitchFamily="18" charset="2"/>
              </a:rPr>
              <a:t>max</a:t>
            </a:r>
            <a:r>
              <a:rPr lang="en-US" sz="2400" baseline="-25000" dirty="0" smtClean="0">
                <a:latin typeface="Times New Roman" panose="02020603050405020304" pitchFamily="18" charset="0"/>
                <a:cs typeface="Times New Roman" panose="02020603050405020304" pitchFamily="18" charset="0"/>
                <a:sym typeface="Symbol" panose="05050102010706020507" pitchFamily="18" charset="2"/>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&lt; 0.3</a:t>
            </a:r>
            <a:endParaRPr lang="en-US" sz="2400" dirty="0" smtClean="0">
              <a:latin typeface="Times New Roman" panose="02020603050405020304" pitchFamily="18" charset="0"/>
              <a:cs typeface="Times New Roman" panose="02020603050405020304" pitchFamily="18" charset="0"/>
            </a:endParaRPr>
          </a:p>
          <a:p>
            <a:pPr marL="457200" indent="-457200">
              <a:buAutoNum type="arabicPeriod"/>
            </a:pPr>
            <a:endParaRPr lang="en-US" sz="2400" dirty="0">
              <a:latin typeface="Times New Roman" panose="02020603050405020304" pitchFamily="18" charset="0"/>
              <a:cs typeface="Times New Roman" panose="02020603050405020304" pitchFamily="18" charset="0"/>
            </a:endParaRPr>
          </a:p>
        </p:txBody>
      </p:sp>
      <p:sp>
        <p:nvSpPr>
          <p:cNvPr id="39" name="Rectangle 38"/>
          <p:cNvSpPr/>
          <p:nvPr/>
        </p:nvSpPr>
        <p:spPr>
          <a:xfrm>
            <a:off x="536225" y="6340539"/>
            <a:ext cx="10699875" cy="461665"/>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4. Test (x</a:t>
            </a:r>
            <a:r>
              <a:rPr lang="en-US" sz="2400" baseline="-25000" dirty="0" smtClean="0">
                <a:latin typeface="Times New Roman" panose="02020603050405020304" pitchFamily="18" charset="0"/>
                <a:cs typeface="Times New Roman" panose="02020603050405020304" pitchFamily="18" charset="0"/>
              </a:rPr>
              <a:t>i</a:t>
            </a:r>
            <a:r>
              <a:rPr lang="en-US" sz="2400" dirty="0" smtClean="0">
                <a:latin typeface="Times New Roman" panose="02020603050405020304" pitchFamily="18" charset="0"/>
                <a:cs typeface="Times New Roman" panose="02020603050405020304" pitchFamily="18" charset="0"/>
              </a:rPr>
              <a:t>,</a:t>
            </a:r>
            <a:r>
              <a:rPr lang="en-US" sz="2400" dirty="0" smtClean="0">
                <a:solidFill>
                  <a:srgbClr val="FF0000"/>
                </a:solidFill>
                <a:latin typeface="Times New Roman" panose="02020603050405020304" pitchFamily="18" charset="0"/>
                <a:cs typeface="Times New Roman" panose="02020603050405020304" pitchFamily="18" charset="0"/>
              </a:rPr>
              <a:t>PC</a:t>
            </a:r>
            <a:r>
              <a:rPr lang="en-US" sz="2400" baseline="-25000" dirty="0" smtClean="0">
                <a:solidFill>
                  <a:srgbClr val="FF0000"/>
                </a:solidFill>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for meaning of</a:t>
            </a:r>
            <a:r>
              <a:rPr lang="en-US" sz="2400" dirty="0" smtClean="0">
                <a:solidFill>
                  <a:srgbClr val="FF0000"/>
                </a:solidFill>
                <a:latin typeface="Times New Roman" panose="02020603050405020304" pitchFamily="18" charset="0"/>
                <a:cs typeface="Times New Roman" panose="02020603050405020304" pitchFamily="18" charset="0"/>
              </a:rPr>
              <a:t> PC</a:t>
            </a:r>
            <a:r>
              <a:rPr lang="en-US" sz="2400" baseline="-25000" dirty="0" smtClean="0">
                <a:solidFill>
                  <a:srgbClr val="FF0000"/>
                </a:solidFill>
                <a:latin typeface="Times New Roman" panose="02020603050405020304" pitchFamily="18" charset="0"/>
                <a:cs typeface="Times New Roman" panose="02020603050405020304" pitchFamily="18" charset="0"/>
              </a:rPr>
              <a:t>1</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0453970" y="2791370"/>
            <a:ext cx="1370888" cy="646331"/>
          </a:xfrm>
          <a:prstGeom prst="rect">
            <a:avLst/>
          </a:prstGeom>
          <a:noFill/>
        </p:spPr>
        <p:txBody>
          <a:bodyPr wrap="none" rtlCol="0">
            <a:spAutoFit/>
          </a:bodyPr>
          <a:lstStyle/>
          <a:p>
            <a:r>
              <a:rPr lang="en-US" dirty="0" smtClean="0"/>
              <a:t>X</a:t>
            </a:r>
            <a:r>
              <a:rPr lang="en-US" baseline="-25000" dirty="0" smtClean="0"/>
              <a:t>1</a:t>
            </a:r>
            <a:r>
              <a:rPr lang="en-US" dirty="0" smtClean="0"/>
              <a:t> = Mg and </a:t>
            </a:r>
          </a:p>
          <a:p>
            <a:r>
              <a:rPr lang="en-US" dirty="0" smtClean="0"/>
              <a:t>X</a:t>
            </a:r>
            <a:r>
              <a:rPr lang="en-US" baseline="-25000" dirty="0" smtClean="0"/>
              <a:t>2</a:t>
            </a:r>
            <a:r>
              <a:rPr lang="en-US" dirty="0" smtClean="0"/>
              <a:t> CO3</a:t>
            </a:r>
            <a:endParaRPr lang="en-US" dirty="0"/>
          </a:p>
        </p:txBody>
      </p:sp>
    </p:spTree>
    <p:extLst>
      <p:ext uri="{BB962C8B-B14F-4D97-AF65-F5344CB8AC3E}">
        <p14:creationId xmlns:p14="http://schemas.microsoft.com/office/powerpoint/2010/main" val="113896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2" grpId="0"/>
      <p:bldP spid="63" grpId="0"/>
      <p:bldP spid="39"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7991184" y="5363178"/>
            <a:ext cx="4101425" cy="1714689"/>
          </a:xfrm>
          <a:prstGeom prst="rect">
            <a:avLst/>
          </a:prstGeom>
        </p:spPr>
      </p:pic>
      <p:sp>
        <p:nvSpPr>
          <p:cNvPr id="4" name="TextBox 3"/>
          <p:cNvSpPr txBox="1"/>
          <p:nvPr/>
        </p:nvSpPr>
        <p:spPr>
          <a:xfrm>
            <a:off x="364718" y="2609708"/>
            <a:ext cx="1135599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Physical Meaning of PC components: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,PC1</a:t>
            </a:r>
            <a:r>
              <a:rPr lang="en-US" sz="4400" dirty="0" smtClean="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364718" y="1409379"/>
            <a:ext cx="1172789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How to select # of PC vectors (scree plot/elbow)</a:t>
            </a:r>
            <a:endParaRPr lang="en-US"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4718" y="3527539"/>
            <a:ext cx="10140918"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err="1" smtClean="0">
                <a:latin typeface="Times New Roman" panose="02020603050405020304" pitchFamily="18" charset="0"/>
                <a:cs typeface="Times New Roman" panose="02020603050405020304" pitchFamily="18" charset="0"/>
              </a:rPr>
              <a:t>Biplot</a:t>
            </a:r>
            <a:r>
              <a:rPr lang="en-US" sz="4400" dirty="0" smtClean="0">
                <a:latin typeface="Times New Roman" panose="02020603050405020304" pitchFamily="18" charset="0"/>
                <a:cs typeface="Times New Roman" panose="02020603050405020304" pitchFamily="18" charset="0"/>
              </a:rPr>
              <a:t>: </a:t>
            </a:r>
            <a:r>
              <a:rPr lang="en-US" sz="4400" b="1" dirty="0" smtClean="0">
                <a:latin typeface="Times New Roman" panose="02020603050405020304" pitchFamily="18" charset="0"/>
                <a:cs typeface="Times New Roman" panose="02020603050405020304" pitchFamily="18" charset="0"/>
              </a:rPr>
              <a:t>v</a:t>
            </a:r>
            <a:r>
              <a:rPr lang="en-US" sz="4400" dirty="0" smtClean="0">
                <a:latin typeface="Times New Roman" panose="02020603050405020304" pitchFamily="18" charset="0"/>
                <a:cs typeface="Times New Roman" panose="02020603050405020304" pitchFamily="18" charset="0"/>
              </a:rPr>
              <a:t> =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a:latin typeface="Times New Roman" panose="02020603050405020304" pitchFamily="18" charset="0"/>
                <a:cs typeface="Times New Roman" panose="02020603050405020304" pitchFamily="18" charset="0"/>
              </a:rPr>
              <a:t>,PC1</a:t>
            </a:r>
            <a:r>
              <a:rPr lang="en-US" sz="4400" dirty="0">
                <a:latin typeface="Times New Roman" panose="02020603050405020304" pitchFamily="18" charset="0"/>
                <a:cs typeface="Times New Roman" panose="02020603050405020304" pitchFamily="18" charset="0"/>
              </a:rPr>
              <a:t>)</a:t>
            </a:r>
            <a:r>
              <a:rPr lang="en-US" sz="4400" b="1" dirty="0">
                <a:latin typeface="Times New Roman" panose="02020603050405020304" pitchFamily="18" charset="0"/>
                <a:cs typeface="Times New Roman" panose="02020603050405020304" pitchFamily="18" charset="0"/>
              </a:rPr>
              <a:t>PC1</a:t>
            </a:r>
            <a:r>
              <a:rPr lang="en-US" sz="4400" dirty="0">
                <a:latin typeface="Times New Roman" panose="02020603050405020304" pitchFamily="18" charset="0"/>
                <a:cs typeface="Times New Roman" panose="02020603050405020304" pitchFamily="18" charset="0"/>
              </a:rPr>
              <a:t> + (</a:t>
            </a:r>
            <a:r>
              <a:rPr lang="en-US" sz="4400" b="1" dirty="0" smtClean="0">
                <a:latin typeface="Times New Roman" panose="02020603050405020304" pitchFamily="18" charset="0"/>
                <a:cs typeface="Times New Roman" panose="02020603050405020304" pitchFamily="18" charset="0"/>
              </a:rPr>
              <a:t>e</a:t>
            </a:r>
            <a:r>
              <a:rPr lang="en-US" sz="4400" b="1" baseline="-25000" dirty="0" smtClean="0">
                <a:latin typeface="Times New Roman" panose="02020603050405020304" pitchFamily="18" charset="0"/>
                <a:cs typeface="Times New Roman" panose="02020603050405020304" pitchFamily="18" charset="0"/>
              </a:rPr>
              <a:t>1</a:t>
            </a:r>
            <a:r>
              <a:rPr lang="en-US" sz="4400" b="1" dirty="0" smtClean="0">
                <a:latin typeface="Times New Roman" panose="02020603050405020304" pitchFamily="18" charset="0"/>
                <a:cs typeface="Times New Roman" panose="02020603050405020304" pitchFamily="18" charset="0"/>
              </a:rPr>
              <a:t>,PC2</a:t>
            </a:r>
            <a:r>
              <a:rPr lang="en-US" sz="4400" dirty="0" smtClean="0">
                <a:latin typeface="Times New Roman" panose="02020603050405020304" pitchFamily="18" charset="0"/>
                <a:cs typeface="Times New Roman" panose="02020603050405020304" pitchFamily="18" charset="0"/>
              </a:rPr>
              <a:t>)</a:t>
            </a:r>
            <a:r>
              <a:rPr lang="en-US" sz="4400" b="1" dirty="0" smtClean="0">
                <a:latin typeface="Times New Roman" panose="02020603050405020304" pitchFamily="18" charset="0"/>
                <a:cs typeface="Times New Roman" panose="02020603050405020304" pitchFamily="18" charset="0"/>
              </a:rPr>
              <a:t>PC2</a:t>
            </a:r>
            <a:r>
              <a:rPr lang="en-US" sz="4400" dirty="0" smtClean="0">
                <a:latin typeface="Times New Roman" panose="02020603050405020304" pitchFamily="18" charset="0"/>
                <a:cs typeface="Times New Roman" panose="02020603050405020304" pitchFamily="18" charset="0"/>
              </a:rPr>
              <a:t> </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414413" y="4524147"/>
            <a:ext cx="6434967"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PCA Analytical Example</a:t>
            </a:r>
            <a:endParaRPr lang="en-US" sz="4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414413" y="5520755"/>
            <a:ext cx="7794121" cy="1446550"/>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Select Data Features so fewest </a:t>
            </a:r>
          </a:p>
          <a:p>
            <a:r>
              <a:rPr lang="en-US" sz="4400" dirty="0">
                <a:latin typeface="Times New Roman" panose="02020603050405020304" pitchFamily="18" charset="0"/>
                <a:cs typeface="Times New Roman" panose="02020603050405020304" pitchFamily="18" charset="0"/>
              </a:rPr>
              <a:t> </a:t>
            </a:r>
            <a:r>
              <a:rPr lang="en-US" sz="4400" dirty="0" smtClean="0">
                <a:latin typeface="Times New Roman" panose="02020603050405020304" pitchFamily="18" charset="0"/>
                <a:cs typeface="Times New Roman" panose="02020603050405020304" pitchFamily="18" charset="0"/>
              </a:rPr>
              <a:t>         PC’s are needed</a:t>
            </a:r>
            <a:endParaRPr lang="en-US" sz="44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7887755" y="2111044"/>
            <a:ext cx="1740092" cy="589886"/>
          </a:xfrm>
          <a:prstGeom prst="rect">
            <a:avLst/>
          </a:prstGeom>
        </p:spPr>
      </p:pic>
      <p:pic>
        <p:nvPicPr>
          <p:cNvPr id="11" name="Picture 10"/>
          <p:cNvPicPr>
            <a:picLocks noChangeAspect="1"/>
          </p:cNvPicPr>
          <p:nvPr/>
        </p:nvPicPr>
        <p:blipFill>
          <a:blip r:embed="rId4"/>
          <a:stretch>
            <a:fillRect/>
          </a:stretch>
        </p:blipFill>
        <p:spPr>
          <a:xfrm>
            <a:off x="10606403" y="3645159"/>
            <a:ext cx="1201283" cy="878988"/>
          </a:xfrm>
          <a:prstGeom prst="rect">
            <a:avLst/>
          </a:prstGeom>
        </p:spPr>
      </p:pic>
      <p:pic>
        <p:nvPicPr>
          <p:cNvPr id="12" name="Picture 11"/>
          <p:cNvPicPr>
            <a:picLocks noChangeAspect="1"/>
          </p:cNvPicPr>
          <p:nvPr/>
        </p:nvPicPr>
        <p:blipFill>
          <a:blip r:embed="rId5"/>
          <a:stretch>
            <a:fillRect/>
          </a:stretch>
        </p:blipFill>
        <p:spPr>
          <a:xfrm>
            <a:off x="6977478" y="4562990"/>
            <a:ext cx="4229566" cy="800188"/>
          </a:xfrm>
          <a:prstGeom prst="rect">
            <a:avLst/>
          </a:prstGeom>
        </p:spPr>
      </p:pic>
      <p:sp>
        <p:nvSpPr>
          <p:cNvPr id="14" name="Rectangle 13"/>
          <p:cNvSpPr/>
          <p:nvPr/>
        </p:nvSpPr>
        <p:spPr>
          <a:xfrm>
            <a:off x="7673009" y="6728791"/>
            <a:ext cx="4750904"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p:nvGrpSpPr>
        <p:grpSpPr>
          <a:xfrm>
            <a:off x="5933616" y="6142383"/>
            <a:ext cx="1022581" cy="708933"/>
            <a:chOff x="515705" y="-287557"/>
            <a:chExt cx="1167129" cy="1415577"/>
          </a:xfrm>
        </p:grpSpPr>
        <p:sp>
          <p:nvSpPr>
            <p:cNvPr id="15" name="TextBox 14"/>
            <p:cNvSpPr txBox="1"/>
            <p:nvPr/>
          </p:nvSpPr>
          <p:spPr>
            <a:xfrm>
              <a:off x="825738" y="452005"/>
              <a:ext cx="697443" cy="676015"/>
            </a:xfrm>
            <a:prstGeom prst="rect">
              <a:avLst/>
            </a:prstGeom>
            <a:noFill/>
          </p:spPr>
          <p:txBody>
            <a:bodyPr wrap="none" rtlCol="0">
              <a:spAutoFit/>
            </a:bodyPr>
            <a:lstStyle/>
            <a:p>
              <a:r>
                <a:rPr lang="en-US" sz="1600" dirty="0" smtClean="0"/>
                <a:t>h/w  </a:t>
              </a:r>
              <a:endParaRPr lang="en-US" sz="1600" dirty="0"/>
            </a:p>
          </p:txBody>
        </p:sp>
        <p:pic>
          <p:nvPicPr>
            <p:cNvPr id="16" name="Picture 15"/>
            <p:cNvPicPr>
              <a:picLocks noChangeAspect="1"/>
            </p:cNvPicPr>
            <p:nvPr/>
          </p:nvPicPr>
          <p:blipFill>
            <a:blip r:embed="rId6"/>
            <a:stretch>
              <a:fillRect/>
            </a:stretch>
          </p:blipFill>
          <p:spPr>
            <a:xfrm>
              <a:off x="515705" y="-287557"/>
              <a:ext cx="1167129" cy="946321"/>
            </a:xfrm>
            <a:prstGeom prst="rect">
              <a:avLst/>
            </a:prstGeom>
          </p:spPr>
        </p:pic>
      </p:grpSp>
      <p:sp>
        <p:nvSpPr>
          <p:cNvPr id="18" name="TextBox 17"/>
          <p:cNvSpPr txBox="1"/>
          <p:nvPr/>
        </p:nvSpPr>
        <p:spPr>
          <a:xfrm>
            <a:off x="3890004" y="70756"/>
            <a:ext cx="3845155" cy="1200329"/>
          </a:xfrm>
          <a:prstGeom prst="rect">
            <a:avLst/>
          </a:prstGeom>
          <a:noFill/>
        </p:spPr>
        <p:txBody>
          <a:bodyPr wrap="none" rtlCol="0">
            <a:spAutoFit/>
          </a:bodyPr>
          <a:lstStyle/>
          <a:p>
            <a:r>
              <a:rPr lang="en-US" sz="7200" b="1" dirty="0" smtClean="0">
                <a:solidFill>
                  <a:srgbClr val="FF0000"/>
                </a:solidFill>
                <a:effectLst>
                  <a:outerShdw blurRad="38100" dist="38100" dir="2700000" algn="tl">
                    <a:srgbClr val="000000">
                      <a:alpha val="43137"/>
                    </a:srgbClr>
                  </a:outerShdw>
                </a:effectLst>
              </a:rPr>
              <a:t>Summary</a:t>
            </a:r>
            <a:endParaRPr lang="en-US" sz="72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82418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left)">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0-#ppt_w/2"/>
                                          </p:val>
                                        </p:tav>
                                        <p:tav tm="100000">
                                          <p:val>
                                            <p:strVal val="#ppt_x"/>
                                          </p:val>
                                        </p:tav>
                                      </p:tavLst>
                                    </p:anim>
                                    <p:anim calcmode="lin" valueType="num">
                                      <p:cBhvr additive="base">
                                        <p:cTn id="50"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8" grpId="0"/>
      <p:bldP spid="9"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2996595" y="47831"/>
            <a:ext cx="6032742" cy="1815882"/>
          </a:xfrm>
          <a:prstGeom prst="rect">
            <a:avLst/>
          </a:prstGeom>
          <a:noFill/>
        </p:spPr>
        <p:txBody>
          <a:bodyPr wrap="none" rtlCol="0">
            <a:spAutoFit/>
          </a:bodyPr>
          <a:lstStyle/>
          <a:p>
            <a:pPr algn="ctr"/>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Advanced ML </a:t>
            </a:r>
          </a:p>
          <a:p>
            <a:pPr algn="ctr"/>
            <a:r>
              <a:rPr lang="en-US" sz="36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(Spring Semester)</a:t>
            </a:r>
            <a:endParaRPr lang="en-US" sz="36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0" y="1933326"/>
            <a:ext cx="11223842" cy="769441"/>
          </a:xfrm>
          <a:prstGeom prst="rect">
            <a:avLst/>
          </a:prstGeom>
          <a:noFill/>
        </p:spPr>
        <p:txBody>
          <a:bodyPr wrap="none" rtlCol="0">
            <a:spAutoFit/>
          </a:bodyPr>
          <a:lstStyle/>
          <a:p>
            <a:pPr marL="1485900" lvl="2" indent="-571500">
              <a:buFont typeface="Arial" panose="020B0604020202020204" pitchFamily="34" charset="0"/>
              <a:buChar char="•"/>
            </a:pPr>
            <a:r>
              <a:rPr lang="en-US" sz="4400" dirty="0" err="1" smtClean="0">
                <a:latin typeface="Times New Roman" panose="02020603050405020304" pitchFamily="18" charset="0"/>
                <a:cs typeface="Times New Roman" panose="02020603050405020304" pitchFamily="18" charset="0"/>
              </a:rPr>
              <a:t>Variational</a:t>
            </a:r>
            <a:r>
              <a:rPr lang="en-US" sz="4400" dirty="0" smtClean="0">
                <a:latin typeface="Times New Roman" panose="02020603050405020304" pitchFamily="18" charset="0"/>
                <a:cs typeface="Times New Roman" panose="02020603050405020304" pitchFamily="18" charset="0"/>
              </a:rPr>
              <a:t> and Regularized </a:t>
            </a:r>
            <a:r>
              <a:rPr lang="en-US" sz="4400" dirty="0" err="1" smtClean="0">
                <a:latin typeface="Times New Roman" panose="02020603050405020304" pitchFamily="18" charset="0"/>
                <a:cs typeface="Times New Roman" panose="02020603050405020304" pitchFamily="18" charset="0"/>
              </a:rPr>
              <a:t>Autoencoders</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23370" y="2737573"/>
            <a:ext cx="830958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Generative Adversarial Networks</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923370" y="3551830"/>
            <a:ext cx="6626558"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Automatic Differentiation</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923370" y="4321271"/>
            <a:ext cx="583685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Neural Network PDEs</a:t>
            </a:r>
            <a:endParaRPr lang="en-US" sz="4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947393" y="5090712"/>
            <a:ext cx="699422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Recurrent Neural Networks</a:t>
            </a:r>
            <a:endParaRPr lang="en-US" sz="4400" dirty="0">
              <a:latin typeface="Times New Roman" panose="02020603050405020304" pitchFamily="18" charset="0"/>
              <a:cs typeface="Times New Roman" panose="02020603050405020304" pitchFamily="18" charset="0"/>
            </a:endParaRPr>
          </a:p>
        </p:txBody>
      </p:sp>
      <p:sp>
        <p:nvSpPr>
          <p:cNvPr id="9" name="TextBox 8"/>
          <p:cNvSpPr txBox="1"/>
          <p:nvPr/>
        </p:nvSpPr>
        <p:spPr>
          <a:xfrm>
            <a:off x="971416" y="5860153"/>
            <a:ext cx="6290505"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Reinforcement Learning</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508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P spid="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3415" y="1546297"/>
            <a:ext cx="11754197" cy="461665"/>
          </a:xfrm>
          <a:prstGeom prst="rect">
            <a:avLst/>
          </a:prstGeom>
        </p:spPr>
        <p:txBody>
          <a:bodyPr wrap="square">
            <a:spAutoFit/>
          </a:bodyPr>
          <a:lstStyle/>
          <a:p>
            <a:pPr fontAlgn="base"/>
            <a:r>
              <a:rPr lang="en-US" sz="2400" b="1" dirty="0" smtClean="0">
                <a:solidFill>
                  <a:srgbClr val="323232"/>
                </a:solidFill>
                <a:latin typeface="ibm-plex-sans"/>
              </a:rPr>
              <a:t>PCA </a:t>
            </a:r>
            <a:r>
              <a:rPr lang="en-US" sz="2400" b="1" dirty="0">
                <a:solidFill>
                  <a:srgbClr val="323232"/>
                </a:solidFill>
                <a:latin typeface="ibm-plex-sans"/>
              </a:rPr>
              <a:t>key </a:t>
            </a:r>
            <a:r>
              <a:rPr lang="en-US" sz="2400" b="1" dirty="0" smtClean="0">
                <a:solidFill>
                  <a:srgbClr val="323232"/>
                </a:solidFill>
                <a:latin typeface="ibm-plex-sans"/>
              </a:rPr>
              <a:t>points</a:t>
            </a:r>
          </a:p>
        </p:txBody>
      </p:sp>
      <p:pic>
        <p:nvPicPr>
          <p:cNvPr id="3" name="Picture 2"/>
          <p:cNvPicPr>
            <a:picLocks noChangeAspect="1"/>
          </p:cNvPicPr>
          <p:nvPr/>
        </p:nvPicPr>
        <p:blipFill>
          <a:blip r:embed="rId2"/>
          <a:stretch>
            <a:fillRect/>
          </a:stretch>
        </p:blipFill>
        <p:spPr>
          <a:xfrm>
            <a:off x="7928176" y="289909"/>
            <a:ext cx="3302364" cy="1905210"/>
          </a:xfrm>
          <a:prstGeom prst="rect">
            <a:avLst/>
          </a:prstGeom>
        </p:spPr>
      </p:pic>
      <p:sp>
        <p:nvSpPr>
          <p:cNvPr id="173" name="TextBox 172"/>
          <p:cNvSpPr txBox="1"/>
          <p:nvPr/>
        </p:nvSpPr>
        <p:spPr>
          <a:xfrm>
            <a:off x="4632553" y="114062"/>
            <a:ext cx="2928815"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Summary</a:t>
            </a:r>
            <a:endParaRPr lang="en-US" sz="5400" b="1" dirty="0">
              <a:solidFill>
                <a:srgbClr val="FF0000"/>
              </a:solidFill>
              <a:effectLst>
                <a:outerShdw blurRad="38100" dist="38100" dir="2700000" algn="tl">
                  <a:srgbClr val="000000">
                    <a:alpha val="43137"/>
                  </a:srgbClr>
                </a:outerShdw>
              </a:effectLst>
            </a:endParaRPr>
          </a:p>
        </p:txBody>
      </p:sp>
      <p:sp>
        <p:nvSpPr>
          <p:cNvPr id="11" name="TextBox 10"/>
          <p:cNvSpPr txBox="1"/>
          <p:nvPr/>
        </p:nvSpPr>
        <p:spPr>
          <a:xfrm>
            <a:off x="9987378" y="593403"/>
            <a:ext cx="1917577" cy="738664"/>
          </a:xfrm>
          <a:prstGeom prst="rect">
            <a:avLst/>
          </a:prstGeom>
          <a:noFill/>
        </p:spPr>
        <p:txBody>
          <a:bodyPr wrap="square" rtlCol="0">
            <a:spAutoFit/>
          </a:bodyPr>
          <a:lstStyle/>
          <a:p>
            <a:pPr algn="r"/>
            <a:r>
              <a:rPr lang="en-US" sz="1400" dirty="0" smtClean="0"/>
              <a:t>are correlated</a:t>
            </a:r>
          </a:p>
          <a:p>
            <a:pPr algn="r"/>
            <a:r>
              <a:rPr lang="en-US" sz="1400" dirty="0" smtClean="0"/>
              <a:t>Because dolomite is MgCO3</a:t>
            </a:r>
            <a:endParaRPr lang="en-US" sz="1400" dirty="0"/>
          </a:p>
        </p:txBody>
      </p:sp>
      <p:sp>
        <p:nvSpPr>
          <p:cNvPr id="12" name="Rectangle 11"/>
          <p:cNvSpPr/>
          <p:nvPr/>
        </p:nvSpPr>
        <p:spPr>
          <a:xfrm>
            <a:off x="413413" y="2645741"/>
            <a:ext cx="4237122" cy="369332"/>
          </a:xfrm>
          <a:prstGeom prst="rect">
            <a:avLst/>
          </a:prstGeom>
        </p:spPr>
        <p:txBody>
          <a:bodyPr wrap="none">
            <a:spAutoFit/>
          </a:bodyPr>
          <a:lstStyle/>
          <a:p>
            <a:r>
              <a:rPr lang="en-US" b="1" dirty="0">
                <a:solidFill>
                  <a:srgbClr val="323232"/>
                </a:solidFill>
                <a:latin typeface="ibm-plex-sans"/>
              </a:rPr>
              <a:t>2.</a:t>
            </a:r>
            <a:r>
              <a:rPr lang="en-US" dirty="0">
                <a:solidFill>
                  <a:srgbClr val="323232"/>
                </a:solidFill>
                <a:latin typeface="ibm-plex-sans"/>
              </a:rPr>
              <a:t> Assumes data are linearly correlated </a:t>
            </a:r>
            <a:endParaRPr lang="en-US" dirty="0"/>
          </a:p>
        </p:txBody>
      </p:sp>
      <p:sp>
        <p:nvSpPr>
          <p:cNvPr id="14" name="Rectangle 13"/>
          <p:cNvSpPr/>
          <p:nvPr/>
        </p:nvSpPr>
        <p:spPr>
          <a:xfrm>
            <a:off x="392633" y="3004429"/>
            <a:ext cx="12426722" cy="369332"/>
          </a:xfrm>
          <a:prstGeom prst="rect">
            <a:avLst/>
          </a:prstGeom>
        </p:spPr>
        <p:txBody>
          <a:bodyPr wrap="square">
            <a:spAutoFit/>
          </a:bodyPr>
          <a:lstStyle/>
          <a:p>
            <a:r>
              <a:rPr lang="en-US" b="1" dirty="0">
                <a:solidFill>
                  <a:srgbClr val="323232"/>
                </a:solidFill>
                <a:latin typeface="ibm-plex-sans"/>
              </a:rPr>
              <a:t>3. </a:t>
            </a:r>
            <a:r>
              <a:rPr lang="en-US" dirty="0">
                <a:solidFill>
                  <a:srgbClr val="323232"/>
                </a:solidFill>
                <a:latin typeface="ibm-plex-sans"/>
              </a:rPr>
              <a:t>Normalizing data becomes extremely important when the predictors are measured in different units.</a:t>
            </a:r>
            <a:endParaRPr lang="en-US" dirty="0"/>
          </a:p>
        </p:txBody>
      </p:sp>
      <p:sp>
        <p:nvSpPr>
          <p:cNvPr id="15" name="Rectangle 14"/>
          <p:cNvSpPr/>
          <p:nvPr/>
        </p:nvSpPr>
        <p:spPr>
          <a:xfrm>
            <a:off x="387100" y="3391974"/>
            <a:ext cx="9144000" cy="369332"/>
          </a:xfrm>
          <a:prstGeom prst="rect">
            <a:avLst/>
          </a:prstGeom>
        </p:spPr>
        <p:txBody>
          <a:bodyPr wrap="square">
            <a:spAutoFit/>
          </a:bodyPr>
          <a:lstStyle/>
          <a:p>
            <a:pPr fontAlgn="base"/>
            <a:r>
              <a:rPr lang="en-US" b="1" dirty="0" smtClean="0">
                <a:solidFill>
                  <a:srgbClr val="323232"/>
                </a:solidFill>
                <a:latin typeface="ibm-plex-sans"/>
              </a:rPr>
              <a:t>4. </a:t>
            </a:r>
            <a:r>
              <a:rPr lang="en-US" dirty="0">
                <a:solidFill>
                  <a:srgbClr val="323232"/>
                </a:solidFill>
                <a:latin typeface="ibm-plex-sans"/>
              </a:rPr>
              <a:t>PCA is a tool which helps to produce better visualizations of high dimensional data.</a:t>
            </a:r>
          </a:p>
        </p:txBody>
      </p:sp>
      <p:sp>
        <p:nvSpPr>
          <p:cNvPr id="16" name="Rectangle 15"/>
          <p:cNvSpPr/>
          <p:nvPr/>
        </p:nvSpPr>
        <p:spPr>
          <a:xfrm>
            <a:off x="413414" y="1758635"/>
            <a:ext cx="11754197" cy="1200329"/>
          </a:xfrm>
          <a:prstGeom prst="rect">
            <a:avLst/>
          </a:prstGeom>
        </p:spPr>
        <p:txBody>
          <a:bodyPr wrap="square">
            <a:spAutoFit/>
          </a:bodyPr>
          <a:lstStyle/>
          <a:p>
            <a:r>
              <a:rPr lang="en-US" dirty="0">
                <a:solidFill>
                  <a:srgbClr val="323232"/>
                </a:solidFill>
                <a:latin typeface="ibm-plex-sans"/>
              </a:rPr>
              <a:t/>
            </a:r>
            <a:br>
              <a:rPr lang="en-US" dirty="0">
                <a:solidFill>
                  <a:srgbClr val="323232"/>
                </a:solidFill>
                <a:latin typeface="ibm-plex-sans"/>
              </a:rPr>
            </a:br>
            <a:r>
              <a:rPr lang="en-US" b="1" dirty="0">
                <a:solidFill>
                  <a:srgbClr val="323232"/>
                </a:solidFill>
                <a:latin typeface="ibm-plex-sans"/>
              </a:rPr>
              <a:t>1. </a:t>
            </a:r>
            <a:r>
              <a:rPr lang="en-US" dirty="0">
                <a:solidFill>
                  <a:srgbClr val="323232"/>
                </a:solidFill>
                <a:latin typeface="ibm-plex-sans"/>
              </a:rPr>
              <a:t>The first selected component by PCA is the component that has the highest variance followed by second, third and so on.</a:t>
            </a:r>
            <a:br>
              <a:rPr lang="en-US" dirty="0">
                <a:solidFill>
                  <a:srgbClr val="323232"/>
                </a:solidFill>
                <a:latin typeface="ibm-plex-sans"/>
              </a:rPr>
            </a:br>
            <a:endParaRPr lang="en-US" dirty="0"/>
          </a:p>
        </p:txBody>
      </p:sp>
      <p:sp>
        <p:nvSpPr>
          <p:cNvPr id="18" name="TextBox 17"/>
          <p:cNvSpPr txBox="1"/>
          <p:nvPr/>
        </p:nvSpPr>
        <p:spPr>
          <a:xfrm>
            <a:off x="413412" y="289909"/>
            <a:ext cx="16077686" cy="5386090"/>
          </a:xfrm>
          <a:prstGeom prst="rect">
            <a:avLst/>
          </a:prstGeom>
          <a:solidFill>
            <a:schemeClr val="bg1"/>
          </a:solidFill>
        </p:spPr>
        <p:txBody>
          <a:bodyPr wrap="square" rtlCol="0">
            <a:spAutoFit/>
          </a:bodyPr>
          <a:lstStyle/>
          <a:p>
            <a:r>
              <a:rPr lang="en-US" sz="34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Stop   p    </a:t>
            </a:r>
            <a:endParaRPr lang="en-US" sz="3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900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P spid="16" grpId="0"/>
      <p:bldP spid="18"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632553" y="114062"/>
            <a:ext cx="2928815"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Summary</a:t>
            </a:r>
            <a:endParaRPr lang="en-US" sz="5400" b="1" dirty="0">
              <a:solidFill>
                <a:srgbClr val="FF0000"/>
              </a:solidFill>
              <a:effectLst>
                <a:outerShdw blurRad="38100" dist="38100" dir="2700000" algn="tl">
                  <a:srgbClr val="000000">
                    <a:alpha val="43137"/>
                  </a:srgbClr>
                </a:outerShdw>
              </a:effectLst>
            </a:endParaRPr>
          </a:p>
        </p:txBody>
      </p:sp>
      <p:sp>
        <p:nvSpPr>
          <p:cNvPr id="3" name="Rectangle 2"/>
          <p:cNvSpPr/>
          <p:nvPr/>
        </p:nvSpPr>
        <p:spPr>
          <a:xfrm>
            <a:off x="68827" y="4680497"/>
            <a:ext cx="12202872" cy="307777"/>
          </a:xfrm>
          <a:prstGeom prst="rect">
            <a:avLst/>
          </a:prstGeom>
        </p:spPr>
        <p:txBody>
          <a:bodyPr wrap="square">
            <a:spAutoFit/>
          </a:bodyPr>
          <a:lstStyle/>
          <a:p>
            <a:r>
              <a:rPr lang="en-US" sz="1400" dirty="0">
                <a:solidFill>
                  <a:srgbClr val="222222"/>
                </a:solidFill>
                <a:latin typeface="Times New Roman" panose="02020603050405020304" pitchFamily="18" charset="0"/>
                <a:cs typeface="Times New Roman" panose="02020603050405020304" pitchFamily="18" charset="0"/>
              </a:rPr>
              <a:t> </a:t>
            </a:r>
            <a:r>
              <a:rPr lang="en-US" sz="1400" dirty="0" err="1">
                <a:solidFill>
                  <a:srgbClr val="222222"/>
                </a:solidFill>
                <a:latin typeface="Times New Roman" panose="02020603050405020304" pitchFamily="18" charset="0"/>
                <a:cs typeface="Times New Roman" panose="02020603050405020304" pitchFamily="18" charset="0"/>
              </a:rPr>
              <a:t>Leznik</a:t>
            </a:r>
            <a:r>
              <a:rPr lang="en-US" sz="1400" dirty="0">
                <a:solidFill>
                  <a:srgbClr val="222222"/>
                </a:solidFill>
                <a:latin typeface="Times New Roman" panose="02020603050405020304" pitchFamily="18" charset="0"/>
                <a:cs typeface="Times New Roman" panose="02020603050405020304" pitchFamily="18" charset="0"/>
              </a:rPr>
              <a:t>, M; </a:t>
            </a:r>
            <a:r>
              <a:rPr lang="en-US" sz="1400" dirty="0" err="1">
                <a:solidFill>
                  <a:srgbClr val="222222"/>
                </a:solidFill>
                <a:latin typeface="Times New Roman" panose="02020603050405020304" pitchFamily="18" charset="0"/>
                <a:cs typeface="Times New Roman" panose="02020603050405020304" pitchFamily="18" charset="0"/>
              </a:rPr>
              <a:t>Tofallis</a:t>
            </a:r>
            <a:r>
              <a:rPr lang="en-US" sz="1400" dirty="0">
                <a:solidFill>
                  <a:srgbClr val="222222"/>
                </a:solidFill>
                <a:latin typeface="Times New Roman" panose="02020603050405020304" pitchFamily="18" charset="0"/>
                <a:cs typeface="Times New Roman" panose="02020603050405020304" pitchFamily="18" charset="0"/>
              </a:rPr>
              <a:t>, C. 2005 [uhra.herts.ac.uk/</a:t>
            </a:r>
            <a:r>
              <a:rPr lang="en-US" sz="1400" dirty="0" err="1">
                <a:solidFill>
                  <a:srgbClr val="222222"/>
                </a:solidFill>
                <a:latin typeface="Times New Roman" panose="02020603050405020304" pitchFamily="18" charset="0"/>
                <a:cs typeface="Times New Roman" panose="02020603050405020304" pitchFamily="18" charset="0"/>
              </a:rPr>
              <a:t>bitstream</a:t>
            </a:r>
            <a:r>
              <a:rPr lang="en-US" sz="1400" dirty="0">
                <a:solidFill>
                  <a:srgbClr val="222222"/>
                </a:solidFill>
                <a:latin typeface="Times New Roman" panose="02020603050405020304" pitchFamily="18" charset="0"/>
                <a:cs typeface="Times New Roman" panose="02020603050405020304" pitchFamily="18" charset="0"/>
              </a:rPr>
              <a:t>/handle/2299/715/S56.pdf Estimating Invariant Principal Components Using Diagonal Regression.]</a:t>
            </a:r>
            <a:endParaRPr lang="en-US" sz="1400" dirty="0">
              <a:latin typeface="Times New Roman" panose="02020603050405020304" pitchFamily="18" charset="0"/>
              <a:cs typeface="Times New Roman" panose="02020603050405020304" pitchFamily="18" charset="0"/>
            </a:endParaRPr>
          </a:p>
        </p:txBody>
      </p:sp>
      <p:sp>
        <p:nvSpPr>
          <p:cNvPr id="4" name="Rectangle 3"/>
          <p:cNvSpPr/>
          <p:nvPr/>
        </p:nvSpPr>
        <p:spPr>
          <a:xfrm>
            <a:off x="310924" y="1202890"/>
            <a:ext cx="12055643" cy="2308324"/>
          </a:xfrm>
          <a:prstGeom prst="rect">
            <a:avLst/>
          </a:prstGeom>
        </p:spPr>
        <p:txBody>
          <a:bodyPr wrap="square">
            <a:spAutoFit/>
          </a:bodyPr>
          <a:lstStyle/>
          <a:p>
            <a:pPr fontAlgn="base"/>
            <a:r>
              <a:rPr lang="en-US" b="1" dirty="0">
                <a:solidFill>
                  <a:srgbClr val="323232"/>
                </a:solidFill>
                <a:latin typeface="ibm-plex-sans"/>
              </a:rPr>
              <a:t>Principal Component Analysis (PCA)</a:t>
            </a:r>
            <a:endParaRPr lang="en-US" dirty="0">
              <a:solidFill>
                <a:srgbClr val="323232"/>
              </a:solidFill>
              <a:latin typeface="ibm-plex-sans"/>
            </a:endParaRPr>
          </a:p>
          <a:p>
            <a:pPr fontAlgn="base"/>
            <a:r>
              <a:rPr lang="en-US" dirty="0">
                <a:solidFill>
                  <a:srgbClr val="323232"/>
                </a:solidFill>
                <a:latin typeface="ibm-plex-sans"/>
              </a:rPr>
              <a:t>What happens when a data set has too many variables ? remove correlated variables using PCA</a:t>
            </a:r>
          </a:p>
          <a:p>
            <a:pPr fontAlgn="base"/>
            <a:r>
              <a:rPr lang="en-US" b="1" dirty="0" smtClean="0">
                <a:solidFill>
                  <a:srgbClr val="323232"/>
                </a:solidFill>
                <a:latin typeface="ibm-plex-sans"/>
              </a:rPr>
              <a:t>Q: </a:t>
            </a:r>
            <a:r>
              <a:rPr lang="en-US" dirty="0" smtClean="0">
                <a:solidFill>
                  <a:srgbClr val="323232"/>
                </a:solidFill>
                <a:latin typeface="ibm-plex-sans"/>
              </a:rPr>
              <a:t>What </a:t>
            </a:r>
            <a:r>
              <a:rPr lang="en-US" dirty="0">
                <a:solidFill>
                  <a:srgbClr val="323232"/>
                </a:solidFill>
                <a:latin typeface="ibm-plex-sans"/>
              </a:rPr>
              <a:t>is PCA ?</a:t>
            </a:r>
            <a:br>
              <a:rPr lang="en-US" dirty="0">
                <a:solidFill>
                  <a:srgbClr val="323232"/>
                </a:solidFill>
                <a:latin typeface="ibm-plex-sans"/>
              </a:rPr>
            </a:br>
            <a:r>
              <a:rPr lang="en-US" b="1" dirty="0" smtClean="0">
                <a:solidFill>
                  <a:srgbClr val="323232"/>
                </a:solidFill>
                <a:latin typeface="ibm-plex-sans"/>
              </a:rPr>
              <a:t>A: </a:t>
            </a:r>
            <a:r>
              <a:rPr lang="en-US" dirty="0" smtClean="0">
                <a:solidFill>
                  <a:srgbClr val="323232"/>
                </a:solidFill>
                <a:latin typeface="ibm-plex-sans"/>
              </a:rPr>
              <a:t>Method of </a:t>
            </a:r>
            <a:r>
              <a:rPr lang="en-US" dirty="0">
                <a:solidFill>
                  <a:srgbClr val="323232"/>
                </a:solidFill>
                <a:latin typeface="ibm-plex-sans"/>
              </a:rPr>
              <a:t>extracting important variables from a large set of variables available in a data set.</a:t>
            </a:r>
            <a:br>
              <a:rPr lang="en-US" dirty="0">
                <a:solidFill>
                  <a:srgbClr val="323232"/>
                </a:solidFill>
                <a:latin typeface="ibm-plex-sans"/>
              </a:rPr>
            </a:br>
            <a:r>
              <a:rPr lang="en-US" dirty="0">
                <a:solidFill>
                  <a:srgbClr val="323232"/>
                </a:solidFill>
                <a:latin typeface="ibm-plex-sans"/>
              </a:rPr>
              <a:t>the variables </a:t>
            </a:r>
            <a:r>
              <a:rPr lang="en-US" dirty="0" err="1">
                <a:solidFill>
                  <a:srgbClr val="323232"/>
                </a:solidFill>
                <a:latin typeface="ibm-plex-sans"/>
              </a:rPr>
              <a:t>shoud</a:t>
            </a:r>
            <a:r>
              <a:rPr lang="en-US" dirty="0">
                <a:solidFill>
                  <a:srgbClr val="323232"/>
                </a:solidFill>
                <a:latin typeface="ibm-plex-sans"/>
              </a:rPr>
              <a:t> be numeric and have standardized data.</a:t>
            </a:r>
            <a:br>
              <a:rPr lang="en-US" dirty="0">
                <a:solidFill>
                  <a:srgbClr val="323232"/>
                </a:solidFill>
                <a:latin typeface="ibm-plex-sans"/>
              </a:rPr>
            </a:br>
            <a:r>
              <a:rPr lang="en-US" dirty="0">
                <a:solidFill>
                  <a:srgbClr val="323232"/>
                </a:solidFill>
                <a:latin typeface="ibm-plex-sans"/>
              </a:rPr>
              <a:t>categorical variables must be converted to numerical. </a:t>
            </a:r>
            <a:r>
              <a:rPr lang="en-US" dirty="0" smtClean="0">
                <a:solidFill>
                  <a:srgbClr val="323232"/>
                </a:solidFill>
                <a:latin typeface="ibm-plex-sans"/>
              </a:rPr>
              <a:t>Find the </a:t>
            </a:r>
            <a:r>
              <a:rPr lang="en-US" dirty="0">
                <a:solidFill>
                  <a:srgbClr val="323232"/>
                </a:solidFill>
                <a:latin typeface="ibm-plex-sans"/>
              </a:rPr>
              <a:t>components which explain the maximum variance. This is because, we want to retain as much information as possible using these components. So, higher is the explained variance, higher will be the information contained in those components. </a:t>
            </a:r>
          </a:p>
        </p:txBody>
      </p:sp>
      <p:sp>
        <p:nvSpPr>
          <p:cNvPr id="2" name="Rectangle 1"/>
          <p:cNvSpPr/>
          <p:nvPr/>
        </p:nvSpPr>
        <p:spPr>
          <a:xfrm>
            <a:off x="180265" y="5080791"/>
            <a:ext cx="10084948" cy="369332"/>
          </a:xfrm>
          <a:prstGeom prst="rect">
            <a:avLst/>
          </a:prstGeom>
        </p:spPr>
        <p:txBody>
          <a:bodyPr wrap="square">
            <a:spAutoFit/>
          </a:bodyPr>
          <a:lstStyle/>
          <a:p>
            <a:r>
              <a:rPr lang="en-US" dirty="0"/>
              <a:t>https://developer.ibm.com/recipes/tutorials/machine-learning-and-ibm-watson-studio/</a:t>
            </a:r>
          </a:p>
        </p:txBody>
      </p:sp>
    </p:spTree>
    <p:extLst>
      <p:ext uri="{BB962C8B-B14F-4D97-AF65-F5344CB8AC3E}">
        <p14:creationId xmlns:p14="http://schemas.microsoft.com/office/powerpoint/2010/main" val="2366052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877149"/>
            <a:ext cx="6096000" cy="4980851"/>
          </a:xfrm>
          <a:prstGeom prst="rect">
            <a:avLst/>
          </a:prstGeom>
        </p:spPr>
        <p:txBody>
          <a:bodyPr>
            <a:spAutoFit/>
          </a:bodyPr>
          <a:lstStyle/>
          <a:p>
            <a:pPr>
              <a:spcAft>
                <a:spcPts val="1350"/>
              </a:spcAft>
            </a:pPr>
            <a:r>
              <a:rPr lang="en-US" dirty="0">
                <a:solidFill>
                  <a:srgbClr val="404040"/>
                </a:solidFill>
                <a:latin typeface="Arial" panose="020B0604020202020204" pitchFamily="34" charset="0"/>
                <a:ea typeface="Times New Roman" panose="02020603050405020304" pitchFamily="18" charset="0"/>
              </a:rPr>
              <a:t> </a:t>
            </a:r>
            <a:endParaRPr lang="en-US" dirty="0">
              <a:latin typeface="Times New Roman" panose="02020603050405020304" pitchFamily="18" charset="0"/>
              <a:ea typeface="Times New Roman" panose="02020603050405020304" pitchFamily="18"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PCA </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Written by SIAMAK FARIDANI</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I used this </a:t>
            </a:r>
            <a:r>
              <a:rPr lang="en-US" sz="1200" dirty="0" err="1">
                <a:solidFill>
                  <a:srgbClr val="228B22"/>
                </a:solidFill>
                <a:latin typeface="Consolas" panose="020B0609020204030204" pitchFamily="49" charset="0"/>
                <a:ea typeface="Times New Roman" panose="02020603050405020304" pitchFamily="18" charset="0"/>
                <a:cs typeface="Arial" panose="020B0604020202020204" pitchFamily="34" charset="0"/>
              </a:rPr>
              <a:t>tutotial</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www.cs.otago.ac.nz/cosc453/student_tutorials/principal_components.pdf</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clc</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close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all</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clear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all</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=20; </a:t>
            </a:r>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%should be even</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1, generating a dataset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x1=rand(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y1=rand(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x2=3*rand(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/2,1)+3;</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y2=3*rand(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numdata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/2,1)+3;</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x=[x1;x2];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y=[y1;y2];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2, finding a mean and subtracting</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xmean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=mean(x);</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ymean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=mean(y);</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xnew</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xmean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*ones(numdata,1);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ynew</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ymean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*ones(numdata,1);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subplot(3,1,1);</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plot(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x,y</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title(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'Original Data</a:t>
            </a:r>
            <a:r>
              <a:rPr lang="en-US" sz="1200" dirty="0" smtClean="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smtClean="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p:txBody>
      </p:sp>
      <p:sp>
        <p:nvSpPr>
          <p:cNvPr id="5" name="Rectangle 4"/>
          <p:cNvSpPr/>
          <p:nvPr/>
        </p:nvSpPr>
        <p:spPr>
          <a:xfrm>
            <a:off x="152400" y="141238"/>
            <a:ext cx="6096000" cy="2308324"/>
          </a:xfrm>
          <a:prstGeom prst="rect">
            <a:avLst/>
          </a:prstGeom>
        </p:spPr>
        <p:txBody>
          <a:bodyPr>
            <a:spAutoFit/>
          </a:bodyPr>
          <a:lstStyle/>
          <a:p>
            <a:pPr>
              <a:spcAft>
                <a:spcPts val="1350"/>
              </a:spcAft>
            </a:pPr>
            <a:r>
              <a:rPr lang="en-US" dirty="0">
                <a:solidFill>
                  <a:srgbClr val="404040"/>
                </a:solidFill>
                <a:latin typeface="Arial" panose="020B0604020202020204" pitchFamily="34" charset="0"/>
                <a:ea typeface="Times New Roman" panose="02020603050405020304" pitchFamily="18" charset="0"/>
              </a:rPr>
              <a:t>PCA consists of a number of steps: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Loading the data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Subtracting the mean of the data from the original dataset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Finding the covariance matrix of the dataset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Finding the eigenvector(s) associated with the greatest eigenvalue(s)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Projecting the original dataset on the eigenvector(s</a:t>
            </a:r>
            <a:endParaRPr lang="en-US" dirty="0">
              <a:latin typeface="Times New Roman" panose="02020603050405020304" pitchFamily="18" charset="0"/>
              <a:ea typeface="Times New Roman" panose="02020603050405020304" pitchFamily="18" charset="0"/>
            </a:endParaRPr>
          </a:p>
        </p:txBody>
      </p:sp>
      <p:sp>
        <p:nvSpPr>
          <p:cNvPr id="6" name="Rectangle 5"/>
          <p:cNvSpPr/>
          <p:nvPr/>
        </p:nvSpPr>
        <p:spPr>
          <a:xfrm>
            <a:off x="6648450" y="487025"/>
            <a:ext cx="6096000" cy="6370975"/>
          </a:xfrm>
          <a:prstGeom prst="rect">
            <a:avLst/>
          </a:prstGeom>
        </p:spPr>
        <p:txBody>
          <a:bodyPr>
            <a:spAutoFit/>
          </a:bodyPr>
          <a:lstStyle/>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%Uncomment to see the data after the deduction of the mean</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%subplot(4,1,2);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%plot(</a:t>
            </a:r>
            <a:r>
              <a:rPr lang="en-US" sz="1200" dirty="0" err="1">
                <a:solidFill>
                  <a:srgbClr val="228B22"/>
                </a:solidFill>
                <a:latin typeface="Consolas" panose="020B0609020204030204" pitchFamily="49" charset="0"/>
                <a:ea typeface="Times New Roman" panose="02020603050405020304" pitchFamily="18" charset="0"/>
                <a:cs typeface="Arial" panose="020B0604020202020204" pitchFamily="34" charset="0"/>
              </a:rPr>
              <a:t>xnew,ynew</a:t>
            </a:r>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 'o');</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%title('mean is deducted')</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3, covariance matrix</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covariancematrix</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cov</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xnew,ynew</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4, Finding Eigenvectors</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[V,D] = </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eig</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covariancematrix</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D=</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diag</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(D);</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maxeigval</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=V(:,find(D==max(D)));</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%step 5, Deriving the new data set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%finding the projection onto the eigenvectors</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maxeigval</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xnew,ynew</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subplot(3,1,2);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stem(</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A020F0"/>
                </a:solidFill>
                <a:latin typeface="Consolas" panose="020B0609020204030204" pitchFamily="49" charset="0"/>
                <a:ea typeface="Times New Roman" panose="02020603050405020304" pitchFamily="18" charset="0"/>
                <a:cs typeface="Arial" panose="020B0604020202020204" pitchFamily="34" charset="0"/>
              </a:rPr>
              <a:t>DisplayName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A020F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A020F0"/>
                </a:solidFill>
                <a:latin typeface="Consolas" panose="020B0609020204030204" pitchFamily="49" charset="0"/>
                <a:ea typeface="Times New Roman" panose="02020603050405020304" pitchFamily="18" charset="0"/>
                <a:cs typeface="Arial" panose="020B0604020202020204" pitchFamily="34" charset="0"/>
              </a:rPr>
              <a:t>YDataSource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A020F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title(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'PCA 1D output '</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228B22"/>
                </a:solidFill>
                <a:latin typeface="Consolas" panose="020B0609020204030204" pitchFamily="49" charset="0"/>
                <a:ea typeface="Times New Roman" panose="02020603050405020304" pitchFamily="18" charset="0"/>
                <a:cs typeface="Arial" panose="020B0604020202020204" pitchFamily="34" charset="0"/>
              </a:rPr>
              <a:t>%we do a classification now</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subplot(3,1,3);</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title(</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'Final Classification'</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hold </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on</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for </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=1:size(finaldata,2)</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if</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finaldata</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)&gt;=0</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plot(x(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plot(x(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'r*'</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else</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plot(x(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'o'</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plot(x(</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),y(</a:t>
            </a:r>
            <a:r>
              <a:rPr lang="en-US" sz="1200" dirty="0" err="1">
                <a:solidFill>
                  <a:srgbClr val="000000"/>
                </a:solidFill>
                <a:latin typeface="Consolas" panose="020B0609020204030204" pitchFamily="49" charset="0"/>
                <a:ea typeface="Times New Roman" panose="02020603050405020304" pitchFamily="18" charset="0"/>
                <a:cs typeface="Arial" panose="020B0604020202020204" pitchFamily="34" charset="0"/>
              </a:rPr>
              <a:t>i</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r>
              <a:rPr lang="en-US" sz="1200" dirty="0">
                <a:solidFill>
                  <a:srgbClr val="A020F0"/>
                </a:solidFill>
                <a:latin typeface="Consolas" panose="020B0609020204030204" pitchFamily="49" charset="0"/>
                <a:ea typeface="Times New Roman" panose="02020603050405020304" pitchFamily="18" charset="0"/>
                <a:cs typeface="Arial" panose="020B0604020202020204" pitchFamily="34" charset="0"/>
              </a:rPr>
              <a:t>'g*'</a:t>
            </a:r>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end</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00"/>
                </a:solidFill>
                <a:latin typeface="Consolas" panose="020B0609020204030204" pitchFamily="49" charset="0"/>
                <a:ea typeface="Times New Roman" panose="02020603050405020304" pitchFamily="18" charset="0"/>
                <a:cs typeface="Arial" panose="020B0604020202020204" pitchFamily="34" charset="0"/>
              </a:rPr>
              <a:t>    </a:t>
            </a:r>
            <a:endParaRPr lang="en-US" sz="1600" dirty="0">
              <a:latin typeface="Calibri" panose="020F0502020204030204" pitchFamily="34" charset="0"/>
              <a:ea typeface="Calibri" panose="020F0502020204030204" pitchFamily="34" charset="0"/>
              <a:cs typeface="Arial" panose="020B0604020202020204" pitchFamily="34" charset="0"/>
            </a:endParaRPr>
          </a:p>
          <a:p>
            <a:pPr fontAlgn="base"/>
            <a:r>
              <a:rPr lang="en-US" sz="1200" dirty="0">
                <a:solidFill>
                  <a:srgbClr val="0000FF"/>
                </a:solidFill>
                <a:latin typeface="Consolas" panose="020B0609020204030204" pitchFamily="49" charset="0"/>
                <a:ea typeface="Times New Roman" panose="02020603050405020304" pitchFamily="18" charset="0"/>
                <a:cs typeface="Arial" panose="020B0604020202020204" pitchFamily="34" charset="0"/>
              </a:rPr>
              <a:t>end</a:t>
            </a:r>
            <a:endParaRPr lang="en-US" sz="1600" dirty="0">
              <a:latin typeface="Calibri" panose="020F0502020204030204" pitchFamily="34" charset="0"/>
              <a:ea typeface="Calibri" panose="020F0502020204030204" pitchFamily="34" charset="0"/>
              <a:cs typeface="Arial" panose="020B0604020202020204" pitchFamily="34" charset="0"/>
            </a:endParaRPr>
          </a:p>
          <a:p>
            <a:pPr>
              <a:spcAft>
                <a:spcPts val="1350"/>
              </a:spcAft>
            </a:pPr>
            <a:r>
              <a:rPr lang="en-US" sz="1200" dirty="0">
                <a:solidFill>
                  <a:srgbClr val="404040"/>
                </a:solidFill>
                <a:latin typeface="Arial" panose="020B0604020202020204" pitchFamily="34" charset="0"/>
                <a:ea typeface="Times New Roman" panose="02020603050405020304" pitchFamily="18" charset="0"/>
              </a:rPr>
              <a:t> </a:t>
            </a:r>
            <a:endParaRPr lang="en-US" sz="1200" dirty="0">
              <a:latin typeface="Times New Roman" panose="02020603050405020304" pitchFamily="18" charset="0"/>
              <a:ea typeface="Times New Roman" panose="02020603050405020304" pitchFamily="18" charset="0"/>
            </a:endParaRPr>
          </a:p>
        </p:txBody>
      </p:sp>
      <p:sp>
        <p:nvSpPr>
          <p:cNvPr id="7" name="Rectangle 6"/>
          <p:cNvSpPr/>
          <p:nvPr/>
        </p:nvSpPr>
        <p:spPr>
          <a:xfrm>
            <a:off x="6648450" y="487025"/>
            <a:ext cx="5305657" cy="100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744039" y="1213678"/>
            <a:ext cx="5305657" cy="39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885288" y="1633700"/>
            <a:ext cx="5305657" cy="7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138049" y="2365957"/>
            <a:ext cx="5305657" cy="128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5654830" y="3646448"/>
            <a:ext cx="5305657" cy="25870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13618" y="2397858"/>
            <a:ext cx="6151613" cy="4489928"/>
          </a:xfrm>
          <a:prstGeom prst="rect">
            <a:avLst/>
          </a:prstGeom>
        </p:spPr>
      </p:pic>
    </p:spTree>
    <p:extLst>
      <p:ext uri="{BB962C8B-B14F-4D97-AF65-F5344CB8AC3E}">
        <p14:creationId xmlns:p14="http://schemas.microsoft.com/office/powerpoint/2010/main" val="277384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1.85185E-6 L -0.01823 -0.60579 " pathEditMode="relative" rAng="0" ptsTypes="AA">
                                      <p:cBhvr>
                                        <p:cTn id="6" dur="2000" fill="hold"/>
                                        <p:tgtEl>
                                          <p:spTgt spid="2"/>
                                        </p:tgtEl>
                                        <p:attrNameLst>
                                          <p:attrName>ppt_x</p:attrName>
                                          <p:attrName>ppt_y</p:attrName>
                                        </p:attrNameLst>
                                      </p:cBhvr>
                                      <p:rCtr x="-911" y="-30301"/>
                                    </p:animMotion>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P spid="4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48450" y="487025"/>
            <a:ext cx="5305657" cy="10072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744039" y="1213678"/>
            <a:ext cx="5305657" cy="395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5885288" y="1633700"/>
            <a:ext cx="5305657" cy="7024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6138049" y="2365957"/>
            <a:ext cx="5305657" cy="1280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5744039" y="1494263"/>
            <a:ext cx="6858762" cy="5316870"/>
          </a:xfrm>
          <a:prstGeom prst="rect">
            <a:avLst/>
          </a:prstGeom>
        </p:spPr>
      </p:pic>
      <p:sp>
        <p:nvSpPr>
          <p:cNvPr id="5" name="Rectangle 4"/>
          <p:cNvSpPr/>
          <p:nvPr/>
        </p:nvSpPr>
        <p:spPr>
          <a:xfrm>
            <a:off x="152400" y="141238"/>
            <a:ext cx="6096000" cy="2308324"/>
          </a:xfrm>
          <a:prstGeom prst="rect">
            <a:avLst/>
          </a:prstGeom>
        </p:spPr>
        <p:txBody>
          <a:bodyPr>
            <a:spAutoFit/>
          </a:bodyPr>
          <a:lstStyle/>
          <a:p>
            <a:pPr>
              <a:spcAft>
                <a:spcPts val="1350"/>
              </a:spcAft>
            </a:pPr>
            <a:r>
              <a:rPr lang="en-US" dirty="0">
                <a:solidFill>
                  <a:srgbClr val="404040"/>
                </a:solidFill>
                <a:latin typeface="Arial" panose="020B0604020202020204" pitchFamily="34" charset="0"/>
                <a:ea typeface="Times New Roman" panose="02020603050405020304" pitchFamily="18" charset="0"/>
              </a:rPr>
              <a:t>PCA consists of a number of steps: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Loading the data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Subtracting the mean of the data from the original dataset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Finding the covariance matrix of the dataset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Finding the eigenvector(s) associated with the greatest eigenvalue(s) </a:t>
            </a:r>
            <a:br>
              <a:rPr lang="en-US" dirty="0">
                <a:solidFill>
                  <a:srgbClr val="404040"/>
                </a:solidFill>
                <a:latin typeface="Arial" panose="020B0604020202020204" pitchFamily="34" charset="0"/>
                <a:ea typeface="Times New Roman" panose="02020603050405020304" pitchFamily="18" charset="0"/>
              </a:rPr>
            </a:br>
            <a:r>
              <a:rPr lang="en-US" dirty="0">
                <a:solidFill>
                  <a:srgbClr val="404040"/>
                </a:solidFill>
                <a:latin typeface="Arial" panose="020B0604020202020204" pitchFamily="34" charset="0"/>
                <a:ea typeface="Times New Roman" panose="02020603050405020304" pitchFamily="18" charset="0"/>
              </a:rPr>
              <a:t>- Projecting the original dataset on the eigenvector(s</a:t>
            </a:r>
            <a:endParaRPr lang="en-US"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026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0" grpId="0" animBg="1"/>
      <p:bldP spid="41"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289778" y="124302"/>
            <a:ext cx="8719438"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Principal Component Analysis</a:t>
            </a:r>
            <a:endParaRPr lang="en-US" sz="5400" b="1" dirty="0">
              <a:solidFill>
                <a:srgbClr val="FF0000"/>
              </a:solidFill>
              <a:effectLst>
                <a:outerShdw blurRad="38100" dist="38100" dir="2700000" algn="tl">
                  <a:srgbClr val="000000">
                    <a:alpha val="43137"/>
                  </a:srgbClr>
                </a:outerShdw>
              </a:effectLst>
            </a:endParaRPr>
          </a:p>
        </p:txBody>
      </p:sp>
      <p:sp>
        <p:nvSpPr>
          <p:cNvPr id="155" name="TextBox 154"/>
          <p:cNvSpPr txBox="1"/>
          <p:nvPr/>
        </p:nvSpPr>
        <p:spPr>
          <a:xfrm>
            <a:off x="2278029" y="775730"/>
            <a:ext cx="6742936" cy="707886"/>
          </a:xfrm>
          <a:prstGeom prst="rect">
            <a:avLst/>
          </a:prstGeom>
          <a:noFill/>
        </p:spPr>
        <p:txBody>
          <a:bodyPr wrap="none" rtlCol="0">
            <a:spAutoFit/>
          </a:bodyPr>
          <a:lstStyle/>
          <a:p>
            <a:r>
              <a:rPr lang="en-US" sz="4000" b="1" dirty="0" smtClean="0">
                <a:solidFill>
                  <a:srgbClr val="FF0000"/>
                </a:solidFill>
                <a:effectLst>
                  <a:outerShdw blurRad="38100" dist="38100" dir="2700000" algn="tl">
                    <a:srgbClr val="000000">
                      <a:alpha val="43137"/>
                    </a:srgbClr>
                  </a:outerShdw>
                </a:effectLst>
              </a:rPr>
              <a:t>Reduce Dimensionality of Data</a:t>
            </a:r>
            <a:endParaRPr lang="en-US" sz="4000" b="1" dirty="0">
              <a:solidFill>
                <a:srgbClr val="FF0000"/>
              </a:solidFill>
              <a:effectLst>
                <a:outerShdw blurRad="38100" dist="38100" dir="2700000" algn="tl">
                  <a:srgbClr val="000000">
                    <a:alpha val="43137"/>
                  </a:srgbClr>
                </a:outerShdw>
              </a:effectLst>
            </a:endParaRPr>
          </a:p>
        </p:txBody>
      </p:sp>
      <p:sp>
        <p:nvSpPr>
          <p:cNvPr id="2" name="TextBox 1"/>
          <p:cNvSpPr txBox="1"/>
          <p:nvPr/>
        </p:nvSpPr>
        <p:spPr>
          <a:xfrm>
            <a:off x="255494" y="2433774"/>
            <a:ext cx="1511889" cy="523220"/>
          </a:xfrm>
          <a:prstGeom prst="rect">
            <a:avLst/>
          </a:prstGeom>
          <a:noFill/>
        </p:spPr>
        <p:txBody>
          <a:bodyPr wrap="none" rtlCol="0">
            <a:spAutoFit/>
          </a:bodyPr>
          <a:lstStyle/>
          <a:p>
            <a:r>
              <a:rPr lang="en-US" sz="2800" dirty="0" smtClean="0"/>
              <a:t>Example:</a:t>
            </a:r>
            <a:endParaRPr lang="en-US" sz="2800" dirty="0"/>
          </a:p>
        </p:txBody>
      </p:sp>
      <p:sp>
        <p:nvSpPr>
          <p:cNvPr id="3" name="TextBox 2"/>
          <p:cNvSpPr txBox="1"/>
          <p:nvPr/>
        </p:nvSpPr>
        <p:spPr>
          <a:xfrm>
            <a:off x="2124635" y="2433774"/>
            <a:ext cx="9265870" cy="1077218"/>
          </a:xfrm>
          <a:prstGeom prst="rect">
            <a:avLst/>
          </a:prstGeom>
          <a:noFill/>
        </p:spPr>
        <p:txBody>
          <a:bodyPr wrap="none" rtlCol="0">
            <a:spAutoFit/>
          </a:bodyPr>
          <a:lstStyle/>
          <a:p>
            <a:r>
              <a:rPr lang="en-US" sz="3200" dirty="0" smtClean="0">
                <a:sym typeface="Wingdings" panose="05000000000000000000" pitchFamily="2" charset="2"/>
              </a:rPr>
              <a:t>             R R</a:t>
            </a:r>
            <a:r>
              <a:rPr lang="en-US" sz="3200" baseline="30000" dirty="0" smtClean="0">
                <a:sym typeface="Wingdings" panose="05000000000000000000" pitchFamily="2" charset="2"/>
              </a:rPr>
              <a:t>T</a:t>
            </a:r>
            <a:r>
              <a:rPr lang="en-US" sz="3200" dirty="0" smtClean="0">
                <a:sym typeface="Wingdings" panose="05000000000000000000" pitchFamily="2" charset="2"/>
              </a:rPr>
              <a:t>LR </a:t>
            </a:r>
            <a:r>
              <a:rPr lang="en-US" sz="3200" dirty="0" err="1" smtClean="0">
                <a:sym typeface="Wingdings" panose="05000000000000000000" pitchFamily="2" charset="2"/>
              </a:rPr>
              <a:t>R</a:t>
            </a:r>
            <a:r>
              <a:rPr lang="en-US" sz="3200" baseline="30000" dirty="0" err="1" smtClean="0">
                <a:sym typeface="Wingdings" panose="05000000000000000000" pitchFamily="2" charset="2"/>
              </a:rPr>
              <a:t>T</a:t>
            </a:r>
            <a:r>
              <a:rPr lang="en-US" sz="3200" dirty="0" err="1" smtClean="0">
                <a:sym typeface="Wingdings" panose="05000000000000000000" pitchFamily="2" charset="2"/>
              </a:rPr>
              <a:t>m</a:t>
            </a:r>
            <a:r>
              <a:rPr lang="en-US" sz="3200" dirty="0" smtClean="0">
                <a:sym typeface="Wingdings" panose="05000000000000000000" pitchFamily="2" charset="2"/>
              </a:rPr>
              <a:t> = </a:t>
            </a:r>
            <a:r>
              <a:rPr lang="en-US" sz="2400" dirty="0" smtClean="0">
                <a:sym typeface="Wingdings" panose="05000000000000000000" pitchFamily="2" charset="2"/>
              </a:rPr>
              <a:t>d                     (Householder transform R</a:t>
            </a:r>
          </a:p>
          <a:p>
            <a:r>
              <a:rPr lang="en-US" sz="3200" dirty="0">
                <a:sym typeface="Wingdings" panose="05000000000000000000" pitchFamily="2" charset="2"/>
              </a:rPr>
              <a:t> </a:t>
            </a:r>
            <a:r>
              <a:rPr lang="en-US" sz="3200" dirty="0" smtClean="0">
                <a:sym typeface="Wingdings" panose="05000000000000000000" pitchFamily="2" charset="2"/>
              </a:rPr>
              <a:t>                                                          </a:t>
            </a:r>
            <a:r>
              <a:rPr lang="en-US" sz="2400" dirty="0" smtClean="0">
                <a:sym typeface="Wingdings" panose="05000000000000000000" pitchFamily="2" charset="2"/>
              </a:rPr>
              <a:t>assumes </a:t>
            </a:r>
            <a:r>
              <a:rPr lang="en-US" sz="2400" dirty="0" err="1" smtClean="0">
                <a:sym typeface="Wingdings" panose="05000000000000000000" pitchFamily="2" charset="2"/>
              </a:rPr>
              <a:t>NxN</a:t>
            </a:r>
            <a:r>
              <a:rPr lang="en-US" sz="2400" dirty="0" smtClean="0">
                <a:sym typeface="Wingdings" panose="05000000000000000000" pitchFamily="2" charset="2"/>
              </a:rPr>
              <a:t> SPD L &amp; R</a:t>
            </a:r>
            <a:r>
              <a:rPr lang="en-US" sz="2400" baseline="30000" dirty="0" smtClean="0">
                <a:sym typeface="Wingdings" panose="05000000000000000000" pitchFamily="2" charset="2"/>
              </a:rPr>
              <a:t>T</a:t>
            </a:r>
            <a:r>
              <a:rPr lang="en-US" sz="2400" dirty="0" smtClean="0">
                <a:sym typeface="Wingdings" panose="05000000000000000000" pitchFamily="2" charset="2"/>
              </a:rPr>
              <a:t>R=I) </a:t>
            </a:r>
            <a:endParaRPr lang="en-US" sz="2400" dirty="0"/>
          </a:p>
        </p:txBody>
      </p:sp>
      <p:sp>
        <p:nvSpPr>
          <p:cNvPr id="156" name="TextBox 155"/>
          <p:cNvSpPr txBox="1"/>
          <p:nvPr/>
        </p:nvSpPr>
        <p:spPr>
          <a:xfrm>
            <a:off x="2676683" y="3059596"/>
            <a:ext cx="4665893" cy="523220"/>
          </a:xfrm>
          <a:prstGeom prst="rect">
            <a:avLst/>
          </a:prstGeom>
          <a:noFill/>
        </p:spPr>
        <p:txBody>
          <a:bodyPr wrap="none" rtlCol="0">
            <a:spAutoFit/>
          </a:bodyPr>
          <a:lstStyle/>
          <a:p>
            <a:r>
              <a:rPr lang="en-US" sz="2800" dirty="0" smtClean="0"/>
              <a:t>Multiply both sides by R</a:t>
            </a:r>
            <a:r>
              <a:rPr lang="en-US" sz="2800" baseline="30000" dirty="0" smtClean="0"/>
              <a:t>T </a:t>
            </a:r>
            <a:r>
              <a:rPr lang="en-US" sz="2800" dirty="0" smtClean="0"/>
              <a:t> gives</a:t>
            </a:r>
            <a:endParaRPr lang="en-US" sz="2800" dirty="0"/>
          </a:p>
        </p:txBody>
      </p:sp>
      <p:sp>
        <p:nvSpPr>
          <p:cNvPr id="158" name="TextBox 157"/>
          <p:cNvSpPr txBox="1"/>
          <p:nvPr/>
        </p:nvSpPr>
        <p:spPr>
          <a:xfrm>
            <a:off x="3725554" y="3582816"/>
            <a:ext cx="2003241" cy="584775"/>
          </a:xfrm>
          <a:prstGeom prst="rect">
            <a:avLst/>
          </a:prstGeom>
          <a:noFill/>
        </p:spPr>
        <p:txBody>
          <a:bodyPr wrap="none" rtlCol="0">
            <a:spAutoFit/>
          </a:bodyPr>
          <a:lstStyle/>
          <a:p>
            <a:r>
              <a:rPr lang="en-US" sz="3200" dirty="0" err="1" smtClean="0">
                <a:sym typeface="Wingdings" panose="05000000000000000000" pitchFamily="2" charset="2"/>
              </a:rPr>
              <a:t>Dm</a:t>
            </a:r>
            <a:r>
              <a:rPr lang="en-US" sz="3200" dirty="0" smtClean="0">
                <a:sym typeface="Wingdings" panose="05000000000000000000" pitchFamily="2" charset="2"/>
              </a:rPr>
              <a:t>’ = R</a:t>
            </a:r>
            <a:r>
              <a:rPr lang="en-US" sz="3200" baseline="30000" dirty="0" smtClean="0">
                <a:sym typeface="Wingdings" panose="05000000000000000000" pitchFamily="2" charset="2"/>
              </a:rPr>
              <a:t>T</a:t>
            </a:r>
            <a:r>
              <a:rPr lang="en-US" sz="3200" dirty="0" smtClean="0">
                <a:sym typeface="Wingdings" panose="05000000000000000000" pitchFamily="2" charset="2"/>
              </a:rPr>
              <a:t> d </a:t>
            </a:r>
            <a:endParaRPr lang="en-US" sz="3200" dirty="0"/>
          </a:p>
        </p:txBody>
      </p:sp>
      <p:sp>
        <p:nvSpPr>
          <p:cNvPr id="163" name="TextBox 162"/>
          <p:cNvSpPr txBox="1"/>
          <p:nvPr/>
        </p:nvSpPr>
        <p:spPr>
          <a:xfrm>
            <a:off x="2676683" y="4166949"/>
            <a:ext cx="3136949" cy="523220"/>
          </a:xfrm>
          <a:prstGeom prst="rect">
            <a:avLst/>
          </a:prstGeom>
          <a:noFill/>
        </p:spPr>
        <p:txBody>
          <a:bodyPr wrap="none" rtlCol="0">
            <a:spAutoFit/>
          </a:bodyPr>
          <a:lstStyle/>
          <a:p>
            <a:r>
              <a:rPr lang="en-US" sz="2800" dirty="0" smtClean="0"/>
              <a:t>Multiply by D</a:t>
            </a:r>
            <a:r>
              <a:rPr lang="en-US" sz="2800" baseline="30000" dirty="0" smtClean="0"/>
              <a:t>-1</a:t>
            </a:r>
            <a:r>
              <a:rPr lang="en-US" sz="2800" dirty="0" smtClean="0"/>
              <a:t> gives</a:t>
            </a:r>
            <a:endParaRPr lang="en-US" sz="2800" dirty="0"/>
          </a:p>
        </p:txBody>
      </p:sp>
      <p:sp>
        <p:nvSpPr>
          <p:cNvPr id="175" name="TextBox 174"/>
          <p:cNvSpPr txBox="1"/>
          <p:nvPr/>
        </p:nvSpPr>
        <p:spPr>
          <a:xfrm>
            <a:off x="3720764" y="4656311"/>
            <a:ext cx="2330253" cy="584775"/>
          </a:xfrm>
          <a:prstGeom prst="rect">
            <a:avLst/>
          </a:prstGeom>
          <a:noFill/>
        </p:spPr>
        <p:txBody>
          <a:bodyPr wrap="none" rtlCol="0">
            <a:spAutoFit/>
          </a:bodyPr>
          <a:lstStyle/>
          <a:p>
            <a:r>
              <a:rPr lang="en-US" sz="3200" dirty="0" smtClean="0">
                <a:sym typeface="Wingdings" panose="05000000000000000000" pitchFamily="2" charset="2"/>
              </a:rPr>
              <a:t>m’ = D</a:t>
            </a:r>
            <a:r>
              <a:rPr lang="en-US" sz="3200" baseline="30000" dirty="0" smtClean="0">
                <a:sym typeface="Wingdings" panose="05000000000000000000" pitchFamily="2" charset="2"/>
              </a:rPr>
              <a:t>-1</a:t>
            </a:r>
            <a:r>
              <a:rPr lang="en-US" sz="3200" dirty="0" smtClean="0">
                <a:sym typeface="Wingdings" panose="05000000000000000000" pitchFamily="2" charset="2"/>
              </a:rPr>
              <a:t> R</a:t>
            </a:r>
            <a:r>
              <a:rPr lang="en-US" sz="3200" baseline="30000" dirty="0" smtClean="0">
                <a:sym typeface="Wingdings" panose="05000000000000000000" pitchFamily="2" charset="2"/>
              </a:rPr>
              <a:t>T</a:t>
            </a:r>
            <a:r>
              <a:rPr lang="en-US" sz="3200" dirty="0" smtClean="0">
                <a:sym typeface="Wingdings" panose="05000000000000000000" pitchFamily="2" charset="2"/>
              </a:rPr>
              <a:t> d </a:t>
            </a:r>
            <a:endParaRPr lang="en-US" sz="3200" dirty="0"/>
          </a:p>
        </p:txBody>
      </p:sp>
      <p:sp>
        <p:nvSpPr>
          <p:cNvPr id="176" name="TextBox 175"/>
          <p:cNvSpPr txBox="1"/>
          <p:nvPr/>
        </p:nvSpPr>
        <p:spPr>
          <a:xfrm>
            <a:off x="525152" y="5228767"/>
            <a:ext cx="10721910" cy="523220"/>
          </a:xfrm>
          <a:prstGeom prst="rect">
            <a:avLst/>
          </a:prstGeom>
          <a:noFill/>
        </p:spPr>
        <p:txBody>
          <a:bodyPr wrap="none" rtlCol="0">
            <a:spAutoFit/>
          </a:bodyPr>
          <a:lstStyle/>
          <a:p>
            <a:r>
              <a:rPr lang="en-US" sz="2800" dirty="0" smtClean="0"/>
              <a:t>Threshold eigenvalues </a:t>
            </a:r>
            <a:r>
              <a:rPr lang="en-US" sz="2800" dirty="0" smtClean="0">
                <a:latin typeface="Symbol" panose="05050102010706020507" pitchFamily="18" charset="2"/>
              </a:rPr>
              <a:t>e</a:t>
            </a:r>
            <a:r>
              <a:rPr lang="en-US" sz="2800" dirty="0" smtClean="0"/>
              <a:t> &amp; only keep the M </a:t>
            </a:r>
            <a:r>
              <a:rPr lang="en-US" sz="2800" dirty="0" err="1" smtClean="0"/>
              <a:t>eigencomponents</a:t>
            </a:r>
            <a:r>
              <a:rPr lang="en-US" sz="2800" dirty="0" smtClean="0"/>
              <a:t> </a:t>
            </a:r>
            <a:r>
              <a:rPr lang="en-US" sz="2800" dirty="0" err="1" smtClean="0"/>
              <a:t>s.t.</a:t>
            </a:r>
            <a:r>
              <a:rPr lang="en-US" sz="2800" dirty="0" smtClean="0"/>
              <a:t> |</a:t>
            </a:r>
            <a:r>
              <a:rPr lang="en-US" sz="2800" dirty="0" smtClean="0">
                <a:latin typeface="Symbol" panose="05050102010706020507" pitchFamily="18" charset="2"/>
              </a:rPr>
              <a:t>l</a:t>
            </a:r>
            <a:r>
              <a:rPr lang="en-US" sz="2800" baseline="-25000" dirty="0" smtClean="0"/>
              <a:t>i</a:t>
            </a:r>
            <a:r>
              <a:rPr lang="en-US" sz="2800" dirty="0" smtClean="0"/>
              <a:t> |&gt;</a:t>
            </a:r>
            <a:r>
              <a:rPr lang="en-US" sz="2800" dirty="0" smtClean="0">
                <a:latin typeface="Symbol" panose="05050102010706020507" pitchFamily="18" charset="2"/>
              </a:rPr>
              <a:t>e</a:t>
            </a:r>
            <a:r>
              <a:rPr lang="en-US" sz="2800" dirty="0" smtClean="0"/>
              <a:t> </a:t>
            </a:r>
            <a:endParaRPr lang="en-US" sz="2800" dirty="0"/>
          </a:p>
        </p:txBody>
      </p:sp>
      <p:sp>
        <p:nvSpPr>
          <p:cNvPr id="177" name="TextBox 176"/>
          <p:cNvSpPr txBox="1"/>
          <p:nvPr/>
        </p:nvSpPr>
        <p:spPr>
          <a:xfrm>
            <a:off x="3784514" y="5710633"/>
            <a:ext cx="3690434" cy="584775"/>
          </a:xfrm>
          <a:prstGeom prst="rect">
            <a:avLst/>
          </a:prstGeom>
          <a:noFill/>
        </p:spPr>
        <p:txBody>
          <a:bodyPr wrap="none" rtlCol="0">
            <a:spAutoFit/>
          </a:bodyPr>
          <a:lstStyle/>
          <a:p>
            <a:r>
              <a:rPr lang="en-US" sz="3200" dirty="0" smtClean="0">
                <a:sym typeface="Wingdings" panose="05000000000000000000" pitchFamily="2" charset="2"/>
              </a:rPr>
              <a:t>m ’ = </a:t>
            </a:r>
            <a:r>
              <a:rPr lang="en-US" sz="3200" dirty="0" smtClean="0">
                <a:latin typeface="Symbol" panose="05050102010706020507" pitchFamily="18" charset="2"/>
                <a:sym typeface="Wingdings" panose="05000000000000000000" pitchFamily="2" charset="2"/>
              </a:rPr>
              <a:t>S</a:t>
            </a:r>
            <a:r>
              <a:rPr lang="en-US" sz="3200" baseline="-25000" dirty="0" smtClean="0">
                <a:sym typeface="Wingdings" panose="05000000000000000000" pitchFamily="2" charset="2"/>
              </a:rPr>
              <a:t>i=1…M</a:t>
            </a:r>
            <a:r>
              <a:rPr lang="en-US" sz="3200" dirty="0" smtClean="0">
                <a:sym typeface="Wingdings" panose="05000000000000000000" pitchFamily="2" charset="2"/>
              </a:rPr>
              <a:t> (</a:t>
            </a:r>
            <a:r>
              <a:rPr lang="en-US" sz="3200" b="1" dirty="0" err="1" smtClean="0">
                <a:effectLst>
                  <a:outerShdw blurRad="38100" dist="38100" dir="2700000" algn="tl">
                    <a:srgbClr val="000000">
                      <a:alpha val="43137"/>
                    </a:srgbClr>
                  </a:outerShdw>
                </a:effectLst>
                <a:sym typeface="Wingdings" panose="05000000000000000000" pitchFamily="2" charset="2"/>
              </a:rPr>
              <a:t>r</a:t>
            </a:r>
            <a:r>
              <a:rPr lang="en-US" sz="3200" baseline="-25000" dirty="0" err="1" smtClean="0">
                <a:sym typeface="Wingdings" panose="05000000000000000000" pitchFamily="2" charset="2"/>
              </a:rPr>
              <a:t>i</a:t>
            </a:r>
            <a:r>
              <a:rPr lang="en-US" sz="3200" dirty="0" smtClean="0">
                <a:sym typeface="Wingdings" panose="05000000000000000000" pitchFamily="2" charset="2"/>
              </a:rPr>
              <a:t> ,</a:t>
            </a:r>
            <a:r>
              <a:rPr lang="en-US" sz="3200" b="1" dirty="0" smtClean="0">
                <a:effectLst>
                  <a:outerShdw blurRad="38100" dist="38100" dir="2700000" algn="tl">
                    <a:srgbClr val="000000">
                      <a:alpha val="43137"/>
                    </a:srgbClr>
                  </a:outerShdw>
                </a:effectLst>
                <a:sym typeface="Wingdings" panose="05000000000000000000" pitchFamily="2" charset="2"/>
              </a:rPr>
              <a:t>d</a:t>
            </a:r>
            <a:r>
              <a:rPr lang="en-US" sz="3200" dirty="0" smtClean="0">
                <a:sym typeface="Wingdings" panose="05000000000000000000" pitchFamily="2" charset="2"/>
              </a:rPr>
              <a:t>)/</a:t>
            </a:r>
            <a:r>
              <a:rPr lang="en-US" sz="3200" dirty="0" smtClean="0">
                <a:latin typeface="Symbol" panose="05050102010706020507" pitchFamily="18" charset="2"/>
                <a:sym typeface="Wingdings" panose="05000000000000000000" pitchFamily="2" charset="2"/>
              </a:rPr>
              <a:t>l</a:t>
            </a:r>
            <a:r>
              <a:rPr lang="en-US" sz="3200" baseline="-25000" dirty="0" smtClean="0">
                <a:sym typeface="Wingdings" panose="05000000000000000000" pitchFamily="2" charset="2"/>
              </a:rPr>
              <a:t>i</a:t>
            </a:r>
            <a:r>
              <a:rPr lang="en-US" sz="3200" dirty="0" smtClean="0">
                <a:sym typeface="Wingdings" panose="05000000000000000000" pitchFamily="2" charset="2"/>
              </a:rPr>
              <a:t> </a:t>
            </a:r>
            <a:endParaRPr lang="en-US" sz="3200" dirty="0"/>
          </a:p>
        </p:txBody>
      </p:sp>
      <p:grpSp>
        <p:nvGrpSpPr>
          <p:cNvPr id="28" name="Group 27"/>
          <p:cNvGrpSpPr/>
          <p:nvPr/>
        </p:nvGrpSpPr>
        <p:grpSpPr>
          <a:xfrm>
            <a:off x="3686992" y="1608982"/>
            <a:ext cx="1928733" cy="950582"/>
            <a:chOff x="3720764" y="2046044"/>
            <a:chExt cx="1928733" cy="950582"/>
          </a:xfrm>
        </p:grpSpPr>
        <p:sp>
          <p:nvSpPr>
            <p:cNvPr id="13" name="TextBox 12"/>
            <p:cNvSpPr txBox="1"/>
            <p:nvPr/>
          </p:nvSpPr>
          <p:spPr>
            <a:xfrm>
              <a:off x="3720764" y="2046044"/>
              <a:ext cx="1928733" cy="584775"/>
            </a:xfrm>
            <a:prstGeom prst="rect">
              <a:avLst/>
            </a:prstGeom>
            <a:noFill/>
          </p:spPr>
          <p:txBody>
            <a:bodyPr wrap="none" rtlCol="0">
              <a:spAutoFit/>
            </a:bodyPr>
            <a:lstStyle/>
            <a:p>
              <a:r>
                <a:rPr lang="en-US" sz="3200" dirty="0" smtClean="0"/>
                <a:t>R    D     m’</a:t>
              </a:r>
              <a:endParaRPr lang="en-US" sz="3200" dirty="0"/>
            </a:p>
          </p:txBody>
        </p:sp>
        <p:grpSp>
          <p:nvGrpSpPr>
            <p:cNvPr id="19" name="Group 18"/>
            <p:cNvGrpSpPr/>
            <p:nvPr/>
          </p:nvGrpSpPr>
          <p:grpSpPr>
            <a:xfrm>
              <a:off x="3771066" y="2620447"/>
              <a:ext cx="1728783" cy="376179"/>
              <a:chOff x="3771066" y="2620447"/>
              <a:chExt cx="1728783" cy="376179"/>
            </a:xfrm>
          </p:grpSpPr>
          <p:sp>
            <p:nvSpPr>
              <p:cNvPr id="18" name="Right Brace 17"/>
              <p:cNvSpPr/>
              <p:nvPr/>
            </p:nvSpPr>
            <p:spPr>
              <a:xfrm rot="16200000">
                <a:off x="4327976" y="2438712"/>
                <a:ext cx="349066" cy="766761"/>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8" name="Right Brace 177"/>
              <p:cNvSpPr/>
              <p:nvPr/>
            </p:nvSpPr>
            <p:spPr>
              <a:xfrm rot="16200000">
                <a:off x="5080206" y="2549870"/>
                <a:ext cx="349066" cy="49022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9" name="Right Brace 178"/>
              <p:cNvSpPr/>
              <p:nvPr/>
            </p:nvSpPr>
            <p:spPr>
              <a:xfrm rot="16200000">
                <a:off x="3741813" y="2652825"/>
                <a:ext cx="349066" cy="29055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38" name="TextBox 37"/>
          <p:cNvSpPr txBox="1"/>
          <p:nvPr/>
        </p:nvSpPr>
        <p:spPr>
          <a:xfrm>
            <a:off x="7732058" y="5916069"/>
            <a:ext cx="3799373" cy="369332"/>
          </a:xfrm>
          <a:prstGeom prst="rect">
            <a:avLst/>
          </a:prstGeom>
          <a:noFill/>
        </p:spPr>
        <p:txBody>
          <a:bodyPr wrap="none" rtlCol="0">
            <a:spAutoFit/>
          </a:bodyPr>
          <a:lstStyle/>
          <a:p>
            <a:r>
              <a:rPr lang="en-US" dirty="0" smtClean="0"/>
              <a:t>Reduced number of components of m’</a:t>
            </a:r>
            <a:endParaRPr lang="en-US" dirty="0"/>
          </a:p>
        </p:txBody>
      </p:sp>
      <p:sp>
        <p:nvSpPr>
          <p:cNvPr id="180" name="TextBox 179"/>
          <p:cNvSpPr txBox="1"/>
          <p:nvPr/>
        </p:nvSpPr>
        <p:spPr>
          <a:xfrm>
            <a:off x="1289778" y="6404800"/>
            <a:ext cx="8276625" cy="369332"/>
          </a:xfrm>
          <a:prstGeom prst="rect">
            <a:avLst/>
          </a:prstGeom>
          <a:noFill/>
        </p:spPr>
        <p:txBody>
          <a:bodyPr wrap="none" rtlCol="0">
            <a:spAutoFit/>
          </a:bodyPr>
          <a:lstStyle/>
          <a:p>
            <a:r>
              <a:rPr lang="en-US" dirty="0" smtClean="0"/>
              <a:t>Finite number of CG iterations only reconstructs most significant components of model</a:t>
            </a:r>
            <a:endParaRPr lang="en-US" dirty="0"/>
          </a:p>
        </p:txBody>
      </p:sp>
      <p:sp>
        <p:nvSpPr>
          <p:cNvPr id="5" name="Rectangle 4"/>
          <p:cNvSpPr/>
          <p:nvPr/>
        </p:nvSpPr>
        <p:spPr>
          <a:xfrm>
            <a:off x="2086369" y="2401195"/>
            <a:ext cx="1107996" cy="584775"/>
          </a:xfrm>
          <a:prstGeom prst="rect">
            <a:avLst/>
          </a:prstGeom>
        </p:spPr>
        <p:txBody>
          <a:bodyPr wrap="none">
            <a:spAutoFit/>
          </a:bodyPr>
          <a:lstStyle/>
          <a:p>
            <a:r>
              <a:rPr lang="en-US" sz="3200" dirty="0"/>
              <a:t>Lm=d</a:t>
            </a:r>
          </a:p>
        </p:txBody>
      </p:sp>
      <p:sp>
        <p:nvSpPr>
          <p:cNvPr id="6" name="Rectangle 5"/>
          <p:cNvSpPr/>
          <p:nvPr/>
        </p:nvSpPr>
        <p:spPr>
          <a:xfrm>
            <a:off x="3720764" y="2551370"/>
            <a:ext cx="762466" cy="5549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676194" y="2516647"/>
            <a:ext cx="640525" cy="586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2"/>
          <a:stretch>
            <a:fillRect/>
          </a:stretch>
        </p:blipFill>
        <p:spPr>
          <a:xfrm>
            <a:off x="7894624" y="3538104"/>
            <a:ext cx="4010021" cy="1121223"/>
          </a:xfrm>
          <a:prstGeom prst="rect">
            <a:avLst/>
          </a:prstGeom>
        </p:spPr>
      </p:pic>
      <p:sp>
        <p:nvSpPr>
          <p:cNvPr id="4" name="TextBox 3"/>
          <p:cNvSpPr txBox="1"/>
          <p:nvPr/>
        </p:nvSpPr>
        <p:spPr>
          <a:xfrm>
            <a:off x="4085356" y="1371911"/>
            <a:ext cx="1795556" cy="338554"/>
          </a:xfrm>
          <a:prstGeom prst="rect">
            <a:avLst/>
          </a:prstGeom>
          <a:solidFill>
            <a:srgbClr val="FFFF00"/>
          </a:solidFill>
          <a:ln>
            <a:solidFill>
              <a:srgbClr val="FF0000"/>
            </a:solidFill>
          </a:ln>
        </p:spPr>
        <p:txBody>
          <a:bodyPr wrap="none" rtlCol="0">
            <a:spAutoFit/>
          </a:bodyPr>
          <a:lstStyle/>
          <a:p>
            <a:r>
              <a:rPr lang="en-US" sz="1600" dirty="0" smtClean="0"/>
              <a:t>D = diagonal matrix</a:t>
            </a:r>
            <a:endParaRPr lang="en-US" sz="1600" dirty="0"/>
          </a:p>
        </p:txBody>
      </p:sp>
      <p:grpSp>
        <p:nvGrpSpPr>
          <p:cNvPr id="31" name="Group 30"/>
          <p:cNvGrpSpPr/>
          <p:nvPr/>
        </p:nvGrpSpPr>
        <p:grpSpPr>
          <a:xfrm>
            <a:off x="5887043" y="4400725"/>
            <a:ext cx="2701780" cy="957266"/>
            <a:chOff x="5887043" y="4400725"/>
            <a:chExt cx="2701780" cy="957266"/>
          </a:xfrm>
        </p:grpSpPr>
        <p:grpSp>
          <p:nvGrpSpPr>
            <p:cNvPr id="24" name="Group 23"/>
            <p:cNvGrpSpPr/>
            <p:nvPr/>
          </p:nvGrpSpPr>
          <p:grpSpPr>
            <a:xfrm>
              <a:off x="7099160" y="4402200"/>
              <a:ext cx="1489663" cy="955791"/>
              <a:chOff x="6014471" y="4338260"/>
              <a:chExt cx="1489663" cy="955791"/>
            </a:xfrm>
          </p:grpSpPr>
          <p:grpSp>
            <p:nvGrpSpPr>
              <p:cNvPr id="16" name="Group 15"/>
              <p:cNvGrpSpPr/>
              <p:nvPr/>
            </p:nvGrpSpPr>
            <p:grpSpPr>
              <a:xfrm>
                <a:off x="6051017" y="4338260"/>
                <a:ext cx="1453117" cy="922723"/>
                <a:chOff x="6122632" y="4296047"/>
                <a:chExt cx="1453117" cy="922723"/>
              </a:xfrm>
            </p:grpSpPr>
            <p:sp>
              <p:nvSpPr>
                <p:cNvPr id="8" name="TextBox 7"/>
                <p:cNvSpPr txBox="1"/>
                <p:nvPr/>
              </p:nvSpPr>
              <p:spPr>
                <a:xfrm>
                  <a:off x="6344245" y="4329939"/>
                  <a:ext cx="340158" cy="276999"/>
                </a:xfrm>
                <a:prstGeom prst="rect">
                  <a:avLst/>
                </a:prstGeom>
                <a:noFill/>
              </p:spPr>
              <p:txBody>
                <a:bodyPr wrap="none" rtlCol="0">
                  <a:spAutoFit/>
                </a:bodyPr>
                <a:lstStyle/>
                <a:p>
                  <a:r>
                    <a:rPr lang="en-US" sz="1200" dirty="0" smtClean="0"/>
                    <a:t>r</a:t>
                  </a:r>
                  <a:r>
                    <a:rPr lang="en-US" sz="1200" baseline="-25000" dirty="0" smtClean="0"/>
                    <a:t>11</a:t>
                  </a:r>
                  <a:endParaRPr lang="en-US" sz="1200" dirty="0"/>
                </a:p>
              </p:txBody>
            </p:sp>
            <p:sp>
              <p:nvSpPr>
                <p:cNvPr id="26" name="TextBox 25"/>
                <p:cNvSpPr txBox="1"/>
                <p:nvPr/>
              </p:nvSpPr>
              <p:spPr>
                <a:xfrm>
                  <a:off x="6344245" y="4498419"/>
                  <a:ext cx="340158" cy="276999"/>
                </a:xfrm>
                <a:prstGeom prst="rect">
                  <a:avLst/>
                </a:prstGeom>
                <a:noFill/>
              </p:spPr>
              <p:txBody>
                <a:bodyPr wrap="none" rtlCol="0">
                  <a:spAutoFit/>
                </a:bodyPr>
                <a:lstStyle/>
                <a:p>
                  <a:r>
                    <a:rPr lang="en-US" sz="1200" dirty="0" smtClean="0"/>
                    <a:t>r</a:t>
                  </a:r>
                  <a:r>
                    <a:rPr lang="en-US" sz="1200" baseline="-25000" dirty="0" smtClean="0"/>
                    <a:t>21</a:t>
                  </a:r>
                  <a:endParaRPr lang="en-US" sz="1200" dirty="0"/>
                </a:p>
              </p:txBody>
            </p:sp>
            <p:sp>
              <p:nvSpPr>
                <p:cNvPr id="27" name="TextBox 26"/>
                <p:cNvSpPr txBox="1"/>
                <p:nvPr/>
              </p:nvSpPr>
              <p:spPr>
                <a:xfrm>
                  <a:off x="6344245" y="4908629"/>
                  <a:ext cx="351378" cy="276999"/>
                </a:xfrm>
                <a:prstGeom prst="rect">
                  <a:avLst/>
                </a:prstGeom>
                <a:noFill/>
              </p:spPr>
              <p:txBody>
                <a:bodyPr wrap="none" rtlCol="0">
                  <a:spAutoFit/>
                </a:bodyPr>
                <a:lstStyle/>
                <a:p>
                  <a:r>
                    <a:rPr lang="en-US" sz="1200" dirty="0" smtClean="0"/>
                    <a:t>r</a:t>
                  </a:r>
                  <a:r>
                    <a:rPr lang="en-US" sz="1200" baseline="-25000" dirty="0"/>
                    <a:t>D</a:t>
                  </a:r>
                  <a:r>
                    <a:rPr lang="en-US" sz="1200" baseline="-25000" dirty="0" smtClean="0"/>
                    <a:t>1</a:t>
                  </a:r>
                  <a:endParaRPr lang="en-US" sz="1200" dirty="0"/>
                </a:p>
              </p:txBody>
            </p:sp>
            <p:grpSp>
              <p:nvGrpSpPr>
                <p:cNvPr id="10" name="Group 9"/>
                <p:cNvGrpSpPr/>
                <p:nvPr/>
              </p:nvGrpSpPr>
              <p:grpSpPr>
                <a:xfrm>
                  <a:off x="6391932" y="4555390"/>
                  <a:ext cx="244784" cy="533414"/>
                  <a:chOff x="6996267" y="4690169"/>
                  <a:chExt cx="244784" cy="533414"/>
                </a:xfrm>
              </p:grpSpPr>
              <p:sp>
                <p:nvSpPr>
                  <p:cNvPr id="9" name="TextBox 8"/>
                  <p:cNvSpPr txBox="1"/>
                  <p:nvPr/>
                </p:nvSpPr>
                <p:spPr>
                  <a:xfrm>
                    <a:off x="6998677" y="4690169"/>
                    <a:ext cx="242374" cy="369332"/>
                  </a:xfrm>
                  <a:prstGeom prst="rect">
                    <a:avLst/>
                  </a:prstGeom>
                  <a:noFill/>
                </p:spPr>
                <p:txBody>
                  <a:bodyPr wrap="none" rtlCol="0">
                    <a:spAutoFit/>
                  </a:bodyPr>
                  <a:lstStyle/>
                  <a:p>
                    <a:r>
                      <a:rPr lang="en-US" dirty="0" smtClean="0"/>
                      <a:t>.</a:t>
                    </a:r>
                    <a:endParaRPr lang="en-US" dirty="0"/>
                  </a:p>
                </p:txBody>
              </p:sp>
              <p:sp>
                <p:nvSpPr>
                  <p:cNvPr id="29" name="TextBox 28"/>
                  <p:cNvSpPr txBox="1"/>
                  <p:nvPr/>
                </p:nvSpPr>
                <p:spPr>
                  <a:xfrm>
                    <a:off x="6996267" y="4772210"/>
                    <a:ext cx="242374" cy="369332"/>
                  </a:xfrm>
                  <a:prstGeom prst="rect">
                    <a:avLst/>
                  </a:prstGeom>
                  <a:noFill/>
                </p:spPr>
                <p:txBody>
                  <a:bodyPr wrap="none" rtlCol="0">
                    <a:spAutoFit/>
                  </a:bodyPr>
                  <a:lstStyle/>
                  <a:p>
                    <a:r>
                      <a:rPr lang="en-US" dirty="0" smtClean="0"/>
                      <a:t>.</a:t>
                    </a:r>
                    <a:endParaRPr lang="en-US" dirty="0"/>
                  </a:p>
                </p:txBody>
              </p:sp>
              <p:sp>
                <p:nvSpPr>
                  <p:cNvPr id="30" name="TextBox 29"/>
                  <p:cNvSpPr txBox="1"/>
                  <p:nvPr/>
                </p:nvSpPr>
                <p:spPr>
                  <a:xfrm>
                    <a:off x="6998163" y="4854251"/>
                    <a:ext cx="242374" cy="369332"/>
                  </a:xfrm>
                  <a:prstGeom prst="rect">
                    <a:avLst/>
                  </a:prstGeom>
                  <a:noFill/>
                </p:spPr>
                <p:txBody>
                  <a:bodyPr wrap="none" rtlCol="0">
                    <a:spAutoFit/>
                  </a:bodyPr>
                  <a:lstStyle/>
                  <a:p>
                    <a:r>
                      <a:rPr lang="en-US" dirty="0" smtClean="0"/>
                      <a:t>.</a:t>
                    </a:r>
                    <a:endParaRPr lang="en-US" dirty="0"/>
                  </a:p>
                </p:txBody>
              </p:sp>
            </p:grpSp>
            <p:grpSp>
              <p:nvGrpSpPr>
                <p:cNvPr id="12" name="Group 11"/>
                <p:cNvGrpSpPr/>
                <p:nvPr/>
              </p:nvGrpSpPr>
              <p:grpSpPr>
                <a:xfrm>
                  <a:off x="6122632" y="4334413"/>
                  <a:ext cx="779183" cy="855689"/>
                  <a:chOff x="6122632" y="4334413"/>
                  <a:chExt cx="779183" cy="855689"/>
                </a:xfrm>
              </p:grpSpPr>
              <p:grpSp>
                <p:nvGrpSpPr>
                  <p:cNvPr id="11" name="Group 10"/>
                  <p:cNvGrpSpPr/>
                  <p:nvPr/>
                </p:nvGrpSpPr>
                <p:grpSpPr>
                  <a:xfrm>
                    <a:off x="6550437" y="4334413"/>
                    <a:ext cx="351378" cy="855689"/>
                    <a:chOff x="6543713" y="4334413"/>
                    <a:chExt cx="351378" cy="855689"/>
                  </a:xfrm>
                </p:grpSpPr>
                <p:sp>
                  <p:nvSpPr>
                    <p:cNvPr id="37" name="TextBox 36"/>
                    <p:cNvSpPr txBox="1"/>
                    <p:nvPr/>
                  </p:nvSpPr>
                  <p:spPr>
                    <a:xfrm>
                      <a:off x="6591400" y="4641905"/>
                      <a:ext cx="242374" cy="369332"/>
                    </a:xfrm>
                    <a:prstGeom prst="rect">
                      <a:avLst/>
                    </a:prstGeom>
                    <a:noFill/>
                  </p:spPr>
                  <p:txBody>
                    <a:bodyPr wrap="none" rtlCol="0">
                      <a:spAutoFit/>
                    </a:bodyPr>
                    <a:lstStyle/>
                    <a:p>
                      <a:r>
                        <a:rPr lang="en-US" dirty="0" smtClean="0"/>
                        <a:t>.</a:t>
                      </a:r>
                      <a:endParaRPr lang="en-US" dirty="0"/>
                    </a:p>
                  </p:txBody>
                </p:sp>
                <p:sp>
                  <p:nvSpPr>
                    <p:cNvPr id="32" name="TextBox 31"/>
                    <p:cNvSpPr txBox="1"/>
                    <p:nvPr/>
                  </p:nvSpPr>
                  <p:spPr>
                    <a:xfrm>
                      <a:off x="6543713" y="4334413"/>
                      <a:ext cx="340158" cy="276999"/>
                    </a:xfrm>
                    <a:prstGeom prst="rect">
                      <a:avLst/>
                    </a:prstGeom>
                    <a:noFill/>
                  </p:spPr>
                  <p:txBody>
                    <a:bodyPr wrap="none" rtlCol="0">
                      <a:spAutoFit/>
                    </a:bodyPr>
                    <a:lstStyle/>
                    <a:p>
                      <a:r>
                        <a:rPr lang="en-US" sz="1200" dirty="0" smtClean="0"/>
                        <a:t>r</a:t>
                      </a:r>
                      <a:r>
                        <a:rPr lang="en-US" sz="1200" baseline="-25000" dirty="0" smtClean="0"/>
                        <a:t>12</a:t>
                      </a:r>
                      <a:endParaRPr lang="en-US" sz="1200" dirty="0"/>
                    </a:p>
                  </p:txBody>
                </p:sp>
                <p:sp>
                  <p:nvSpPr>
                    <p:cNvPr id="34" name="TextBox 33"/>
                    <p:cNvSpPr txBox="1"/>
                    <p:nvPr/>
                  </p:nvSpPr>
                  <p:spPr>
                    <a:xfrm>
                      <a:off x="6543713" y="4913103"/>
                      <a:ext cx="351378" cy="276999"/>
                    </a:xfrm>
                    <a:prstGeom prst="rect">
                      <a:avLst/>
                    </a:prstGeom>
                    <a:noFill/>
                  </p:spPr>
                  <p:txBody>
                    <a:bodyPr wrap="none" rtlCol="0">
                      <a:spAutoFit/>
                    </a:bodyPr>
                    <a:lstStyle/>
                    <a:p>
                      <a:r>
                        <a:rPr lang="en-US" sz="1200" dirty="0" smtClean="0"/>
                        <a:t>r</a:t>
                      </a:r>
                      <a:r>
                        <a:rPr lang="en-US" sz="1200" baseline="-25000" dirty="0" smtClean="0"/>
                        <a:t>D2</a:t>
                      </a:r>
                      <a:endParaRPr lang="en-US" sz="1200" dirty="0"/>
                    </a:p>
                  </p:txBody>
                </p:sp>
                <p:sp>
                  <p:nvSpPr>
                    <p:cNvPr id="36" name="TextBox 35"/>
                    <p:cNvSpPr txBox="1"/>
                    <p:nvPr/>
                  </p:nvSpPr>
                  <p:spPr>
                    <a:xfrm>
                      <a:off x="6589856" y="4552300"/>
                      <a:ext cx="242374" cy="369332"/>
                    </a:xfrm>
                    <a:prstGeom prst="rect">
                      <a:avLst/>
                    </a:prstGeom>
                    <a:noFill/>
                  </p:spPr>
                  <p:txBody>
                    <a:bodyPr wrap="none" rtlCol="0">
                      <a:spAutoFit/>
                    </a:bodyPr>
                    <a:lstStyle/>
                    <a:p>
                      <a:r>
                        <a:rPr lang="en-US" dirty="0" smtClean="0"/>
                        <a:t>.</a:t>
                      </a:r>
                      <a:endParaRPr lang="en-US" dirty="0"/>
                    </a:p>
                  </p:txBody>
                </p:sp>
              </p:grpSp>
              <p:sp>
                <p:nvSpPr>
                  <p:cNvPr id="39" name="TextBox 38"/>
                  <p:cNvSpPr txBox="1"/>
                  <p:nvPr/>
                </p:nvSpPr>
                <p:spPr>
                  <a:xfrm>
                    <a:off x="6593296" y="4723946"/>
                    <a:ext cx="242374" cy="369332"/>
                  </a:xfrm>
                  <a:prstGeom prst="rect">
                    <a:avLst/>
                  </a:prstGeom>
                  <a:noFill/>
                </p:spPr>
                <p:txBody>
                  <a:bodyPr wrap="none" rtlCol="0">
                    <a:spAutoFit/>
                  </a:bodyPr>
                  <a:lstStyle/>
                  <a:p>
                    <a:r>
                      <a:rPr lang="en-US" dirty="0" smtClean="0"/>
                      <a:t>.</a:t>
                    </a:r>
                    <a:endParaRPr lang="en-US" dirty="0"/>
                  </a:p>
                </p:txBody>
              </p:sp>
              <p:sp>
                <p:nvSpPr>
                  <p:cNvPr id="33" name="TextBox 32"/>
                  <p:cNvSpPr txBox="1"/>
                  <p:nvPr/>
                </p:nvSpPr>
                <p:spPr>
                  <a:xfrm>
                    <a:off x="6543713" y="4502893"/>
                    <a:ext cx="340158" cy="276999"/>
                  </a:xfrm>
                  <a:prstGeom prst="rect">
                    <a:avLst/>
                  </a:prstGeom>
                  <a:noFill/>
                </p:spPr>
                <p:txBody>
                  <a:bodyPr wrap="none" rtlCol="0">
                    <a:spAutoFit/>
                  </a:bodyPr>
                  <a:lstStyle/>
                  <a:p>
                    <a:r>
                      <a:rPr lang="en-US" sz="1200" dirty="0" smtClean="0"/>
                      <a:t>r</a:t>
                    </a:r>
                    <a:r>
                      <a:rPr lang="en-US" sz="1200" baseline="-25000" dirty="0" smtClean="0"/>
                      <a:t>22</a:t>
                    </a:r>
                    <a:endParaRPr lang="en-US" sz="1200" dirty="0"/>
                  </a:p>
                </p:txBody>
              </p:sp>
              <p:sp>
                <p:nvSpPr>
                  <p:cNvPr id="64" name="TextBox 63"/>
                  <p:cNvSpPr txBox="1"/>
                  <p:nvPr/>
                </p:nvSpPr>
                <p:spPr>
                  <a:xfrm>
                    <a:off x="6127124" y="4728424"/>
                    <a:ext cx="242374" cy="369332"/>
                  </a:xfrm>
                  <a:prstGeom prst="rect">
                    <a:avLst/>
                  </a:prstGeom>
                  <a:noFill/>
                </p:spPr>
                <p:txBody>
                  <a:bodyPr wrap="none" rtlCol="0">
                    <a:spAutoFit/>
                  </a:bodyPr>
                  <a:lstStyle/>
                  <a:p>
                    <a:r>
                      <a:rPr lang="en-US" dirty="0" smtClean="0"/>
                      <a:t>.</a:t>
                    </a:r>
                    <a:endParaRPr lang="en-US" dirty="0"/>
                  </a:p>
                </p:txBody>
              </p:sp>
              <p:sp>
                <p:nvSpPr>
                  <p:cNvPr id="65" name="TextBox 64"/>
                  <p:cNvSpPr txBox="1"/>
                  <p:nvPr/>
                </p:nvSpPr>
                <p:spPr>
                  <a:xfrm>
                    <a:off x="6124878" y="4632042"/>
                    <a:ext cx="242374" cy="369332"/>
                  </a:xfrm>
                  <a:prstGeom prst="rect">
                    <a:avLst/>
                  </a:prstGeom>
                  <a:noFill/>
                </p:spPr>
                <p:txBody>
                  <a:bodyPr wrap="none" rtlCol="0">
                    <a:spAutoFit/>
                  </a:bodyPr>
                  <a:lstStyle/>
                  <a:p>
                    <a:r>
                      <a:rPr lang="en-US" dirty="0" smtClean="0"/>
                      <a:t>.</a:t>
                    </a:r>
                    <a:endParaRPr lang="en-US" dirty="0"/>
                  </a:p>
                </p:txBody>
              </p:sp>
              <p:sp>
                <p:nvSpPr>
                  <p:cNvPr id="66" name="TextBox 65"/>
                  <p:cNvSpPr txBox="1"/>
                  <p:nvPr/>
                </p:nvSpPr>
                <p:spPr>
                  <a:xfrm>
                    <a:off x="6122632" y="4535660"/>
                    <a:ext cx="242374" cy="369332"/>
                  </a:xfrm>
                  <a:prstGeom prst="rect">
                    <a:avLst/>
                  </a:prstGeom>
                  <a:noFill/>
                </p:spPr>
                <p:txBody>
                  <a:bodyPr wrap="none" rtlCol="0">
                    <a:spAutoFit/>
                  </a:bodyPr>
                  <a:lstStyle/>
                  <a:p>
                    <a:r>
                      <a:rPr lang="en-US" dirty="0" smtClean="0"/>
                      <a:t>.</a:t>
                    </a:r>
                    <a:endParaRPr lang="en-US" dirty="0"/>
                  </a:p>
                </p:txBody>
              </p:sp>
            </p:grpSp>
            <p:grpSp>
              <p:nvGrpSpPr>
                <p:cNvPr id="41" name="Group 40"/>
                <p:cNvGrpSpPr/>
                <p:nvPr/>
              </p:nvGrpSpPr>
              <p:grpSpPr>
                <a:xfrm>
                  <a:off x="6904547" y="4338885"/>
                  <a:ext cx="671202" cy="860173"/>
                  <a:chOff x="6543713" y="4334413"/>
                  <a:chExt cx="671202" cy="860173"/>
                </a:xfrm>
              </p:grpSpPr>
              <p:sp>
                <p:nvSpPr>
                  <p:cNvPr id="72" name="TextBox 71"/>
                  <p:cNvSpPr txBox="1"/>
                  <p:nvPr/>
                </p:nvSpPr>
                <p:spPr>
                  <a:xfrm>
                    <a:off x="6925004" y="4544638"/>
                    <a:ext cx="242374" cy="369332"/>
                  </a:xfrm>
                  <a:prstGeom prst="rect">
                    <a:avLst/>
                  </a:prstGeom>
                  <a:noFill/>
                </p:spPr>
                <p:txBody>
                  <a:bodyPr wrap="none" rtlCol="0">
                    <a:spAutoFit/>
                  </a:bodyPr>
                  <a:lstStyle/>
                  <a:p>
                    <a:r>
                      <a:rPr lang="en-US" dirty="0" smtClean="0"/>
                      <a:t>.</a:t>
                    </a:r>
                    <a:endParaRPr lang="en-US" dirty="0"/>
                  </a:p>
                </p:txBody>
              </p:sp>
              <p:grpSp>
                <p:nvGrpSpPr>
                  <p:cNvPr id="42" name="Group 41"/>
                  <p:cNvGrpSpPr/>
                  <p:nvPr/>
                </p:nvGrpSpPr>
                <p:grpSpPr>
                  <a:xfrm>
                    <a:off x="6550437" y="4334413"/>
                    <a:ext cx="664478" cy="860173"/>
                    <a:chOff x="6543713" y="4334413"/>
                    <a:chExt cx="664478" cy="860173"/>
                  </a:xfrm>
                </p:grpSpPr>
                <p:sp>
                  <p:nvSpPr>
                    <p:cNvPr id="45" name="TextBox 44"/>
                    <p:cNvSpPr txBox="1"/>
                    <p:nvPr/>
                  </p:nvSpPr>
                  <p:spPr>
                    <a:xfrm>
                      <a:off x="6591400" y="4641905"/>
                      <a:ext cx="242374" cy="369332"/>
                    </a:xfrm>
                    <a:prstGeom prst="rect">
                      <a:avLst/>
                    </a:prstGeom>
                    <a:noFill/>
                  </p:spPr>
                  <p:txBody>
                    <a:bodyPr wrap="none" rtlCol="0">
                      <a:spAutoFit/>
                    </a:bodyPr>
                    <a:lstStyle/>
                    <a:p>
                      <a:r>
                        <a:rPr lang="en-US" dirty="0" smtClean="0"/>
                        <a:t>.</a:t>
                      </a:r>
                      <a:endParaRPr lang="en-US" dirty="0"/>
                    </a:p>
                  </p:txBody>
                </p:sp>
                <p:sp>
                  <p:nvSpPr>
                    <p:cNvPr id="46" name="TextBox 45"/>
                    <p:cNvSpPr txBox="1"/>
                    <p:nvPr/>
                  </p:nvSpPr>
                  <p:spPr>
                    <a:xfrm>
                      <a:off x="6543713" y="4334413"/>
                      <a:ext cx="354584" cy="276999"/>
                    </a:xfrm>
                    <a:prstGeom prst="rect">
                      <a:avLst/>
                    </a:prstGeom>
                    <a:noFill/>
                  </p:spPr>
                  <p:txBody>
                    <a:bodyPr wrap="none" rtlCol="0">
                      <a:spAutoFit/>
                    </a:bodyPr>
                    <a:lstStyle/>
                    <a:p>
                      <a:r>
                        <a:rPr lang="en-US" sz="1200" dirty="0" smtClean="0"/>
                        <a:t>r</a:t>
                      </a:r>
                      <a:r>
                        <a:rPr lang="en-US" sz="1200" baseline="-25000" dirty="0" smtClean="0"/>
                        <a:t>1N</a:t>
                      </a:r>
                      <a:endParaRPr lang="en-US" sz="1200" dirty="0"/>
                    </a:p>
                  </p:txBody>
                </p:sp>
                <p:sp>
                  <p:nvSpPr>
                    <p:cNvPr id="47" name="TextBox 46"/>
                    <p:cNvSpPr txBox="1"/>
                    <p:nvPr/>
                  </p:nvSpPr>
                  <p:spPr>
                    <a:xfrm>
                      <a:off x="6543713" y="4913103"/>
                      <a:ext cx="365806" cy="276999"/>
                    </a:xfrm>
                    <a:prstGeom prst="rect">
                      <a:avLst/>
                    </a:prstGeom>
                    <a:noFill/>
                  </p:spPr>
                  <p:txBody>
                    <a:bodyPr wrap="none" rtlCol="0">
                      <a:spAutoFit/>
                    </a:bodyPr>
                    <a:lstStyle/>
                    <a:p>
                      <a:r>
                        <a:rPr lang="en-US" sz="1200" dirty="0" err="1" smtClean="0"/>
                        <a:t>r</a:t>
                      </a:r>
                      <a:r>
                        <a:rPr lang="en-US" sz="1200" baseline="-25000" dirty="0" err="1" smtClean="0"/>
                        <a:t>DN</a:t>
                      </a:r>
                      <a:endParaRPr lang="en-US" sz="1200" dirty="0"/>
                    </a:p>
                  </p:txBody>
                </p:sp>
                <p:sp>
                  <p:nvSpPr>
                    <p:cNvPr id="48" name="TextBox 47"/>
                    <p:cNvSpPr txBox="1"/>
                    <p:nvPr/>
                  </p:nvSpPr>
                  <p:spPr>
                    <a:xfrm>
                      <a:off x="6589856" y="4552300"/>
                      <a:ext cx="242374" cy="369332"/>
                    </a:xfrm>
                    <a:prstGeom prst="rect">
                      <a:avLst/>
                    </a:prstGeom>
                    <a:noFill/>
                  </p:spPr>
                  <p:txBody>
                    <a:bodyPr wrap="none" rtlCol="0">
                      <a:spAutoFit/>
                    </a:bodyPr>
                    <a:lstStyle/>
                    <a:p>
                      <a:r>
                        <a:rPr lang="en-US" dirty="0" smtClean="0"/>
                        <a:t>.</a:t>
                      </a:r>
                      <a:endParaRPr lang="en-US" dirty="0"/>
                    </a:p>
                  </p:txBody>
                </p:sp>
                <p:sp>
                  <p:nvSpPr>
                    <p:cNvPr id="67" name="TextBox 66"/>
                    <p:cNvSpPr txBox="1"/>
                    <p:nvPr/>
                  </p:nvSpPr>
                  <p:spPr>
                    <a:xfrm>
                      <a:off x="6877651" y="4338897"/>
                      <a:ext cx="316112" cy="276999"/>
                    </a:xfrm>
                    <a:prstGeom prst="rect">
                      <a:avLst/>
                    </a:prstGeom>
                    <a:noFill/>
                  </p:spPr>
                  <p:txBody>
                    <a:bodyPr wrap="none" rtlCol="0">
                      <a:spAutoFit/>
                    </a:bodyPr>
                    <a:lstStyle/>
                    <a:p>
                      <a:r>
                        <a:rPr lang="en-US" sz="1200" dirty="0" smtClean="0"/>
                        <a:t>d</a:t>
                      </a:r>
                      <a:r>
                        <a:rPr lang="en-US" sz="1200" baseline="-25000" dirty="0" smtClean="0"/>
                        <a:t>1</a:t>
                      </a:r>
                      <a:endParaRPr lang="en-US" sz="1200" dirty="0"/>
                    </a:p>
                  </p:txBody>
                </p:sp>
                <p:sp>
                  <p:nvSpPr>
                    <p:cNvPr id="68" name="TextBox 67"/>
                    <p:cNvSpPr txBox="1"/>
                    <p:nvPr/>
                  </p:nvSpPr>
                  <p:spPr>
                    <a:xfrm>
                      <a:off x="6877651" y="4917587"/>
                      <a:ext cx="330540" cy="276999"/>
                    </a:xfrm>
                    <a:prstGeom prst="rect">
                      <a:avLst/>
                    </a:prstGeom>
                    <a:noFill/>
                  </p:spPr>
                  <p:txBody>
                    <a:bodyPr wrap="none" rtlCol="0">
                      <a:spAutoFit/>
                    </a:bodyPr>
                    <a:lstStyle/>
                    <a:p>
                      <a:r>
                        <a:rPr lang="en-US" sz="1200" dirty="0" err="1" smtClean="0"/>
                        <a:t>d</a:t>
                      </a:r>
                      <a:r>
                        <a:rPr lang="en-US" sz="1200" baseline="-25000" dirty="0" err="1" smtClean="0"/>
                        <a:t>N</a:t>
                      </a:r>
                      <a:endParaRPr lang="en-US" sz="1200" dirty="0"/>
                    </a:p>
                  </p:txBody>
                </p:sp>
              </p:grpSp>
              <p:sp>
                <p:nvSpPr>
                  <p:cNvPr id="43" name="TextBox 42"/>
                  <p:cNvSpPr txBox="1"/>
                  <p:nvPr/>
                </p:nvSpPr>
                <p:spPr>
                  <a:xfrm>
                    <a:off x="6593296" y="4723946"/>
                    <a:ext cx="242374" cy="369332"/>
                  </a:xfrm>
                  <a:prstGeom prst="rect">
                    <a:avLst/>
                  </a:prstGeom>
                  <a:noFill/>
                </p:spPr>
                <p:txBody>
                  <a:bodyPr wrap="none" rtlCol="0">
                    <a:spAutoFit/>
                  </a:bodyPr>
                  <a:lstStyle/>
                  <a:p>
                    <a:r>
                      <a:rPr lang="en-US" dirty="0" smtClean="0"/>
                      <a:t>.</a:t>
                    </a:r>
                    <a:endParaRPr lang="en-US" dirty="0"/>
                  </a:p>
                </p:txBody>
              </p:sp>
              <p:sp>
                <p:nvSpPr>
                  <p:cNvPr id="44" name="TextBox 43"/>
                  <p:cNvSpPr txBox="1"/>
                  <p:nvPr/>
                </p:nvSpPr>
                <p:spPr>
                  <a:xfrm>
                    <a:off x="6543713" y="4502893"/>
                    <a:ext cx="354584" cy="276999"/>
                  </a:xfrm>
                  <a:prstGeom prst="rect">
                    <a:avLst/>
                  </a:prstGeom>
                  <a:noFill/>
                </p:spPr>
                <p:txBody>
                  <a:bodyPr wrap="none" rtlCol="0">
                    <a:spAutoFit/>
                  </a:bodyPr>
                  <a:lstStyle/>
                  <a:p>
                    <a:r>
                      <a:rPr lang="en-US" sz="1200" dirty="0" smtClean="0"/>
                      <a:t>r</a:t>
                    </a:r>
                    <a:r>
                      <a:rPr lang="en-US" sz="1200" baseline="-25000" dirty="0" smtClean="0"/>
                      <a:t>2N</a:t>
                    </a:r>
                    <a:endParaRPr lang="en-US" sz="1200" dirty="0"/>
                  </a:p>
                </p:txBody>
              </p:sp>
              <p:sp>
                <p:nvSpPr>
                  <p:cNvPr id="69" name="TextBox 68"/>
                  <p:cNvSpPr txBox="1"/>
                  <p:nvPr/>
                </p:nvSpPr>
                <p:spPr>
                  <a:xfrm>
                    <a:off x="6927234" y="4728430"/>
                    <a:ext cx="242374" cy="369332"/>
                  </a:xfrm>
                  <a:prstGeom prst="rect">
                    <a:avLst/>
                  </a:prstGeom>
                  <a:noFill/>
                </p:spPr>
                <p:txBody>
                  <a:bodyPr wrap="none" rtlCol="0">
                    <a:spAutoFit/>
                  </a:bodyPr>
                  <a:lstStyle/>
                  <a:p>
                    <a:r>
                      <a:rPr lang="en-US" dirty="0" smtClean="0"/>
                      <a:t>.</a:t>
                    </a:r>
                    <a:endParaRPr lang="en-US" dirty="0"/>
                  </a:p>
                </p:txBody>
              </p:sp>
              <p:sp>
                <p:nvSpPr>
                  <p:cNvPr id="70" name="TextBox 69"/>
                  <p:cNvSpPr txBox="1"/>
                  <p:nvPr/>
                </p:nvSpPr>
                <p:spPr>
                  <a:xfrm>
                    <a:off x="6877651" y="4507377"/>
                    <a:ext cx="316112" cy="276999"/>
                  </a:xfrm>
                  <a:prstGeom prst="rect">
                    <a:avLst/>
                  </a:prstGeom>
                  <a:noFill/>
                </p:spPr>
                <p:txBody>
                  <a:bodyPr wrap="none" rtlCol="0">
                    <a:spAutoFit/>
                  </a:bodyPr>
                  <a:lstStyle/>
                  <a:p>
                    <a:r>
                      <a:rPr lang="en-US" sz="1200" dirty="0" smtClean="0"/>
                      <a:t>d</a:t>
                    </a:r>
                    <a:r>
                      <a:rPr lang="en-US" sz="1200" baseline="-25000" dirty="0" smtClean="0"/>
                      <a:t>2</a:t>
                    </a:r>
                    <a:endParaRPr lang="en-US" sz="1200" dirty="0"/>
                  </a:p>
                </p:txBody>
              </p:sp>
              <p:sp>
                <p:nvSpPr>
                  <p:cNvPr id="71" name="TextBox 70"/>
                  <p:cNvSpPr txBox="1"/>
                  <p:nvPr/>
                </p:nvSpPr>
                <p:spPr>
                  <a:xfrm>
                    <a:off x="6927238" y="4634292"/>
                    <a:ext cx="242374" cy="369332"/>
                  </a:xfrm>
                  <a:prstGeom prst="rect">
                    <a:avLst/>
                  </a:prstGeom>
                  <a:noFill/>
                </p:spPr>
                <p:txBody>
                  <a:bodyPr wrap="none" rtlCol="0">
                    <a:spAutoFit/>
                  </a:bodyPr>
                  <a:lstStyle/>
                  <a:p>
                    <a:r>
                      <a:rPr lang="en-US" dirty="0" smtClean="0"/>
                      <a:t>.</a:t>
                    </a:r>
                    <a:endParaRPr lang="en-US" dirty="0"/>
                  </a:p>
                </p:txBody>
              </p:sp>
            </p:grpSp>
            <p:sp>
              <p:nvSpPr>
                <p:cNvPr id="14" name="TextBox 13"/>
                <p:cNvSpPr txBox="1"/>
                <p:nvPr/>
              </p:nvSpPr>
              <p:spPr>
                <a:xfrm>
                  <a:off x="6715040" y="4299387"/>
                  <a:ext cx="242374" cy="369332"/>
                </a:xfrm>
                <a:prstGeom prst="rect">
                  <a:avLst/>
                </a:prstGeom>
                <a:noFill/>
              </p:spPr>
              <p:txBody>
                <a:bodyPr wrap="none" rtlCol="0">
                  <a:spAutoFit/>
                </a:bodyPr>
                <a:lstStyle/>
                <a:p>
                  <a:r>
                    <a:rPr lang="en-US" dirty="0" smtClean="0"/>
                    <a:t>.</a:t>
                  </a:r>
                  <a:endParaRPr lang="en-US" dirty="0"/>
                </a:p>
              </p:txBody>
            </p:sp>
            <p:sp>
              <p:nvSpPr>
                <p:cNvPr id="50" name="TextBox 49"/>
                <p:cNvSpPr txBox="1"/>
                <p:nvPr/>
              </p:nvSpPr>
              <p:spPr>
                <a:xfrm>
                  <a:off x="6765672" y="4296047"/>
                  <a:ext cx="242374" cy="369332"/>
                </a:xfrm>
                <a:prstGeom prst="rect">
                  <a:avLst/>
                </a:prstGeom>
                <a:noFill/>
              </p:spPr>
              <p:txBody>
                <a:bodyPr wrap="none" rtlCol="0">
                  <a:spAutoFit/>
                </a:bodyPr>
                <a:lstStyle/>
                <a:p>
                  <a:r>
                    <a:rPr lang="en-US" dirty="0" smtClean="0"/>
                    <a:t>.</a:t>
                  </a:r>
                  <a:endParaRPr lang="en-US" dirty="0"/>
                </a:p>
              </p:txBody>
            </p:sp>
            <p:sp>
              <p:nvSpPr>
                <p:cNvPr id="51" name="TextBox 50"/>
                <p:cNvSpPr txBox="1"/>
                <p:nvPr/>
              </p:nvSpPr>
              <p:spPr>
                <a:xfrm>
                  <a:off x="6816304" y="4299431"/>
                  <a:ext cx="242374" cy="369332"/>
                </a:xfrm>
                <a:prstGeom prst="rect">
                  <a:avLst/>
                </a:prstGeom>
                <a:noFill/>
              </p:spPr>
              <p:txBody>
                <a:bodyPr wrap="none" rtlCol="0">
                  <a:spAutoFit/>
                </a:bodyPr>
                <a:lstStyle/>
                <a:p>
                  <a:r>
                    <a:rPr lang="en-US" dirty="0" smtClean="0"/>
                    <a:t>.</a:t>
                  </a:r>
                  <a:endParaRPr lang="en-US" dirty="0"/>
                </a:p>
              </p:txBody>
            </p:sp>
            <p:sp>
              <p:nvSpPr>
                <p:cNvPr id="52" name="TextBox 51"/>
                <p:cNvSpPr txBox="1"/>
                <p:nvPr/>
              </p:nvSpPr>
              <p:spPr>
                <a:xfrm>
                  <a:off x="6712798" y="4458511"/>
                  <a:ext cx="242374" cy="369332"/>
                </a:xfrm>
                <a:prstGeom prst="rect">
                  <a:avLst/>
                </a:prstGeom>
                <a:noFill/>
              </p:spPr>
              <p:txBody>
                <a:bodyPr wrap="none" rtlCol="0">
                  <a:spAutoFit/>
                </a:bodyPr>
                <a:lstStyle/>
                <a:p>
                  <a:r>
                    <a:rPr lang="en-US" dirty="0" smtClean="0"/>
                    <a:t>.</a:t>
                  </a:r>
                  <a:endParaRPr lang="en-US" dirty="0"/>
                </a:p>
              </p:txBody>
            </p:sp>
            <p:sp>
              <p:nvSpPr>
                <p:cNvPr id="53" name="TextBox 52"/>
                <p:cNvSpPr txBox="1"/>
                <p:nvPr/>
              </p:nvSpPr>
              <p:spPr>
                <a:xfrm>
                  <a:off x="6763430" y="4455171"/>
                  <a:ext cx="242374" cy="369332"/>
                </a:xfrm>
                <a:prstGeom prst="rect">
                  <a:avLst/>
                </a:prstGeom>
                <a:noFill/>
              </p:spPr>
              <p:txBody>
                <a:bodyPr wrap="none" rtlCol="0">
                  <a:spAutoFit/>
                </a:bodyPr>
                <a:lstStyle/>
                <a:p>
                  <a:r>
                    <a:rPr lang="en-US" dirty="0" smtClean="0"/>
                    <a:t>.</a:t>
                  </a:r>
                  <a:endParaRPr lang="en-US" dirty="0"/>
                </a:p>
              </p:txBody>
            </p:sp>
            <p:sp>
              <p:nvSpPr>
                <p:cNvPr id="54" name="TextBox 53"/>
                <p:cNvSpPr txBox="1"/>
                <p:nvPr/>
              </p:nvSpPr>
              <p:spPr>
                <a:xfrm>
                  <a:off x="6814062" y="4458555"/>
                  <a:ext cx="242374" cy="369332"/>
                </a:xfrm>
                <a:prstGeom prst="rect">
                  <a:avLst/>
                </a:prstGeom>
                <a:noFill/>
              </p:spPr>
              <p:txBody>
                <a:bodyPr wrap="none" rtlCol="0">
                  <a:spAutoFit/>
                </a:bodyPr>
                <a:lstStyle/>
                <a:p>
                  <a:r>
                    <a:rPr lang="en-US" dirty="0" smtClean="0"/>
                    <a:t>.</a:t>
                  </a:r>
                  <a:endParaRPr lang="en-US" dirty="0"/>
                </a:p>
              </p:txBody>
            </p:sp>
            <p:sp>
              <p:nvSpPr>
                <p:cNvPr id="55" name="TextBox 54"/>
                <p:cNvSpPr txBox="1"/>
                <p:nvPr/>
              </p:nvSpPr>
              <p:spPr>
                <a:xfrm>
                  <a:off x="6730728" y="4846238"/>
                  <a:ext cx="242374" cy="369332"/>
                </a:xfrm>
                <a:prstGeom prst="rect">
                  <a:avLst/>
                </a:prstGeom>
                <a:noFill/>
              </p:spPr>
              <p:txBody>
                <a:bodyPr wrap="none" rtlCol="0">
                  <a:spAutoFit/>
                </a:bodyPr>
                <a:lstStyle/>
                <a:p>
                  <a:r>
                    <a:rPr lang="en-US" dirty="0" smtClean="0"/>
                    <a:t>.</a:t>
                  </a:r>
                  <a:endParaRPr lang="en-US" dirty="0"/>
                </a:p>
              </p:txBody>
            </p:sp>
            <p:sp>
              <p:nvSpPr>
                <p:cNvPr id="56" name="TextBox 55"/>
                <p:cNvSpPr txBox="1"/>
                <p:nvPr/>
              </p:nvSpPr>
              <p:spPr>
                <a:xfrm>
                  <a:off x="6781360" y="4842898"/>
                  <a:ext cx="242374" cy="369332"/>
                </a:xfrm>
                <a:prstGeom prst="rect">
                  <a:avLst/>
                </a:prstGeom>
                <a:noFill/>
              </p:spPr>
              <p:txBody>
                <a:bodyPr wrap="none" rtlCol="0">
                  <a:spAutoFit/>
                </a:bodyPr>
                <a:lstStyle/>
                <a:p>
                  <a:r>
                    <a:rPr lang="en-US" dirty="0" smtClean="0"/>
                    <a:t>.</a:t>
                  </a:r>
                  <a:endParaRPr lang="en-US" dirty="0"/>
                </a:p>
              </p:txBody>
            </p:sp>
            <p:sp>
              <p:nvSpPr>
                <p:cNvPr id="57" name="TextBox 56"/>
                <p:cNvSpPr txBox="1"/>
                <p:nvPr/>
              </p:nvSpPr>
              <p:spPr>
                <a:xfrm>
                  <a:off x="6833659" y="4849438"/>
                  <a:ext cx="242374" cy="369332"/>
                </a:xfrm>
                <a:prstGeom prst="rect">
                  <a:avLst/>
                </a:prstGeom>
                <a:noFill/>
              </p:spPr>
              <p:txBody>
                <a:bodyPr wrap="none" rtlCol="0">
                  <a:spAutoFit/>
                </a:bodyPr>
                <a:lstStyle/>
                <a:p>
                  <a:r>
                    <a:rPr lang="en-US" dirty="0" smtClean="0"/>
                    <a:t>.</a:t>
                  </a:r>
                  <a:endParaRPr lang="en-US" dirty="0"/>
                </a:p>
              </p:txBody>
            </p:sp>
            <p:sp>
              <p:nvSpPr>
                <p:cNvPr id="15" name="Double Bracket 14"/>
                <p:cNvSpPr/>
                <p:nvPr/>
              </p:nvSpPr>
              <p:spPr>
                <a:xfrm>
                  <a:off x="6391932" y="4338885"/>
                  <a:ext cx="867199" cy="87988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0" name="Group 19"/>
              <p:cNvGrpSpPr/>
              <p:nvPr/>
            </p:nvGrpSpPr>
            <p:grpSpPr>
              <a:xfrm>
                <a:off x="6014471" y="4405981"/>
                <a:ext cx="312712" cy="856977"/>
                <a:chOff x="5800063" y="4405981"/>
                <a:chExt cx="312712" cy="856977"/>
              </a:xfrm>
            </p:grpSpPr>
            <p:sp>
              <p:nvSpPr>
                <p:cNvPr id="17" name="TextBox 16"/>
                <p:cNvSpPr txBox="1"/>
                <p:nvPr/>
              </p:nvSpPr>
              <p:spPr>
                <a:xfrm>
                  <a:off x="5800063" y="4405981"/>
                  <a:ext cx="288862"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r</a:t>
                  </a:r>
                  <a:r>
                    <a:rPr lang="en-US" sz="1200" b="1" baseline="-25000" dirty="0" smtClean="0">
                      <a:effectLst>
                        <a:outerShdw blurRad="38100" dist="38100" dir="2700000" algn="tl">
                          <a:srgbClr val="000000">
                            <a:alpha val="43137"/>
                          </a:srgbClr>
                        </a:outerShdw>
                      </a:effectLst>
                    </a:rPr>
                    <a:t>1</a:t>
                  </a:r>
                  <a:endParaRPr lang="en-US" sz="1200" b="1" dirty="0">
                    <a:effectLst>
                      <a:outerShdw blurRad="38100" dist="38100" dir="2700000" algn="tl">
                        <a:srgbClr val="000000">
                          <a:alpha val="43137"/>
                        </a:srgbClr>
                      </a:outerShdw>
                    </a:effectLst>
                  </a:endParaRPr>
                </a:p>
              </p:txBody>
            </p:sp>
            <p:sp>
              <p:nvSpPr>
                <p:cNvPr id="61" name="TextBox 60"/>
                <p:cNvSpPr txBox="1"/>
                <p:nvPr/>
              </p:nvSpPr>
              <p:spPr>
                <a:xfrm>
                  <a:off x="5804539" y="4558381"/>
                  <a:ext cx="288862" cy="276999"/>
                </a:xfrm>
                <a:prstGeom prst="rect">
                  <a:avLst/>
                </a:prstGeom>
                <a:noFill/>
              </p:spPr>
              <p:txBody>
                <a:bodyPr wrap="none" rtlCol="0">
                  <a:spAutoFit/>
                </a:bodyPr>
                <a:lstStyle/>
                <a:p>
                  <a:r>
                    <a:rPr lang="en-US" sz="1200" b="1" dirty="0" smtClean="0">
                      <a:effectLst>
                        <a:outerShdw blurRad="38100" dist="38100" dir="2700000" algn="tl">
                          <a:srgbClr val="000000">
                            <a:alpha val="43137"/>
                          </a:srgbClr>
                        </a:outerShdw>
                      </a:effectLst>
                    </a:rPr>
                    <a:t>r</a:t>
                  </a:r>
                  <a:r>
                    <a:rPr lang="en-US" sz="1200" b="1" baseline="-25000" dirty="0" smtClean="0">
                      <a:effectLst>
                        <a:outerShdw blurRad="38100" dist="38100" dir="2700000" algn="tl">
                          <a:srgbClr val="000000">
                            <a:alpha val="43137"/>
                          </a:srgbClr>
                        </a:outerShdw>
                      </a:effectLst>
                    </a:rPr>
                    <a:t>2</a:t>
                  </a:r>
                  <a:endParaRPr lang="en-US" sz="1200" b="1" dirty="0">
                    <a:effectLst>
                      <a:outerShdw blurRad="38100" dist="38100" dir="2700000" algn="tl">
                        <a:srgbClr val="000000">
                          <a:alpha val="43137"/>
                        </a:srgbClr>
                      </a:outerShdw>
                    </a:effectLst>
                  </a:endParaRPr>
                </a:p>
              </p:txBody>
            </p:sp>
            <p:sp>
              <p:nvSpPr>
                <p:cNvPr id="62" name="TextBox 61"/>
                <p:cNvSpPr txBox="1"/>
                <p:nvPr/>
              </p:nvSpPr>
              <p:spPr>
                <a:xfrm>
                  <a:off x="5809487" y="4985959"/>
                  <a:ext cx="303288" cy="276999"/>
                </a:xfrm>
                <a:prstGeom prst="rect">
                  <a:avLst/>
                </a:prstGeom>
                <a:noFill/>
              </p:spPr>
              <p:txBody>
                <a:bodyPr wrap="none" rtlCol="0">
                  <a:spAutoFit/>
                </a:bodyPr>
                <a:lstStyle/>
                <a:p>
                  <a:r>
                    <a:rPr lang="en-US" sz="1200" b="1" dirty="0" err="1" smtClean="0">
                      <a:effectLst>
                        <a:outerShdw blurRad="38100" dist="38100" dir="2700000" algn="tl">
                          <a:srgbClr val="000000">
                            <a:alpha val="43137"/>
                          </a:srgbClr>
                        </a:outerShdw>
                      </a:effectLst>
                    </a:rPr>
                    <a:t>r</a:t>
                  </a:r>
                  <a:r>
                    <a:rPr lang="en-US" sz="1200" b="1" baseline="-25000" dirty="0" err="1" smtClean="0">
                      <a:effectLst>
                        <a:outerShdw blurRad="38100" dist="38100" dir="2700000" algn="tl">
                          <a:srgbClr val="000000">
                            <a:alpha val="43137"/>
                          </a:srgbClr>
                        </a:outerShdw>
                      </a:effectLst>
                    </a:rPr>
                    <a:t>D</a:t>
                  </a:r>
                  <a:endParaRPr lang="en-US" sz="1200" b="1" dirty="0">
                    <a:effectLst>
                      <a:outerShdw blurRad="38100" dist="38100" dir="2700000" algn="tl">
                        <a:srgbClr val="000000">
                          <a:alpha val="43137"/>
                        </a:srgbClr>
                      </a:outerShdw>
                    </a:effectLst>
                  </a:endParaRPr>
                </a:p>
              </p:txBody>
            </p:sp>
          </p:grpSp>
          <p:sp>
            <p:nvSpPr>
              <p:cNvPr id="21" name="Double Brace 20"/>
              <p:cNvSpPr/>
              <p:nvPr/>
            </p:nvSpPr>
            <p:spPr>
              <a:xfrm>
                <a:off x="7214223" y="4468439"/>
                <a:ext cx="241509" cy="825612"/>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77" name="Group 76"/>
            <p:cNvGrpSpPr/>
            <p:nvPr/>
          </p:nvGrpSpPr>
          <p:grpSpPr>
            <a:xfrm>
              <a:off x="5887043" y="4400725"/>
              <a:ext cx="1206369" cy="922723"/>
              <a:chOff x="6406193" y="4343407"/>
              <a:chExt cx="1206369" cy="922723"/>
            </a:xfrm>
          </p:grpSpPr>
          <p:grpSp>
            <p:nvGrpSpPr>
              <p:cNvPr id="80" name="Group 79"/>
              <p:cNvGrpSpPr/>
              <p:nvPr/>
            </p:nvGrpSpPr>
            <p:grpSpPr>
              <a:xfrm>
                <a:off x="6697676" y="4343407"/>
                <a:ext cx="914886" cy="922723"/>
                <a:chOff x="6344245" y="4296047"/>
                <a:chExt cx="914886" cy="922723"/>
              </a:xfrm>
            </p:grpSpPr>
            <p:sp>
              <p:nvSpPr>
                <p:cNvPr id="86" name="TextBox 85"/>
                <p:cNvSpPr txBox="1"/>
                <p:nvPr/>
              </p:nvSpPr>
              <p:spPr>
                <a:xfrm>
                  <a:off x="6344245" y="4329939"/>
                  <a:ext cx="320922" cy="276999"/>
                </a:xfrm>
                <a:prstGeom prst="rect">
                  <a:avLst/>
                </a:prstGeom>
                <a:noFill/>
              </p:spPr>
              <p:txBody>
                <a:bodyPr wrap="none" rtlCol="0">
                  <a:spAutoFit/>
                </a:bodyPr>
                <a:lstStyle/>
                <a:p>
                  <a:r>
                    <a:rPr lang="en-US" sz="1200" dirty="0" smtClean="0">
                      <a:latin typeface="Symbol" panose="05050102010706020507" pitchFamily="18" charset="2"/>
                    </a:rPr>
                    <a:t>l</a:t>
                  </a:r>
                  <a:r>
                    <a:rPr lang="en-US" sz="1200" baseline="-25000" dirty="0" smtClean="0"/>
                    <a:t>1</a:t>
                  </a:r>
                  <a:endParaRPr lang="en-US" sz="1200" dirty="0"/>
                </a:p>
              </p:txBody>
            </p:sp>
            <p:sp>
              <p:nvSpPr>
                <p:cNvPr id="87" name="TextBox 86"/>
                <p:cNvSpPr txBox="1"/>
                <p:nvPr/>
              </p:nvSpPr>
              <p:spPr>
                <a:xfrm>
                  <a:off x="6344245" y="4498419"/>
                  <a:ext cx="263214" cy="276999"/>
                </a:xfrm>
                <a:prstGeom prst="rect">
                  <a:avLst/>
                </a:prstGeom>
                <a:noFill/>
              </p:spPr>
              <p:txBody>
                <a:bodyPr wrap="none" rtlCol="0">
                  <a:spAutoFit/>
                </a:bodyPr>
                <a:lstStyle/>
                <a:p>
                  <a:r>
                    <a:rPr lang="en-US" sz="1200" dirty="0" smtClean="0"/>
                    <a:t>0</a:t>
                  </a:r>
                  <a:endParaRPr lang="en-US" sz="1200" dirty="0"/>
                </a:p>
              </p:txBody>
            </p:sp>
            <p:sp>
              <p:nvSpPr>
                <p:cNvPr id="88" name="TextBox 87"/>
                <p:cNvSpPr txBox="1"/>
                <p:nvPr/>
              </p:nvSpPr>
              <p:spPr>
                <a:xfrm>
                  <a:off x="6391809" y="4913953"/>
                  <a:ext cx="263214" cy="276999"/>
                </a:xfrm>
                <a:prstGeom prst="rect">
                  <a:avLst/>
                </a:prstGeom>
                <a:noFill/>
              </p:spPr>
              <p:txBody>
                <a:bodyPr wrap="none" rtlCol="0">
                  <a:spAutoFit/>
                </a:bodyPr>
                <a:lstStyle/>
                <a:p>
                  <a:r>
                    <a:rPr lang="en-US" sz="1200" dirty="0" smtClean="0"/>
                    <a:t>0</a:t>
                  </a:r>
                  <a:endParaRPr lang="en-US" sz="1200" dirty="0"/>
                </a:p>
              </p:txBody>
            </p:sp>
            <p:grpSp>
              <p:nvGrpSpPr>
                <p:cNvPr id="89" name="Group 88"/>
                <p:cNvGrpSpPr/>
                <p:nvPr/>
              </p:nvGrpSpPr>
              <p:grpSpPr>
                <a:xfrm>
                  <a:off x="6372372" y="4531065"/>
                  <a:ext cx="251347" cy="563081"/>
                  <a:chOff x="6976707" y="4665844"/>
                  <a:chExt cx="251347" cy="563081"/>
                </a:xfrm>
              </p:grpSpPr>
              <p:sp>
                <p:nvSpPr>
                  <p:cNvPr id="125" name="TextBox 124"/>
                  <p:cNvSpPr txBox="1"/>
                  <p:nvPr/>
                </p:nvSpPr>
                <p:spPr>
                  <a:xfrm>
                    <a:off x="6979009" y="4665844"/>
                    <a:ext cx="242374" cy="369332"/>
                  </a:xfrm>
                  <a:prstGeom prst="rect">
                    <a:avLst/>
                  </a:prstGeom>
                  <a:noFill/>
                </p:spPr>
                <p:txBody>
                  <a:bodyPr wrap="none" rtlCol="0">
                    <a:spAutoFit/>
                  </a:bodyPr>
                  <a:lstStyle/>
                  <a:p>
                    <a:r>
                      <a:rPr lang="en-US" dirty="0" smtClean="0"/>
                      <a:t>.</a:t>
                    </a:r>
                    <a:endParaRPr lang="en-US" dirty="0"/>
                  </a:p>
                </p:txBody>
              </p:sp>
              <p:sp>
                <p:nvSpPr>
                  <p:cNvPr id="126" name="TextBox 125"/>
                  <p:cNvSpPr txBox="1"/>
                  <p:nvPr/>
                </p:nvSpPr>
                <p:spPr>
                  <a:xfrm>
                    <a:off x="6976707" y="4776431"/>
                    <a:ext cx="242374" cy="369332"/>
                  </a:xfrm>
                  <a:prstGeom prst="rect">
                    <a:avLst/>
                  </a:prstGeom>
                  <a:noFill/>
                </p:spPr>
                <p:txBody>
                  <a:bodyPr wrap="none" rtlCol="0">
                    <a:spAutoFit/>
                  </a:bodyPr>
                  <a:lstStyle/>
                  <a:p>
                    <a:r>
                      <a:rPr lang="en-US" dirty="0" smtClean="0"/>
                      <a:t>.</a:t>
                    </a:r>
                    <a:endParaRPr lang="en-US" dirty="0"/>
                  </a:p>
                </p:txBody>
              </p:sp>
              <p:sp>
                <p:nvSpPr>
                  <p:cNvPr id="127" name="TextBox 126"/>
                  <p:cNvSpPr txBox="1"/>
                  <p:nvPr/>
                </p:nvSpPr>
                <p:spPr>
                  <a:xfrm>
                    <a:off x="6985680" y="4859593"/>
                    <a:ext cx="242374" cy="369332"/>
                  </a:xfrm>
                  <a:prstGeom prst="rect">
                    <a:avLst/>
                  </a:prstGeom>
                  <a:noFill/>
                </p:spPr>
                <p:txBody>
                  <a:bodyPr wrap="none" rtlCol="0">
                    <a:spAutoFit/>
                  </a:bodyPr>
                  <a:lstStyle/>
                  <a:p>
                    <a:r>
                      <a:rPr lang="en-US" dirty="0" smtClean="0"/>
                      <a:t>.</a:t>
                    </a:r>
                    <a:endParaRPr lang="en-US" dirty="0"/>
                  </a:p>
                </p:txBody>
              </p:sp>
            </p:grpSp>
            <p:grpSp>
              <p:nvGrpSpPr>
                <p:cNvPr id="90" name="Group 89"/>
                <p:cNvGrpSpPr/>
                <p:nvPr/>
              </p:nvGrpSpPr>
              <p:grpSpPr>
                <a:xfrm>
                  <a:off x="6543713" y="4502893"/>
                  <a:ext cx="320922" cy="687049"/>
                  <a:chOff x="6543713" y="4502893"/>
                  <a:chExt cx="320922" cy="687049"/>
                </a:xfrm>
              </p:grpSpPr>
              <p:grpSp>
                <p:nvGrpSpPr>
                  <p:cNvPr id="115" name="Group 114"/>
                  <p:cNvGrpSpPr/>
                  <p:nvPr/>
                </p:nvGrpSpPr>
                <p:grpSpPr>
                  <a:xfrm>
                    <a:off x="6583433" y="4552300"/>
                    <a:ext cx="263214" cy="637642"/>
                    <a:chOff x="6576709" y="4552300"/>
                    <a:chExt cx="263214" cy="637642"/>
                  </a:xfrm>
                </p:grpSpPr>
                <p:sp>
                  <p:nvSpPr>
                    <p:cNvPr id="121" name="TextBox 120"/>
                    <p:cNvSpPr txBox="1"/>
                    <p:nvPr/>
                  </p:nvSpPr>
                  <p:spPr>
                    <a:xfrm>
                      <a:off x="6591400" y="4641905"/>
                      <a:ext cx="242374" cy="369332"/>
                    </a:xfrm>
                    <a:prstGeom prst="rect">
                      <a:avLst/>
                    </a:prstGeom>
                    <a:noFill/>
                  </p:spPr>
                  <p:txBody>
                    <a:bodyPr wrap="none" rtlCol="0">
                      <a:spAutoFit/>
                    </a:bodyPr>
                    <a:lstStyle/>
                    <a:p>
                      <a:r>
                        <a:rPr lang="en-US" dirty="0" smtClean="0"/>
                        <a:t>.</a:t>
                      </a:r>
                      <a:endParaRPr lang="en-US" dirty="0"/>
                    </a:p>
                  </p:txBody>
                </p:sp>
                <p:sp>
                  <p:nvSpPr>
                    <p:cNvPr id="123" name="TextBox 122"/>
                    <p:cNvSpPr txBox="1"/>
                    <p:nvPr/>
                  </p:nvSpPr>
                  <p:spPr>
                    <a:xfrm>
                      <a:off x="6576709" y="4912943"/>
                      <a:ext cx="263214" cy="276999"/>
                    </a:xfrm>
                    <a:prstGeom prst="rect">
                      <a:avLst/>
                    </a:prstGeom>
                    <a:noFill/>
                  </p:spPr>
                  <p:txBody>
                    <a:bodyPr wrap="none" rtlCol="0">
                      <a:spAutoFit/>
                    </a:bodyPr>
                    <a:lstStyle/>
                    <a:p>
                      <a:r>
                        <a:rPr lang="en-US" sz="1200" dirty="0" smtClean="0"/>
                        <a:t>0</a:t>
                      </a:r>
                      <a:endParaRPr lang="en-US" sz="1200" dirty="0"/>
                    </a:p>
                  </p:txBody>
                </p:sp>
                <p:sp>
                  <p:nvSpPr>
                    <p:cNvPr id="124" name="TextBox 123"/>
                    <p:cNvSpPr txBox="1"/>
                    <p:nvPr/>
                  </p:nvSpPr>
                  <p:spPr>
                    <a:xfrm>
                      <a:off x="6589856" y="4552300"/>
                      <a:ext cx="242374" cy="369332"/>
                    </a:xfrm>
                    <a:prstGeom prst="rect">
                      <a:avLst/>
                    </a:prstGeom>
                    <a:noFill/>
                  </p:spPr>
                  <p:txBody>
                    <a:bodyPr wrap="none" rtlCol="0">
                      <a:spAutoFit/>
                    </a:bodyPr>
                    <a:lstStyle/>
                    <a:p>
                      <a:r>
                        <a:rPr lang="en-US" dirty="0" smtClean="0"/>
                        <a:t>.</a:t>
                      </a:r>
                      <a:endParaRPr lang="en-US" dirty="0"/>
                    </a:p>
                  </p:txBody>
                </p:sp>
              </p:grpSp>
              <p:sp>
                <p:nvSpPr>
                  <p:cNvPr id="116" name="TextBox 115"/>
                  <p:cNvSpPr txBox="1"/>
                  <p:nvPr/>
                </p:nvSpPr>
                <p:spPr>
                  <a:xfrm>
                    <a:off x="6596760" y="4722812"/>
                    <a:ext cx="242374" cy="369332"/>
                  </a:xfrm>
                  <a:prstGeom prst="rect">
                    <a:avLst/>
                  </a:prstGeom>
                  <a:noFill/>
                </p:spPr>
                <p:txBody>
                  <a:bodyPr wrap="none" rtlCol="0">
                    <a:spAutoFit/>
                  </a:bodyPr>
                  <a:lstStyle/>
                  <a:p>
                    <a:r>
                      <a:rPr lang="en-US" dirty="0" smtClean="0"/>
                      <a:t>.</a:t>
                    </a:r>
                    <a:endParaRPr lang="en-US" dirty="0"/>
                  </a:p>
                </p:txBody>
              </p:sp>
              <p:sp>
                <p:nvSpPr>
                  <p:cNvPr id="117" name="TextBox 116"/>
                  <p:cNvSpPr txBox="1"/>
                  <p:nvPr/>
                </p:nvSpPr>
                <p:spPr>
                  <a:xfrm>
                    <a:off x="6543713" y="4502893"/>
                    <a:ext cx="320922" cy="276999"/>
                  </a:xfrm>
                  <a:prstGeom prst="rect">
                    <a:avLst/>
                  </a:prstGeom>
                  <a:noFill/>
                </p:spPr>
                <p:txBody>
                  <a:bodyPr wrap="none" rtlCol="0">
                    <a:spAutoFit/>
                  </a:bodyPr>
                  <a:lstStyle/>
                  <a:p>
                    <a:r>
                      <a:rPr lang="en-US" sz="1200" dirty="0" smtClean="0">
                        <a:latin typeface="Symbol" panose="05050102010706020507" pitchFamily="18" charset="2"/>
                      </a:rPr>
                      <a:t>l</a:t>
                    </a:r>
                    <a:r>
                      <a:rPr lang="en-US" sz="1200" baseline="-25000" dirty="0" smtClean="0"/>
                      <a:t>2</a:t>
                    </a:r>
                    <a:endParaRPr lang="en-US" sz="1200" dirty="0"/>
                  </a:p>
                </p:txBody>
              </p:sp>
            </p:grpSp>
            <p:grpSp>
              <p:nvGrpSpPr>
                <p:cNvPr id="91" name="Group 90"/>
                <p:cNvGrpSpPr/>
                <p:nvPr/>
              </p:nvGrpSpPr>
              <p:grpSpPr>
                <a:xfrm>
                  <a:off x="6922013" y="4366207"/>
                  <a:ext cx="335348" cy="828845"/>
                  <a:chOff x="6561179" y="4361735"/>
                  <a:chExt cx="335348" cy="828845"/>
                </a:xfrm>
              </p:grpSpPr>
              <p:grpSp>
                <p:nvGrpSpPr>
                  <p:cNvPr id="103" name="Group 102"/>
                  <p:cNvGrpSpPr/>
                  <p:nvPr/>
                </p:nvGrpSpPr>
                <p:grpSpPr>
                  <a:xfrm>
                    <a:off x="6561179" y="4361735"/>
                    <a:ext cx="335348" cy="828845"/>
                    <a:chOff x="6554455" y="4361735"/>
                    <a:chExt cx="335348" cy="828845"/>
                  </a:xfrm>
                </p:grpSpPr>
                <p:sp>
                  <p:nvSpPr>
                    <p:cNvPr id="109" name="TextBox 108"/>
                    <p:cNvSpPr txBox="1"/>
                    <p:nvPr/>
                  </p:nvSpPr>
                  <p:spPr>
                    <a:xfrm>
                      <a:off x="6591400" y="4641905"/>
                      <a:ext cx="242374" cy="369332"/>
                    </a:xfrm>
                    <a:prstGeom prst="rect">
                      <a:avLst/>
                    </a:prstGeom>
                    <a:noFill/>
                  </p:spPr>
                  <p:txBody>
                    <a:bodyPr wrap="none" rtlCol="0">
                      <a:spAutoFit/>
                    </a:bodyPr>
                    <a:lstStyle/>
                    <a:p>
                      <a:r>
                        <a:rPr lang="en-US" dirty="0" smtClean="0"/>
                        <a:t>.</a:t>
                      </a:r>
                      <a:endParaRPr lang="en-US" dirty="0"/>
                    </a:p>
                  </p:txBody>
                </p:sp>
                <p:sp>
                  <p:nvSpPr>
                    <p:cNvPr id="110" name="TextBox 109"/>
                    <p:cNvSpPr txBox="1"/>
                    <p:nvPr/>
                  </p:nvSpPr>
                  <p:spPr>
                    <a:xfrm>
                      <a:off x="6563764" y="4361735"/>
                      <a:ext cx="263214" cy="276999"/>
                    </a:xfrm>
                    <a:prstGeom prst="rect">
                      <a:avLst/>
                    </a:prstGeom>
                    <a:noFill/>
                  </p:spPr>
                  <p:txBody>
                    <a:bodyPr wrap="none" rtlCol="0">
                      <a:spAutoFit/>
                    </a:bodyPr>
                    <a:lstStyle/>
                    <a:p>
                      <a:r>
                        <a:rPr lang="en-US" sz="1200" dirty="0" smtClean="0"/>
                        <a:t>0</a:t>
                      </a:r>
                      <a:endParaRPr lang="en-US" sz="1200" dirty="0"/>
                    </a:p>
                  </p:txBody>
                </p:sp>
                <p:sp>
                  <p:nvSpPr>
                    <p:cNvPr id="111" name="TextBox 110"/>
                    <p:cNvSpPr txBox="1"/>
                    <p:nvPr/>
                  </p:nvSpPr>
                  <p:spPr>
                    <a:xfrm>
                      <a:off x="6554455" y="4913581"/>
                      <a:ext cx="335348" cy="276999"/>
                    </a:xfrm>
                    <a:prstGeom prst="rect">
                      <a:avLst/>
                    </a:prstGeom>
                    <a:noFill/>
                  </p:spPr>
                  <p:txBody>
                    <a:bodyPr wrap="none" rtlCol="0">
                      <a:spAutoFit/>
                    </a:bodyPr>
                    <a:lstStyle/>
                    <a:p>
                      <a:r>
                        <a:rPr lang="en-US" sz="1200" dirty="0" err="1" smtClean="0">
                          <a:latin typeface="Symbol" panose="05050102010706020507" pitchFamily="18" charset="2"/>
                        </a:rPr>
                        <a:t>l</a:t>
                      </a:r>
                      <a:r>
                        <a:rPr lang="en-US" sz="1200" baseline="-25000" dirty="0" err="1" smtClean="0"/>
                        <a:t>N</a:t>
                      </a:r>
                      <a:endParaRPr lang="en-US" sz="1200" dirty="0"/>
                    </a:p>
                  </p:txBody>
                </p:sp>
                <p:sp>
                  <p:nvSpPr>
                    <p:cNvPr id="112" name="TextBox 111"/>
                    <p:cNvSpPr txBox="1"/>
                    <p:nvPr/>
                  </p:nvSpPr>
                  <p:spPr>
                    <a:xfrm>
                      <a:off x="6589856" y="4552300"/>
                      <a:ext cx="242374" cy="369332"/>
                    </a:xfrm>
                    <a:prstGeom prst="rect">
                      <a:avLst/>
                    </a:prstGeom>
                    <a:noFill/>
                  </p:spPr>
                  <p:txBody>
                    <a:bodyPr wrap="none" rtlCol="0">
                      <a:spAutoFit/>
                    </a:bodyPr>
                    <a:lstStyle/>
                    <a:p>
                      <a:r>
                        <a:rPr lang="en-US" dirty="0" smtClean="0"/>
                        <a:t>.</a:t>
                      </a:r>
                      <a:endParaRPr lang="en-US" dirty="0"/>
                    </a:p>
                  </p:txBody>
                </p:sp>
              </p:grpSp>
              <p:sp>
                <p:nvSpPr>
                  <p:cNvPr id="104" name="TextBox 103"/>
                  <p:cNvSpPr txBox="1"/>
                  <p:nvPr/>
                </p:nvSpPr>
                <p:spPr>
                  <a:xfrm>
                    <a:off x="6593296" y="4723946"/>
                    <a:ext cx="242374" cy="369332"/>
                  </a:xfrm>
                  <a:prstGeom prst="rect">
                    <a:avLst/>
                  </a:prstGeom>
                  <a:noFill/>
                </p:spPr>
                <p:txBody>
                  <a:bodyPr wrap="none" rtlCol="0">
                    <a:spAutoFit/>
                  </a:bodyPr>
                  <a:lstStyle/>
                  <a:p>
                    <a:r>
                      <a:rPr lang="en-US" dirty="0" smtClean="0"/>
                      <a:t>.</a:t>
                    </a:r>
                    <a:endParaRPr lang="en-US" dirty="0"/>
                  </a:p>
                </p:txBody>
              </p:sp>
              <p:sp>
                <p:nvSpPr>
                  <p:cNvPr id="105" name="TextBox 104"/>
                  <p:cNvSpPr txBox="1"/>
                  <p:nvPr/>
                </p:nvSpPr>
                <p:spPr>
                  <a:xfrm>
                    <a:off x="6577286" y="4516573"/>
                    <a:ext cx="263214" cy="276999"/>
                  </a:xfrm>
                  <a:prstGeom prst="rect">
                    <a:avLst/>
                  </a:prstGeom>
                  <a:noFill/>
                </p:spPr>
                <p:txBody>
                  <a:bodyPr wrap="none" rtlCol="0">
                    <a:spAutoFit/>
                  </a:bodyPr>
                  <a:lstStyle/>
                  <a:p>
                    <a:r>
                      <a:rPr lang="en-US" sz="1200" dirty="0" smtClean="0"/>
                      <a:t>0</a:t>
                    </a:r>
                    <a:endParaRPr lang="en-US" sz="1200" dirty="0"/>
                  </a:p>
                </p:txBody>
              </p:sp>
            </p:grpSp>
            <p:sp>
              <p:nvSpPr>
                <p:cNvPr id="92" name="TextBox 91"/>
                <p:cNvSpPr txBox="1"/>
                <p:nvPr/>
              </p:nvSpPr>
              <p:spPr>
                <a:xfrm>
                  <a:off x="6715040" y="4299387"/>
                  <a:ext cx="242374" cy="369332"/>
                </a:xfrm>
                <a:prstGeom prst="rect">
                  <a:avLst/>
                </a:prstGeom>
                <a:noFill/>
              </p:spPr>
              <p:txBody>
                <a:bodyPr wrap="none" rtlCol="0">
                  <a:spAutoFit/>
                </a:bodyPr>
                <a:lstStyle/>
                <a:p>
                  <a:r>
                    <a:rPr lang="en-US" dirty="0" smtClean="0"/>
                    <a:t>.</a:t>
                  </a:r>
                  <a:endParaRPr lang="en-US" dirty="0"/>
                </a:p>
              </p:txBody>
            </p:sp>
            <p:sp>
              <p:nvSpPr>
                <p:cNvPr id="93" name="TextBox 92"/>
                <p:cNvSpPr txBox="1"/>
                <p:nvPr/>
              </p:nvSpPr>
              <p:spPr>
                <a:xfrm>
                  <a:off x="6765672" y="4296047"/>
                  <a:ext cx="242374" cy="369332"/>
                </a:xfrm>
                <a:prstGeom prst="rect">
                  <a:avLst/>
                </a:prstGeom>
                <a:noFill/>
              </p:spPr>
              <p:txBody>
                <a:bodyPr wrap="none" rtlCol="0">
                  <a:spAutoFit/>
                </a:bodyPr>
                <a:lstStyle/>
                <a:p>
                  <a:r>
                    <a:rPr lang="en-US" dirty="0" smtClean="0"/>
                    <a:t>.</a:t>
                  </a:r>
                  <a:endParaRPr lang="en-US" dirty="0"/>
                </a:p>
              </p:txBody>
            </p:sp>
            <p:sp>
              <p:nvSpPr>
                <p:cNvPr id="94" name="TextBox 93"/>
                <p:cNvSpPr txBox="1"/>
                <p:nvPr/>
              </p:nvSpPr>
              <p:spPr>
                <a:xfrm>
                  <a:off x="6816304" y="4299431"/>
                  <a:ext cx="242374" cy="369332"/>
                </a:xfrm>
                <a:prstGeom prst="rect">
                  <a:avLst/>
                </a:prstGeom>
                <a:noFill/>
              </p:spPr>
              <p:txBody>
                <a:bodyPr wrap="none" rtlCol="0">
                  <a:spAutoFit/>
                </a:bodyPr>
                <a:lstStyle/>
                <a:p>
                  <a:r>
                    <a:rPr lang="en-US" dirty="0" smtClean="0"/>
                    <a:t>.</a:t>
                  </a:r>
                  <a:endParaRPr lang="en-US" dirty="0"/>
                </a:p>
              </p:txBody>
            </p:sp>
            <p:sp>
              <p:nvSpPr>
                <p:cNvPr id="95" name="TextBox 94"/>
                <p:cNvSpPr txBox="1"/>
                <p:nvPr/>
              </p:nvSpPr>
              <p:spPr>
                <a:xfrm>
                  <a:off x="6712798" y="4458511"/>
                  <a:ext cx="242374" cy="369332"/>
                </a:xfrm>
                <a:prstGeom prst="rect">
                  <a:avLst/>
                </a:prstGeom>
                <a:noFill/>
              </p:spPr>
              <p:txBody>
                <a:bodyPr wrap="none" rtlCol="0">
                  <a:spAutoFit/>
                </a:bodyPr>
                <a:lstStyle/>
                <a:p>
                  <a:r>
                    <a:rPr lang="en-US" dirty="0" smtClean="0"/>
                    <a:t>.</a:t>
                  </a:r>
                  <a:endParaRPr lang="en-US" dirty="0"/>
                </a:p>
              </p:txBody>
            </p:sp>
            <p:sp>
              <p:nvSpPr>
                <p:cNvPr id="96" name="TextBox 95"/>
                <p:cNvSpPr txBox="1"/>
                <p:nvPr/>
              </p:nvSpPr>
              <p:spPr>
                <a:xfrm>
                  <a:off x="6763430" y="4455171"/>
                  <a:ext cx="242374" cy="369332"/>
                </a:xfrm>
                <a:prstGeom prst="rect">
                  <a:avLst/>
                </a:prstGeom>
                <a:noFill/>
              </p:spPr>
              <p:txBody>
                <a:bodyPr wrap="none" rtlCol="0">
                  <a:spAutoFit/>
                </a:bodyPr>
                <a:lstStyle/>
                <a:p>
                  <a:r>
                    <a:rPr lang="en-US" dirty="0" smtClean="0"/>
                    <a:t>.</a:t>
                  </a:r>
                  <a:endParaRPr lang="en-US" dirty="0"/>
                </a:p>
              </p:txBody>
            </p:sp>
            <p:sp>
              <p:nvSpPr>
                <p:cNvPr id="97" name="TextBox 96"/>
                <p:cNvSpPr txBox="1"/>
                <p:nvPr/>
              </p:nvSpPr>
              <p:spPr>
                <a:xfrm>
                  <a:off x="6814062" y="4458555"/>
                  <a:ext cx="242374" cy="369332"/>
                </a:xfrm>
                <a:prstGeom prst="rect">
                  <a:avLst/>
                </a:prstGeom>
                <a:noFill/>
              </p:spPr>
              <p:txBody>
                <a:bodyPr wrap="none" rtlCol="0">
                  <a:spAutoFit/>
                </a:bodyPr>
                <a:lstStyle/>
                <a:p>
                  <a:r>
                    <a:rPr lang="en-US" dirty="0" smtClean="0"/>
                    <a:t>.</a:t>
                  </a:r>
                  <a:endParaRPr lang="en-US" dirty="0"/>
                </a:p>
              </p:txBody>
            </p:sp>
            <p:sp>
              <p:nvSpPr>
                <p:cNvPr id="98" name="TextBox 97"/>
                <p:cNvSpPr txBox="1"/>
                <p:nvPr/>
              </p:nvSpPr>
              <p:spPr>
                <a:xfrm>
                  <a:off x="6730728" y="4846238"/>
                  <a:ext cx="242374" cy="369332"/>
                </a:xfrm>
                <a:prstGeom prst="rect">
                  <a:avLst/>
                </a:prstGeom>
                <a:noFill/>
              </p:spPr>
              <p:txBody>
                <a:bodyPr wrap="none" rtlCol="0">
                  <a:spAutoFit/>
                </a:bodyPr>
                <a:lstStyle/>
                <a:p>
                  <a:r>
                    <a:rPr lang="en-US" dirty="0" smtClean="0"/>
                    <a:t>.</a:t>
                  </a:r>
                  <a:endParaRPr lang="en-US" dirty="0"/>
                </a:p>
              </p:txBody>
            </p:sp>
            <p:sp>
              <p:nvSpPr>
                <p:cNvPr id="99" name="TextBox 98"/>
                <p:cNvSpPr txBox="1"/>
                <p:nvPr/>
              </p:nvSpPr>
              <p:spPr>
                <a:xfrm>
                  <a:off x="6781360" y="4842898"/>
                  <a:ext cx="242374" cy="369332"/>
                </a:xfrm>
                <a:prstGeom prst="rect">
                  <a:avLst/>
                </a:prstGeom>
                <a:noFill/>
              </p:spPr>
              <p:txBody>
                <a:bodyPr wrap="none" rtlCol="0">
                  <a:spAutoFit/>
                </a:bodyPr>
                <a:lstStyle/>
                <a:p>
                  <a:r>
                    <a:rPr lang="en-US" dirty="0" smtClean="0"/>
                    <a:t>.</a:t>
                  </a:r>
                  <a:endParaRPr lang="en-US" dirty="0"/>
                </a:p>
              </p:txBody>
            </p:sp>
            <p:sp>
              <p:nvSpPr>
                <p:cNvPr id="100" name="TextBox 99"/>
                <p:cNvSpPr txBox="1"/>
                <p:nvPr/>
              </p:nvSpPr>
              <p:spPr>
                <a:xfrm>
                  <a:off x="6833659" y="4849438"/>
                  <a:ext cx="242374" cy="369332"/>
                </a:xfrm>
                <a:prstGeom prst="rect">
                  <a:avLst/>
                </a:prstGeom>
                <a:noFill/>
              </p:spPr>
              <p:txBody>
                <a:bodyPr wrap="none" rtlCol="0">
                  <a:spAutoFit/>
                </a:bodyPr>
                <a:lstStyle/>
                <a:p>
                  <a:r>
                    <a:rPr lang="en-US" dirty="0" smtClean="0"/>
                    <a:t>.</a:t>
                  </a:r>
                  <a:endParaRPr lang="en-US" dirty="0"/>
                </a:p>
              </p:txBody>
            </p:sp>
            <p:sp>
              <p:nvSpPr>
                <p:cNvPr id="101" name="Double Bracket 100"/>
                <p:cNvSpPr/>
                <p:nvPr/>
              </p:nvSpPr>
              <p:spPr>
                <a:xfrm>
                  <a:off x="6391932" y="4338885"/>
                  <a:ext cx="867199" cy="879885"/>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9" name="TextBox 78"/>
              <p:cNvSpPr txBox="1"/>
              <p:nvPr/>
            </p:nvSpPr>
            <p:spPr>
              <a:xfrm>
                <a:off x="6406193" y="4708932"/>
                <a:ext cx="300082" cy="369332"/>
              </a:xfrm>
              <a:prstGeom prst="rect">
                <a:avLst/>
              </a:prstGeom>
              <a:noFill/>
            </p:spPr>
            <p:txBody>
              <a:bodyPr wrap="none" rtlCol="0">
                <a:spAutoFit/>
              </a:bodyPr>
              <a:lstStyle/>
              <a:p>
                <a:r>
                  <a:rPr lang="en-US" dirty="0" smtClean="0"/>
                  <a:t>=</a:t>
                </a:r>
                <a:endParaRPr lang="en-US" sz="2800" b="1" dirty="0">
                  <a:effectLst>
                    <a:outerShdw blurRad="38100" dist="38100" dir="2700000" algn="tl">
                      <a:srgbClr val="000000">
                        <a:alpha val="43137"/>
                      </a:srgbClr>
                    </a:outerShdw>
                  </a:effectLst>
                  <a:latin typeface="Symbol" panose="05050102010706020507" pitchFamily="18" charset="2"/>
                </a:endParaRPr>
              </a:p>
            </p:txBody>
          </p:sp>
        </p:grpSp>
      </p:grpSp>
    </p:spTree>
    <p:extLst>
      <p:ext uri="{BB962C8B-B14F-4D97-AF65-F5344CB8AC3E}">
        <p14:creationId xmlns:p14="http://schemas.microsoft.com/office/powerpoint/2010/main" val="3491665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0" nodeType="clickEffect">
                                  <p:stCondLst>
                                    <p:cond delay="0"/>
                                  </p:stCondLst>
                                  <p:childTnLst>
                                    <p:set>
                                      <p:cBhvr>
                                        <p:cTn id="15" dur="1" fill="hold">
                                          <p:stCondLst>
                                            <p:cond delay="0"/>
                                          </p:stCondLst>
                                        </p:cTn>
                                        <p:tgtEl>
                                          <p:spTgt spid="2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5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5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6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7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wipe(left)">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7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6" grpId="0"/>
      <p:bldP spid="158" grpId="0"/>
      <p:bldP spid="163" grpId="0"/>
      <p:bldP spid="175" grpId="0"/>
      <p:bldP spid="176" grpId="0"/>
      <p:bldP spid="177" grpId="0"/>
      <p:bldP spid="38" grpId="0"/>
      <p:bldP spid="180" grpId="0"/>
      <p:bldP spid="6" grpId="0" animBg="1"/>
      <p:bldP spid="23"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551410" y="251551"/>
            <a:ext cx="9232336"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Random Noise is Uncorrelated</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cxnSp>
        <p:nvCxnSpPr>
          <p:cNvPr id="8" name="Straight Connector 7"/>
          <p:cNvCxnSpPr/>
          <p:nvPr/>
        </p:nvCxnSpPr>
        <p:spPr>
          <a:xfrm>
            <a:off x="1619143" y="1659466"/>
            <a:ext cx="16933" cy="2201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380999" y="3251200"/>
            <a:ext cx="28448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31" name="Group 30"/>
          <p:cNvGrpSpPr/>
          <p:nvPr/>
        </p:nvGrpSpPr>
        <p:grpSpPr>
          <a:xfrm>
            <a:off x="304802" y="2015068"/>
            <a:ext cx="2692398" cy="1913465"/>
            <a:chOff x="304802" y="2015068"/>
            <a:chExt cx="2692398" cy="1913465"/>
          </a:xfrm>
        </p:grpSpPr>
        <p:sp>
          <p:nvSpPr>
            <p:cNvPr id="15" name="Oval 14"/>
            <p:cNvSpPr/>
            <p:nvPr/>
          </p:nvSpPr>
          <p:spPr>
            <a:xfrm>
              <a:off x="2810933" y="36068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65200" y="37592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2048932" y="3454401"/>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 29"/>
            <p:cNvGrpSpPr/>
            <p:nvPr/>
          </p:nvGrpSpPr>
          <p:grpSpPr>
            <a:xfrm>
              <a:off x="304802" y="2015068"/>
              <a:ext cx="2539998" cy="1439333"/>
              <a:chOff x="304802" y="2015068"/>
              <a:chExt cx="2539998" cy="1439333"/>
            </a:xfrm>
          </p:grpSpPr>
          <p:sp>
            <p:nvSpPr>
              <p:cNvPr id="11" name="Oval 10"/>
              <p:cNvSpPr/>
              <p:nvPr/>
            </p:nvSpPr>
            <p:spPr>
              <a:xfrm>
                <a:off x="2658533" y="24892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12800" y="26416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1896532" y="27940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150535" y="20150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04802" y="21674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388534" y="23198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302935" y="31326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57202" y="32850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540934" y="2980269"/>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 name="Group 11"/>
          <p:cNvGrpSpPr/>
          <p:nvPr/>
        </p:nvGrpSpPr>
        <p:grpSpPr>
          <a:xfrm>
            <a:off x="431804" y="2556939"/>
            <a:ext cx="2472262" cy="1219194"/>
            <a:chOff x="524938" y="2641600"/>
            <a:chExt cx="2472262" cy="1219194"/>
          </a:xfrm>
        </p:grpSpPr>
        <p:sp>
          <p:nvSpPr>
            <p:cNvPr id="24" name="Oval 23"/>
            <p:cNvSpPr/>
            <p:nvPr/>
          </p:nvSpPr>
          <p:spPr>
            <a:xfrm>
              <a:off x="2810933" y="2641600"/>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2353734" y="2794000"/>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896535" y="3098797"/>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439336" y="3285063"/>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982137" y="3403597"/>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24938" y="3691461"/>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TextBox 31"/>
          <p:cNvSpPr txBox="1"/>
          <p:nvPr/>
        </p:nvSpPr>
        <p:spPr>
          <a:xfrm>
            <a:off x="973669" y="1099517"/>
            <a:ext cx="1188146" cy="584775"/>
          </a:xfrm>
          <a:prstGeom prst="rect">
            <a:avLst/>
          </a:prstGeom>
          <a:noFill/>
        </p:spPr>
        <p:txBody>
          <a:bodyPr wrap="none" rtlCol="0">
            <a:spAutoFit/>
          </a:bodyPr>
          <a:lstStyle/>
          <a:p>
            <a:r>
              <a:rPr lang="en-US" sz="3200" b="1" dirty="0" smtClean="0">
                <a:effectLst>
                  <a:outerShdw blurRad="38100" dist="38100" dir="2700000" algn="tl">
                    <a:srgbClr val="000000">
                      <a:alpha val="43137"/>
                    </a:srgbClr>
                  </a:outerShdw>
                </a:effectLst>
              </a:rPr>
              <a:t>d=</a:t>
            </a:r>
            <a:r>
              <a:rPr lang="en-US" sz="3200" b="1" dirty="0" err="1" smtClean="0">
                <a:solidFill>
                  <a:schemeClr val="accent1"/>
                </a:solidFill>
                <a:effectLst>
                  <a:outerShdw blurRad="38100" dist="38100" dir="2700000" algn="tl">
                    <a:srgbClr val="000000">
                      <a:alpha val="43137"/>
                    </a:srgbClr>
                  </a:outerShdw>
                </a:effectLst>
              </a:rPr>
              <a:t>n</a:t>
            </a:r>
            <a:r>
              <a:rPr lang="en-US" sz="3200" b="1" dirty="0" err="1" smtClean="0">
                <a:effectLst>
                  <a:outerShdw blurRad="38100" dist="38100" dir="2700000" algn="tl">
                    <a:srgbClr val="000000">
                      <a:alpha val="43137"/>
                    </a:srgbClr>
                  </a:outerShdw>
                </a:effectLst>
              </a:rPr>
              <a:t>+</a:t>
            </a:r>
            <a:r>
              <a:rPr lang="en-US" sz="3200" b="1" dirty="0" err="1" smtClean="0">
                <a:solidFill>
                  <a:srgbClr val="FF0000"/>
                </a:solidFill>
                <a:effectLst>
                  <a:outerShdw blurRad="38100" dist="38100" dir="2700000" algn="tl">
                    <a:srgbClr val="000000">
                      <a:alpha val="43137"/>
                    </a:srgbClr>
                  </a:outerShdw>
                </a:effectLst>
              </a:rPr>
              <a:t>s</a:t>
            </a:r>
            <a:endParaRPr lang="en-US" sz="3200" b="1" dirty="0">
              <a:solidFill>
                <a:srgbClr val="FF0000"/>
              </a:solidFill>
              <a:effectLst>
                <a:outerShdw blurRad="38100" dist="38100" dir="2700000" algn="tl">
                  <a:srgbClr val="000000">
                    <a:alpha val="43137"/>
                  </a:srgbClr>
                </a:outerShdw>
              </a:effectLst>
            </a:endParaRPr>
          </a:p>
        </p:txBody>
      </p:sp>
      <p:sp>
        <p:nvSpPr>
          <p:cNvPr id="33" name="TextBox 32"/>
          <p:cNvSpPr txBox="1"/>
          <p:nvPr/>
        </p:nvSpPr>
        <p:spPr>
          <a:xfrm>
            <a:off x="4060608" y="2932841"/>
            <a:ext cx="389850" cy="584775"/>
          </a:xfrm>
          <a:prstGeom prst="rect">
            <a:avLst/>
          </a:prstGeom>
          <a:noFill/>
        </p:spPr>
        <p:txBody>
          <a:bodyPr wrap="none" rtlCol="0">
            <a:spAutoFit/>
          </a:bodyPr>
          <a:lstStyle/>
          <a:p>
            <a:r>
              <a:rPr lang="en-US" sz="3200" dirty="0" smtClean="0"/>
              <a:t>=</a:t>
            </a:r>
            <a:endParaRPr lang="en-US" sz="3200" dirty="0"/>
          </a:p>
        </p:txBody>
      </p:sp>
      <p:cxnSp>
        <p:nvCxnSpPr>
          <p:cNvPr id="35" name="Straight Connector 34"/>
          <p:cNvCxnSpPr/>
          <p:nvPr/>
        </p:nvCxnSpPr>
        <p:spPr>
          <a:xfrm>
            <a:off x="6561665" y="1650163"/>
            <a:ext cx="16933" cy="2201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323521" y="3241897"/>
            <a:ext cx="28448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oup 50"/>
          <p:cNvGrpSpPr/>
          <p:nvPr/>
        </p:nvGrpSpPr>
        <p:grpSpPr>
          <a:xfrm>
            <a:off x="5374326" y="2547636"/>
            <a:ext cx="2472262" cy="1219194"/>
            <a:chOff x="524938" y="2641600"/>
            <a:chExt cx="2472262" cy="1219194"/>
          </a:xfrm>
        </p:grpSpPr>
        <p:sp>
          <p:nvSpPr>
            <p:cNvPr id="52" name="Oval 51"/>
            <p:cNvSpPr/>
            <p:nvPr/>
          </p:nvSpPr>
          <p:spPr>
            <a:xfrm>
              <a:off x="2810933" y="2641600"/>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2353734" y="2794000"/>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1896535" y="3098797"/>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1439336" y="3285063"/>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flipV="1">
              <a:off x="1048679" y="3522127"/>
              <a:ext cx="177211" cy="20346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24938" y="3691461"/>
              <a:ext cx="186267" cy="169333"/>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8" name="TextBox 57"/>
          <p:cNvSpPr txBox="1"/>
          <p:nvPr/>
        </p:nvSpPr>
        <p:spPr>
          <a:xfrm>
            <a:off x="6474991" y="1099518"/>
            <a:ext cx="344966" cy="584775"/>
          </a:xfrm>
          <a:prstGeom prst="rect">
            <a:avLst/>
          </a:prstGeom>
          <a:noFill/>
        </p:spPr>
        <p:txBody>
          <a:bodyPr wrap="none" rtlCol="0">
            <a:spAutoFit/>
          </a:bodyPr>
          <a:lstStyle/>
          <a:p>
            <a:r>
              <a:rPr lang="en-US" sz="3200" b="1" dirty="0" smtClean="0">
                <a:solidFill>
                  <a:srgbClr val="FF0000"/>
                </a:solidFill>
                <a:effectLst>
                  <a:outerShdw blurRad="38100" dist="38100" dir="2700000" algn="tl">
                    <a:srgbClr val="000000">
                      <a:alpha val="43137"/>
                    </a:srgbClr>
                  </a:outerShdw>
                </a:effectLst>
              </a:rPr>
              <a:t>s</a:t>
            </a:r>
            <a:endParaRPr lang="en-US" sz="3200" b="1" dirty="0">
              <a:solidFill>
                <a:srgbClr val="FF0000"/>
              </a:solidFill>
              <a:effectLst>
                <a:outerShdw blurRad="38100" dist="38100" dir="2700000" algn="tl">
                  <a:srgbClr val="000000">
                    <a:alpha val="43137"/>
                  </a:srgbClr>
                </a:outerShdw>
              </a:effectLst>
            </a:endParaRPr>
          </a:p>
        </p:txBody>
      </p:sp>
      <p:cxnSp>
        <p:nvCxnSpPr>
          <p:cNvPr id="59" name="Straight Connector 58"/>
          <p:cNvCxnSpPr/>
          <p:nvPr/>
        </p:nvCxnSpPr>
        <p:spPr>
          <a:xfrm>
            <a:off x="10249113" y="1599627"/>
            <a:ext cx="16933" cy="2201334"/>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010969" y="3191361"/>
            <a:ext cx="28448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61" name="Group 60"/>
          <p:cNvGrpSpPr/>
          <p:nvPr/>
        </p:nvGrpSpPr>
        <p:grpSpPr>
          <a:xfrm>
            <a:off x="8934772" y="1955229"/>
            <a:ext cx="2692398" cy="1913465"/>
            <a:chOff x="304802" y="2015068"/>
            <a:chExt cx="2692398" cy="1913465"/>
          </a:xfrm>
        </p:grpSpPr>
        <p:sp>
          <p:nvSpPr>
            <p:cNvPr id="62" name="Oval 61"/>
            <p:cNvSpPr/>
            <p:nvPr/>
          </p:nvSpPr>
          <p:spPr>
            <a:xfrm>
              <a:off x="2810933" y="36068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965200" y="37592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2048932" y="3454401"/>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5" name="Group 64"/>
            <p:cNvGrpSpPr/>
            <p:nvPr/>
          </p:nvGrpSpPr>
          <p:grpSpPr>
            <a:xfrm>
              <a:off x="304802" y="2015068"/>
              <a:ext cx="2539998" cy="1439333"/>
              <a:chOff x="304802" y="2015068"/>
              <a:chExt cx="2539998" cy="1439333"/>
            </a:xfrm>
          </p:grpSpPr>
          <p:sp>
            <p:nvSpPr>
              <p:cNvPr id="66" name="Oval 65"/>
              <p:cNvSpPr/>
              <p:nvPr/>
            </p:nvSpPr>
            <p:spPr>
              <a:xfrm>
                <a:off x="2658533" y="24892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812800" y="26416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896532" y="2794000"/>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150535" y="20150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304802" y="21674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388534" y="23198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302935" y="31326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457202" y="3285068"/>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540934" y="2980269"/>
                <a:ext cx="186267" cy="1693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82" name="TextBox 81"/>
          <p:cNvSpPr txBox="1"/>
          <p:nvPr/>
        </p:nvSpPr>
        <p:spPr>
          <a:xfrm>
            <a:off x="10016494" y="1056479"/>
            <a:ext cx="404278" cy="584775"/>
          </a:xfrm>
          <a:prstGeom prst="rect">
            <a:avLst/>
          </a:prstGeom>
          <a:noFill/>
        </p:spPr>
        <p:txBody>
          <a:bodyPr wrap="none" rtlCol="0">
            <a:spAutoFit/>
          </a:bodyPr>
          <a:lstStyle/>
          <a:p>
            <a:r>
              <a:rPr lang="en-US" sz="3200" b="1" dirty="0" smtClean="0">
                <a:solidFill>
                  <a:schemeClr val="accent1"/>
                </a:solidFill>
                <a:effectLst>
                  <a:outerShdw blurRad="38100" dist="38100" dir="2700000" algn="tl">
                    <a:srgbClr val="000000">
                      <a:alpha val="43137"/>
                    </a:srgbClr>
                  </a:outerShdw>
                </a:effectLst>
              </a:rPr>
              <a:t>n</a:t>
            </a:r>
            <a:endParaRPr lang="en-US" sz="3200" b="1" dirty="0">
              <a:solidFill>
                <a:srgbClr val="FF0000"/>
              </a:solidFill>
              <a:effectLst>
                <a:outerShdw blurRad="38100" dist="38100" dir="2700000" algn="tl">
                  <a:srgbClr val="000000">
                    <a:alpha val="43137"/>
                  </a:srgbClr>
                </a:outerShdw>
              </a:effectLst>
            </a:endParaRPr>
          </a:p>
        </p:txBody>
      </p:sp>
      <p:sp>
        <p:nvSpPr>
          <p:cNvPr id="34" name="TextBox 33"/>
          <p:cNvSpPr txBox="1"/>
          <p:nvPr/>
        </p:nvSpPr>
        <p:spPr>
          <a:xfrm>
            <a:off x="8251873" y="1249001"/>
            <a:ext cx="338554" cy="461665"/>
          </a:xfrm>
          <a:prstGeom prst="rect">
            <a:avLst/>
          </a:prstGeom>
          <a:noFill/>
        </p:spPr>
        <p:txBody>
          <a:bodyPr wrap="none" rtlCol="0">
            <a:spAutoFit/>
          </a:bodyPr>
          <a:lstStyle/>
          <a:p>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p:txBody>
      </p:sp>
      <p:sp>
        <p:nvSpPr>
          <p:cNvPr id="84" name="TextBox 83"/>
          <p:cNvSpPr txBox="1"/>
          <p:nvPr/>
        </p:nvSpPr>
        <p:spPr>
          <a:xfrm>
            <a:off x="8377788" y="2898711"/>
            <a:ext cx="389850" cy="584775"/>
          </a:xfrm>
          <a:prstGeom prst="rect">
            <a:avLst/>
          </a:prstGeom>
          <a:noFill/>
        </p:spPr>
        <p:txBody>
          <a:bodyPr wrap="none" rtlCol="0">
            <a:spAutoFit/>
          </a:bodyPr>
          <a:lstStyle/>
          <a:p>
            <a:r>
              <a:rPr lang="en-US" sz="3200" dirty="0" smtClean="0"/>
              <a:t>+</a:t>
            </a:r>
            <a:endParaRPr lang="en-US" sz="3200" dirty="0"/>
          </a:p>
        </p:txBody>
      </p:sp>
      <p:sp>
        <p:nvSpPr>
          <p:cNvPr id="85" name="TextBox 84"/>
          <p:cNvSpPr txBox="1"/>
          <p:nvPr/>
        </p:nvSpPr>
        <p:spPr>
          <a:xfrm>
            <a:off x="4060608" y="1087108"/>
            <a:ext cx="389850" cy="584775"/>
          </a:xfrm>
          <a:prstGeom prst="rect">
            <a:avLst/>
          </a:prstGeom>
          <a:noFill/>
        </p:spPr>
        <p:txBody>
          <a:bodyPr wrap="none" rtlCol="0">
            <a:spAutoFit/>
          </a:bodyPr>
          <a:lstStyle/>
          <a:p>
            <a:r>
              <a:rPr lang="en-US" sz="3200" dirty="0" smtClean="0"/>
              <a:t>=</a:t>
            </a:r>
            <a:endParaRPr lang="en-US" sz="3200" dirty="0"/>
          </a:p>
        </p:txBody>
      </p:sp>
      <p:sp>
        <p:nvSpPr>
          <p:cNvPr id="87" name="TextBox 86"/>
          <p:cNvSpPr txBox="1"/>
          <p:nvPr/>
        </p:nvSpPr>
        <p:spPr>
          <a:xfrm>
            <a:off x="5491623" y="4713292"/>
            <a:ext cx="2421817" cy="523220"/>
          </a:xfrm>
          <a:prstGeom prst="rect">
            <a:avLst/>
          </a:prstGeom>
          <a:noFill/>
        </p:spPr>
        <p:txBody>
          <a:bodyPr wrap="none" rtlCol="0">
            <a:spAutoFit/>
          </a:bodyPr>
          <a:lstStyle/>
          <a:p>
            <a:r>
              <a:rPr lang="en-US" sz="2800" b="1" dirty="0" smtClean="0">
                <a:solidFill>
                  <a:srgbClr val="FF0000"/>
                </a:solidFill>
                <a:effectLst>
                  <a:outerShdw blurRad="38100" dist="38100" dir="2700000" algn="tl">
                    <a:srgbClr val="000000">
                      <a:alpha val="43137"/>
                    </a:srgbClr>
                  </a:outerShdw>
                </a:effectLst>
              </a:rPr>
              <a:t>&lt; x</a:t>
            </a:r>
            <a:r>
              <a:rPr lang="en-US" sz="2800" b="1" baseline="-25000" dirty="0" smtClean="0">
                <a:solidFill>
                  <a:srgbClr val="FF0000"/>
                </a:solidFill>
                <a:effectLst>
                  <a:outerShdw blurRad="38100" dist="38100" dir="2700000" algn="tl">
                    <a:srgbClr val="000000">
                      <a:alpha val="43137"/>
                    </a:srgbClr>
                  </a:outerShdw>
                </a:effectLst>
              </a:rPr>
              <a:t>1</a:t>
            </a:r>
            <a:r>
              <a:rPr lang="en-US" sz="2800" b="1" dirty="0" smtClean="0">
                <a:solidFill>
                  <a:srgbClr val="FF0000"/>
                </a:solidFill>
                <a:effectLst>
                  <a:outerShdw blurRad="38100" dist="38100" dir="2700000" algn="tl">
                    <a:srgbClr val="000000">
                      <a:alpha val="43137"/>
                    </a:srgbClr>
                  </a:outerShdw>
                </a:effectLst>
              </a:rPr>
              <a:t> ,x</a:t>
            </a:r>
            <a:r>
              <a:rPr lang="en-US" sz="2800" b="1" baseline="-25000" dirty="0" smtClean="0">
                <a:solidFill>
                  <a:srgbClr val="FF0000"/>
                </a:solidFill>
                <a:effectLst>
                  <a:outerShdw blurRad="38100" dist="38100" dir="2700000" algn="tl">
                    <a:srgbClr val="000000">
                      <a:alpha val="43137"/>
                    </a:srgbClr>
                  </a:outerShdw>
                </a:effectLst>
              </a:rPr>
              <a:t>2 </a:t>
            </a:r>
            <a:r>
              <a:rPr lang="en-US" sz="2800" b="1" dirty="0" smtClean="0">
                <a:solidFill>
                  <a:srgbClr val="FF0000"/>
                </a:solidFill>
                <a:effectLst>
                  <a:outerShdw blurRad="38100" dist="38100" dir="2700000" algn="tl">
                    <a:srgbClr val="000000">
                      <a:alpha val="43137"/>
                    </a:srgbClr>
                  </a:outerShdw>
                </a:effectLst>
              </a:rPr>
              <a:t>&gt; =huge</a:t>
            </a:r>
            <a:endParaRPr lang="en-US" sz="2800" b="1" dirty="0">
              <a:solidFill>
                <a:srgbClr val="FF0000"/>
              </a:solidFill>
              <a:effectLst>
                <a:outerShdw blurRad="38100" dist="38100" dir="2700000" algn="tl">
                  <a:srgbClr val="000000">
                    <a:alpha val="43137"/>
                  </a:srgbClr>
                </a:outerShdw>
              </a:effectLst>
            </a:endParaRPr>
          </a:p>
        </p:txBody>
      </p:sp>
      <p:sp>
        <p:nvSpPr>
          <p:cNvPr id="88" name="TextBox 87"/>
          <p:cNvSpPr txBox="1"/>
          <p:nvPr/>
        </p:nvSpPr>
        <p:spPr>
          <a:xfrm>
            <a:off x="491069" y="4675033"/>
            <a:ext cx="4302781" cy="523220"/>
          </a:xfrm>
          <a:prstGeom prst="rect">
            <a:avLst/>
          </a:prstGeom>
          <a:noFill/>
        </p:spPr>
        <p:txBody>
          <a:bodyPr wrap="none" rtlCol="0">
            <a:spAutoFit/>
          </a:bodyPr>
          <a:lstStyle/>
          <a:p>
            <a:r>
              <a:rPr lang="en-US" sz="2800" b="1" dirty="0" smtClean="0">
                <a:effectLst>
                  <a:outerShdw blurRad="38100" dist="38100" dir="2700000" algn="tl">
                    <a:srgbClr val="000000">
                      <a:alpha val="43137"/>
                    </a:srgbClr>
                  </a:outerShdw>
                </a:effectLst>
              </a:rPr>
              <a:t>&lt;x</a:t>
            </a:r>
            <a:r>
              <a:rPr lang="en-US" sz="2800" b="1" baseline="-25000" dirty="0" smtClean="0">
                <a:effectLst>
                  <a:outerShdw blurRad="38100" dist="38100" dir="2700000" algn="tl">
                    <a:srgbClr val="000000">
                      <a:alpha val="43137"/>
                    </a:srgbClr>
                  </a:outerShdw>
                </a:effectLst>
              </a:rPr>
              <a:t>1</a:t>
            </a:r>
            <a:r>
              <a:rPr lang="en-US" sz="2800" b="1" dirty="0" smtClean="0">
                <a:effectLst>
                  <a:outerShdw blurRad="38100" dist="38100" dir="2700000" algn="tl">
                    <a:srgbClr val="000000">
                      <a:alpha val="43137"/>
                    </a:srgbClr>
                  </a:outerShdw>
                </a:effectLst>
              </a:rPr>
              <a:t> ,x</a:t>
            </a:r>
            <a:r>
              <a:rPr lang="en-US" sz="2800" b="1" baseline="-25000" dirty="0" smtClean="0">
                <a:effectLst>
                  <a:outerShdw blurRad="38100" dist="38100" dir="2700000" algn="tl">
                    <a:srgbClr val="000000">
                      <a:alpha val="43137"/>
                    </a:srgbClr>
                  </a:outerShdw>
                </a:effectLst>
              </a:rPr>
              <a:t>2</a:t>
            </a:r>
            <a:r>
              <a:rPr lang="en-US" sz="2800" b="1" dirty="0" smtClean="0">
                <a:effectLst>
                  <a:outerShdw blurRad="38100" dist="38100" dir="2700000" algn="tl">
                    <a:srgbClr val="000000">
                      <a:alpha val="43137"/>
                    </a:srgbClr>
                  </a:outerShdw>
                </a:effectLst>
              </a:rPr>
              <a:t>&gt; </a:t>
            </a:r>
            <a:r>
              <a:rPr lang="en-US" sz="2800" b="1" dirty="0" smtClean="0">
                <a:solidFill>
                  <a:srgbClr val="FF0000"/>
                </a:solidFill>
                <a:effectLst>
                  <a:outerShdw blurRad="38100" dist="38100" dir="2700000" algn="tl">
                    <a:srgbClr val="000000">
                      <a:alpha val="43137"/>
                    </a:srgbClr>
                  </a:outerShdw>
                </a:effectLst>
              </a:rPr>
              <a:t>= &lt;</a:t>
            </a:r>
            <a:r>
              <a:rPr lang="en-US" sz="2800" b="1" dirty="0">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x</a:t>
            </a:r>
            <a:r>
              <a:rPr lang="en-US" sz="2800" b="1" baseline="-25000" dirty="0" smtClean="0">
                <a:solidFill>
                  <a:srgbClr val="FF0000"/>
                </a:solidFill>
                <a:effectLst>
                  <a:outerShdw blurRad="38100" dist="38100" dir="2700000" algn="tl">
                    <a:srgbClr val="000000">
                      <a:alpha val="43137"/>
                    </a:srgbClr>
                  </a:outerShdw>
                </a:effectLst>
              </a:rPr>
              <a:t>1</a:t>
            </a:r>
            <a:r>
              <a:rPr lang="en-US" sz="2800" b="1" dirty="0" smtClean="0">
                <a:solidFill>
                  <a:srgbClr val="FF0000"/>
                </a:solidFill>
                <a:effectLst>
                  <a:outerShdw blurRad="38100" dist="38100" dir="2700000" algn="tl">
                    <a:srgbClr val="000000">
                      <a:alpha val="43137"/>
                    </a:srgbClr>
                  </a:outerShdw>
                </a:effectLst>
              </a:rPr>
              <a:t> ,x</a:t>
            </a:r>
            <a:r>
              <a:rPr lang="en-US" sz="2800" b="1" baseline="-25000" dirty="0" smtClean="0">
                <a:solidFill>
                  <a:srgbClr val="FF0000"/>
                </a:solidFill>
                <a:effectLst>
                  <a:outerShdw blurRad="38100" dist="38100" dir="2700000" algn="tl">
                    <a:srgbClr val="000000">
                      <a:alpha val="43137"/>
                    </a:srgbClr>
                  </a:outerShdw>
                </a:effectLst>
              </a:rPr>
              <a:t>2 </a:t>
            </a:r>
            <a:r>
              <a:rPr lang="en-US" sz="2800" b="1" dirty="0" smtClean="0">
                <a:solidFill>
                  <a:srgbClr val="FF0000"/>
                </a:solidFill>
                <a:effectLst>
                  <a:outerShdw blurRad="38100" dist="38100" dir="2700000" algn="tl">
                    <a:srgbClr val="000000">
                      <a:alpha val="43137"/>
                    </a:srgbClr>
                  </a:outerShdw>
                </a:effectLst>
              </a:rPr>
              <a:t>&gt;+</a:t>
            </a:r>
            <a:r>
              <a:rPr lang="en-US" sz="2800" b="1" dirty="0" smtClean="0">
                <a:solidFill>
                  <a:schemeClr val="accent1"/>
                </a:solidFill>
                <a:effectLst>
                  <a:outerShdw blurRad="38100" dist="38100" dir="2700000" algn="tl">
                    <a:srgbClr val="000000">
                      <a:alpha val="43137"/>
                    </a:srgbClr>
                  </a:outerShdw>
                </a:effectLst>
              </a:rPr>
              <a:t>&lt;</a:t>
            </a:r>
            <a:r>
              <a:rPr lang="en-US" sz="2800" b="1" dirty="0" smtClean="0">
                <a:effectLst>
                  <a:outerShdw blurRad="38100" dist="38100" dir="2700000" algn="tl">
                    <a:srgbClr val="000000">
                      <a:alpha val="43137"/>
                    </a:srgbClr>
                  </a:outerShdw>
                </a:effectLst>
              </a:rPr>
              <a:t> </a:t>
            </a:r>
            <a:r>
              <a:rPr lang="en-US" sz="2800" b="1" dirty="0" smtClean="0">
                <a:solidFill>
                  <a:srgbClr val="00B0F0"/>
                </a:solidFill>
                <a:effectLst>
                  <a:outerShdw blurRad="38100" dist="38100" dir="2700000" algn="tl">
                    <a:srgbClr val="000000">
                      <a:alpha val="43137"/>
                    </a:srgbClr>
                  </a:outerShdw>
                </a:effectLst>
              </a:rPr>
              <a:t>x</a:t>
            </a:r>
            <a:r>
              <a:rPr lang="en-US" sz="2800" b="1" baseline="-25000" dirty="0" smtClean="0">
                <a:solidFill>
                  <a:srgbClr val="00B0F0"/>
                </a:solidFill>
                <a:effectLst>
                  <a:outerShdw blurRad="38100" dist="38100" dir="2700000" algn="tl">
                    <a:srgbClr val="000000">
                      <a:alpha val="43137"/>
                    </a:srgbClr>
                  </a:outerShdw>
                </a:effectLst>
              </a:rPr>
              <a:t>1</a:t>
            </a:r>
            <a:r>
              <a:rPr lang="en-US" sz="2800" b="1" dirty="0" smtClean="0">
                <a:solidFill>
                  <a:srgbClr val="00B0F0"/>
                </a:solidFill>
                <a:effectLst>
                  <a:outerShdw blurRad="38100" dist="38100" dir="2700000" algn="tl">
                    <a:srgbClr val="000000">
                      <a:alpha val="43137"/>
                    </a:srgbClr>
                  </a:outerShdw>
                </a:effectLst>
              </a:rPr>
              <a:t> ,x</a:t>
            </a:r>
            <a:r>
              <a:rPr lang="en-US" sz="2800" b="1" baseline="-25000" dirty="0" smtClean="0">
                <a:solidFill>
                  <a:srgbClr val="00B0F0"/>
                </a:solidFill>
                <a:effectLst>
                  <a:outerShdw blurRad="38100" dist="38100" dir="2700000" algn="tl">
                    <a:srgbClr val="000000">
                      <a:alpha val="43137"/>
                    </a:srgbClr>
                  </a:outerShdw>
                </a:effectLst>
              </a:rPr>
              <a:t>2 </a:t>
            </a:r>
            <a:r>
              <a:rPr lang="en-US" sz="2800" b="1" dirty="0" smtClean="0">
                <a:solidFill>
                  <a:srgbClr val="FF0000"/>
                </a:solidFill>
                <a:effectLst>
                  <a:outerShdw blurRad="38100" dist="38100" dir="2700000" algn="tl">
                    <a:srgbClr val="000000">
                      <a:alpha val="43137"/>
                    </a:srgbClr>
                  </a:outerShdw>
                </a:effectLst>
              </a:rPr>
              <a:t>&gt;</a:t>
            </a:r>
            <a:endParaRPr lang="en-US" sz="2800" b="1" dirty="0">
              <a:solidFill>
                <a:srgbClr val="FF0000"/>
              </a:solidFill>
              <a:effectLst>
                <a:outerShdw blurRad="38100" dist="38100" dir="2700000" algn="tl">
                  <a:srgbClr val="000000">
                    <a:alpha val="43137"/>
                  </a:srgbClr>
                </a:outerShdw>
              </a:effectLst>
            </a:endParaRPr>
          </a:p>
        </p:txBody>
      </p:sp>
      <p:grpSp>
        <p:nvGrpSpPr>
          <p:cNvPr id="96" name="Group 95"/>
          <p:cNvGrpSpPr/>
          <p:nvPr/>
        </p:nvGrpSpPr>
        <p:grpSpPr>
          <a:xfrm>
            <a:off x="5003170" y="2144695"/>
            <a:ext cx="1653637" cy="817970"/>
            <a:chOff x="5003170" y="2144695"/>
            <a:chExt cx="1653637" cy="817970"/>
          </a:xfrm>
        </p:grpSpPr>
        <p:sp>
          <p:nvSpPr>
            <p:cNvPr id="86" name="TextBox 85"/>
            <p:cNvSpPr txBox="1"/>
            <p:nvPr/>
          </p:nvSpPr>
          <p:spPr>
            <a:xfrm>
              <a:off x="5003170" y="2144695"/>
              <a:ext cx="906017"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1*1=+1</a:t>
              </a:r>
              <a:endParaRPr lang="en-US" dirty="0">
                <a:solidFill>
                  <a:srgbClr val="FF0000"/>
                </a:solidFill>
              </a:endParaRPr>
            </a:p>
          </p:txBody>
        </p:sp>
        <p:cxnSp>
          <p:nvCxnSpPr>
            <p:cNvPr id="90" name="Straight Arrow Connector 89"/>
            <p:cNvCxnSpPr/>
            <p:nvPr/>
          </p:nvCxnSpPr>
          <p:spPr>
            <a:xfrm>
              <a:off x="5901267" y="2429269"/>
              <a:ext cx="755540" cy="53339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7" name="Group 96"/>
          <p:cNvGrpSpPr/>
          <p:nvPr/>
        </p:nvGrpSpPr>
        <p:grpSpPr>
          <a:xfrm>
            <a:off x="5623273" y="3690535"/>
            <a:ext cx="930063" cy="653444"/>
            <a:chOff x="5623273" y="3690535"/>
            <a:chExt cx="930063" cy="653444"/>
          </a:xfrm>
        </p:grpSpPr>
        <p:sp>
          <p:nvSpPr>
            <p:cNvPr id="92" name="TextBox 91"/>
            <p:cNvSpPr txBox="1"/>
            <p:nvPr/>
          </p:nvSpPr>
          <p:spPr>
            <a:xfrm>
              <a:off x="5623273" y="3974647"/>
              <a:ext cx="930063" cy="369332"/>
            </a:xfrm>
            <a:prstGeom prst="rect">
              <a:avLst/>
            </a:prstGeom>
            <a:noFill/>
          </p:spPr>
          <p:txBody>
            <a:bodyPr wrap="non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-1*-1=1</a:t>
              </a:r>
              <a:endParaRPr lang="en-US" dirty="0">
                <a:solidFill>
                  <a:srgbClr val="FF0000"/>
                </a:solidFill>
              </a:endParaRPr>
            </a:p>
          </p:txBody>
        </p:sp>
        <p:cxnSp>
          <p:nvCxnSpPr>
            <p:cNvPr id="93" name="Straight Arrow Connector 92"/>
            <p:cNvCxnSpPr/>
            <p:nvPr/>
          </p:nvCxnSpPr>
          <p:spPr>
            <a:xfrm flipH="1" flipV="1">
              <a:off x="6116711" y="3690535"/>
              <a:ext cx="197413" cy="33342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99" name="Rectangle 98"/>
          <p:cNvSpPr/>
          <p:nvPr/>
        </p:nvSpPr>
        <p:spPr>
          <a:xfrm>
            <a:off x="3387476" y="4730356"/>
            <a:ext cx="1406374" cy="590952"/>
          </a:xfrm>
          <a:prstGeom prst="rect">
            <a:avLst/>
          </a:prstGeom>
          <a:solidFill>
            <a:srgbClr val="FF0000">
              <a:alpha val="7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 104"/>
          <p:cNvGrpSpPr/>
          <p:nvPr/>
        </p:nvGrpSpPr>
        <p:grpSpPr>
          <a:xfrm>
            <a:off x="6117596" y="4331835"/>
            <a:ext cx="1505220" cy="493318"/>
            <a:chOff x="7460309" y="4822035"/>
            <a:chExt cx="1505220" cy="493318"/>
          </a:xfrm>
        </p:grpSpPr>
        <p:sp>
          <p:nvSpPr>
            <p:cNvPr id="100" name="TextBox 99"/>
            <p:cNvSpPr txBox="1"/>
            <p:nvPr/>
          </p:nvSpPr>
          <p:spPr>
            <a:xfrm>
              <a:off x="7460309" y="4822035"/>
              <a:ext cx="1505220" cy="369332"/>
            </a:xfrm>
            <a:prstGeom prst="rect">
              <a:avLst/>
            </a:prstGeom>
            <a:noFill/>
          </p:spPr>
          <p:txBody>
            <a:bodyPr wrap="none" rtlCol="0">
              <a:spAutoFit/>
            </a:bodyPr>
            <a:lstStyle/>
            <a:p>
              <a:r>
                <a:rPr lang="en-US" dirty="0" smtClean="0"/>
                <a:t>Coherent sum</a:t>
              </a:r>
              <a:endParaRPr lang="en-US" dirty="0"/>
            </a:p>
          </p:txBody>
        </p:sp>
        <p:cxnSp>
          <p:nvCxnSpPr>
            <p:cNvPr id="103" name="Straight Arrow Connector 102"/>
            <p:cNvCxnSpPr/>
            <p:nvPr/>
          </p:nvCxnSpPr>
          <p:spPr>
            <a:xfrm flipH="1">
              <a:off x="7660322" y="5182593"/>
              <a:ext cx="73087" cy="132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p:cNvGrpSpPr/>
          <p:nvPr/>
        </p:nvGrpSpPr>
        <p:grpSpPr>
          <a:xfrm>
            <a:off x="9465535" y="1593357"/>
            <a:ext cx="1653637" cy="817970"/>
            <a:chOff x="5003170" y="2144695"/>
            <a:chExt cx="1653637" cy="817970"/>
          </a:xfrm>
        </p:grpSpPr>
        <p:sp>
          <p:nvSpPr>
            <p:cNvPr id="108" name="TextBox 107"/>
            <p:cNvSpPr txBox="1"/>
            <p:nvPr/>
          </p:nvSpPr>
          <p:spPr>
            <a:xfrm>
              <a:off x="5003170" y="2144695"/>
              <a:ext cx="1064715" cy="369332"/>
            </a:xfrm>
            <a:prstGeom prst="rect">
              <a:avLst/>
            </a:prstGeom>
            <a:noFill/>
          </p:spPr>
          <p:txBody>
            <a:bodyPr wrap="none" rtlCol="0">
              <a:spAutoFit/>
            </a:bodyPr>
            <a:lstStyle/>
            <a:p>
              <a:r>
                <a:rPr lang="en-US" dirty="0" smtClean="0">
                  <a:solidFill>
                    <a:srgbClr val="00B0F0"/>
                  </a:solidFill>
                  <a:latin typeface="Times New Roman" panose="02020603050405020304" pitchFamily="18" charset="0"/>
                  <a:cs typeface="Times New Roman" panose="02020603050405020304" pitchFamily="18" charset="0"/>
                </a:rPr>
                <a:t>     1*1=1</a:t>
              </a:r>
              <a:endParaRPr lang="en-US" dirty="0">
                <a:solidFill>
                  <a:srgbClr val="00B0F0"/>
                </a:solidFill>
              </a:endParaRPr>
            </a:p>
          </p:txBody>
        </p:sp>
        <p:cxnSp>
          <p:nvCxnSpPr>
            <p:cNvPr id="109" name="Straight Arrow Connector 108"/>
            <p:cNvCxnSpPr/>
            <p:nvPr/>
          </p:nvCxnSpPr>
          <p:spPr>
            <a:xfrm>
              <a:off x="5901267" y="2429269"/>
              <a:ext cx="755540" cy="53339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0" name="Group 109"/>
          <p:cNvGrpSpPr/>
          <p:nvPr/>
        </p:nvGrpSpPr>
        <p:grpSpPr>
          <a:xfrm>
            <a:off x="7348594" y="1696593"/>
            <a:ext cx="1962922" cy="899519"/>
            <a:chOff x="4693885" y="2063146"/>
            <a:chExt cx="1962922" cy="899519"/>
          </a:xfrm>
        </p:grpSpPr>
        <p:sp>
          <p:nvSpPr>
            <p:cNvPr id="111" name="TextBox 110"/>
            <p:cNvSpPr txBox="1"/>
            <p:nvPr/>
          </p:nvSpPr>
          <p:spPr>
            <a:xfrm>
              <a:off x="4693885" y="2063146"/>
              <a:ext cx="1564852" cy="369332"/>
            </a:xfrm>
            <a:prstGeom prst="rect">
              <a:avLst/>
            </a:prstGeom>
            <a:noFill/>
          </p:spPr>
          <p:txBody>
            <a:bodyPr wrap="none" rtlCol="0">
              <a:spAutoFit/>
            </a:bodyPr>
            <a:lstStyle/>
            <a:p>
              <a:r>
                <a:rPr lang="en-US" dirty="0">
                  <a:solidFill>
                    <a:srgbClr val="00B0F0"/>
                  </a:solidFill>
                </a:rPr>
                <a:t> </a:t>
              </a:r>
              <a:r>
                <a:rPr lang="en-US" dirty="0" smtClean="0">
                  <a:solidFill>
                    <a:srgbClr val="00B0F0"/>
                  </a:solidFill>
                </a:rPr>
                <a:t>           </a:t>
              </a:r>
              <a:r>
                <a:rPr lang="en-US" dirty="0" smtClean="0">
                  <a:solidFill>
                    <a:srgbClr val="00B0F0"/>
                  </a:solidFill>
                  <a:latin typeface="Times New Roman" panose="02020603050405020304" pitchFamily="18" charset="0"/>
                  <a:cs typeface="Times New Roman" panose="02020603050405020304" pitchFamily="18" charset="0"/>
                </a:rPr>
                <a:t>-1*1=-1</a:t>
              </a:r>
              <a:endParaRPr lang="en-US" dirty="0">
                <a:solidFill>
                  <a:srgbClr val="00B0F0"/>
                </a:solidFill>
              </a:endParaRPr>
            </a:p>
          </p:txBody>
        </p:sp>
        <p:cxnSp>
          <p:nvCxnSpPr>
            <p:cNvPr id="112" name="Straight Arrow Connector 111"/>
            <p:cNvCxnSpPr/>
            <p:nvPr/>
          </p:nvCxnSpPr>
          <p:spPr>
            <a:xfrm>
              <a:off x="5901267" y="2429269"/>
              <a:ext cx="755540" cy="533396"/>
            </a:xfrm>
            <a:prstGeom prst="straightConnector1">
              <a:avLst/>
            </a:prstGeom>
            <a:ln>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7" name="Group 116"/>
          <p:cNvGrpSpPr/>
          <p:nvPr/>
        </p:nvGrpSpPr>
        <p:grpSpPr>
          <a:xfrm>
            <a:off x="10197445" y="4205021"/>
            <a:ext cx="1657185" cy="426644"/>
            <a:chOff x="6711211" y="4888709"/>
            <a:chExt cx="1657185" cy="426644"/>
          </a:xfrm>
        </p:grpSpPr>
        <p:sp>
          <p:nvSpPr>
            <p:cNvPr id="118" name="TextBox 117"/>
            <p:cNvSpPr txBox="1"/>
            <p:nvPr/>
          </p:nvSpPr>
          <p:spPr>
            <a:xfrm>
              <a:off x="6711211" y="4888709"/>
              <a:ext cx="1657185" cy="369332"/>
            </a:xfrm>
            <a:prstGeom prst="rect">
              <a:avLst/>
            </a:prstGeom>
            <a:solidFill>
              <a:schemeClr val="bg1"/>
            </a:solidFill>
            <a:ln>
              <a:noFill/>
            </a:ln>
          </p:spPr>
          <p:txBody>
            <a:bodyPr wrap="none" rtlCol="0">
              <a:spAutoFit/>
            </a:bodyPr>
            <a:lstStyle/>
            <a:p>
              <a:r>
                <a:rPr lang="en-US" dirty="0" smtClean="0"/>
                <a:t>Incoherent sum</a:t>
              </a:r>
              <a:endParaRPr lang="en-US" dirty="0"/>
            </a:p>
          </p:txBody>
        </p:sp>
        <p:cxnSp>
          <p:nvCxnSpPr>
            <p:cNvPr id="119" name="Straight Arrow Connector 118"/>
            <p:cNvCxnSpPr/>
            <p:nvPr/>
          </p:nvCxnSpPr>
          <p:spPr>
            <a:xfrm flipH="1">
              <a:off x="7660322" y="5182593"/>
              <a:ext cx="73087" cy="1327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25" name="TextBox 124"/>
          <p:cNvSpPr txBox="1"/>
          <p:nvPr/>
        </p:nvSpPr>
        <p:spPr>
          <a:xfrm>
            <a:off x="9839086" y="4658364"/>
            <a:ext cx="1954381" cy="523220"/>
          </a:xfrm>
          <a:prstGeom prst="rect">
            <a:avLst/>
          </a:prstGeom>
          <a:noFill/>
        </p:spPr>
        <p:txBody>
          <a:bodyPr wrap="none" rtlCol="0">
            <a:spAutoFit/>
          </a:bodyPr>
          <a:lstStyle/>
          <a:p>
            <a:r>
              <a:rPr lang="en-US" sz="2800" b="1" dirty="0" smtClean="0">
                <a:solidFill>
                  <a:srgbClr val="00B0F0"/>
                </a:solidFill>
                <a:effectLst>
                  <a:outerShdw blurRad="38100" dist="38100" dir="2700000" algn="tl">
                    <a:srgbClr val="000000">
                      <a:alpha val="43137"/>
                    </a:srgbClr>
                  </a:outerShdw>
                </a:effectLst>
              </a:rPr>
              <a:t>&lt;</a:t>
            </a:r>
            <a:r>
              <a:rPr lang="en-US" sz="2800" b="1" dirty="0">
                <a:solidFill>
                  <a:srgbClr val="00B0F0"/>
                </a:solidFill>
                <a:effectLst>
                  <a:outerShdw blurRad="38100" dist="38100" dir="2700000" algn="tl">
                    <a:srgbClr val="000000">
                      <a:alpha val="43137"/>
                    </a:srgbClr>
                  </a:outerShdw>
                </a:effectLst>
              </a:rPr>
              <a:t> x</a:t>
            </a:r>
            <a:r>
              <a:rPr lang="en-US" sz="2800" b="1" baseline="-25000" dirty="0">
                <a:solidFill>
                  <a:srgbClr val="00B0F0"/>
                </a:solidFill>
                <a:effectLst>
                  <a:outerShdw blurRad="38100" dist="38100" dir="2700000" algn="tl">
                    <a:srgbClr val="000000">
                      <a:alpha val="43137"/>
                    </a:srgbClr>
                  </a:outerShdw>
                </a:effectLst>
              </a:rPr>
              <a:t>1</a:t>
            </a:r>
            <a:r>
              <a:rPr lang="en-US" sz="2800" b="1" dirty="0">
                <a:solidFill>
                  <a:srgbClr val="00B0F0"/>
                </a:solidFill>
                <a:effectLst>
                  <a:outerShdw blurRad="38100" dist="38100" dir="2700000" algn="tl">
                    <a:srgbClr val="000000">
                      <a:alpha val="43137"/>
                    </a:srgbClr>
                  </a:outerShdw>
                </a:effectLst>
              </a:rPr>
              <a:t> ,x</a:t>
            </a:r>
            <a:r>
              <a:rPr lang="en-US" sz="2800" b="1" baseline="-25000" dirty="0">
                <a:solidFill>
                  <a:srgbClr val="00B0F0"/>
                </a:solidFill>
                <a:effectLst>
                  <a:outerShdw blurRad="38100" dist="38100" dir="2700000" algn="tl">
                    <a:srgbClr val="000000">
                      <a:alpha val="43137"/>
                    </a:srgbClr>
                  </a:outerShdw>
                </a:effectLst>
              </a:rPr>
              <a:t>2 </a:t>
            </a:r>
            <a:r>
              <a:rPr lang="en-US" sz="2800" b="1" dirty="0" smtClean="0">
                <a:solidFill>
                  <a:srgbClr val="00B0F0"/>
                </a:solidFill>
                <a:effectLst>
                  <a:outerShdw blurRad="38100" dist="38100" dir="2700000" algn="tl">
                    <a:srgbClr val="000000">
                      <a:alpha val="43137"/>
                    </a:srgbClr>
                  </a:outerShdw>
                </a:effectLst>
              </a:rPr>
              <a:t>&gt; ~ 0</a:t>
            </a:r>
            <a:endParaRPr lang="en-US" sz="2800" b="1" dirty="0">
              <a:solidFill>
                <a:srgbClr val="00B0F0"/>
              </a:solidFill>
              <a:effectLst>
                <a:outerShdw blurRad="38100" dist="38100" dir="2700000" algn="tl">
                  <a:srgbClr val="000000">
                    <a:alpha val="43137"/>
                  </a:srgbClr>
                </a:outerShdw>
              </a:effectLst>
            </a:endParaRPr>
          </a:p>
        </p:txBody>
      </p:sp>
      <p:pic>
        <p:nvPicPr>
          <p:cNvPr id="126" name="Picture 125"/>
          <p:cNvPicPr>
            <a:picLocks noChangeAspect="1"/>
          </p:cNvPicPr>
          <p:nvPr/>
        </p:nvPicPr>
        <p:blipFill>
          <a:blip r:embed="rId2"/>
          <a:stretch>
            <a:fillRect/>
          </a:stretch>
        </p:blipFill>
        <p:spPr>
          <a:xfrm>
            <a:off x="5490109" y="5254860"/>
            <a:ext cx="2735444" cy="1538419"/>
          </a:xfrm>
          <a:prstGeom prst="rect">
            <a:avLst/>
          </a:prstGeom>
        </p:spPr>
      </p:pic>
      <p:grpSp>
        <p:nvGrpSpPr>
          <p:cNvPr id="130" name="Group 129"/>
          <p:cNvGrpSpPr/>
          <p:nvPr/>
        </p:nvGrpSpPr>
        <p:grpSpPr>
          <a:xfrm>
            <a:off x="8555976" y="5302302"/>
            <a:ext cx="3766764" cy="1538419"/>
            <a:chOff x="8555976" y="5302302"/>
            <a:chExt cx="3766764" cy="1538419"/>
          </a:xfrm>
        </p:grpSpPr>
        <p:cxnSp>
          <p:nvCxnSpPr>
            <p:cNvPr id="127" name="Straight Arrow Connector 126"/>
            <p:cNvCxnSpPr/>
            <p:nvPr/>
          </p:nvCxnSpPr>
          <p:spPr>
            <a:xfrm>
              <a:off x="8555976" y="6024069"/>
              <a:ext cx="909559"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9" name="Picture 128"/>
            <p:cNvPicPr>
              <a:picLocks noChangeAspect="1"/>
            </p:cNvPicPr>
            <p:nvPr/>
          </p:nvPicPr>
          <p:blipFill>
            <a:blip r:embed="rId2"/>
            <a:stretch>
              <a:fillRect/>
            </a:stretch>
          </p:blipFill>
          <p:spPr>
            <a:xfrm>
              <a:off x="9587296" y="5302302"/>
              <a:ext cx="2735444" cy="1538419"/>
            </a:xfrm>
            <a:prstGeom prst="rect">
              <a:avLst/>
            </a:prstGeom>
          </p:spPr>
        </p:pic>
        <p:sp>
          <p:nvSpPr>
            <p:cNvPr id="128" name="TextBox 127"/>
            <p:cNvSpPr txBox="1"/>
            <p:nvPr/>
          </p:nvSpPr>
          <p:spPr>
            <a:xfrm>
              <a:off x="10338116" y="5403346"/>
              <a:ext cx="1646605" cy="369332"/>
            </a:xfrm>
            <a:prstGeom prst="rect">
              <a:avLst/>
            </a:prstGeom>
            <a:solidFill>
              <a:schemeClr val="bg1"/>
            </a:solidFill>
          </p:spPr>
          <p:txBody>
            <a:bodyPr wrap="none" rtlCol="0">
              <a:spAutoFit/>
            </a:bodyPr>
            <a:lstStyle/>
            <a:p>
              <a:r>
                <a:rPr lang="en-US" dirty="0" smtClean="0"/>
                <a:t>0           0          0</a:t>
              </a:r>
              <a:endParaRPr lang="en-US" dirty="0"/>
            </a:p>
          </p:txBody>
        </p:sp>
        <p:sp>
          <p:nvSpPr>
            <p:cNvPr id="131" name="TextBox 130"/>
            <p:cNvSpPr txBox="1"/>
            <p:nvPr/>
          </p:nvSpPr>
          <p:spPr>
            <a:xfrm>
              <a:off x="11050083" y="5752701"/>
              <a:ext cx="947695" cy="369332"/>
            </a:xfrm>
            <a:prstGeom prst="rect">
              <a:avLst/>
            </a:prstGeom>
            <a:solidFill>
              <a:schemeClr val="bg1"/>
            </a:solidFill>
          </p:spPr>
          <p:txBody>
            <a:bodyPr wrap="none" rtlCol="0">
              <a:spAutoFit/>
            </a:bodyPr>
            <a:lstStyle/>
            <a:p>
              <a:r>
                <a:rPr lang="en-US" dirty="0" smtClean="0"/>
                <a:t>0          0</a:t>
              </a:r>
              <a:endParaRPr lang="en-US" dirty="0"/>
            </a:p>
          </p:txBody>
        </p:sp>
        <p:sp>
          <p:nvSpPr>
            <p:cNvPr id="132" name="TextBox 131"/>
            <p:cNvSpPr txBox="1"/>
            <p:nvPr/>
          </p:nvSpPr>
          <p:spPr>
            <a:xfrm>
              <a:off x="9792194" y="6075141"/>
              <a:ext cx="947695" cy="369332"/>
            </a:xfrm>
            <a:prstGeom prst="rect">
              <a:avLst/>
            </a:prstGeom>
            <a:solidFill>
              <a:schemeClr val="bg1"/>
            </a:solidFill>
          </p:spPr>
          <p:txBody>
            <a:bodyPr wrap="none" rtlCol="0">
              <a:spAutoFit/>
            </a:bodyPr>
            <a:lstStyle/>
            <a:p>
              <a:r>
                <a:rPr lang="en-US" dirty="0" smtClean="0"/>
                <a:t>0          0</a:t>
              </a:r>
              <a:endParaRPr lang="en-US" dirty="0"/>
            </a:p>
          </p:txBody>
        </p:sp>
        <p:sp>
          <p:nvSpPr>
            <p:cNvPr id="133" name="TextBox 132"/>
            <p:cNvSpPr txBox="1"/>
            <p:nvPr/>
          </p:nvSpPr>
          <p:spPr>
            <a:xfrm>
              <a:off x="9686671" y="5710001"/>
              <a:ext cx="407484" cy="369332"/>
            </a:xfrm>
            <a:prstGeom prst="rect">
              <a:avLst/>
            </a:prstGeom>
            <a:solidFill>
              <a:schemeClr val="bg1"/>
            </a:solidFill>
          </p:spPr>
          <p:txBody>
            <a:bodyPr wrap="none" rtlCol="0">
              <a:spAutoFit/>
            </a:bodyPr>
            <a:lstStyle/>
            <a:p>
              <a:r>
                <a:rPr lang="en-US" dirty="0" smtClean="0"/>
                <a:t>  0</a:t>
              </a:r>
              <a:endParaRPr lang="en-US" dirty="0"/>
            </a:p>
          </p:txBody>
        </p:sp>
        <p:sp>
          <p:nvSpPr>
            <p:cNvPr id="134" name="TextBox 133"/>
            <p:cNvSpPr txBox="1"/>
            <p:nvPr/>
          </p:nvSpPr>
          <p:spPr>
            <a:xfrm>
              <a:off x="9792194" y="6423947"/>
              <a:ext cx="1646605" cy="369332"/>
            </a:xfrm>
            <a:prstGeom prst="rect">
              <a:avLst/>
            </a:prstGeom>
            <a:solidFill>
              <a:schemeClr val="bg1"/>
            </a:solidFill>
          </p:spPr>
          <p:txBody>
            <a:bodyPr wrap="none" rtlCol="0">
              <a:spAutoFit/>
            </a:bodyPr>
            <a:lstStyle/>
            <a:p>
              <a:r>
                <a:rPr lang="en-US" dirty="0" smtClean="0"/>
                <a:t>0           0          0</a:t>
              </a:r>
              <a:endParaRPr lang="en-US" dirty="0"/>
            </a:p>
          </p:txBody>
        </p:sp>
        <p:sp>
          <p:nvSpPr>
            <p:cNvPr id="135" name="TextBox 134"/>
            <p:cNvSpPr txBox="1"/>
            <p:nvPr/>
          </p:nvSpPr>
          <p:spPr>
            <a:xfrm>
              <a:off x="11644422" y="6073415"/>
              <a:ext cx="407484" cy="369332"/>
            </a:xfrm>
            <a:prstGeom prst="rect">
              <a:avLst/>
            </a:prstGeom>
            <a:solidFill>
              <a:schemeClr val="bg1"/>
            </a:solidFill>
          </p:spPr>
          <p:txBody>
            <a:bodyPr wrap="none" rtlCol="0">
              <a:spAutoFit/>
            </a:bodyPr>
            <a:lstStyle/>
            <a:p>
              <a:r>
                <a:rPr lang="en-US" dirty="0" smtClean="0"/>
                <a:t>  0</a:t>
              </a:r>
              <a:endParaRPr lang="en-US" dirty="0"/>
            </a:p>
          </p:txBody>
        </p:sp>
      </p:grpSp>
      <p:sp>
        <p:nvSpPr>
          <p:cNvPr id="136" name="Rectangle 135"/>
          <p:cNvSpPr/>
          <p:nvPr/>
        </p:nvSpPr>
        <p:spPr>
          <a:xfrm>
            <a:off x="3657600" y="1174881"/>
            <a:ext cx="8394306" cy="3030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p:cNvSpPr/>
          <p:nvPr/>
        </p:nvSpPr>
        <p:spPr>
          <a:xfrm>
            <a:off x="3286827" y="3032668"/>
            <a:ext cx="369012" cy="369332"/>
          </a:xfrm>
          <a:prstGeom prst="rect">
            <a:avLst/>
          </a:prstGeom>
        </p:spPr>
        <p:txBody>
          <a:bodyPr wrap="none">
            <a:spAutoFit/>
          </a:bodyPr>
          <a:lstStyle/>
          <a:p>
            <a:r>
              <a:rPr lang="en-US" b="1" dirty="0">
                <a:effectLst>
                  <a:outerShdw blurRad="38100" dist="38100" dir="2700000" algn="tl">
                    <a:srgbClr val="000000">
                      <a:alpha val="43137"/>
                    </a:srgbClr>
                  </a:outerShdw>
                </a:effectLst>
              </a:rPr>
              <a:t>x</a:t>
            </a:r>
            <a:r>
              <a:rPr lang="en-US" b="1" baseline="-25000" dirty="0">
                <a:effectLst>
                  <a:outerShdw blurRad="38100" dist="38100" dir="2700000" algn="tl">
                    <a:srgbClr val="000000">
                      <a:alpha val="43137"/>
                    </a:srgbClr>
                  </a:outerShdw>
                </a:effectLst>
              </a:rPr>
              <a:t>1</a:t>
            </a:r>
            <a:endParaRPr lang="en-US" dirty="0"/>
          </a:p>
        </p:txBody>
      </p:sp>
      <p:sp>
        <p:nvSpPr>
          <p:cNvPr id="139" name="Rectangle 138"/>
          <p:cNvSpPr/>
          <p:nvPr/>
        </p:nvSpPr>
        <p:spPr>
          <a:xfrm>
            <a:off x="1211027" y="1589003"/>
            <a:ext cx="369012" cy="369332"/>
          </a:xfrm>
          <a:prstGeom prst="rect">
            <a:avLst/>
          </a:prstGeom>
        </p:spPr>
        <p:txBody>
          <a:bodyPr wrap="none">
            <a:spAutoFit/>
          </a:bodyPr>
          <a:lstStyle/>
          <a:p>
            <a:r>
              <a:rPr lang="en-US" b="1" dirty="0" smtClean="0">
                <a:effectLst>
                  <a:outerShdw blurRad="38100" dist="38100" dir="2700000" algn="tl">
                    <a:srgbClr val="000000">
                      <a:alpha val="43137"/>
                    </a:srgbClr>
                  </a:outerShdw>
                </a:effectLst>
              </a:rPr>
              <a:t>x</a:t>
            </a:r>
            <a:r>
              <a:rPr lang="en-US" b="1" baseline="-25000" dirty="0" smtClean="0">
                <a:effectLst>
                  <a:outerShdw blurRad="38100" dist="38100" dir="2700000" algn="tl">
                    <a:srgbClr val="000000">
                      <a:alpha val="43137"/>
                    </a:srgbClr>
                  </a:outerShdw>
                </a:effectLst>
              </a:rPr>
              <a:t>2</a:t>
            </a:r>
            <a:endParaRPr lang="en-US" dirty="0"/>
          </a:p>
        </p:txBody>
      </p:sp>
      <p:sp>
        <p:nvSpPr>
          <p:cNvPr id="2" name="TextBox 1"/>
          <p:cNvSpPr txBox="1"/>
          <p:nvPr/>
        </p:nvSpPr>
        <p:spPr>
          <a:xfrm>
            <a:off x="550335" y="4289032"/>
            <a:ext cx="1109599" cy="369332"/>
          </a:xfrm>
          <a:prstGeom prst="rect">
            <a:avLst/>
          </a:prstGeom>
          <a:noFill/>
        </p:spPr>
        <p:txBody>
          <a:bodyPr wrap="none" rtlCol="0">
            <a:spAutoFit/>
          </a:bodyPr>
          <a:lstStyle/>
          <a:p>
            <a:r>
              <a:rPr lang="en-US" b="1" dirty="0" smtClean="0"/>
              <a:t>x</a:t>
            </a:r>
            <a:r>
              <a:rPr lang="en-US" b="1" baseline="-25000" dirty="0" smtClean="0"/>
              <a:t>1</a:t>
            </a:r>
            <a:r>
              <a:rPr lang="en-US" b="1" dirty="0" smtClean="0"/>
              <a:t>= </a:t>
            </a:r>
            <a:r>
              <a:rPr lang="en-US" b="1" dirty="0" smtClean="0">
                <a:solidFill>
                  <a:srgbClr val="FF0000"/>
                </a:solidFill>
              </a:rPr>
              <a:t>x</a:t>
            </a:r>
            <a:r>
              <a:rPr lang="en-US" b="1" baseline="-25000" dirty="0" smtClean="0">
                <a:solidFill>
                  <a:srgbClr val="FF0000"/>
                </a:solidFill>
              </a:rPr>
              <a:t>1</a:t>
            </a:r>
            <a:r>
              <a:rPr lang="en-US" b="1" baseline="-25000" dirty="0" smtClean="0"/>
              <a:t> </a:t>
            </a:r>
            <a:r>
              <a:rPr lang="en-US" b="1" dirty="0" smtClean="0"/>
              <a:t>+ </a:t>
            </a:r>
            <a:r>
              <a:rPr lang="en-US" b="1" dirty="0" smtClean="0">
                <a:solidFill>
                  <a:srgbClr val="00B0F0"/>
                </a:solidFill>
              </a:rPr>
              <a:t>x</a:t>
            </a:r>
            <a:r>
              <a:rPr lang="en-US" b="1" baseline="-25000" dirty="0" smtClean="0">
                <a:solidFill>
                  <a:srgbClr val="00B0F0"/>
                </a:solidFill>
              </a:rPr>
              <a:t>1</a:t>
            </a:r>
            <a:endParaRPr lang="en-US" b="1" dirty="0">
              <a:solidFill>
                <a:srgbClr val="00B0F0"/>
              </a:solidFill>
            </a:endParaRPr>
          </a:p>
        </p:txBody>
      </p:sp>
    </p:spTree>
    <p:extLst>
      <p:ext uri="{BB962C8B-B14F-4D97-AF65-F5344CB8AC3E}">
        <p14:creationId xmlns:p14="http://schemas.microsoft.com/office/powerpoint/2010/main" val="2127021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2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130"/>
                                        </p:tgtEl>
                                        <p:attrNameLst>
                                          <p:attrName>style.visibility</p:attrName>
                                        </p:attrNameLst>
                                      </p:cBhvr>
                                      <p:to>
                                        <p:strVal val="visible"/>
                                      </p:to>
                                    </p:set>
                                    <p:animEffect transition="in" filter="wipe(left)">
                                      <p:cBhvr>
                                        <p:cTn id="55" dur="5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p:bldP spid="88" grpId="0"/>
      <p:bldP spid="99" grpId="0" animBg="1"/>
      <p:bldP spid="125" grpId="0"/>
      <p:bldP spid="136"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27507" y="302860"/>
            <a:ext cx="10926517" cy="584775"/>
          </a:xfrm>
          <a:prstGeom prst="rect">
            <a:avLst/>
          </a:prstGeom>
          <a:noFill/>
        </p:spPr>
        <p:txBody>
          <a:bodyPr wrap="none" rtlCol="0">
            <a:spAutoFit/>
          </a:bodyPr>
          <a:lstStyle/>
          <a:p>
            <a:r>
              <a:rPr lang="en-US" sz="3200" b="1" dirty="0" smtClean="0"/>
              <a:t>Data Covariance Matrix for a Small Window in Migration Image</a:t>
            </a:r>
            <a:endParaRPr lang="en-US" sz="3200" b="1" dirty="0"/>
          </a:p>
        </p:txBody>
      </p:sp>
      <p:grpSp>
        <p:nvGrpSpPr>
          <p:cNvPr id="112" name="Group 111"/>
          <p:cNvGrpSpPr/>
          <p:nvPr/>
        </p:nvGrpSpPr>
        <p:grpSpPr>
          <a:xfrm>
            <a:off x="0" y="1881067"/>
            <a:ext cx="2421496" cy="1866810"/>
            <a:chOff x="0" y="2425352"/>
            <a:chExt cx="2421496" cy="1866810"/>
          </a:xfrm>
        </p:grpSpPr>
        <p:sp>
          <p:nvSpPr>
            <p:cNvPr id="4" name="Rectangle 3"/>
            <p:cNvSpPr/>
            <p:nvPr/>
          </p:nvSpPr>
          <p:spPr>
            <a:xfrm>
              <a:off x="63785" y="3093983"/>
              <a:ext cx="1119352" cy="1198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8605" y="3503356"/>
              <a:ext cx="1103587" cy="434175"/>
            </a:xfrm>
            <a:custGeom>
              <a:avLst/>
              <a:gdLst>
                <a:gd name="connsiteX0" fmla="*/ 0 w 1103587"/>
                <a:gd name="connsiteY0" fmla="*/ 0 h 434175"/>
                <a:gd name="connsiteX1" fmla="*/ 488731 w 1103587"/>
                <a:gd name="connsiteY1" fmla="*/ 157655 h 434175"/>
                <a:gd name="connsiteX2" fmla="*/ 898635 w 1103587"/>
                <a:gd name="connsiteY2" fmla="*/ 409903 h 434175"/>
                <a:gd name="connsiteX3" fmla="*/ 1103587 w 1103587"/>
                <a:gd name="connsiteY3" fmla="*/ 409903 h 434175"/>
              </a:gdLst>
              <a:ahLst/>
              <a:cxnLst>
                <a:cxn ang="0">
                  <a:pos x="connsiteX0" y="connsiteY0"/>
                </a:cxn>
                <a:cxn ang="0">
                  <a:pos x="connsiteX1" y="connsiteY1"/>
                </a:cxn>
                <a:cxn ang="0">
                  <a:pos x="connsiteX2" y="connsiteY2"/>
                </a:cxn>
                <a:cxn ang="0">
                  <a:pos x="connsiteX3" y="connsiteY3"/>
                </a:cxn>
              </a:cxnLst>
              <a:rect l="l" t="t" r="r" b="b"/>
              <a:pathLst>
                <a:path w="1103587" h="434175">
                  <a:moveTo>
                    <a:pt x="0" y="0"/>
                  </a:moveTo>
                  <a:cubicBezTo>
                    <a:pt x="169479" y="44669"/>
                    <a:pt x="338959" y="89338"/>
                    <a:pt x="488731" y="157655"/>
                  </a:cubicBezTo>
                  <a:cubicBezTo>
                    <a:pt x="638504" y="225972"/>
                    <a:pt x="796159" y="367862"/>
                    <a:pt x="898635" y="409903"/>
                  </a:cubicBezTo>
                  <a:cubicBezTo>
                    <a:pt x="1001111" y="451944"/>
                    <a:pt x="1052349" y="430923"/>
                    <a:pt x="1103587" y="4099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3785" y="3093983"/>
              <a:ext cx="1119352" cy="1198179"/>
              <a:chOff x="1023848" y="2975425"/>
              <a:chExt cx="1119352" cy="1198179"/>
            </a:xfrm>
          </p:grpSpPr>
          <p:cxnSp>
            <p:nvCxnSpPr>
              <p:cNvPr id="16" name="Straight Connector 15"/>
              <p:cNvCxnSpPr>
                <a:stCxn id="4" idx="0"/>
                <a:endCxn id="4" idx="2"/>
              </p:cNvCxnSpPr>
              <p:nvPr/>
            </p:nvCxnSpPr>
            <p:spPr>
              <a:xfrm>
                <a:off x="1583524" y="2975425"/>
                <a:ext cx="0" cy="11981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1"/>
                <a:endCxn id="4" idx="3"/>
              </p:cNvCxnSpPr>
              <p:nvPr/>
            </p:nvCxnSpPr>
            <p:spPr>
              <a:xfrm>
                <a:off x="1023848" y="3574515"/>
                <a:ext cx="1119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8051" y="3097147"/>
              <a:ext cx="660758" cy="369332"/>
            </a:xfrm>
            <a:prstGeom prst="rect">
              <a:avLst/>
            </a:prstGeom>
            <a:noFill/>
          </p:spPr>
          <p:txBody>
            <a:bodyPr wrap="none" rtlCol="0">
              <a:spAutoFit/>
            </a:bodyPr>
            <a:lstStyle/>
            <a:p>
              <a:r>
                <a:rPr lang="en-US" dirty="0" smtClean="0"/>
                <a:t>Mig1</a:t>
              </a:r>
              <a:endParaRPr lang="en-US" dirty="0"/>
            </a:p>
          </p:txBody>
        </p:sp>
        <p:sp>
          <p:nvSpPr>
            <p:cNvPr id="174" name="TextBox 173"/>
            <p:cNvSpPr txBox="1"/>
            <p:nvPr/>
          </p:nvSpPr>
          <p:spPr>
            <a:xfrm>
              <a:off x="0" y="2425352"/>
              <a:ext cx="2421496" cy="584775"/>
            </a:xfrm>
            <a:prstGeom prst="rect">
              <a:avLst/>
            </a:prstGeom>
            <a:solidFill>
              <a:srgbClr val="FFFF00"/>
            </a:solidFill>
            <a:ln>
              <a:solidFill>
                <a:srgbClr val="FF0000"/>
              </a:solidFill>
            </a:ln>
          </p:spPr>
          <p:txBody>
            <a:bodyPr wrap="none" rtlCol="0">
              <a:spAutoFit/>
            </a:bodyPr>
            <a:lstStyle/>
            <a:p>
              <a:pPr algn="ctr"/>
              <a:r>
                <a:rPr lang="en-US" sz="1600" dirty="0"/>
                <a:t>S</a:t>
              </a:r>
              <a:r>
                <a:rPr lang="en-US" sz="1600" dirty="0" smtClean="0"/>
                <a:t>mall 2x2 image of</a:t>
              </a:r>
            </a:p>
            <a:p>
              <a:pPr algn="ctr"/>
              <a:r>
                <a:rPr lang="en-US" sz="1600" dirty="0" err="1" smtClean="0"/>
                <a:t>Prestack</a:t>
              </a:r>
              <a:r>
                <a:rPr lang="en-US" sz="1600" dirty="0" smtClean="0"/>
                <a:t> Migration image </a:t>
              </a:r>
              <a:endParaRPr lang="en-US" sz="1600" dirty="0"/>
            </a:p>
          </p:txBody>
        </p:sp>
      </p:grpSp>
      <p:grpSp>
        <p:nvGrpSpPr>
          <p:cNvPr id="113" name="Group 112"/>
          <p:cNvGrpSpPr/>
          <p:nvPr/>
        </p:nvGrpSpPr>
        <p:grpSpPr>
          <a:xfrm>
            <a:off x="1246622" y="1258563"/>
            <a:ext cx="3483805" cy="2530777"/>
            <a:chOff x="1246622" y="1802848"/>
            <a:chExt cx="3483805" cy="2530777"/>
          </a:xfrm>
        </p:grpSpPr>
        <p:grpSp>
          <p:nvGrpSpPr>
            <p:cNvPr id="166" name="Group 165"/>
            <p:cNvGrpSpPr/>
            <p:nvPr/>
          </p:nvGrpSpPr>
          <p:grpSpPr>
            <a:xfrm>
              <a:off x="1246622" y="2545874"/>
              <a:ext cx="1888472" cy="1787751"/>
              <a:chOff x="2054285" y="183674"/>
              <a:chExt cx="1888472" cy="1787751"/>
            </a:xfrm>
          </p:grpSpPr>
          <p:sp>
            <p:nvSpPr>
              <p:cNvPr id="39" name="TextBox 38"/>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(1)</a:t>
                </a:r>
                <a:endParaRPr lang="en-US" sz="2400" dirty="0"/>
              </a:p>
            </p:txBody>
          </p:sp>
          <p:sp>
            <p:nvSpPr>
              <p:cNvPr id="27" name="TextBox 26"/>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grpSp>
            <p:nvGrpSpPr>
              <p:cNvPr id="32" name="Group 31"/>
              <p:cNvGrpSpPr/>
              <p:nvPr/>
            </p:nvGrpSpPr>
            <p:grpSpPr>
              <a:xfrm>
                <a:off x="2144110" y="660737"/>
                <a:ext cx="1723245" cy="1310688"/>
                <a:chOff x="2144110" y="660737"/>
                <a:chExt cx="1723245" cy="1310688"/>
              </a:xfrm>
            </p:grpSpPr>
            <p:cxnSp>
              <p:nvCxnSpPr>
                <p:cNvPr id="14" name="Straight Arrow Connector 13"/>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Double Brace 28"/>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1" name="Straight Arrow Connector 40"/>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054285" y="946748"/>
                <a:ext cx="1030988" cy="369332"/>
              </a:xfrm>
              <a:prstGeom prst="rect">
                <a:avLst/>
              </a:prstGeom>
              <a:noFill/>
            </p:spPr>
            <p:txBody>
              <a:bodyPr wrap="none" rtlCol="0">
                <a:spAutoFit/>
              </a:bodyPr>
              <a:lstStyle/>
              <a:p>
                <a:r>
                  <a:rPr lang="en-US" dirty="0" err="1" smtClean="0"/>
                  <a:t>vectorize</a:t>
                </a:r>
                <a:endParaRPr lang="en-US" dirty="0"/>
              </a:p>
            </p:txBody>
          </p:sp>
        </p:grpSp>
        <p:sp>
          <p:nvSpPr>
            <p:cNvPr id="18" name="TextBox 17"/>
            <p:cNvSpPr txBox="1"/>
            <p:nvPr/>
          </p:nvSpPr>
          <p:spPr>
            <a:xfrm>
              <a:off x="2144591" y="1802848"/>
              <a:ext cx="2585836" cy="646331"/>
            </a:xfrm>
            <a:prstGeom prst="rect">
              <a:avLst/>
            </a:prstGeom>
            <a:noFill/>
          </p:spPr>
          <p:txBody>
            <a:bodyPr wrap="none" rtlCol="0">
              <a:spAutoFit/>
            </a:bodyPr>
            <a:lstStyle/>
            <a:p>
              <a:pPr algn="ctr"/>
              <a:r>
                <a:rPr lang="en-US" dirty="0" smtClean="0"/>
                <a:t>Experiment 1</a:t>
              </a:r>
            </a:p>
            <a:p>
              <a:pPr algn="ctr"/>
              <a:r>
                <a:rPr lang="en-US" dirty="0" smtClean="0"/>
                <a:t>(aka Dx1 feature vector 1)</a:t>
              </a:r>
              <a:endParaRPr lang="en-US" dirty="0"/>
            </a:p>
          </p:txBody>
        </p:sp>
      </p:grpSp>
      <p:grpSp>
        <p:nvGrpSpPr>
          <p:cNvPr id="119" name="Group 118"/>
          <p:cNvGrpSpPr/>
          <p:nvPr/>
        </p:nvGrpSpPr>
        <p:grpSpPr>
          <a:xfrm>
            <a:off x="3539047" y="1925425"/>
            <a:ext cx="4638697" cy="1787751"/>
            <a:chOff x="3539047" y="2469710"/>
            <a:chExt cx="4638697" cy="1787751"/>
          </a:xfrm>
        </p:grpSpPr>
        <p:grpSp>
          <p:nvGrpSpPr>
            <p:cNvPr id="156" name="Group 155"/>
            <p:cNvGrpSpPr/>
            <p:nvPr/>
          </p:nvGrpSpPr>
          <p:grpSpPr>
            <a:xfrm>
              <a:off x="3539047" y="2469710"/>
              <a:ext cx="2203622" cy="1787751"/>
              <a:chOff x="1739135" y="183674"/>
              <a:chExt cx="2203622" cy="1787751"/>
            </a:xfrm>
          </p:grpSpPr>
          <p:sp>
            <p:nvSpPr>
              <p:cNvPr id="158" name="TextBox 157"/>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(1)</a:t>
                </a:r>
                <a:endParaRPr lang="en-US" sz="2400" dirty="0"/>
              </a:p>
            </p:txBody>
          </p:sp>
          <p:sp>
            <p:nvSpPr>
              <p:cNvPr id="163" name="TextBox 162"/>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grpSp>
            <p:nvGrpSpPr>
              <p:cNvPr id="165" name="Group 164"/>
              <p:cNvGrpSpPr/>
              <p:nvPr/>
            </p:nvGrpSpPr>
            <p:grpSpPr>
              <a:xfrm>
                <a:off x="2144110" y="660737"/>
                <a:ext cx="1723245" cy="1310688"/>
                <a:chOff x="2144110" y="660737"/>
                <a:chExt cx="1723245" cy="1310688"/>
              </a:xfrm>
            </p:grpSpPr>
            <p:cxnSp>
              <p:nvCxnSpPr>
                <p:cNvPr id="177" name="Straight Arrow Connector 176"/>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 name="Double Brace 177"/>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75" name="Straight Arrow Connector 174"/>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1739135" y="946749"/>
                <a:ext cx="1520160" cy="369332"/>
              </a:xfrm>
              <a:prstGeom prst="rect">
                <a:avLst/>
              </a:prstGeom>
              <a:noFill/>
            </p:spPr>
            <p:txBody>
              <a:bodyPr wrap="none" rtlCol="0">
                <a:spAutoFit/>
              </a:bodyPr>
              <a:lstStyle/>
              <a:p>
                <a:r>
                  <a:rPr lang="en-US" dirty="0" smtClean="0"/>
                  <a:t>Outer product</a:t>
                </a:r>
                <a:endParaRPr lang="en-US" dirty="0"/>
              </a:p>
            </p:txBody>
          </p:sp>
        </p:grpSp>
        <p:grpSp>
          <p:nvGrpSpPr>
            <p:cNvPr id="38" name="Group 37"/>
            <p:cNvGrpSpPr/>
            <p:nvPr/>
          </p:nvGrpSpPr>
          <p:grpSpPr>
            <a:xfrm>
              <a:off x="5732921" y="2469710"/>
              <a:ext cx="2444823" cy="827709"/>
              <a:chOff x="7245434" y="2374460"/>
              <a:chExt cx="2444823" cy="827709"/>
            </a:xfrm>
          </p:grpSpPr>
          <p:grpSp>
            <p:nvGrpSpPr>
              <p:cNvPr id="28" name="Group 27"/>
              <p:cNvGrpSpPr/>
              <p:nvPr/>
            </p:nvGrpSpPr>
            <p:grpSpPr>
              <a:xfrm>
                <a:off x="7245434" y="2832837"/>
                <a:ext cx="2444823" cy="369332"/>
                <a:chOff x="4734957" y="4901618"/>
                <a:chExt cx="2444823" cy="369332"/>
              </a:xfrm>
            </p:grpSpPr>
            <p:sp>
              <p:nvSpPr>
                <p:cNvPr id="188" name="TextBox 187"/>
                <p:cNvSpPr txBox="1"/>
                <p:nvPr/>
              </p:nvSpPr>
              <p:spPr>
                <a:xfrm>
                  <a:off x="4811750" y="4901618"/>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(1)</a:t>
                  </a:r>
                  <a:r>
                    <a:rPr lang="en-US" dirty="0"/>
                    <a:t> </a:t>
                  </a:r>
                  <a:r>
                    <a:rPr lang="en-US" dirty="0" smtClean="0"/>
                    <a:t>   x</a:t>
                  </a:r>
                  <a:r>
                    <a:rPr lang="en-US" baseline="-25000" dirty="0" smtClean="0"/>
                    <a:t>2</a:t>
                  </a:r>
                  <a:r>
                    <a:rPr lang="en-US" baseline="30000" dirty="0" smtClean="0"/>
                    <a:t>(1)</a:t>
                  </a:r>
                  <a:r>
                    <a:rPr lang="en-US" dirty="0" smtClean="0"/>
                    <a:t>    x</a:t>
                  </a:r>
                  <a:r>
                    <a:rPr lang="en-US" baseline="-25000" dirty="0" smtClean="0"/>
                    <a:t>3</a:t>
                  </a:r>
                  <a:r>
                    <a:rPr lang="en-US" baseline="30000" dirty="0" smtClean="0"/>
                    <a:t>(1)</a:t>
                  </a:r>
                  <a:r>
                    <a:rPr lang="en-US" dirty="0" smtClean="0"/>
                    <a:t>     x</a:t>
                  </a:r>
                  <a:r>
                    <a:rPr lang="en-US" baseline="-25000" dirty="0" smtClean="0"/>
                    <a:t>4</a:t>
                  </a:r>
                  <a:r>
                    <a:rPr lang="en-US" baseline="30000" dirty="0" smtClean="0"/>
                    <a:t>(1</a:t>
                  </a:r>
                  <a:r>
                    <a:rPr lang="en-US" baseline="30000" dirty="0"/>
                    <a:t>)</a:t>
                  </a:r>
                  <a:endParaRPr lang="en-US" dirty="0"/>
                </a:p>
              </p:txBody>
            </p:sp>
            <p:sp>
              <p:nvSpPr>
                <p:cNvPr id="19" name="Double Brace 18"/>
                <p:cNvSpPr/>
                <p:nvPr/>
              </p:nvSpPr>
              <p:spPr>
                <a:xfrm>
                  <a:off x="4734957" y="4935611"/>
                  <a:ext cx="2336150" cy="30082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9" name="TextBox 188"/>
              <p:cNvSpPr txBox="1"/>
              <p:nvPr/>
            </p:nvSpPr>
            <p:spPr>
              <a:xfrm>
                <a:off x="8036997" y="2374460"/>
                <a:ext cx="646331" cy="461665"/>
              </a:xfrm>
              <a:prstGeom prst="rect">
                <a:avLst/>
              </a:prstGeom>
              <a:noFill/>
            </p:spPr>
            <p:txBody>
              <a:bodyPr wrap="none" rtlCol="0">
                <a:spAutoFit/>
              </a:bodyPr>
              <a:lstStyle/>
              <a:p>
                <a:r>
                  <a:rPr lang="en-US" sz="2400" dirty="0" smtClean="0"/>
                  <a:t>x</a:t>
                </a:r>
                <a:r>
                  <a:rPr lang="en-US" sz="2400" baseline="30000" dirty="0" smtClean="0"/>
                  <a:t>(1)T</a:t>
                </a:r>
                <a:endParaRPr lang="en-US" sz="2400" dirty="0"/>
              </a:p>
            </p:txBody>
          </p:sp>
          <p:cxnSp>
            <p:nvCxnSpPr>
              <p:cNvPr id="190" name="Straight Arrow Connector 189"/>
              <p:cNvCxnSpPr/>
              <p:nvPr/>
            </p:nvCxnSpPr>
            <p:spPr>
              <a:xfrm>
                <a:off x="8075097" y="250402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122" name="Group 121"/>
          <p:cNvGrpSpPr/>
          <p:nvPr/>
        </p:nvGrpSpPr>
        <p:grpSpPr>
          <a:xfrm>
            <a:off x="7901321" y="2143882"/>
            <a:ext cx="4290679" cy="1661145"/>
            <a:chOff x="7901321" y="2688167"/>
            <a:chExt cx="4290679" cy="1661145"/>
          </a:xfrm>
        </p:grpSpPr>
        <p:grpSp>
          <p:nvGrpSpPr>
            <p:cNvPr id="56" name="Group 55"/>
            <p:cNvGrpSpPr/>
            <p:nvPr/>
          </p:nvGrpSpPr>
          <p:grpSpPr>
            <a:xfrm>
              <a:off x="8267700" y="2688167"/>
              <a:ext cx="3924300" cy="1661145"/>
              <a:chOff x="7172184" y="5299487"/>
              <a:chExt cx="3924300" cy="1661145"/>
            </a:xfrm>
          </p:grpSpPr>
          <p:sp>
            <p:nvSpPr>
              <p:cNvPr id="53" name="TextBox 52"/>
              <p:cNvSpPr txBox="1"/>
              <p:nvPr/>
            </p:nvSpPr>
            <p:spPr>
              <a:xfrm>
                <a:off x="7334250" y="5334000"/>
                <a:ext cx="361950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1</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1</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1</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1" name="TextBox 190"/>
              <p:cNvSpPr txBox="1"/>
              <p:nvPr/>
            </p:nvSpPr>
            <p:spPr>
              <a:xfrm>
                <a:off x="7296150" y="5753100"/>
                <a:ext cx="3619500" cy="369332"/>
              </a:xfrm>
              <a:prstGeom prst="rect">
                <a:avLst/>
              </a:prstGeom>
              <a:noFill/>
            </p:spPr>
            <p:txBody>
              <a:bodyPr wrap="square" rtlCol="0">
                <a:spAutoFit/>
              </a:bodyPr>
              <a:lstStyle/>
              <a:p>
                <a:r>
                  <a:rPr lang="en-US" dirty="0" smtClean="0"/>
                  <a:t>x</a:t>
                </a:r>
                <a:r>
                  <a:rPr lang="en-US" baseline="-25000" dirty="0" smtClean="0"/>
                  <a:t>2</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2</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2</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2</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2" name="TextBox 191"/>
              <p:cNvSpPr txBox="1"/>
              <p:nvPr/>
            </p:nvSpPr>
            <p:spPr>
              <a:xfrm>
                <a:off x="7296150" y="6172200"/>
                <a:ext cx="3619500" cy="369332"/>
              </a:xfrm>
              <a:prstGeom prst="rect">
                <a:avLst/>
              </a:prstGeom>
              <a:noFill/>
            </p:spPr>
            <p:txBody>
              <a:bodyPr wrap="square" rtlCol="0">
                <a:spAutoFit/>
              </a:bodyPr>
              <a:lstStyle/>
              <a:p>
                <a:r>
                  <a:rPr lang="en-US" dirty="0" smtClean="0"/>
                  <a:t>x</a:t>
                </a:r>
                <a:r>
                  <a:rPr lang="en-US" baseline="-25000" dirty="0" smtClean="0"/>
                  <a:t>3</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3</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3</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3</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193" name="TextBox 192"/>
              <p:cNvSpPr txBox="1"/>
              <p:nvPr/>
            </p:nvSpPr>
            <p:spPr>
              <a:xfrm>
                <a:off x="7334250" y="6591300"/>
                <a:ext cx="3619500" cy="369332"/>
              </a:xfrm>
              <a:prstGeom prst="rect">
                <a:avLst/>
              </a:prstGeom>
              <a:noFill/>
            </p:spPr>
            <p:txBody>
              <a:bodyPr wrap="square" rtlCol="0">
                <a:spAutoFit/>
              </a:bodyPr>
              <a:lstStyle/>
              <a:p>
                <a:r>
                  <a:rPr lang="en-US" dirty="0" smtClean="0"/>
                  <a:t>x</a:t>
                </a:r>
                <a:r>
                  <a:rPr lang="en-US" baseline="-25000" dirty="0" smtClean="0"/>
                  <a:t>4</a:t>
                </a:r>
                <a:r>
                  <a:rPr lang="en-US" baseline="30000" dirty="0" smtClean="0"/>
                  <a:t>(1)</a:t>
                </a:r>
                <a:r>
                  <a:rPr lang="en-US" dirty="0" smtClean="0"/>
                  <a:t>x</a:t>
                </a:r>
                <a:r>
                  <a:rPr lang="en-US" baseline="-25000" dirty="0" smtClean="0"/>
                  <a:t>1</a:t>
                </a:r>
                <a:r>
                  <a:rPr lang="en-US" baseline="30000" dirty="0" smtClean="0"/>
                  <a:t>(1)      </a:t>
                </a:r>
                <a:r>
                  <a:rPr lang="en-US" dirty="0" smtClean="0"/>
                  <a:t>x</a:t>
                </a:r>
                <a:r>
                  <a:rPr lang="en-US" baseline="-25000" dirty="0" smtClean="0"/>
                  <a:t>4</a:t>
                </a:r>
                <a:r>
                  <a:rPr lang="en-US" baseline="30000" dirty="0" smtClean="0"/>
                  <a:t>(1)</a:t>
                </a:r>
                <a:r>
                  <a:rPr lang="en-US" dirty="0" smtClean="0"/>
                  <a:t>x</a:t>
                </a:r>
                <a:r>
                  <a:rPr lang="en-US" baseline="-25000" dirty="0" smtClean="0"/>
                  <a:t>2</a:t>
                </a:r>
                <a:r>
                  <a:rPr lang="en-US" baseline="30000" dirty="0" smtClean="0"/>
                  <a:t>(1)       </a:t>
                </a:r>
                <a:r>
                  <a:rPr lang="en-US" dirty="0" smtClean="0"/>
                  <a:t>x</a:t>
                </a:r>
                <a:r>
                  <a:rPr lang="en-US" baseline="-25000" dirty="0" smtClean="0"/>
                  <a:t>4</a:t>
                </a:r>
                <a:r>
                  <a:rPr lang="en-US" baseline="30000" dirty="0" smtClean="0"/>
                  <a:t>(1)</a:t>
                </a:r>
                <a:r>
                  <a:rPr lang="en-US" dirty="0" smtClean="0"/>
                  <a:t>x</a:t>
                </a:r>
                <a:r>
                  <a:rPr lang="en-US" baseline="-25000" dirty="0" smtClean="0"/>
                  <a:t>3</a:t>
                </a:r>
                <a:r>
                  <a:rPr lang="en-US" baseline="30000" dirty="0" smtClean="0"/>
                  <a:t>(1</a:t>
                </a:r>
                <a:r>
                  <a:rPr lang="en-US" baseline="30000" dirty="0"/>
                  <a:t>)      </a:t>
                </a:r>
                <a:r>
                  <a:rPr lang="en-US" dirty="0" smtClean="0"/>
                  <a:t>x</a:t>
                </a:r>
                <a:r>
                  <a:rPr lang="en-US" baseline="-25000" dirty="0" smtClean="0"/>
                  <a:t>4</a:t>
                </a:r>
                <a:r>
                  <a:rPr lang="en-US" baseline="30000" dirty="0" smtClean="0"/>
                  <a:t>(1)</a:t>
                </a:r>
                <a:r>
                  <a:rPr lang="en-US" dirty="0" smtClean="0"/>
                  <a:t>x</a:t>
                </a:r>
                <a:r>
                  <a:rPr lang="en-US" baseline="-25000" dirty="0" smtClean="0"/>
                  <a:t>4</a:t>
                </a:r>
                <a:r>
                  <a:rPr lang="en-US" baseline="30000" dirty="0" smtClean="0"/>
                  <a:t>(1</a:t>
                </a:r>
                <a:r>
                  <a:rPr lang="en-US" baseline="30000" dirty="0"/>
                  <a:t>)  </a:t>
                </a:r>
                <a:r>
                  <a:rPr lang="en-US" dirty="0"/>
                  <a:t> </a:t>
                </a:r>
              </a:p>
            </p:txBody>
          </p:sp>
          <p:sp>
            <p:nvSpPr>
              <p:cNvPr id="54" name="Double Bracket 53"/>
              <p:cNvSpPr/>
              <p:nvPr/>
            </p:nvSpPr>
            <p:spPr>
              <a:xfrm>
                <a:off x="7172184" y="5299487"/>
                <a:ext cx="3924300" cy="155851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7" name="TextBox 96"/>
            <p:cNvSpPr txBox="1"/>
            <p:nvPr/>
          </p:nvSpPr>
          <p:spPr>
            <a:xfrm>
              <a:off x="7901321" y="3187946"/>
              <a:ext cx="413896" cy="646331"/>
            </a:xfrm>
            <a:prstGeom prst="rect">
              <a:avLst/>
            </a:prstGeom>
            <a:noFill/>
          </p:spPr>
          <p:txBody>
            <a:bodyPr wrap="none" rtlCol="0">
              <a:spAutoFit/>
            </a:bodyPr>
            <a:lstStyle/>
            <a:p>
              <a:r>
                <a:rPr lang="en-US" sz="3600" dirty="0" smtClean="0"/>
                <a:t>=</a:t>
              </a:r>
              <a:endParaRPr lang="en-US" sz="3600" dirty="0"/>
            </a:p>
          </p:txBody>
        </p:sp>
      </p:grpSp>
      <p:grpSp>
        <p:nvGrpSpPr>
          <p:cNvPr id="127" name="Group 126"/>
          <p:cNvGrpSpPr/>
          <p:nvPr/>
        </p:nvGrpSpPr>
        <p:grpSpPr>
          <a:xfrm>
            <a:off x="7781674" y="3724909"/>
            <a:ext cx="4290679" cy="2182869"/>
            <a:chOff x="7781674" y="4269194"/>
            <a:chExt cx="4290679" cy="2182869"/>
          </a:xfrm>
        </p:grpSpPr>
        <p:grpSp>
          <p:nvGrpSpPr>
            <p:cNvPr id="200" name="Group 199"/>
            <p:cNvGrpSpPr/>
            <p:nvPr/>
          </p:nvGrpSpPr>
          <p:grpSpPr>
            <a:xfrm>
              <a:off x="7781674" y="4790918"/>
              <a:ext cx="4290679" cy="1661145"/>
              <a:chOff x="7901321" y="2688167"/>
              <a:chExt cx="4290679" cy="1661145"/>
            </a:xfrm>
          </p:grpSpPr>
          <p:grpSp>
            <p:nvGrpSpPr>
              <p:cNvPr id="201" name="Group 200"/>
              <p:cNvGrpSpPr/>
              <p:nvPr/>
            </p:nvGrpSpPr>
            <p:grpSpPr>
              <a:xfrm>
                <a:off x="8267700" y="2688167"/>
                <a:ext cx="3924300" cy="1661145"/>
                <a:chOff x="7172184" y="5299487"/>
                <a:chExt cx="3924300" cy="1661145"/>
              </a:xfrm>
            </p:grpSpPr>
            <p:sp>
              <p:nvSpPr>
                <p:cNvPr id="203" name="TextBox 202"/>
                <p:cNvSpPr txBox="1"/>
                <p:nvPr/>
              </p:nvSpPr>
              <p:spPr>
                <a:xfrm>
                  <a:off x="7334250" y="5334000"/>
                  <a:ext cx="361950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1</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4" name="TextBox 203"/>
                <p:cNvSpPr txBox="1"/>
                <p:nvPr/>
              </p:nvSpPr>
              <p:spPr>
                <a:xfrm>
                  <a:off x="7296150" y="5753100"/>
                  <a:ext cx="3619500" cy="369332"/>
                </a:xfrm>
                <a:prstGeom prst="rect">
                  <a:avLst/>
                </a:prstGeom>
                <a:noFill/>
              </p:spPr>
              <p:txBody>
                <a:bodyPr wrap="square" rtlCol="0">
                  <a:spAutoFit/>
                </a:bodyPr>
                <a:lstStyle/>
                <a:p>
                  <a:r>
                    <a:rPr lang="en-US" dirty="0" smtClean="0"/>
                    <a:t>x</a:t>
                  </a:r>
                  <a:r>
                    <a:rPr lang="en-US" baseline="-25000" dirty="0" smtClean="0"/>
                    <a:t>2</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2</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5" name="TextBox 204"/>
                <p:cNvSpPr txBox="1"/>
                <p:nvPr/>
              </p:nvSpPr>
              <p:spPr>
                <a:xfrm>
                  <a:off x="7296150" y="6172200"/>
                  <a:ext cx="3619500" cy="369332"/>
                </a:xfrm>
                <a:prstGeom prst="rect">
                  <a:avLst/>
                </a:prstGeom>
                <a:noFill/>
              </p:spPr>
              <p:txBody>
                <a:bodyPr wrap="square" rtlCol="0">
                  <a:spAutoFit/>
                </a:bodyPr>
                <a:lstStyle/>
                <a:p>
                  <a:r>
                    <a:rPr lang="en-US" dirty="0" smtClean="0"/>
                    <a:t>x</a:t>
                  </a:r>
                  <a:r>
                    <a:rPr lang="en-US" baseline="-25000" dirty="0" smtClean="0"/>
                    <a:t>3</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3</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6" name="TextBox 205"/>
                <p:cNvSpPr txBox="1"/>
                <p:nvPr/>
              </p:nvSpPr>
              <p:spPr>
                <a:xfrm>
                  <a:off x="7334250" y="6591300"/>
                  <a:ext cx="3619500" cy="369332"/>
                </a:xfrm>
                <a:prstGeom prst="rect">
                  <a:avLst/>
                </a:prstGeom>
                <a:noFill/>
              </p:spPr>
              <p:txBody>
                <a:bodyPr wrap="square" rtlCol="0">
                  <a:spAutoFit/>
                </a:bodyPr>
                <a:lstStyle/>
                <a:p>
                  <a:r>
                    <a:rPr lang="en-US" dirty="0" smtClean="0"/>
                    <a:t>x</a:t>
                  </a:r>
                  <a:r>
                    <a:rPr lang="en-US" baseline="-25000" dirty="0" smtClean="0"/>
                    <a:t>4</a:t>
                  </a:r>
                  <a:r>
                    <a:rPr lang="en-US" baseline="30000" dirty="0" smtClean="0"/>
                    <a:t>(2)</a:t>
                  </a:r>
                  <a:r>
                    <a:rPr lang="en-US" dirty="0" smtClean="0"/>
                    <a:t>x</a:t>
                  </a:r>
                  <a:r>
                    <a:rPr lang="en-US" baseline="-25000" dirty="0" smtClean="0"/>
                    <a:t>1</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2</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3</a:t>
                  </a:r>
                  <a:r>
                    <a:rPr lang="en-US" baseline="30000" dirty="0" smtClean="0"/>
                    <a:t>(2)      </a:t>
                  </a:r>
                  <a:r>
                    <a:rPr lang="en-US" dirty="0" smtClean="0"/>
                    <a:t>x</a:t>
                  </a:r>
                  <a:r>
                    <a:rPr lang="en-US" baseline="-25000" dirty="0" smtClean="0"/>
                    <a:t>4</a:t>
                  </a:r>
                  <a:r>
                    <a:rPr lang="en-US" baseline="30000" dirty="0" smtClean="0"/>
                    <a:t>(2)</a:t>
                  </a:r>
                  <a:r>
                    <a:rPr lang="en-US" dirty="0" smtClean="0"/>
                    <a:t>x</a:t>
                  </a:r>
                  <a:r>
                    <a:rPr lang="en-US" baseline="-25000" dirty="0" smtClean="0"/>
                    <a:t>4</a:t>
                  </a:r>
                  <a:r>
                    <a:rPr lang="en-US" baseline="30000" dirty="0" smtClean="0"/>
                    <a:t>(2)  </a:t>
                  </a:r>
                  <a:r>
                    <a:rPr lang="en-US" dirty="0" smtClean="0"/>
                    <a:t> </a:t>
                  </a:r>
                  <a:endParaRPr lang="en-US" dirty="0"/>
                </a:p>
              </p:txBody>
            </p:sp>
            <p:sp>
              <p:nvSpPr>
                <p:cNvPr id="207" name="Double Bracket 206"/>
                <p:cNvSpPr/>
                <p:nvPr/>
              </p:nvSpPr>
              <p:spPr>
                <a:xfrm>
                  <a:off x="7172184" y="5299487"/>
                  <a:ext cx="3924300" cy="1558513"/>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02" name="TextBox 201"/>
              <p:cNvSpPr txBox="1"/>
              <p:nvPr/>
            </p:nvSpPr>
            <p:spPr>
              <a:xfrm>
                <a:off x="7901321" y="3187946"/>
                <a:ext cx="184731" cy="646331"/>
              </a:xfrm>
              <a:prstGeom prst="rect">
                <a:avLst/>
              </a:prstGeom>
              <a:noFill/>
            </p:spPr>
            <p:txBody>
              <a:bodyPr wrap="none" rtlCol="0">
                <a:spAutoFit/>
              </a:bodyPr>
              <a:lstStyle/>
              <a:p>
                <a:endParaRPr lang="en-US" sz="3600" dirty="0"/>
              </a:p>
            </p:txBody>
          </p:sp>
        </p:grpSp>
        <p:sp>
          <p:nvSpPr>
            <p:cNvPr id="208" name="TextBox 207"/>
            <p:cNvSpPr txBox="1"/>
            <p:nvPr/>
          </p:nvSpPr>
          <p:spPr>
            <a:xfrm>
              <a:off x="9787520" y="4269194"/>
              <a:ext cx="413896" cy="646331"/>
            </a:xfrm>
            <a:prstGeom prst="rect">
              <a:avLst/>
            </a:prstGeom>
            <a:noFill/>
          </p:spPr>
          <p:txBody>
            <a:bodyPr wrap="none" rtlCol="0">
              <a:spAutoFit/>
            </a:bodyPr>
            <a:lstStyle/>
            <a:p>
              <a:r>
                <a:rPr lang="en-US" sz="3600" dirty="0" smtClean="0"/>
                <a:t>+</a:t>
              </a:r>
              <a:endParaRPr lang="en-US" sz="3600" dirty="0"/>
            </a:p>
          </p:txBody>
        </p:sp>
      </p:grpSp>
      <p:grpSp>
        <p:nvGrpSpPr>
          <p:cNvPr id="217" name="Group 216"/>
          <p:cNvGrpSpPr/>
          <p:nvPr/>
        </p:nvGrpSpPr>
        <p:grpSpPr>
          <a:xfrm>
            <a:off x="9787520" y="1326911"/>
            <a:ext cx="853968" cy="5397838"/>
            <a:chOff x="9787520" y="1326911"/>
            <a:chExt cx="853968" cy="5397838"/>
          </a:xfrm>
        </p:grpSpPr>
        <p:pic>
          <p:nvPicPr>
            <p:cNvPr id="129" name="Picture 128"/>
            <p:cNvPicPr>
              <a:picLocks noChangeAspect="1"/>
            </p:cNvPicPr>
            <p:nvPr/>
          </p:nvPicPr>
          <p:blipFill>
            <a:blip r:embed="rId2"/>
            <a:stretch>
              <a:fillRect/>
            </a:stretch>
          </p:blipFill>
          <p:spPr>
            <a:xfrm>
              <a:off x="9837543" y="5900706"/>
              <a:ext cx="803945" cy="824043"/>
            </a:xfrm>
            <a:prstGeom prst="rect">
              <a:avLst/>
            </a:prstGeom>
          </p:spPr>
        </p:pic>
        <p:pic>
          <p:nvPicPr>
            <p:cNvPr id="130" name="Picture 129"/>
            <p:cNvPicPr>
              <a:picLocks noChangeAspect="1"/>
            </p:cNvPicPr>
            <p:nvPr/>
          </p:nvPicPr>
          <p:blipFill>
            <a:blip r:embed="rId3"/>
            <a:stretch>
              <a:fillRect/>
            </a:stretch>
          </p:blipFill>
          <p:spPr>
            <a:xfrm>
              <a:off x="9787520" y="1326911"/>
              <a:ext cx="777270" cy="852008"/>
            </a:xfrm>
            <a:prstGeom prst="rect">
              <a:avLst/>
            </a:prstGeom>
          </p:spPr>
        </p:pic>
      </p:grpSp>
      <p:grpSp>
        <p:nvGrpSpPr>
          <p:cNvPr id="2" name="Group 1"/>
          <p:cNvGrpSpPr/>
          <p:nvPr/>
        </p:nvGrpSpPr>
        <p:grpSpPr>
          <a:xfrm>
            <a:off x="5116945" y="3963803"/>
            <a:ext cx="3056408" cy="1787751"/>
            <a:chOff x="5116945" y="3963803"/>
            <a:chExt cx="3056408" cy="1787751"/>
          </a:xfrm>
        </p:grpSpPr>
        <p:grpSp>
          <p:nvGrpSpPr>
            <p:cNvPr id="67" name="Group 66"/>
            <p:cNvGrpSpPr/>
            <p:nvPr/>
          </p:nvGrpSpPr>
          <p:grpSpPr>
            <a:xfrm>
              <a:off x="5116945" y="3963803"/>
              <a:ext cx="3021134" cy="1787751"/>
              <a:chOff x="5156610" y="2469710"/>
              <a:chExt cx="3021134" cy="1787751"/>
            </a:xfrm>
          </p:grpSpPr>
          <p:grpSp>
            <p:nvGrpSpPr>
              <p:cNvPr id="68" name="Group 67"/>
              <p:cNvGrpSpPr/>
              <p:nvPr/>
            </p:nvGrpSpPr>
            <p:grpSpPr>
              <a:xfrm>
                <a:off x="5156610" y="2469710"/>
                <a:ext cx="586059" cy="1787751"/>
                <a:chOff x="3356698" y="183674"/>
                <a:chExt cx="586059" cy="1787751"/>
              </a:xfrm>
            </p:grpSpPr>
            <p:sp>
              <p:nvSpPr>
                <p:cNvPr id="75" name="TextBox 74"/>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(2)</a:t>
                  </a:r>
                  <a:endParaRPr lang="en-US" sz="2400" dirty="0"/>
                </a:p>
              </p:txBody>
            </p:sp>
            <p:sp>
              <p:nvSpPr>
                <p:cNvPr id="76" name="TextBox 75"/>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(2)</a:t>
                  </a:r>
                  <a:endParaRPr lang="en-US" dirty="0" smtClean="0"/>
                </a:p>
                <a:p>
                  <a:r>
                    <a:rPr lang="en-US" dirty="0" smtClean="0"/>
                    <a:t>x</a:t>
                  </a:r>
                  <a:r>
                    <a:rPr lang="en-US" baseline="-25000" dirty="0" smtClean="0"/>
                    <a:t>2</a:t>
                  </a:r>
                  <a:r>
                    <a:rPr lang="en-US" baseline="30000" dirty="0" smtClean="0"/>
                    <a:t>(2)</a:t>
                  </a:r>
                  <a:endParaRPr lang="en-US" dirty="0"/>
                </a:p>
                <a:p>
                  <a:r>
                    <a:rPr lang="en-US" dirty="0" smtClean="0"/>
                    <a:t>x</a:t>
                  </a:r>
                  <a:r>
                    <a:rPr lang="en-US" baseline="-25000" dirty="0" smtClean="0"/>
                    <a:t>3</a:t>
                  </a:r>
                  <a:r>
                    <a:rPr lang="en-US" baseline="30000" dirty="0" smtClean="0"/>
                    <a:t>(2)</a:t>
                  </a:r>
                  <a:endParaRPr lang="en-US" dirty="0"/>
                </a:p>
                <a:p>
                  <a:r>
                    <a:rPr lang="en-US" dirty="0" smtClean="0"/>
                    <a:t>x</a:t>
                  </a:r>
                  <a:r>
                    <a:rPr lang="en-US" baseline="-25000" dirty="0" smtClean="0"/>
                    <a:t>4</a:t>
                  </a:r>
                  <a:r>
                    <a:rPr lang="en-US" baseline="30000" dirty="0" smtClean="0"/>
                    <a:t>(2)</a:t>
                  </a:r>
                  <a:endParaRPr lang="en-US" dirty="0"/>
                </a:p>
              </p:txBody>
            </p:sp>
            <p:sp>
              <p:nvSpPr>
                <p:cNvPr id="81" name="Double Brace 80"/>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8" name="Straight Arrow Connector 77"/>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732921" y="2469710"/>
                <a:ext cx="2444823" cy="827709"/>
                <a:chOff x="7245434" y="2374460"/>
                <a:chExt cx="2444823" cy="827709"/>
              </a:xfrm>
            </p:grpSpPr>
            <p:grpSp>
              <p:nvGrpSpPr>
                <p:cNvPr id="70" name="Group 69"/>
                <p:cNvGrpSpPr/>
                <p:nvPr/>
              </p:nvGrpSpPr>
              <p:grpSpPr>
                <a:xfrm>
                  <a:off x="7245434" y="2832837"/>
                  <a:ext cx="2444823" cy="369332"/>
                  <a:chOff x="4734957" y="4901618"/>
                  <a:chExt cx="2444823" cy="369332"/>
                </a:xfrm>
              </p:grpSpPr>
              <p:sp>
                <p:nvSpPr>
                  <p:cNvPr id="73" name="TextBox 72"/>
                  <p:cNvSpPr txBox="1"/>
                  <p:nvPr/>
                </p:nvSpPr>
                <p:spPr>
                  <a:xfrm>
                    <a:off x="4811750" y="4901618"/>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(2)</a:t>
                    </a:r>
                    <a:r>
                      <a:rPr lang="en-US" dirty="0" smtClean="0"/>
                      <a:t>    x</a:t>
                    </a:r>
                    <a:r>
                      <a:rPr lang="en-US" baseline="-25000" dirty="0" smtClean="0"/>
                      <a:t>2</a:t>
                    </a:r>
                    <a:r>
                      <a:rPr lang="en-US" baseline="30000" dirty="0" smtClean="0"/>
                      <a:t>(2)</a:t>
                    </a:r>
                    <a:r>
                      <a:rPr lang="en-US" dirty="0" smtClean="0"/>
                      <a:t>    x</a:t>
                    </a:r>
                    <a:r>
                      <a:rPr lang="en-US" baseline="-25000" dirty="0" smtClean="0"/>
                      <a:t>3</a:t>
                    </a:r>
                    <a:r>
                      <a:rPr lang="en-US" baseline="30000" dirty="0" smtClean="0"/>
                      <a:t>(2)</a:t>
                    </a:r>
                    <a:r>
                      <a:rPr lang="en-US" dirty="0" smtClean="0"/>
                      <a:t>     x</a:t>
                    </a:r>
                    <a:r>
                      <a:rPr lang="en-US" baseline="-25000" dirty="0" smtClean="0"/>
                      <a:t>4</a:t>
                    </a:r>
                    <a:r>
                      <a:rPr lang="en-US" baseline="30000" dirty="0" smtClean="0"/>
                      <a:t>(2)</a:t>
                    </a:r>
                    <a:endParaRPr lang="en-US" dirty="0"/>
                  </a:p>
                </p:txBody>
              </p:sp>
              <p:sp>
                <p:nvSpPr>
                  <p:cNvPr id="74" name="Double Brace 73"/>
                  <p:cNvSpPr/>
                  <p:nvPr/>
                </p:nvSpPr>
                <p:spPr>
                  <a:xfrm>
                    <a:off x="4734957" y="4935611"/>
                    <a:ext cx="2336150" cy="30082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TextBox 70"/>
                <p:cNvSpPr txBox="1"/>
                <p:nvPr/>
              </p:nvSpPr>
              <p:spPr>
                <a:xfrm>
                  <a:off x="8036997" y="2374460"/>
                  <a:ext cx="646331" cy="461665"/>
                </a:xfrm>
                <a:prstGeom prst="rect">
                  <a:avLst/>
                </a:prstGeom>
                <a:noFill/>
              </p:spPr>
              <p:txBody>
                <a:bodyPr wrap="none" rtlCol="0">
                  <a:spAutoFit/>
                </a:bodyPr>
                <a:lstStyle/>
                <a:p>
                  <a:r>
                    <a:rPr lang="en-US" sz="2400" dirty="0" smtClean="0"/>
                    <a:t>x</a:t>
                  </a:r>
                  <a:r>
                    <a:rPr lang="en-US" sz="2400" baseline="30000" dirty="0" smtClean="0"/>
                    <a:t>(2)T</a:t>
                  </a:r>
                  <a:endParaRPr lang="en-US" sz="2400" dirty="0"/>
                </a:p>
              </p:txBody>
            </p:sp>
            <p:cxnSp>
              <p:nvCxnSpPr>
                <p:cNvPr id="72" name="Straight Arrow Connector 71"/>
                <p:cNvCxnSpPr/>
                <p:nvPr/>
              </p:nvCxnSpPr>
              <p:spPr>
                <a:xfrm>
                  <a:off x="8075097" y="250402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82" name="TextBox 81"/>
            <p:cNvSpPr txBox="1"/>
            <p:nvPr/>
          </p:nvSpPr>
          <p:spPr>
            <a:xfrm>
              <a:off x="7759457" y="4737655"/>
              <a:ext cx="413896" cy="646331"/>
            </a:xfrm>
            <a:prstGeom prst="rect">
              <a:avLst/>
            </a:prstGeom>
            <a:noFill/>
          </p:spPr>
          <p:txBody>
            <a:bodyPr wrap="none" rtlCol="0">
              <a:spAutoFit/>
            </a:bodyPr>
            <a:lstStyle/>
            <a:p>
              <a:r>
                <a:rPr lang="en-US" sz="3600" dirty="0" smtClean="0"/>
                <a:t>=</a:t>
              </a:r>
              <a:endParaRPr lang="en-US" sz="3600" dirty="0"/>
            </a:p>
          </p:txBody>
        </p:sp>
      </p:grpSp>
      <p:grpSp>
        <p:nvGrpSpPr>
          <p:cNvPr id="79" name="Group 78"/>
          <p:cNvGrpSpPr/>
          <p:nvPr/>
        </p:nvGrpSpPr>
        <p:grpSpPr>
          <a:xfrm>
            <a:off x="5677" y="4125028"/>
            <a:ext cx="3782713" cy="2030176"/>
            <a:chOff x="3820213" y="4712743"/>
            <a:chExt cx="3782713" cy="2030176"/>
          </a:xfrm>
        </p:grpSpPr>
        <p:grpSp>
          <p:nvGrpSpPr>
            <p:cNvPr id="80" name="Group 79"/>
            <p:cNvGrpSpPr/>
            <p:nvPr/>
          </p:nvGrpSpPr>
          <p:grpSpPr>
            <a:xfrm>
              <a:off x="3820213" y="5151615"/>
              <a:ext cx="3782713" cy="1591304"/>
              <a:chOff x="1931789" y="5152339"/>
              <a:chExt cx="3782713" cy="1591304"/>
            </a:xfrm>
          </p:grpSpPr>
          <p:sp>
            <p:nvSpPr>
              <p:cNvPr id="84" name="TextBox 83"/>
              <p:cNvSpPr txBox="1"/>
              <p:nvPr/>
            </p:nvSpPr>
            <p:spPr>
              <a:xfrm>
                <a:off x="2047767" y="5152339"/>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smtClean="0">
                    <a:latin typeface="Symbol" panose="05050102010706020507" pitchFamily="18" charset="2"/>
                  </a:rPr>
                  <a:t>11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12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smtClean="0">
                    <a:latin typeface="Symbol" panose="05050102010706020507" pitchFamily="18" charset="2"/>
                  </a:rPr>
                  <a:t>13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14</a:t>
                </a:r>
                <a:r>
                  <a:rPr lang="en-US" baseline="30000" dirty="0" smtClean="0">
                    <a:latin typeface="Symbol" panose="05050102010706020507" pitchFamily="18" charset="2"/>
                  </a:rPr>
                  <a:t>2</a:t>
                </a:r>
                <a:endParaRPr lang="en-US" dirty="0"/>
              </a:p>
            </p:txBody>
          </p:sp>
          <p:sp>
            <p:nvSpPr>
              <p:cNvPr id="85" name="TextBox 84"/>
              <p:cNvSpPr txBox="1"/>
              <p:nvPr/>
            </p:nvSpPr>
            <p:spPr>
              <a:xfrm>
                <a:off x="2063512" y="5559663"/>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a:latin typeface="Symbol" panose="05050102010706020507" pitchFamily="18" charset="2"/>
                  </a:rPr>
                  <a:t>2</a:t>
                </a:r>
                <a:r>
                  <a:rPr lang="en-US" baseline="-25000" dirty="0" smtClean="0">
                    <a:latin typeface="Symbol" panose="05050102010706020507" pitchFamily="18" charset="2"/>
                  </a:rPr>
                  <a:t>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4</a:t>
                </a:r>
                <a:r>
                  <a:rPr lang="en-US" baseline="30000" dirty="0" smtClean="0">
                    <a:latin typeface="Symbol" panose="05050102010706020507" pitchFamily="18" charset="2"/>
                  </a:rPr>
                  <a:t>2</a:t>
                </a:r>
                <a:endParaRPr lang="en-US" dirty="0"/>
              </a:p>
            </p:txBody>
          </p:sp>
          <p:sp>
            <p:nvSpPr>
              <p:cNvPr id="86" name="TextBox 85"/>
              <p:cNvSpPr txBox="1"/>
              <p:nvPr/>
            </p:nvSpPr>
            <p:spPr>
              <a:xfrm>
                <a:off x="2079257" y="5966987"/>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a:latin typeface="Symbol" panose="05050102010706020507" pitchFamily="18" charset="2"/>
                  </a:rPr>
                  <a:t>3</a:t>
                </a:r>
                <a:r>
                  <a:rPr lang="en-US" baseline="-25000" dirty="0" smtClean="0">
                    <a:latin typeface="Symbol" panose="05050102010706020507" pitchFamily="18" charset="2"/>
                  </a:rPr>
                  <a:t>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32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smtClean="0">
                    <a:latin typeface="Symbol" panose="05050102010706020507" pitchFamily="18" charset="2"/>
                  </a:rPr>
                  <a:t>33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34</a:t>
                </a:r>
                <a:r>
                  <a:rPr lang="en-US" baseline="30000" dirty="0" smtClean="0">
                    <a:latin typeface="Symbol" panose="05050102010706020507" pitchFamily="18" charset="2"/>
                  </a:rPr>
                  <a:t>2</a:t>
                </a:r>
                <a:endParaRPr lang="en-US" dirty="0"/>
              </a:p>
            </p:txBody>
          </p:sp>
          <p:sp>
            <p:nvSpPr>
              <p:cNvPr id="87" name="TextBox 86"/>
              <p:cNvSpPr txBox="1"/>
              <p:nvPr/>
            </p:nvSpPr>
            <p:spPr>
              <a:xfrm>
                <a:off x="2095002" y="6374311"/>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smtClean="0">
                    <a:latin typeface="Symbol" panose="05050102010706020507" pitchFamily="18" charset="2"/>
                  </a:rPr>
                  <a:t>41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4</a:t>
                </a:r>
                <a:r>
                  <a:rPr lang="en-US" baseline="-25000" dirty="0" smtClean="0">
                    <a:latin typeface="Symbol" panose="05050102010706020507" pitchFamily="18" charset="2"/>
                  </a:rPr>
                  <a:t>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a:latin typeface="Symbol" panose="05050102010706020507" pitchFamily="18" charset="2"/>
                  </a:rPr>
                  <a:t>4</a:t>
                </a:r>
                <a:r>
                  <a:rPr lang="en-US" baseline="-25000" dirty="0" smtClean="0">
                    <a:latin typeface="Symbol" panose="05050102010706020507" pitchFamily="18" charset="2"/>
                  </a:rPr>
                  <a:t>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4</a:t>
                </a:r>
                <a:r>
                  <a:rPr lang="en-US" baseline="-25000" dirty="0" smtClean="0">
                    <a:latin typeface="Symbol" panose="05050102010706020507" pitchFamily="18" charset="2"/>
                  </a:rPr>
                  <a:t>4</a:t>
                </a:r>
                <a:r>
                  <a:rPr lang="en-US" baseline="30000" dirty="0" smtClean="0">
                    <a:latin typeface="Symbol" panose="05050102010706020507" pitchFamily="18" charset="2"/>
                  </a:rPr>
                  <a:t>2</a:t>
                </a:r>
                <a:endParaRPr lang="en-US" dirty="0"/>
              </a:p>
            </p:txBody>
          </p:sp>
          <p:sp>
            <p:nvSpPr>
              <p:cNvPr id="88" name="Double Bracket 87"/>
              <p:cNvSpPr/>
              <p:nvPr/>
            </p:nvSpPr>
            <p:spPr>
              <a:xfrm>
                <a:off x="1931789" y="5152339"/>
                <a:ext cx="3011440" cy="159130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3" name="TextBox 82"/>
            <p:cNvSpPr txBox="1"/>
            <p:nvPr/>
          </p:nvSpPr>
          <p:spPr>
            <a:xfrm>
              <a:off x="3825109" y="4712743"/>
              <a:ext cx="2800511" cy="369332"/>
            </a:xfrm>
            <a:prstGeom prst="rect">
              <a:avLst/>
            </a:prstGeom>
            <a:noFill/>
          </p:spPr>
          <p:txBody>
            <a:bodyPr wrap="none" rtlCol="0">
              <a:spAutoFit/>
            </a:bodyPr>
            <a:lstStyle/>
            <a:p>
              <a:pPr algn="ctr"/>
              <a:r>
                <a:rPr lang="en-US" dirty="0" err="1" smtClean="0"/>
                <a:t>DxD</a:t>
              </a:r>
              <a:r>
                <a:rPr lang="en-US" dirty="0" smtClean="0"/>
                <a:t> Data Covariance matrix</a:t>
              </a:r>
              <a:endParaRPr lang="en-US" dirty="0"/>
            </a:p>
          </p:txBody>
        </p:sp>
      </p:grpSp>
    </p:spTree>
    <p:extLst>
      <p:ext uri="{BB962C8B-B14F-4D97-AF65-F5344CB8AC3E}">
        <p14:creationId xmlns:p14="http://schemas.microsoft.com/office/powerpoint/2010/main" val="279677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TextBox 172"/>
          <p:cNvSpPr txBox="1"/>
          <p:nvPr/>
        </p:nvSpPr>
        <p:spPr>
          <a:xfrm>
            <a:off x="3753115" y="101047"/>
            <a:ext cx="4083169" cy="1200329"/>
          </a:xfrm>
          <a:prstGeom prst="rect">
            <a:avLst/>
          </a:prstGeom>
          <a:solidFill>
            <a:schemeClr val="bg1"/>
          </a:solid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Summary</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2878667" y="813182"/>
            <a:ext cx="1252459" cy="369332"/>
          </a:xfrm>
          <a:prstGeom prst="rect">
            <a:avLst/>
          </a:prstGeom>
          <a:noFill/>
        </p:spPr>
        <p:txBody>
          <a:bodyPr wrap="none" rtlCol="0">
            <a:spAutoFit/>
          </a:bodyPr>
          <a:lstStyle/>
          <a:p>
            <a:r>
              <a:rPr lang="en-US" dirty="0" smtClean="0">
                <a:solidFill>
                  <a:schemeClr val="bg1"/>
                </a:solidFill>
              </a:rPr>
              <a:t>Total Count</a:t>
            </a:r>
            <a:endParaRPr lang="en-US" dirty="0">
              <a:solidFill>
                <a:schemeClr val="bg1"/>
              </a:solidFill>
            </a:endParaRPr>
          </a:p>
        </p:txBody>
      </p:sp>
      <p:sp>
        <p:nvSpPr>
          <p:cNvPr id="11" name="TextBox 10"/>
          <p:cNvSpPr txBox="1"/>
          <p:nvPr/>
        </p:nvSpPr>
        <p:spPr>
          <a:xfrm>
            <a:off x="6347079" y="813182"/>
            <a:ext cx="1143839" cy="369332"/>
          </a:xfrm>
          <a:prstGeom prst="rect">
            <a:avLst/>
          </a:prstGeom>
          <a:noFill/>
        </p:spPr>
        <p:txBody>
          <a:bodyPr wrap="none" rtlCol="0">
            <a:spAutoFit/>
          </a:bodyPr>
          <a:lstStyle/>
          <a:p>
            <a:r>
              <a:rPr lang="en-US" dirty="0" smtClean="0">
                <a:solidFill>
                  <a:schemeClr val="bg1"/>
                </a:solidFill>
              </a:rPr>
              <a:t>Potassium</a:t>
            </a:r>
            <a:endParaRPr lang="en-US" dirty="0">
              <a:solidFill>
                <a:schemeClr val="bg1"/>
              </a:solidFill>
            </a:endParaRPr>
          </a:p>
        </p:txBody>
      </p:sp>
      <p:sp>
        <p:nvSpPr>
          <p:cNvPr id="13" name="TextBox 12"/>
          <p:cNvSpPr txBox="1"/>
          <p:nvPr/>
        </p:nvSpPr>
        <p:spPr>
          <a:xfrm>
            <a:off x="6347078" y="3601939"/>
            <a:ext cx="999056" cy="369332"/>
          </a:xfrm>
          <a:prstGeom prst="rect">
            <a:avLst/>
          </a:prstGeom>
          <a:noFill/>
        </p:spPr>
        <p:txBody>
          <a:bodyPr wrap="none" rtlCol="0">
            <a:spAutoFit/>
          </a:bodyPr>
          <a:lstStyle/>
          <a:p>
            <a:r>
              <a:rPr lang="en-US" dirty="0" smtClean="0">
                <a:solidFill>
                  <a:schemeClr val="bg1"/>
                </a:solidFill>
              </a:rPr>
              <a:t>Uranium</a:t>
            </a:r>
            <a:endParaRPr lang="en-US" dirty="0">
              <a:solidFill>
                <a:schemeClr val="bg1"/>
              </a:solidFill>
            </a:endParaRPr>
          </a:p>
        </p:txBody>
      </p:sp>
      <p:sp>
        <p:nvSpPr>
          <p:cNvPr id="14" name="TextBox 13"/>
          <p:cNvSpPr txBox="1"/>
          <p:nvPr/>
        </p:nvSpPr>
        <p:spPr>
          <a:xfrm>
            <a:off x="3005368" y="3540822"/>
            <a:ext cx="979755" cy="369332"/>
          </a:xfrm>
          <a:prstGeom prst="rect">
            <a:avLst/>
          </a:prstGeom>
          <a:noFill/>
        </p:spPr>
        <p:txBody>
          <a:bodyPr wrap="none" rtlCol="0">
            <a:spAutoFit/>
          </a:bodyPr>
          <a:lstStyle/>
          <a:p>
            <a:r>
              <a:rPr lang="en-US" dirty="0" smtClean="0">
                <a:solidFill>
                  <a:schemeClr val="bg1"/>
                </a:solidFill>
              </a:rPr>
              <a:t>Thorium</a:t>
            </a:r>
            <a:endParaRPr lang="en-US" dirty="0">
              <a:solidFill>
                <a:schemeClr val="bg1"/>
              </a:solidFill>
            </a:endParaRPr>
          </a:p>
        </p:txBody>
      </p:sp>
      <p:sp>
        <p:nvSpPr>
          <p:cNvPr id="23" name="Rectangle 22"/>
          <p:cNvSpPr/>
          <p:nvPr/>
        </p:nvSpPr>
        <p:spPr>
          <a:xfrm>
            <a:off x="9614461" y="2082800"/>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11687442" y="1828988"/>
            <a:ext cx="521746" cy="6265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74103" y="1339781"/>
            <a:ext cx="11674212" cy="4524315"/>
          </a:xfrm>
          <a:prstGeom prst="rect">
            <a:avLst/>
          </a:prstGeom>
        </p:spPr>
        <p:txBody>
          <a:bodyPr wrap="square">
            <a:spAutoFit/>
          </a:bodyPr>
          <a:lstStyle/>
          <a:p>
            <a:r>
              <a:rPr lang="en-US" sz="2400" dirty="0">
                <a:latin typeface="Times New Roman" panose="02020603050405020304" pitchFamily="18" charset="0"/>
              </a:rPr>
              <a:t>Despite the high correlation between the </a:t>
            </a:r>
            <a:r>
              <a:rPr lang="en-US" sz="2400" dirty="0" smtClean="0">
                <a:latin typeface="Times New Roman" panose="02020603050405020304" pitchFamily="18" charset="0"/>
              </a:rPr>
              <a:t>primary </a:t>
            </a:r>
            <a:r>
              <a:rPr lang="en-US" sz="2400" dirty="0" err="1" smtClean="0">
                <a:latin typeface="Times New Roman" panose="02020603050405020304" pitchFamily="18" charset="0"/>
              </a:rPr>
              <a:t>aerogeophysical</a:t>
            </a:r>
            <a:r>
              <a:rPr lang="en-US" sz="2400" dirty="0" smtClean="0">
                <a:latin typeface="Times New Roman" panose="02020603050405020304" pitchFamily="18" charset="0"/>
              </a:rPr>
              <a:t> </a:t>
            </a:r>
            <a:r>
              <a:rPr lang="en-US" sz="2400" dirty="0">
                <a:latin typeface="Times New Roman" panose="02020603050405020304" pitchFamily="18" charset="0"/>
              </a:rPr>
              <a:t>gamma ray products, PCA was able </a:t>
            </a:r>
            <a:r>
              <a:rPr lang="en-US" sz="2400" dirty="0" smtClean="0">
                <a:latin typeface="Times New Roman" panose="02020603050405020304" pitchFamily="18" charset="0"/>
              </a:rPr>
              <a:t>to condense </a:t>
            </a:r>
            <a:r>
              <a:rPr lang="en-US" sz="2400" dirty="0">
                <a:latin typeface="Times New Roman" panose="02020603050405020304" pitchFamily="18" charset="0"/>
              </a:rPr>
              <a:t>the information into a smaller set of dimensions</a:t>
            </a:r>
          </a:p>
          <a:p>
            <a:r>
              <a:rPr lang="en-US" sz="2400" dirty="0">
                <a:latin typeface="Times New Roman" panose="02020603050405020304" pitchFamily="18" charset="0"/>
              </a:rPr>
              <a:t>(two instead of four). The results obtained using </a:t>
            </a:r>
            <a:r>
              <a:rPr lang="en-US" sz="2400" dirty="0" smtClean="0">
                <a:latin typeface="Times New Roman" panose="02020603050405020304" pitchFamily="18" charset="0"/>
              </a:rPr>
              <a:t>K-means clustering </a:t>
            </a:r>
            <a:r>
              <a:rPr lang="en-US" sz="2400" dirty="0">
                <a:latin typeface="Times New Roman" panose="02020603050405020304" pitchFamily="18" charset="0"/>
              </a:rPr>
              <a:t>of PC 1 and PC 2 are also better (presenting </a:t>
            </a:r>
            <a:r>
              <a:rPr lang="en-US" sz="2400" dirty="0" smtClean="0">
                <a:latin typeface="Times New Roman" panose="02020603050405020304" pitchFamily="18" charset="0"/>
              </a:rPr>
              <a:t>a better </a:t>
            </a:r>
            <a:r>
              <a:rPr lang="en-US" sz="2400" dirty="0">
                <a:latin typeface="Times New Roman" panose="02020603050405020304" pitchFamily="18" charset="0"/>
              </a:rPr>
              <a:t>correlation with the traditional geological map) when</a:t>
            </a:r>
          </a:p>
          <a:p>
            <a:r>
              <a:rPr lang="en-US" sz="2400" dirty="0">
                <a:latin typeface="Times New Roman" panose="02020603050405020304" pitchFamily="18" charset="0"/>
              </a:rPr>
              <a:t>compared with the clustering of TC, K, </a:t>
            </a:r>
            <a:r>
              <a:rPr lang="en-US" sz="2400" dirty="0" err="1">
                <a:latin typeface="Times New Roman" panose="02020603050405020304" pitchFamily="18" charset="0"/>
              </a:rPr>
              <a:t>eTh</a:t>
            </a:r>
            <a:r>
              <a:rPr lang="en-US" sz="2400" dirty="0">
                <a:latin typeface="Times New Roman" panose="02020603050405020304" pitchFamily="18" charset="0"/>
              </a:rPr>
              <a:t> and </a:t>
            </a:r>
            <a:r>
              <a:rPr lang="en-US" sz="2400" dirty="0" err="1">
                <a:latin typeface="Times New Roman" panose="02020603050405020304" pitchFamily="18" charset="0"/>
              </a:rPr>
              <a:t>eU</a:t>
            </a:r>
            <a:r>
              <a:rPr lang="en-US" sz="2400" dirty="0">
                <a:latin typeface="Times New Roman" panose="02020603050405020304" pitchFamily="18" charset="0"/>
              </a:rPr>
              <a:t> maps.</a:t>
            </a:r>
          </a:p>
          <a:p>
            <a:endParaRPr lang="en-US" sz="2400" dirty="0" smtClean="0">
              <a:latin typeface="Times New Roman" panose="02020603050405020304" pitchFamily="18" charset="0"/>
            </a:endParaRPr>
          </a:p>
          <a:p>
            <a:r>
              <a:rPr lang="en-US" sz="2400" dirty="0" smtClean="0">
                <a:latin typeface="Times New Roman" panose="02020603050405020304" pitchFamily="18" charset="0"/>
              </a:rPr>
              <a:t>At </a:t>
            </a:r>
            <a:r>
              <a:rPr lang="en-US" sz="2400" dirty="0">
                <a:latin typeface="Times New Roman" panose="02020603050405020304" pitchFamily="18" charset="0"/>
              </a:rPr>
              <a:t>present, we present only visual comparisons of </a:t>
            </a:r>
            <a:r>
              <a:rPr lang="en-US" sz="2400" dirty="0" smtClean="0">
                <a:latin typeface="Times New Roman" panose="02020603050405020304" pitchFamily="18" charset="0"/>
              </a:rPr>
              <a:t>the traditional </a:t>
            </a:r>
            <a:r>
              <a:rPr lang="en-US" sz="2400" dirty="0">
                <a:latin typeface="Times New Roman" panose="02020603050405020304" pitchFamily="18" charset="0"/>
              </a:rPr>
              <a:t>geologic maps based on outcrops to </a:t>
            </a:r>
            <a:r>
              <a:rPr lang="en-US" sz="2400" dirty="0" smtClean="0">
                <a:latin typeface="Times New Roman" panose="02020603050405020304" pitchFamily="18" charset="0"/>
              </a:rPr>
              <a:t>the geophysical </a:t>
            </a:r>
            <a:r>
              <a:rPr lang="en-US" sz="2400" dirty="0">
                <a:latin typeface="Times New Roman" panose="02020603050405020304" pitchFamily="18" charset="0"/>
              </a:rPr>
              <a:t>maps. We anticipate that areas that have a high</a:t>
            </a:r>
          </a:p>
          <a:p>
            <a:r>
              <a:rPr lang="en-US" sz="2400" dirty="0">
                <a:latin typeface="Times New Roman" panose="02020603050405020304" pitchFamily="18" charset="0"/>
              </a:rPr>
              <a:t>spatial correlation can be used as training to identify </a:t>
            </a:r>
            <a:r>
              <a:rPr lang="en-US" sz="2400" dirty="0" smtClean="0">
                <a:latin typeface="Times New Roman" panose="02020603050405020304" pitchFamily="18" charset="0"/>
              </a:rPr>
              <a:t>similar features </a:t>
            </a:r>
            <a:r>
              <a:rPr lang="en-US" sz="2400" dirty="0">
                <a:latin typeface="Times New Roman" panose="02020603050405020304" pitchFamily="18" charset="0"/>
              </a:rPr>
              <a:t>that were either overlooked or </a:t>
            </a:r>
            <a:r>
              <a:rPr lang="en-US" sz="2400" dirty="0" smtClean="0">
                <a:latin typeface="Times New Roman" panose="02020603050405020304" pitchFamily="18" charset="0"/>
              </a:rPr>
              <a:t>buried. For </a:t>
            </a:r>
            <a:r>
              <a:rPr lang="en-US" sz="2400" dirty="0">
                <a:latin typeface="Times New Roman" panose="02020603050405020304" pitchFamily="18" charset="0"/>
              </a:rPr>
              <a:t>future work, we intend to test different image processing</a:t>
            </a:r>
          </a:p>
          <a:p>
            <a:r>
              <a:rPr lang="en-US" sz="2400" dirty="0">
                <a:latin typeface="Times New Roman" panose="02020603050405020304" pitchFamily="18" charset="0"/>
              </a:rPr>
              <a:t>methodologies, such as ICA. We also intend to test </a:t>
            </a:r>
            <a:r>
              <a:rPr lang="en-US" sz="2400" dirty="0" smtClean="0">
                <a:latin typeface="Times New Roman" panose="02020603050405020304" pitchFamily="18" charset="0"/>
              </a:rPr>
              <a:t>different clustering </a:t>
            </a:r>
            <a:r>
              <a:rPr lang="en-US" sz="2400" dirty="0">
                <a:latin typeface="Times New Roman" panose="02020603050405020304" pitchFamily="18" charset="0"/>
              </a:rPr>
              <a:t>techniques, such as Self Organizing Maps (SOM</a:t>
            </a:r>
            <a:r>
              <a:rPr lang="en-US" sz="2400" dirty="0" smtClean="0">
                <a:latin typeface="Times New Roman" panose="02020603050405020304" pitchFamily="18" charset="0"/>
              </a:rPr>
              <a:t>), as </a:t>
            </a:r>
            <a:r>
              <a:rPr lang="en-US" sz="2400" dirty="0">
                <a:latin typeface="Times New Roman" panose="02020603050405020304" pitchFamily="18" charset="0"/>
              </a:rPr>
              <a:t>used by </a:t>
            </a:r>
            <a:r>
              <a:rPr lang="en-US" sz="2400" dirty="0" err="1">
                <a:latin typeface="Times New Roman" panose="02020603050405020304" pitchFamily="18" charset="0"/>
              </a:rPr>
              <a:t>Carneiro</a:t>
            </a:r>
            <a:r>
              <a:rPr lang="en-US" sz="2400" dirty="0">
                <a:latin typeface="Times New Roman" panose="02020603050405020304" pitchFamily="18" charset="0"/>
              </a:rPr>
              <a:t> et al, (2012) over the Brazilian Amazon.</a:t>
            </a:r>
            <a:endParaRPr lang="en-US" sz="2400" dirty="0"/>
          </a:p>
        </p:txBody>
      </p:sp>
      <p:sp>
        <p:nvSpPr>
          <p:cNvPr id="12" name="Rectangle 11"/>
          <p:cNvSpPr/>
          <p:nvPr/>
        </p:nvSpPr>
        <p:spPr>
          <a:xfrm>
            <a:off x="296562" y="2142254"/>
            <a:ext cx="11390880" cy="1398568"/>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415769" y="4969768"/>
            <a:ext cx="11390880" cy="894328"/>
          </a:xfrm>
          <a:prstGeom prst="rect">
            <a:avLst/>
          </a:prstGeom>
          <a:solidFill>
            <a:srgbClr val="FF0000">
              <a:alpha val="35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0999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792396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Stratigraphy</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311263"/>
            <a:ext cx="2956073"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928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roup 6"/>
          <p:cNvGrpSpPr/>
          <p:nvPr/>
        </p:nvGrpSpPr>
        <p:grpSpPr>
          <a:xfrm>
            <a:off x="216431" y="760488"/>
            <a:ext cx="2981131" cy="3410957"/>
            <a:chOff x="555096" y="1510296"/>
            <a:chExt cx="4105275" cy="3410957"/>
          </a:xfrm>
        </p:grpSpPr>
        <p:pic>
          <p:nvPicPr>
            <p:cNvPr id="2" name="Picture 1"/>
            <p:cNvPicPr>
              <a:picLocks noChangeAspect="1"/>
            </p:cNvPicPr>
            <p:nvPr/>
          </p:nvPicPr>
          <p:blipFill>
            <a:blip r:embed="rId2"/>
            <a:stretch>
              <a:fillRect/>
            </a:stretch>
          </p:blipFill>
          <p:spPr>
            <a:xfrm rot="5400000">
              <a:off x="1064683" y="1325564"/>
              <a:ext cx="3086102" cy="4105275"/>
            </a:xfrm>
            <a:prstGeom prst="rect">
              <a:avLst/>
            </a:prstGeom>
          </p:spPr>
        </p:pic>
        <p:sp>
          <p:nvSpPr>
            <p:cNvPr id="3" name="TextBox 2"/>
            <p:cNvSpPr txBox="1"/>
            <p:nvPr/>
          </p:nvSpPr>
          <p:spPr>
            <a:xfrm>
              <a:off x="2071433" y="1510296"/>
              <a:ext cx="110158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Raw Data</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863600" y="2116666"/>
              <a:ext cx="3680773" cy="18965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354211" y="782790"/>
            <a:ext cx="3560017" cy="3410955"/>
            <a:chOff x="3354211" y="782790"/>
            <a:chExt cx="3560017" cy="3410955"/>
          </a:xfrm>
        </p:grpSpPr>
        <p:grpSp>
          <p:nvGrpSpPr>
            <p:cNvPr id="9" name="Group 8"/>
            <p:cNvGrpSpPr/>
            <p:nvPr/>
          </p:nvGrpSpPr>
          <p:grpSpPr>
            <a:xfrm>
              <a:off x="3810001" y="782790"/>
              <a:ext cx="3104227" cy="3410955"/>
              <a:chOff x="4689354" y="1510296"/>
              <a:chExt cx="4352925" cy="3410955"/>
            </a:xfrm>
          </p:grpSpPr>
          <p:pic>
            <p:nvPicPr>
              <p:cNvPr id="4" name="Picture 3"/>
              <p:cNvPicPr>
                <a:picLocks noChangeAspect="1"/>
              </p:cNvPicPr>
              <p:nvPr/>
            </p:nvPicPr>
            <p:blipFill>
              <a:blip r:embed="rId3"/>
              <a:stretch>
                <a:fillRect/>
              </a:stretch>
            </p:blipFill>
            <p:spPr>
              <a:xfrm rot="5400000">
                <a:off x="5251329" y="1130301"/>
                <a:ext cx="3228975" cy="4352925"/>
              </a:xfrm>
              <a:prstGeom prst="rect">
                <a:avLst/>
              </a:prstGeom>
            </p:spPr>
          </p:pic>
          <p:sp>
            <p:nvSpPr>
              <p:cNvPr id="6" name="TextBox 5"/>
              <p:cNvSpPr txBox="1"/>
              <p:nvPr/>
            </p:nvSpPr>
            <p:spPr>
              <a:xfrm>
                <a:off x="5500975" y="1510296"/>
                <a:ext cx="2385589"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Flattened+Filtered</a:t>
                </a:r>
                <a:r>
                  <a:rPr lang="en-US" dirty="0" smtClean="0">
                    <a:latin typeface="Times New Roman" panose="02020603050405020304" pitchFamily="18" charset="0"/>
                    <a:cs typeface="Times New Roman" panose="02020603050405020304" pitchFamily="18" charset="0"/>
                  </a:rPr>
                  <a:t> Data</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025429" y="2129312"/>
                <a:ext cx="3680773" cy="189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3354211" y="2264325"/>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981134" y="755221"/>
            <a:ext cx="3834949" cy="2988914"/>
            <a:chOff x="6981134" y="755221"/>
            <a:chExt cx="3834949" cy="2988914"/>
          </a:xfrm>
        </p:grpSpPr>
        <p:grpSp>
          <p:nvGrpSpPr>
            <p:cNvPr id="14" name="Group 13"/>
            <p:cNvGrpSpPr/>
            <p:nvPr/>
          </p:nvGrpSpPr>
          <p:grpSpPr>
            <a:xfrm>
              <a:off x="7560997" y="1085344"/>
              <a:ext cx="3255086" cy="2658791"/>
              <a:chOff x="6914228" y="1835152"/>
              <a:chExt cx="3255086" cy="2658791"/>
            </a:xfrm>
          </p:grpSpPr>
          <p:cxnSp>
            <p:nvCxnSpPr>
              <p:cNvPr id="13" name="Straight Arrow Connector 12"/>
              <p:cNvCxnSpPr/>
              <p:nvPr/>
            </p:nvCxnSpPr>
            <p:spPr>
              <a:xfrm>
                <a:off x="6914228" y="3014133"/>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rot="5400000">
                <a:off x="7223526" y="1548156"/>
                <a:ext cx="2658791" cy="3232784"/>
              </a:xfrm>
              <a:prstGeom prst="rect">
                <a:avLst/>
              </a:prstGeom>
            </p:spPr>
          </p:pic>
          <p:sp>
            <p:nvSpPr>
              <p:cNvPr id="15" name="Rectangle 14"/>
              <p:cNvSpPr/>
              <p:nvPr/>
            </p:nvSpPr>
            <p:spPr>
              <a:xfrm>
                <a:off x="7452563" y="2158891"/>
                <a:ext cx="2624891" cy="189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p:cNvCxnSpPr/>
            <p:nvPr/>
          </p:nvCxnSpPr>
          <p:spPr>
            <a:xfrm>
              <a:off x="6981134" y="2316365"/>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99332" y="755221"/>
              <a:ext cx="248657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Instantaneous Frequency</a:t>
              </a:r>
              <a:endParaRPr lang="en-US" dirty="0">
                <a:latin typeface="Times New Roman" panose="02020603050405020304" pitchFamily="18" charset="0"/>
                <a:cs typeface="Times New Roman" panose="02020603050405020304" pitchFamily="18" charset="0"/>
              </a:endParaRPr>
            </a:p>
          </p:txBody>
        </p:sp>
      </p:grpSp>
      <p:sp>
        <p:nvSpPr>
          <p:cNvPr id="21" name="Rectangle 20"/>
          <p:cNvSpPr/>
          <p:nvPr/>
        </p:nvSpPr>
        <p:spPr>
          <a:xfrm>
            <a:off x="4049667" y="2446263"/>
            <a:ext cx="2624891" cy="817128"/>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47405" y="1084160"/>
            <a:ext cx="2530711" cy="190205"/>
            <a:chOff x="447405" y="1084160"/>
            <a:chExt cx="2530711" cy="190205"/>
          </a:xfrm>
        </p:grpSpPr>
        <p:sp>
          <p:nvSpPr>
            <p:cNvPr id="31" name="Oval 30"/>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8664710" y="1809088"/>
            <a:ext cx="1527430" cy="883740"/>
            <a:chOff x="8664710" y="1809088"/>
            <a:chExt cx="1527430" cy="883740"/>
          </a:xfrm>
        </p:grpSpPr>
        <p:grpSp>
          <p:nvGrpSpPr>
            <p:cNvPr id="37" name="Group 36"/>
            <p:cNvGrpSpPr/>
            <p:nvPr/>
          </p:nvGrpSpPr>
          <p:grpSpPr>
            <a:xfrm>
              <a:off x="8683370" y="1809088"/>
              <a:ext cx="1318502" cy="369332"/>
              <a:chOff x="8682748" y="1713402"/>
              <a:chExt cx="1318502" cy="369332"/>
            </a:xfrm>
          </p:grpSpPr>
          <p:sp>
            <p:nvSpPr>
              <p:cNvPr id="24" name="TextBox 23"/>
              <p:cNvSpPr txBox="1"/>
              <p:nvPr/>
            </p:nvSpPr>
            <p:spPr>
              <a:xfrm>
                <a:off x="8927443" y="1713402"/>
                <a:ext cx="844975" cy="369332"/>
              </a:xfrm>
              <a:prstGeom prst="rect">
                <a:avLst/>
              </a:prstGeom>
              <a:noFill/>
            </p:spPr>
            <p:txBody>
              <a:bodyPr wrap="none" rtlCol="0">
                <a:spAutoFit/>
              </a:bodyPr>
              <a:lstStyle/>
              <a:p>
                <a:r>
                  <a:rPr lang="en-US" b="1" dirty="0" smtClean="0"/>
                  <a:t>Porous</a:t>
                </a:r>
                <a:endParaRPr lang="en-US" b="1" dirty="0"/>
              </a:p>
            </p:txBody>
          </p:sp>
          <p:cxnSp>
            <p:nvCxnSpPr>
              <p:cNvPr id="27" name="Straight Arrow Connector 26"/>
              <p:cNvCxnSpPr/>
              <p:nvPr/>
            </p:nvCxnSpPr>
            <p:spPr>
              <a:xfrm>
                <a:off x="9772650" y="1904338"/>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8682748" y="1866078"/>
                <a:ext cx="304916" cy="12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8664710" y="2107325"/>
              <a:ext cx="1527430" cy="585503"/>
            </a:xfrm>
            <a:prstGeom prst="ellipse">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3" name="Group 52"/>
          <p:cNvGrpSpPr/>
          <p:nvPr/>
        </p:nvGrpSpPr>
        <p:grpSpPr>
          <a:xfrm>
            <a:off x="7583297" y="3637813"/>
            <a:ext cx="3232786" cy="3050592"/>
            <a:chOff x="7583297" y="3637813"/>
            <a:chExt cx="3232786" cy="3050592"/>
          </a:xfrm>
        </p:grpSpPr>
        <p:pic>
          <p:nvPicPr>
            <p:cNvPr id="16" name="Picture 15"/>
            <p:cNvPicPr>
              <a:picLocks noChangeAspect="1"/>
            </p:cNvPicPr>
            <p:nvPr/>
          </p:nvPicPr>
          <p:blipFill>
            <a:blip r:embed="rId5"/>
            <a:stretch>
              <a:fillRect/>
            </a:stretch>
          </p:blipFill>
          <p:spPr>
            <a:xfrm rot="5400000">
              <a:off x="7813802" y="3686125"/>
              <a:ext cx="2771775" cy="3232786"/>
            </a:xfrm>
            <a:prstGeom prst="rect">
              <a:avLst/>
            </a:prstGeom>
          </p:spPr>
        </p:pic>
        <p:sp>
          <p:nvSpPr>
            <p:cNvPr id="42" name="Rectangle 41"/>
            <p:cNvSpPr/>
            <p:nvPr/>
          </p:nvSpPr>
          <p:spPr>
            <a:xfrm>
              <a:off x="8054887" y="4345132"/>
              <a:ext cx="2707436" cy="904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054887" y="5591932"/>
              <a:ext cx="2707436" cy="904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a:off x="9351848" y="3637813"/>
              <a:ext cx="28195" cy="4192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8054887" y="5235169"/>
              <a:ext cx="2616607" cy="369332"/>
              <a:chOff x="8054887" y="5235169"/>
              <a:chExt cx="2616607" cy="369332"/>
            </a:xfrm>
          </p:grpSpPr>
          <p:sp>
            <p:nvSpPr>
              <p:cNvPr id="50" name="Rectangle 49"/>
              <p:cNvSpPr/>
              <p:nvPr/>
            </p:nvSpPr>
            <p:spPr>
              <a:xfrm>
                <a:off x="8054887" y="5358340"/>
                <a:ext cx="1572295" cy="19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8150163" y="5235169"/>
                <a:ext cx="2521331" cy="369332"/>
              </a:xfrm>
              <a:prstGeom prst="rect">
                <a:avLst/>
              </a:prstGeom>
              <a:noFill/>
            </p:spPr>
            <p:txBody>
              <a:bodyPr wrap="none" rtlCol="0">
                <a:spAutoFit/>
              </a:bodyPr>
              <a:lstStyle/>
              <a:p>
                <a:r>
                  <a:rPr lang="en-US" dirty="0" smtClean="0"/>
                  <a:t>          3-Components        </a:t>
                </a:r>
                <a:endParaRPr lang="en-US" dirty="0"/>
              </a:p>
            </p:txBody>
          </p:sp>
        </p:grpSp>
        <p:grpSp>
          <p:nvGrpSpPr>
            <p:cNvPr id="55" name="Group 54"/>
            <p:cNvGrpSpPr/>
            <p:nvPr/>
          </p:nvGrpSpPr>
          <p:grpSpPr>
            <a:xfrm>
              <a:off x="8071739" y="3945536"/>
              <a:ext cx="2616607" cy="369332"/>
              <a:chOff x="8054887" y="5235169"/>
              <a:chExt cx="2616607" cy="369332"/>
            </a:xfrm>
          </p:grpSpPr>
          <p:sp>
            <p:nvSpPr>
              <p:cNvPr id="56" name="Rectangle 55"/>
              <p:cNvSpPr/>
              <p:nvPr/>
            </p:nvSpPr>
            <p:spPr>
              <a:xfrm>
                <a:off x="8054887" y="5358340"/>
                <a:ext cx="1572295" cy="19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8150163" y="5235169"/>
                <a:ext cx="2521331" cy="369332"/>
              </a:xfrm>
              <a:prstGeom prst="rect">
                <a:avLst/>
              </a:prstGeom>
              <a:noFill/>
            </p:spPr>
            <p:txBody>
              <a:bodyPr wrap="none" rtlCol="0">
                <a:spAutoFit/>
              </a:bodyPr>
              <a:lstStyle/>
              <a:p>
                <a:r>
                  <a:rPr lang="en-US" dirty="0" smtClean="0"/>
                  <a:t>          2-Components        </a:t>
                </a:r>
                <a:endParaRPr lang="en-US" dirty="0"/>
              </a:p>
            </p:txBody>
          </p:sp>
        </p:grpSp>
      </p:grpSp>
      <p:grpSp>
        <p:nvGrpSpPr>
          <p:cNvPr id="58" name="Group 57"/>
          <p:cNvGrpSpPr/>
          <p:nvPr/>
        </p:nvGrpSpPr>
        <p:grpSpPr>
          <a:xfrm>
            <a:off x="8001127" y="4195437"/>
            <a:ext cx="2530711" cy="190205"/>
            <a:chOff x="447405" y="1084160"/>
            <a:chExt cx="2530711" cy="190205"/>
          </a:xfrm>
        </p:grpSpPr>
        <p:sp>
          <p:nvSpPr>
            <p:cNvPr id="59" name="Oval 58"/>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009479" y="1101729"/>
            <a:ext cx="2530711" cy="190205"/>
            <a:chOff x="447405" y="1084160"/>
            <a:chExt cx="2530711" cy="190205"/>
          </a:xfrm>
        </p:grpSpPr>
        <p:sp>
          <p:nvSpPr>
            <p:cNvPr id="66" name="Oval 65"/>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8085196" y="5487452"/>
            <a:ext cx="2530711" cy="190205"/>
            <a:chOff x="447405" y="1084160"/>
            <a:chExt cx="2530711" cy="190205"/>
          </a:xfrm>
        </p:grpSpPr>
        <p:sp>
          <p:nvSpPr>
            <p:cNvPr id="72" name="Oval 71"/>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p:nvSpPr>
        <p:spPr>
          <a:xfrm>
            <a:off x="9644034" y="3662772"/>
            <a:ext cx="1470274" cy="276999"/>
          </a:xfrm>
          <a:prstGeom prst="rect">
            <a:avLst/>
          </a:prstGeom>
          <a:noFill/>
        </p:spPr>
        <p:txBody>
          <a:bodyPr wrap="none" rtlCol="0">
            <a:spAutoFit/>
          </a:bodyPr>
          <a:lstStyle/>
          <a:p>
            <a:r>
              <a:rPr lang="en-US" sz="1200" dirty="0" smtClean="0"/>
              <a:t>X</a:t>
            </a:r>
            <a:r>
              <a:rPr lang="en-US" sz="1200" baseline="30000" dirty="0" smtClean="0"/>
              <a:t>(n)</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(n)</a:t>
            </a:r>
            <a:endParaRPr lang="en-US" sz="1200" dirty="0"/>
          </a:p>
        </p:txBody>
      </p:sp>
      <p:sp>
        <p:nvSpPr>
          <p:cNvPr id="78" name="TextBox 77"/>
          <p:cNvSpPr txBox="1"/>
          <p:nvPr/>
        </p:nvSpPr>
        <p:spPr>
          <a:xfrm>
            <a:off x="5258071" y="4427558"/>
            <a:ext cx="2788032" cy="369332"/>
          </a:xfrm>
          <a:prstGeom prst="rect">
            <a:avLst/>
          </a:prstGeom>
          <a:noFill/>
        </p:spPr>
        <p:txBody>
          <a:bodyPr wrap="square" rtlCol="0">
            <a:spAutoFit/>
          </a:bodyPr>
          <a:lstStyle/>
          <a:p>
            <a:r>
              <a:rPr lang="en-US" b="1" dirty="0" smtClean="0">
                <a:sym typeface="Symbol" panose="05050102010706020507" pitchFamily="18" charset="2"/>
              </a:rPr>
              <a:t>v</a:t>
            </a:r>
            <a:r>
              <a:rPr lang="en-US" baseline="-25000" dirty="0" smtClean="0">
                <a:sym typeface="Symbol" panose="05050102010706020507" pitchFamily="18" charset="2"/>
              </a:rPr>
              <a:t>1</a:t>
            </a:r>
            <a:r>
              <a:rPr lang="en-US" dirty="0" smtClean="0">
                <a:sym typeface="Symbol" panose="05050102010706020507" pitchFamily="18" charset="2"/>
              </a:rPr>
              <a:t>(</a:t>
            </a:r>
            <a:r>
              <a:rPr lang="en-US" baseline="-25000" dirty="0" smtClean="0">
                <a:sym typeface="Symbol" panose="05050102010706020507" pitchFamily="18" charset="2"/>
              </a:rPr>
              <a:t> </a:t>
            </a:r>
            <a:r>
              <a:rPr lang="en-US" b="1" dirty="0" smtClean="0"/>
              <a:t>X</a:t>
            </a:r>
            <a:r>
              <a:rPr lang="en-US" b="1" baseline="30000" dirty="0" smtClean="0"/>
              <a:t>(n)</a:t>
            </a:r>
            <a:r>
              <a:rPr lang="en-US" b="1" dirty="0" smtClean="0">
                <a:sym typeface="Symbol" panose="05050102010706020507" pitchFamily="18" charset="2"/>
              </a:rPr>
              <a:t>v</a:t>
            </a:r>
            <a:r>
              <a:rPr lang="en-US" baseline="-25000" dirty="0" smtClean="0">
                <a:sym typeface="Symbol" panose="05050102010706020507" pitchFamily="18" charset="2"/>
              </a:rPr>
              <a:t>1</a:t>
            </a:r>
            <a:r>
              <a:rPr lang="en-US" dirty="0" smtClean="0">
                <a:sym typeface="Symbol" panose="05050102010706020507" pitchFamily="18" charset="2"/>
              </a:rPr>
              <a:t>)</a:t>
            </a:r>
            <a:r>
              <a:rPr lang="en-US" baseline="-25000" dirty="0" smtClean="0">
                <a:sym typeface="Symbol" panose="05050102010706020507" pitchFamily="18" charset="2"/>
              </a:rPr>
              <a:t> </a:t>
            </a:r>
            <a:r>
              <a:rPr lang="en-US" dirty="0" smtClean="0">
                <a:sym typeface="Symbol" panose="05050102010706020507" pitchFamily="18" charset="2"/>
              </a:rPr>
              <a:t> + </a:t>
            </a:r>
            <a:r>
              <a:rPr lang="en-US" b="1" dirty="0" smtClean="0">
                <a:sym typeface="Symbol" panose="05050102010706020507" pitchFamily="18" charset="2"/>
              </a:rPr>
              <a:t>v</a:t>
            </a:r>
            <a:r>
              <a:rPr lang="en-US" baseline="-25000" dirty="0" smtClean="0">
                <a:sym typeface="Symbol" panose="05050102010706020507" pitchFamily="18" charset="2"/>
              </a:rPr>
              <a:t>2</a:t>
            </a:r>
            <a:r>
              <a:rPr lang="en-US" dirty="0" smtClean="0">
                <a:sym typeface="Symbol" panose="05050102010706020507" pitchFamily="18" charset="2"/>
              </a:rPr>
              <a:t>(</a:t>
            </a:r>
            <a:r>
              <a:rPr lang="en-US" b="1" dirty="0" smtClean="0"/>
              <a:t>X</a:t>
            </a:r>
            <a:r>
              <a:rPr lang="en-US" b="1" baseline="30000" dirty="0" smtClean="0"/>
              <a:t>(n</a:t>
            </a:r>
            <a:r>
              <a:rPr lang="en-US" b="1" baseline="30000" dirty="0"/>
              <a:t>)</a:t>
            </a:r>
            <a:r>
              <a:rPr lang="en-US" b="1" dirty="0">
                <a:sym typeface="Symbol" panose="05050102010706020507" pitchFamily="18" charset="2"/>
              </a:rPr>
              <a:t></a:t>
            </a:r>
            <a:r>
              <a:rPr lang="en-US" b="1" dirty="0" smtClean="0">
                <a:sym typeface="Symbol" panose="05050102010706020507" pitchFamily="18" charset="2"/>
              </a:rPr>
              <a:t>v</a:t>
            </a:r>
            <a:r>
              <a:rPr lang="en-US" baseline="-25000" dirty="0" smtClean="0">
                <a:sym typeface="Symbol" panose="05050102010706020507" pitchFamily="18" charset="2"/>
              </a:rPr>
              <a:t>2</a:t>
            </a:r>
            <a:r>
              <a:rPr lang="en-US" dirty="0" smtClean="0">
                <a:sym typeface="Symbol" panose="05050102010706020507" pitchFamily="18" charset="2"/>
              </a:rPr>
              <a:t>)</a:t>
            </a:r>
            <a:endParaRPr lang="en-US" dirty="0"/>
          </a:p>
        </p:txBody>
      </p:sp>
      <p:sp>
        <p:nvSpPr>
          <p:cNvPr id="80" name="TextBox 79"/>
          <p:cNvSpPr txBox="1"/>
          <p:nvPr/>
        </p:nvSpPr>
        <p:spPr>
          <a:xfrm>
            <a:off x="4572951" y="5894889"/>
            <a:ext cx="3637390" cy="369332"/>
          </a:xfrm>
          <a:prstGeom prst="rect">
            <a:avLst/>
          </a:prstGeom>
          <a:noFill/>
        </p:spPr>
        <p:txBody>
          <a:bodyPr wrap="square" rtlCol="0">
            <a:spAutoFit/>
          </a:bodyPr>
          <a:lstStyle/>
          <a:p>
            <a:r>
              <a:rPr lang="en-US" b="1" dirty="0">
                <a:sym typeface="Symbol" panose="05050102010706020507" pitchFamily="18" charset="2"/>
              </a:rPr>
              <a:t>v</a:t>
            </a:r>
            <a:r>
              <a:rPr lang="en-US" baseline="-25000" dirty="0">
                <a:sym typeface="Symbol" panose="05050102010706020507" pitchFamily="18" charset="2"/>
              </a:rPr>
              <a:t>1</a:t>
            </a:r>
            <a:r>
              <a:rPr lang="en-US" dirty="0">
                <a:sym typeface="Symbol" panose="05050102010706020507" pitchFamily="18" charset="2"/>
              </a:rPr>
              <a:t>(</a:t>
            </a:r>
            <a:r>
              <a:rPr lang="en-US" baseline="-25000" dirty="0">
                <a:sym typeface="Symbol" panose="05050102010706020507" pitchFamily="18" charset="2"/>
              </a:rPr>
              <a:t> </a:t>
            </a:r>
            <a:r>
              <a:rPr lang="en-US" b="1" dirty="0"/>
              <a:t>X</a:t>
            </a:r>
            <a:r>
              <a:rPr lang="en-US" b="1" baseline="30000" dirty="0"/>
              <a:t>(n)</a:t>
            </a:r>
            <a:r>
              <a:rPr lang="en-US" b="1" dirty="0">
                <a:sym typeface="Symbol" panose="05050102010706020507" pitchFamily="18" charset="2"/>
              </a:rPr>
              <a:t>v</a:t>
            </a:r>
            <a:r>
              <a:rPr lang="en-US" baseline="-25000" dirty="0">
                <a:sym typeface="Symbol" panose="05050102010706020507" pitchFamily="18" charset="2"/>
              </a:rPr>
              <a:t>1</a:t>
            </a:r>
            <a:r>
              <a:rPr lang="en-US" dirty="0">
                <a:sym typeface="Symbol" panose="05050102010706020507" pitchFamily="18" charset="2"/>
              </a:rPr>
              <a:t>)</a:t>
            </a:r>
            <a:r>
              <a:rPr lang="en-US" baseline="-25000" dirty="0">
                <a:sym typeface="Symbol" panose="05050102010706020507" pitchFamily="18" charset="2"/>
              </a:rPr>
              <a:t> </a:t>
            </a:r>
            <a:r>
              <a:rPr lang="en-US" dirty="0">
                <a:sym typeface="Symbol" panose="05050102010706020507" pitchFamily="18" charset="2"/>
              </a:rPr>
              <a:t> + </a:t>
            </a:r>
            <a:r>
              <a:rPr lang="en-US" b="1" dirty="0">
                <a:sym typeface="Symbol" panose="05050102010706020507" pitchFamily="18" charset="2"/>
              </a:rPr>
              <a:t>v</a:t>
            </a:r>
            <a:r>
              <a:rPr lang="en-US" baseline="-25000" dirty="0">
                <a:sym typeface="Symbol" panose="05050102010706020507" pitchFamily="18" charset="2"/>
              </a:rPr>
              <a:t>2</a:t>
            </a:r>
            <a:r>
              <a:rPr lang="en-US" dirty="0">
                <a:sym typeface="Symbol" panose="05050102010706020507" pitchFamily="18" charset="2"/>
              </a:rPr>
              <a:t>(</a:t>
            </a:r>
            <a:r>
              <a:rPr lang="en-US" b="1" dirty="0"/>
              <a:t>X</a:t>
            </a:r>
            <a:r>
              <a:rPr lang="en-US" b="1" baseline="30000" dirty="0"/>
              <a:t>(n)</a:t>
            </a:r>
            <a:r>
              <a:rPr lang="en-US" b="1" dirty="0">
                <a:sym typeface="Symbol" panose="05050102010706020507" pitchFamily="18" charset="2"/>
              </a:rPr>
              <a:t>v</a:t>
            </a:r>
            <a:r>
              <a:rPr lang="en-US" baseline="-25000" dirty="0">
                <a:sym typeface="Symbol" panose="05050102010706020507" pitchFamily="18" charset="2"/>
              </a:rPr>
              <a:t>2</a:t>
            </a:r>
            <a:r>
              <a:rPr lang="en-US" dirty="0" smtClean="0">
                <a:sym typeface="Symbol" panose="05050102010706020507" pitchFamily="18" charset="2"/>
              </a:rPr>
              <a:t>) + </a:t>
            </a:r>
            <a:r>
              <a:rPr lang="en-US" b="1" dirty="0">
                <a:sym typeface="Symbol" panose="05050102010706020507" pitchFamily="18" charset="2"/>
              </a:rPr>
              <a:t>v</a:t>
            </a:r>
            <a:r>
              <a:rPr lang="en-US" baseline="-25000" dirty="0">
                <a:sym typeface="Symbol" panose="05050102010706020507" pitchFamily="18" charset="2"/>
              </a:rPr>
              <a:t>2</a:t>
            </a:r>
            <a:r>
              <a:rPr lang="en-US" dirty="0">
                <a:sym typeface="Symbol" panose="05050102010706020507" pitchFamily="18" charset="2"/>
              </a:rPr>
              <a:t>(</a:t>
            </a:r>
            <a:r>
              <a:rPr lang="en-US" b="1" dirty="0" smtClean="0"/>
              <a:t>X</a:t>
            </a:r>
            <a:r>
              <a:rPr lang="en-US" b="1" baseline="30000" dirty="0" smtClean="0"/>
              <a:t>(n</a:t>
            </a:r>
            <a:r>
              <a:rPr lang="en-US" b="1" baseline="30000" dirty="0"/>
              <a:t>)</a:t>
            </a:r>
            <a:r>
              <a:rPr lang="en-US" b="1" dirty="0">
                <a:sym typeface="Symbol" panose="05050102010706020507" pitchFamily="18" charset="2"/>
              </a:rPr>
              <a:t></a:t>
            </a:r>
            <a:r>
              <a:rPr lang="en-US" b="1" dirty="0" smtClean="0">
                <a:sym typeface="Symbol" panose="05050102010706020507" pitchFamily="18" charset="2"/>
              </a:rPr>
              <a:t>v</a:t>
            </a:r>
            <a:r>
              <a:rPr lang="en-US" baseline="-25000" dirty="0" smtClean="0">
                <a:sym typeface="Symbol" panose="05050102010706020507" pitchFamily="18" charset="2"/>
              </a:rPr>
              <a:t>3</a:t>
            </a:r>
            <a:r>
              <a:rPr lang="en-US" dirty="0" smtClean="0">
                <a:sym typeface="Symbol" panose="05050102010706020507" pitchFamily="18" charset="2"/>
              </a:rPr>
              <a:t>)</a:t>
            </a:r>
            <a:endParaRPr lang="en-US" dirty="0"/>
          </a:p>
        </p:txBody>
      </p:sp>
      <p:pic>
        <p:nvPicPr>
          <p:cNvPr id="77" name="Picture 76"/>
          <p:cNvPicPr>
            <a:picLocks noChangeAspect="1"/>
          </p:cNvPicPr>
          <p:nvPr/>
        </p:nvPicPr>
        <p:blipFill>
          <a:blip r:embed="rId6"/>
          <a:stretch>
            <a:fillRect/>
          </a:stretch>
        </p:blipFill>
        <p:spPr>
          <a:xfrm>
            <a:off x="5979715" y="4856469"/>
            <a:ext cx="1285875" cy="962025"/>
          </a:xfrm>
          <a:prstGeom prst="rect">
            <a:avLst/>
          </a:prstGeom>
        </p:spPr>
      </p:pic>
      <p:grpSp>
        <p:nvGrpSpPr>
          <p:cNvPr id="83" name="Group 82"/>
          <p:cNvGrpSpPr/>
          <p:nvPr/>
        </p:nvGrpSpPr>
        <p:grpSpPr>
          <a:xfrm>
            <a:off x="4874910" y="5911379"/>
            <a:ext cx="3073847" cy="873652"/>
            <a:chOff x="4874910" y="5911379"/>
            <a:chExt cx="3073847" cy="873652"/>
          </a:xfrm>
        </p:grpSpPr>
        <p:sp>
          <p:nvSpPr>
            <p:cNvPr id="81" name="TextBox 80"/>
            <p:cNvSpPr txBox="1"/>
            <p:nvPr/>
          </p:nvSpPr>
          <p:spPr>
            <a:xfrm>
              <a:off x="5071212" y="6415699"/>
              <a:ext cx="2406428" cy="369332"/>
            </a:xfrm>
            <a:prstGeom prst="rect">
              <a:avLst/>
            </a:prstGeom>
            <a:noFill/>
          </p:spPr>
          <p:txBody>
            <a:bodyPr wrap="none" rtlCol="0">
              <a:spAutoFit/>
            </a:bodyPr>
            <a:lstStyle/>
            <a:p>
              <a:r>
                <a:rPr lang="en-US" b="1" dirty="0" smtClean="0">
                  <a:solidFill>
                    <a:srgbClr val="FF0000"/>
                  </a:solidFill>
                </a:rPr>
                <a:t>Correlation coefficients</a:t>
              </a:r>
              <a:endParaRPr lang="en-US" b="1" dirty="0">
                <a:solidFill>
                  <a:srgbClr val="FF0000"/>
                </a:solidFill>
              </a:endParaRPr>
            </a:p>
          </p:txBody>
        </p:sp>
        <p:sp>
          <p:nvSpPr>
            <p:cNvPr id="82" name="Rectangle 81"/>
            <p:cNvSpPr/>
            <p:nvPr/>
          </p:nvSpPr>
          <p:spPr>
            <a:xfrm>
              <a:off x="4874910" y="592619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090046" y="591878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257056" y="591137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Picture 85"/>
          <p:cNvPicPr>
            <a:picLocks noChangeAspect="1"/>
          </p:cNvPicPr>
          <p:nvPr/>
        </p:nvPicPr>
        <p:blipFill>
          <a:blip r:embed="rId7"/>
          <a:stretch>
            <a:fillRect/>
          </a:stretch>
        </p:blipFill>
        <p:spPr>
          <a:xfrm>
            <a:off x="760012" y="4307848"/>
            <a:ext cx="3619500" cy="2409825"/>
          </a:xfrm>
          <a:prstGeom prst="rect">
            <a:avLst/>
          </a:prstGeom>
        </p:spPr>
      </p:pic>
      <p:pic>
        <p:nvPicPr>
          <p:cNvPr id="87" name="Picture 86"/>
          <p:cNvPicPr>
            <a:picLocks noChangeAspect="1"/>
          </p:cNvPicPr>
          <p:nvPr/>
        </p:nvPicPr>
        <p:blipFill>
          <a:blip r:embed="rId8"/>
          <a:stretch>
            <a:fillRect/>
          </a:stretch>
        </p:blipFill>
        <p:spPr>
          <a:xfrm>
            <a:off x="1688183" y="5911379"/>
            <a:ext cx="1876425" cy="561975"/>
          </a:xfrm>
          <a:prstGeom prst="rect">
            <a:avLst/>
          </a:prstGeom>
        </p:spPr>
      </p:pic>
      <p:grpSp>
        <p:nvGrpSpPr>
          <p:cNvPr id="91" name="Group 90"/>
          <p:cNvGrpSpPr/>
          <p:nvPr/>
        </p:nvGrpSpPr>
        <p:grpSpPr>
          <a:xfrm>
            <a:off x="3226597" y="5028653"/>
            <a:ext cx="813043" cy="492406"/>
            <a:chOff x="3226597" y="5028653"/>
            <a:chExt cx="813043" cy="492406"/>
          </a:xfrm>
        </p:grpSpPr>
        <p:sp>
          <p:nvSpPr>
            <p:cNvPr id="88" name="Oval 87"/>
            <p:cNvSpPr/>
            <p:nvPr/>
          </p:nvSpPr>
          <p:spPr>
            <a:xfrm>
              <a:off x="3293033" y="5358340"/>
              <a:ext cx="122355" cy="1627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798357" y="5334278"/>
              <a:ext cx="122355" cy="16271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226597" y="5028653"/>
              <a:ext cx="813043" cy="369332"/>
            </a:xfrm>
            <a:prstGeom prst="rect">
              <a:avLst/>
            </a:prstGeom>
            <a:noFill/>
          </p:spPr>
          <p:txBody>
            <a:bodyPr wrap="none" rtlCol="0">
              <a:spAutoFit/>
            </a:bodyPr>
            <a:lstStyle/>
            <a:p>
              <a:r>
                <a:rPr lang="en-US" dirty="0" smtClean="0"/>
                <a:t>A       B</a:t>
              </a:r>
              <a:endParaRPr lang="en-US" dirty="0"/>
            </a:p>
          </p:txBody>
        </p:sp>
      </p:grpSp>
      <p:pic>
        <p:nvPicPr>
          <p:cNvPr id="92" name="Picture 91"/>
          <p:cNvPicPr>
            <a:picLocks noChangeAspect="1"/>
          </p:cNvPicPr>
          <p:nvPr/>
        </p:nvPicPr>
        <p:blipFill>
          <a:blip r:embed="rId9"/>
          <a:stretch>
            <a:fillRect/>
          </a:stretch>
        </p:blipFill>
        <p:spPr>
          <a:xfrm>
            <a:off x="254317" y="3349667"/>
            <a:ext cx="4114800" cy="1314450"/>
          </a:xfrm>
          <a:prstGeom prst="rect">
            <a:avLst/>
          </a:prstGeom>
        </p:spPr>
      </p:pic>
      <p:sp>
        <p:nvSpPr>
          <p:cNvPr id="93" name="TextBox 92"/>
          <p:cNvSpPr txBox="1"/>
          <p:nvPr/>
        </p:nvSpPr>
        <p:spPr>
          <a:xfrm>
            <a:off x="8606740" y="2809977"/>
            <a:ext cx="1628394" cy="369332"/>
          </a:xfrm>
          <a:prstGeom prst="rect">
            <a:avLst/>
          </a:prstGeom>
          <a:noFill/>
        </p:spPr>
        <p:txBody>
          <a:bodyPr wrap="none" rtlCol="0">
            <a:spAutoFit/>
          </a:bodyPr>
          <a:lstStyle/>
          <a:p>
            <a:r>
              <a:rPr lang="en-US" b="1" dirty="0" smtClean="0"/>
              <a:t>Hi-</a:t>
            </a:r>
            <a:r>
              <a:rPr lang="en-US" b="1" dirty="0" err="1" smtClean="0"/>
              <a:t>freq</a:t>
            </a:r>
            <a:r>
              <a:rPr lang="en-US" b="1" dirty="0" smtClean="0"/>
              <a:t>=porous</a:t>
            </a:r>
            <a:endParaRPr lang="en-US" b="1" dirty="0"/>
          </a:p>
        </p:txBody>
      </p:sp>
      <p:sp>
        <p:nvSpPr>
          <p:cNvPr id="19" name="Rectangle 18"/>
          <p:cNvSpPr/>
          <p:nvPr/>
        </p:nvSpPr>
        <p:spPr>
          <a:xfrm>
            <a:off x="-238343" y="3380503"/>
            <a:ext cx="6188206" cy="646331"/>
          </a:xfrm>
          <a:prstGeom prst="rect">
            <a:avLst/>
          </a:prstGeom>
          <a:solidFill>
            <a:srgbClr val="FFFF00"/>
          </a:solidFill>
        </p:spPr>
        <p:txBody>
          <a:bodyPr wrap="square">
            <a:spAutoFit/>
          </a:bodyPr>
          <a:lstStyle/>
          <a:p>
            <a:pPr algn="ctr"/>
            <a:r>
              <a:rPr lang="en-US" dirty="0" smtClean="0">
                <a:latin typeface="Times New Roman" panose="02020603050405020304" pitchFamily="18" charset="0"/>
              </a:rPr>
              <a:t>Porous vs non-porous ~split-up </a:t>
            </a:r>
            <a:r>
              <a:rPr lang="en-US" dirty="0">
                <a:latin typeface="Times New Roman" panose="02020603050405020304" pitchFamily="18" charset="0"/>
              </a:rPr>
              <a:t>of the single </a:t>
            </a:r>
            <a:r>
              <a:rPr lang="en-US" dirty="0" smtClean="0">
                <a:latin typeface="Times New Roman" panose="02020603050405020304" pitchFamily="18" charset="0"/>
              </a:rPr>
              <a:t>low-frequency        </a:t>
            </a:r>
            <a:endParaRPr lang="en-US" dirty="0">
              <a:latin typeface="Times New Roman" panose="02020603050405020304" pitchFamily="18" charset="0"/>
            </a:endParaRPr>
          </a:p>
          <a:p>
            <a:pPr algn="ctr"/>
            <a:r>
              <a:rPr lang="en-US" dirty="0">
                <a:latin typeface="Times New Roman" panose="02020603050405020304" pitchFamily="18" charset="0"/>
              </a:rPr>
              <a:t>cycle </a:t>
            </a:r>
            <a:r>
              <a:rPr lang="en-US" dirty="0" smtClean="0">
                <a:latin typeface="Times New Roman" panose="02020603050405020304" pitchFamily="18" charset="0"/>
              </a:rPr>
              <a:t>into two </a:t>
            </a:r>
            <a:r>
              <a:rPr lang="en-US" dirty="0">
                <a:latin typeface="Times New Roman" panose="02020603050405020304" pitchFamily="18" charset="0"/>
              </a:rPr>
              <a:t>high-frequency cycles.</a:t>
            </a:r>
            <a:endParaRPr lang="en-US" dirty="0"/>
          </a:p>
        </p:txBody>
      </p:sp>
      <p:sp>
        <p:nvSpPr>
          <p:cNvPr id="25" name="Rectangle 24"/>
          <p:cNvSpPr/>
          <p:nvPr/>
        </p:nvSpPr>
        <p:spPr>
          <a:xfrm>
            <a:off x="7062355" y="3269352"/>
            <a:ext cx="4795453" cy="1200329"/>
          </a:xfrm>
          <a:prstGeom prst="rect">
            <a:avLst/>
          </a:prstGeom>
          <a:solidFill>
            <a:srgbClr val="FFFF00"/>
          </a:solidFill>
        </p:spPr>
        <p:txBody>
          <a:bodyPr wrap="square">
            <a:spAutoFit/>
          </a:bodyPr>
          <a:lstStyle/>
          <a:p>
            <a:r>
              <a:rPr lang="en-US" dirty="0">
                <a:latin typeface="Times New Roman" panose="02020603050405020304" pitchFamily="18" charset="0"/>
              </a:rPr>
              <a:t>In general, a frequency high indicates </a:t>
            </a:r>
            <a:r>
              <a:rPr lang="en-US" dirty="0" smtClean="0">
                <a:latin typeface="Times New Roman" panose="02020603050405020304" pitchFamily="18" charset="0"/>
              </a:rPr>
              <a:t>porosity and </a:t>
            </a:r>
            <a:r>
              <a:rPr lang="en-US" dirty="0">
                <a:latin typeface="Times New Roman" panose="02020603050405020304" pitchFamily="18" charset="0"/>
              </a:rPr>
              <a:t>a low is related to a lack of porosity. The high and low </a:t>
            </a:r>
            <a:r>
              <a:rPr lang="en-US" dirty="0" smtClean="0">
                <a:latin typeface="Times New Roman" panose="02020603050405020304" pitchFamily="18" charset="0"/>
              </a:rPr>
              <a:t>frequency anomalies </a:t>
            </a:r>
            <a:r>
              <a:rPr lang="en-US" dirty="0">
                <a:latin typeface="Times New Roman" panose="02020603050405020304" pitchFamily="18" charset="0"/>
              </a:rPr>
              <a:t>can be detected </a:t>
            </a:r>
            <a:r>
              <a:rPr lang="en-US" dirty="0" smtClean="0">
                <a:latin typeface="Times New Roman" panose="02020603050405020304" pitchFamily="18" charset="0"/>
              </a:rPr>
              <a:t>by differences </a:t>
            </a:r>
            <a:r>
              <a:rPr lang="en-US" dirty="0">
                <a:latin typeface="Times New Roman" panose="02020603050405020304" pitchFamily="18" charset="0"/>
              </a:rPr>
              <a:t>in shading patterns</a:t>
            </a:r>
            <a:r>
              <a:rPr lang="en-US" dirty="0" smtClean="0">
                <a:latin typeface="Times New Roman" panose="02020603050405020304" pitchFamily="18" charset="0"/>
              </a:rPr>
              <a:t>.</a:t>
            </a:r>
            <a:endParaRPr lang="en-US" dirty="0">
              <a:latin typeface="Times New Roman" panose="02020603050405020304" pitchFamily="18" charset="0"/>
            </a:endParaRPr>
          </a:p>
        </p:txBody>
      </p:sp>
      <p:grpSp>
        <p:nvGrpSpPr>
          <p:cNvPr id="40" name="Group 39"/>
          <p:cNvGrpSpPr/>
          <p:nvPr/>
        </p:nvGrpSpPr>
        <p:grpSpPr>
          <a:xfrm>
            <a:off x="10628381" y="4343814"/>
            <a:ext cx="1597713" cy="1920407"/>
            <a:chOff x="10628381" y="4343814"/>
            <a:chExt cx="1597713" cy="1920407"/>
          </a:xfrm>
        </p:grpSpPr>
        <p:sp>
          <p:nvSpPr>
            <p:cNvPr id="94" name="TextBox 93"/>
            <p:cNvSpPr txBox="1"/>
            <p:nvPr/>
          </p:nvSpPr>
          <p:spPr>
            <a:xfrm>
              <a:off x="10964210" y="4343814"/>
              <a:ext cx="1159292" cy="276999"/>
            </a:xfrm>
            <a:prstGeom prst="rect">
              <a:avLst/>
            </a:prstGeom>
            <a:noFill/>
          </p:spPr>
          <p:txBody>
            <a:bodyPr wrap="none" rtlCol="0">
              <a:spAutoFit/>
            </a:bodyPr>
            <a:lstStyle/>
            <a:p>
              <a:r>
                <a:rPr lang="en-US" sz="1200" dirty="0" smtClean="0"/>
                <a:t>(t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(1)</a:t>
              </a:r>
              <a:endParaRPr lang="en-US" sz="1200" dirty="0"/>
            </a:p>
          </p:txBody>
        </p:sp>
        <p:sp>
          <p:nvSpPr>
            <p:cNvPr id="95" name="TextBox 94"/>
            <p:cNvSpPr txBox="1"/>
            <p:nvPr/>
          </p:nvSpPr>
          <p:spPr>
            <a:xfrm>
              <a:off x="10752614" y="4525617"/>
              <a:ext cx="1370888" cy="276999"/>
            </a:xfrm>
            <a:prstGeom prst="rect">
              <a:avLst/>
            </a:prstGeom>
            <a:noFill/>
          </p:spPr>
          <p:txBody>
            <a:bodyPr wrap="none" rtlCol="0">
              <a:spAutoFit/>
            </a:bodyPr>
            <a:lstStyle/>
            <a:p>
              <a:r>
                <a:rPr lang="en-US" sz="1200" dirty="0"/>
                <a:t> </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(2)</a:t>
              </a:r>
              <a:endParaRPr lang="en-US" sz="1200" dirty="0"/>
            </a:p>
          </p:txBody>
        </p:sp>
        <p:sp>
          <p:nvSpPr>
            <p:cNvPr id="96" name="TextBox 95"/>
            <p:cNvSpPr txBox="1"/>
            <p:nvPr/>
          </p:nvSpPr>
          <p:spPr>
            <a:xfrm>
              <a:off x="10752614" y="4716009"/>
              <a:ext cx="1370888" cy="276999"/>
            </a:xfrm>
            <a:prstGeom prst="rect">
              <a:avLst/>
            </a:prstGeom>
            <a:noFill/>
          </p:spPr>
          <p:txBody>
            <a:bodyPr wrap="none" rtlCol="0">
              <a:spAutoFit/>
            </a:bodyPr>
            <a:lstStyle/>
            <a:p>
              <a:r>
                <a:rPr lang="en-US" sz="1200" dirty="0"/>
                <a:t> </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(3)</a:t>
              </a:r>
              <a:endParaRPr lang="en-US" sz="1200" dirty="0"/>
            </a:p>
          </p:txBody>
        </p:sp>
        <p:sp>
          <p:nvSpPr>
            <p:cNvPr id="97" name="TextBox 96"/>
            <p:cNvSpPr txBox="1"/>
            <p:nvPr/>
          </p:nvSpPr>
          <p:spPr>
            <a:xfrm>
              <a:off x="10752614" y="4906401"/>
              <a:ext cx="1370888" cy="276999"/>
            </a:xfrm>
            <a:prstGeom prst="rect">
              <a:avLst/>
            </a:prstGeom>
            <a:noFill/>
          </p:spPr>
          <p:txBody>
            <a:bodyPr wrap="none" rtlCol="0">
              <a:spAutoFit/>
            </a:bodyPr>
            <a:lstStyle/>
            <a:p>
              <a:r>
                <a:rPr lang="en-US" sz="1200" dirty="0"/>
                <a:t> </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(4)</a:t>
              </a:r>
              <a:endParaRPr lang="en-US" sz="1200" dirty="0"/>
            </a:p>
          </p:txBody>
        </p:sp>
        <p:sp>
          <p:nvSpPr>
            <p:cNvPr id="98" name="TextBox 97"/>
            <p:cNvSpPr txBox="1"/>
            <p:nvPr/>
          </p:nvSpPr>
          <p:spPr>
            <a:xfrm>
              <a:off x="10752614" y="5941055"/>
              <a:ext cx="1473480" cy="276999"/>
            </a:xfrm>
            <a:prstGeom prst="rect">
              <a:avLst/>
            </a:prstGeom>
            <a:noFill/>
          </p:spPr>
          <p:txBody>
            <a:bodyPr wrap="none" rtlCol="0">
              <a:spAutoFit/>
            </a:bodyPr>
            <a:lstStyle/>
            <a:p>
              <a:r>
                <a:rPr lang="en-US" sz="1200" dirty="0"/>
                <a:t> </a:t>
              </a:r>
              <a:r>
                <a:rPr lang="en-US" sz="1200" dirty="0" smtClean="0"/>
                <a:t>     (t</a:t>
              </a:r>
              <a:r>
                <a:rPr lang="en-US" sz="1200" baseline="-25000" dirty="0" smtClean="0"/>
                <a:t>1</a:t>
              </a:r>
              <a:r>
                <a:rPr lang="en-US" sz="1200" dirty="0" smtClean="0"/>
                <a:t>, t</a:t>
              </a:r>
              <a:r>
                <a:rPr lang="en-US" sz="1200" baseline="-25000" dirty="0" smtClean="0"/>
                <a:t>2</a:t>
              </a:r>
              <a:r>
                <a:rPr lang="en-US" sz="1200" dirty="0" smtClean="0"/>
                <a:t>, ……t</a:t>
              </a:r>
              <a:r>
                <a:rPr lang="en-US" sz="1200" baseline="-25000" dirty="0" smtClean="0"/>
                <a:t>150</a:t>
              </a:r>
              <a:r>
                <a:rPr lang="en-US" sz="1200" dirty="0" smtClean="0"/>
                <a:t>)</a:t>
              </a:r>
              <a:r>
                <a:rPr lang="en-US" sz="1200" baseline="30000" dirty="0" smtClean="0"/>
                <a:t>(200)</a:t>
              </a:r>
              <a:endParaRPr lang="en-US" sz="1200" dirty="0"/>
            </a:p>
          </p:txBody>
        </p:sp>
        <p:sp>
          <p:nvSpPr>
            <p:cNvPr id="26" name="TextBox 25"/>
            <p:cNvSpPr txBox="1"/>
            <p:nvPr/>
          </p:nvSpPr>
          <p:spPr>
            <a:xfrm>
              <a:off x="11424520" y="5032851"/>
              <a:ext cx="242374" cy="923330"/>
            </a:xfrm>
            <a:prstGeom prst="rect">
              <a:avLst/>
            </a:prstGeom>
            <a:noFill/>
          </p:spPr>
          <p:txBody>
            <a:bodyPr wrap="none" rtlCol="0">
              <a:spAutoFit/>
            </a:bodyPr>
            <a:lstStyle/>
            <a:p>
              <a:r>
                <a:rPr lang="en-US" dirty="0" smtClean="0"/>
                <a:t>.</a:t>
              </a:r>
            </a:p>
            <a:p>
              <a:r>
                <a:rPr lang="en-US" dirty="0" smtClean="0"/>
                <a:t>.</a:t>
              </a:r>
            </a:p>
            <a:p>
              <a:r>
                <a:rPr lang="en-US" dirty="0"/>
                <a:t>.</a:t>
              </a:r>
            </a:p>
          </p:txBody>
        </p:sp>
        <p:sp>
          <p:nvSpPr>
            <p:cNvPr id="28" name="Double Bracket 27"/>
            <p:cNvSpPr/>
            <p:nvPr/>
          </p:nvSpPr>
          <p:spPr>
            <a:xfrm>
              <a:off x="10982926" y="4345132"/>
              <a:ext cx="1140576" cy="1919089"/>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Rectangle 29"/>
            <p:cNvSpPr/>
            <p:nvPr/>
          </p:nvSpPr>
          <p:spPr>
            <a:xfrm>
              <a:off x="10628381" y="5268641"/>
              <a:ext cx="420308" cy="369332"/>
            </a:xfrm>
            <a:prstGeom prst="rect">
              <a:avLst/>
            </a:prstGeom>
          </p:spPr>
          <p:txBody>
            <a:bodyPr wrap="none">
              <a:spAutoFit/>
            </a:bodyPr>
            <a:lstStyle/>
            <a:p>
              <a:r>
                <a:rPr lang="en-US" dirty="0" smtClean="0"/>
                <a:t>X=</a:t>
              </a:r>
              <a:endParaRPr lang="en-US" dirty="0"/>
            </a:p>
          </p:txBody>
        </p:sp>
      </p:grpSp>
      <p:grpSp>
        <p:nvGrpSpPr>
          <p:cNvPr id="48" name="Group 47"/>
          <p:cNvGrpSpPr/>
          <p:nvPr/>
        </p:nvGrpSpPr>
        <p:grpSpPr>
          <a:xfrm>
            <a:off x="6713426" y="1431422"/>
            <a:ext cx="1332677" cy="1879959"/>
            <a:chOff x="6713426" y="1431422"/>
            <a:chExt cx="1332677" cy="1879959"/>
          </a:xfrm>
        </p:grpSpPr>
        <p:cxnSp>
          <p:nvCxnSpPr>
            <p:cNvPr id="43" name="Straight Arrow Connector 42"/>
            <p:cNvCxnSpPr/>
            <p:nvPr/>
          </p:nvCxnSpPr>
          <p:spPr>
            <a:xfrm flipV="1">
              <a:off x="6713426" y="1431422"/>
              <a:ext cx="1332677" cy="987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6751876" y="3236046"/>
              <a:ext cx="1246380" cy="75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54" name="Group 53"/>
          <p:cNvGrpSpPr/>
          <p:nvPr/>
        </p:nvGrpSpPr>
        <p:grpSpPr>
          <a:xfrm>
            <a:off x="8092307" y="1509166"/>
            <a:ext cx="3976480" cy="3039150"/>
            <a:chOff x="8092307" y="1509166"/>
            <a:chExt cx="3976480" cy="3039150"/>
          </a:xfrm>
        </p:grpSpPr>
        <p:sp>
          <p:nvSpPr>
            <p:cNvPr id="49" name="Rectangle 48"/>
            <p:cNvSpPr/>
            <p:nvPr/>
          </p:nvSpPr>
          <p:spPr>
            <a:xfrm>
              <a:off x="10928211" y="4337567"/>
              <a:ext cx="1140576" cy="210749"/>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99"/>
            <p:cNvSpPr/>
            <p:nvPr/>
          </p:nvSpPr>
          <p:spPr>
            <a:xfrm>
              <a:off x="8092307" y="1509166"/>
              <a:ext cx="169175" cy="1789173"/>
            </a:xfrm>
            <a:prstGeom prst="rect">
              <a:avLst/>
            </a:prstGeom>
            <a:solidFill>
              <a:srgbClr val="FF000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1" name="Group 100"/>
          <p:cNvGrpSpPr/>
          <p:nvPr/>
        </p:nvGrpSpPr>
        <p:grpSpPr>
          <a:xfrm>
            <a:off x="8261482" y="1412480"/>
            <a:ext cx="3830790" cy="3343737"/>
            <a:chOff x="8092307" y="1509166"/>
            <a:chExt cx="3830790" cy="3343737"/>
          </a:xfrm>
        </p:grpSpPr>
        <p:sp>
          <p:nvSpPr>
            <p:cNvPr id="102" name="Rectangle 101"/>
            <p:cNvSpPr/>
            <p:nvPr/>
          </p:nvSpPr>
          <p:spPr>
            <a:xfrm>
              <a:off x="10782521" y="4642154"/>
              <a:ext cx="1140576" cy="210749"/>
            </a:xfrm>
            <a:prstGeom prst="rect">
              <a:avLst/>
            </a:prstGeom>
            <a:solidFill>
              <a:srgbClr val="00B0F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8092307" y="1509166"/>
              <a:ext cx="134279" cy="1856872"/>
            </a:xfrm>
            <a:prstGeom prst="rect">
              <a:avLst/>
            </a:prstGeom>
            <a:solidFill>
              <a:srgbClr val="00B0F0">
                <a:alpha val="2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Freeform 9"/>
          <p:cNvSpPr/>
          <p:nvPr/>
        </p:nvSpPr>
        <p:spPr>
          <a:xfrm>
            <a:off x="2329652" y="4841035"/>
            <a:ext cx="1828800" cy="1071061"/>
          </a:xfrm>
          <a:custGeom>
            <a:avLst/>
            <a:gdLst>
              <a:gd name="connsiteX0" fmla="*/ 0 w 1828800"/>
              <a:gd name="connsiteY0" fmla="*/ 116943 h 1071061"/>
              <a:gd name="connsiteX1" fmla="*/ 55140 w 1828800"/>
              <a:gd name="connsiteY1" fmla="*/ 2069 h 1071061"/>
              <a:gd name="connsiteX2" fmla="*/ 170014 w 1828800"/>
              <a:gd name="connsiteY2" fmla="*/ 204247 h 1071061"/>
              <a:gd name="connsiteX3" fmla="*/ 234344 w 1828800"/>
              <a:gd name="connsiteY3" fmla="*/ 259387 h 1071061"/>
              <a:gd name="connsiteX4" fmla="*/ 266509 w 1828800"/>
              <a:gd name="connsiteY4" fmla="*/ 204247 h 1071061"/>
              <a:gd name="connsiteX5" fmla="*/ 303269 w 1828800"/>
              <a:gd name="connsiteY5" fmla="*/ 613200 h 1071061"/>
              <a:gd name="connsiteX6" fmla="*/ 317054 w 1828800"/>
              <a:gd name="connsiteY6" fmla="*/ 599415 h 1071061"/>
              <a:gd name="connsiteX7" fmla="*/ 349218 w 1828800"/>
              <a:gd name="connsiteY7" fmla="*/ 332907 h 1071061"/>
              <a:gd name="connsiteX8" fmla="*/ 381383 w 1828800"/>
              <a:gd name="connsiteY8" fmla="*/ 309932 h 1071061"/>
              <a:gd name="connsiteX9" fmla="*/ 427333 w 1828800"/>
              <a:gd name="connsiteY9" fmla="*/ 562655 h 1071061"/>
              <a:gd name="connsiteX10" fmla="*/ 464093 w 1828800"/>
              <a:gd name="connsiteY10" fmla="*/ 677530 h 1071061"/>
              <a:gd name="connsiteX11" fmla="*/ 482473 w 1828800"/>
              <a:gd name="connsiteY11" fmla="*/ 365072 h 1071061"/>
              <a:gd name="connsiteX12" fmla="*/ 574372 w 1828800"/>
              <a:gd name="connsiteY12" fmla="*/ 112348 h 1071061"/>
              <a:gd name="connsiteX13" fmla="*/ 611132 w 1828800"/>
              <a:gd name="connsiteY13" fmla="*/ 116943 h 1071061"/>
              <a:gd name="connsiteX14" fmla="*/ 716816 w 1828800"/>
              <a:gd name="connsiteY14" fmla="*/ 438591 h 1071061"/>
              <a:gd name="connsiteX15" fmla="*/ 785741 w 1828800"/>
              <a:gd name="connsiteY15" fmla="*/ 475351 h 1071061"/>
              <a:gd name="connsiteX16" fmla="*/ 817906 w 1828800"/>
              <a:gd name="connsiteY16" fmla="*/ 388046 h 1071061"/>
              <a:gd name="connsiteX17" fmla="*/ 928185 w 1828800"/>
              <a:gd name="connsiteY17" fmla="*/ 227222 h 1071061"/>
              <a:gd name="connsiteX18" fmla="*/ 955755 w 1828800"/>
              <a:gd name="connsiteY18" fmla="*/ 305337 h 1071061"/>
              <a:gd name="connsiteX19" fmla="*/ 1001705 w 1828800"/>
              <a:gd name="connsiteY19" fmla="*/ 135323 h 1071061"/>
              <a:gd name="connsiteX20" fmla="*/ 1089009 w 1828800"/>
              <a:gd name="connsiteY20" fmla="*/ 521301 h 1071061"/>
              <a:gd name="connsiteX21" fmla="*/ 1194694 w 1828800"/>
              <a:gd name="connsiteY21" fmla="*/ 944038 h 1071061"/>
              <a:gd name="connsiteX22" fmla="*/ 1254428 w 1828800"/>
              <a:gd name="connsiteY22" fmla="*/ 1063508 h 1071061"/>
              <a:gd name="connsiteX23" fmla="*/ 1360113 w 1828800"/>
              <a:gd name="connsiteY23" fmla="*/ 769429 h 1071061"/>
              <a:gd name="connsiteX24" fmla="*/ 1410658 w 1828800"/>
              <a:gd name="connsiteY24" fmla="*/ 737264 h 1071061"/>
              <a:gd name="connsiteX25" fmla="*/ 1461202 w 1828800"/>
              <a:gd name="connsiteY25" fmla="*/ 898089 h 1071061"/>
              <a:gd name="connsiteX26" fmla="*/ 1502557 w 1828800"/>
              <a:gd name="connsiteY26" fmla="*/ 902684 h 1071061"/>
              <a:gd name="connsiteX27" fmla="*/ 1617431 w 1828800"/>
              <a:gd name="connsiteY27" fmla="*/ 833759 h 1071061"/>
              <a:gd name="connsiteX28" fmla="*/ 1704736 w 1828800"/>
              <a:gd name="connsiteY28" fmla="*/ 1054318 h 1071061"/>
              <a:gd name="connsiteX29" fmla="*/ 1773661 w 1828800"/>
              <a:gd name="connsiteY29" fmla="*/ 893494 h 1071061"/>
              <a:gd name="connsiteX30" fmla="*/ 1778256 w 1828800"/>
              <a:gd name="connsiteY30" fmla="*/ 930253 h 1071061"/>
              <a:gd name="connsiteX31" fmla="*/ 1828800 w 1828800"/>
              <a:gd name="connsiteY31" fmla="*/ 1063508 h 10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28800" h="1071061">
                <a:moveTo>
                  <a:pt x="0" y="116943"/>
                </a:moveTo>
                <a:cubicBezTo>
                  <a:pt x="13402" y="52230"/>
                  <a:pt x="26804" y="-12482"/>
                  <a:pt x="55140" y="2069"/>
                </a:cubicBezTo>
                <a:cubicBezTo>
                  <a:pt x="83476" y="16620"/>
                  <a:pt x="140147" y="161361"/>
                  <a:pt x="170014" y="204247"/>
                </a:cubicBezTo>
                <a:cubicBezTo>
                  <a:pt x="199881" y="247133"/>
                  <a:pt x="218262" y="259387"/>
                  <a:pt x="234344" y="259387"/>
                </a:cubicBezTo>
                <a:cubicBezTo>
                  <a:pt x="250426" y="259387"/>
                  <a:pt x="255022" y="145278"/>
                  <a:pt x="266509" y="204247"/>
                </a:cubicBezTo>
                <a:cubicBezTo>
                  <a:pt x="277996" y="263216"/>
                  <a:pt x="294845" y="547339"/>
                  <a:pt x="303269" y="613200"/>
                </a:cubicBezTo>
                <a:cubicBezTo>
                  <a:pt x="311693" y="679061"/>
                  <a:pt x="309396" y="646131"/>
                  <a:pt x="317054" y="599415"/>
                </a:cubicBezTo>
                <a:cubicBezTo>
                  <a:pt x="324712" y="552700"/>
                  <a:pt x="338497" y="381154"/>
                  <a:pt x="349218" y="332907"/>
                </a:cubicBezTo>
                <a:cubicBezTo>
                  <a:pt x="359939" y="284660"/>
                  <a:pt x="368364" y="271641"/>
                  <a:pt x="381383" y="309932"/>
                </a:cubicBezTo>
                <a:cubicBezTo>
                  <a:pt x="394402" y="348223"/>
                  <a:pt x="413548" y="501389"/>
                  <a:pt x="427333" y="562655"/>
                </a:cubicBezTo>
                <a:cubicBezTo>
                  <a:pt x="441118" y="623921"/>
                  <a:pt x="454903" y="710460"/>
                  <a:pt x="464093" y="677530"/>
                </a:cubicBezTo>
                <a:cubicBezTo>
                  <a:pt x="473283" y="644600"/>
                  <a:pt x="464093" y="459269"/>
                  <a:pt x="482473" y="365072"/>
                </a:cubicBezTo>
                <a:cubicBezTo>
                  <a:pt x="500853" y="270875"/>
                  <a:pt x="552929" y="153703"/>
                  <a:pt x="574372" y="112348"/>
                </a:cubicBezTo>
                <a:cubicBezTo>
                  <a:pt x="595815" y="70993"/>
                  <a:pt x="587391" y="62569"/>
                  <a:pt x="611132" y="116943"/>
                </a:cubicBezTo>
                <a:cubicBezTo>
                  <a:pt x="634873" y="171317"/>
                  <a:pt x="687715" y="378856"/>
                  <a:pt x="716816" y="438591"/>
                </a:cubicBezTo>
                <a:cubicBezTo>
                  <a:pt x="745917" y="498326"/>
                  <a:pt x="768893" y="483775"/>
                  <a:pt x="785741" y="475351"/>
                </a:cubicBezTo>
                <a:cubicBezTo>
                  <a:pt x="802589" y="466927"/>
                  <a:pt x="794165" y="429401"/>
                  <a:pt x="817906" y="388046"/>
                </a:cubicBezTo>
                <a:cubicBezTo>
                  <a:pt x="841647" y="346691"/>
                  <a:pt x="905210" y="241007"/>
                  <a:pt x="928185" y="227222"/>
                </a:cubicBezTo>
                <a:cubicBezTo>
                  <a:pt x="951160" y="213437"/>
                  <a:pt x="943502" y="320653"/>
                  <a:pt x="955755" y="305337"/>
                </a:cubicBezTo>
                <a:cubicBezTo>
                  <a:pt x="968008" y="290021"/>
                  <a:pt x="979496" y="99329"/>
                  <a:pt x="1001705" y="135323"/>
                </a:cubicBezTo>
                <a:cubicBezTo>
                  <a:pt x="1023914" y="171317"/>
                  <a:pt x="1056844" y="386515"/>
                  <a:pt x="1089009" y="521301"/>
                </a:cubicBezTo>
                <a:cubicBezTo>
                  <a:pt x="1121174" y="656087"/>
                  <a:pt x="1167124" y="853670"/>
                  <a:pt x="1194694" y="944038"/>
                </a:cubicBezTo>
                <a:cubicBezTo>
                  <a:pt x="1222264" y="1034406"/>
                  <a:pt x="1226858" y="1092609"/>
                  <a:pt x="1254428" y="1063508"/>
                </a:cubicBezTo>
                <a:cubicBezTo>
                  <a:pt x="1281998" y="1034407"/>
                  <a:pt x="1334075" y="823803"/>
                  <a:pt x="1360113" y="769429"/>
                </a:cubicBezTo>
                <a:cubicBezTo>
                  <a:pt x="1386151" y="715055"/>
                  <a:pt x="1393810" y="715821"/>
                  <a:pt x="1410658" y="737264"/>
                </a:cubicBezTo>
                <a:cubicBezTo>
                  <a:pt x="1427506" y="758707"/>
                  <a:pt x="1445886" y="870519"/>
                  <a:pt x="1461202" y="898089"/>
                </a:cubicBezTo>
                <a:cubicBezTo>
                  <a:pt x="1476518" y="925659"/>
                  <a:pt x="1476519" y="913406"/>
                  <a:pt x="1502557" y="902684"/>
                </a:cubicBezTo>
                <a:cubicBezTo>
                  <a:pt x="1528595" y="891962"/>
                  <a:pt x="1583735" y="808487"/>
                  <a:pt x="1617431" y="833759"/>
                </a:cubicBezTo>
                <a:cubicBezTo>
                  <a:pt x="1651128" y="859031"/>
                  <a:pt x="1678698" y="1044362"/>
                  <a:pt x="1704736" y="1054318"/>
                </a:cubicBezTo>
                <a:cubicBezTo>
                  <a:pt x="1730774" y="1064274"/>
                  <a:pt x="1761408" y="914171"/>
                  <a:pt x="1773661" y="893494"/>
                </a:cubicBezTo>
                <a:cubicBezTo>
                  <a:pt x="1785914" y="872817"/>
                  <a:pt x="1769066" y="901917"/>
                  <a:pt x="1778256" y="930253"/>
                </a:cubicBezTo>
                <a:cubicBezTo>
                  <a:pt x="1787446" y="958589"/>
                  <a:pt x="1808123" y="1011048"/>
                  <a:pt x="1828800" y="10635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2090979" y="4148838"/>
            <a:ext cx="2210075" cy="415498"/>
          </a:xfrm>
          <a:prstGeom prst="rect">
            <a:avLst/>
          </a:prstGeom>
        </p:spPr>
        <p:txBody>
          <a:bodyPr wrap="square">
            <a:spAutoFit/>
          </a:bodyPr>
          <a:lstStyle/>
          <a:p>
            <a:r>
              <a:rPr lang="en-US" sz="1050" dirty="0">
                <a:latin typeface="Book Antiqua" panose="02040602050305030304" pitchFamily="18" charset="0"/>
              </a:rPr>
              <a:t>correlation coefficient </a:t>
            </a:r>
            <a:endParaRPr lang="en-US" sz="1050" dirty="0" smtClean="0">
              <a:latin typeface="Book Antiqua" panose="02040602050305030304" pitchFamily="18" charset="0"/>
            </a:endParaRPr>
          </a:p>
          <a:p>
            <a:r>
              <a:rPr lang="en-US" sz="1050" dirty="0" smtClean="0">
                <a:latin typeface="Book Antiqua" panose="02040602050305030304" pitchFamily="18" charset="0"/>
              </a:rPr>
              <a:t>of m eigenvector &amp; trace A,B</a:t>
            </a:r>
            <a:endParaRPr lang="en-US" sz="300" b="1" i="1" dirty="0">
              <a:latin typeface="Book Antiqua" panose="02040602050305030304" pitchFamily="18" charset="0"/>
            </a:endParaRPr>
          </a:p>
        </p:txBody>
      </p:sp>
      <p:pic>
        <p:nvPicPr>
          <p:cNvPr id="41" name="Picture 40"/>
          <p:cNvPicPr>
            <a:picLocks noChangeAspect="1"/>
          </p:cNvPicPr>
          <p:nvPr/>
        </p:nvPicPr>
        <p:blipFill>
          <a:blip r:embed="rId10"/>
          <a:stretch>
            <a:fillRect/>
          </a:stretch>
        </p:blipFill>
        <p:spPr>
          <a:xfrm>
            <a:off x="4028635" y="4185844"/>
            <a:ext cx="3752850" cy="1647825"/>
          </a:xfrm>
          <a:prstGeom prst="rect">
            <a:avLst/>
          </a:prstGeom>
        </p:spPr>
      </p:pic>
    </p:spTree>
    <p:extLst>
      <p:ext uri="{BB962C8B-B14F-4D97-AF65-F5344CB8AC3E}">
        <p14:creationId xmlns:p14="http://schemas.microsoft.com/office/powerpoint/2010/main" val="1264900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1" nodeType="clickEffect">
                                  <p:stCondLst>
                                    <p:cond delay="0"/>
                                  </p:stCondLst>
                                  <p:childTnLst>
                                    <p:set>
                                      <p:cBhvr>
                                        <p:cTn id="39" dur="1" fill="hold">
                                          <p:stCondLst>
                                            <p:cond delay="0"/>
                                          </p:stCondLst>
                                        </p:cTn>
                                        <p:tgtEl>
                                          <p:spTgt spid="25"/>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9"/>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9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64"/>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54"/>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0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53"/>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nodeType="clickEffect">
                                  <p:stCondLst>
                                    <p:cond delay="0"/>
                                  </p:stCondLst>
                                  <p:childTnLst>
                                    <p:set>
                                      <p:cBhvr>
                                        <p:cTn id="79" dur="1" fill="hold">
                                          <p:stCondLst>
                                            <p:cond delay="0"/>
                                          </p:stCondLst>
                                        </p:cTn>
                                        <p:tgtEl>
                                          <p:spTgt spid="71"/>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77"/>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77"/>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78"/>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80"/>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xit" presetSubtype="0" fill="hold" grpId="1" nodeType="clickEffect">
                                  <p:stCondLst>
                                    <p:cond delay="0"/>
                                  </p:stCondLst>
                                  <p:childTnLst>
                                    <p:set>
                                      <p:cBhvr>
                                        <p:cTn id="99" dur="1" fill="hold">
                                          <p:stCondLst>
                                            <p:cond delay="0"/>
                                          </p:stCondLst>
                                        </p:cTn>
                                        <p:tgtEl>
                                          <p:spTgt spid="78"/>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83"/>
                                        </p:tgtEl>
                                        <p:attrNameLst>
                                          <p:attrName>style.visibility</p:attrName>
                                        </p:attrNameLst>
                                      </p:cBhvr>
                                      <p:to>
                                        <p:strVal val="visible"/>
                                      </p:to>
                                    </p:set>
                                  </p:childTnLst>
                                </p:cTn>
                              </p:par>
                            </p:childTnLst>
                          </p:cTn>
                        </p:par>
                      </p:childTnLst>
                    </p:cTn>
                  </p:par>
                  <p:par>
                    <p:cTn id="104" fill="hold">
                      <p:stCondLst>
                        <p:cond delay="indefinite"/>
                      </p:stCondLst>
                      <p:childTnLst>
                        <p:par>
                          <p:cTn id="105" fill="hold">
                            <p:stCondLst>
                              <p:cond delay="0"/>
                            </p:stCondLst>
                            <p:childTnLst>
                              <p:par>
                                <p:cTn id="106" presetID="1" presetClass="entr" presetSubtype="0" fill="hold" nodeType="clickEffect">
                                  <p:stCondLst>
                                    <p:cond delay="0"/>
                                  </p:stCondLst>
                                  <p:childTnLst>
                                    <p:set>
                                      <p:cBhvr>
                                        <p:cTn id="107" dur="1" fill="hold">
                                          <p:stCondLst>
                                            <p:cond delay="0"/>
                                          </p:stCondLst>
                                        </p:cTn>
                                        <p:tgtEl>
                                          <p:spTgt spid="86"/>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grpId="1" nodeType="clickEffect">
                                  <p:stCondLst>
                                    <p:cond delay="0"/>
                                  </p:stCondLst>
                                  <p:childTnLst>
                                    <p:set>
                                      <p:cBhvr>
                                        <p:cTn id="111" dur="1" fill="hold">
                                          <p:stCondLst>
                                            <p:cond delay="0"/>
                                          </p:stCondLst>
                                        </p:cTn>
                                        <p:tgtEl>
                                          <p:spTgt spid="1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nodeType="clickEffect">
                                  <p:stCondLst>
                                    <p:cond delay="0"/>
                                  </p:stCondLst>
                                  <p:childTnLst>
                                    <p:set>
                                      <p:cBhvr>
                                        <p:cTn id="115" dur="1" fill="hold">
                                          <p:stCondLst>
                                            <p:cond delay="0"/>
                                          </p:stCondLst>
                                        </p:cTn>
                                        <p:tgtEl>
                                          <p:spTgt spid="87"/>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91"/>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92"/>
                                        </p:tgtEl>
                                        <p:attrNameLst>
                                          <p:attrName>style.visibility</p:attrName>
                                        </p:attrNameLst>
                                      </p:cBhvr>
                                      <p:to>
                                        <p:strVal val="visible"/>
                                      </p:to>
                                    </p:set>
                                  </p:childTnLst>
                                </p:cTn>
                              </p:par>
                            </p:childTnLst>
                          </p:cTn>
                        </p:par>
                      </p:childTnLst>
                    </p:cTn>
                  </p:par>
                  <p:par>
                    <p:cTn id="124" fill="hold">
                      <p:stCondLst>
                        <p:cond delay="indefinite"/>
                      </p:stCondLst>
                      <p:childTnLst>
                        <p:par>
                          <p:cTn id="125" fill="hold">
                            <p:stCondLst>
                              <p:cond delay="0"/>
                            </p:stCondLst>
                            <p:childTnLst>
                              <p:par>
                                <p:cTn id="126" presetID="1" presetClass="entr" presetSubtype="0" fill="hold" grpId="0" nodeType="clickEffect">
                                  <p:stCondLst>
                                    <p:cond delay="0"/>
                                  </p:stCondLst>
                                  <p:childTnLst>
                                    <p:set>
                                      <p:cBhvr>
                                        <p:cTn id="127" dur="1" fill="hold">
                                          <p:stCondLst>
                                            <p:cond delay="0"/>
                                          </p:stCondLst>
                                        </p:cTn>
                                        <p:tgtEl>
                                          <p:spTgt spid="10"/>
                                        </p:tgtEl>
                                        <p:attrNameLst>
                                          <p:attrName>style.visibility</p:attrName>
                                        </p:attrNameLst>
                                      </p:cBhvr>
                                      <p:to>
                                        <p:strVal val="visible"/>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nodeType="clickEffect">
                                  <p:stCondLst>
                                    <p:cond delay="0"/>
                                  </p:stCondLst>
                                  <p:childTnLst>
                                    <p:set>
                                      <p:cBhvr>
                                        <p:cTn id="13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4" grpId="0"/>
      <p:bldP spid="78" grpId="0"/>
      <p:bldP spid="78" grpId="1"/>
      <p:bldP spid="80" grpId="0"/>
      <p:bldP spid="93" grpId="0"/>
      <p:bldP spid="19" grpId="0" animBg="1"/>
      <p:bldP spid="19" grpId="1" animBg="1"/>
      <p:bldP spid="25" grpId="0" animBg="1"/>
      <p:bldP spid="25" grpId="1" animBg="1"/>
      <p:bldP spid="10" grpId="0" animBg="1"/>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7" name="Group 6"/>
          <p:cNvGrpSpPr/>
          <p:nvPr/>
        </p:nvGrpSpPr>
        <p:grpSpPr>
          <a:xfrm>
            <a:off x="216431" y="760488"/>
            <a:ext cx="2981131" cy="3410957"/>
            <a:chOff x="555096" y="1510296"/>
            <a:chExt cx="4105275" cy="3410957"/>
          </a:xfrm>
        </p:grpSpPr>
        <p:pic>
          <p:nvPicPr>
            <p:cNvPr id="2" name="Picture 1"/>
            <p:cNvPicPr>
              <a:picLocks noChangeAspect="1"/>
            </p:cNvPicPr>
            <p:nvPr/>
          </p:nvPicPr>
          <p:blipFill>
            <a:blip r:embed="rId2"/>
            <a:stretch>
              <a:fillRect/>
            </a:stretch>
          </p:blipFill>
          <p:spPr>
            <a:xfrm rot="5400000">
              <a:off x="1064683" y="1325564"/>
              <a:ext cx="3086102" cy="4105275"/>
            </a:xfrm>
            <a:prstGeom prst="rect">
              <a:avLst/>
            </a:prstGeom>
          </p:spPr>
        </p:pic>
        <p:sp>
          <p:nvSpPr>
            <p:cNvPr id="3" name="TextBox 2"/>
            <p:cNvSpPr txBox="1"/>
            <p:nvPr/>
          </p:nvSpPr>
          <p:spPr>
            <a:xfrm>
              <a:off x="2071433" y="1510296"/>
              <a:ext cx="1101584"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Raw Data</a:t>
              </a:r>
              <a:endParaRPr lang="en-US" dirty="0">
                <a:latin typeface="Times New Roman" panose="02020603050405020304" pitchFamily="18" charset="0"/>
                <a:cs typeface="Times New Roman" panose="02020603050405020304" pitchFamily="18" charset="0"/>
              </a:endParaRPr>
            </a:p>
          </p:txBody>
        </p:sp>
        <p:sp>
          <p:nvSpPr>
            <p:cNvPr id="5" name="Rectangle 4"/>
            <p:cNvSpPr/>
            <p:nvPr/>
          </p:nvSpPr>
          <p:spPr>
            <a:xfrm>
              <a:off x="863600" y="2116666"/>
              <a:ext cx="3680773" cy="189653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2" name="Group 21"/>
          <p:cNvGrpSpPr/>
          <p:nvPr/>
        </p:nvGrpSpPr>
        <p:grpSpPr>
          <a:xfrm>
            <a:off x="3354211" y="782790"/>
            <a:ext cx="3560017" cy="3410955"/>
            <a:chOff x="3354211" y="782790"/>
            <a:chExt cx="3560017" cy="3410955"/>
          </a:xfrm>
        </p:grpSpPr>
        <p:grpSp>
          <p:nvGrpSpPr>
            <p:cNvPr id="9" name="Group 8"/>
            <p:cNvGrpSpPr/>
            <p:nvPr/>
          </p:nvGrpSpPr>
          <p:grpSpPr>
            <a:xfrm>
              <a:off x="3810001" y="782790"/>
              <a:ext cx="3104227" cy="3410955"/>
              <a:chOff x="4689354" y="1510296"/>
              <a:chExt cx="4352925" cy="3410955"/>
            </a:xfrm>
          </p:grpSpPr>
          <p:pic>
            <p:nvPicPr>
              <p:cNvPr id="4" name="Picture 3"/>
              <p:cNvPicPr>
                <a:picLocks noChangeAspect="1"/>
              </p:cNvPicPr>
              <p:nvPr/>
            </p:nvPicPr>
            <p:blipFill>
              <a:blip r:embed="rId3"/>
              <a:stretch>
                <a:fillRect/>
              </a:stretch>
            </p:blipFill>
            <p:spPr>
              <a:xfrm rot="5400000">
                <a:off x="5251329" y="1130301"/>
                <a:ext cx="3228975" cy="4352925"/>
              </a:xfrm>
              <a:prstGeom prst="rect">
                <a:avLst/>
              </a:prstGeom>
            </p:spPr>
          </p:pic>
          <p:sp>
            <p:nvSpPr>
              <p:cNvPr id="6" name="TextBox 5"/>
              <p:cNvSpPr txBox="1"/>
              <p:nvPr/>
            </p:nvSpPr>
            <p:spPr>
              <a:xfrm>
                <a:off x="5500975" y="1510296"/>
                <a:ext cx="2385589" cy="369332"/>
              </a:xfrm>
              <a:prstGeom prst="rect">
                <a:avLst/>
              </a:prstGeom>
              <a:noFill/>
            </p:spPr>
            <p:txBody>
              <a:bodyPr wrap="none" rtlCol="0">
                <a:spAutoFit/>
              </a:bodyPr>
              <a:lstStyle/>
              <a:p>
                <a:r>
                  <a:rPr lang="en-US" dirty="0" err="1" smtClean="0">
                    <a:latin typeface="Times New Roman" panose="02020603050405020304" pitchFamily="18" charset="0"/>
                    <a:cs typeface="Times New Roman" panose="02020603050405020304" pitchFamily="18" charset="0"/>
                  </a:rPr>
                  <a:t>Flattened+Filtered</a:t>
                </a:r>
                <a:r>
                  <a:rPr lang="en-US" dirty="0" smtClean="0">
                    <a:latin typeface="Times New Roman" panose="02020603050405020304" pitchFamily="18" charset="0"/>
                    <a:cs typeface="Times New Roman" panose="02020603050405020304" pitchFamily="18" charset="0"/>
                  </a:rPr>
                  <a:t> Data</a:t>
                </a:r>
                <a:endParaRPr lang="en-US" dirty="0">
                  <a:latin typeface="Times New Roman" panose="02020603050405020304" pitchFamily="18" charset="0"/>
                  <a:cs typeface="Times New Roman" panose="02020603050405020304" pitchFamily="18" charset="0"/>
                </a:endParaRPr>
              </a:p>
            </p:txBody>
          </p:sp>
          <p:sp>
            <p:nvSpPr>
              <p:cNvPr id="8" name="Rectangle 7"/>
              <p:cNvSpPr/>
              <p:nvPr/>
            </p:nvSpPr>
            <p:spPr>
              <a:xfrm>
                <a:off x="5025429" y="2129312"/>
                <a:ext cx="3680773" cy="189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1" name="Straight Arrow Connector 10"/>
            <p:cNvCxnSpPr/>
            <p:nvPr/>
          </p:nvCxnSpPr>
          <p:spPr>
            <a:xfrm>
              <a:off x="3354211" y="2264325"/>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6981134" y="755221"/>
            <a:ext cx="3834949" cy="2988914"/>
            <a:chOff x="6981134" y="755221"/>
            <a:chExt cx="3834949" cy="2988914"/>
          </a:xfrm>
        </p:grpSpPr>
        <p:grpSp>
          <p:nvGrpSpPr>
            <p:cNvPr id="14" name="Group 13"/>
            <p:cNvGrpSpPr/>
            <p:nvPr/>
          </p:nvGrpSpPr>
          <p:grpSpPr>
            <a:xfrm>
              <a:off x="7560997" y="1085344"/>
              <a:ext cx="3255086" cy="2658791"/>
              <a:chOff x="6914228" y="1835152"/>
              <a:chExt cx="3255086" cy="2658791"/>
            </a:xfrm>
          </p:grpSpPr>
          <p:cxnSp>
            <p:nvCxnSpPr>
              <p:cNvPr id="13" name="Straight Arrow Connector 12"/>
              <p:cNvCxnSpPr/>
              <p:nvPr/>
            </p:nvCxnSpPr>
            <p:spPr>
              <a:xfrm>
                <a:off x="6914228" y="3014133"/>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a:stretch>
                <a:fillRect/>
              </a:stretch>
            </p:blipFill>
            <p:spPr>
              <a:xfrm rot="5400000">
                <a:off x="7223526" y="1548156"/>
                <a:ext cx="2658791" cy="3232784"/>
              </a:xfrm>
              <a:prstGeom prst="rect">
                <a:avLst/>
              </a:prstGeom>
            </p:spPr>
          </p:pic>
          <p:sp>
            <p:nvSpPr>
              <p:cNvPr id="15" name="Rectangle 14"/>
              <p:cNvSpPr/>
              <p:nvPr/>
            </p:nvSpPr>
            <p:spPr>
              <a:xfrm>
                <a:off x="7452563" y="2158891"/>
                <a:ext cx="2624891" cy="189653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7" name="Straight Arrow Connector 16"/>
            <p:cNvCxnSpPr/>
            <p:nvPr/>
          </p:nvCxnSpPr>
          <p:spPr>
            <a:xfrm>
              <a:off x="6981134" y="2316365"/>
              <a:ext cx="45579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8099332" y="755221"/>
              <a:ext cx="2486578"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Instantaneous Frequency</a:t>
              </a:r>
              <a:endParaRPr lang="en-US" dirty="0">
                <a:latin typeface="Times New Roman" panose="02020603050405020304" pitchFamily="18" charset="0"/>
                <a:cs typeface="Times New Roman" panose="02020603050405020304" pitchFamily="18" charset="0"/>
              </a:endParaRPr>
            </a:p>
          </p:txBody>
        </p:sp>
      </p:grpSp>
      <p:sp>
        <p:nvSpPr>
          <p:cNvPr id="21" name="Rectangle 20"/>
          <p:cNvSpPr/>
          <p:nvPr/>
        </p:nvSpPr>
        <p:spPr>
          <a:xfrm>
            <a:off x="4049667" y="2446263"/>
            <a:ext cx="2624891" cy="817128"/>
          </a:xfrm>
          <a:prstGeom prst="rect">
            <a:avLst/>
          </a:prstGeom>
          <a:solidFill>
            <a:srgbClr val="FFFF00">
              <a:alpha val="3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p:cNvGrpSpPr/>
          <p:nvPr/>
        </p:nvGrpSpPr>
        <p:grpSpPr>
          <a:xfrm>
            <a:off x="447405" y="1084160"/>
            <a:ext cx="2530711" cy="190205"/>
            <a:chOff x="447405" y="1084160"/>
            <a:chExt cx="2530711" cy="190205"/>
          </a:xfrm>
        </p:grpSpPr>
        <p:sp>
          <p:nvSpPr>
            <p:cNvPr id="31" name="Oval 30"/>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p:cNvGrpSpPr/>
          <p:nvPr/>
        </p:nvGrpSpPr>
        <p:grpSpPr>
          <a:xfrm>
            <a:off x="8664710" y="1809088"/>
            <a:ext cx="1527430" cy="883740"/>
            <a:chOff x="8664710" y="1809088"/>
            <a:chExt cx="1527430" cy="883740"/>
          </a:xfrm>
        </p:grpSpPr>
        <p:grpSp>
          <p:nvGrpSpPr>
            <p:cNvPr id="37" name="Group 36"/>
            <p:cNvGrpSpPr/>
            <p:nvPr/>
          </p:nvGrpSpPr>
          <p:grpSpPr>
            <a:xfrm>
              <a:off x="8683370" y="1809088"/>
              <a:ext cx="1318502" cy="369332"/>
              <a:chOff x="8682748" y="1713402"/>
              <a:chExt cx="1318502" cy="369332"/>
            </a:xfrm>
          </p:grpSpPr>
          <p:sp>
            <p:nvSpPr>
              <p:cNvPr id="24" name="TextBox 23"/>
              <p:cNvSpPr txBox="1"/>
              <p:nvPr/>
            </p:nvSpPr>
            <p:spPr>
              <a:xfrm>
                <a:off x="8927443" y="1713402"/>
                <a:ext cx="844975" cy="369332"/>
              </a:xfrm>
              <a:prstGeom prst="rect">
                <a:avLst/>
              </a:prstGeom>
              <a:noFill/>
            </p:spPr>
            <p:txBody>
              <a:bodyPr wrap="none" rtlCol="0">
                <a:spAutoFit/>
              </a:bodyPr>
              <a:lstStyle/>
              <a:p>
                <a:r>
                  <a:rPr lang="en-US" b="1" dirty="0" smtClean="0"/>
                  <a:t>Porous</a:t>
                </a:r>
                <a:endParaRPr lang="en-US" b="1" dirty="0"/>
              </a:p>
            </p:txBody>
          </p:sp>
          <p:cxnSp>
            <p:nvCxnSpPr>
              <p:cNvPr id="27" name="Straight Arrow Connector 26"/>
              <p:cNvCxnSpPr/>
              <p:nvPr/>
            </p:nvCxnSpPr>
            <p:spPr>
              <a:xfrm>
                <a:off x="9772650" y="1904338"/>
                <a:ext cx="2286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flipV="1">
                <a:off x="8682748" y="1866078"/>
                <a:ext cx="304916" cy="129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8" name="Oval 37"/>
            <p:cNvSpPr/>
            <p:nvPr/>
          </p:nvSpPr>
          <p:spPr>
            <a:xfrm>
              <a:off x="8664710" y="2107325"/>
              <a:ext cx="1527430" cy="585503"/>
            </a:xfrm>
            <a:prstGeom prst="ellipse">
              <a:avLst/>
            </a:prstGeom>
            <a:solidFill>
              <a:srgbClr val="FFFF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5" name="Group 64"/>
          <p:cNvGrpSpPr/>
          <p:nvPr/>
        </p:nvGrpSpPr>
        <p:grpSpPr>
          <a:xfrm>
            <a:off x="8009479" y="1101729"/>
            <a:ext cx="2530711" cy="190205"/>
            <a:chOff x="447405" y="1084160"/>
            <a:chExt cx="2530711" cy="190205"/>
          </a:xfrm>
        </p:grpSpPr>
        <p:sp>
          <p:nvSpPr>
            <p:cNvPr id="66" name="Oval 65"/>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Picture 85"/>
          <p:cNvPicPr>
            <a:picLocks noChangeAspect="1"/>
          </p:cNvPicPr>
          <p:nvPr/>
        </p:nvPicPr>
        <p:blipFill>
          <a:blip r:embed="rId5"/>
          <a:stretch>
            <a:fillRect/>
          </a:stretch>
        </p:blipFill>
        <p:spPr>
          <a:xfrm>
            <a:off x="760012" y="4307848"/>
            <a:ext cx="3619500" cy="2409825"/>
          </a:xfrm>
          <a:prstGeom prst="rect">
            <a:avLst/>
          </a:prstGeom>
        </p:spPr>
      </p:pic>
      <p:pic>
        <p:nvPicPr>
          <p:cNvPr id="87" name="Picture 86"/>
          <p:cNvPicPr>
            <a:picLocks noChangeAspect="1"/>
          </p:cNvPicPr>
          <p:nvPr/>
        </p:nvPicPr>
        <p:blipFill>
          <a:blip r:embed="rId6"/>
          <a:stretch>
            <a:fillRect/>
          </a:stretch>
        </p:blipFill>
        <p:spPr>
          <a:xfrm>
            <a:off x="1688183" y="5911379"/>
            <a:ext cx="1876425" cy="561975"/>
          </a:xfrm>
          <a:prstGeom prst="rect">
            <a:avLst/>
          </a:prstGeom>
        </p:spPr>
      </p:pic>
      <p:grpSp>
        <p:nvGrpSpPr>
          <p:cNvPr id="91" name="Group 90"/>
          <p:cNvGrpSpPr/>
          <p:nvPr/>
        </p:nvGrpSpPr>
        <p:grpSpPr>
          <a:xfrm>
            <a:off x="3226597" y="5028653"/>
            <a:ext cx="813043" cy="492406"/>
            <a:chOff x="3226597" y="5028653"/>
            <a:chExt cx="813043" cy="492406"/>
          </a:xfrm>
        </p:grpSpPr>
        <p:sp>
          <p:nvSpPr>
            <p:cNvPr id="88" name="Oval 87"/>
            <p:cNvSpPr/>
            <p:nvPr/>
          </p:nvSpPr>
          <p:spPr>
            <a:xfrm>
              <a:off x="3293033" y="5358340"/>
              <a:ext cx="122355" cy="1627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798357" y="5334278"/>
              <a:ext cx="122355" cy="16271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226597" y="5028653"/>
              <a:ext cx="813043" cy="369332"/>
            </a:xfrm>
            <a:prstGeom prst="rect">
              <a:avLst/>
            </a:prstGeom>
            <a:noFill/>
          </p:spPr>
          <p:txBody>
            <a:bodyPr wrap="none" rtlCol="0">
              <a:spAutoFit/>
            </a:bodyPr>
            <a:lstStyle/>
            <a:p>
              <a:r>
                <a:rPr lang="en-US" dirty="0" smtClean="0"/>
                <a:t>A       B</a:t>
              </a:r>
              <a:endParaRPr lang="en-US" dirty="0"/>
            </a:p>
          </p:txBody>
        </p:sp>
      </p:grpSp>
      <p:pic>
        <p:nvPicPr>
          <p:cNvPr id="92" name="Picture 91"/>
          <p:cNvPicPr>
            <a:picLocks noChangeAspect="1"/>
          </p:cNvPicPr>
          <p:nvPr/>
        </p:nvPicPr>
        <p:blipFill>
          <a:blip r:embed="rId7"/>
          <a:stretch>
            <a:fillRect/>
          </a:stretch>
        </p:blipFill>
        <p:spPr>
          <a:xfrm>
            <a:off x="60089" y="3463921"/>
            <a:ext cx="4114800" cy="1314450"/>
          </a:xfrm>
          <a:prstGeom prst="rect">
            <a:avLst/>
          </a:prstGeom>
        </p:spPr>
      </p:pic>
      <p:sp>
        <p:nvSpPr>
          <p:cNvPr id="93" name="TextBox 92"/>
          <p:cNvSpPr txBox="1"/>
          <p:nvPr/>
        </p:nvSpPr>
        <p:spPr>
          <a:xfrm>
            <a:off x="8606740" y="2809977"/>
            <a:ext cx="1628394" cy="369332"/>
          </a:xfrm>
          <a:prstGeom prst="rect">
            <a:avLst/>
          </a:prstGeom>
          <a:noFill/>
        </p:spPr>
        <p:txBody>
          <a:bodyPr wrap="none" rtlCol="0">
            <a:spAutoFit/>
          </a:bodyPr>
          <a:lstStyle/>
          <a:p>
            <a:r>
              <a:rPr lang="en-US" b="1" dirty="0" smtClean="0"/>
              <a:t>Hi-</a:t>
            </a:r>
            <a:r>
              <a:rPr lang="en-US" b="1" dirty="0" err="1" smtClean="0"/>
              <a:t>freq</a:t>
            </a:r>
            <a:r>
              <a:rPr lang="en-US" b="1" dirty="0" smtClean="0"/>
              <a:t>=porous</a:t>
            </a:r>
            <a:endParaRPr lang="en-US" b="1" dirty="0"/>
          </a:p>
        </p:txBody>
      </p:sp>
      <p:grpSp>
        <p:nvGrpSpPr>
          <p:cNvPr id="48" name="Group 47"/>
          <p:cNvGrpSpPr/>
          <p:nvPr/>
        </p:nvGrpSpPr>
        <p:grpSpPr>
          <a:xfrm>
            <a:off x="6713426" y="1431422"/>
            <a:ext cx="1332677" cy="1879959"/>
            <a:chOff x="6713426" y="1431422"/>
            <a:chExt cx="1332677" cy="1879959"/>
          </a:xfrm>
        </p:grpSpPr>
        <p:cxnSp>
          <p:nvCxnSpPr>
            <p:cNvPr id="43" name="Straight Arrow Connector 42"/>
            <p:cNvCxnSpPr/>
            <p:nvPr/>
          </p:nvCxnSpPr>
          <p:spPr>
            <a:xfrm flipV="1">
              <a:off x="6713426" y="1431422"/>
              <a:ext cx="1332677" cy="987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6751876" y="3236046"/>
              <a:ext cx="1246380" cy="75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0" name="Freeform 9"/>
          <p:cNvSpPr/>
          <p:nvPr/>
        </p:nvSpPr>
        <p:spPr>
          <a:xfrm>
            <a:off x="2329652" y="4841035"/>
            <a:ext cx="1828800" cy="1071061"/>
          </a:xfrm>
          <a:custGeom>
            <a:avLst/>
            <a:gdLst>
              <a:gd name="connsiteX0" fmla="*/ 0 w 1828800"/>
              <a:gd name="connsiteY0" fmla="*/ 116943 h 1071061"/>
              <a:gd name="connsiteX1" fmla="*/ 55140 w 1828800"/>
              <a:gd name="connsiteY1" fmla="*/ 2069 h 1071061"/>
              <a:gd name="connsiteX2" fmla="*/ 170014 w 1828800"/>
              <a:gd name="connsiteY2" fmla="*/ 204247 h 1071061"/>
              <a:gd name="connsiteX3" fmla="*/ 234344 w 1828800"/>
              <a:gd name="connsiteY3" fmla="*/ 259387 h 1071061"/>
              <a:gd name="connsiteX4" fmla="*/ 266509 w 1828800"/>
              <a:gd name="connsiteY4" fmla="*/ 204247 h 1071061"/>
              <a:gd name="connsiteX5" fmla="*/ 303269 w 1828800"/>
              <a:gd name="connsiteY5" fmla="*/ 613200 h 1071061"/>
              <a:gd name="connsiteX6" fmla="*/ 317054 w 1828800"/>
              <a:gd name="connsiteY6" fmla="*/ 599415 h 1071061"/>
              <a:gd name="connsiteX7" fmla="*/ 349218 w 1828800"/>
              <a:gd name="connsiteY7" fmla="*/ 332907 h 1071061"/>
              <a:gd name="connsiteX8" fmla="*/ 381383 w 1828800"/>
              <a:gd name="connsiteY8" fmla="*/ 309932 h 1071061"/>
              <a:gd name="connsiteX9" fmla="*/ 427333 w 1828800"/>
              <a:gd name="connsiteY9" fmla="*/ 562655 h 1071061"/>
              <a:gd name="connsiteX10" fmla="*/ 464093 w 1828800"/>
              <a:gd name="connsiteY10" fmla="*/ 677530 h 1071061"/>
              <a:gd name="connsiteX11" fmla="*/ 482473 w 1828800"/>
              <a:gd name="connsiteY11" fmla="*/ 365072 h 1071061"/>
              <a:gd name="connsiteX12" fmla="*/ 574372 w 1828800"/>
              <a:gd name="connsiteY12" fmla="*/ 112348 h 1071061"/>
              <a:gd name="connsiteX13" fmla="*/ 611132 w 1828800"/>
              <a:gd name="connsiteY13" fmla="*/ 116943 h 1071061"/>
              <a:gd name="connsiteX14" fmla="*/ 716816 w 1828800"/>
              <a:gd name="connsiteY14" fmla="*/ 438591 h 1071061"/>
              <a:gd name="connsiteX15" fmla="*/ 785741 w 1828800"/>
              <a:gd name="connsiteY15" fmla="*/ 475351 h 1071061"/>
              <a:gd name="connsiteX16" fmla="*/ 817906 w 1828800"/>
              <a:gd name="connsiteY16" fmla="*/ 388046 h 1071061"/>
              <a:gd name="connsiteX17" fmla="*/ 928185 w 1828800"/>
              <a:gd name="connsiteY17" fmla="*/ 227222 h 1071061"/>
              <a:gd name="connsiteX18" fmla="*/ 955755 w 1828800"/>
              <a:gd name="connsiteY18" fmla="*/ 305337 h 1071061"/>
              <a:gd name="connsiteX19" fmla="*/ 1001705 w 1828800"/>
              <a:gd name="connsiteY19" fmla="*/ 135323 h 1071061"/>
              <a:gd name="connsiteX20" fmla="*/ 1089009 w 1828800"/>
              <a:gd name="connsiteY20" fmla="*/ 521301 h 1071061"/>
              <a:gd name="connsiteX21" fmla="*/ 1194694 w 1828800"/>
              <a:gd name="connsiteY21" fmla="*/ 944038 h 1071061"/>
              <a:gd name="connsiteX22" fmla="*/ 1254428 w 1828800"/>
              <a:gd name="connsiteY22" fmla="*/ 1063508 h 1071061"/>
              <a:gd name="connsiteX23" fmla="*/ 1360113 w 1828800"/>
              <a:gd name="connsiteY23" fmla="*/ 769429 h 1071061"/>
              <a:gd name="connsiteX24" fmla="*/ 1410658 w 1828800"/>
              <a:gd name="connsiteY24" fmla="*/ 737264 h 1071061"/>
              <a:gd name="connsiteX25" fmla="*/ 1461202 w 1828800"/>
              <a:gd name="connsiteY25" fmla="*/ 898089 h 1071061"/>
              <a:gd name="connsiteX26" fmla="*/ 1502557 w 1828800"/>
              <a:gd name="connsiteY26" fmla="*/ 902684 h 1071061"/>
              <a:gd name="connsiteX27" fmla="*/ 1617431 w 1828800"/>
              <a:gd name="connsiteY27" fmla="*/ 833759 h 1071061"/>
              <a:gd name="connsiteX28" fmla="*/ 1704736 w 1828800"/>
              <a:gd name="connsiteY28" fmla="*/ 1054318 h 1071061"/>
              <a:gd name="connsiteX29" fmla="*/ 1773661 w 1828800"/>
              <a:gd name="connsiteY29" fmla="*/ 893494 h 1071061"/>
              <a:gd name="connsiteX30" fmla="*/ 1778256 w 1828800"/>
              <a:gd name="connsiteY30" fmla="*/ 930253 h 1071061"/>
              <a:gd name="connsiteX31" fmla="*/ 1828800 w 1828800"/>
              <a:gd name="connsiteY31" fmla="*/ 1063508 h 107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828800" h="1071061">
                <a:moveTo>
                  <a:pt x="0" y="116943"/>
                </a:moveTo>
                <a:cubicBezTo>
                  <a:pt x="13402" y="52230"/>
                  <a:pt x="26804" y="-12482"/>
                  <a:pt x="55140" y="2069"/>
                </a:cubicBezTo>
                <a:cubicBezTo>
                  <a:pt x="83476" y="16620"/>
                  <a:pt x="140147" y="161361"/>
                  <a:pt x="170014" y="204247"/>
                </a:cubicBezTo>
                <a:cubicBezTo>
                  <a:pt x="199881" y="247133"/>
                  <a:pt x="218262" y="259387"/>
                  <a:pt x="234344" y="259387"/>
                </a:cubicBezTo>
                <a:cubicBezTo>
                  <a:pt x="250426" y="259387"/>
                  <a:pt x="255022" y="145278"/>
                  <a:pt x="266509" y="204247"/>
                </a:cubicBezTo>
                <a:cubicBezTo>
                  <a:pt x="277996" y="263216"/>
                  <a:pt x="294845" y="547339"/>
                  <a:pt x="303269" y="613200"/>
                </a:cubicBezTo>
                <a:cubicBezTo>
                  <a:pt x="311693" y="679061"/>
                  <a:pt x="309396" y="646131"/>
                  <a:pt x="317054" y="599415"/>
                </a:cubicBezTo>
                <a:cubicBezTo>
                  <a:pt x="324712" y="552700"/>
                  <a:pt x="338497" y="381154"/>
                  <a:pt x="349218" y="332907"/>
                </a:cubicBezTo>
                <a:cubicBezTo>
                  <a:pt x="359939" y="284660"/>
                  <a:pt x="368364" y="271641"/>
                  <a:pt x="381383" y="309932"/>
                </a:cubicBezTo>
                <a:cubicBezTo>
                  <a:pt x="394402" y="348223"/>
                  <a:pt x="413548" y="501389"/>
                  <a:pt x="427333" y="562655"/>
                </a:cubicBezTo>
                <a:cubicBezTo>
                  <a:pt x="441118" y="623921"/>
                  <a:pt x="454903" y="710460"/>
                  <a:pt x="464093" y="677530"/>
                </a:cubicBezTo>
                <a:cubicBezTo>
                  <a:pt x="473283" y="644600"/>
                  <a:pt x="464093" y="459269"/>
                  <a:pt x="482473" y="365072"/>
                </a:cubicBezTo>
                <a:cubicBezTo>
                  <a:pt x="500853" y="270875"/>
                  <a:pt x="552929" y="153703"/>
                  <a:pt x="574372" y="112348"/>
                </a:cubicBezTo>
                <a:cubicBezTo>
                  <a:pt x="595815" y="70993"/>
                  <a:pt x="587391" y="62569"/>
                  <a:pt x="611132" y="116943"/>
                </a:cubicBezTo>
                <a:cubicBezTo>
                  <a:pt x="634873" y="171317"/>
                  <a:pt x="687715" y="378856"/>
                  <a:pt x="716816" y="438591"/>
                </a:cubicBezTo>
                <a:cubicBezTo>
                  <a:pt x="745917" y="498326"/>
                  <a:pt x="768893" y="483775"/>
                  <a:pt x="785741" y="475351"/>
                </a:cubicBezTo>
                <a:cubicBezTo>
                  <a:pt x="802589" y="466927"/>
                  <a:pt x="794165" y="429401"/>
                  <a:pt x="817906" y="388046"/>
                </a:cubicBezTo>
                <a:cubicBezTo>
                  <a:pt x="841647" y="346691"/>
                  <a:pt x="905210" y="241007"/>
                  <a:pt x="928185" y="227222"/>
                </a:cubicBezTo>
                <a:cubicBezTo>
                  <a:pt x="951160" y="213437"/>
                  <a:pt x="943502" y="320653"/>
                  <a:pt x="955755" y="305337"/>
                </a:cubicBezTo>
                <a:cubicBezTo>
                  <a:pt x="968008" y="290021"/>
                  <a:pt x="979496" y="99329"/>
                  <a:pt x="1001705" y="135323"/>
                </a:cubicBezTo>
                <a:cubicBezTo>
                  <a:pt x="1023914" y="171317"/>
                  <a:pt x="1056844" y="386515"/>
                  <a:pt x="1089009" y="521301"/>
                </a:cubicBezTo>
                <a:cubicBezTo>
                  <a:pt x="1121174" y="656087"/>
                  <a:pt x="1167124" y="853670"/>
                  <a:pt x="1194694" y="944038"/>
                </a:cubicBezTo>
                <a:cubicBezTo>
                  <a:pt x="1222264" y="1034406"/>
                  <a:pt x="1226858" y="1092609"/>
                  <a:pt x="1254428" y="1063508"/>
                </a:cubicBezTo>
                <a:cubicBezTo>
                  <a:pt x="1281998" y="1034407"/>
                  <a:pt x="1334075" y="823803"/>
                  <a:pt x="1360113" y="769429"/>
                </a:cubicBezTo>
                <a:cubicBezTo>
                  <a:pt x="1386151" y="715055"/>
                  <a:pt x="1393810" y="715821"/>
                  <a:pt x="1410658" y="737264"/>
                </a:cubicBezTo>
                <a:cubicBezTo>
                  <a:pt x="1427506" y="758707"/>
                  <a:pt x="1445886" y="870519"/>
                  <a:pt x="1461202" y="898089"/>
                </a:cubicBezTo>
                <a:cubicBezTo>
                  <a:pt x="1476518" y="925659"/>
                  <a:pt x="1476519" y="913406"/>
                  <a:pt x="1502557" y="902684"/>
                </a:cubicBezTo>
                <a:cubicBezTo>
                  <a:pt x="1528595" y="891962"/>
                  <a:pt x="1583735" y="808487"/>
                  <a:pt x="1617431" y="833759"/>
                </a:cubicBezTo>
                <a:cubicBezTo>
                  <a:pt x="1651128" y="859031"/>
                  <a:pt x="1678698" y="1044362"/>
                  <a:pt x="1704736" y="1054318"/>
                </a:cubicBezTo>
                <a:cubicBezTo>
                  <a:pt x="1730774" y="1064274"/>
                  <a:pt x="1761408" y="914171"/>
                  <a:pt x="1773661" y="893494"/>
                </a:cubicBezTo>
                <a:cubicBezTo>
                  <a:pt x="1785914" y="872817"/>
                  <a:pt x="1769066" y="901917"/>
                  <a:pt x="1778256" y="930253"/>
                </a:cubicBezTo>
                <a:cubicBezTo>
                  <a:pt x="1787446" y="958589"/>
                  <a:pt x="1808123" y="1011048"/>
                  <a:pt x="1828800" y="1063508"/>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949744" y="4291133"/>
            <a:ext cx="2210075" cy="415498"/>
          </a:xfrm>
          <a:prstGeom prst="rect">
            <a:avLst/>
          </a:prstGeom>
        </p:spPr>
        <p:txBody>
          <a:bodyPr wrap="square">
            <a:spAutoFit/>
          </a:bodyPr>
          <a:lstStyle/>
          <a:p>
            <a:r>
              <a:rPr lang="en-US" sz="1050" dirty="0">
                <a:latin typeface="Book Antiqua" panose="02040602050305030304" pitchFamily="18" charset="0"/>
              </a:rPr>
              <a:t>correlation coefficient </a:t>
            </a:r>
            <a:endParaRPr lang="en-US" sz="1050" dirty="0" smtClean="0">
              <a:latin typeface="Book Antiqua" panose="02040602050305030304" pitchFamily="18" charset="0"/>
            </a:endParaRPr>
          </a:p>
          <a:p>
            <a:r>
              <a:rPr lang="en-US" sz="1050" dirty="0" smtClean="0">
                <a:latin typeface="Book Antiqua" panose="02040602050305030304" pitchFamily="18" charset="0"/>
              </a:rPr>
              <a:t>of m eigenvector &amp; trace A,B</a:t>
            </a:r>
            <a:endParaRPr lang="en-US" sz="300" b="1" i="1" dirty="0">
              <a:latin typeface="Book Antiqua" panose="02040602050305030304" pitchFamily="18" charset="0"/>
            </a:endParaRPr>
          </a:p>
        </p:txBody>
      </p:sp>
      <p:pic>
        <p:nvPicPr>
          <p:cNvPr id="41" name="Picture 40"/>
          <p:cNvPicPr>
            <a:picLocks noChangeAspect="1"/>
          </p:cNvPicPr>
          <p:nvPr/>
        </p:nvPicPr>
        <p:blipFill>
          <a:blip r:embed="rId8"/>
          <a:stretch>
            <a:fillRect/>
          </a:stretch>
        </p:blipFill>
        <p:spPr>
          <a:xfrm>
            <a:off x="4490484" y="4275909"/>
            <a:ext cx="3752850" cy="1647825"/>
          </a:xfrm>
          <a:prstGeom prst="rect">
            <a:avLst/>
          </a:prstGeom>
        </p:spPr>
      </p:pic>
      <p:sp>
        <p:nvSpPr>
          <p:cNvPr id="45" name="Rectangle 44"/>
          <p:cNvSpPr/>
          <p:nvPr/>
        </p:nvSpPr>
        <p:spPr>
          <a:xfrm>
            <a:off x="4443850" y="5687933"/>
            <a:ext cx="7620679" cy="1200329"/>
          </a:xfrm>
          <a:prstGeom prst="rect">
            <a:avLst/>
          </a:prstGeom>
          <a:solidFill>
            <a:schemeClr val="bg1"/>
          </a:solidFill>
        </p:spPr>
        <p:txBody>
          <a:bodyPr wrap="square">
            <a:spAutoFit/>
          </a:bodyPr>
          <a:lstStyle/>
          <a:p>
            <a:r>
              <a:rPr lang="en-US" dirty="0">
                <a:latin typeface="Book Antiqua" panose="02040602050305030304" pitchFamily="18" charset="0"/>
              </a:rPr>
              <a:t>If it could be assigned to a class,</a:t>
            </a:r>
          </a:p>
          <a:p>
            <a:r>
              <a:rPr lang="en-US" dirty="0">
                <a:latin typeface="Book Antiqua" panose="02040602050305030304" pitchFamily="18" charset="0"/>
              </a:rPr>
              <a:t>the probability it was in the correct class was computed as the ratio of its</a:t>
            </a:r>
          </a:p>
          <a:p>
            <a:r>
              <a:rPr lang="en-US" dirty="0">
                <a:latin typeface="Book Antiqua" panose="02040602050305030304" pitchFamily="18" charset="0"/>
              </a:rPr>
              <a:t>reciprocal distance to that class and the sum of the reciprocal distance to </a:t>
            </a:r>
            <a:r>
              <a:rPr lang="en-US" dirty="0" smtClean="0">
                <a:latin typeface="Book Antiqua" panose="02040602050305030304" pitchFamily="18" charset="0"/>
              </a:rPr>
              <a:t>all classes </a:t>
            </a:r>
            <a:r>
              <a:rPr lang="en-US" sz="1600" dirty="0">
                <a:latin typeface="Arial" panose="020B0604020202020204" pitchFamily="34" charset="0"/>
              </a:rPr>
              <a:t>:</a:t>
            </a:r>
            <a:endParaRPr lang="en-US" dirty="0"/>
          </a:p>
        </p:txBody>
      </p:sp>
      <p:sp>
        <p:nvSpPr>
          <p:cNvPr id="109" name="TextBox 108"/>
          <p:cNvSpPr txBox="1"/>
          <p:nvPr/>
        </p:nvSpPr>
        <p:spPr>
          <a:xfrm>
            <a:off x="10435133" y="4266837"/>
            <a:ext cx="1552861" cy="923330"/>
          </a:xfrm>
          <a:prstGeom prst="rect">
            <a:avLst/>
          </a:prstGeom>
          <a:noFill/>
        </p:spPr>
        <p:txBody>
          <a:bodyPr wrap="none" rtlCol="0">
            <a:spAutoFit/>
          </a:bodyPr>
          <a:lstStyle/>
          <a:p>
            <a:r>
              <a:rPr lang="en-US" dirty="0" smtClean="0"/>
              <a:t>Each trace has</a:t>
            </a:r>
          </a:p>
          <a:p>
            <a:r>
              <a:rPr lang="en-US" dirty="0" smtClean="0"/>
              <a:t>a </a:t>
            </a:r>
            <a:r>
              <a:rPr lang="en-US" dirty="0" err="1" smtClean="0"/>
              <a:t>coeff</a:t>
            </a:r>
            <a:r>
              <a:rPr lang="en-US" dirty="0" smtClean="0"/>
              <a:t>.  </a:t>
            </a:r>
            <a:r>
              <a:rPr lang="en-US" dirty="0" smtClean="0">
                <a:latin typeface="Symbol" panose="05050102010706020507" pitchFamily="18" charset="2"/>
              </a:rPr>
              <a:t>a  </a:t>
            </a:r>
            <a:r>
              <a:rPr lang="en-US" dirty="0" smtClean="0"/>
              <a:t>for</a:t>
            </a:r>
          </a:p>
          <a:p>
            <a:r>
              <a:rPr lang="en-US" dirty="0" smtClean="0"/>
              <a:t>PC1 and PC2</a:t>
            </a:r>
            <a:endParaRPr lang="en-US" dirty="0"/>
          </a:p>
        </p:txBody>
      </p:sp>
      <p:grpSp>
        <p:nvGrpSpPr>
          <p:cNvPr id="117" name="Group 116"/>
          <p:cNvGrpSpPr/>
          <p:nvPr/>
        </p:nvGrpSpPr>
        <p:grpSpPr>
          <a:xfrm>
            <a:off x="7791759" y="3969629"/>
            <a:ext cx="3024324" cy="1795804"/>
            <a:chOff x="7791759" y="3969629"/>
            <a:chExt cx="3024324" cy="1795804"/>
          </a:xfrm>
        </p:grpSpPr>
        <p:cxnSp>
          <p:nvCxnSpPr>
            <p:cNvPr id="79" name="Straight Connector 78"/>
            <p:cNvCxnSpPr/>
            <p:nvPr/>
          </p:nvCxnSpPr>
          <p:spPr>
            <a:xfrm>
              <a:off x="8606740" y="4121146"/>
              <a:ext cx="0" cy="1566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8254189" y="5376565"/>
              <a:ext cx="2561894" cy="39072"/>
            </a:xfrm>
            <a:prstGeom prst="line">
              <a:avLst/>
            </a:prstGeom>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9397760" y="5396101"/>
              <a:ext cx="409086" cy="369332"/>
            </a:xfrm>
            <a:prstGeom prst="rect">
              <a:avLst/>
            </a:prstGeom>
            <a:noFill/>
          </p:spPr>
          <p:txBody>
            <a:bodyPr wrap="none" rtlCol="0">
              <a:spAutoFit/>
            </a:bodyPr>
            <a:lstStyle/>
            <a:p>
              <a:r>
                <a:rPr lang="en-US" dirty="0" smtClean="0">
                  <a:latin typeface="Symbol" panose="05050102010706020507" pitchFamily="18" charset="2"/>
                </a:rPr>
                <a:t>a</a:t>
              </a:r>
              <a:r>
                <a:rPr lang="en-US" baseline="-25000" dirty="0" smtClean="0"/>
                <a:t>1</a:t>
              </a:r>
              <a:endParaRPr lang="en-US" dirty="0"/>
            </a:p>
          </p:txBody>
        </p:sp>
        <p:sp>
          <p:nvSpPr>
            <p:cNvPr id="108" name="TextBox 107"/>
            <p:cNvSpPr txBox="1"/>
            <p:nvPr/>
          </p:nvSpPr>
          <p:spPr>
            <a:xfrm>
              <a:off x="8118072" y="4521965"/>
              <a:ext cx="409086" cy="369332"/>
            </a:xfrm>
            <a:prstGeom prst="rect">
              <a:avLst/>
            </a:prstGeom>
            <a:noFill/>
          </p:spPr>
          <p:txBody>
            <a:bodyPr wrap="none" rtlCol="0">
              <a:spAutoFit/>
            </a:bodyPr>
            <a:lstStyle/>
            <a:p>
              <a:r>
                <a:rPr lang="en-US" dirty="0" smtClean="0">
                  <a:latin typeface="Symbol" panose="05050102010706020507" pitchFamily="18" charset="2"/>
                </a:rPr>
                <a:t>a</a:t>
              </a:r>
              <a:r>
                <a:rPr lang="en-US" baseline="-25000" dirty="0" smtClean="0"/>
                <a:t>2</a:t>
              </a:r>
              <a:endParaRPr lang="en-US" dirty="0"/>
            </a:p>
          </p:txBody>
        </p:sp>
        <p:sp>
          <p:nvSpPr>
            <p:cNvPr id="107" name="Oval 106"/>
            <p:cNvSpPr/>
            <p:nvPr/>
          </p:nvSpPr>
          <p:spPr>
            <a:xfrm>
              <a:off x="8797707" y="5099821"/>
              <a:ext cx="130358" cy="113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p:cNvSpPr/>
            <p:nvPr/>
          </p:nvSpPr>
          <p:spPr>
            <a:xfrm>
              <a:off x="8950107" y="4890271"/>
              <a:ext cx="130358" cy="113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p:cNvSpPr/>
            <p:nvPr/>
          </p:nvSpPr>
          <p:spPr>
            <a:xfrm>
              <a:off x="9102507" y="5214121"/>
              <a:ext cx="130358" cy="113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p:cNvSpPr/>
            <p:nvPr/>
          </p:nvSpPr>
          <p:spPr>
            <a:xfrm>
              <a:off x="8816757" y="5366521"/>
              <a:ext cx="130358" cy="11349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p:cNvSpPr/>
            <p:nvPr/>
          </p:nvSpPr>
          <p:spPr>
            <a:xfrm>
              <a:off x="9834419" y="4260454"/>
              <a:ext cx="130358" cy="1134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p:cNvSpPr/>
            <p:nvPr/>
          </p:nvSpPr>
          <p:spPr>
            <a:xfrm>
              <a:off x="9632881" y="4640287"/>
              <a:ext cx="130358" cy="1134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p:cNvSpPr/>
            <p:nvPr/>
          </p:nvSpPr>
          <p:spPr>
            <a:xfrm>
              <a:off x="9431343" y="4372420"/>
              <a:ext cx="130358" cy="1134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p:cNvSpPr/>
            <p:nvPr/>
          </p:nvSpPr>
          <p:spPr>
            <a:xfrm>
              <a:off x="9915605" y="4580803"/>
              <a:ext cx="130358" cy="11349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TextBox 117"/>
            <p:cNvSpPr txBox="1"/>
            <p:nvPr/>
          </p:nvSpPr>
          <p:spPr>
            <a:xfrm>
              <a:off x="7791759" y="4979874"/>
              <a:ext cx="1071127" cy="261610"/>
            </a:xfrm>
            <a:prstGeom prst="rect">
              <a:avLst/>
            </a:prstGeom>
            <a:noFill/>
          </p:spPr>
          <p:txBody>
            <a:bodyPr wrap="none" rtlCol="0">
              <a:spAutoFit/>
            </a:bodyPr>
            <a:lstStyle/>
            <a:p>
              <a:r>
                <a:rPr lang="en-US" sz="1100" b="1" dirty="0" smtClean="0"/>
                <a:t>Hi-</a:t>
              </a:r>
              <a:r>
                <a:rPr lang="en-US" sz="1100" b="1" dirty="0" err="1" smtClean="0"/>
                <a:t>freq</a:t>
              </a:r>
              <a:r>
                <a:rPr lang="en-US" sz="1100" b="1" dirty="0" smtClean="0"/>
                <a:t>=porous</a:t>
              </a:r>
              <a:endParaRPr lang="en-US" sz="1100" b="1" dirty="0"/>
            </a:p>
          </p:txBody>
        </p:sp>
        <p:sp>
          <p:nvSpPr>
            <p:cNvPr id="119" name="TextBox 118"/>
            <p:cNvSpPr txBox="1"/>
            <p:nvPr/>
          </p:nvSpPr>
          <p:spPr>
            <a:xfrm>
              <a:off x="9496522" y="3969629"/>
              <a:ext cx="692818" cy="261610"/>
            </a:xfrm>
            <a:prstGeom prst="rect">
              <a:avLst/>
            </a:prstGeom>
            <a:noFill/>
          </p:spPr>
          <p:txBody>
            <a:bodyPr wrap="none" rtlCol="0">
              <a:spAutoFit/>
            </a:bodyPr>
            <a:lstStyle/>
            <a:p>
              <a:r>
                <a:rPr lang="en-US" sz="1100" b="1" dirty="0" smtClean="0"/>
                <a:t>Dry Hole</a:t>
              </a:r>
              <a:endParaRPr lang="en-US" sz="1100" b="1" dirty="0"/>
            </a:p>
          </p:txBody>
        </p:sp>
      </p:grpSp>
    </p:spTree>
    <p:extLst>
      <p:ext uri="{BB962C8B-B14F-4D97-AF65-F5344CB8AC3E}">
        <p14:creationId xmlns:p14="http://schemas.microsoft.com/office/powerpoint/2010/main" val="37449571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109"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1318915" y="-164024"/>
            <a:ext cx="9187387" cy="923330"/>
          </a:xfrm>
          <a:prstGeom prst="rect">
            <a:avLst/>
          </a:prstGeom>
          <a:noFill/>
        </p:spPr>
        <p:txBody>
          <a:bodyPr wrap="none" rtlCol="0">
            <a:spAutoFit/>
          </a:bodyPr>
          <a:lstStyle/>
          <a:p>
            <a:r>
              <a:rPr lang="en-US" sz="54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Principal Component Analysis</a:t>
            </a:r>
            <a:endParaRPr lang="en-US" sz="5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0" name="Group 9"/>
          <p:cNvGrpSpPr/>
          <p:nvPr/>
        </p:nvGrpSpPr>
        <p:grpSpPr>
          <a:xfrm>
            <a:off x="254317" y="3349667"/>
            <a:ext cx="11512414" cy="3435364"/>
            <a:chOff x="254317" y="3349667"/>
            <a:chExt cx="11512414" cy="3435364"/>
          </a:xfrm>
        </p:grpSpPr>
        <p:grpSp>
          <p:nvGrpSpPr>
            <p:cNvPr id="53" name="Group 52"/>
            <p:cNvGrpSpPr/>
            <p:nvPr/>
          </p:nvGrpSpPr>
          <p:grpSpPr>
            <a:xfrm>
              <a:off x="7583297" y="3637813"/>
              <a:ext cx="3232786" cy="3050592"/>
              <a:chOff x="7583297" y="3637813"/>
              <a:chExt cx="3232786" cy="3050592"/>
            </a:xfrm>
          </p:grpSpPr>
          <p:pic>
            <p:nvPicPr>
              <p:cNvPr id="16" name="Picture 15"/>
              <p:cNvPicPr>
                <a:picLocks noChangeAspect="1"/>
              </p:cNvPicPr>
              <p:nvPr/>
            </p:nvPicPr>
            <p:blipFill>
              <a:blip r:embed="rId2"/>
              <a:stretch>
                <a:fillRect/>
              </a:stretch>
            </p:blipFill>
            <p:spPr>
              <a:xfrm rot="5400000">
                <a:off x="7813802" y="3686125"/>
                <a:ext cx="2771775" cy="3232786"/>
              </a:xfrm>
              <a:prstGeom prst="rect">
                <a:avLst/>
              </a:prstGeom>
            </p:spPr>
          </p:pic>
          <p:sp>
            <p:nvSpPr>
              <p:cNvPr id="42" name="Rectangle 41"/>
              <p:cNvSpPr/>
              <p:nvPr/>
            </p:nvSpPr>
            <p:spPr>
              <a:xfrm>
                <a:off x="8054887" y="4345132"/>
                <a:ext cx="2707436" cy="904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8054887" y="5591932"/>
                <a:ext cx="2707436" cy="904023"/>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 name="Straight Arrow Connector 46"/>
              <p:cNvCxnSpPr/>
              <p:nvPr/>
            </p:nvCxnSpPr>
            <p:spPr>
              <a:xfrm>
                <a:off x="9351848" y="3637813"/>
                <a:ext cx="28195" cy="41925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52" name="Group 51"/>
              <p:cNvGrpSpPr/>
              <p:nvPr/>
            </p:nvGrpSpPr>
            <p:grpSpPr>
              <a:xfrm>
                <a:off x="8054887" y="5235169"/>
                <a:ext cx="2616607" cy="369332"/>
                <a:chOff x="8054887" y="5235169"/>
                <a:chExt cx="2616607" cy="369332"/>
              </a:xfrm>
            </p:grpSpPr>
            <p:sp>
              <p:nvSpPr>
                <p:cNvPr id="50" name="Rectangle 49"/>
                <p:cNvSpPr/>
                <p:nvPr/>
              </p:nvSpPr>
              <p:spPr>
                <a:xfrm>
                  <a:off x="8054887" y="5358340"/>
                  <a:ext cx="1572295" cy="19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8150163" y="5235169"/>
                  <a:ext cx="2521331" cy="369332"/>
                </a:xfrm>
                <a:prstGeom prst="rect">
                  <a:avLst/>
                </a:prstGeom>
                <a:noFill/>
              </p:spPr>
              <p:txBody>
                <a:bodyPr wrap="none" rtlCol="0">
                  <a:spAutoFit/>
                </a:bodyPr>
                <a:lstStyle/>
                <a:p>
                  <a:r>
                    <a:rPr lang="en-US" dirty="0" smtClean="0"/>
                    <a:t>          3-Components        </a:t>
                  </a:r>
                  <a:endParaRPr lang="en-US" dirty="0"/>
                </a:p>
              </p:txBody>
            </p:sp>
          </p:grpSp>
          <p:grpSp>
            <p:nvGrpSpPr>
              <p:cNvPr id="55" name="Group 54"/>
              <p:cNvGrpSpPr/>
              <p:nvPr/>
            </p:nvGrpSpPr>
            <p:grpSpPr>
              <a:xfrm>
                <a:off x="8071739" y="3945536"/>
                <a:ext cx="2616607" cy="369332"/>
                <a:chOff x="8054887" y="5235169"/>
                <a:chExt cx="2616607" cy="369332"/>
              </a:xfrm>
            </p:grpSpPr>
            <p:sp>
              <p:nvSpPr>
                <p:cNvPr id="56" name="Rectangle 55"/>
                <p:cNvSpPr/>
                <p:nvPr/>
              </p:nvSpPr>
              <p:spPr>
                <a:xfrm>
                  <a:off x="8054887" y="5358340"/>
                  <a:ext cx="1572295" cy="1954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8150163" y="5235169"/>
                  <a:ext cx="2521331" cy="369332"/>
                </a:xfrm>
                <a:prstGeom prst="rect">
                  <a:avLst/>
                </a:prstGeom>
                <a:noFill/>
              </p:spPr>
              <p:txBody>
                <a:bodyPr wrap="none" rtlCol="0">
                  <a:spAutoFit/>
                </a:bodyPr>
                <a:lstStyle/>
                <a:p>
                  <a:r>
                    <a:rPr lang="en-US" dirty="0" smtClean="0"/>
                    <a:t>          2-Components        </a:t>
                  </a:r>
                  <a:endParaRPr lang="en-US" dirty="0"/>
                </a:p>
              </p:txBody>
            </p:sp>
          </p:grpSp>
        </p:grpSp>
        <p:grpSp>
          <p:nvGrpSpPr>
            <p:cNvPr id="58" name="Group 57"/>
            <p:cNvGrpSpPr/>
            <p:nvPr/>
          </p:nvGrpSpPr>
          <p:grpSpPr>
            <a:xfrm>
              <a:off x="8001127" y="4195437"/>
              <a:ext cx="2530711" cy="190205"/>
              <a:chOff x="447405" y="1084160"/>
              <a:chExt cx="2530711" cy="190205"/>
            </a:xfrm>
          </p:grpSpPr>
          <p:sp>
            <p:nvSpPr>
              <p:cNvPr id="59" name="Oval 58"/>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8085196" y="5487452"/>
              <a:ext cx="2530711" cy="190205"/>
              <a:chOff x="447405" y="1084160"/>
              <a:chExt cx="2530711" cy="190205"/>
            </a:xfrm>
          </p:grpSpPr>
          <p:sp>
            <p:nvSpPr>
              <p:cNvPr id="72" name="Oval 71"/>
              <p:cNvSpPr/>
              <p:nvPr/>
            </p:nvSpPr>
            <p:spPr>
              <a:xfrm>
                <a:off x="22571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172375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1285605" y="1084160"/>
                <a:ext cx="244711" cy="190205"/>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447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733405" y="1084160"/>
                <a:ext cx="244711" cy="190205"/>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TextBox 63"/>
            <p:cNvSpPr txBox="1"/>
            <p:nvPr/>
          </p:nvSpPr>
          <p:spPr>
            <a:xfrm>
              <a:off x="9644034" y="3662772"/>
              <a:ext cx="2122697" cy="369332"/>
            </a:xfrm>
            <a:prstGeom prst="rect">
              <a:avLst/>
            </a:prstGeom>
            <a:noFill/>
          </p:spPr>
          <p:txBody>
            <a:bodyPr wrap="none" rtlCol="0">
              <a:spAutoFit/>
            </a:bodyPr>
            <a:lstStyle/>
            <a:p>
              <a:r>
                <a:rPr lang="en-US" dirty="0" smtClean="0"/>
                <a:t>X</a:t>
              </a:r>
              <a:r>
                <a:rPr lang="en-US" baseline="30000" dirty="0" smtClean="0"/>
                <a:t>(n)</a:t>
              </a:r>
              <a:r>
                <a:rPr lang="en-US" dirty="0" smtClean="0"/>
                <a:t> =(t</a:t>
              </a:r>
              <a:r>
                <a:rPr lang="en-US" baseline="-25000" dirty="0" smtClean="0"/>
                <a:t>1</a:t>
              </a:r>
              <a:r>
                <a:rPr lang="en-US" dirty="0" smtClean="0"/>
                <a:t>, t</a:t>
              </a:r>
              <a:r>
                <a:rPr lang="en-US" baseline="-25000" dirty="0" smtClean="0"/>
                <a:t>2</a:t>
              </a:r>
              <a:r>
                <a:rPr lang="en-US" dirty="0" smtClean="0"/>
                <a:t>, ……t</a:t>
              </a:r>
              <a:r>
                <a:rPr lang="en-US" baseline="-25000" dirty="0" smtClean="0"/>
                <a:t>150</a:t>
              </a:r>
              <a:r>
                <a:rPr lang="en-US" dirty="0" smtClean="0"/>
                <a:t>)</a:t>
              </a:r>
              <a:r>
                <a:rPr lang="en-US" baseline="30000" dirty="0" smtClean="0"/>
                <a:t>(n)</a:t>
              </a:r>
              <a:endParaRPr lang="en-US" dirty="0"/>
            </a:p>
          </p:txBody>
        </p:sp>
        <p:sp>
          <p:nvSpPr>
            <p:cNvPr id="78" name="TextBox 77"/>
            <p:cNvSpPr txBox="1"/>
            <p:nvPr/>
          </p:nvSpPr>
          <p:spPr>
            <a:xfrm>
              <a:off x="5258071" y="4427558"/>
              <a:ext cx="2788032" cy="369332"/>
            </a:xfrm>
            <a:prstGeom prst="rect">
              <a:avLst/>
            </a:prstGeom>
            <a:noFill/>
          </p:spPr>
          <p:txBody>
            <a:bodyPr wrap="square" rtlCol="0">
              <a:spAutoFit/>
            </a:bodyPr>
            <a:lstStyle/>
            <a:p>
              <a:r>
                <a:rPr lang="en-US" b="1" dirty="0" smtClean="0">
                  <a:sym typeface="Symbol" panose="05050102010706020507" pitchFamily="18" charset="2"/>
                </a:rPr>
                <a:t>v</a:t>
              </a:r>
              <a:r>
                <a:rPr lang="en-US" baseline="-25000" dirty="0" smtClean="0">
                  <a:sym typeface="Symbol" panose="05050102010706020507" pitchFamily="18" charset="2"/>
                </a:rPr>
                <a:t>1</a:t>
              </a:r>
              <a:r>
                <a:rPr lang="en-US" dirty="0" smtClean="0">
                  <a:sym typeface="Symbol" panose="05050102010706020507" pitchFamily="18" charset="2"/>
                </a:rPr>
                <a:t>(</a:t>
              </a:r>
              <a:r>
                <a:rPr lang="en-US" baseline="-25000" dirty="0" smtClean="0">
                  <a:sym typeface="Symbol" panose="05050102010706020507" pitchFamily="18" charset="2"/>
                </a:rPr>
                <a:t> </a:t>
              </a:r>
              <a:r>
                <a:rPr lang="en-US" b="1" dirty="0" smtClean="0"/>
                <a:t>X</a:t>
              </a:r>
              <a:r>
                <a:rPr lang="en-US" b="1" baseline="30000" dirty="0" smtClean="0"/>
                <a:t>(n)</a:t>
              </a:r>
              <a:r>
                <a:rPr lang="en-US" b="1" dirty="0" smtClean="0">
                  <a:sym typeface="Symbol" panose="05050102010706020507" pitchFamily="18" charset="2"/>
                </a:rPr>
                <a:t>v</a:t>
              </a:r>
              <a:r>
                <a:rPr lang="en-US" baseline="-25000" dirty="0" smtClean="0">
                  <a:sym typeface="Symbol" panose="05050102010706020507" pitchFamily="18" charset="2"/>
                </a:rPr>
                <a:t>1</a:t>
              </a:r>
              <a:r>
                <a:rPr lang="en-US" dirty="0" smtClean="0">
                  <a:sym typeface="Symbol" panose="05050102010706020507" pitchFamily="18" charset="2"/>
                </a:rPr>
                <a:t>)</a:t>
              </a:r>
              <a:r>
                <a:rPr lang="en-US" baseline="-25000" dirty="0" smtClean="0">
                  <a:sym typeface="Symbol" panose="05050102010706020507" pitchFamily="18" charset="2"/>
                </a:rPr>
                <a:t> </a:t>
              </a:r>
              <a:r>
                <a:rPr lang="en-US" dirty="0" smtClean="0">
                  <a:sym typeface="Symbol" panose="05050102010706020507" pitchFamily="18" charset="2"/>
                </a:rPr>
                <a:t> + </a:t>
              </a:r>
              <a:r>
                <a:rPr lang="en-US" b="1" dirty="0" smtClean="0">
                  <a:sym typeface="Symbol" panose="05050102010706020507" pitchFamily="18" charset="2"/>
                </a:rPr>
                <a:t>v</a:t>
              </a:r>
              <a:r>
                <a:rPr lang="en-US" baseline="-25000" dirty="0" smtClean="0">
                  <a:sym typeface="Symbol" panose="05050102010706020507" pitchFamily="18" charset="2"/>
                </a:rPr>
                <a:t>2</a:t>
              </a:r>
              <a:r>
                <a:rPr lang="en-US" dirty="0" smtClean="0">
                  <a:sym typeface="Symbol" panose="05050102010706020507" pitchFamily="18" charset="2"/>
                </a:rPr>
                <a:t>(</a:t>
              </a:r>
              <a:r>
                <a:rPr lang="en-US" b="1" dirty="0" smtClean="0"/>
                <a:t>X</a:t>
              </a:r>
              <a:r>
                <a:rPr lang="en-US" b="1" baseline="30000" dirty="0" smtClean="0"/>
                <a:t>(n</a:t>
              </a:r>
              <a:r>
                <a:rPr lang="en-US" b="1" baseline="30000" dirty="0"/>
                <a:t>)</a:t>
              </a:r>
              <a:r>
                <a:rPr lang="en-US" b="1" dirty="0">
                  <a:sym typeface="Symbol" panose="05050102010706020507" pitchFamily="18" charset="2"/>
                </a:rPr>
                <a:t></a:t>
              </a:r>
              <a:r>
                <a:rPr lang="en-US" b="1" dirty="0" smtClean="0">
                  <a:sym typeface="Symbol" panose="05050102010706020507" pitchFamily="18" charset="2"/>
                </a:rPr>
                <a:t>v</a:t>
              </a:r>
              <a:r>
                <a:rPr lang="en-US" baseline="-25000" dirty="0" smtClean="0">
                  <a:sym typeface="Symbol" panose="05050102010706020507" pitchFamily="18" charset="2"/>
                </a:rPr>
                <a:t>2</a:t>
              </a:r>
              <a:r>
                <a:rPr lang="en-US" dirty="0" smtClean="0">
                  <a:sym typeface="Symbol" panose="05050102010706020507" pitchFamily="18" charset="2"/>
                </a:rPr>
                <a:t>)</a:t>
              </a:r>
              <a:endParaRPr lang="en-US" dirty="0"/>
            </a:p>
          </p:txBody>
        </p:sp>
        <p:sp>
          <p:nvSpPr>
            <p:cNvPr id="80" name="TextBox 79"/>
            <p:cNvSpPr txBox="1"/>
            <p:nvPr/>
          </p:nvSpPr>
          <p:spPr>
            <a:xfrm>
              <a:off x="4572951" y="5894889"/>
              <a:ext cx="3637390" cy="369332"/>
            </a:xfrm>
            <a:prstGeom prst="rect">
              <a:avLst/>
            </a:prstGeom>
            <a:noFill/>
          </p:spPr>
          <p:txBody>
            <a:bodyPr wrap="square" rtlCol="0">
              <a:spAutoFit/>
            </a:bodyPr>
            <a:lstStyle/>
            <a:p>
              <a:r>
                <a:rPr lang="en-US" b="1" dirty="0">
                  <a:sym typeface="Symbol" panose="05050102010706020507" pitchFamily="18" charset="2"/>
                </a:rPr>
                <a:t>v</a:t>
              </a:r>
              <a:r>
                <a:rPr lang="en-US" baseline="-25000" dirty="0">
                  <a:sym typeface="Symbol" panose="05050102010706020507" pitchFamily="18" charset="2"/>
                </a:rPr>
                <a:t>1</a:t>
              </a:r>
              <a:r>
                <a:rPr lang="en-US" dirty="0">
                  <a:sym typeface="Symbol" panose="05050102010706020507" pitchFamily="18" charset="2"/>
                </a:rPr>
                <a:t>(</a:t>
              </a:r>
              <a:r>
                <a:rPr lang="en-US" baseline="-25000" dirty="0">
                  <a:sym typeface="Symbol" panose="05050102010706020507" pitchFamily="18" charset="2"/>
                </a:rPr>
                <a:t> </a:t>
              </a:r>
              <a:r>
                <a:rPr lang="en-US" b="1" dirty="0"/>
                <a:t>X</a:t>
              </a:r>
              <a:r>
                <a:rPr lang="en-US" b="1" baseline="30000" dirty="0"/>
                <a:t>(n)</a:t>
              </a:r>
              <a:r>
                <a:rPr lang="en-US" b="1" dirty="0">
                  <a:sym typeface="Symbol" panose="05050102010706020507" pitchFamily="18" charset="2"/>
                </a:rPr>
                <a:t>v</a:t>
              </a:r>
              <a:r>
                <a:rPr lang="en-US" baseline="-25000" dirty="0">
                  <a:sym typeface="Symbol" panose="05050102010706020507" pitchFamily="18" charset="2"/>
                </a:rPr>
                <a:t>1</a:t>
              </a:r>
              <a:r>
                <a:rPr lang="en-US" dirty="0">
                  <a:sym typeface="Symbol" panose="05050102010706020507" pitchFamily="18" charset="2"/>
                </a:rPr>
                <a:t>)</a:t>
              </a:r>
              <a:r>
                <a:rPr lang="en-US" baseline="-25000" dirty="0">
                  <a:sym typeface="Symbol" panose="05050102010706020507" pitchFamily="18" charset="2"/>
                </a:rPr>
                <a:t> </a:t>
              </a:r>
              <a:r>
                <a:rPr lang="en-US" dirty="0">
                  <a:sym typeface="Symbol" panose="05050102010706020507" pitchFamily="18" charset="2"/>
                </a:rPr>
                <a:t> + </a:t>
              </a:r>
              <a:r>
                <a:rPr lang="en-US" b="1" dirty="0">
                  <a:sym typeface="Symbol" panose="05050102010706020507" pitchFamily="18" charset="2"/>
                </a:rPr>
                <a:t>v</a:t>
              </a:r>
              <a:r>
                <a:rPr lang="en-US" baseline="-25000" dirty="0">
                  <a:sym typeface="Symbol" panose="05050102010706020507" pitchFamily="18" charset="2"/>
                </a:rPr>
                <a:t>2</a:t>
              </a:r>
              <a:r>
                <a:rPr lang="en-US" dirty="0">
                  <a:sym typeface="Symbol" panose="05050102010706020507" pitchFamily="18" charset="2"/>
                </a:rPr>
                <a:t>(</a:t>
              </a:r>
              <a:r>
                <a:rPr lang="en-US" b="1" dirty="0"/>
                <a:t>X</a:t>
              </a:r>
              <a:r>
                <a:rPr lang="en-US" b="1" baseline="30000" dirty="0"/>
                <a:t>(n)</a:t>
              </a:r>
              <a:r>
                <a:rPr lang="en-US" b="1" dirty="0">
                  <a:sym typeface="Symbol" panose="05050102010706020507" pitchFamily="18" charset="2"/>
                </a:rPr>
                <a:t>v</a:t>
              </a:r>
              <a:r>
                <a:rPr lang="en-US" baseline="-25000" dirty="0">
                  <a:sym typeface="Symbol" panose="05050102010706020507" pitchFamily="18" charset="2"/>
                </a:rPr>
                <a:t>2</a:t>
              </a:r>
              <a:r>
                <a:rPr lang="en-US" dirty="0" smtClean="0">
                  <a:sym typeface="Symbol" panose="05050102010706020507" pitchFamily="18" charset="2"/>
                </a:rPr>
                <a:t>) + </a:t>
              </a:r>
              <a:r>
                <a:rPr lang="en-US" b="1" dirty="0">
                  <a:sym typeface="Symbol" panose="05050102010706020507" pitchFamily="18" charset="2"/>
                </a:rPr>
                <a:t>v</a:t>
              </a:r>
              <a:r>
                <a:rPr lang="en-US" baseline="-25000" dirty="0">
                  <a:sym typeface="Symbol" panose="05050102010706020507" pitchFamily="18" charset="2"/>
                </a:rPr>
                <a:t>2</a:t>
              </a:r>
              <a:r>
                <a:rPr lang="en-US" dirty="0">
                  <a:sym typeface="Symbol" panose="05050102010706020507" pitchFamily="18" charset="2"/>
                </a:rPr>
                <a:t>(</a:t>
              </a:r>
              <a:r>
                <a:rPr lang="en-US" b="1" dirty="0" smtClean="0"/>
                <a:t>X</a:t>
              </a:r>
              <a:r>
                <a:rPr lang="en-US" b="1" baseline="30000" dirty="0" smtClean="0"/>
                <a:t>(n</a:t>
              </a:r>
              <a:r>
                <a:rPr lang="en-US" b="1" baseline="30000" dirty="0"/>
                <a:t>)</a:t>
              </a:r>
              <a:r>
                <a:rPr lang="en-US" b="1" dirty="0">
                  <a:sym typeface="Symbol" panose="05050102010706020507" pitchFamily="18" charset="2"/>
                </a:rPr>
                <a:t></a:t>
              </a:r>
              <a:r>
                <a:rPr lang="en-US" b="1" dirty="0" smtClean="0">
                  <a:sym typeface="Symbol" panose="05050102010706020507" pitchFamily="18" charset="2"/>
                </a:rPr>
                <a:t>v</a:t>
              </a:r>
              <a:r>
                <a:rPr lang="en-US" baseline="-25000" dirty="0" smtClean="0">
                  <a:sym typeface="Symbol" panose="05050102010706020507" pitchFamily="18" charset="2"/>
                </a:rPr>
                <a:t>3</a:t>
              </a:r>
              <a:r>
                <a:rPr lang="en-US" dirty="0" smtClean="0">
                  <a:sym typeface="Symbol" panose="05050102010706020507" pitchFamily="18" charset="2"/>
                </a:rPr>
                <a:t>)</a:t>
              </a:r>
              <a:endParaRPr lang="en-US" dirty="0"/>
            </a:p>
          </p:txBody>
        </p:sp>
        <p:pic>
          <p:nvPicPr>
            <p:cNvPr id="77" name="Picture 76"/>
            <p:cNvPicPr>
              <a:picLocks noChangeAspect="1"/>
            </p:cNvPicPr>
            <p:nvPr/>
          </p:nvPicPr>
          <p:blipFill>
            <a:blip r:embed="rId3"/>
            <a:stretch>
              <a:fillRect/>
            </a:stretch>
          </p:blipFill>
          <p:spPr>
            <a:xfrm>
              <a:off x="5979715" y="4856469"/>
              <a:ext cx="1285875" cy="962025"/>
            </a:xfrm>
            <a:prstGeom prst="rect">
              <a:avLst/>
            </a:prstGeom>
          </p:spPr>
        </p:pic>
        <p:grpSp>
          <p:nvGrpSpPr>
            <p:cNvPr id="83" name="Group 82"/>
            <p:cNvGrpSpPr/>
            <p:nvPr/>
          </p:nvGrpSpPr>
          <p:grpSpPr>
            <a:xfrm>
              <a:off x="4874910" y="5911379"/>
              <a:ext cx="3073847" cy="873652"/>
              <a:chOff x="4874910" y="5911379"/>
              <a:chExt cx="3073847" cy="873652"/>
            </a:xfrm>
          </p:grpSpPr>
          <p:sp>
            <p:nvSpPr>
              <p:cNvPr id="81" name="TextBox 80"/>
              <p:cNvSpPr txBox="1"/>
              <p:nvPr/>
            </p:nvSpPr>
            <p:spPr>
              <a:xfrm>
                <a:off x="5071212" y="6415699"/>
                <a:ext cx="2406428" cy="369332"/>
              </a:xfrm>
              <a:prstGeom prst="rect">
                <a:avLst/>
              </a:prstGeom>
              <a:noFill/>
            </p:spPr>
            <p:txBody>
              <a:bodyPr wrap="none" rtlCol="0">
                <a:spAutoFit/>
              </a:bodyPr>
              <a:lstStyle/>
              <a:p>
                <a:r>
                  <a:rPr lang="en-US" b="1" dirty="0" smtClean="0">
                    <a:solidFill>
                      <a:srgbClr val="FF0000"/>
                    </a:solidFill>
                  </a:rPr>
                  <a:t>Correlation coefficients</a:t>
                </a:r>
                <a:endParaRPr lang="en-US" b="1" dirty="0">
                  <a:solidFill>
                    <a:srgbClr val="FF0000"/>
                  </a:solidFill>
                </a:endParaRPr>
              </a:p>
            </p:txBody>
          </p:sp>
          <p:sp>
            <p:nvSpPr>
              <p:cNvPr id="82" name="Rectangle 81"/>
              <p:cNvSpPr/>
              <p:nvPr/>
            </p:nvSpPr>
            <p:spPr>
              <a:xfrm>
                <a:off x="4874910" y="592619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p:cNvSpPr/>
              <p:nvPr/>
            </p:nvSpPr>
            <p:spPr>
              <a:xfrm>
                <a:off x="6090046" y="591878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7257056" y="5911379"/>
                <a:ext cx="691701" cy="386148"/>
              </a:xfrm>
              <a:prstGeom prst="rect">
                <a:avLst/>
              </a:prstGeom>
              <a:solidFill>
                <a:srgbClr val="FF0000">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6" name="Picture 85"/>
            <p:cNvPicPr>
              <a:picLocks noChangeAspect="1"/>
            </p:cNvPicPr>
            <p:nvPr/>
          </p:nvPicPr>
          <p:blipFill>
            <a:blip r:embed="rId4"/>
            <a:stretch>
              <a:fillRect/>
            </a:stretch>
          </p:blipFill>
          <p:spPr>
            <a:xfrm>
              <a:off x="760012" y="4307848"/>
              <a:ext cx="3619500" cy="2409825"/>
            </a:xfrm>
            <a:prstGeom prst="rect">
              <a:avLst/>
            </a:prstGeom>
          </p:spPr>
        </p:pic>
        <p:pic>
          <p:nvPicPr>
            <p:cNvPr id="87" name="Picture 86"/>
            <p:cNvPicPr>
              <a:picLocks noChangeAspect="1"/>
            </p:cNvPicPr>
            <p:nvPr/>
          </p:nvPicPr>
          <p:blipFill>
            <a:blip r:embed="rId5"/>
            <a:stretch>
              <a:fillRect/>
            </a:stretch>
          </p:blipFill>
          <p:spPr>
            <a:xfrm>
              <a:off x="1688183" y="5911379"/>
              <a:ext cx="1876425" cy="561975"/>
            </a:xfrm>
            <a:prstGeom prst="rect">
              <a:avLst/>
            </a:prstGeom>
          </p:spPr>
        </p:pic>
        <p:grpSp>
          <p:nvGrpSpPr>
            <p:cNvPr id="91" name="Group 90"/>
            <p:cNvGrpSpPr/>
            <p:nvPr/>
          </p:nvGrpSpPr>
          <p:grpSpPr>
            <a:xfrm>
              <a:off x="3226597" y="5028653"/>
              <a:ext cx="813043" cy="492406"/>
              <a:chOff x="3226597" y="5028653"/>
              <a:chExt cx="813043" cy="492406"/>
            </a:xfrm>
          </p:grpSpPr>
          <p:sp>
            <p:nvSpPr>
              <p:cNvPr id="88" name="Oval 87"/>
              <p:cNvSpPr/>
              <p:nvPr/>
            </p:nvSpPr>
            <p:spPr>
              <a:xfrm>
                <a:off x="3293033" y="5358340"/>
                <a:ext cx="122355" cy="162719"/>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Oval 89"/>
              <p:cNvSpPr/>
              <p:nvPr/>
            </p:nvSpPr>
            <p:spPr>
              <a:xfrm>
                <a:off x="3798357" y="5334278"/>
                <a:ext cx="122355" cy="162719"/>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TextBox 88"/>
              <p:cNvSpPr txBox="1"/>
              <p:nvPr/>
            </p:nvSpPr>
            <p:spPr>
              <a:xfrm>
                <a:off x="3226597" y="5028653"/>
                <a:ext cx="813043" cy="369332"/>
              </a:xfrm>
              <a:prstGeom prst="rect">
                <a:avLst/>
              </a:prstGeom>
              <a:noFill/>
            </p:spPr>
            <p:txBody>
              <a:bodyPr wrap="none" rtlCol="0">
                <a:spAutoFit/>
              </a:bodyPr>
              <a:lstStyle/>
              <a:p>
                <a:r>
                  <a:rPr lang="en-US" dirty="0" smtClean="0"/>
                  <a:t>A       B</a:t>
                </a:r>
                <a:endParaRPr lang="en-US" dirty="0"/>
              </a:p>
            </p:txBody>
          </p:sp>
        </p:grpSp>
        <p:pic>
          <p:nvPicPr>
            <p:cNvPr id="92" name="Picture 91"/>
            <p:cNvPicPr>
              <a:picLocks noChangeAspect="1"/>
            </p:cNvPicPr>
            <p:nvPr/>
          </p:nvPicPr>
          <p:blipFill>
            <a:blip r:embed="rId6"/>
            <a:stretch>
              <a:fillRect/>
            </a:stretch>
          </p:blipFill>
          <p:spPr>
            <a:xfrm>
              <a:off x="254317" y="3349667"/>
              <a:ext cx="4114800" cy="1314450"/>
            </a:xfrm>
            <a:prstGeom prst="rect">
              <a:avLst/>
            </a:prstGeom>
          </p:spPr>
        </p:pic>
      </p:grpSp>
      <p:pic>
        <p:nvPicPr>
          <p:cNvPr id="19" name="Picture 18"/>
          <p:cNvPicPr>
            <a:picLocks noChangeAspect="1"/>
          </p:cNvPicPr>
          <p:nvPr/>
        </p:nvPicPr>
        <p:blipFill>
          <a:blip r:embed="rId7"/>
          <a:stretch>
            <a:fillRect/>
          </a:stretch>
        </p:blipFill>
        <p:spPr>
          <a:xfrm>
            <a:off x="227591" y="4612224"/>
            <a:ext cx="4276725" cy="1828800"/>
          </a:xfrm>
          <a:prstGeom prst="rect">
            <a:avLst/>
          </a:prstGeom>
        </p:spPr>
      </p:pic>
      <p:pic>
        <p:nvPicPr>
          <p:cNvPr id="20" name="Picture 19"/>
          <p:cNvPicPr>
            <a:picLocks noChangeAspect="1"/>
          </p:cNvPicPr>
          <p:nvPr/>
        </p:nvPicPr>
        <p:blipFill>
          <a:blip r:embed="rId8"/>
          <a:stretch>
            <a:fillRect/>
          </a:stretch>
        </p:blipFill>
        <p:spPr>
          <a:xfrm rot="5400000">
            <a:off x="6324316" y="2776195"/>
            <a:ext cx="2638425" cy="5052646"/>
          </a:xfrm>
          <a:prstGeom prst="rect">
            <a:avLst/>
          </a:prstGeom>
        </p:spPr>
      </p:pic>
      <p:pic>
        <p:nvPicPr>
          <p:cNvPr id="94" name="Picture 93"/>
          <p:cNvPicPr>
            <a:picLocks noChangeAspect="1"/>
          </p:cNvPicPr>
          <p:nvPr/>
        </p:nvPicPr>
        <p:blipFill>
          <a:blip r:embed="rId9"/>
          <a:stretch>
            <a:fillRect/>
          </a:stretch>
        </p:blipFill>
        <p:spPr>
          <a:xfrm rot="5400000">
            <a:off x="6113113" y="2718075"/>
            <a:ext cx="3778971" cy="6480235"/>
          </a:xfrm>
          <a:prstGeom prst="rect">
            <a:avLst/>
          </a:prstGeom>
        </p:spPr>
      </p:pic>
    </p:spTree>
    <p:extLst>
      <p:ext uri="{BB962C8B-B14F-4D97-AF65-F5344CB8AC3E}">
        <p14:creationId xmlns:p14="http://schemas.microsoft.com/office/powerpoint/2010/main" val="19007042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1.11111E-6 L 0.00312 -0.34583 " pathEditMode="relative" rAng="0" ptsTypes="AA">
                                      <p:cBhvr>
                                        <p:cTn id="6" dur="2000" fill="hold"/>
                                        <p:tgtEl>
                                          <p:spTgt spid="10"/>
                                        </p:tgtEl>
                                        <p:attrNameLst>
                                          <p:attrName>ppt_x</p:attrName>
                                          <p:attrName>ppt_y</p:attrName>
                                        </p:attrNameLst>
                                      </p:cBhvr>
                                      <p:rCtr x="156" y="-17292"/>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9210470"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PCA &amp; Genomics</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5" y="4311262"/>
            <a:ext cx="4242579"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974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70628" y="346683"/>
            <a:ext cx="8559138"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Example: Genomics and PCA</a:t>
            </a:r>
            <a:endParaRPr lang="en-US" sz="5400" b="1" dirty="0">
              <a:solidFill>
                <a:srgbClr val="FF0000"/>
              </a:solidFill>
              <a:effectLst>
                <a:outerShdw blurRad="38100" dist="38100" dir="2700000" algn="tl">
                  <a:srgbClr val="000000">
                    <a:alpha val="43137"/>
                  </a:srgbClr>
                </a:outerShdw>
              </a:effectLst>
            </a:endParaRPr>
          </a:p>
        </p:txBody>
      </p:sp>
      <p:pic>
        <p:nvPicPr>
          <p:cNvPr id="1026" name="Picture 2" descr="https://upload.wikimedia.org/wikipedia/commons/6/69/PCA_of_Haplogroup_J_using_37_STR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6425" y="1270013"/>
            <a:ext cx="6505575" cy="53721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0449" y="3854504"/>
            <a:ext cx="5851282" cy="461665"/>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Plotting points </a:t>
            </a:r>
            <a:r>
              <a:rPr lang="en-US" sz="2400" b="1" dirty="0" smtClean="0">
                <a:latin typeface="Times New Roman" panose="02020603050405020304" pitchFamily="18" charset="0"/>
                <a:cs typeface="Times New Roman" panose="02020603050405020304" pitchFamily="18" charset="0"/>
              </a:rPr>
              <a:t>z</a:t>
            </a:r>
            <a:r>
              <a:rPr lang="en-US" sz="2400" baseline="30000" dirty="0" smtClean="0">
                <a:latin typeface="Times New Roman" panose="02020603050405020304" pitchFamily="18" charset="0"/>
                <a:cs typeface="Times New Roman" panose="02020603050405020304" pitchFamily="18" charset="0"/>
              </a:rPr>
              <a:t>(n)</a:t>
            </a:r>
            <a:r>
              <a:rPr lang="en-US" sz="2400" dirty="0" smtClean="0">
                <a:latin typeface="Times New Roman" panose="02020603050405020304" pitchFamily="18" charset="0"/>
                <a:cs typeface="Times New Roman" panose="02020603050405020304" pitchFamily="18" charset="0"/>
              </a:rPr>
              <a:t> ~ </a:t>
            </a:r>
            <a:r>
              <a:rPr lang="en-US" sz="2400" b="1" dirty="0" smtClean="0">
                <a:latin typeface="Times New Roman" panose="02020603050405020304" pitchFamily="18" charset="0"/>
                <a:cs typeface="Times New Roman" panose="02020603050405020304" pitchFamily="18" charset="0"/>
              </a:rPr>
              <a:t>v</a:t>
            </a:r>
            <a:r>
              <a:rPr lang="en-US" sz="2400" baseline="-25000" dirty="0" smtClean="0">
                <a:latin typeface="Times New Roman" panose="02020603050405020304" pitchFamily="18" charset="0"/>
                <a:cs typeface="Times New Roman" panose="02020603050405020304" pitchFamily="18" charset="0"/>
              </a:rPr>
              <a:t>1</a:t>
            </a:r>
            <a:r>
              <a:rPr lang="en-US" sz="2400" dirty="0" smtClean="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(n)</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v</a:t>
            </a:r>
            <a:r>
              <a:rPr lang="en-US" sz="2400" b="1" baseline="30000" dirty="0" smtClean="0">
                <a:latin typeface="Times New Roman" panose="02020603050405020304" pitchFamily="18" charset="0"/>
                <a:cs typeface="Times New Roman" panose="02020603050405020304" pitchFamily="18" charset="0"/>
                <a:sym typeface="Symbol" panose="05050102010706020507" pitchFamily="18" charset="2"/>
              </a:rPr>
              <a:t>(</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1)</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 </a:t>
            </a:r>
            <a:r>
              <a:rPr lang="en-US" sz="2400" b="1" dirty="0" smtClean="0">
                <a:latin typeface="Times New Roman" panose="02020603050405020304" pitchFamily="18" charset="0"/>
                <a:cs typeface="Times New Roman" panose="02020603050405020304" pitchFamily="18" charset="0"/>
              </a:rPr>
              <a:t>v</a:t>
            </a:r>
            <a:r>
              <a:rPr lang="en-US" sz="2400" baseline="-25000" dirty="0" smtClean="0">
                <a:latin typeface="Times New Roman" panose="02020603050405020304" pitchFamily="18" charset="0"/>
                <a:cs typeface="Times New Roman" panose="02020603050405020304" pitchFamily="18" charset="0"/>
              </a:rPr>
              <a:t>2</a:t>
            </a:r>
            <a:r>
              <a:rPr lang="en-US" sz="2400" dirty="0" smtClean="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Symbol" panose="05050102010706020507" pitchFamily="18" charset="2"/>
              </a:rPr>
              <a:t></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x</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(n)</a:t>
            </a:r>
            <a:r>
              <a:rPr lang="en-US" sz="2400" b="1" dirty="0" smtClean="0">
                <a:latin typeface="Times New Roman" panose="02020603050405020304" pitchFamily="18" charset="0"/>
                <a:cs typeface="Times New Roman" panose="02020603050405020304" pitchFamily="18" charset="0"/>
                <a:sym typeface="Symbol" panose="05050102010706020507" pitchFamily="18" charset="2"/>
              </a:rPr>
              <a:t>v</a:t>
            </a:r>
            <a:r>
              <a:rPr lang="en-US" sz="2400" baseline="30000" dirty="0" smtClean="0">
                <a:latin typeface="Times New Roman" panose="02020603050405020304" pitchFamily="18" charset="0"/>
                <a:cs typeface="Times New Roman" panose="02020603050405020304" pitchFamily="18" charset="0"/>
                <a:sym typeface="Symbol" panose="05050102010706020507" pitchFamily="18" charset="2"/>
              </a:rPr>
              <a:t>(2)</a:t>
            </a:r>
            <a:r>
              <a:rPr lang="en-US" sz="2400" dirty="0" smtClean="0">
                <a:latin typeface="Times New Roman" panose="02020603050405020304" pitchFamily="18" charset="0"/>
                <a:cs typeface="Times New Roman" panose="02020603050405020304" pitchFamily="18" charset="0"/>
                <a:sym typeface="Symbol" panose="05050102010706020507" pitchFamily="18" charset="2"/>
              </a:rPr>
              <a:t>   </a:t>
            </a:r>
            <a:endParaRPr lang="en-US" sz="2400"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0449" y="1867972"/>
            <a:ext cx="5553956" cy="1446550"/>
          </a:xfrm>
          <a:prstGeom prst="rect">
            <a:avLst/>
          </a:prstGeom>
          <a:noFill/>
        </p:spPr>
        <p:txBody>
          <a:bodyPr wrap="none" rtlCol="0">
            <a:spAutoFit/>
          </a:bodyPr>
          <a:lstStyle/>
          <a:p>
            <a:r>
              <a:rPr lang="en-US" sz="2400" b="1" dirty="0" smtClean="0">
                <a:latin typeface="Times New Roman" panose="02020603050405020304" pitchFamily="18" charset="0"/>
                <a:cs typeface="Times New Roman" panose="02020603050405020304" pitchFamily="18" charset="0"/>
              </a:rPr>
              <a:t>Input: 37x1 x</a:t>
            </a:r>
            <a:r>
              <a:rPr lang="en-US" sz="2400" b="1" baseline="30000" dirty="0" smtClean="0">
                <a:latin typeface="Times New Roman" panose="02020603050405020304" pitchFamily="18" charset="0"/>
                <a:cs typeface="Times New Roman" panose="02020603050405020304" pitchFamily="18" charset="0"/>
              </a:rPr>
              <a:t>(n)</a:t>
            </a:r>
            <a:r>
              <a:rPr lang="en-US" sz="2400" b="1" dirty="0" smtClean="0">
                <a:latin typeface="Times New Roman" panose="02020603050405020304" pitchFamily="18" charset="0"/>
                <a:cs typeface="Times New Roman" panose="02020603050405020304" pitchFamily="18" charset="0"/>
              </a:rPr>
              <a:t> </a:t>
            </a:r>
          </a:p>
          <a:p>
            <a:endParaRPr lang="en-US" sz="3600" b="1" baseline="30000" dirty="0">
              <a:latin typeface="Times New Roman" panose="02020603050405020304" pitchFamily="18" charset="0"/>
              <a:cs typeface="Times New Roman" panose="02020603050405020304" pitchFamily="18" charset="0"/>
            </a:endParaRPr>
          </a:p>
          <a:p>
            <a:r>
              <a:rPr lang="en-US" sz="3600" b="1" baseline="30000" dirty="0" smtClean="0">
                <a:latin typeface="Times New Roman" panose="02020603050405020304" pitchFamily="18" charset="0"/>
                <a:cs typeface="Times New Roman" panose="02020603050405020304" pitchFamily="18" charset="0"/>
              </a:rPr>
              <a:t>Goal: Enhance clustering &amp; reduce dim. </a:t>
            </a:r>
          </a:p>
          <a:p>
            <a:endParaRPr lang="en-US" sz="2400" b="1" baseline="30000" dirty="0" smtClean="0">
              <a:latin typeface="Times New Roman" panose="02020603050405020304" pitchFamily="18" charset="0"/>
              <a:cs typeface="Times New Roman" panose="02020603050405020304" pitchFamily="18" charset="0"/>
            </a:endParaRPr>
          </a:p>
        </p:txBody>
      </p:sp>
      <p:sp>
        <p:nvSpPr>
          <p:cNvPr id="18" name="Rectangle 17"/>
          <p:cNvSpPr/>
          <p:nvPr/>
        </p:nvSpPr>
        <p:spPr>
          <a:xfrm>
            <a:off x="961" y="4733041"/>
            <a:ext cx="6096000" cy="2031325"/>
          </a:xfrm>
          <a:prstGeom prst="rect">
            <a:avLst/>
          </a:prstGeom>
        </p:spPr>
        <p:txBody>
          <a:bodyPr>
            <a:spAutoFit/>
          </a:bodyPr>
          <a:lstStyle/>
          <a:p>
            <a:r>
              <a:rPr lang="en-US" dirty="0">
                <a:solidFill>
                  <a:srgbClr val="222222"/>
                </a:solidFill>
                <a:latin typeface="Arial" panose="020B0604020202020204" pitchFamily="34" charset="0"/>
              </a:rPr>
              <a:t>A principal components analysis scatterplot of </a:t>
            </a:r>
            <a:r>
              <a:rPr lang="en-US" dirty="0">
                <a:solidFill>
                  <a:srgbClr val="0B0080"/>
                </a:solidFill>
                <a:latin typeface="Arial" panose="020B0604020202020204" pitchFamily="34" charset="0"/>
                <a:hlinkClick r:id="rId3" tooltip="Y-STR"/>
              </a:rPr>
              <a:t>Y-STR</a:t>
            </a:r>
            <a:r>
              <a:rPr lang="en-US" dirty="0">
                <a:solidFill>
                  <a:srgbClr val="222222"/>
                </a:solidFill>
                <a:latin typeface="Arial" panose="020B0604020202020204" pitchFamily="34" charset="0"/>
              </a:rPr>
              <a:t> </a:t>
            </a:r>
            <a:r>
              <a:rPr lang="en-US" dirty="0" smtClean="0">
                <a:solidFill>
                  <a:srgbClr val="0B0080"/>
                </a:solidFill>
                <a:latin typeface="Arial" panose="020B0604020202020204" pitchFamily="34" charset="0"/>
                <a:hlinkClick r:id="rId4" tooltip="Haplotype"/>
              </a:rPr>
              <a:t>haplotypes</a:t>
            </a:r>
            <a:r>
              <a:rPr lang="en-US" dirty="0" smtClean="0">
                <a:solidFill>
                  <a:srgbClr val="0B0080"/>
                </a:solidFill>
                <a:latin typeface="Arial" panose="020B0604020202020204" pitchFamily="34" charset="0"/>
              </a:rPr>
              <a:t> </a:t>
            </a:r>
            <a:r>
              <a:rPr lang="en-US" dirty="0" smtClean="0">
                <a:solidFill>
                  <a:srgbClr val="222222"/>
                </a:solidFill>
                <a:latin typeface="Arial" panose="020B0604020202020204" pitchFamily="34" charset="0"/>
              </a:rPr>
              <a:t>calculated </a:t>
            </a:r>
            <a:r>
              <a:rPr lang="en-US" dirty="0">
                <a:solidFill>
                  <a:srgbClr val="222222"/>
                </a:solidFill>
                <a:latin typeface="Arial" panose="020B0604020202020204" pitchFamily="34" charset="0"/>
              </a:rPr>
              <a:t>from repeat-count values for </a:t>
            </a:r>
            <a:endParaRPr lang="en-US" dirty="0" smtClean="0">
              <a:solidFill>
                <a:srgbClr val="222222"/>
              </a:solidFill>
              <a:latin typeface="Arial" panose="020B0604020202020204" pitchFamily="34" charset="0"/>
            </a:endParaRPr>
          </a:p>
          <a:p>
            <a:r>
              <a:rPr lang="en-US" dirty="0" smtClean="0">
                <a:solidFill>
                  <a:srgbClr val="222222"/>
                </a:solidFill>
                <a:latin typeface="Arial" panose="020B0604020202020204" pitchFamily="34" charset="0"/>
              </a:rPr>
              <a:t>37 Y-chromosomal </a:t>
            </a:r>
            <a:r>
              <a:rPr lang="en-US" dirty="0">
                <a:solidFill>
                  <a:srgbClr val="222222"/>
                </a:solidFill>
                <a:latin typeface="Arial" panose="020B0604020202020204" pitchFamily="34" charset="0"/>
              </a:rPr>
              <a:t>STR markers from 354 individuals.</a:t>
            </a:r>
            <a:r>
              <a:rPr lang="en-US" dirty="0"/>
              <a:t/>
            </a:r>
            <a:br>
              <a:rPr lang="en-US" dirty="0"/>
            </a:br>
            <a:r>
              <a:rPr lang="en-US" dirty="0">
                <a:solidFill>
                  <a:srgbClr val="222222"/>
                </a:solidFill>
                <a:latin typeface="Arial" panose="020B0604020202020204" pitchFamily="34" charset="0"/>
              </a:rPr>
              <a:t>PCA has successfully found linear combinations of the different markers, that separate out different clusters corresponding to different lines of individuals' Y-chromosomal genetic descent</a:t>
            </a:r>
            <a:endParaRPr lang="en-US" dirty="0"/>
          </a:p>
        </p:txBody>
      </p:sp>
      <p:sp>
        <p:nvSpPr>
          <p:cNvPr id="23" name="Rectangle 22"/>
          <p:cNvSpPr/>
          <p:nvPr/>
        </p:nvSpPr>
        <p:spPr>
          <a:xfrm>
            <a:off x="5686425" y="6518574"/>
            <a:ext cx="5867055" cy="369332"/>
          </a:xfrm>
          <a:prstGeom prst="rect">
            <a:avLst/>
          </a:prstGeom>
        </p:spPr>
        <p:txBody>
          <a:bodyPr wrap="none">
            <a:spAutoFit/>
          </a:bodyPr>
          <a:lstStyle/>
          <a:p>
            <a:r>
              <a:rPr lang="en-US" dirty="0"/>
              <a:t>https://en.wikipedia.org/wiki/Principal_component_analysis</a:t>
            </a:r>
          </a:p>
        </p:txBody>
      </p:sp>
      <p:pic>
        <p:nvPicPr>
          <p:cNvPr id="24" name="Picture 23"/>
          <p:cNvPicPr>
            <a:picLocks noChangeAspect="1"/>
          </p:cNvPicPr>
          <p:nvPr/>
        </p:nvPicPr>
        <p:blipFill>
          <a:blip r:embed="rId5"/>
          <a:stretch>
            <a:fillRect/>
          </a:stretch>
        </p:blipFill>
        <p:spPr>
          <a:xfrm>
            <a:off x="9029766" y="4747535"/>
            <a:ext cx="2102908" cy="1303803"/>
          </a:xfrm>
          <a:prstGeom prst="rect">
            <a:avLst/>
          </a:prstGeom>
        </p:spPr>
      </p:pic>
    </p:spTree>
    <p:extLst>
      <p:ext uri="{BB962C8B-B14F-4D97-AF65-F5344CB8AC3E}">
        <p14:creationId xmlns:p14="http://schemas.microsoft.com/office/powerpoint/2010/main" val="238423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8" grpId="0"/>
    </p:bldLst>
  </p:timing>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10171374"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Food &amp; PC1/PC2 Plot</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311262"/>
            <a:ext cx="5094916"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742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17989" y="864582"/>
            <a:ext cx="9905990" cy="5744036"/>
          </a:xfrm>
          <a:prstGeom prst="rect">
            <a:avLst/>
          </a:prstGeom>
        </p:spPr>
      </p:pic>
    </p:spTree>
    <p:extLst>
      <p:ext uri="{BB962C8B-B14F-4D97-AF65-F5344CB8AC3E}">
        <p14:creationId xmlns:p14="http://schemas.microsoft.com/office/powerpoint/2010/main" val="855483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73" name="TextBox 172"/>
          <p:cNvSpPr txBox="1"/>
          <p:nvPr/>
        </p:nvSpPr>
        <p:spPr>
          <a:xfrm>
            <a:off x="427507" y="302860"/>
            <a:ext cx="10926517" cy="584775"/>
          </a:xfrm>
          <a:prstGeom prst="rect">
            <a:avLst/>
          </a:prstGeom>
          <a:noFill/>
        </p:spPr>
        <p:txBody>
          <a:bodyPr wrap="none" rtlCol="0">
            <a:spAutoFit/>
          </a:bodyPr>
          <a:lstStyle/>
          <a:p>
            <a:r>
              <a:rPr lang="en-US" sz="3200" b="1" dirty="0" smtClean="0"/>
              <a:t>Data Covariance Matrix for a Small Window in Migration Image</a:t>
            </a:r>
            <a:endParaRPr lang="en-US" sz="3200" b="1" dirty="0"/>
          </a:p>
        </p:txBody>
      </p:sp>
      <p:grpSp>
        <p:nvGrpSpPr>
          <p:cNvPr id="112" name="Group 111"/>
          <p:cNvGrpSpPr/>
          <p:nvPr/>
        </p:nvGrpSpPr>
        <p:grpSpPr>
          <a:xfrm>
            <a:off x="0" y="1881067"/>
            <a:ext cx="2421496" cy="1866810"/>
            <a:chOff x="0" y="2425352"/>
            <a:chExt cx="2421496" cy="1866810"/>
          </a:xfrm>
        </p:grpSpPr>
        <p:sp>
          <p:nvSpPr>
            <p:cNvPr id="4" name="Rectangle 3"/>
            <p:cNvSpPr/>
            <p:nvPr/>
          </p:nvSpPr>
          <p:spPr>
            <a:xfrm>
              <a:off x="63785" y="3093983"/>
              <a:ext cx="1119352" cy="1198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68605" y="3503356"/>
              <a:ext cx="1103587" cy="434175"/>
            </a:xfrm>
            <a:custGeom>
              <a:avLst/>
              <a:gdLst>
                <a:gd name="connsiteX0" fmla="*/ 0 w 1103587"/>
                <a:gd name="connsiteY0" fmla="*/ 0 h 434175"/>
                <a:gd name="connsiteX1" fmla="*/ 488731 w 1103587"/>
                <a:gd name="connsiteY1" fmla="*/ 157655 h 434175"/>
                <a:gd name="connsiteX2" fmla="*/ 898635 w 1103587"/>
                <a:gd name="connsiteY2" fmla="*/ 409903 h 434175"/>
                <a:gd name="connsiteX3" fmla="*/ 1103587 w 1103587"/>
                <a:gd name="connsiteY3" fmla="*/ 409903 h 434175"/>
              </a:gdLst>
              <a:ahLst/>
              <a:cxnLst>
                <a:cxn ang="0">
                  <a:pos x="connsiteX0" y="connsiteY0"/>
                </a:cxn>
                <a:cxn ang="0">
                  <a:pos x="connsiteX1" y="connsiteY1"/>
                </a:cxn>
                <a:cxn ang="0">
                  <a:pos x="connsiteX2" y="connsiteY2"/>
                </a:cxn>
                <a:cxn ang="0">
                  <a:pos x="connsiteX3" y="connsiteY3"/>
                </a:cxn>
              </a:cxnLst>
              <a:rect l="l" t="t" r="r" b="b"/>
              <a:pathLst>
                <a:path w="1103587" h="434175">
                  <a:moveTo>
                    <a:pt x="0" y="0"/>
                  </a:moveTo>
                  <a:cubicBezTo>
                    <a:pt x="169479" y="44669"/>
                    <a:pt x="338959" y="89338"/>
                    <a:pt x="488731" y="157655"/>
                  </a:cubicBezTo>
                  <a:cubicBezTo>
                    <a:pt x="638504" y="225972"/>
                    <a:pt x="796159" y="367862"/>
                    <a:pt x="898635" y="409903"/>
                  </a:cubicBezTo>
                  <a:cubicBezTo>
                    <a:pt x="1001111" y="451944"/>
                    <a:pt x="1052349" y="430923"/>
                    <a:pt x="1103587" y="4099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63785" y="3093983"/>
              <a:ext cx="1119352" cy="1198179"/>
              <a:chOff x="1023848" y="2975425"/>
              <a:chExt cx="1119352" cy="1198179"/>
            </a:xfrm>
          </p:grpSpPr>
          <p:cxnSp>
            <p:nvCxnSpPr>
              <p:cNvPr id="16" name="Straight Connector 15"/>
              <p:cNvCxnSpPr>
                <a:stCxn id="4" idx="0"/>
                <a:endCxn id="4" idx="2"/>
              </p:cNvCxnSpPr>
              <p:nvPr/>
            </p:nvCxnSpPr>
            <p:spPr>
              <a:xfrm>
                <a:off x="1583524" y="2975425"/>
                <a:ext cx="0" cy="11981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4" idx="1"/>
                <a:endCxn id="4" idx="3"/>
              </p:cNvCxnSpPr>
              <p:nvPr/>
            </p:nvCxnSpPr>
            <p:spPr>
              <a:xfrm>
                <a:off x="1023848" y="3574515"/>
                <a:ext cx="1119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8051" y="3097147"/>
              <a:ext cx="660758" cy="369332"/>
            </a:xfrm>
            <a:prstGeom prst="rect">
              <a:avLst/>
            </a:prstGeom>
            <a:noFill/>
          </p:spPr>
          <p:txBody>
            <a:bodyPr wrap="none" rtlCol="0">
              <a:spAutoFit/>
            </a:bodyPr>
            <a:lstStyle/>
            <a:p>
              <a:r>
                <a:rPr lang="en-US" dirty="0" smtClean="0"/>
                <a:t>Mig1</a:t>
              </a:r>
              <a:endParaRPr lang="en-US" dirty="0"/>
            </a:p>
          </p:txBody>
        </p:sp>
        <p:sp>
          <p:nvSpPr>
            <p:cNvPr id="174" name="TextBox 173"/>
            <p:cNvSpPr txBox="1"/>
            <p:nvPr/>
          </p:nvSpPr>
          <p:spPr>
            <a:xfrm>
              <a:off x="0" y="2425352"/>
              <a:ext cx="2421496" cy="584775"/>
            </a:xfrm>
            <a:prstGeom prst="rect">
              <a:avLst/>
            </a:prstGeom>
            <a:solidFill>
              <a:srgbClr val="FFFF00"/>
            </a:solidFill>
            <a:ln>
              <a:solidFill>
                <a:srgbClr val="FF0000"/>
              </a:solidFill>
            </a:ln>
          </p:spPr>
          <p:txBody>
            <a:bodyPr wrap="none" rtlCol="0">
              <a:spAutoFit/>
            </a:bodyPr>
            <a:lstStyle/>
            <a:p>
              <a:pPr algn="ctr"/>
              <a:r>
                <a:rPr lang="en-US" sz="1600" dirty="0"/>
                <a:t>S</a:t>
              </a:r>
              <a:r>
                <a:rPr lang="en-US" sz="1600" dirty="0" smtClean="0"/>
                <a:t>mall 2x2 image of</a:t>
              </a:r>
            </a:p>
            <a:p>
              <a:pPr algn="ctr"/>
              <a:r>
                <a:rPr lang="en-US" sz="1600" dirty="0" err="1" smtClean="0"/>
                <a:t>Prestack</a:t>
              </a:r>
              <a:r>
                <a:rPr lang="en-US" sz="1600" dirty="0" smtClean="0"/>
                <a:t> Migration image </a:t>
              </a:r>
              <a:endParaRPr lang="en-US" sz="1600" dirty="0"/>
            </a:p>
          </p:txBody>
        </p:sp>
      </p:grpSp>
      <p:grpSp>
        <p:nvGrpSpPr>
          <p:cNvPr id="113" name="Group 112"/>
          <p:cNvGrpSpPr/>
          <p:nvPr/>
        </p:nvGrpSpPr>
        <p:grpSpPr>
          <a:xfrm>
            <a:off x="1246622" y="1258563"/>
            <a:ext cx="3483805" cy="2530777"/>
            <a:chOff x="1246622" y="1802848"/>
            <a:chExt cx="3483805" cy="2530777"/>
          </a:xfrm>
        </p:grpSpPr>
        <p:grpSp>
          <p:nvGrpSpPr>
            <p:cNvPr id="166" name="Group 165"/>
            <p:cNvGrpSpPr/>
            <p:nvPr/>
          </p:nvGrpSpPr>
          <p:grpSpPr>
            <a:xfrm>
              <a:off x="1246622" y="2545874"/>
              <a:ext cx="1888472" cy="1787751"/>
              <a:chOff x="2054285" y="183674"/>
              <a:chExt cx="1888472" cy="1787751"/>
            </a:xfrm>
          </p:grpSpPr>
          <p:sp>
            <p:nvSpPr>
              <p:cNvPr id="39" name="TextBox 38"/>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(1)</a:t>
                </a:r>
                <a:endParaRPr lang="en-US" sz="2400" dirty="0"/>
              </a:p>
            </p:txBody>
          </p:sp>
          <p:sp>
            <p:nvSpPr>
              <p:cNvPr id="27" name="TextBox 26"/>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grpSp>
            <p:nvGrpSpPr>
              <p:cNvPr id="32" name="Group 31"/>
              <p:cNvGrpSpPr/>
              <p:nvPr/>
            </p:nvGrpSpPr>
            <p:grpSpPr>
              <a:xfrm>
                <a:off x="2144110" y="660737"/>
                <a:ext cx="1723245" cy="1310688"/>
                <a:chOff x="2144110" y="660737"/>
                <a:chExt cx="1723245" cy="1310688"/>
              </a:xfrm>
            </p:grpSpPr>
            <p:cxnSp>
              <p:nvCxnSpPr>
                <p:cNvPr id="14" name="Straight Arrow Connector 13"/>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Double Brace 28"/>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41" name="Straight Arrow Connector 40"/>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054285" y="946748"/>
                <a:ext cx="1030988" cy="369332"/>
              </a:xfrm>
              <a:prstGeom prst="rect">
                <a:avLst/>
              </a:prstGeom>
              <a:noFill/>
            </p:spPr>
            <p:txBody>
              <a:bodyPr wrap="none" rtlCol="0">
                <a:spAutoFit/>
              </a:bodyPr>
              <a:lstStyle/>
              <a:p>
                <a:r>
                  <a:rPr lang="en-US" dirty="0" err="1" smtClean="0"/>
                  <a:t>vectorize</a:t>
                </a:r>
                <a:endParaRPr lang="en-US" dirty="0"/>
              </a:p>
            </p:txBody>
          </p:sp>
        </p:grpSp>
        <p:sp>
          <p:nvSpPr>
            <p:cNvPr id="18" name="TextBox 17"/>
            <p:cNvSpPr txBox="1"/>
            <p:nvPr/>
          </p:nvSpPr>
          <p:spPr>
            <a:xfrm>
              <a:off x="2144591" y="1802848"/>
              <a:ext cx="2585836" cy="646331"/>
            </a:xfrm>
            <a:prstGeom prst="rect">
              <a:avLst/>
            </a:prstGeom>
            <a:noFill/>
          </p:spPr>
          <p:txBody>
            <a:bodyPr wrap="none" rtlCol="0">
              <a:spAutoFit/>
            </a:bodyPr>
            <a:lstStyle/>
            <a:p>
              <a:pPr algn="ctr"/>
              <a:r>
                <a:rPr lang="en-US" dirty="0" smtClean="0"/>
                <a:t>Experiment 1</a:t>
              </a:r>
            </a:p>
            <a:p>
              <a:pPr algn="ctr"/>
              <a:r>
                <a:rPr lang="en-US" dirty="0" smtClean="0"/>
                <a:t>(aka Dx1 feature vector 1)</a:t>
              </a:r>
              <a:endParaRPr lang="en-US" dirty="0"/>
            </a:p>
          </p:txBody>
        </p:sp>
      </p:grpSp>
      <p:grpSp>
        <p:nvGrpSpPr>
          <p:cNvPr id="119" name="Group 118"/>
          <p:cNvGrpSpPr/>
          <p:nvPr/>
        </p:nvGrpSpPr>
        <p:grpSpPr>
          <a:xfrm>
            <a:off x="3539047" y="1925425"/>
            <a:ext cx="4638697" cy="1787751"/>
            <a:chOff x="3539047" y="2469710"/>
            <a:chExt cx="4638697" cy="1787751"/>
          </a:xfrm>
        </p:grpSpPr>
        <p:grpSp>
          <p:nvGrpSpPr>
            <p:cNvPr id="156" name="Group 155"/>
            <p:cNvGrpSpPr/>
            <p:nvPr/>
          </p:nvGrpSpPr>
          <p:grpSpPr>
            <a:xfrm>
              <a:off x="3539047" y="2469710"/>
              <a:ext cx="2203622" cy="1787751"/>
              <a:chOff x="1739135" y="183674"/>
              <a:chExt cx="2203622" cy="1787751"/>
            </a:xfrm>
          </p:grpSpPr>
          <p:sp>
            <p:nvSpPr>
              <p:cNvPr id="158" name="TextBox 157"/>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(1)</a:t>
                </a:r>
                <a:endParaRPr lang="en-US" sz="2400" dirty="0"/>
              </a:p>
            </p:txBody>
          </p:sp>
          <p:sp>
            <p:nvSpPr>
              <p:cNvPr id="163" name="TextBox 162"/>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grpSp>
            <p:nvGrpSpPr>
              <p:cNvPr id="165" name="Group 164"/>
              <p:cNvGrpSpPr/>
              <p:nvPr/>
            </p:nvGrpSpPr>
            <p:grpSpPr>
              <a:xfrm>
                <a:off x="2144110" y="660737"/>
                <a:ext cx="1723245" cy="1310688"/>
                <a:chOff x="2144110" y="660737"/>
                <a:chExt cx="1723245" cy="1310688"/>
              </a:xfrm>
            </p:grpSpPr>
            <p:cxnSp>
              <p:nvCxnSpPr>
                <p:cNvPr id="177" name="Straight Arrow Connector 176"/>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8" name="Double Brace 177"/>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175" name="Straight Arrow Connector 174"/>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6" name="TextBox 175"/>
              <p:cNvSpPr txBox="1"/>
              <p:nvPr/>
            </p:nvSpPr>
            <p:spPr>
              <a:xfrm>
                <a:off x="1739135" y="946749"/>
                <a:ext cx="1520160" cy="369332"/>
              </a:xfrm>
              <a:prstGeom prst="rect">
                <a:avLst/>
              </a:prstGeom>
              <a:noFill/>
            </p:spPr>
            <p:txBody>
              <a:bodyPr wrap="none" rtlCol="0">
                <a:spAutoFit/>
              </a:bodyPr>
              <a:lstStyle/>
              <a:p>
                <a:r>
                  <a:rPr lang="en-US" dirty="0" smtClean="0"/>
                  <a:t>Outer product</a:t>
                </a:r>
                <a:endParaRPr lang="en-US" dirty="0"/>
              </a:p>
            </p:txBody>
          </p:sp>
        </p:grpSp>
        <p:grpSp>
          <p:nvGrpSpPr>
            <p:cNvPr id="38" name="Group 37"/>
            <p:cNvGrpSpPr/>
            <p:nvPr/>
          </p:nvGrpSpPr>
          <p:grpSpPr>
            <a:xfrm>
              <a:off x="5732921" y="2469710"/>
              <a:ext cx="2444823" cy="827709"/>
              <a:chOff x="7245434" y="2374460"/>
              <a:chExt cx="2444823" cy="827709"/>
            </a:xfrm>
          </p:grpSpPr>
          <p:grpSp>
            <p:nvGrpSpPr>
              <p:cNvPr id="28" name="Group 27"/>
              <p:cNvGrpSpPr/>
              <p:nvPr/>
            </p:nvGrpSpPr>
            <p:grpSpPr>
              <a:xfrm>
                <a:off x="7245434" y="2832837"/>
                <a:ext cx="2444823" cy="369332"/>
                <a:chOff x="4734957" y="4901618"/>
                <a:chExt cx="2444823" cy="369332"/>
              </a:xfrm>
            </p:grpSpPr>
            <p:sp>
              <p:nvSpPr>
                <p:cNvPr id="188" name="TextBox 187"/>
                <p:cNvSpPr txBox="1"/>
                <p:nvPr/>
              </p:nvSpPr>
              <p:spPr>
                <a:xfrm>
                  <a:off x="4811750" y="4901618"/>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(1)</a:t>
                  </a:r>
                  <a:r>
                    <a:rPr lang="en-US" dirty="0"/>
                    <a:t> </a:t>
                  </a:r>
                  <a:r>
                    <a:rPr lang="en-US" dirty="0" smtClean="0"/>
                    <a:t>   x</a:t>
                  </a:r>
                  <a:r>
                    <a:rPr lang="en-US" baseline="-25000" dirty="0" smtClean="0"/>
                    <a:t>2</a:t>
                  </a:r>
                  <a:r>
                    <a:rPr lang="en-US" baseline="30000" dirty="0" smtClean="0"/>
                    <a:t>(1)</a:t>
                  </a:r>
                  <a:r>
                    <a:rPr lang="en-US" dirty="0" smtClean="0"/>
                    <a:t>    x</a:t>
                  </a:r>
                  <a:r>
                    <a:rPr lang="en-US" baseline="-25000" dirty="0" smtClean="0"/>
                    <a:t>3</a:t>
                  </a:r>
                  <a:r>
                    <a:rPr lang="en-US" baseline="30000" dirty="0" smtClean="0"/>
                    <a:t>(1)</a:t>
                  </a:r>
                  <a:r>
                    <a:rPr lang="en-US" dirty="0" smtClean="0"/>
                    <a:t>     x</a:t>
                  </a:r>
                  <a:r>
                    <a:rPr lang="en-US" baseline="-25000" dirty="0" smtClean="0"/>
                    <a:t>4</a:t>
                  </a:r>
                  <a:r>
                    <a:rPr lang="en-US" baseline="30000" dirty="0" smtClean="0"/>
                    <a:t>(1</a:t>
                  </a:r>
                  <a:r>
                    <a:rPr lang="en-US" baseline="30000" dirty="0"/>
                    <a:t>)</a:t>
                  </a:r>
                  <a:endParaRPr lang="en-US" dirty="0"/>
                </a:p>
              </p:txBody>
            </p:sp>
            <p:sp>
              <p:nvSpPr>
                <p:cNvPr id="19" name="Double Brace 18"/>
                <p:cNvSpPr/>
                <p:nvPr/>
              </p:nvSpPr>
              <p:spPr>
                <a:xfrm>
                  <a:off x="4734957" y="4935611"/>
                  <a:ext cx="2336150" cy="30082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89" name="TextBox 188"/>
              <p:cNvSpPr txBox="1"/>
              <p:nvPr/>
            </p:nvSpPr>
            <p:spPr>
              <a:xfrm>
                <a:off x="8036997" y="2374460"/>
                <a:ext cx="646331" cy="461665"/>
              </a:xfrm>
              <a:prstGeom prst="rect">
                <a:avLst/>
              </a:prstGeom>
              <a:noFill/>
            </p:spPr>
            <p:txBody>
              <a:bodyPr wrap="none" rtlCol="0">
                <a:spAutoFit/>
              </a:bodyPr>
              <a:lstStyle/>
              <a:p>
                <a:r>
                  <a:rPr lang="en-US" sz="2400" dirty="0" smtClean="0"/>
                  <a:t>x</a:t>
                </a:r>
                <a:r>
                  <a:rPr lang="en-US" sz="2400" baseline="30000" dirty="0" smtClean="0"/>
                  <a:t>(1)T</a:t>
                </a:r>
                <a:endParaRPr lang="en-US" sz="2400" dirty="0"/>
              </a:p>
            </p:txBody>
          </p:sp>
          <p:cxnSp>
            <p:nvCxnSpPr>
              <p:cNvPr id="190" name="Straight Arrow Connector 189"/>
              <p:cNvCxnSpPr/>
              <p:nvPr/>
            </p:nvCxnSpPr>
            <p:spPr>
              <a:xfrm>
                <a:off x="8075097" y="250402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217" name="Group 216"/>
          <p:cNvGrpSpPr/>
          <p:nvPr/>
        </p:nvGrpSpPr>
        <p:grpSpPr>
          <a:xfrm>
            <a:off x="9787520" y="1326911"/>
            <a:ext cx="853968" cy="5397838"/>
            <a:chOff x="9787520" y="1326911"/>
            <a:chExt cx="853968" cy="5397838"/>
          </a:xfrm>
        </p:grpSpPr>
        <p:pic>
          <p:nvPicPr>
            <p:cNvPr id="129" name="Picture 128"/>
            <p:cNvPicPr>
              <a:picLocks noChangeAspect="1"/>
            </p:cNvPicPr>
            <p:nvPr/>
          </p:nvPicPr>
          <p:blipFill>
            <a:blip r:embed="rId2"/>
            <a:stretch>
              <a:fillRect/>
            </a:stretch>
          </p:blipFill>
          <p:spPr>
            <a:xfrm>
              <a:off x="9837543" y="5900706"/>
              <a:ext cx="803945" cy="824043"/>
            </a:xfrm>
            <a:prstGeom prst="rect">
              <a:avLst/>
            </a:prstGeom>
          </p:spPr>
        </p:pic>
        <p:pic>
          <p:nvPicPr>
            <p:cNvPr id="130" name="Picture 129"/>
            <p:cNvPicPr>
              <a:picLocks noChangeAspect="1"/>
            </p:cNvPicPr>
            <p:nvPr/>
          </p:nvPicPr>
          <p:blipFill>
            <a:blip r:embed="rId3"/>
            <a:stretch>
              <a:fillRect/>
            </a:stretch>
          </p:blipFill>
          <p:spPr>
            <a:xfrm>
              <a:off x="9787520" y="1326911"/>
              <a:ext cx="777270" cy="852008"/>
            </a:xfrm>
            <a:prstGeom prst="rect">
              <a:avLst/>
            </a:prstGeom>
          </p:spPr>
        </p:pic>
      </p:grpSp>
      <p:grpSp>
        <p:nvGrpSpPr>
          <p:cNvPr id="67" name="Group 66"/>
          <p:cNvGrpSpPr/>
          <p:nvPr/>
        </p:nvGrpSpPr>
        <p:grpSpPr>
          <a:xfrm>
            <a:off x="5116945" y="3963803"/>
            <a:ext cx="3021134" cy="1787751"/>
            <a:chOff x="5156610" y="2469710"/>
            <a:chExt cx="3021134" cy="1787751"/>
          </a:xfrm>
        </p:grpSpPr>
        <p:grpSp>
          <p:nvGrpSpPr>
            <p:cNvPr id="68" name="Group 67"/>
            <p:cNvGrpSpPr/>
            <p:nvPr/>
          </p:nvGrpSpPr>
          <p:grpSpPr>
            <a:xfrm>
              <a:off x="5156610" y="2469710"/>
              <a:ext cx="586059" cy="1787751"/>
              <a:chOff x="3356698" y="183674"/>
              <a:chExt cx="586059" cy="1787751"/>
            </a:xfrm>
          </p:grpSpPr>
          <p:sp>
            <p:nvSpPr>
              <p:cNvPr id="75" name="TextBox 74"/>
              <p:cNvSpPr txBox="1"/>
              <p:nvPr/>
            </p:nvSpPr>
            <p:spPr>
              <a:xfrm>
                <a:off x="3395812" y="183674"/>
                <a:ext cx="546945" cy="461665"/>
              </a:xfrm>
              <a:prstGeom prst="rect">
                <a:avLst/>
              </a:prstGeom>
              <a:noFill/>
            </p:spPr>
            <p:txBody>
              <a:bodyPr wrap="none" rtlCol="0">
                <a:spAutoFit/>
              </a:bodyPr>
              <a:lstStyle/>
              <a:p>
                <a:r>
                  <a:rPr lang="en-US" sz="2400" dirty="0" smtClean="0"/>
                  <a:t>x</a:t>
                </a:r>
                <a:r>
                  <a:rPr lang="en-US" sz="2400" baseline="30000" dirty="0" smtClean="0"/>
                  <a:t>(2)</a:t>
                </a:r>
                <a:endParaRPr lang="en-US" sz="2400" dirty="0"/>
              </a:p>
            </p:txBody>
          </p:sp>
          <p:sp>
            <p:nvSpPr>
              <p:cNvPr id="76" name="TextBox 75"/>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(2)</a:t>
                </a:r>
                <a:endParaRPr lang="en-US" dirty="0" smtClean="0"/>
              </a:p>
              <a:p>
                <a:r>
                  <a:rPr lang="en-US" dirty="0" smtClean="0"/>
                  <a:t>x</a:t>
                </a:r>
                <a:r>
                  <a:rPr lang="en-US" baseline="-25000" dirty="0" smtClean="0"/>
                  <a:t>2</a:t>
                </a:r>
                <a:r>
                  <a:rPr lang="en-US" baseline="30000" dirty="0" smtClean="0"/>
                  <a:t>(2)</a:t>
                </a:r>
                <a:endParaRPr lang="en-US" dirty="0"/>
              </a:p>
              <a:p>
                <a:r>
                  <a:rPr lang="en-US" dirty="0" smtClean="0"/>
                  <a:t>x</a:t>
                </a:r>
                <a:r>
                  <a:rPr lang="en-US" baseline="-25000" dirty="0" smtClean="0"/>
                  <a:t>3</a:t>
                </a:r>
                <a:r>
                  <a:rPr lang="en-US" baseline="30000" dirty="0" smtClean="0"/>
                  <a:t>(2)</a:t>
                </a:r>
                <a:endParaRPr lang="en-US" dirty="0"/>
              </a:p>
              <a:p>
                <a:r>
                  <a:rPr lang="en-US" dirty="0" smtClean="0"/>
                  <a:t>x</a:t>
                </a:r>
                <a:r>
                  <a:rPr lang="en-US" baseline="-25000" dirty="0" smtClean="0"/>
                  <a:t>4</a:t>
                </a:r>
                <a:r>
                  <a:rPr lang="en-US" baseline="30000" dirty="0" smtClean="0"/>
                  <a:t>(2)</a:t>
                </a:r>
                <a:endParaRPr lang="en-US" dirty="0"/>
              </a:p>
            </p:txBody>
          </p:sp>
          <p:sp>
            <p:nvSpPr>
              <p:cNvPr id="81" name="Double Brace 80"/>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78" name="Straight Arrow Connector 77"/>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732921" y="2469710"/>
              <a:ext cx="2444823" cy="827709"/>
              <a:chOff x="7245434" y="2374460"/>
              <a:chExt cx="2444823" cy="827709"/>
            </a:xfrm>
          </p:grpSpPr>
          <p:grpSp>
            <p:nvGrpSpPr>
              <p:cNvPr id="70" name="Group 69"/>
              <p:cNvGrpSpPr/>
              <p:nvPr/>
            </p:nvGrpSpPr>
            <p:grpSpPr>
              <a:xfrm>
                <a:off x="7245434" y="2832837"/>
                <a:ext cx="2444823" cy="369332"/>
                <a:chOff x="4734957" y="4901618"/>
                <a:chExt cx="2444823" cy="369332"/>
              </a:xfrm>
            </p:grpSpPr>
            <p:sp>
              <p:nvSpPr>
                <p:cNvPr id="73" name="TextBox 72"/>
                <p:cNvSpPr txBox="1"/>
                <p:nvPr/>
              </p:nvSpPr>
              <p:spPr>
                <a:xfrm>
                  <a:off x="4811750" y="4901618"/>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(2)</a:t>
                  </a:r>
                  <a:r>
                    <a:rPr lang="en-US" dirty="0" smtClean="0"/>
                    <a:t>    x</a:t>
                  </a:r>
                  <a:r>
                    <a:rPr lang="en-US" baseline="-25000" dirty="0" smtClean="0"/>
                    <a:t>2</a:t>
                  </a:r>
                  <a:r>
                    <a:rPr lang="en-US" baseline="30000" dirty="0" smtClean="0"/>
                    <a:t>(2)</a:t>
                  </a:r>
                  <a:r>
                    <a:rPr lang="en-US" dirty="0" smtClean="0"/>
                    <a:t>    x</a:t>
                  </a:r>
                  <a:r>
                    <a:rPr lang="en-US" baseline="-25000" dirty="0" smtClean="0"/>
                    <a:t>3</a:t>
                  </a:r>
                  <a:r>
                    <a:rPr lang="en-US" baseline="30000" dirty="0" smtClean="0"/>
                    <a:t>(2)</a:t>
                  </a:r>
                  <a:r>
                    <a:rPr lang="en-US" dirty="0" smtClean="0"/>
                    <a:t>     x</a:t>
                  </a:r>
                  <a:r>
                    <a:rPr lang="en-US" baseline="-25000" dirty="0" smtClean="0"/>
                    <a:t>4</a:t>
                  </a:r>
                  <a:r>
                    <a:rPr lang="en-US" baseline="30000" dirty="0" smtClean="0"/>
                    <a:t>(2)</a:t>
                  </a:r>
                  <a:endParaRPr lang="en-US" dirty="0"/>
                </a:p>
              </p:txBody>
            </p:sp>
            <p:sp>
              <p:nvSpPr>
                <p:cNvPr id="74" name="Double Brace 73"/>
                <p:cNvSpPr/>
                <p:nvPr/>
              </p:nvSpPr>
              <p:spPr>
                <a:xfrm>
                  <a:off x="4734957" y="4935611"/>
                  <a:ext cx="2336150" cy="30082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71" name="TextBox 70"/>
              <p:cNvSpPr txBox="1"/>
              <p:nvPr/>
            </p:nvSpPr>
            <p:spPr>
              <a:xfrm>
                <a:off x="8036997" y="2374460"/>
                <a:ext cx="646331" cy="461665"/>
              </a:xfrm>
              <a:prstGeom prst="rect">
                <a:avLst/>
              </a:prstGeom>
              <a:noFill/>
            </p:spPr>
            <p:txBody>
              <a:bodyPr wrap="none" rtlCol="0">
                <a:spAutoFit/>
              </a:bodyPr>
              <a:lstStyle/>
              <a:p>
                <a:r>
                  <a:rPr lang="en-US" sz="2400" dirty="0" smtClean="0"/>
                  <a:t>x</a:t>
                </a:r>
                <a:r>
                  <a:rPr lang="en-US" sz="2400" baseline="30000" dirty="0" smtClean="0"/>
                  <a:t>(2)T</a:t>
                </a:r>
                <a:endParaRPr lang="en-US" sz="2400" dirty="0"/>
              </a:p>
            </p:txBody>
          </p:sp>
          <p:cxnSp>
            <p:nvCxnSpPr>
              <p:cNvPr id="72" name="Straight Arrow Connector 71"/>
              <p:cNvCxnSpPr/>
              <p:nvPr/>
            </p:nvCxnSpPr>
            <p:spPr>
              <a:xfrm>
                <a:off x="8075097" y="250402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grpSp>
        <p:nvGrpSpPr>
          <p:cNvPr id="79" name="Group 78"/>
          <p:cNvGrpSpPr/>
          <p:nvPr/>
        </p:nvGrpSpPr>
        <p:grpSpPr>
          <a:xfrm>
            <a:off x="5677" y="4125028"/>
            <a:ext cx="3782713" cy="2030176"/>
            <a:chOff x="3820213" y="4712743"/>
            <a:chExt cx="3782713" cy="2030176"/>
          </a:xfrm>
        </p:grpSpPr>
        <p:grpSp>
          <p:nvGrpSpPr>
            <p:cNvPr id="80" name="Group 79"/>
            <p:cNvGrpSpPr/>
            <p:nvPr/>
          </p:nvGrpSpPr>
          <p:grpSpPr>
            <a:xfrm>
              <a:off x="3820213" y="5151615"/>
              <a:ext cx="3782713" cy="1591304"/>
              <a:chOff x="1931789" y="5152339"/>
              <a:chExt cx="3782713" cy="1591304"/>
            </a:xfrm>
          </p:grpSpPr>
          <p:sp>
            <p:nvSpPr>
              <p:cNvPr id="84" name="TextBox 83"/>
              <p:cNvSpPr txBox="1"/>
              <p:nvPr/>
            </p:nvSpPr>
            <p:spPr>
              <a:xfrm>
                <a:off x="2047767" y="5152339"/>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smtClean="0">
                    <a:latin typeface="Symbol" panose="05050102010706020507" pitchFamily="18" charset="2"/>
                  </a:rPr>
                  <a:t>11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12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smtClean="0">
                    <a:latin typeface="Symbol" panose="05050102010706020507" pitchFamily="18" charset="2"/>
                  </a:rPr>
                  <a:t>13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14</a:t>
                </a:r>
                <a:r>
                  <a:rPr lang="en-US" baseline="30000" dirty="0" smtClean="0">
                    <a:latin typeface="Symbol" panose="05050102010706020507" pitchFamily="18" charset="2"/>
                  </a:rPr>
                  <a:t>2</a:t>
                </a:r>
                <a:endParaRPr lang="en-US" dirty="0"/>
              </a:p>
            </p:txBody>
          </p:sp>
          <p:sp>
            <p:nvSpPr>
              <p:cNvPr id="85" name="TextBox 84"/>
              <p:cNvSpPr txBox="1"/>
              <p:nvPr/>
            </p:nvSpPr>
            <p:spPr>
              <a:xfrm>
                <a:off x="2063512" y="5559663"/>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a:latin typeface="Symbol" panose="05050102010706020507" pitchFamily="18" charset="2"/>
                  </a:rPr>
                  <a:t>2</a:t>
                </a:r>
                <a:r>
                  <a:rPr lang="en-US" baseline="-25000" dirty="0" smtClean="0">
                    <a:latin typeface="Symbol" panose="05050102010706020507" pitchFamily="18" charset="2"/>
                  </a:rPr>
                  <a:t>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2</a:t>
                </a:r>
                <a:r>
                  <a:rPr lang="en-US" baseline="-25000" dirty="0" smtClean="0">
                    <a:latin typeface="Symbol" panose="05050102010706020507" pitchFamily="18" charset="2"/>
                  </a:rPr>
                  <a:t>4</a:t>
                </a:r>
                <a:r>
                  <a:rPr lang="en-US" baseline="30000" dirty="0" smtClean="0">
                    <a:latin typeface="Symbol" panose="05050102010706020507" pitchFamily="18" charset="2"/>
                  </a:rPr>
                  <a:t>2</a:t>
                </a:r>
                <a:endParaRPr lang="en-US" dirty="0"/>
              </a:p>
            </p:txBody>
          </p:sp>
          <p:sp>
            <p:nvSpPr>
              <p:cNvPr id="86" name="TextBox 85"/>
              <p:cNvSpPr txBox="1"/>
              <p:nvPr/>
            </p:nvSpPr>
            <p:spPr>
              <a:xfrm>
                <a:off x="2079257" y="5966987"/>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a:latin typeface="Symbol" panose="05050102010706020507" pitchFamily="18" charset="2"/>
                  </a:rPr>
                  <a:t>3</a:t>
                </a:r>
                <a:r>
                  <a:rPr lang="en-US" baseline="-25000" dirty="0" smtClean="0">
                    <a:latin typeface="Symbol" panose="05050102010706020507" pitchFamily="18" charset="2"/>
                  </a:rPr>
                  <a:t>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32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smtClean="0">
                    <a:latin typeface="Symbol" panose="05050102010706020507" pitchFamily="18" charset="2"/>
                  </a:rPr>
                  <a:t>33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smtClean="0">
                    <a:latin typeface="Symbol" panose="05050102010706020507" pitchFamily="18" charset="2"/>
                  </a:rPr>
                  <a:t>34</a:t>
                </a:r>
                <a:r>
                  <a:rPr lang="en-US" baseline="30000" dirty="0" smtClean="0">
                    <a:latin typeface="Symbol" panose="05050102010706020507" pitchFamily="18" charset="2"/>
                  </a:rPr>
                  <a:t>2</a:t>
                </a:r>
                <a:endParaRPr lang="en-US" dirty="0"/>
              </a:p>
            </p:txBody>
          </p:sp>
          <p:sp>
            <p:nvSpPr>
              <p:cNvPr id="87" name="TextBox 86"/>
              <p:cNvSpPr txBox="1"/>
              <p:nvPr/>
            </p:nvSpPr>
            <p:spPr>
              <a:xfrm>
                <a:off x="2095002" y="6374311"/>
                <a:ext cx="3619500" cy="369332"/>
              </a:xfrm>
              <a:prstGeom prst="rect">
                <a:avLst/>
              </a:prstGeom>
              <a:noFill/>
            </p:spPr>
            <p:txBody>
              <a:bodyPr wrap="square" rtlCol="0">
                <a:spAutoFit/>
              </a:bodyPr>
              <a:lstStyle/>
              <a:p>
                <a:r>
                  <a:rPr lang="en-US" dirty="0" smtClean="0">
                    <a:latin typeface="Symbol" panose="05050102010706020507" pitchFamily="18" charset="2"/>
                  </a:rPr>
                  <a:t>s</a:t>
                </a:r>
                <a:r>
                  <a:rPr lang="en-US" baseline="-25000" dirty="0" smtClean="0">
                    <a:latin typeface="Symbol" panose="05050102010706020507" pitchFamily="18" charset="2"/>
                  </a:rPr>
                  <a:t>41</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4</a:t>
                </a:r>
                <a:r>
                  <a:rPr lang="en-US" baseline="-25000" dirty="0" smtClean="0">
                    <a:latin typeface="Symbol" panose="05050102010706020507" pitchFamily="18" charset="2"/>
                  </a:rPr>
                  <a:t>2</a:t>
                </a:r>
                <a:r>
                  <a:rPr lang="en-US" baseline="30000" dirty="0" smtClean="0">
                    <a:latin typeface="Symbol" panose="05050102010706020507" pitchFamily="18" charset="2"/>
                  </a:rPr>
                  <a:t>2         </a:t>
                </a:r>
                <a:r>
                  <a:rPr lang="en-US" dirty="0" smtClean="0">
                    <a:latin typeface="Symbol" panose="05050102010706020507" pitchFamily="18" charset="2"/>
                  </a:rPr>
                  <a:t> s</a:t>
                </a:r>
                <a:r>
                  <a:rPr lang="en-US" baseline="-25000" dirty="0">
                    <a:latin typeface="Symbol" panose="05050102010706020507" pitchFamily="18" charset="2"/>
                  </a:rPr>
                  <a:t>4</a:t>
                </a:r>
                <a:r>
                  <a:rPr lang="en-US" baseline="-25000" dirty="0" smtClean="0">
                    <a:latin typeface="Symbol" panose="05050102010706020507" pitchFamily="18" charset="2"/>
                  </a:rPr>
                  <a:t>3</a:t>
                </a:r>
                <a:r>
                  <a:rPr lang="en-US" baseline="30000" dirty="0" smtClean="0">
                    <a:latin typeface="Symbol" panose="05050102010706020507" pitchFamily="18" charset="2"/>
                  </a:rPr>
                  <a:t>2</a:t>
                </a:r>
                <a:r>
                  <a:rPr lang="en-US" baseline="-25000" dirty="0" smtClean="0">
                    <a:latin typeface="Symbol" panose="05050102010706020507" pitchFamily="18" charset="2"/>
                  </a:rPr>
                  <a:t>        </a:t>
                </a:r>
                <a:r>
                  <a:rPr lang="en-US" baseline="30000" dirty="0" smtClean="0">
                    <a:latin typeface="Symbol" panose="05050102010706020507" pitchFamily="18" charset="2"/>
                  </a:rPr>
                  <a:t> </a:t>
                </a:r>
                <a:r>
                  <a:rPr lang="en-US" dirty="0" smtClean="0">
                    <a:latin typeface="Symbol" panose="05050102010706020507" pitchFamily="18" charset="2"/>
                  </a:rPr>
                  <a:t>s</a:t>
                </a:r>
                <a:r>
                  <a:rPr lang="en-US" baseline="-25000" dirty="0">
                    <a:latin typeface="Symbol" panose="05050102010706020507" pitchFamily="18" charset="2"/>
                  </a:rPr>
                  <a:t>4</a:t>
                </a:r>
                <a:r>
                  <a:rPr lang="en-US" baseline="-25000" dirty="0" smtClean="0">
                    <a:latin typeface="Symbol" panose="05050102010706020507" pitchFamily="18" charset="2"/>
                  </a:rPr>
                  <a:t>4</a:t>
                </a:r>
                <a:r>
                  <a:rPr lang="en-US" baseline="30000" dirty="0" smtClean="0">
                    <a:latin typeface="Symbol" panose="05050102010706020507" pitchFamily="18" charset="2"/>
                  </a:rPr>
                  <a:t>2</a:t>
                </a:r>
                <a:endParaRPr lang="en-US" dirty="0"/>
              </a:p>
            </p:txBody>
          </p:sp>
          <p:sp>
            <p:nvSpPr>
              <p:cNvPr id="88" name="Double Bracket 87"/>
              <p:cNvSpPr/>
              <p:nvPr/>
            </p:nvSpPr>
            <p:spPr>
              <a:xfrm>
                <a:off x="1931789" y="5152339"/>
                <a:ext cx="3011440" cy="1591304"/>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3" name="TextBox 82"/>
            <p:cNvSpPr txBox="1"/>
            <p:nvPr/>
          </p:nvSpPr>
          <p:spPr>
            <a:xfrm>
              <a:off x="3825109" y="4712743"/>
              <a:ext cx="2800511" cy="369332"/>
            </a:xfrm>
            <a:prstGeom prst="rect">
              <a:avLst/>
            </a:prstGeom>
            <a:noFill/>
          </p:spPr>
          <p:txBody>
            <a:bodyPr wrap="none" rtlCol="0">
              <a:spAutoFit/>
            </a:bodyPr>
            <a:lstStyle/>
            <a:p>
              <a:pPr algn="ctr"/>
              <a:r>
                <a:rPr lang="en-US" dirty="0" err="1" smtClean="0"/>
                <a:t>DxD</a:t>
              </a:r>
              <a:r>
                <a:rPr lang="en-US" dirty="0" smtClean="0"/>
                <a:t> Data Covariance matrix</a:t>
              </a:r>
              <a:endParaRPr lang="en-US" dirty="0"/>
            </a:p>
          </p:txBody>
        </p:sp>
      </p:grpSp>
      <p:grpSp>
        <p:nvGrpSpPr>
          <p:cNvPr id="13" name="Group 12"/>
          <p:cNvGrpSpPr/>
          <p:nvPr/>
        </p:nvGrpSpPr>
        <p:grpSpPr>
          <a:xfrm>
            <a:off x="6957453" y="2995077"/>
            <a:ext cx="1503422" cy="1391274"/>
            <a:chOff x="7513669" y="2892020"/>
            <a:chExt cx="1503422" cy="1391274"/>
          </a:xfrm>
        </p:grpSpPr>
        <p:sp>
          <p:nvSpPr>
            <p:cNvPr id="3" name="Flowchart: Or 2"/>
            <p:cNvSpPr/>
            <p:nvPr/>
          </p:nvSpPr>
          <p:spPr>
            <a:xfrm>
              <a:off x="7999909" y="3227523"/>
              <a:ext cx="530942" cy="520354"/>
            </a:xfrm>
            <a:prstGeom prst="flowChartOr">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a:endCxn id="3" idx="1"/>
            </p:cNvCxnSpPr>
            <p:nvPr/>
          </p:nvCxnSpPr>
          <p:spPr>
            <a:xfrm>
              <a:off x="7513669" y="2892020"/>
              <a:ext cx="563995" cy="4117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V="1">
              <a:off x="7513669" y="3721925"/>
              <a:ext cx="598619" cy="56136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8563904" y="3511722"/>
              <a:ext cx="453187" cy="872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8493928" y="2433283"/>
            <a:ext cx="3664637" cy="1836611"/>
            <a:chOff x="8333387" y="3990496"/>
            <a:chExt cx="3664637" cy="1836611"/>
          </a:xfrm>
        </p:grpSpPr>
        <p:grpSp>
          <p:nvGrpSpPr>
            <p:cNvPr id="92" name="Group 91"/>
            <p:cNvGrpSpPr/>
            <p:nvPr/>
          </p:nvGrpSpPr>
          <p:grpSpPr>
            <a:xfrm>
              <a:off x="8333387" y="3990496"/>
              <a:ext cx="3664637" cy="1836611"/>
              <a:chOff x="5059207" y="2420850"/>
              <a:chExt cx="3664637" cy="1836611"/>
            </a:xfrm>
          </p:grpSpPr>
          <p:grpSp>
            <p:nvGrpSpPr>
              <p:cNvPr id="93" name="Group 92"/>
              <p:cNvGrpSpPr/>
              <p:nvPr/>
            </p:nvGrpSpPr>
            <p:grpSpPr>
              <a:xfrm>
                <a:off x="5059207" y="2946773"/>
                <a:ext cx="1098922" cy="1310688"/>
                <a:chOff x="3259295" y="660737"/>
                <a:chExt cx="1098922" cy="1310688"/>
              </a:xfrm>
            </p:grpSpPr>
            <p:sp>
              <p:nvSpPr>
                <p:cNvPr id="102" name="TextBox 101"/>
                <p:cNvSpPr txBox="1"/>
                <p:nvPr/>
              </p:nvSpPr>
              <p:spPr>
                <a:xfrm>
                  <a:off x="3356698" y="691532"/>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(1)</a:t>
                  </a:r>
                  <a:endParaRPr lang="en-US" dirty="0" smtClean="0"/>
                </a:p>
                <a:p>
                  <a:r>
                    <a:rPr lang="en-US" dirty="0" smtClean="0"/>
                    <a:t>x</a:t>
                  </a:r>
                  <a:r>
                    <a:rPr lang="en-US" baseline="-25000" dirty="0" smtClean="0"/>
                    <a:t>2</a:t>
                  </a:r>
                  <a:r>
                    <a:rPr lang="en-US" baseline="30000" dirty="0" smtClean="0"/>
                    <a:t>(1</a:t>
                  </a:r>
                  <a:r>
                    <a:rPr lang="en-US" baseline="30000" dirty="0"/>
                    <a:t>)</a:t>
                  </a:r>
                  <a:endParaRPr lang="en-US" dirty="0"/>
                </a:p>
                <a:p>
                  <a:r>
                    <a:rPr lang="en-US" dirty="0" smtClean="0"/>
                    <a:t>x</a:t>
                  </a:r>
                  <a:r>
                    <a:rPr lang="en-US" baseline="-25000" dirty="0"/>
                    <a:t>3</a:t>
                  </a:r>
                  <a:r>
                    <a:rPr lang="en-US" baseline="30000" dirty="0" smtClean="0"/>
                    <a:t>(1</a:t>
                  </a:r>
                  <a:r>
                    <a:rPr lang="en-US" baseline="30000" dirty="0"/>
                    <a:t>)</a:t>
                  </a:r>
                  <a:endParaRPr lang="en-US" dirty="0"/>
                </a:p>
                <a:p>
                  <a:r>
                    <a:rPr lang="en-US" dirty="0" smtClean="0"/>
                    <a:t>x</a:t>
                  </a:r>
                  <a:r>
                    <a:rPr lang="en-US" baseline="-25000" dirty="0"/>
                    <a:t>4</a:t>
                  </a:r>
                  <a:r>
                    <a:rPr lang="en-US" baseline="30000" dirty="0" smtClean="0"/>
                    <a:t>(1</a:t>
                  </a:r>
                  <a:r>
                    <a:rPr lang="en-US" baseline="30000" dirty="0"/>
                    <a:t>)</a:t>
                  </a:r>
                  <a:endParaRPr lang="en-US" dirty="0"/>
                </a:p>
              </p:txBody>
            </p:sp>
            <p:sp>
              <p:nvSpPr>
                <p:cNvPr id="107" name="Double Brace 106"/>
                <p:cNvSpPr/>
                <p:nvPr/>
              </p:nvSpPr>
              <p:spPr>
                <a:xfrm>
                  <a:off x="3259295" y="660737"/>
                  <a:ext cx="1098922"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94" name="Group 93"/>
              <p:cNvGrpSpPr/>
              <p:nvPr/>
            </p:nvGrpSpPr>
            <p:grpSpPr>
              <a:xfrm>
                <a:off x="5500317" y="2420850"/>
                <a:ext cx="3223527" cy="1474710"/>
                <a:chOff x="7012830" y="2325600"/>
                <a:chExt cx="3223527" cy="1474710"/>
              </a:xfrm>
            </p:grpSpPr>
            <p:grpSp>
              <p:nvGrpSpPr>
                <p:cNvPr id="95" name="Group 94"/>
                <p:cNvGrpSpPr/>
                <p:nvPr/>
              </p:nvGrpSpPr>
              <p:grpSpPr>
                <a:xfrm>
                  <a:off x="7791533" y="2832837"/>
                  <a:ext cx="2444824" cy="967473"/>
                  <a:chOff x="5281056" y="4901618"/>
                  <a:chExt cx="2444824" cy="967473"/>
                </a:xfrm>
              </p:grpSpPr>
              <p:sp>
                <p:nvSpPr>
                  <p:cNvPr id="99" name="TextBox 98"/>
                  <p:cNvSpPr txBox="1"/>
                  <p:nvPr/>
                </p:nvSpPr>
                <p:spPr>
                  <a:xfrm>
                    <a:off x="5357850" y="4901618"/>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(1)</a:t>
                    </a:r>
                    <a:r>
                      <a:rPr lang="en-US" dirty="0"/>
                      <a:t> </a:t>
                    </a:r>
                    <a:r>
                      <a:rPr lang="en-US" dirty="0" smtClean="0"/>
                      <a:t>   x</a:t>
                    </a:r>
                    <a:r>
                      <a:rPr lang="en-US" baseline="-25000" dirty="0" smtClean="0"/>
                      <a:t>2</a:t>
                    </a:r>
                    <a:r>
                      <a:rPr lang="en-US" baseline="30000" dirty="0" smtClean="0"/>
                      <a:t>(1)</a:t>
                    </a:r>
                    <a:r>
                      <a:rPr lang="en-US" dirty="0" smtClean="0"/>
                      <a:t>    x</a:t>
                    </a:r>
                    <a:r>
                      <a:rPr lang="en-US" baseline="-25000" dirty="0" smtClean="0"/>
                      <a:t>3</a:t>
                    </a:r>
                    <a:r>
                      <a:rPr lang="en-US" baseline="30000" dirty="0" smtClean="0"/>
                      <a:t>(1)</a:t>
                    </a:r>
                    <a:r>
                      <a:rPr lang="en-US" dirty="0" smtClean="0"/>
                      <a:t>     x</a:t>
                    </a:r>
                    <a:r>
                      <a:rPr lang="en-US" baseline="-25000" dirty="0" smtClean="0"/>
                      <a:t>4</a:t>
                    </a:r>
                    <a:r>
                      <a:rPr lang="en-US" baseline="30000" dirty="0" smtClean="0"/>
                      <a:t>(1</a:t>
                    </a:r>
                    <a:r>
                      <a:rPr lang="en-US" baseline="30000" dirty="0"/>
                      <a:t>)</a:t>
                    </a:r>
                    <a:endParaRPr lang="en-US" dirty="0"/>
                  </a:p>
                </p:txBody>
              </p:sp>
              <p:sp>
                <p:nvSpPr>
                  <p:cNvPr id="100" name="Double Brace 99"/>
                  <p:cNvSpPr/>
                  <p:nvPr/>
                </p:nvSpPr>
                <p:spPr>
                  <a:xfrm>
                    <a:off x="5281056" y="4935610"/>
                    <a:ext cx="2444823" cy="933481"/>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6" name="TextBox 95"/>
                <p:cNvSpPr txBox="1"/>
                <p:nvPr/>
              </p:nvSpPr>
              <p:spPr>
                <a:xfrm>
                  <a:off x="7012830" y="2325600"/>
                  <a:ext cx="2238113" cy="461665"/>
                </a:xfrm>
                <a:prstGeom prst="rect">
                  <a:avLst/>
                </a:prstGeom>
                <a:noFill/>
              </p:spPr>
              <p:txBody>
                <a:bodyPr wrap="none" rtlCol="0">
                  <a:spAutoFit/>
                </a:bodyPr>
                <a:lstStyle/>
                <a:p>
                  <a:r>
                    <a:rPr lang="en-US" sz="2400" dirty="0" smtClean="0"/>
                    <a:t>X                     X</a:t>
                  </a:r>
                  <a:r>
                    <a:rPr lang="en-US" sz="2400" baseline="30000" dirty="0" smtClean="0"/>
                    <a:t>T    </a:t>
                  </a:r>
                  <a:endParaRPr lang="en-US" sz="2400" dirty="0"/>
                </a:p>
              </p:txBody>
            </p:sp>
          </p:grpSp>
        </p:grpSp>
        <p:sp>
          <p:nvSpPr>
            <p:cNvPr id="108" name="TextBox 107"/>
            <p:cNvSpPr txBox="1"/>
            <p:nvPr/>
          </p:nvSpPr>
          <p:spPr>
            <a:xfrm>
              <a:off x="8877349" y="4547366"/>
              <a:ext cx="554960" cy="1200329"/>
            </a:xfrm>
            <a:prstGeom prst="rect">
              <a:avLst/>
            </a:prstGeom>
            <a:noFill/>
          </p:spPr>
          <p:txBody>
            <a:bodyPr wrap="none" rtlCol="0">
              <a:spAutoFit/>
            </a:bodyPr>
            <a:lstStyle/>
            <a:p>
              <a:r>
                <a:rPr lang="en-US" dirty="0" smtClean="0"/>
                <a:t>x</a:t>
              </a:r>
              <a:r>
                <a:rPr lang="en-US" baseline="-25000" dirty="0" smtClean="0"/>
                <a:t>1</a:t>
              </a:r>
              <a:r>
                <a:rPr lang="en-US" baseline="30000" dirty="0" smtClean="0"/>
                <a:t>(2)</a:t>
              </a:r>
              <a:endParaRPr lang="en-US" dirty="0" smtClean="0"/>
            </a:p>
            <a:p>
              <a:r>
                <a:rPr lang="en-US" dirty="0" smtClean="0"/>
                <a:t>x</a:t>
              </a:r>
              <a:r>
                <a:rPr lang="en-US" baseline="-25000" dirty="0" smtClean="0"/>
                <a:t>2</a:t>
              </a:r>
              <a:r>
                <a:rPr lang="en-US" baseline="30000" dirty="0" smtClean="0"/>
                <a:t>(2)</a:t>
              </a:r>
              <a:endParaRPr lang="en-US" dirty="0"/>
            </a:p>
            <a:p>
              <a:r>
                <a:rPr lang="en-US" dirty="0" smtClean="0"/>
                <a:t>x</a:t>
              </a:r>
              <a:r>
                <a:rPr lang="en-US" baseline="-25000" dirty="0" smtClean="0"/>
                <a:t>3</a:t>
              </a:r>
              <a:r>
                <a:rPr lang="en-US" baseline="30000" dirty="0" smtClean="0"/>
                <a:t>(2)</a:t>
              </a:r>
              <a:endParaRPr lang="en-US" dirty="0"/>
            </a:p>
            <a:p>
              <a:r>
                <a:rPr lang="en-US" dirty="0" smtClean="0"/>
                <a:t>x</a:t>
              </a:r>
              <a:r>
                <a:rPr lang="en-US" baseline="-25000" dirty="0" smtClean="0"/>
                <a:t>4</a:t>
              </a:r>
              <a:r>
                <a:rPr lang="en-US" baseline="30000" dirty="0" smtClean="0"/>
                <a:t>(2)</a:t>
              </a:r>
              <a:endParaRPr lang="en-US" dirty="0"/>
            </a:p>
          </p:txBody>
        </p:sp>
        <p:sp>
          <p:nvSpPr>
            <p:cNvPr id="109" name="TextBox 108"/>
            <p:cNvSpPr txBox="1"/>
            <p:nvPr/>
          </p:nvSpPr>
          <p:spPr>
            <a:xfrm>
              <a:off x="9629994" y="4933232"/>
              <a:ext cx="2368030" cy="369332"/>
            </a:xfrm>
            <a:prstGeom prst="rect">
              <a:avLst/>
            </a:prstGeom>
            <a:noFill/>
          </p:spPr>
          <p:txBody>
            <a:bodyPr wrap="square" rtlCol="0">
              <a:spAutoFit/>
            </a:bodyPr>
            <a:lstStyle/>
            <a:p>
              <a:r>
                <a:rPr lang="en-US" dirty="0" smtClean="0"/>
                <a:t>x</a:t>
              </a:r>
              <a:r>
                <a:rPr lang="en-US" baseline="-25000" dirty="0" smtClean="0"/>
                <a:t>1</a:t>
              </a:r>
              <a:r>
                <a:rPr lang="en-US" baseline="30000" dirty="0" smtClean="0"/>
                <a:t>(2)</a:t>
              </a:r>
              <a:r>
                <a:rPr lang="en-US" dirty="0" smtClean="0"/>
                <a:t>    x</a:t>
              </a:r>
              <a:r>
                <a:rPr lang="en-US" baseline="-25000" dirty="0" smtClean="0"/>
                <a:t>2</a:t>
              </a:r>
              <a:r>
                <a:rPr lang="en-US" baseline="30000" dirty="0" smtClean="0"/>
                <a:t>(2)</a:t>
              </a:r>
              <a:r>
                <a:rPr lang="en-US" dirty="0" smtClean="0"/>
                <a:t>    x</a:t>
              </a:r>
              <a:r>
                <a:rPr lang="en-US" baseline="-25000" dirty="0" smtClean="0"/>
                <a:t>3</a:t>
              </a:r>
              <a:r>
                <a:rPr lang="en-US" baseline="30000" dirty="0" smtClean="0"/>
                <a:t>(2)</a:t>
              </a:r>
              <a:r>
                <a:rPr lang="en-US" dirty="0" smtClean="0"/>
                <a:t>     x</a:t>
              </a:r>
              <a:r>
                <a:rPr lang="en-US" baseline="-25000" dirty="0" smtClean="0"/>
                <a:t>4</a:t>
              </a:r>
              <a:r>
                <a:rPr lang="en-US" baseline="30000" dirty="0" smtClean="0"/>
                <a:t>(2)</a:t>
              </a:r>
              <a:endParaRPr lang="en-US" dirty="0"/>
            </a:p>
          </p:txBody>
        </p:sp>
      </p:grpSp>
      <p:grpSp>
        <p:nvGrpSpPr>
          <p:cNvPr id="25" name="Group 24"/>
          <p:cNvGrpSpPr/>
          <p:nvPr/>
        </p:nvGrpSpPr>
        <p:grpSpPr>
          <a:xfrm>
            <a:off x="7368767" y="4125028"/>
            <a:ext cx="4608954" cy="1566368"/>
            <a:chOff x="7368767" y="4125028"/>
            <a:chExt cx="4608954" cy="1566368"/>
          </a:xfrm>
        </p:grpSpPr>
        <p:sp>
          <p:nvSpPr>
            <p:cNvPr id="22" name="TextBox 21"/>
            <p:cNvSpPr txBox="1"/>
            <p:nvPr/>
          </p:nvSpPr>
          <p:spPr>
            <a:xfrm>
              <a:off x="7368767" y="5045065"/>
              <a:ext cx="4608954" cy="646331"/>
            </a:xfrm>
            <a:prstGeom prst="rect">
              <a:avLst/>
            </a:prstGeom>
            <a:solidFill>
              <a:srgbClr val="FF0000"/>
            </a:solidFill>
            <a:ln>
              <a:solidFill>
                <a:srgbClr val="FFFF00"/>
              </a:solidFill>
            </a:ln>
          </p:spPr>
          <p:txBody>
            <a:bodyPr wrap="none" rtlCol="0">
              <a:spAutoFit/>
            </a:bodyPr>
            <a:lstStyle/>
            <a:p>
              <a:pPr algn="ctr"/>
              <a:r>
                <a:rPr lang="en-US" b="1" dirty="0" smtClean="0">
                  <a:solidFill>
                    <a:srgbClr val="FFFF00"/>
                  </a:solidFill>
                </a:rPr>
                <a:t>Data matrix X = Each row is a migration image </a:t>
              </a:r>
            </a:p>
            <a:p>
              <a:pPr algn="ctr"/>
              <a:r>
                <a:rPr lang="en-US" b="1" dirty="0" smtClean="0">
                  <a:solidFill>
                    <a:srgbClr val="FFFF00"/>
                  </a:solidFill>
                </a:rPr>
                <a:t>or feature vector</a:t>
              </a:r>
              <a:endParaRPr lang="en-US" b="1" dirty="0">
                <a:solidFill>
                  <a:srgbClr val="FFFF00"/>
                </a:solidFill>
              </a:endParaRPr>
            </a:p>
          </p:txBody>
        </p:sp>
        <p:cxnSp>
          <p:nvCxnSpPr>
            <p:cNvPr id="24" name="Straight Arrow Connector 23"/>
            <p:cNvCxnSpPr/>
            <p:nvPr/>
          </p:nvCxnSpPr>
          <p:spPr>
            <a:xfrm flipV="1">
              <a:off x="9837543" y="4125028"/>
              <a:ext cx="609477" cy="86398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475587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756745" y="693683"/>
            <a:ext cx="1119352" cy="1198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756745" y="2753709"/>
            <a:ext cx="1119352" cy="11981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740979" y="1213945"/>
            <a:ext cx="1103587" cy="434175"/>
          </a:xfrm>
          <a:custGeom>
            <a:avLst/>
            <a:gdLst>
              <a:gd name="connsiteX0" fmla="*/ 0 w 1103587"/>
              <a:gd name="connsiteY0" fmla="*/ 0 h 434175"/>
              <a:gd name="connsiteX1" fmla="*/ 488731 w 1103587"/>
              <a:gd name="connsiteY1" fmla="*/ 157655 h 434175"/>
              <a:gd name="connsiteX2" fmla="*/ 898635 w 1103587"/>
              <a:gd name="connsiteY2" fmla="*/ 409903 h 434175"/>
              <a:gd name="connsiteX3" fmla="*/ 1103587 w 1103587"/>
              <a:gd name="connsiteY3" fmla="*/ 409903 h 434175"/>
            </a:gdLst>
            <a:ahLst/>
            <a:cxnLst>
              <a:cxn ang="0">
                <a:pos x="connsiteX0" y="connsiteY0"/>
              </a:cxn>
              <a:cxn ang="0">
                <a:pos x="connsiteX1" y="connsiteY1"/>
              </a:cxn>
              <a:cxn ang="0">
                <a:pos x="connsiteX2" y="connsiteY2"/>
              </a:cxn>
              <a:cxn ang="0">
                <a:pos x="connsiteX3" y="connsiteY3"/>
              </a:cxn>
            </a:cxnLst>
            <a:rect l="l" t="t" r="r" b="b"/>
            <a:pathLst>
              <a:path w="1103587" h="434175">
                <a:moveTo>
                  <a:pt x="0" y="0"/>
                </a:moveTo>
                <a:cubicBezTo>
                  <a:pt x="169479" y="44669"/>
                  <a:pt x="338959" y="89338"/>
                  <a:pt x="488731" y="157655"/>
                </a:cubicBezTo>
                <a:cubicBezTo>
                  <a:pt x="638504" y="225972"/>
                  <a:pt x="796159" y="367862"/>
                  <a:pt x="898635" y="409903"/>
                </a:cubicBezTo>
                <a:cubicBezTo>
                  <a:pt x="1001111" y="451944"/>
                  <a:pt x="1052349" y="430923"/>
                  <a:pt x="1103587" y="4099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756745" y="3279227"/>
            <a:ext cx="1103587" cy="290658"/>
          </a:xfrm>
          <a:custGeom>
            <a:avLst/>
            <a:gdLst>
              <a:gd name="connsiteX0" fmla="*/ 0 w 1103587"/>
              <a:gd name="connsiteY0" fmla="*/ 0 h 434175"/>
              <a:gd name="connsiteX1" fmla="*/ 488731 w 1103587"/>
              <a:gd name="connsiteY1" fmla="*/ 157655 h 434175"/>
              <a:gd name="connsiteX2" fmla="*/ 898635 w 1103587"/>
              <a:gd name="connsiteY2" fmla="*/ 409903 h 434175"/>
              <a:gd name="connsiteX3" fmla="*/ 1103587 w 1103587"/>
              <a:gd name="connsiteY3" fmla="*/ 409903 h 434175"/>
            </a:gdLst>
            <a:ahLst/>
            <a:cxnLst>
              <a:cxn ang="0">
                <a:pos x="connsiteX0" y="connsiteY0"/>
              </a:cxn>
              <a:cxn ang="0">
                <a:pos x="connsiteX1" y="connsiteY1"/>
              </a:cxn>
              <a:cxn ang="0">
                <a:pos x="connsiteX2" y="connsiteY2"/>
              </a:cxn>
              <a:cxn ang="0">
                <a:pos x="connsiteX3" y="connsiteY3"/>
              </a:cxn>
            </a:cxnLst>
            <a:rect l="l" t="t" r="r" b="b"/>
            <a:pathLst>
              <a:path w="1103587" h="434175">
                <a:moveTo>
                  <a:pt x="0" y="0"/>
                </a:moveTo>
                <a:cubicBezTo>
                  <a:pt x="169479" y="44669"/>
                  <a:pt x="338959" y="89338"/>
                  <a:pt x="488731" y="157655"/>
                </a:cubicBezTo>
                <a:cubicBezTo>
                  <a:pt x="638504" y="225972"/>
                  <a:pt x="796159" y="367862"/>
                  <a:pt x="898635" y="409903"/>
                </a:cubicBezTo>
                <a:cubicBezTo>
                  <a:pt x="1001111" y="451944"/>
                  <a:pt x="1052349" y="430923"/>
                  <a:pt x="1103587" y="4099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56745" y="4675476"/>
            <a:ext cx="1119352" cy="109667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56745" y="5057477"/>
            <a:ext cx="1103587" cy="444688"/>
          </a:xfrm>
          <a:custGeom>
            <a:avLst/>
            <a:gdLst>
              <a:gd name="connsiteX0" fmla="*/ 0 w 1103587"/>
              <a:gd name="connsiteY0" fmla="*/ 0 h 434175"/>
              <a:gd name="connsiteX1" fmla="*/ 488731 w 1103587"/>
              <a:gd name="connsiteY1" fmla="*/ 157655 h 434175"/>
              <a:gd name="connsiteX2" fmla="*/ 898635 w 1103587"/>
              <a:gd name="connsiteY2" fmla="*/ 409903 h 434175"/>
              <a:gd name="connsiteX3" fmla="*/ 1103587 w 1103587"/>
              <a:gd name="connsiteY3" fmla="*/ 409903 h 434175"/>
            </a:gdLst>
            <a:ahLst/>
            <a:cxnLst>
              <a:cxn ang="0">
                <a:pos x="connsiteX0" y="connsiteY0"/>
              </a:cxn>
              <a:cxn ang="0">
                <a:pos x="connsiteX1" y="connsiteY1"/>
              </a:cxn>
              <a:cxn ang="0">
                <a:pos x="connsiteX2" y="connsiteY2"/>
              </a:cxn>
              <a:cxn ang="0">
                <a:pos x="connsiteX3" y="connsiteY3"/>
              </a:cxn>
            </a:cxnLst>
            <a:rect l="l" t="t" r="r" b="b"/>
            <a:pathLst>
              <a:path w="1103587" h="434175">
                <a:moveTo>
                  <a:pt x="0" y="0"/>
                </a:moveTo>
                <a:cubicBezTo>
                  <a:pt x="169479" y="44669"/>
                  <a:pt x="338959" y="89338"/>
                  <a:pt x="488731" y="157655"/>
                </a:cubicBezTo>
                <a:cubicBezTo>
                  <a:pt x="638504" y="225972"/>
                  <a:pt x="796159" y="367862"/>
                  <a:pt x="898635" y="409903"/>
                </a:cubicBezTo>
                <a:cubicBezTo>
                  <a:pt x="1001111" y="451944"/>
                  <a:pt x="1052349" y="430923"/>
                  <a:pt x="1103587" y="409903"/>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756745" y="693683"/>
            <a:ext cx="1119352" cy="1198179"/>
            <a:chOff x="756745" y="693683"/>
            <a:chExt cx="1119352" cy="1198179"/>
          </a:xfrm>
        </p:grpSpPr>
        <p:cxnSp>
          <p:nvCxnSpPr>
            <p:cNvPr id="16" name="Straight Connector 15"/>
            <p:cNvCxnSpPr>
              <a:stCxn id="4" idx="0"/>
              <a:endCxn id="4" idx="2"/>
            </p:cNvCxnSpPr>
            <p:nvPr/>
          </p:nvCxnSpPr>
          <p:spPr>
            <a:xfrm>
              <a:off x="1316421" y="693683"/>
              <a:ext cx="0" cy="11981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756745" y="1377438"/>
              <a:ext cx="1119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733096" y="2753709"/>
            <a:ext cx="1119352" cy="1198179"/>
            <a:chOff x="756745" y="693683"/>
            <a:chExt cx="1119352" cy="1198179"/>
          </a:xfrm>
        </p:grpSpPr>
        <p:cxnSp>
          <p:nvCxnSpPr>
            <p:cNvPr id="22" name="Straight Connector 21"/>
            <p:cNvCxnSpPr/>
            <p:nvPr/>
          </p:nvCxnSpPr>
          <p:spPr>
            <a:xfrm>
              <a:off x="1316421" y="693683"/>
              <a:ext cx="0" cy="11981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56745" y="1326639"/>
              <a:ext cx="1119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740979" y="4687607"/>
            <a:ext cx="1119352" cy="1198179"/>
            <a:chOff x="756745" y="693683"/>
            <a:chExt cx="1119352" cy="1198179"/>
          </a:xfrm>
        </p:grpSpPr>
        <p:cxnSp>
          <p:nvCxnSpPr>
            <p:cNvPr id="25" name="Straight Connector 24"/>
            <p:cNvCxnSpPr/>
            <p:nvPr/>
          </p:nvCxnSpPr>
          <p:spPr>
            <a:xfrm>
              <a:off x="1316421" y="693683"/>
              <a:ext cx="0" cy="119817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756745" y="1275840"/>
              <a:ext cx="1119352"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954378" y="703458"/>
            <a:ext cx="660758" cy="369332"/>
          </a:xfrm>
          <a:prstGeom prst="rect">
            <a:avLst/>
          </a:prstGeom>
          <a:noFill/>
        </p:spPr>
        <p:txBody>
          <a:bodyPr wrap="none" rtlCol="0">
            <a:spAutoFit/>
          </a:bodyPr>
          <a:lstStyle/>
          <a:p>
            <a:r>
              <a:rPr lang="en-US" dirty="0" smtClean="0"/>
              <a:t>Mig1</a:t>
            </a:r>
            <a:endParaRPr lang="en-US" dirty="0"/>
          </a:p>
        </p:txBody>
      </p:sp>
      <p:sp>
        <p:nvSpPr>
          <p:cNvPr id="11" name="TextBox 10"/>
          <p:cNvSpPr txBox="1"/>
          <p:nvPr/>
        </p:nvSpPr>
        <p:spPr>
          <a:xfrm>
            <a:off x="978027" y="2753709"/>
            <a:ext cx="660758" cy="369332"/>
          </a:xfrm>
          <a:prstGeom prst="rect">
            <a:avLst/>
          </a:prstGeom>
          <a:noFill/>
        </p:spPr>
        <p:txBody>
          <a:bodyPr wrap="none" rtlCol="0">
            <a:spAutoFit/>
          </a:bodyPr>
          <a:lstStyle/>
          <a:p>
            <a:r>
              <a:rPr lang="en-US" dirty="0" smtClean="0"/>
              <a:t>Mig2</a:t>
            </a:r>
            <a:endParaRPr lang="en-US" dirty="0"/>
          </a:p>
        </p:txBody>
      </p:sp>
      <p:sp>
        <p:nvSpPr>
          <p:cNvPr id="12" name="TextBox 11"/>
          <p:cNvSpPr txBox="1"/>
          <p:nvPr/>
        </p:nvSpPr>
        <p:spPr>
          <a:xfrm>
            <a:off x="986042" y="4703910"/>
            <a:ext cx="660758" cy="369332"/>
          </a:xfrm>
          <a:prstGeom prst="rect">
            <a:avLst/>
          </a:prstGeom>
          <a:noFill/>
        </p:spPr>
        <p:txBody>
          <a:bodyPr wrap="none" rtlCol="0">
            <a:spAutoFit/>
          </a:bodyPr>
          <a:lstStyle/>
          <a:p>
            <a:r>
              <a:rPr lang="en-US" dirty="0" smtClean="0"/>
              <a:t>Mig3</a:t>
            </a:r>
            <a:endParaRPr lang="en-US" dirty="0"/>
          </a:p>
        </p:txBody>
      </p:sp>
      <p:grpSp>
        <p:nvGrpSpPr>
          <p:cNvPr id="166" name="Group 165"/>
          <p:cNvGrpSpPr/>
          <p:nvPr/>
        </p:nvGrpSpPr>
        <p:grpSpPr>
          <a:xfrm>
            <a:off x="2138850" y="183674"/>
            <a:ext cx="1745627" cy="5818472"/>
            <a:chOff x="2138850" y="183674"/>
            <a:chExt cx="1745627" cy="5818472"/>
          </a:xfrm>
        </p:grpSpPr>
        <p:sp>
          <p:nvSpPr>
            <p:cNvPr id="39" name="TextBox 38"/>
            <p:cNvSpPr txBox="1"/>
            <p:nvPr/>
          </p:nvSpPr>
          <p:spPr>
            <a:xfrm>
              <a:off x="3395812" y="183674"/>
              <a:ext cx="421910" cy="461665"/>
            </a:xfrm>
            <a:prstGeom prst="rect">
              <a:avLst/>
            </a:prstGeom>
            <a:noFill/>
          </p:spPr>
          <p:txBody>
            <a:bodyPr wrap="none" rtlCol="0">
              <a:spAutoFit/>
            </a:bodyPr>
            <a:lstStyle/>
            <a:p>
              <a:r>
                <a:rPr lang="en-US" sz="2400" dirty="0" smtClean="0"/>
                <a:t>x</a:t>
              </a:r>
              <a:r>
                <a:rPr lang="en-US" sz="2400" baseline="-25000" dirty="0" smtClean="0"/>
                <a:t>1</a:t>
              </a:r>
              <a:endParaRPr lang="en-US" sz="2400" dirty="0"/>
            </a:p>
          </p:txBody>
        </p:sp>
        <p:sp>
          <p:nvSpPr>
            <p:cNvPr id="27" name="TextBox 26"/>
            <p:cNvSpPr txBox="1"/>
            <p:nvPr/>
          </p:nvSpPr>
          <p:spPr>
            <a:xfrm>
              <a:off x="3373821" y="691533"/>
              <a:ext cx="476412" cy="1200329"/>
            </a:xfrm>
            <a:prstGeom prst="rect">
              <a:avLst/>
            </a:prstGeom>
            <a:noFill/>
          </p:spPr>
          <p:txBody>
            <a:bodyPr wrap="none" rtlCol="0">
              <a:spAutoFit/>
            </a:bodyPr>
            <a:lstStyle/>
            <a:p>
              <a:r>
                <a:rPr lang="en-US" dirty="0" smtClean="0"/>
                <a:t> 1</a:t>
              </a:r>
            </a:p>
            <a:p>
              <a:r>
                <a:rPr lang="en-US" dirty="0" smtClean="0"/>
                <a:t> 0</a:t>
              </a:r>
            </a:p>
            <a:p>
              <a:r>
                <a:rPr lang="en-US" dirty="0" smtClean="0"/>
                <a:t> 0</a:t>
              </a:r>
            </a:p>
            <a:p>
              <a:r>
                <a:rPr lang="en-US" dirty="0" smtClean="0"/>
                <a:t>0.5</a:t>
              </a:r>
              <a:endParaRPr lang="en-US" dirty="0"/>
            </a:p>
          </p:txBody>
        </p:sp>
        <p:grpSp>
          <p:nvGrpSpPr>
            <p:cNvPr id="32" name="Group 31"/>
            <p:cNvGrpSpPr/>
            <p:nvPr/>
          </p:nvGrpSpPr>
          <p:grpSpPr>
            <a:xfrm>
              <a:off x="2144110" y="660737"/>
              <a:ext cx="1723245" cy="1310688"/>
              <a:chOff x="2144110" y="660737"/>
              <a:chExt cx="1723245" cy="1310688"/>
            </a:xfrm>
          </p:grpSpPr>
          <p:cxnSp>
            <p:nvCxnSpPr>
              <p:cNvPr id="14" name="Straight Arrow Connector 13"/>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Double Brace 28"/>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0" name="TextBox 29"/>
            <p:cNvSpPr txBox="1"/>
            <p:nvPr/>
          </p:nvSpPr>
          <p:spPr>
            <a:xfrm>
              <a:off x="3390943" y="2601675"/>
              <a:ext cx="476412" cy="1200329"/>
            </a:xfrm>
            <a:prstGeom prst="rect">
              <a:avLst/>
            </a:prstGeom>
            <a:noFill/>
          </p:spPr>
          <p:txBody>
            <a:bodyPr wrap="none" rtlCol="0">
              <a:spAutoFit/>
            </a:bodyPr>
            <a:lstStyle/>
            <a:p>
              <a:r>
                <a:rPr lang="en-US" dirty="0" smtClean="0"/>
                <a:t>.9</a:t>
              </a:r>
            </a:p>
            <a:p>
              <a:r>
                <a:rPr lang="en-US" dirty="0" smtClean="0"/>
                <a:t>1.5</a:t>
              </a:r>
            </a:p>
            <a:p>
              <a:r>
                <a:rPr lang="en-US" dirty="0" smtClean="0"/>
                <a:t>2.1</a:t>
              </a:r>
            </a:p>
            <a:p>
              <a:r>
                <a:rPr lang="en-US" dirty="0" smtClean="0"/>
                <a:t>1.3</a:t>
              </a:r>
              <a:endParaRPr lang="en-US" dirty="0"/>
            </a:p>
          </p:txBody>
        </p:sp>
        <p:sp>
          <p:nvSpPr>
            <p:cNvPr id="31" name="Double Brace 30"/>
            <p:cNvSpPr/>
            <p:nvPr/>
          </p:nvSpPr>
          <p:spPr>
            <a:xfrm>
              <a:off x="3373821" y="2570879"/>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33" name="Group 32"/>
            <p:cNvGrpSpPr/>
            <p:nvPr/>
          </p:nvGrpSpPr>
          <p:grpSpPr>
            <a:xfrm>
              <a:off x="2138850" y="4691458"/>
              <a:ext cx="1723245" cy="1310688"/>
              <a:chOff x="2144110" y="660737"/>
              <a:chExt cx="1723245" cy="1310688"/>
            </a:xfrm>
          </p:grpSpPr>
          <p:cxnSp>
            <p:nvCxnSpPr>
              <p:cNvPr id="34" name="Straight Arrow Connector 33"/>
              <p:cNvCxnSpPr/>
              <p:nvPr/>
            </p:nvCxnSpPr>
            <p:spPr>
              <a:xfrm>
                <a:off x="2144110" y="1292772"/>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5" name="Double Brace 34"/>
              <p:cNvSpPr/>
              <p:nvPr/>
            </p:nvSpPr>
            <p:spPr>
              <a:xfrm>
                <a:off x="3356699" y="660737"/>
                <a:ext cx="510656" cy="1310688"/>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36" name="Straight Arrow Connector 35"/>
            <p:cNvCxnSpPr/>
            <p:nvPr/>
          </p:nvCxnSpPr>
          <p:spPr>
            <a:xfrm>
              <a:off x="2264979" y="3258206"/>
              <a:ext cx="85133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408065" y="4703910"/>
              <a:ext cx="476412" cy="1200329"/>
            </a:xfrm>
            <a:prstGeom prst="rect">
              <a:avLst/>
            </a:prstGeom>
            <a:noFill/>
          </p:spPr>
          <p:txBody>
            <a:bodyPr wrap="none" rtlCol="0">
              <a:spAutoFit/>
            </a:bodyPr>
            <a:lstStyle/>
            <a:p>
              <a:r>
                <a:rPr lang="en-US" dirty="0" smtClean="0"/>
                <a:t>1.1</a:t>
              </a:r>
            </a:p>
            <a:p>
              <a:r>
                <a:rPr lang="en-US" dirty="0" smtClean="0"/>
                <a:t>1.5</a:t>
              </a:r>
            </a:p>
            <a:p>
              <a:r>
                <a:rPr lang="en-US" dirty="0" smtClean="0"/>
                <a:t>2.3</a:t>
              </a:r>
            </a:p>
            <a:p>
              <a:r>
                <a:rPr lang="en-US" dirty="0" smtClean="0"/>
                <a:t>1.1</a:t>
              </a:r>
              <a:endParaRPr lang="en-US" dirty="0"/>
            </a:p>
          </p:txBody>
        </p:sp>
        <p:cxnSp>
          <p:nvCxnSpPr>
            <p:cNvPr id="41" name="Straight Arrow Connector 40"/>
            <p:cNvCxnSpPr/>
            <p:nvPr/>
          </p:nvCxnSpPr>
          <p:spPr>
            <a:xfrm>
              <a:off x="3457086" y="29947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TextBox 41"/>
            <p:cNvSpPr txBox="1"/>
            <p:nvPr/>
          </p:nvSpPr>
          <p:spPr>
            <a:xfrm>
              <a:off x="3406318" y="2196410"/>
              <a:ext cx="421910" cy="461665"/>
            </a:xfrm>
            <a:prstGeom prst="rect">
              <a:avLst/>
            </a:prstGeom>
            <a:noFill/>
          </p:spPr>
          <p:txBody>
            <a:bodyPr wrap="none" rtlCol="0">
              <a:spAutoFit/>
            </a:bodyPr>
            <a:lstStyle/>
            <a:p>
              <a:r>
                <a:rPr lang="en-US" sz="2400" dirty="0" smtClean="0"/>
                <a:t>x</a:t>
              </a:r>
              <a:r>
                <a:rPr lang="en-US" sz="2400" baseline="-25000" dirty="0" smtClean="0"/>
                <a:t>2</a:t>
              </a:r>
              <a:endParaRPr lang="en-US" sz="2400" dirty="0"/>
            </a:p>
          </p:txBody>
        </p:sp>
        <p:cxnSp>
          <p:nvCxnSpPr>
            <p:cNvPr id="43" name="Straight Arrow Connector 42"/>
            <p:cNvCxnSpPr/>
            <p:nvPr/>
          </p:nvCxnSpPr>
          <p:spPr>
            <a:xfrm>
              <a:off x="3467592" y="231221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416824" y="4209146"/>
              <a:ext cx="421910" cy="461665"/>
            </a:xfrm>
            <a:prstGeom prst="rect">
              <a:avLst/>
            </a:prstGeom>
            <a:noFill/>
          </p:spPr>
          <p:txBody>
            <a:bodyPr wrap="none" rtlCol="0">
              <a:spAutoFit/>
            </a:bodyPr>
            <a:lstStyle/>
            <a:p>
              <a:r>
                <a:rPr lang="en-US" sz="2400" dirty="0" smtClean="0"/>
                <a:t>x</a:t>
              </a:r>
              <a:r>
                <a:rPr lang="en-US" sz="2400" baseline="-25000" dirty="0" smtClean="0"/>
                <a:t>3</a:t>
              </a:r>
              <a:endParaRPr lang="en-US" sz="2400" dirty="0"/>
            </a:p>
          </p:txBody>
        </p:sp>
        <p:cxnSp>
          <p:nvCxnSpPr>
            <p:cNvPr id="45" name="Straight Arrow Connector 44"/>
            <p:cNvCxnSpPr/>
            <p:nvPr/>
          </p:nvCxnSpPr>
          <p:spPr>
            <a:xfrm>
              <a:off x="3478098" y="4324948"/>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262775" y="1030087"/>
              <a:ext cx="707245" cy="261610"/>
            </a:xfrm>
            <a:prstGeom prst="rect">
              <a:avLst/>
            </a:prstGeom>
            <a:noFill/>
          </p:spPr>
          <p:txBody>
            <a:bodyPr wrap="none" rtlCol="0">
              <a:spAutoFit/>
            </a:bodyPr>
            <a:lstStyle/>
            <a:p>
              <a:r>
                <a:rPr lang="en-US" sz="1100" dirty="0" err="1" smtClean="0"/>
                <a:t>vectorize</a:t>
              </a:r>
              <a:endParaRPr lang="en-US" sz="1100" dirty="0"/>
            </a:p>
          </p:txBody>
        </p:sp>
        <p:sp>
          <p:nvSpPr>
            <p:cNvPr id="47" name="TextBox 46"/>
            <p:cNvSpPr txBox="1"/>
            <p:nvPr/>
          </p:nvSpPr>
          <p:spPr>
            <a:xfrm>
              <a:off x="2289047" y="3042819"/>
              <a:ext cx="707245" cy="261610"/>
            </a:xfrm>
            <a:prstGeom prst="rect">
              <a:avLst/>
            </a:prstGeom>
            <a:noFill/>
          </p:spPr>
          <p:txBody>
            <a:bodyPr wrap="none" rtlCol="0">
              <a:spAutoFit/>
            </a:bodyPr>
            <a:lstStyle/>
            <a:p>
              <a:r>
                <a:rPr lang="en-US" sz="1100" dirty="0" err="1" smtClean="0"/>
                <a:t>vectorize</a:t>
              </a:r>
              <a:endParaRPr lang="en-US" sz="1100" dirty="0"/>
            </a:p>
          </p:txBody>
        </p:sp>
        <p:sp>
          <p:nvSpPr>
            <p:cNvPr id="48" name="TextBox 47"/>
            <p:cNvSpPr txBox="1"/>
            <p:nvPr/>
          </p:nvSpPr>
          <p:spPr>
            <a:xfrm>
              <a:off x="2315319" y="5055551"/>
              <a:ext cx="707245" cy="261610"/>
            </a:xfrm>
            <a:prstGeom prst="rect">
              <a:avLst/>
            </a:prstGeom>
            <a:noFill/>
          </p:spPr>
          <p:txBody>
            <a:bodyPr wrap="none" rtlCol="0">
              <a:spAutoFit/>
            </a:bodyPr>
            <a:lstStyle/>
            <a:p>
              <a:r>
                <a:rPr lang="en-US" sz="1100" dirty="0" err="1" smtClean="0"/>
                <a:t>vectorize</a:t>
              </a:r>
              <a:endParaRPr lang="en-US" sz="1100" dirty="0"/>
            </a:p>
          </p:txBody>
        </p:sp>
      </p:grpSp>
      <p:grpSp>
        <p:nvGrpSpPr>
          <p:cNvPr id="169" name="Group 168"/>
          <p:cNvGrpSpPr/>
          <p:nvPr/>
        </p:nvGrpSpPr>
        <p:grpSpPr>
          <a:xfrm>
            <a:off x="9168336" y="3690736"/>
            <a:ext cx="3015791" cy="1382506"/>
            <a:chOff x="9168336" y="3690736"/>
            <a:chExt cx="3015791" cy="1382506"/>
          </a:xfrm>
        </p:grpSpPr>
        <p:cxnSp>
          <p:nvCxnSpPr>
            <p:cNvPr id="120" name="Straight Arrow Connector 119"/>
            <p:cNvCxnSpPr/>
            <p:nvPr/>
          </p:nvCxnSpPr>
          <p:spPr>
            <a:xfrm flipH="1">
              <a:off x="9168336" y="3690736"/>
              <a:ext cx="2147166" cy="138250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3" name="TextBox 122"/>
            <p:cNvSpPr txBox="1"/>
            <p:nvPr/>
          </p:nvSpPr>
          <p:spPr>
            <a:xfrm>
              <a:off x="9415420" y="3818006"/>
              <a:ext cx="2768707" cy="1169551"/>
            </a:xfrm>
            <a:prstGeom prst="rect">
              <a:avLst/>
            </a:prstGeom>
            <a:solidFill>
              <a:schemeClr val="bg1"/>
            </a:solidFill>
          </p:spPr>
          <p:txBody>
            <a:bodyPr wrap="none" rtlCol="0">
              <a:spAutoFit/>
            </a:bodyPr>
            <a:lstStyle/>
            <a:p>
              <a:r>
                <a:rPr lang="en-US" sz="1400" dirty="0" smtClean="0"/>
                <a:t>Keep eigenvectors v</a:t>
              </a:r>
              <a:r>
                <a:rPr lang="en-US" sz="1400" baseline="-25000" dirty="0" smtClean="0"/>
                <a:t>i </a:t>
              </a:r>
              <a:r>
                <a:rPr lang="en-US" sz="1400" dirty="0" smtClean="0"/>
                <a:t>for </a:t>
              </a:r>
              <a:r>
                <a:rPr lang="en-US" sz="1400" dirty="0" err="1" smtClean="0"/>
                <a:t>i</a:t>
              </a:r>
              <a:r>
                <a:rPr lang="en-US" sz="1400" dirty="0" smtClean="0"/>
                <a:t>=1,2</a:t>
              </a:r>
            </a:p>
            <a:p>
              <a:r>
                <a:rPr lang="en-US" sz="1400" dirty="0"/>
                <a:t>a</a:t>
              </a:r>
              <a:r>
                <a:rPr lang="en-US" sz="1400" dirty="0" smtClean="0"/>
                <a:t>bove threshold</a:t>
              </a:r>
              <a:r>
                <a:rPr lang="en-US" sz="1400" dirty="0" smtClean="0">
                  <a:latin typeface="Symbol" panose="05050102010706020507" pitchFamily="18" charset="2"/>
                </a:rPr>
                <a:t> l&gt;e</a:t>
              </a:r>
            </a:p>
            <a:p>
              <a:r>
                <a:rPr lang="en-US" sz="1400" dirty="0" smtClean="0">
                  <a:latin typeface="Times New Roman" panose="02020603050405020304" pitchFamily="18" charset="0"/>
                  <a:cs typeface="Times New Roman" panose="02020603050405020304" pitchFamily="18" charset="0"/>
                </a:rPr>
                <a:t>Replace migration</a:t>
              </a:r>
            </a:p>
            <a:p>
              <a:r>
                <a:rPr lang="en-US" sz="1400" dirty="0" smtClean="0">
                  <a:latin typeface="Times New Roman" panose="02020603050405020304" pitchFamily="18" charset="0"/>
                  <a:cs typeface="Times New Roman" panose="02020603050405020304" pitchFamily="18" charset="0"/>
                </a:rPr>
                <a:t>Images mig1, mig2, mig3 as sum of</a:t>
              </a:r>
            </a:p>
            <a:p>
              <a:r>
                <a:rPr lang="en-US" sz="1400" dirty="0" smtClean="0">
                  <a:latin typeface="Times New Roman" panose="02020603050405020304" pitchFamily="18" charset="0"/>
                  <a:cs typeface="Times New Roman" panose="02020603050405020304" pitchFamily="18" charset="0"/>
                </a:rPr>
                <a:t>2 weighted basis functions</a:t>
              </a:r>
              <a:endParaRPr lang="en-US" sz="1400" dirty="0">
                <a:latin typeface="Times New Roman" panose="02020603050405020304" pitchFamily="18" charset="0"/>
                <a:cs typeface="Times New Roman" panose="02020603050405020304" pitchFamily="18" charset="0"/>
              </a:endParaRPr>
            </a:p>
          </p:txBody>
        </p:sp>
      </p:grpSp>
      <p:sp>
        <p:nvSpPr>
          <p:cNvPr id="124" name="TextBox 123"/>
          <p:cNvSpPr txBox="1"/>
          <p:nvPr/>
        </p:nvSpPr>
        <p:spPr>
          <a:xfrm>
            <a:off x="11374596" y="2799758"/>
            <a:ext cx="909223" cy="338554"/>
          </a:xfrm>
          <a:prstGeom prst="rect">
            <a:avLst/>
          </a:prstGeom>
          <a:noFill/>
        </p:spPr>
        <p:txBody>
          <a:bodyPr wrap="none" rtlCol="0">
            <a:spAutoFit/>
          </a:bodyPr>
          <a:lstStyle/>
          <a:p>
            <a:r>
              <a:rPr lang="en-US" sz="1600" dirty="0" smtClean="0">
                <a:latin typeface="Symbol" panose="05050102010706020507" pitchFamily="18" charset="2"/>
              </a:rPr>
              <a:t>e=</a:t>
            </a:r>
            <a:r>
              <a:rPr lang="en-US" sz="1100" dirty="0" smtClean="0">
                <a:latin typeface="Times New Roman" panose="02020603050405020304" pitchFamily="18" charset="0"/>
                <a:cs typeface="Times New Roman" panose="02020603050405020304" pitchFamily="18" charset="0"/>
              </a:rPr>
              <a:t>threshold</a:t>
            </a:r>
            <a:endParaRPr lang="en-US" sz="1100" dirty="0">
              <a:latin typeface="Times New Roman" panose="02020603050405020304" pitchFamily="18" charset="0"/>
              <a:cs typeface="Times New Roman" panose="02020603050405020304" pitchFamily="18" charset="0"/>
            </a:endParaRPr>
          </a:p>
        </p:txBody>
      </p:sp>
      <p:grpSp>
        <p:nvGrpSpPr>
          <p:cNvPr id="170" name="Group 169"/>
          <p:cNvGrpSpPr/>
          <p:nvPr/>
        </p:nvGrpSpPr>
        <p:grpSpPr>
          <a:xfrm>
            <a:off x="7619999" y="5176458"/>
            <a:ext cx="3855613" cy="1302509"/>
            <a:chOff x="7619999" y="5176458"/>
            <a:chExt cx="3855613" cy="1302509"/>
          </a:xfrm>
        </p:grpSpPr>
        <p:sp>
          <p:nvSpPr>
            <p:cNvPr id="118" name="TextBox 117"/>
            <p:cNvSpPr txBox="1"/>
            <p:nvPr/>
          </p:nvSpPr>
          <p:spPr>
            <a:xfrm>
              <a:off x="7625259" y="5223811"/>
              <a:ext cx="1863011" cy="369332"/>
            </a:xfrm>
            <a:prstGeom prst="rect">
              <a:avLst/>
            </a:prstGeom>
            <a:noFill/>
          </p:spPr>
          <p:txBody>
            <a:bodyPr wrap="none" rtlCol="0">
              <a:spAutoFit/>
            </a:bodyPr>
            <a:lstStyle/>
            <a:p>
              <a:r>
                <a:rPr lang="en-US" dirty="0" smtClean="0"/>
                <a:t>Mig1 = </a:t>
              </a:r>
              <a:r>
                <a:rPr lang="en-US" dirty="0" smtClean="0">
                  <a:latin typeface="Symbol" panose="05050102010706020507" pitchFamily="18" charset="2"/>
                </a:rPr>
                <a:t>S</a:t>
              </a:r>
              <a:r>
                <a:rPr lang="en-US" baseline="-25000" dirty="0" smtClean="0"/>
                <a:t>i=1,2 </a:t>
              </a:r>
              <a:r>
                <a:rPr lang="en-US" dirty="0" smtClean="0"/>
                <a:t> </a:t>
              </a:r>
              <a:r>
                <a:rPr lang="en-US" dirty="0" err="1" smtClean="0"/>
                <a:t>a</a:t>
              </a:r>
              <a:r>
                <a:rPr lang="en-US" baseline="-25000" dirty="0" err="1" smtClean="0"/>
                <a:t>i</a:t>
              </a:r>
              <a:r>
                <a:rPr lang="en-US" baseline="-25000" dirty="0" smtClean="0"/>
                <a:t> </a:t>
              </a:r>
              <a:r>
                <a:rPr lang="en-US" dirty="0" smtClean="0"/>
                <a:t> v</a:t>
              </a:r>
              <a:r>
                <a:rPr lang="en-US" baseline="-25000" dirty="0" smtClean="0"/>
                <a:t>i </a:t>
              </a:r>
              <a:r>
                <a:rPr lang="en-US" dirty="0" smtClean="0"/>
                <a:t> </a:t>
              </a:r>
              <a:endParaRPr lang="en-US" dirty="0"/>
            </a:p>
          </p:txBody>
        </p:sp>
        <p:cxnSp>
          <p:nvCxnSpPr>
            <p:cNvPr id="131" name="Straight Arrow Connector 130"/>
            <p:cNvCxnSpPr/>
            <p:nvPr/>
          </p:nvCxnSpPr>
          <p:spPr>
            <a:xfrm>
              <a:off x="9059935" y="532762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9537042" y="5223811"/>
              <a:ext cx="1444819" cy="369332"/>
            </a:xfrm>
            <a:prstGeom prst="rect">
              <a:avLst/>
            </a:prstGeom>
            <a:noFill/>
          </p:spPr>
          <p:txBody>
            <a:bodyPr wrap="none" rtlCol="0">
              <a:spAutoFit/>
            </a:bodyPr>
            <a:lstStyle/>
            <a:p>
              <a:r>
                <a:rPr lang="en-US" dirty="0" smtClean="0"/>
                <a:t>where </a:t>
              </a:r>
              <a:r>
                <a:rPr lang="en-US" dirty="0" err="1" smtClean="0"/>
                <a:t>a</a:t>
              </a:r>
              <a:r>
                <a:rPr lang="en-US" baseline="-25000" dirty="0" err="1" smtClean="0"/>
                <a:t>i</a:t>
              </a:r>
              <a:r>
                <a:rPr lang="en-US" dirty="0" smtClean="0"/>
                <a:t> = v</a:t>
              </a:r>
              <a:r>
                <a:rPr lang="en-US" baseline="-25000" dirty="0" smtClean="0"/>
                <a:t>i</a:t>
              </a:r>
              <a:r>
                <a:rPr lang="en-US" dirty="0" smtClean="0"/>
                <a:t>  </a:t>
              </a:r>
              <a:endParaRPr lang="en-US" dirty="0"/>
            </a:p>
          </p:txBody>
        </p:sp>
        <p:cxnSp>
          <p:nvCxnSpPr>
            <p:cNvPr id="134" name="Straight Arrow Connector 133"/>
            <p:cNvCxnSpPr/>
            <p:nvPr/>
          </p:nvCxnSpPr>
          <p:spPr>
            <a:xfrm>
              <a:off x="10583944" y="5338128"/>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5" name="TextBox 134"/>
            <p:cNvSpPr txBox="1"/>
            <p:nvPr/>
          </p:nvSpPr>
          <p:spPr>
            <a:xfrm>
              <a:off x="10814417" y="5176458"/>
              <a:ext cx="655949" cy="461665"/>
            </a:xfrm>
            <a:prstGeom prst="rect">
              <a:avLst/>
            </a:prstGeom>
            <a:noFill/>
          </p:spPr>
          <p:txBody>
            <a:bodyPr wrap="none" rtlCol="0">
              <a:spAutoFit/>
            </a:bodyPr>
            <a:lstStyle/>
            <a:p>
              <a:r>
                <a:rPr lang="en-US" b="1" dirty="0" smtClean="0"/>
                <a:t>Mig</a:t>
              </a:r>
              <a:r>
                <a:rPr lang="en-US" sz="2400" baseline="-25000" dirty="0" smtClean="0"/>
                <a:t>1</a:t>
              </a:r>
              <a:endParaRPr lang="en-US" sz="2400" dirty="0"/>
            </a:p>
          </p:txBody>
        </p:sp>
        <p:cxnSp>
          <p:nvCxnSpPr>
            <p:cNvPr id="136" name="Straight Arrow Connector 135"/>
            <p:cNvCxnSpPr/>
            <p:nvPr/>
          </p:nvCxnSpPr>
          <p:spPr>
            <a:xfrm>
              <a:off x="10983495" y="530597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7" name="Flowchart: Connector 136"/>
            <p:cNvSpPr/>
            <p:nvPr/>
          </p:nvSpPr>
          <p:spPr>
            <a:xfrm>
              <a:off x="10846679" y="5401209"/>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TextBox 137"/>
            <p:cNvSpPr txBox="1"/>
            <p:nvPr/>
          </p:nvSpPr>
          <p:spPr>
            <a:xfrm>
              <a:off x="7619999" y="5628467"/>
              <a:ext cx="1875835" cy="369332"/>
            </a:xfrm>
            <a:prstGeom prst="rect">
              <a:avLst/>
            </a:prstGeom>
            <a:noFill/>
          </p:spPr>
          <p:txBody>
            <a:bodyPr wrap="none" rtlCol="0">
              <a:spAutoFit/>
            </a:bodyPr>
            <a:lstStyle/>
            <a:p>
              <a:r>
                <a:rPr lang="en-US" dirty="0" smtClean="0"/>
                <a:t>Mig2 = </a:t>
              </a:r>
              <a:r>
                <a:rPr lang="en-US" dirty="0" smtClean="0">
                  <a:latin typeface="Symbol" panose="05050102010706020507" pitchFamily="18" charset="2"/>
                </a:rPr>
                <a:t>S</a:t>
              </a:r>
              <a:r>
                <a:rPr lang="en-US" baseline="-25000" dirty="0" smtClean="0"/>
                <a:t>i=1,2 </a:t>
              </a:r>
              <a:r>
                <a:rPr lang="en-US" dirty="0" smtClean="0"/>
                <a:t> b</a:t>
              </a:r>
              <a:r>
                <a:rPr lang="en-US" baseline="-25000" dirty="0" smtClean="0"/>
                <a:t>i </a:t>
              </a:r>
              <a:r>
                <a:rPr lang="en-US" dirty="0" smtClean="0"/>
                <a:t> v</a:t>
              </a:r>
              <a:r>
                <a:rPr lang="en-US" baseline="-25000" dirty="0" smtClean="0"/>
                <a:t>i </a:t>
              </a:r>
              <a:r>
                <a:rPr lang="en-US" dirty="0" smtClean="0"/>
                <a:t> </a:t>
              </a:r>
              <a:endParaRPr lang="en-US" dirty="0"/>
            </a:p>
          </p:txBody>
        </p:sp>
        <p:cxnSp>
          <p:nvCxnSpPr>
            <p:cNvPr id="139" name="Straight Arrow Connector 138"/>
            <p:cNvCxnSpPr/>
            <p:nvPr/>
          </p:nvCxnSpPr>
          <p:spPr>
            <a:xfrm>
              <a:off x="9054675" y="5732278"/>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0" name="TextBox 139"/>
            <p:cNvSpPr txBox="1"/>
            <p:nvPr/>
          </p:nvSpPr>
          <p:spPr>
            <a:xfrm>
              <a:off x="9531782" y="5628467"/>
              <a:ext cx="1444819" cy="369332"/>
            </a:xfrm>
            <a:prstGeom prst="rect">
              <a:avLst/>
            </a:prstGeom>
            <a:noFill/>
          </p:spPr>
          <p:txBody>
            <a:bodyPr wrap="none" rtlCol="0">
              <a:spAutoFit/>
            </a:bodyPr>
            <a:lstStyle/>
            <a:p>
              <a:r>
                <a:rPr lang="en-US" dirty="0" smtClean="0"/>
                <a:t>where b</a:t>
              </a:r>
              <a:r>
                <a:rPr lang="en-US" baseline="-25000" dirty="0" smtClean="0"/>
                <a:t>i</a:t>
              </a:r>
              <a:r>
                <a:rPr lang="en-US" dirty="0" smtClean="0"/>
                <a:t> = v</a:t>
              </a:r>
              <a:r>
                <a:rPr lang="en-US" baseline="-25000" dirty="0" smtClean="0"/>
                <a:t>i</a:t>
              </a:r>
              <a:r>
                <a:rPr lang="en-US" dirty="0" smtClean="0"/>
                <a:t>  </a:t>
              </a:r>
              <a:endParaRPr lang="en-US" dirty="0"/>
            </a:p>
          </p:txBody>
        </p:sp>
        <p:sp>
          <p:nvSpPr>
            <p:cNvPr id="141" name="TextBox 140"/>
            <p:cNvSpPr txBox="1"/>
            <p:nvPr/>
          </p:nvSpPr>
          <p:spPr>
            <a:xfrm>
              <a:off x="7803925" y="5525196"/>
              <a:ext cx="300082" cy="369332"/>
            </a:xfrm>
            <a:prstGeom prst="rect">
              <a:avLst/>
            </a:prstGeom>
            <a:noFill/>
          </p:spPr>
          <p:txBody>
            <a:bodyPr wrap="none" rtlCol="0">
              <a:spAutoFit/>
            </a:bodyPr>
            <a:lstStyle/>
            <a:p>
              <a:r>
                <a:rPr lang="en-US" dirty="0" smtClean="0"/>
                <a:t>^</a:t>
              </a:r>
              <a:endParaRPr lang="en-US" dirty="0"/>
            </a:p>
          </p:txBody>
        </p:sp>
        <p:cxnSp>
          <p:nvCxnSpPr>
            <p:cNvPr id="142" name="Straight Arrow Connector 141"/>
            <p:cNvCxnSpPr/>
            <p:nvPr/>
          </p:nvCxnSpPr>
          <p:spPr>
            <a:xfrm>
              <a:off x="10578684" y="5742784"/>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3" name="TextBox 142"/>
            <p:cNvSpPr txBox="1"/>
            <p:nvPr/>
          </p:nvSpPr>
          <p:spPr>
            <a:xfrm>
              <a:off x="10809157" y="5581114"/>
              <a:ext cx="655949" cy="461665"/>
            </a:xfrm>
            <a:prstGeom prst="rect">
              <a:avLst/>
            </a:prstGeom>
            <a:noFill/>
          </p:spPr>
          <p:txBody>
            <a:bodyPr wrap="none" rtlCol="0">
              <a:spAutoFit/>
            </a:bodyPr>
            <a:lstStyle/>
            <a:p>
              <a:r>
                <a:rPr lang="en-US" b="1" dirty="0" smtClean="0"/>
                <a:t>Mig</a:t>
              </a:r>
              <a:r>
                <a:rPr lang="en-US" sz="2400" baseline="-25000" dirty="0" smtClean="0"/>
                <a:t>2</a:t>
              </a:r>
              <a:endParaRPr lang="en-US" sz="2400" dirty="0"/>
            </a:p>
          </p:txBody>
        </p:sp>
        <p:cxnSp>
          <p:nvCxnSpPr>
            <p:cNvPr id="144" name="Straight Arrow Connector 143"/>
            <p:cNvCxnSpPr/>
            <p:nvPr/>
          </p:nvCxnSpPr>
          <p:spPr>
            <a:xfrm>
              <a:off x="10951341" y="5697183"/>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5" name="Flowchart: Connector 144"/>
            <p:cNvSpPr/>
            <p:nvPr/>
          </p:nvSpPr>
          <p:spPr>
            <a:xfrm>
              <a:off x="10841419" y="5805865"/>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TextBox 145"/>
            <p:cNvSpPr txBox="1"/>
            <p:nvPr/>
          </p:nvSpPr>
          <p:spPr>
            <a:xfrm>
              <a:off x="7630505" y="6064655"/>
              <a:ext cx="1863011" cy="369332"/>
            </a:xfrm>
            <a:prstGeom prst="rect">
              <a:avLst/>
            </a:prstGeom>
            <a:noFill/>
          </p:spPr>
          <p:txBody>
            <a:bodyPr wrap="none" rtlCol="0">
              <a:spAutoFit/>
            </a:bodyPr>
            <a:lstStyle/>
            <a:p>
              <a:r>
                <a:rPr lang="en-US" dirty="0" smtClean="0"/>
                <a:t>Mig2 = </a:t>
              </a:r>
              <a:r>
                <a:rPr lang="en-US" dirty="0" smtClean="0">
                  <a:latin typeface="Symbol" panose="05050102010706020507" pitchFamily="18" charset="2"/>
                </a:rPr>
                <a:t>S</a:t>
              </a:r>
              <a:r>
                <a:rPr lang="en-US" baseline="-25000" dirty="0" smtClean="0"/>
                <a:t>i=1,2 </a:t>
              </a:r>
              <a:r>
                <a:rPr lang="en-US" dirty="0" smtClean="0"/>
                <a:t> c</a:t>
              </a:r>
              <a:r>
                <a:rPr lang="en-US" baseline="-25000" dirty="0" smtClean="0"/>
                <a:t>i </a:t>
              </a:r>
              <a:r>
                <a:rPr lang="en-US" dirty="0" smtClean="0"/>
                <a:t> v</a:t>
              </a:r>
              <a:r>
                <a:rPr lang="en-US" baseline="-25000" dirty="0" smtClean="0"/>
                <a:t>i </a:t>
              </a:r>
              <a:r>
                <a:rPr lang="en-US" dirty="0" smtClean="0"/>
                <a:t> </a:t>
              </a:r>
              <a:endParaRPr lang="en-US" dirty="0"/>
            </a:p>
          </p:txBody>
        </p:sp>
        <p:cxnSp>
          <p:nvCxnSpPr>
            <p:cNvPr id="147" name="Straight Arrow Connector 146"/>
            <p:cNvCxnSpPr/>
            <p:nvPr/>
          </p:nvCxnSpPr>
          <p:spPr>
            <a:xfrm>
              <a:off x="9065181" y="6168466"/>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8" name="TextBox 147"/>
            <p:cNvSpPr txBox="1"/>
            <p:nvPr/>
          </p:nvSpPr>
          <p:spPr>
            <a:xfrm>
              <a:off x="9542288" y="6064655"/>
              <a:ext cx="1431995" cy="369332"/>
            </a:xfrm>
            <a:prstGeom prst="rect">
              <a:avLst/>
            </a:prstGeom>
            <a:noFill/>
          </p:spPr>
          <p:txBody>
            <a:bodyPr wrap="none" rtlCol="0">
              <a:spAutoFit/>
            </a:bodyPr>
            <a:lstStyle/>
            <a:p>
              <a:r>
                <a:rPr lang="en-US" dirty="0" smtClean="0"/>
                <a:t>where c</a:t>
              </a:r>
              <a:r>
                <a:rPr lang="en-US" baseline="-25000" dirty="0" smtClean="0"/>
                <a:t>i</a:t>
              </a:r>
              <a:r>
                <a:rPr lang="en-US" dirty="0" smtClean="0"/>
                <a:t> = v</a:t>
              </a:r>
              <a:r>
                <a:rPr lang="en-US" baseline="-25000" dirty="0" smtClean="0"/>
                <a:t>i</a:t>
              </a:r>
              <a:r>
                <a:rPr lang="en-US" dirty="0" smtClean="0"/>
                <a:t>  </a:t>
              </a:r>
              <a:endParaRPr lang="en-US" dirty="0"/>
            </a:p>
          </p:txBody>
        </p:sp>
        <p:cxnSp>
          <p:nvCxnSpPr>
            <p:cNvPr id="149" name="Straight Arrow Connector 148"/>
            <p:cNvCxnSpPr/>
            <p:nvPr/>
          </p:nvCxnSpPr>
          <p:spPr>
            <a:xfrm>
              <a:off x="10589190" y="617897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0" name="TextBox 149"/>
            <p:cNvSpPr txBox="1"/>
            <p:nvPr/>
          </p:nvSpPr>
          <p:spPr>
            <a:xfrm>
              <a:off x="10819663" y="6017302"/>
              <a:ext cx="655949" cy="461665"/>
            </a:xfrm>
            <a:prstGeom prst="rect">
              <a:avLst/>
            </a:prstGeom>
            <a:noFill/>
          </p:spPr>
          <p:txBody>
            <a:bodyPr wrap="none" rtlCol="0">
              <a:spAutoFit/>
            </a:bodyPr>
            <a:lstStyle/>
            <a:p>
              <a:r>
                <a:rPr lang="en-US" b="1" dirty="0" smtClean="0"/>
                <a:t>Mig</a:t>
              </a:r>
              <a:r>
                <a:rPr lang="en-US" sz="2400" baseline="-25000" dirty="0" smtClean="0"/>
                <a:t>3</a:t>
              </a:r>
              <a:endParaRPr lang="en-US" sz="2400" dirty="0"/>
            </a:p>
          </p:txBody>
        </p:sp>
        <p:cxnSp>
          <p:nvCxnSpPr>
            <p:cNvPr id="151" name="Straight Arrow Connector 150"/>
            <p:cNvCxnSpPr/>
            <p:nvPr/>
          </p:nvCxnSpPr>
          <p:spPr>
            <a:xfrm>
              <a:off x="10961847" y="6146818"/>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2" name="Flowchart: Connector 151"/>
            <p:cNvSpPr/>
            <p:nvPr/>
          </p:nvSpPr>
          <p:spPr>
            <a:xfrm>
              <a:off x="10851925" y="6242053"/>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TextBox 152"/>
            <p:cNvSpPr txBox="1"/>
            <p:nvPr/>
          </p:nvSpPr>
          <p:spPr>
            <a:xfrm>
              <a:off x="7830197" y="5961384"/>
              <a:ext cx="300082" cy="369332"/>
            </a:xfrm>
            <a:prstGeom prst="rect">
              <a:avLst/>
            </a:prstGeom>
            <a:noFill/>
          </p:spPr>
          <p:txBody>
            <a:bodyPr wrap="none" rtlCol="0">
              <a:spAutoFit/>
            </a:bodyPr>
            <a:lstStyle/>
            <a:p>
              <a:r>
                <a:rPr lang="en-US" dirty="0" smtClean="0"/>
                <a:t>^</a:t>
              </a:r>
              <a:endParaRPr lang="en-US" dirty="0"/>
            </a:p>
          </p:txBody>
        </p:sp>
      </p:grpSp>
      <p:grpSp>
        <p:nvGrpSpPr>
          <p:cNvPr id="171" name="Group 170"/>
          <p:cNvGrpSpPr/>
          <p:nvPr/>
        </p:nvGrpSpPr>
        <p:grpSpPr>
          <a:xfrm>
            <a:off x="5862684" y="5223811"/>
            <a:ext cx="1834156" cy="1200329"/>
            <a:chOff x="5862684" y="5223811"/>
            <a:chExt cx="1834156" cy="1200329"/>
          </a:xfrm>
        </p:grpSpPr>
        <p:cxnSp>
          <p:nvCxnSpPr>
            <p:cNvPr id="154" name="Straight Arrow Connector 153"/>
            <p:cNvCxnSpPr>
              <a:stCxn id="138" idx="1"/>
            </p:cNvCxnSpPr>
            <p:nvPr/>
          </p:nvCxnSpPr>
          <p:spPr>
            <a:xfrm flipH="1" flipV="1">
              <a:off x="6016384" y="5805865"/>
              <a:ext cx="1603615" cy="726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7" name="TextBox 156"/>
            <p:cNvSpPr txBox="1"/>
            <p:nvPr/>
          </p:nvSpPr>
          <p:spPr>
            <a:xfrm>
              <a:off x="5862684" y="5223811"/>
              <a:ext cx="1834156" cy="1200329"/>
            </a:xfrm>
            <a:prstGeom prst="rect">
              <a:avLst/>
            </a:prstGeom>
            <a:solidFill>
              <a:schemeClr val="bg1"/>
            </a:solidFill>
          </p:spPr>
          <p:txBody>
            <a:bodyPr wrap="none" rtlCol="0">
              <a:spAutoFit/>
            </a:bodyPr>
            <a:lstStyle/>
            <a:p>
              <a:pPr algn="ctr"/>
              <a:r>
                <a:rPr lang="en-US" dirty="0" smtClean="0"/>
                <a:t>Stack filtered</a:t>
              </a:r>
            </a:p>
            <a:p>
              <a:pPr algn="ctr"/>
              <a:r>
                <a:rPr lang="en-US" dirty="0" smtClean="0"/>
                <a:t>Migration images</a:t>
              </a:r>
            </a:p>
            <a:p>
              <a:pPr algn="ctr"/>
              <a:r>
                <a:rPr lang="en-US" dirty="0" smtClean="0"/>
                <a:t>Mig1, Mig2, Mig3</a:t>
              </a:r>
            </a:p>
            <a:p>
              <a:pPr algn="ctr"/>
              <a:r>
                <a:rPr lang="en-US" dirty="0" smtClean="0"/>
                <a:t>To get M</a:t>
              </a:r>
              <a:endParaRPr lang="en-US" dirty="0"/>
            </a:p>
          </p:txBody>
        </p:sp>
        <p:sp>
          <p:nvSpPr>
            <p:cNvPr id="159" name="TextBox 158"/>
            <p:cNvSpPr txBox="1"/>
            <p:nvPr/>
          </p:nvSpPr>
          <p:spPr>
            <a:xfrm>
              <a:off x="6385015" y="5752277"/>
              <a:ext cx="255198" cy="261610"/>
            </a:xfrm>
            <a:prstGeom prst="rect">
              <a:avLst/>
            </a:prstGeom>
            <a:noFill/>
          </p:spPr>
          <p:txBody>
            <a:bodyPr wrap="none" rtlCol="0">
              <a:spAutoFit/>
            </a:bodyPr>
            <a:lstStyle/>
            <a:p>
              <a:r>
                <a:rPr lang="en-US" sz="1100" dirty="0" smtClean="0"/>
                <a:t>^</a:t>
              </a:r>
              <a:endParaRPr lang="en-US" sz="1100" dirty="0"/>
            </a:p>
          </p:txBody>
        </p:sp>
        <p:sp>
          <p:nvSpPr>
            <p:cNvPr id="160" name="TextBox 159"/>
            <p:cNvSpPr txBox="1"/>
            <p:nvPr/>
          </p:nvSpPr>
          <p:spPr>
            <a:xfrm>
              <a:off x="6742373" y="5762783"/>
              <a:ext cx="255198" cy="261610"/>
            </a:xfrm>
            <a:prstGeom prst="rect">
              <a:avLst/>
            </a:prstGeom>
            <a:noFill/>
          </p:spPr>
          <p:txBody>
            <a:bodyPr wrap="none" rtlCol="0">
              <a:spAutoFit/>
            </a:bodyPr>
            <a:lstStyle/>
            <a:p>
              <a:r>
                <a:rPr lang="en-US" sz="1100" dirty="0" smtClean="0"/>
                <a:t>^</a:t>
              </a:r>
              <a:endParaRPr lang="en-US" sz="1100" dirty="0"/>
            </a:p>
          </p:txBody>
        </p:sp>
        <p:sp>
          <p:nvSpPr>
            <p:cNvPr id="161" name="TextBox 160"/>
            <p:cNvSpPr txBox="1"/>
            <p:nvPr/>
          </p:nvSpPr>
          <p:spPr>
            <a:xfrm>
              <a:off x="7083965" y="5757523"/>
              <a:ext cx="255198" cy="261610"/>
            </a:xfrm>
            <a:prstGeom prst="rect">
              <a:avLst/>
            </a:prstGeom>
            <a:noFill/>
          </p:spPr>
          <p:txBody>
            <a:bodyPr wrap="none" rtlCol="0">
              <a:spAutoFit/>
            </a:bodyPr>
            <a:lstStyle/>
            <a:p>
              <a:r>
                <a:rPr lang="en-US" sz="1100" dirty="0" smtClean="0"/>
                <a:t>^</a:t>
              </a:r>
              <a:endParaRPr lang="en-US" sz="1100" dirty="0"/>
            </a:p>
          </p:txBody>
        </p:sp>
      </p:grpSp>
      <p:sp>
        <p:nvSpPr>
          <p:cNvPr id="172" name="Rectangle 171"/>
          <p:cNvSpPr/>
          <p:nvPr/>
        </p:nvSpPr>
        <p:spPr>
          <a:xfrm>
            <a:off x="4388332" y="569266"/>
            <a:ext cx="7514634" cy="153888"/>
          </a:xfrm>
          <a:prstGeom prst="rect">
            <a:avLst/>
          </a:prstGeom>
        </p:spPr>
        <p:txBody>
          <a:bodyPr wrap="square">
            <a:spAutoFit/>
          </a:bodyPr>
          <a:lstStyle/>
          <a:p>
            <a:r>
              <a:rPr lang="en-US" sz="400" dirty="0" smtClean="0"/>
              <a:t>https://video.search.yahoo.com/yhs/search;_ylt=A0LEVvy0.yZaIVEAKL8PxQt.;_ylu=X3oDMTEybGpyazhvBGNvbG8DYmYxBHBvcwMxBHZ0aWQDQjQ5ODFfMQRzZWMDc2M-?p=youtube+video+principal+component&amp;fr=yhs-adk-adk_sbyhp&amp;hspart=adk&amp;hsimp=yhs-adk_sbyhp#id=12&amp;vid=bd48bd866821153171cff6d66200ac14&amp;action=view</a:t>
            </a:r>
            <a:endParaRPr lang="en-US" sz="400" dirty="0"/>
          </a:p>
        </p:txBody>
      </p:sp>
      <p:sp>
        <p:nvSpPr>
          <p:cNvPr id="173" name="TextBox 172"/>
          <p:cNvSpPr txBox="1"/>
          <p:nvPr/>
        </p:nvSpPr>
        <p:spPr>
          <a:xfrm>
            <a:off x="4256202" y="26355"/>
            <a:ext cx="7662739" cy="461665"/>
          </a:xfrm>
          <a:prstGeom prst="rect">
            <a:avLst/>
          </a:prstGeom>
          <a:noFill/>
        </p:spPr>
        <p:txBody>
          <a:bodyPr wrap="none" rtlCol="0">
            <a:spAutoFit/>
          </a:bodyPr>
          <a:lstStyle/>
          <a:p>
            <a:r>
              <a:rPr lang="en-US" sz="2400" b="1" dirty="0" smtClean="0">
                <a:solidFill>
                  <a:srgbClr val="FF0000"/>
                </a:solidFill>
                <a:effectLst>
                  <a:outerShdw blurRad="38100" dist="38100" dir="2700000" algn="tl">
                    <a:srgbClr val="000000">
                      <a:alpha val="43137"/>
                    </a:srgbClr>
                  </a:outerShdw>
                </a:effectLst>
              </a:rPr>
              <a:t>Principal Component Analysis Applied to Migration images</a:t>
            </a:r>
            <a:endParaRPr lang="en-US" sz="2400" b="1" dirty="0">
              <a:solidFill>
                <a:srgbClr val="FF0000"/>
              </a:solidFill>
              <a:effectLst>
                <a:outerShdw blurRad="38100" dist="38100" dir="2700000" algn="tl">
                  <a:srgbClr val="000000">
                    <a:alpha val="43137"/>
                  </a:srgbClr>
                </a:outerShdw>
              </a:effectLst>
            </a:endParaRPr>
          </a:p>
        </p:txBody>
      </p:sp>
      <p:sp>
        <p:nvSpPr>
          <p:cNvPr id="174" name="TextBox 173"/>
          <p:cNvSpPr txBox="1"/>
          <p:nvPr/>
        </p:nvSpPr>
        <p:spPr>
          <a:xfrm>
            <a:off x="13706" y="63152"/>
            <a:ext cx="2904513" cy="584775"/>
          </a:xfrm>
          <a:prstGeom prst="rect">
            <a:avLst/>
          </a:prstGeom>
          <a:solidFill>
            <a:srgbClr val="FFFF00"/>
          </a:solidFill>
          <a:ln>
            <a:solidFill>
              <a:srgbClr val="FF0000"/>
            </a:solidFill>
          </a:ln>
        </p:spPr>
        <p:txBody>
          <a:bodyPr wrap="none" rtlCol="0">
            <a:spAutoFit/>
          </a:bodyPr>
          <a:lstStyle/>
          <a:p>
            <a:pPr algn="ctr"/>
            <a:r>
              <a:rPr lang="en-US" sz="1600" dirty="0" err="1" smtClean="0"/>
              <a:t>Prestack</a:t>
            </a:r>
            <a:r>
              <a:rPr lang="en-US" sz="1600" dirty="0" smtClean="0"/>
              <a:t> small sub-images of</a:t>
            </a:r>
          </a:p>
          <a:p>
            <a:pPr algn="ctr"/>
            <a:r>
              <a:rPr lang="en-US" sz="1600" dirty="0" smtClean="0"/>
              <a:t>Migration images for three shots</a:t>
            </a:r>
            <a:endParaRPr lang="en-US" sz="1600" dirty="0"/>
          </a:p>
        </p:txBody>
      </p:sp>
      <p:sp>
        <p:nvSpPr>
          <p:cNvPr id="2" name="Rectangle 1"/>
          <p:cNvSpPr/>
          <p:nvPr/>
        </p:nvSpPr>
        <p:spPr>
          <a:xfrm>
            <a:off x="83836" y="6377116"/>
            <a:ext cx="5020157" cy="369332"/>
          </a:xfrm>
          <a:prstGeom prst="rect">
            <a:avLst/>
          </a:prstGeom>
        </p:spPr>
        <p:txBody>
          <a:bodyPr wrap="none">
            <a:spAutoFit/>
          </a:bodyPr>
          <a:lstStyle/>
          <a:p>
            <a:r>
              <a:rPr lang="en-US" dirty="0"/>
              <a:t>https://www.youtube.com/watch?v=FgakZw6K1QQ</a:t>
            </a:r>
          </a:p>
        </p:txBody>
      </p:sp>
      <p:sp>
        <p:nvSpPr>
          <p:cNvPr id="3" name="TextBox 2"/>
          <p:cNvSpPr txBox="1"/>
          <p:nvPr/>
        </p:nvSpPr>
        <p:spPr>
          <a:xfrm>
            <a:off x="1953548" y="5955599"/>
            <a:ext cx="2977354" cy="523220"/>
          </a:xfrm>
          <a:prstGeom prst="rect">
            <a:avLst/>
          </a:prstGeom>
          <a:solidFill>
            <a:srgbClr val="FFFF00"/>
          </a:solidFill>
          <a:ln>
            <a:solidFill>
              <a:srgbClr val="FF0000"/>
            </a:solidFill>
          </a:ln>
        </p:spPr>
        <p:txBody>
          <a:bodyPr wrap="none" rtlCol="0">
            <a:spAutoFit/>
          </a:bodyPr>
          <a:lstStyle/>
          <a:p>
            <a:r>
              <a:rPr lang="en-US" sz="2800" dirty="0" smtClean="0">
                <a:latin typeface="Times New Roman" panose="02020603050405020304" pitchFamily="18" charset="0"/>
                <a:cs typeface="Times New Roman" panose="02020603050405020304" pitchFamily="18" charset="0"/>
              </a:rPr>
              <a:t>4x1 feature vectors</a:t>
            </a:r>
            <a:endParaRPr lang="en-US" sz="2800" dirty="0">
              <a:latin typeface="Times New Roman" panose="02020603050405020304" pitchFamily="18" charset="0"/>
              <a:cs typeface="Times New Roman" panose="02020603050405020304" pitchFamily="18" charset="0"/>
            </a:endParaRPr>
          </a:p>
        </p:txBody>
      </p:sp>
      <p:grpSp>
        <p:nvGrpSpPr>
          <p:cNvPr id="19" name="Group 18"/>
          <p:cNvGrpSpPr/>
          <p:nvPr/>
        </p:nvGrpSpPr>
        <p:grpSpPr>
          <a:xfrm>
            <a:off x="3957145" y="1316081"/>
            <a:ext cx="5396342" cy="4126493"/>
            <a:chOff x="3957145" y="1316081"/>
            <a:chExt cx="5396342" cy="4126493"/>
          </a:xfrm>
        </p:grpSpPr>
        <p:grpSp>
          <p:nvGrpSpPr>
            <p:cNvPr id="15" name="Group 14"/>
            <p:cNvGrpSpPr/>
            <p:nvPr/>
          </p:nvGrpSpPr>
          <p:grpSpPr>
            <a:xfrm>
              <a:off x="3957145" y="1316081"/>
              <a:ext cx="5211191" cy="4126493"/>
              <a:chOff x="3957145" y="1316081"/>
              <a:chExt cx="5211191" cy="4126493"/>
            </a:xfrm>
          </p:grpSpPr>
          <p:grpSp>
            <p:nvGrpSpPr>
              <p:cNvPr id="167" name="Group 166"/>
              <p:cNvGrpSpPr/>
              <p:nvPr/>
            </p:nvGrpSpPr>
            <p:grpSpPr>
              <a:xfrm>
                <a:off x="3957145" y="1316081"/>
                <a:ext cx="5211191" cy="4126493"/>
                <a:chOff x="3957145" y="1316081"/>
                <a:chExt cx="5211191" cy="4126493"/>
              </a:xfrm>
            </p:grpSpPr>
            <p:sp>
              <p:nvSpPr>
                <p:cNvPr id="49" name="TextBox 48"/>
                <p:cNvSpPr txBox="1"/>
                <p:nvPr/>
              </p:nvSpPr>
              <p:spPr>
                <a:xfrm>
                  <a:off x="5077340" y="2986395"/>
                  <a:ext cx="1620957" cy="430887"/>
                </a:xfrm>
                <a:prstGeom prst="rect">
                  <a:avLst/>
                </a:prstGeom>
                <a:noFill/>
              </p:spPr>
              <p:txBody>
                <a:bodyPr wrap="none" rtlCol="0">
                  <a:spAutoFit/>
                </a:bodyPr>
                <a:lstStyle/>
                <a:p>
                  <a:r>
                    <a:rPr lang="en-US" sz="1100" dirty="0" smtClean="0"/>
                    <a:t>Demean, normalize</a:t>
                  </a:r>
                </a:p>
                <a:p>
                  <a:r>
                    <a:rPr lang="en-US" sz="1100" dirty="0" smtClean="0"/>
                    <a:t>&amp; get 2</a:t>
                  </a:r>
                  <a:r>
                    <a:rPr lang="en-US" sz="1100" baseline="30000" dirty="0" smtClean="0"/>
                    <a:t>nd</a:t>
                  </a:r>
                  <a:r>
                    <a:rPr lang="en-US" sz="1100" dirty="0" smtClean="0"/>
                    <a:t> moment matrix</a:t>
                  </a:r>
                  <a:endParaRPr lang="en-US" sz="1100" dirty="0"/>
                </a:p>
              </p:txBody>
            </p:sp>
            <p:cxnSp>
              <p:nvCxnSpPr>
                <p:cNvPr id="51" name="Straight Arrow Connector 50"/>
                <p:cNvCxnSpPr/>
                <p:nvPr/>
              </p:nvCxnSpPr>
              <p:spPr>
                <a:xfrm>
                  <a:off x="3957145" y="1316081"/>
                  <a:ext cx="1120195" cy="191014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002062" y="3226223"/>
                  <a:ext cx="1075278"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V="1">
                  <a:off x="3957145" y="3304430"/>
                  <a:ext cx="1083826" cy="191938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826469" y="2601675"/>
                  <a:ext cx="723275" cy="369332"/>
                </a:xfrm>
                <a:prstGeom prst="rect">
                  <a:avLst/>
                </a:prstGeom>
                <a:noFill/>
              </p:spPr>
              <p:txBody>
                <a:bodyPr wrap="none" rtlCol="0">
                  <a:spAutoFit/>
                </a:bodyPr>
                <a:lstStyle/>
                <a:p>
                  <a:r>
                    <a:rPr lang="en-US" dirty="0" smtClean="0"/>
                    <a:t>X</a:t>
                  </a:r>
                  <a:r>
                    <a:rPr lang="en-US" baseline="-25000" dirty="0" smtClean="0"/>
                    <a:t>1 </a:t>
                  </a:r>
                  <a:r>
                    <a:rPr lang="en-US" dirty="0"/>
                    <a:t> </a:t>
                  </a:r>
                  <a:r>
                    <a:rPr lang="en-US" dirty="0" smtClean="0"/>
                    <a:t> </a:t>
                  </a:r>
                  <a:r>
                    <a:rPr lang="en-US" dirty="0" err="1" smtClean="0"/>
                    <a:t>X</a:t>
                  </a:r>
                  <a:r>
                    <a:rPr lang="en-US" baseline="-25000" dirty="0" err="1" smtClean="0"/>
                    <a:t>1</a:t>
                  </a:r>
                  <a:endParaRPr lang="en-US" dirty="0"/>
                </a:p>
              </p:txBody>
            </p:sp>
            <p:cxnSp>
              <p:nvCxnSpPr>
                <p:cNvPr id="61" name="Straight Arrow Connector 60"/>
                <p:cNvCxnSpPr/>
                <p:nvPr/>
              </p:nvCxnSpPr>
              <p:spPr>
                <a:xfrm>
                  <a:off x="6873767" y="2636985"/>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2" name="Flowchart: Connector 61"/>
                <p:cNvSpPr/>
                <p:nvPr/>
              </p:nvSpPr>
              <p:spPr>
                <a:xfrm>
                  <a:off x="7141776" y="2752619"/>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Straight Arrow Connector 62"/>
                <p:cNvCxnSpPr/>
                <p:nvPr/>
              </p:nvCxnSpPr>
              <p:spPr>
                <a:xfrm>
                  <a:off x="7183827" y="2631725"/>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6836975" y="2990562"/>
                  <a:ext cx="723275" cy="369332"/>
                </a:xfrm>
                <a:prstGeom prst="rect">
                  <a:avLst/>
                </a:prstGeom>
                <a:noFill/>
              </p:spPr>
              <p:txBody>
                <a:bodyPr wrap="none" rtlCol="0">
                  <a:spAutoFit/>
                </a:bodyPr>
                <a:lstStyle/>
                <a:p>
                  <a:r>
                    <a:rPr lang="en-US" dirty="0" smtClean="0"/>
                    <a:t>X</a:t>
                  </a:r>
                  <a:r>
                    <a:rPr lang="en-US" baseline="-25000" dirty="0"/>
                    <a:t>2</a:t>
                  </a:r>
                  <a:r>
                    <a:rPr lang="en-US" baseline="-25000" dirty="0" smtClean="0"/>
                    <a:t> </a:t>
                  </a:r>
                  <a:r>
                    <a:rPr lang="en-US" dirty="0" smtClean="0"/>
                    <a:t>  X</a:t>
                  </a:r>
                  <a:r>
                    <a:rPr lang="en-US" baseline="-25000" dirty="0" smtClean="0"/>
                    <a:t>1</a:t>
                  </a:r>
                  <a:endParaRPr lang="en-US" dirty="0"/>
                </a:p>
              </p:txBody>
            </p:sp>
            <p:cxnSp>
              <p:nvCxnSpPr>
                <p:cNvPr id="65" name="Straight Arrow Connector 64"/>
                <p:cNvCxnSpPr/>
                <p:nvPr/>
              </p:nvCxnSpPr>
              <p:spPr>
                <a:xfrm>
                  <a:off x="6884273" y="302587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6" name="Flowchart: Connector 65"/>
                <p:cNvSpPr/>
                <p:nvPr/>
              </p:nvSpPr>
              <p:spPr>
                <a:xfrm>
                  <a:off x="7152282" y="3141506"/>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7" name="Straight Arrow Connector 66"/>
                <p:cNvCxnSpPr/>
                <p:nvPr/>
              </p:nvCxnSpPr>
              <p:spPr>
                <a:xfrm>
                  <a:off x="7194333" y="302061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6847481" y="3379449"/>
                  <a:ext cx="723275" cy="369332"/>
                </a:xfrm>
                <a:prstGeom prst="rect">
                  <a:avLst/>
                </a:prstGeom>
                <a:noFill/>
              </p:spPr>
              <p:txBody>
                <a:bodyPr wrap="none" rtlCol="0">
                  <a:spAutoFit/>
                </a:bodyPr>
                <a:lstStyle/>
                <a:p>
                  <a:r>
                    <a:rPr lang="en-US" dirty="0" smtClean="0"/>
                    <a:t>X</a:t>
                  </a:r>
                  <a:r>
                    <a:rPr lang="en-US" baseline="-25000" dirty="0"/>
                    <a:t>3</a:t>
                  </a:r>
                  <a:r>
                    <a:rPr lang="en-US" baseline="-25000" dirty="0" smtClean="0"/>
                    <a:t> </a:t>
                  </a:r>
                  <a:r>
                    <a:rPr lang="en-US" dirty="0" smtClean="0"/>
                    <a:t>  X</a:t>
                  </a:r>
                  <a:r>
                    <a:rPr lang="en-US" baseline="-25000" dirty="0" smtClean="0"/>
                    <a:t>1</a:t>
                  </a:r>
                  <a:endParaRPr lang="en-US" dirty="0"/>
                </a:p>
              </p:txBody>
            </p:sp>
            <p:cxnSp>
              <p:nvCxnSpPr>
                <p:cNvPr id="69" name="Straight Arrow Connector 68"/>
                <p:cNvCxnSpPr/>
                <p:nvPr/>
              </p:nvCxnSpPr>
              <p:spPr>
                <a:xfrm>
                  <a:off x="6894779" y="3414759"/>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0" name="Flowchart: Connector 69"/>
                <p:cNvSpPr/>
                <p:nvPr/>
              </p:nvSpPr>
              <p:spPr>
                <a:xfrm>
                  <a:off x="7162788" y="3530393"/>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 name="Straight Arrow Connector 70"/>
                <p:cNvCxnSpPr/>
                <p:nvPr/>
              </p:nvCxnSpPr>
              <p:spPr>
                <a:xfrm>
                  <a:off x="7204839" y="3409499"/>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7625259" y="2596415"/>
                  <a:ext cx="723275" cy="369332"/>
                </a:xfrm>
                <a:prstGeom prst="rect">
                  <a:avLst/>
                </a:prstGeom>
                <a:noFill/>
              </p:spPr>
              <p:txBody>
                <a:bodyPr wrap="none" rtlCol="0">
                  <a:spAutoFit/>
                </a:bodyPr>
                <a:lstStyle/>
                <a:p>
                  <a:r>
                    <a:rPr lang="en-US" dirty="0" smtClean="0"/>
                    <a:t>X</a:t>
                  </a:r>
                  <a:r>
                    <a:rPr lang="en-US" baseline="-25000" dirty="0" smtClean="0"/>
                    <a:t>1 </a:t>
                  </a:r>
                  <a:r>
                    <a:rPr lang="en-US" dirty="0"/>
                    <a:t> </a:t>
                  </a:r>
                  <a:r>
                    <a:rPr lang="en-US" dirty="0" smtClean="0"/>
                    <a:t> X</a:t>
                  </a:r>
                  <a:r>
                    <a:rPr lang="en-US" baseline="-25000" dirty="0" smtClean="0"/>
                    <a:t>2</a:t>
                  </a:r>
                  <a:endParaRPr lang="en-US" dirty="0"/>
                </a:p>
              </p:txBody>
            </p:sp>
            <p:cxnSp>
              <p:nvCxnSpPr>
                <p:cNvPr id="73" name="Straight Arrow Connector 72"/>
                <p:cNvCxnSpPr/>
                <p:nvPr/>
              </p:nvCxnSpPr>
              <p:spPr>
                <a:xfrm>
                  <a:off x="7672557" y="2631725"/>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 name="Flowchart: Connector 73"/>
                <p:cNvSpPr/>
                <p:nvPr/>
              </p:nvSpPr>
              <p:spPr>
                <a:xfrm>
                  <a:off x="7940566" y="2747359"/>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5" name="Straight Arrow Connector 74"/>
                <p:cNvCxnSpPr/>
                <p:nvPr/>
              </p:nvCxnSpPr>
              <p:spPr>
                <a:xfrm>
                  <a:off x="7982617" y="2626465"/>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6" name="TextBox 75"/>
                <p:cNvSpPr txBox="1"/>
                <p:nvPr/>
              </p:nvSpPr>
              <p:spPr>
                <a:xfrm>
                  <a:off x="7635765" y="2985302"/>
                  <a:ext cx="723275" cy="369332"/>
                </a:xfrm>
                <a:prstGeom prst="rect">
                  <a:avLst/>
                </a:prstGeom>
                <a:noFill/>
              </p:spPr>
              <p:txBody>
                <a:bodyPr wrap="none" rtlCol="0">
                  <a:spAutoFit/>
                </a:bodyPr>
                <a:lstStyle/>
                <a:p>
                  <a:r>
                    <a:rPr lang="en-US" dirty="0" smtClean="0"/>
                    <a:t>X</a:t>
                  </a:r>
                  <a:r>
                    <a:rPr lang="en-US" baseline="-25000" dirty="0"/>
                    <a:t>2</a:t>
                  </a:r>
                  <a:r>
                    <a:rPr lang="en-US" baseline="-25000" dirty="0" smtClean="0"/>
                    <a:t> </a:t>
                  </a:r>
                  <a:r>
                    <a:rPr lang="en-US" dirty="0" smtClean="0"/>
                    <a:t>  </a:t>
                  </a:r>
                  <a:r>
                    <a:rPr lang="en-US" dirty="0" err="1" smtClean="0"/>
                    <a:t>X</a:t>
                  </a:r>
                  <a:r>
                    <a:rPr lang="en-US" baseline="-25000" dirty="0" err="1" smtClean="0"/>
                    <a:t>2</a:t>
                  </a:r>
                  <a:endParaRPr lang="en-US" dirty="0"/>
                </a:p>
              </p:txBody>
            </p:sp>
            <p:cxnSp>
              <p:nvCxnSpPr>
                <p:cNvPr id="77" name="Straight Arrow Connector 76"/>
                <p:cNvCxnSpPr/>
                <p:nvPr/>
              </p:nvCxnSpPr>
              <p:spPr>
                <a:xfrm>
                  <a:off x="7683063" y="302061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8" name="Flowchart: Connector 77"/>
                <p:cNvSpPr/>
                <p:nvPr/>
              </p:nvSpPr>
              <p:spPr>
                <a:xfrm>
                  <a:off x="7951072" y="3136246"/>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9" name="Straight Arrow Connector 78"/>
                <p:cNvCxnSpPr/>
                <p:nvPr/>
              </p:nvCxnSpPr>
              <p:spPr>
                <a:xfrm>
                  <a:off x="7993123" y="301535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TextBox 79"/>
                <p:cNvSpPr txBox="1"/>
                <p:nvPr/>
              </p:nvSpPr>
              <p:spPr>
                <a:xfrm>
                  <a:off x="7646271" y="3374189"/>
                  <a:ext cx="723275" cy="369332"/>
                </a:xfrm>
                <a:prstGeom prst="rect">
                  <a:avLst/>
                </a:prstGeom>
                <a:noFill/>
              </p:spPr>
              <p:txBody>
                <a:bodyPr wrap="none" rtlCol="0">
                  <a:spAutoFit/>
                </a:bodyPr>
                <a:lstStyle/>
                <a:p>
                  <a:r>
                    <a:rPr lang="en-US" dirty="0" smtClean="0"/>
                    <a:t>X</a:t>
                  </a:r>
                  <a:r>
                    <a:rPr lang="en-US" baseline="-25000" dirty="0"/>
                    <a:t>3</a:t>
                  </a:r>
                  <a:r>
                    <a:rPr lang="en-US" baseline="-25000" dirty="0" smtClean="0"/>
                    <a:t> </a:t>
                  </a:r>
                  <a:r>
                    <a:rPr lang="en-US" dirty="0" smtClean="0"/>
                    <a:t>  X</a:t>
                  </a:r>
                  <a:r>
                    <a:rPr lang="en-US" baseline="-25000" dirty="0" smtClean="0"/>
                    <a:t>2</a:t>
                  </a:r>
                  <a:endParaRPr lang="en-US" dirty="0"/>
                </a:p>
              </p:txBody>
            </p:sp>
            <p:cxnSp>
              <p:nvCxnSpPr>
                <p:cNvPr id="81" name="Straight Arrow Connector 80"/>
                <p:cNvCxnSpPr/>
                <p:nvPr/>
              </p:nvCxnSpPr>
              <p:spPr>
                <a:xfrm>
                  <a:off x="7693569" y="3409499"/>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Flowchart: Connector 81"/>
                <p:cNvSpPr/>
                <p:nvPr/>
              </p:nvSpPr>
              <p:spPr>
                <a:xfrm>
                  <a:off x="7961578" y="3525133"/>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3" name="Straight Arrow Connector 82"/>
                <p:cNvCxnSpPr/>
                <p:nvPr/>
              </p:nvCxnSpPr>
              <p:spPr>
                <a:xfrm>
                  <a:off x="8003629" y="3404239"/>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8424049" y="2591155"/>
                  <a:ext cx="723275" cy="369332"/>
                </a:xfrm>
                <a:prstGeom prst="rect">
                  <a:avLst/>
                </a:prstGeom>
                <a:noFill/>
              </p:spPr>
              <p:txBody>
                <a:bodyPr wrap="none" rtlCol="0">
                  <a:spAutoFit/>
                </a:bodyPr>
                <a:lstStyle/>
                <a:p>
                  <a:r>
                    <a:rPr lang="en-US" dirty="0" smtClean="0"/>
                    <a:t>X</a:t>
                  </a:r>
                  <a:r>
                    <a:rPr lang="en-US" baseline="-25000" dirty="0" smtClean="0"/>
                    <a:t>1 </a:t>
                  </a:r>
                  <a:r>
                    <a:rPr lang="en-US" dirty="0"/>
                    <a:t> </a:t>
                  </a:r>
                  <a:r>
                    <a:rPr lang="en-US" dirty="0" smtClean="0"/>
                    <a:t> X</a:t>
                  </a:r>
                  <a:r>
                    <a:rPr lang="en-US" baseline="-25000" dirty="0" smtClean="0"/>
                    <a:t>3</a:t>
                  </a:r>
                  <a:endParaRPr lang="en-US" dirty="0"/>
                </a:p>
              </p:txBody>
            </p:sp>
            <p:cxnSp>
              <p:nvCxnSpPr>
                <p:cNvPr id="85" name="Straight Arrow Connector 84"/>
                <p:cNvCxnSpPr/>
                <p:nvPr/>
              </p:nvCxnSpPr>
              <p:spPr>
                <a:xfrm>
                  <a:off x="8471347" y="2626465"/>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6" name="Flowchart: Connector 85"/>
                <p:cNvSpPr/>
                <p:nvPr/>
              </p:nvSpPr>
              <p:spPr>
                <a:xfrm>
                  <a:off x="8739356" y="2742099"/>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7" name="Straight Arrow Connector 86"/>
                <p:cNvCxnSpPr/>
                <p:nvPr/>
              </p:nvCxnSpPr>
              <p:spPr>
                <a:xfrm>
                  <a:off x="8781407" y="2621205"/>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8" name="TextBox 87"/>
                <p:cNvSpPr txBox="1"/>
                <p:nvPr/>
              </p:nvSpPr>
              <p:spPr>
                <a:xfrm>
                  <a:off x="8434555" y="2980042"/>
                  <a:ext cx="723275" cy="369332"/>
                </a:xfrm>
                <a:prstGeom prst="rect">
                  <a:avLst/>
                </a:prstGeom>
                <a:noFill/>
              </p:spPr>
              <p:txBody>
                <a:bodyPr wrap="none" rtlCol="0">
                  <a:spAutoFit/>
                </a:bodyPr>
                <a:lstStyle/>
                <a:p>
                  <a:r>
                    <a:rPr lang="en-US" dirty="0" smtClean="0"/>
                    <a:t>X</a:t>
                  </a:r>
                  <a:r>
                    <a:rPr lang="en-US" baseline="-25000" dirty="0"/>
                    <a:t>2</a:t>
                  </a:r>
                  <a:r>
                    <a:rPr lang="en-US" baseline="-25000" dirty="0" smtClean="0"/>
                    <a:t> </a:t>
                  </a:r>
                  <a:r>
                    <a:rPr lang="en-US" dirty="0" smtClean="0"/>
                    <a:t>  X</a:t>
                  </a:r>
                  <a:r>
                    <a:rPr lang="en-US" baseline="-25000" dirty="0" smtClean="0"/>
                    <a:t>3</a:t>
                  </a:r>
                  <a:endParaRPr lang="en-US" dirty="0"/>
                </a:p>
              </p:txBody>
            </p:sp>
            <p:cxnSp>
              <p:nvCxnSpPr>
                <p:cNvPr id="89" name="Straight Arrow Connector 88"/>
                <p:cNvCxnSpPr/>
                <p:nvPr/>
              </p:nvCxnSpPr>
              <p:spPr>
                <a:xfrm>
                  <a:off x="8481853" y="301535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Flowchart: Connector 89"/>
                <p:cNvSpPr/>
                <p:nvPr/>
              </p:nvSpPr>
              <p:spPr>
                <a:xfrm>
                  <a:off x="8749862" y="3130986"/>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1" name="Straight Arrow Connector 90"/>
                <p:cNvCxnSpPr/>
                <p:nvPr/>
              </p:nvCxnSpPr>
              <p:spPr>
                <a:xfrm>
                  <a:off x="8791913" y="3010092"/>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2" name="TextBox 91"/>
                <p:cNvSpPr txBox="1"/>
                <p:nvPr/>
              </p:nvSpPr>
              <p:spPr>
                <a:xfrm>
                  <a:off x="8445061" y="3368929"/>
                  <a:ext cx="723275" cy="369332"/>
                </a:xfrm>
                <a:prstGeom prst="rect">
                  <a:avLst/>
                </a:prstGeom>
                <a:noFill/>
              </p:spPr>
              <p:txBody>
                <a:bodyPr wrap="none" rtlCol="0">
                  <a:spAutoFit/>
                </a:bodyPr>
                <a:lstStyle/>
                <a:p>
                  <a:r>
                    <a:rPr lang="en-US" dirty="0" smtClean="0"/>
                    <a:t>X</a:t>
                  </a:r>
                  <a:r>
                    <a:rPr lang="en-US" baseline="-25000" dirty="0"/>
                    <a:t>3</a:t>
                  </a:r>
                  <a:r>
                    <a:rPr lang="en-US" baseline="-25000" dirty="0" smtClean="0"/>
                    <a:t> </a:t>
                  </a:r>
                  <a:r>
                    <a:rPr lang="en-US" dirty="0" smtClean="0"/>
                    <a:t>  </a:t>
                  </a:r>
                  <a:r>
                    <a:rPr lang="en-US" dirty="0" err="1" smtClean="0"/>
                    <a:t>X</a:t>
                  </a:r>
                  <a:r>
                    <a:rPr lang="en-US" baseline="-25000" dirty="0" err="1" smtClean="0"/>
                    <a:t>3</a:t>
                  </a:r>
                  <a:endParaRPr lang="en-US" dirty="0"/>
                </a:p>
              </p:txBody>
            </p:sp>
            <p:cxnSp>
              <p:nvCxnSpPr>
                <p:cNvPr id="93" name="Straight Arrow Connector 92"/>
                <p:cNvCxnSpPr/>
                <p:nvPr/>
              </p:nvCxnSpPr>
              <p:spPr>
                <a:xfrm>
                  <a:off x="8492359" y="3404239"/>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4" name="Flowchart: Connector 93"/>
                <p:cNvSpPr/>
                <p:nvPr/>
              </p:nvSpPr>
              <p:spPr>
                <a:xfrm>
                  <a:off x="8760368" y="3519873"/>
                  <a:ext cx="47297" cy="4836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5" name="Straight Arrow Connector 94"/>
                <p:cNvCxnSpPr/>
                <p:nvPr/>
              </p:nvCxnSpPr>
              <p:spPr>
                <a:xfrm>
                  <a:off x="8802419" y="3398979"/>
                  <a:ext cx="22071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6" name="Double Bracket 95"/>
                <p:cNvSpPr/>
                <p:nvPr/>
              </p:nvSpPr>
              <p:spPr>
                <a:xfrm>
                  <a:off x="6685548" y="2547656"/>
                  <a:ext cx="2461776" cy="1254348"/>
                </a:xfrm>
                <a:prstGeom prst="bracket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3" name="TextBox 132"/>
                <p:cNvSpPr txBox="1"/>
                <p:nvPr/>
              </p:nvSpPr>
              <p:spPr>
                <a:xfrm>
                  <a:off x="7777653" y="5073242"/>
                  <a:ext cx="300082" cy="369332"/>
                </a:xfrm>
                <a:prstGeom prst="rect">
                  <a:avLst/>
                </a:prstGeom>
                <a:noFill/>
              </p:spPr>
              <p:txBody>
                <a:bodyPr wrap="none" rtlCol="0">
                  <a:spAutoFit/>
                </a:bodyPr>
                <a:lstStyle/>
                <a:p>
                  <a:r>
                    <a:rPr lang="en-US" dirty="0" smtClean="0"/>
                    <a:t>^</a:t>
                  </a:r>
                  <a:endParaRPr lang="en-US" dirty="0"/>
                </a:p>
              </p:txBody>
            </p:sp>
          </p:grpSp>
          <p:pic>
            <p:nvPicPr>
              <p:cNvPr id="13" name="Picture 12"/>
              <p:cNvPicPr>
                <a:picLocks noChangeAspect="1"/>
              </p:cNvPicPr>
              <p:nvPr/>
            </p:nvPicPr>
            <p:blipFill>
              <a:blip r:embed="rId2"/>
              <a:stretch>
                <a:fillRect/>
              </a:stretch>
            </p:blipFill>
            <p:spPr>
              <a:xfrm>
                <a:off x="6821786" y="2563397"/>
                <a:ext cx="2200213" cy="1254327"/>
              </a:xfrm>
              <a:prstGeom prst="rect">
                <a:avLst/>
              </a:prstGeom>
            </p:spPr>
          </p:pic>
        </p:grpSp>
        <p:pic>
          <p:nvPicPr>
            <p:cNvPr id="18" name="Picture 17"/>
            <p:cNvPicPr>
              <a:picLocks noChangeAspect="1"/>
            </p:cNvPicPr>
            <p:nvPr/>
          </p:nvPicPr>
          <p:blipFill>
            <a:blip r:embed="rId3"/>
            <a:stretch>
              <a:fillRect/>
            </a:stretch>
          </p:blipFill>
          <p:spPr>
            <a:xfrm>
              <a:off x="6238702" y="2196410"/>
              <a:ext cx="3114785" cy="1710266"/>
            </a:xfrm>
            <a:prstGeom prst="rect">
              <a:avLst/>
            </a:prstGeom>
          </p:spPr>
        </p:pic>
      </p:grpSp>
      <p:pic>
        <p:nvPicPr>
          <p:cNvPr id="50" name="Picture 49"/>
          <p:cNvPicPr>
            <a:picLocks noChangeAspect="1"/>
          </p:cNvPicPr>
          <p:nvPr/>
        </p:nvPicPr>
        <p:blipFill>
          <a:blip r:embed="rId4"/>
          <a:stretch>
            <a:fillRect/>
          </a:stretch>
        </p:blipFill>
        <p:spPr>
          <a:xfrm>
            <a:off x="6280959" y="2513807"/>
            <a:ext cx="3049069" cy="1714802"/>
          </a:xfrm>
          <a:prstGeom prst="rect">
            <a:avLst/>
          </a:prstGeom>
        </p:spPr>
      </p:pic>
      <p:grpSp>
        <p:nvGrpSpPr>
          <p:cNvPr id="168" name="Group 167"/>
          <p:cNvGrpSpPr/>
          <p:nvPr/>
        </p:nvGrpSpPr>
        <p:grpSpPr>
          <a:xfrm>
            <a:off x="9217852" y="2463307"/>
            <a:ext cx="3010985" cy="1472199"/>
            <a:chOff x="9217852" y="2463307"/>
            <a:chExt cx="3010985" cy="1472199"/>
          </a:xfrm>
        </p:grpSpPr>
        <p:cxnSp>
          <p:nvCxnSpPr>
            <p:cNvPr id="126" name="Straight Connector 125"/>
            <p:cNvCxnSpPr/>
            <p:nvPr/>
          </p:nvCxnSpPr>
          <p:spPr>
            <a:xfrm flipV="1">
              <a:off x="10940427" y="3042819"/>
              <a:ext cx="1243323" cy="164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grpSp>
          <p:nvGrpSpPr>
            <p:cNvPr id="114" name="Group 113"/>
            <p:cNvGrpSpPr/>
            <p:nvPr/>
          </p:nvGrpSpPr>
          <p:grpSpPr>
            <a:xfrm>
              <a:off x="11467901" y="3121397"/>
              <a:ext cx="74404" cy="392243"/>
              <a:chOff x="10558756" y="2938741"/>
              <a:chExt cx="45719" cy="496321"/>
            </a:xfrm>
          </p:grpSpPr>
          <p:cxnSp>
            <p:nvCxnSpPr>
              <p:cNvPr id="115" name="Straight Connector 114"/>
              <p:cNvCxnSpPr/>
              <p:nvPr/>
            </p:nvCxnSpPr>
            <p:spPr>
              <a:xfrm flipV="1">
                <a:off x="10573679" y="2990548"/>
                <a:ext cx="0" cy="444514"/>
              </a:xfrm>
              <a:prstGeom prst="line">
                <a:avLst/>
              </a:prstGeom>
            </p:spPr>
            <p:style>
              <a:lnRef idx="1">
                <a:schemeClr val="accent1"/>
              </a:lnRef>
              <a:fillRef idx="0">
                <a:schemeClr val="accent1"/>
              </a:fillRef>
              <a:effectRef idx="0">
                <a:schemeClr val="accent1"/>
              </a:effectRef>
              <a:fontRef idx="minor">
                <a:schemeClr val="tx1"/>
              </a:fontRef>
            </p:style>
          </p:cxnSp>
          <p:sp>
            <p:nvSpPr>
              <p:cNvPr id="116" name="Flowchart: Connector 115"/>
              <p:cNvSpPr/>
              <p:nvPr/>
            </p:nvSpPr>
            <p:spPr>
              <a:xfrm>
                <a:off x="10558756" y="2938741"/>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8" name="Straight Connector 97"/>
            <p:cNvCxnSpPr/>
            <p:nvPr/>
          </p:nvCxnSpPr>
          <p:spPr>
            <a:xfrm>
              <a:off x="9488270" y="3194910"/>
              <a:ext cx="912488" cy="2780"/>
            </a:xfrm>
            <a:prstGeom prst="line">
              <a:avLst/>
            </a:prstGeom>
            <a:ln>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0909738" y="2463307"/>
              <a:ext cx="15766" cy="941777"/>
            </a:xfrm>
            <a:prstGeom prst="line">
              <a:avLst/>
            </a:prstGeom>
          </p:spPr>
          <p:style>
            <a:lnRef idx="1">
              <a:schemeClr val="accent1"/>
            </a:lnRef>
            <a:fillRef idx="0">
              <a:schemeClr val="accent1"/>
            </a:fillRef>
            <a:effectRef idx="0">
              <a:schemeClr val="accent1"/>
            </a:effectRef>
            <a:fontRef idx="minor">
              <a:schemeClr val="tx1"/>
            </a:fontRef>
          </p:style>
        </p:cxnSp>
        <p:sp>
          <p:nvSpPr>
            <p:cNvPr id="103" name="TextBox 102"/>
            <p:cNvSpPr txBox="1"/>
            <p:nvPr/>
          </p:nvSpPr>
          <p:spPr>
            <a:xfrm>
              <a:off x="10563940" y="2660927"/>
              <a:ext cx="311304" cy="369332"/>
            </a:xfrm>
            <a:prstGeom prst="rect">
              <a:avLst/>
            </a:prstGeom>
            <a:noFill/>
          </p:spPr>
          <p:txBody>
            <a:bodyPr wrap="none" rtlCol="0">
              <a:spAutoFit/>
            </a:bodyPr>
            <a:lstStyle/>
            <a:p>
              <a:r>
                <a:rPr lang="en-US" dirty="0" smtClean="0">
                  <a:latin typeface="Symbol" panose="05050102010706020507" pitchFamily="18" charset="2"/>
                </a:rPr>
                <a:t>l</a:t>
              </a:r>
              <a:endParaRPr lang="en-US" dirty="0">
                <a:latin typeface="Symbol" panose="05050102010706020507" pitchFamily="18" charset="2"/>
              </a:endParaRPr>
            </a:p>
          </p:txBody>
        </p:sp>
        <p:cxnSp>
          <p:nvCxnSpPr>
            <p:cNvPr id="106" name="Straight Connector 105"/>
            <p:cNvCxnSpPr/>
            <p:nvPr/>
          </p:nvCxnSpPr>
          <p:spPr>
            <a:xfrm flipV="1">
              <a:off x="11130726" y="2811624"/>
              <a:ext cx="0" cy="444514"/>
            </a:xfrm>
            <a:prstGeom prst="line">
              <a:avLst/>
            </a:prstGeom>
          </p:spPr>
          <p:style>
            <a:lnRef idx="1">
              <a:schemeClr val="accent1"/>
            </a:lnRef>
            <a:fillRef idx="0">
              <a:schemeClr val="accent1"/>
            </a:fillRef>
            <a:effectRef idx="0">
              <a:schemeClr val="accent1"/>
            </a:effectRef>
            <a:fontRef idx="minor">
              <a:schemeClr val="tx1"/>
            </a:fontRef>
          </p:style>
        </p:cxnSp>
        <p:sp>
          <p:nvSpPr>
            <p:cNvPr id="107" name="Flowchart: Connector 106"/>
            <p:cNvSpPr/>
            <p:nvPr/>
          </p:nvSpPr>
          <p:spPr>
            <a:xfrm>
              <a:off x="11115803" y="2759817"/>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0" name="Group 109"/>
            <p:cNvGrpSpPr/>
            <p:nvPr/>
          </p:nvGrpSpPr>
          <p:grpSpPr>
            <a:xfrm>
              <a:off x="11315501" y="2874401"/>
              <a:ext cx="74404" cy="392243"/>
              <a:chOff x="10558756" y="2938741"/>
              <a:chExt cx="45719" cy="496321"/>
            </a:xfrm>
          </p:grpSpPr>
          <p:cxnSp>
            <p:nvCxnSpPr>
              <p:cNvPr id="108" name="Straight Connector 107"/>
              <p:cNvCxnSpPr/>
              <p:nvPr/>
            </p:nvCxnSpPr>
            <p:spPr>
              <a:xfrm flipV="1">
                <a:off x="10573679" y="2990548"/>
                <a:ext cx="0" cy="444514"/>
              </a:xfrm>
              <a:prstGeom prst="line">
                <a:avLst/>
              </a:prstGeom>
            </p:spPr>
            <p:style>
              <a:lnRef idx="1">
                <a:schemeClr val="accent1"/>
              </a:lnRef>
              <a:fillRef idx="0">
                <a:schemeClr val="accent1"/>
              </a:fillRef>
              <a:effectRef idx="0">
                <a:schemeClr val="accent1"/>
              </a:effectRef>
              <a:fontRef idx="minor">
                <a:schemeClr val="tx1"/>
              </a:fontRef>
            </p:style>
          </p:cxnSp>
          <p:sp>
            <p:nvSpPr>
              <p:cNvPr id="109" name="Flowchart: Connector 108"/>
              <p:cNvSpPr/>
              <p:nvPr/>
            </p:nvSpPr>
            <p:spPr>
              <a:xfrm>
                <a:off x="10558756" y="2938741"/>
                <a:ext cx="45719" cy="45719"/>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7" name="Rectangle 116"/>
            <p:cNvSpPr/>
            <p:nvPr/>
          </p:nvSpPr>
          <p:spPr>
            <a:xfrm>
              <a:off x="10925504" y="3269921"/>
              <a:ext cx="977462" cy="243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p:cNvSpPr txBox="1"/>
            <p:nvPr/>
          </p:nvSpPr>
          <p:spPr>
            <a:xfrm>
              <a:off x="11085639" y="3214281"/>
              <a:ext cx="714170" cy="307777"/>
            </a:xfrm>
            <a:prstGeom prst="rect">
              <a:avLst/>
            </a:prstGeom>
            <a:noFill/>
          </p:spPr>
          <p:txBody>
            <a:bodyPr wrap="none" rtlCol="0">
              <a:spAutoFit/>
            </a:bodyPr>
            <a:lstStyle/>
            <a:p>
              <a:r>
                <a:rPr lang="en-US" sz="1400" dirty="0" smtClean="0"/>
                <a:t>Index #</a:t>
              </a:r>
              <a:endParaRPr lang="en-US" sz="1400" dirty="0"/>
            </a:p>
          </p:txBody>
        </p:sp>
        <p:cxnSp>
          <p:nvCxnSpPr>
            <p:cNvPr id="101" name="Straight Connector 100"/>
            <p:cNvCxnSpPr/>
            <p:nvPr/>
          </p:nvCxnSpPr>
          <p:spPr>
            <a:xfrm>
              <a:off x="10799386" y="3257228"/>
              <a:ext cx="1219200" cy="11603"/>
            </a:xfrm>
            <a:prstGeom prst="line">
              <a:avLst/>
            </a:prstGeom>
          </p:spPr>
          <p:style>
            <a:lnRef idx="1">
              <a:schemeClr val="accent1"/>
            </a:lnRef>
            <a:fillRef idx="0">
              <a:schemeClr val="accent1"/>
            </a:fillRef>
            <a:effectRef idx="0">
              <a:schemeClr val="accent1"/>
            </a:effectRef>
            <a:fontRef idx="minor">
              <a:schemeClr val="tx1"/>
            </a:fontRef>
          </p:style>
        </p:cxnSp>
        <p:sp>
          <p:nvSpPr>
            <p:cNvPr id="121" name="TextBox 120"/>
            <p:cNvSpPr txBox="1"/>
            <p:nvPr/>
          </p:nvSpPr>
          <p:spPr>
            <a:xfrm>
              <a:off x="9217852" y="2688672"/>
              <a:ext cx="1363835" cy="461665"/>
            </a:xfrm>
            <a:prstGeom prst="rect">
              <a:avLst/>
            </a:prstGeom>
            <a:noFill/>
          </p:spPr>
          <p:txBody>
            <a:bodyPr wrap="none" rtlCol="0">
              <a:spAutoFit/>
            </a:bodyPr>
            <a:lstStyle/>
            <a:p>
              <a:pPr algn="ctr"/>
              <a:r>
                <a:rPr lang="en-US" sz="1200" dirty="0" smtClean="0"/>
                <a:t>Get eigenvectors v</a:t>
              </a:r>
              <a:r>
                <a:rPr lang="en-US" sz="1200" baseline="-25000" dirty="0" smtClean="0"/>
                <a:t>i</a:t>
              </a:r>
              <a:endParaRPr lang="en-US" sz="1200" dirty="0" smtClean="0"/>
            </a:p>
            <a:p>
              <a:pPr algn="ctr"/>
              <a:r>
                <a:rPr lang="en-US" sz="1200" dirty="0" smtClean="0"/>
                <a:t>&amp; eigenvalues </a:t>
              </a:r>
              <a:r>
                <a:rPr lang="en-US" sz="1200" dirty="0" smtClean="0">
                  <a:latin typeface="Symbol" panose="05050102010706020507" pitchFamily="18" charset="2"/>
                </a:rPr>
                <a:t>l</a:t>
              </a:r>
              <a:r>
                <a:rPr lang="en-US" sz="1200" baseline="-25000" dirty="0" smtClean="0">
                  <a:latin typeface="Symbol" panose="05050102010706020507" pitchFamily="18" charset="2"/>
                </a:rPr>
                <a:t>i</a:t>
              </a:r>
              <a:endParaRPr lang="en-US" sz="1200" dirty="0"/>
            </a:p>
          </p:txBody>
        </p:sp>
        <p:sp>
          <p:nvSpPr>
            <p:cNvPr id="128" name="Rectangle 127"/>
            <p:cNvSpPr/>
            <p:nvPr/>
          </p:nvSpPr>
          <p:spPr>
            <a:xfrm>
              <a:off x="11644053" y="3078027"/>
              <a:ext cx="584784" cy="101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2" name="Straight Arrow Connector 161"/>
            <p:cNvCxnSpPr/>
            <p:nvPr/>
          </p:nvCxnSpPr>
          <p:spPr>
            <a:xfrm>
              <a:off x="10343223" y="2736180"/>
              <a:ext cx="220717" cy="6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a:off x="10779411" y="3929124"/>
              <a:ext cx="220717" cy="6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28" name="Rectangle 27"/>
          <p:cNvSpPr/>
          <p:nvPr/>
        </p:nvSpPr>
        <p:spPr>
          <a:xfrm>
            <a:off x="6836975" y="2196410"/>
            <a:ext cx="246990" cy="26689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8195483" y="2131198"/>
            <a:ext cx="296876" cy="369332"/>
          </a:xfrm>
          <a:prstGeom prst="rect">
            <a:avLst/>
          </a:prstGeom>
          <a:noFill/>
        </p:spPr>
        <p:txBody>
          <a:bodyPr wrap="none" rtlCol="0">
            <a:spAutoFit/>
          </a:bodyPr>
          <a:lstStyle/>
          <a:p>
            <a:r>
              <a:rPr lang="en-US" dirty="0" smtClean="0"/>
              <a:t>T</a:t>
            </a:r>
            <a:endParaRPr lang="en-US" dirty="0"/>
          </a:p>
        </p:txBody>
      </p:sp>
      <p:sp>
        <p:nvSpPr>
          <p:cNvPr id="40" name="Rectangle 39"/>
          <p:cNvSpPr/>
          <p:nvPr/>
        </p:nvSpPr>
        <p:spPr>
          <a:xfrm>
            <a:off x="6818191" y="2220453"/>
            <a:ext cx="142279" cy="2603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058090" y="871613"/>
            <a:ext cx="4306948" cy="369332"/>
          </a:xfrm>
          <a:prstGeom prst="rect">
            <a:avLst/>
          </a:prstGeom>
          <a:noFill/>
        </p:spPr>
        <p:txBody>
          <a:bodyPr wrap="none" rtlCol="0">
            <a:spAutoFit/>
          </a:bodyPr>
          <a:lstStyle/>
          <a:p>
            <a:r>
              <a:rPr lang="en-US" dirty="0" smtClean="0"/>
              <a:t>What are 2 dominant eigenvectors of Mig1?</a:t>
            </a:r>
            <a:endParaRPr lang="en-US" dirty="0"/>
          </a:p>
        </p:txBody>
      </p:sp>
      <p:grpSp>
        <p:nvGrpSpPr>
          <p:cNvPr id="59" name="Group 58"/>
          <p:cNvGrpSpPr/>
          <p:nvPr/>
        </p:nvGrpSpPr>
        <p:grpSpPr>
          <a:xfrm>
            <a:off x="7670802" y="981825"/>
            <a:ext cx="3233011" cy="1230526"/>
            <a:chOff x="7670802" y="981825"/>
            <a:chExt cx="3233011" cy="1230526"/>
          </a:xfrm>
        </p:grpSpPr>
        <p:grpSp>
          <p:nvGrpSpPr>
            <p:cNvPr id="55" name="Group 54"/>
            <p:cNvGrpSpPr/>
            <p:nvPr/>
          </p:nvGrpSpPr>
          <p:grpSpPr>
            <a:xfrm>
              <a:off x="9721010" y="981825"/>
              <a:ext cx="1182803" cy="1230526"/>
              <a:chOff x="6050474" y="1031630"/>
              <a:chExt cx="1182803" cy="1230526"/>
            </a:xfrm>
          </p:grpSpPr>
          <p:sp>
            <p:nvSpPr>
              <p:cNvPr id="53" name="TextBox 52"/>
              <p:cNvSpPr txBox="1"/>
              <p:nvPr/>
            </p:nvSpPr>
            <p:spPr>
              <a:xfrm>
                <a:off x="6050474" y="1061827"/>
                <a:ext cx="301686" cy="1200329"/>
              </a:xfrm>
              <a:prstGeom prst="rect">
                <a:avLst/>
              </a:prstGeom>
              <a:noFill/>
            </p:spPr>
            <p:txBody>
              <a:bodyPr wrap="none" rtlCol="0">
                <a:spAutoFit/>
              </a:bodyPr>
              <a:lstStyle/>
              <a:p>
                <a:r>
                  <a:rPr lang="en-US" dirty="0" smtClean="0"/>
                  <a:t>1</a:t>
                </a:r>
              </a:p>
              <a:p>
                <a:r>
                  <a:rPr lang="en-US" dirty="0" smtClean="0"/>
                  <a:t>0</a:t>
                </a:r>
              </a:p>
              <a:p>
                <a:r>
                  <a:rPr lang="en-US" dirty="0" smtClean="0"/>
                  <a:t>0</a:t>
                </a:r>
              </a:p>
              <a:p>
                <a:r>
                  <a:rPr lang="en-US" dirty="0" smtClean="0"/>
                  <a:t>0</a:t>
                </a:r>
                <a:endParaRPr lang="en-US" dirty="0"/>
              </a:p>
            </p:txBody>
          </p:sp>
          <p:sp>
            <p:nvSpPr>
              <p:cNvPr id="155" name="TextBox 154"/>
              <p:cNvSpPr txBox="1"/>
              <p:nvPr/>
            </p:nvSpPr>
            <p:spPr>
              <a:xfrm>
                <a:off x="6931591" y="1031630"/>
                <a:ext cx="301686" cy="1200329"/>
              </a:xfrm>
              <a:prstGeom prst="rect">
                <a:avLst/>
              </a:prstGeom>
              <a:noFill/>
            </p:spPr>
            <p:txBody>
              <a:bodyPr wrap="none" rtlCol="0">
                <a:spAutoFit/>
              </a:bodyPr>
              <a:lstStyle/>
              <a:p>
                <a:r>
                  <a:rPr lang="en-US" dirty="0" smtClean="0"/>
                  <a:t>0</a:t>
                </a:r>
              </a:p>
              <a:p>
                <a:r>
                  <a:rPr lang="en-US" dirty="0" smtClean="0"/>
                  <a:t>0</a:t>
                </a:r>
              </a:p>
              <a:p>
                <a:r>
                  <a:rPr lang="en-US" dirty="0" smtClean="0"/>
                  <a:t>0</a:t>
                </a:r>
              </a:p>
              <a:p>
                <a:r>
                  <a:rPr lang="en-US" dirty="0" smtClean="0"/>
                  <a:t>1</a:t>
                </a:r>
                <a:endParaRPr lang="en-US" dirty="0"/>
              </a:p>
            </p:txBody>
          </p:sp>
          <p:sp>
            <p:nvSpPr>
              <p:cNvPr id="54" name="Double Brace 53"/>
              <p:cNvSpPr/>
              <p:nvPr/>
            </p:nvSpPr>
            <p:spPr>
              <a:xfrm>
                <a:off x="6052159" y="1084464"/>
                <a:ext cx="266417" cy="115505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6" name="Double Brace 155"/>
              <p:cNvSpPr/>
              <p:nvPr/>
            </p:nvSpPr>
            <p:spPr>
              <a:xfrm>
                <a:off x="6962269" y="1084464"/>
                <a:ext cx="266417" cy="1155056"/>
              </a:xfrm>
              <a:prstGeom prst="bracePair">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8" name="TextBox 157"/>
            <p:cNvSpPr txBox="1"/>
            <p:nvPr/>
          </p:nvSpPr>
          <p:spPr>
            <a:xfrm>
              <a:off x="7670802" y="1465438"/>
              <a:ext cx="2044149" cy="369332"/>
            </a:xfrm>
            <a:prstGeom prst="rect">
              <a:avLst/>
            </a:prstGeom>
            <a:noFill/>
          </p:spPr>
          <p:txBody>
            <a:bodyPr wrap="none" rtlCol="0">
              <a:spAutoFit/>
            </a:bodyPr>
            <a:lstStyle/>
            <a:p>
              <a:r>
                <a:rPr lang="en-US" dirty="0" smtClean="0"/>
                <a:t>Mig1 = </a:t>
              </a:r>
              <a:r>
                <a:rPr lang="en-US" dirty="0" smtClean="0">
                  <a:latin typeface="Symbol" panose="05050102010706020507" pitchFamily="18" charset="2"/>
                </a:rPr>
                <a:t>S</a:t>
              </a:r>
              <a:r>
                <a:rPr lang="en-US" baseline="-25000" dirty="0" smtClean="0"/>
                <a:t>i=1,2 </a:t>
              </a:r>
              <a:r>
                <a:rPr lang="en-US" dirty="0" smtClean="0"/>
                <a:t> </a:t>
              </a:r>
              <a:r>
                <a:rPr lang="en-US" dirty="0" err="1" smtClean="0"/>
                <a:t>a</a:t>
              </a:r>
              <a:r>
                <a:rPr lang="en-US" baseline="-25000" dirty="0" err="1" smtClean="0"/>
                <a:t>i</a:t>
              </a:r>
              <a:r>
                <a:rPr lang="en-US" baseline="-25000" dirty="0" smtClean="0"/>
                <a:t> </a:t>
              </a:r>
              <a:r>
                <a:rPr lang="en-US" dirty="0" smtClean="0"/>
                <a:t> v</a:t>
              </a:r>
              <a:r>
                <a:rPr lang="en-US" baseline="-25000" dirty="0" smtClean="0"/>
                <a:t>i</a:t>
              </a:r>
              <a:r>
                <a:rPr lang="en-US" dirty="0" smtClean="0"/>
                <a:t> =</a:t>
              </a:r>
              <a:r>
                <a:rPr lang="en-US" baseline="-25000" dirty="0" smtClean="0"/>
                <a:t> </a:t>
              </a:r>
              <a:r>
                <a:rPr lang="en-US" dirty="0" smtClean="0"/>
                <a:t> </a:t>
              </a:r>
              <a:endParaRPr lang="en-US" dirty="0"/>
            </a:p>
          </p:txBody>
        </p:sp>
        <p:sp>
          <p:nvSpPr>
            <p:cNvPr id="58" name="TextBox 57"/>
            <p:cNvSpPr txBox="1"/>
            <p:nvPr/>
          </p:nvSpPr>
          <p:spPr>
            <a:xfrm>
              <a:off x="9424382" y="1436193"/>
              <a:ext cx="1237839" cy="369332"/>
            </a:xfrm>
            <a:prstGeom prst="rect">
              <a:avLst/>
            </a:prstGeom>
            <a:noFill/>
          </p:spPr>
          <p:txBody>
            <a:bodyPr wrap="none" rtlCol="0">
              <a:spAutoFit/>
            </a:bodyPr>
            <a:lstStyle/>
            <a:p>
              <a:r>
                <a:rPr lang="en-US" dirty="0" smtClean="0"/>
                <a:t>1          +0.5</a:t>
              </a:r>
              <a:endParaRPr lang="en-US" dirty="0"/>
            </a:p>
          </p:txBody>
        </p:sp>
      </p:grpSp>
      <p:grpSp>
        <p:nvGrpSpPr>
          <p:cNvPr id="99" name="Group 98"/>
          <p:cNvGrpSpPr/>
          <p:nvPr/>
        </p:nvGrpSpPr>
        <p:grpSpPr>
          <a:xfrm>
            <a:off x="915919" y="929334"/>
            <a:ext cx="1003472" cy="910438"/>
            <a:chOff x="915919" y="929334"/>
            <a:chExt cx="1003472" cy="910438"/>
          </a:xfrm>
        </p:grpSpPr>
        <p:sp>
          <p:nvSpPr>
            <p:cNvPr id="97" name="TextBox 96"/>
            <p:cNvSpPr txBox="1"/>
            <p:nvPr/>
          </p:nvSpPr>
          <p:spPr>
            <a:xfrm>
              <a:off x="915919" y="929334"/>
              <a:ext cx="301686" cy="369332"/>
            </a:xfrm>
            <a:prstGeom prst="rect">
              <a:avLst/>
            </a:prstGeom>
            <a:noFill/>
          </p:spPr>
          <p:txBody>
            <a:bodyPr wrap="none" rtlCol="0">
              <a:spAutoFit/>
            </a:bodyPr>
            <a:lstStyle/>
            <a:p>
              <a:r>
                <a:rPr lang="en-US" dirty="0" smtClean="0"/>
                <a:t>1</a:t>
              </a:r>
              <a:endParaRPr lang="en-US" dirty="0"/>
            </a:p>
          </p:txBody>
        </p:sp>
        <p:sp>
          <p:nvSpPr>
            <p:cNvPr id="163" name="TextBox 162"/>
            <p:cNvSpPr txBox="1"/>
            <p:nvPr/>
          </p:nvSpPr>
          <p:spPr>
            <a:xfrm>
              <a:off x="1442979" y="1470440"/>
              <a:ext cx="476412" cy="369332"/>
            </a:xfrm>
            <a:prstGeom prst="rect">
              <a:avLst/>
            </a:prstGeom>
            <a:noFill/>
          </p:spPr>
          <p:txBody>
            <a:bodyPr wrap="none" rtlCol="0">
              <a:spAutoFit/>
            </a:bodyPr>
            <a:lstStyle/>
            <a:p>
              <a:r>
                <a:rPr lang="en-US" dirty="0" smtClean="0"/>
                <a:t>0.5</a:t>
              </a:r>
              <a:endParaRPr lang="en-US" dirty="0"/>
            </a:p>
          </p:txBody>
        </p:sp>
      </p:grpSp>
    </p:spTree>
    <p:extLst>
      <p:ext uri="{BB962C8B-B14F-4D97-AF65-F5344CB8AC3E}">
        <p14:creationId xmlns:p14="http://schemas.microsoft.com/office/powerpoint/2010/main" val="819744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P spid="174" grpId="0" animBg="1"/>
      <p:bldP spid="3" grpId="0" animBg="1"/>
      <p:bldP spid="38" grpId="0"/>
      <p:bldP spid="5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8184" y="3087488"/>
            <a:ext cx="5525872"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Mathematics of PCA</a:t>
            </a:r>
            <a:endParaRPr lang="en-US" sz="4400" dirty="0">
              <a:latin typeface="Times New Roman" panose="02020603050405020304" pitchFamily="18" charset="0"/>
              <a:cs typeface="Times New Roman" panose="02020603050405020304" pitchFamily="18" charset="0"/>
            </a:endParaRPr>
          </a:p>
        </p:txBody>
      </p:sp>
      <p:sp>
        <p:nvSpPr>
          <p:cNvPr id="173" name="TextBox 172"/>
          <p:cNvSpPr txBox="1"/>
          <p:nvPr/>
        </p:nvSpPr>
        <p:spPr>
          <a:xfrm>
            <a:off x="4433047" y="382030"/>
            <a:ext cx="3159839" cy="1200329"/>
          </a:xfrm>
          <a:prstGeom prst="rect">
            <a:avLst/>
          </a:prstGeom>
          <a:noFill/>
        </p:spPr>
        <p:txBody>
          <a:bodyPr wrap="none" rtlCol="0">
            <a:spAutoFit/>
          </a:bodyPr>
          <a:lstStyle/>
          <a:p>
            <a:r>
              <a:rPr lang="en-US" sz="72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Outline</a:t>
            </a:r>
            <a:endParaRPr lang="en-US" sz="7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951293" y="1863713"/>
            <a:ext cx="3913251"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Intuitive PCA</a:t>
            </a:r>
            <a:endParaRPr lang="en-US" sz="44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045075" y="4311263"/>
            <a:ext cx="9413283"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Examples of PCA: Simple Two Points</a:t>
            </a:r>
            <a:endParaRPr lang="en-US" sz="4400"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091966" y="5535038"/>
            <a:ext cx="2956259" cy="769441"/>
          </a:xfrm>
          <a:prstGeom prst="rect">
            <a:avLst/>
          </a:prstGeom>
          <a:noFill/>
        </p:spPr>
        <p:txBody>
          <a:bodyPr wrap="none" rtlCol="0">
            <a:spAutoFit/>
          </a:bodyPr>
          <a:lstStyle/>
          <a:p>
            <a:pPr marL="571500" indent="-571500">
              <a:buFont typeface="Arial" panose="020B0604020202020204" pitchFamily="34" charset="0"/>
              <a:buChar char="•"/>
            </a:pPr>
            <a:r>
              <a:rPr lang="en-US" sz="4400" dirty="0" smtClean="0">
                <a:latin typeface="Times New Roman" panose="02020603050405020304" pitchFamily="18" charset="0"/>
                <a:cs typeface="Times New Roman" panose="02020603050405020304" pitchFamily="18" charset="0"/>
              </a:rPr>
              <a:t>Summary</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6012966" y="4311263"/>
            <a:ext cx="4392343" cy="769441"/>
          </a:xfrm>
          <a:prstGeom prst="rect">
            <a:avLst/>
          </a:prstGeom>
          <a:solidFill>
            <a:srgbClr val="FF0000">
              <a:alpha val="27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31159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 name="Group 65"/>
          <p:cNvGrpSpPr/>
          <p:nvPr/>
        </p:nvGrpSpPr>
        <p:grpSpPr>
          <a:xfrm>
            <a:off x="3184109" y="2164547"/>
            <a:ext cx="2890150" cy="1219200"/>
            <a:chOff x="3195225" y="2146293"/>
            <a:chExt cx="2890150" cy="1219200"/>
          </a:xfrm>
        </p:grpSpPr>
        <p:grpSp>
          <p:nvGrpSpPr>
            <p:cNvPr id="74" name="Group 73"/>
            <p:cNvGrpSpPr/>
            <p:nvPr/>
          </p:nvGrpSpPr>
          <p:grpSpPr>
            <a:xfrm>
              <a:off x="3195225" y="2146293"/>
              <a:ext cx="2328202" cy="1219200"/>
              <a:chOff x="196467" y="2146293"/>
              <a:chExt cx="2328202" cy="1219200"/>
            </a:xfrm>
          </p:grpSpPr>
          <p:sp>
            <p:nvSpPr>
              <p:cNvPr id="75" name="TextBox 74"/>
              <p:cNvSpPr txBox="1"/>
              <p:nvPr/>
            </p:nvSpPr>
            <p:spPr>
              <a:xfrm>
                <a:off x="196467" y="2340395"/>
                <a:ext cx="1178528" cy="830997"/>
              </a:xfrm>
              <a:prstGeom prst="rect">
                <a:avLst/>
              </a:prstGeom>
              <a:noFill/>
            </p:spPr>
            <p:txBody>
              <a:bodyPr wrap="none" rtlCol="0">
                <a:spAutoFit/>
              </a:bodyPr>
              <a:lstStyle/>
              <a:p>
                <a:r>
                  <a:rPr lang="en-US" sz="4400" dirty="0" smtClean="0">
                    <a:latin typeface="Times New Roman" panose="02020603050405020304" pitchFamily="18" charset="0"/>
                    <a:cs typeface="Times New Roman" panose="02020603050405020304" pitchFamily="18" charset="0"/>
                  </a:rPr>
                  <a:t>X </a:t>
                </a:r>
                <a:r>
                  <a:rPr lang="en-US" sz="4800" dirty="0" smtClean="0"/>
                  <a:t>= </a:t>
                </a:r>
                <a:endParaRPr lang="en-US" sz="4800" dirty="0"/>
              </a:p>
            </p:txBody>
          </p:sp>
          <p:sp>
            <p:nvSpPr>
              <p:cNvPr id="76" name="TextBox 75"/>
              <p:cNvSpPr txBox="1"/>
              <p:nvPr/>
            </p:nvSpPr>
            <p:spPr>
              <a:xfrm>
                <a:off x="1301257" y="2217284"/>
                <a:ext cx="1223412" cy="1077218"/>
              </a:xfrm>
              <a:prstGeom prst="rect">
                <a:avLst/>
              </a:prstGeom>
              <a:noFill/>
            </p:spPr>
            <p:txBody>
              <a:bodyPr wrap="none" rtlCol="0">
                <a:spAutoFit/>
              </a:bodyPr>
              <a:lstStyle/>
              <a:p>
                <a:pPr marL="342900" indent="-342900">
                  <a:buAutoNum type="arabicPlain"/>
                </a:pPr>
                <a:r>
                  <a:rPr lang="en-US" sz="3200" dirty="0" smtClean="0"/>
                  <a:t>     1</a:t>
                </a:r>
              </a:p>
              <a:p>
                <a:r>
                  <a:rPr lang="en-US" sz="3200" dirty="0" smtClean="0"/>
                  <a:t>-1    -1</a:t>
                </a:r>
                <a:endParaRPr lang="en-US" sz="3200" dirty="0"/>
              </a:p>
            </p:txBody>
          </p:sp>
          <p:sp>
            <p:nvSpPr>
              <p:cNvPr id="77" name="Double Bracket 76"/>
              <p:cNvSpPr/>
              <p:nvPr/>
            </p:nvSpPr>
            <p:spPr>
              <a:xfrm>
                <a:off x="1301257" y="2146293"/>
                <a:ext cx="1223412" cy="12192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2" name="TextBox 61"/>
            <p:cNvSpPr txBox="1"/>
            <p:nvPr/>
          </p:nvSpPr>
          <p:spPr>
            <a:xfrm>
              <a:off x="5450265" y="2533648"/>
              <a:ext cx="635110" cy="369332"/>
            </a:xfrm>
            <a:prstGeom prst="rect">
              <a:avLst/>
            </a:prstGeom>
            <a:noFill/>
          </p:spPr>
          <p:txBody>
            <a:bodyPr wrap="none" rtlCol="0">
              <a:spAutoFit/>
            </a:bodyPr>
            <a:lstStyle/>
            <a:p>
              <a:r>
                <a:rPr lang="en-US" dirty="0" smtClean="0"/>
                <a:t>1/</a:t>
              </a:r>
              <a:r>
                <a:rPr lang="en-US" dirty="0" smtClean="0">
                  <a:sym typeface="Symbol" panose="05050102010706020507" pitchFamily="18" charset="2"/>
                </a:rPr>
                <a:t>2</a:t>
              </a:r>
              <a:endParaRPr lang="en-US" dirty="0"/>
            </a:p>
          </p:txBody>
        </p:sp>
      </p:grpSp>
      <p:cxnSp>
        <p:nvCxnSpPr>
          <p:cNvPr id="43" name="Straight Connector 42"/>
          <p:cNvCxnSpPr/>
          <p:nvPr/>
        </p:nvCxnSpPr>
        <p:spPr>
          <a:xfrm>
            <a:off x="9525000" y="3769719"/>
            <a:ext cx="19050" cy="1250299"/>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8686800" y="4426440"/>
            <a:ext cx="171450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9906000" y="3769719"/>
            <a:ext cx="190500" cy="20016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8896350" y="4782914"/>
            <a:ext cx="190500" cy="200165"/>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10382250" y="3632403"/>
            <a:ext cx="1226618" cy="369332"/>
          </a:xfrm>
          <a:prstGeom prst="rect">
            <a:avLst/>
          </a:prstGeom>
          <a:noFill/>
        </p:spPr>
        <p:txBody>
          <a:bodyPr wrap="none" rtlCol="0">
            <a:spAutoFit/>
          </a:bodyPr>
          <a:lstStyle/>
          <a:p>
            <a:r>
              <a:rPr lang="en-US" dirty="0" smtClean="0"/>
              <a:t>( 1  1) = </a:t>
            </a:r>
            <a:r>
              <a:rPr lang="en-US" b="1" dirty="0" smtClean="0">
                <a:latin typeface="Times New Roman" panose="02020603050405020304" pitchFamily="18" charset="0"/>
                <a:cs typeface="Times New Roman" panose="02020603050405020304" pitchFamily="18" charset="0"/>
              </a:rPr>
              <a:t>x</a:t>
            </a:r>
            <a:r>
              <a:rPr lang="en-US" baseline="30000" dirty="0" smtClean="0"/>
              <a:t>(1)</a:t>
            </a:r>
            <a:endParaRPr lang="en-US" dirty="0"/>
          </a:p>
        </p:txBody>
      </p:sp>
      <p:sp>
        <p:nvSpPr>
          <p:cNvPr id="72" name="TextBox 71"/>
          <p:cNvSpPr txBox="1"/>
          <p:nvPr/>
        </p:nvSpPr>
        <p:spPr>
          <a:xfrm>
            <a:off x="8078811" y="4990378"/>
            <a:ext cx="1436612"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x</a:t>
            </a:r>
            <a:r>
              <a:rPr lang="en-US" baseline="30000" dirty="0" smtClean="0">
                <a:latin typeface="Times New Roman" panose="02020603050405020304" pitchFamily="18" charset="0"/>
                <a:cs typeface="Times New Roman" panose="02020603050405020304" pitchFamily="18" charset="0"/>
              </a:rPr>
              <a:t>(2)</a:t>
            </a:r>
            <a:r>
              <a:rPr lang="en-US" dirty="0" smtClean="0">
                <a:latin typeface="Times New Roman" panose="02020603050405020304" pitchFamily="18" charset="0"/>
                <a:cs typeface="Times New Roman" panose="02020603050405020304" pitchFamily="18" charset="0"/>
              </a:rPr>
              <a:t>=  ( -1  -1)</a:t>
            </a:r>
            <a:endParaRPr lang="en-US" dirty="0">
              <a:latin typeface="Times New Roman" panose="02020603050405020304" pitchFamily="18" charset="0"/>
              <a:cs typeface="Times New Roman" panose="02020603050405020304" pitchFamily="18" charset="0"/>
            </a:endParaRPr>
          </a:p>
        </p:txBody>
      </p:sp>
      <p:sp>
        <p:nvSpPr>
          <p:cNvPr id="60" name="Rectangle 59"/>
          <p:cNvSpPr/>
          <p:nvPr/>
        </p:nvSpPr>
        <p:spPr>
          <a:xfrm>
            <a:off x="4255131" y="2264323"/>
            <a:ext cx="1223412" cy="509945"/>
          </a:xfrm>
          <a:prstGeom prst="rect">
            <a:avLst/>
          </a:prstGeom>
          <a:solidFill>
            <a:srgbClr val="FF000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4300015" y="2759182"/>
            <a:ext cx="1223412" cy="509945"/>
          </a:xfrm>
          <a:prstGeom prst="rect">
            <a:avLst/>
          </a:prstGeom>
          <a:solidFill>
            <a:srgbClr val="00B0F0">
              <a:alpha val="2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p:cNvSpPr txBox="1"/>
          <p:nvPr/>
        </p:nvSpPr>
        <p:spPr>
          <a:xfrm>
            <a:off x="8435191" y="2914714"/>
            <a:ext cx="2751587"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Average x</a:t>
            </a:r>
            <a:r>
              <a:rPr lang="en-US" baseline="30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and x</a:t>
            </a:r>
            <a:r>
              <a:rPr lang="en-US" baseline="30000" dirty="0" smtClean="0">
                <a:latin typeface="Times New Roman" panose="02020603050405020304" pitchFamily="18" charset="0"/>
                <a:cs typeface="Times New Roman" panose="02020603050405020304" pitchFamily="18" charset="0"/>
              </a:rPr>
              <a:t>(2) </a:t>
            </a:r>
            <a:r>
              <a:rPr lang="en-US" dirty="0" smtClean="0">
                <a:latin typeface="Times New Roman" panose="02020603050405020304" pitchFamily="18" charset="0"/>
                <a:cs typeface="Times New Roman" panose="02020603050405020304" pitchFamily="18" charset="0"/>
              </a:rPr>
              <a:t> is zero</a:t>
            </a:r>
            <a:endParaRPr lang="en-US" dirty="0">
              <a:latin typeface="Times New Roman" panose="02020603050405020304" pitchFamily="18" charset="0"/>
              <a:cs typeface="Times New Roman" panose="02020603050405020304" pitchFamily="18" charset="0"/>
            </a:endParaRPr>
          </a:p>
        </p:txBody>
      </p:sp>
      <p:grpSp>
        <p:nvGrpSpPr>
          <p:cNvPr id="65" name="Group 64"/>
          <p:cNvGrpSpPr/>
          <p:nvPr/>
        </p:nvGrpSpPr>
        <p:grpSpPr>
          <a:xfrm>
            <a:off x="205394" y="2200320"/>
            <a:ext cx="2903039" cy="1219200"/>
            <a:chOff x="196467" y="2146293"/>
            <a:chExt cx="2903039" cy="1219200"/>
          </a:xfrm>
        </p:grpSpPr>
        <p:grpSp>
          <p:nvGrpSpPr>
            <p:cNvPr id="25" name="Group 24"/>
            <p:cNvGrpSpPr/>
            <p:nvPr/>
          </p:nvGrpSpPr>
          <p:grpSpPr>
            <a:xfrm>
              <a:off x="196467" y="2146293"/>
              <a:ext cx="2328202" cy="1219200"/>
              <a:chOff x="196467" y="2146293"/>
              <a:chExt cx="2328202" cy="1219200"/>
            </a:xfrm>
          </p:grpSpPr>
          <p:sp>
            <p:nvSpPr>
              <p:cNvPr id="4" name="TextBox 3"/>
              <p:cNvSpPr txBox="1"/>
              <p:nvPr/>
            </p:nvSpPr>
            <p:spPr>
              <a:xfrm>
                <a:off x="196467" y="2340395"/>
                <a:ext cx="1266693" cy="830997"/>
              </a:xfrm>
              <a:prstGeom prst="rect">
                <a:avLst/>
              </a:prstGeom>
              <a:noFill/>
            </p:spPr>
            <p:txBody>
              <a:bodyPr wrap="none" rtlCol="0">
                <a:spAutoFit/>
              </a:bodyPr>
              <a:lstStyle/>
              <a:p>
                <a:r>
                  <a:rPr lang="en-US" sz="4400" dirty="0" smtClean="0">
                    <a:latin typeface="Times New Roman" panose="02020603050405020304" pitchFamily="18" charset="0"/>
                    <a:cs typeface="Times New Roman" panose="02020603050405020304" pitchFamily="18" charset="0"/>
                  </a:rPr>
                  <a:t>X</a:t>
                </a:r>
                <a:r>
                  <a:rPr lang="en-US" sz="4400" baseline="30000" dirty="0" smtClean="0">
                    <a:latin typeface="Times New Roman" panose="02020603050405020304" pitchFamily="18" charset="0"/>
                    <a:cs typeface="Times New Roman" panose="02020603050405020304" pitchFamily="18" charset="0"/>
                  </a:rPr>
                  <a:t>T</a:t>
                </a:r>
                <a:r>
                  <a:rPr lang="en-US" sz="4800" dirty="0" smtClean="0"/>
                  <a:t>= </a:t>
                </a:r>
                <a:endParaRPr lang="en-US" sz="4800" dirty="0"/>
              </a:p>
            </p:txBody>
          </p:sp>
          <p:sp>
            <p:nvSpPr>
              <p:cNvPr id="8" name="TextBox 7"/>
              <p:cNvSpPr txBox="1"/>
              <p:nvPr/>
            </p:nvSpPr>
            <p:spPr>
              <a:xfrm>
                <a:off x="1301257" y="2217284"/>
                <a:ext cx="1143262" cy="1077218"/>
              </a:xfrm>
              <a:prstGeom prst="rect">
                <a:avLst/>
              </a:prstGeom>
              <a:noFill/>
            </p:spPr>
            <p:txBody>
              <a:bodyPr wrap="none" rtlCol="0">
                <a:spAutoFit/>
              </a:bodyPr>
              <a:lstStyle/>
              <a:p>
                <a:pPr marL="342900" indent="-342900">
                  <a:buAutoNum type="arabicPlain"/>
                </a:pPr>
                <a:r>
                  <a:rPr lang="en-US" sz="3200" dirty="0" smtClean="0"/>
                  <a:t>   -1</a:t>
                </a:r>
              </a:p>
              <a:p>
                <a:r>
                  <a:rPr lang="en-US" sz="3200" dirty="0" smtClean="0"/>
                  <a:t>1    -1</a:t>
                </a:r>
                <a:endParaRPr lang="en-US" sz="3200" dirty="0"/>
              </a:p>
            </p:txBody>
          </p:sp>
          <p:sp>
            <p:nvSpPr>
              <p:cNvPr id="9" name="Double Bracket 8"/>
              <p:cNvSpPr/>
              <p:nvPr/>
            </p:nvSpPr>
            <p:spPr>
              <a:xfrm>
                <a:off x="1301257" y="2146293"/>
                <a:ext cx="1223412" cy="12192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88" name="TextBox 87"/>
            <p:cNvSpPr txBox="1"/>
            <p:nvPr/>
          </p:nvSpPr>
          <p:spPr>
            <a:xfrm>
              <a:off x="2464396" y="2571227"/>
              <a:ext cx="635110" cy="369332"/>
            </a:xfrm>
            <a:prstGeom prst="rect">
              <a:avLst/>
            </a:prstGeom>
            <a:noFill/>
          </p:spPr>
          <p:txBody>
            <a:bodyPr wrap="none" rtlCol="0">
              <a:spAutoFit/>
            </a:bodyPr>
            <a:lstStyle/>
            <a:p>
              <a:r>
                <a:rPr lang="en-US" dirty="0" smtClean="0"/>
                <a:t>1/</a:t>
              </a:r>
              <a:r>
                <a:rPr lang="en-US" dirty="0" smtClean="0">
                  <a:sym typeface="Symbol" panose="05050102010706020507" pitchFamily="18" charset="2"/>
                </a:rPr>
                <a:t>2</a:t>
              </a:r>
              <a:endParaRPr lang="en-US" dirty="0"/>
            </a:p>
          </p:txBody>
        </p:sp>
      </p:grpSp>
      <p:grpSp>
        <p:nvGrpSpPr>
          <p:cNvPr id="67" name="Group 66"/>
          <p:cNvGrpSpPr/>
          <p:nvPr/>
        </p:nvGrpSpPr>
        <p:grpSpPr>
          <a:xfrm>
            <a:off x="1255480" y="3546655"/>
            <a:ext cx="3611357" cy="2090399"/>
            <a:chOff x="1374102" y="3488604"/>
            <a:chExt cx="3611357" cy="2090399"/>
          </a:xfrm>
        </p:grpSpPr>
        <p:sp>
          <p:nvSpPr>
            <p:cNvPr id="82" name="TextBox 81"/>
            <p:cNvSpPr txBox="1"/>
            <p:nvPr/>
          </p:nvSpPr>
          <p:spPr>
            <a:xfrm>
              <a:off x="1374102" y="4593973"/>
              <a:ext cx="2074607" cy="830997"/>
            </a:xfrm>
            <a:prstGeom prst="rect">
              <a:avLst/>
            </a:prstGeom>
            <a:noFill/>
          </p:spPr>
          <p:txBody>
            <a:bodyPr wrap="none" rtlCol="0">
              <a:spAutoFit/>
            </a:bodyPr>
            <a:lstStyle/>
            <a:p>
              <a:r>
                <a:rPr lang="en-US" sz="4400" dirty="0" smtClean="0">
                  <a:latin typeface="Times New Roman" panose="02020603050405020304" pitchFamily="18" charset="0"/>
                  <a:cs typeface="Times New Roman" panose="02020603050405020304" pitchFamily="18" charset="0"/>
                </a:rPr>
                <a:t>X</a:t>
              </a:r>
              <a:r>
                <a:rPr lang="en-US" sz="4400" baseline="30000" dirty="0" smtClean="0">
                  <a:latin typeface="Times New Roman" panose="02020603050405020304" pitchFamily="18" charset="0"/>
                  <a:cs typeface="Times New Roman" panose="02020603050405020304" pitchFamily="18" charset="0"/>
                </a:rPr>
                <a:t>T</a:t>
              </a:r>
              <a:r>
                <a:rPr lang="en-US" sz="4800" dirty="0" smtClean="0">
                  <a:latin typeface="Times New Roman" panose="02020603050405020304" pitchFamily="18" charset="0"/>
                  <a:cs typeface="Times New Roman" panose="02020603050405020304" pitchFamily="18" charset="0"/>
                </a:rPr>
                <a:t>X =  </a:t>
              </a:r>
              <a:endParaRPr lang="en-US" sz="4800" dirty="0">
                <a:latin typeface="Times New Roman" panose="02020603050405020304" pitchFamily="18" charset="0"/>
                <a:cs typeface="Times New Roman" panose="02020603050405020304" pitchFamily="18" charset="0"/>
              </a:endParaRPr>
            </a:p>
          </p:txBody>
        </p:sp>
        <p:grpSp>
          <p:nvGrpSpPr>
            <p:cNvPr id="83" name="Group 82"/>
            <p:cNvGrpSpPr/>
            <p:nvPr/>
          </p:nvGrpSpPr>
          <p:grpSpPr>
            <a:xfrm>
              <a:off x="3762047" y="4359803"/>
              <a:ext cx="1223412" cy="1219200"/>
              <a:chOff x="1301257" y="2146293"/>
              <a:chExt cx="1223412" cy="1219200"/>
            </a:xfrm>
          </p:grpSpPr>
          <p:sp>
            <p:nvSpPr>
              <p:cNvPr id="85" name="TextBox 84"/>
              <p:cNvSpPr txBox="1"/>
              <p:nvPr/>
            </p:nvSpPr>
            <p:spPr>
              <a:xfrm>
                <a:off x="1301257" y="2217284"/>
                <a:ext cx="1066318" cy="1077218"/>
              </a:xfrm>
              <a:prstGeom prst="rect">
                <a:avLst/>
              </a:prstGeom>
              <a:noFill/>
            </p:spPr>
            <p:txBody>
              <a:bodyPr wrap="none" rtlCol="0">
                <a:spAutoFit/>
              </a:bodyPr>
              <a:lstStyle/>
              <a:p>
                <a:pPr marL="342900" indent="-342900">
                  <a:buAutoNum type="arabicPlain"/>
                </a:pPr>
                <a:r>
                  <a:rPr lang="en-US" sz="3200" dirty="0" smtClean="0"/>
                  <a:t>   1</a:t>
                </a:r>
              </a:p>
              <a:p>
                <a:r>
                  <a:rPr lang="en-US" sz="3200" dirty="0" smtClean="0"/>
                  <a:t>1     1</a:t>
                </a:r>
                <a:endParaRPr lang="en-US" sz="3200" dirty="0"/>
              </a:p>
            </p:txBody>
          </p:sp>
          <p:sp>
            <p:nvSpPr>
              <p:cNvPr id="86" name="Double Bracket 85"/>
              <p:cNvSpPr/>
              <p:nvPr/>
            </p:nvSpPr>
            <p:spPr>
              <a:xfrm>
                <a:off x="1301257" y="2146293"/>
                <a:ext cx="1223412" cy="1219200"/>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cxnSp>
          <p:nvCxnSpPr>
            <p:cNvPr id="64" name="Straight Arrow Connector 63"/>
            <p:cNvCxnSpPr/>
            <p:nvPr/>
          </p:nvCxnSpPr>
          <p:spPr>
            <a:xfrm>
              <a:off x="3374686" y="3488604"/>
              <a:ext cx="0" cy="52298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68" name="TextBox 67"/>
          <p:cNvSpPr txBox="1"/>
          <p:nvPr/>
        </p:nvSpPr>
        <p:spPr>
          <a:xfrm>
            <a:off x="1355733" y="4296146"/>
            <a:ext cx="1874103" cy="369332"/>
          </a:xfrm>
          <a:prstGeom prst="rect">
            <a:avLst/>
          </a:prstGeom>
          <a:noFill/>
        </p:spPr>
        <p:txBody>
          <a:bodyPr wrap="none" rtlCol="0">
            <a:spAutoFit/>
          </a:bodyPr>
          <a:lstStyle/>
          <a:p>
            <a:r>
              <a:rPr lang="en-US" dirty="0" smtClean="0"/>
              <a:t>Covariance matrix</a:t>
            </a:r>
            <a:endParaRPr lang="en-US" dirty="0"/>
          </a:p>
        </p:txBody>
      </p:sp>
      <p:grpSp>
        <p:nvGrpSpPr>
          <p:cNvPr id="10" name="Group 9"/>
          <p:cNvGrpSpPr/>
          <p:nvPr/>
        </p:nvGrpSpPr>
        <p:grpSpPr>
          <a:xfrm>
            <a:off x="3596441" y="1450303"/>
            <a:ext cx="1404552" cy="1946143"/>
            <a:chOff x="3596441" y="1450303"/>
            <a:chExt cx="1404552" cy="1946143"/>
          </a:xfrm>
        </p:grpSpPr>
        <p:grpSp>
          <p:nvGrpSpPr>
            <p:cNvPr id="6" name="Group 5"/>
            <p:cNvGrpSpPr/>
            <p:nvPr/>
          </p:nvGrpSpPr>
          <p:grpSpPr>
            <a:xfrm>
              <a:off x="3596441" y="1450303"/>
              <a:ext cx="1404552" cy="389979"/>
              <a:chOff x="4500979" y="1455938"/>
              <a:chExt cx="1404552" cy="389979"/>
            </a:xfrm>
          </p:grpSpPr>
          <mc:AlternateContent xmlns:mc="http://schemas.openxmlformats.org/markup-compatibility/2006" xmlns:a14="http://schemas.microsoft.com/office/drawing/2010/main">
            <mc:Choice Requires="a14">
              <p:sp>
                <p:nvSpPr>
                  <p:cNvPr id="2" name="TextBox 1"/>
                  <p:cNvSpPr txBox="1"/>
                  <p:nvPr/>
                </p:nvSpPr>
                <p:spPr>
                  <a:xfrm>
                    <a:off x="4500979" y="1455938"/>
                    <a:ext cx="1404552" cy="389979"/>
                  </a:xfrm>
                  <a:prstGeom prst="rect">
                    <a:avLst/>
                  </a:prstGeom>
                  <a:noFill/>
                </p:spPr>
                <p:txBody>
                  <a:bodyPr wrap="none" rtlCol="0">
                    <a:spAutoFit/>
                  </a:bodyPr>
                  <a:lstStyle/>
                  <a:p>
                    <a:r>
                      <a:rPr lang="en-US" dirty="0" smtClean="0">
                        <a:ea typeface="Cambria Math" panose="02040503050406030204" pitchFamily="18" charset="0"/>
                      </a:rPr>
                      <a:t>½ </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smtClean="0"/>
                      <a:t>(1</a:t>
                    </a:r>
                    <a:r>
                      <a:rPr lang="en-US" baseline="30000" dirty="0" smtClean="0"/>
                      <a:t>2</a:t>
                    </a:r>
                    <a:r>
                      <a:rPr lang="en-US" dirty="0" smtClean="0"/>
                      <a:t>+(-1)</a:t>
                    </a:r>
                    <a:r>
                      <a:rPr lang="en-US" baseline="30000" dirty="0" smtClean="0"/>
                      <a:t>2</a:t>
                    </a:r>
                    <a:r>
                      <a:rPr lang="en-US" dirty="0" smtClean="0"/>
                      <a:t>)</a:t>
                    </a:r>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500979" y="1455938"/>
                    <a:ext cx="1404552" cy="389979"/>
                  </a:xfrm>
                  <a:prstGeom prst="rect">
                    <a:avLst/>
                  </a:prstGeom>
                  <a:blipFill>
                    <a:blip r:embed="rId2"/>
                    <a:stretch>
                      <a:fillRect l="-3913" t="-3125" r="-3913" b="-25000"/>
                    </a:stretch>
                  </a:blipFill>
                </p:spPr>
                <p:txBody>
                  <a:bodyPr/>
                  <a:lstStyle/>
                  <a:p>
                    <a:r>
                      <a:rPr lang="en-US">
                        <a:noFill/>
                      </a:rPr>
                      <a:t> </a:t>
                    </a:r>
                  </a:p>
                </p:txBody>
              </p:sp>
            </mc:Fallback>
          </mc:AlternateContent>
          <p:cxnSp>
            <p:nvCxnSpPr>
              <p:cNvPr id="5" name="Straight Connector 4"/>
              <p:cNvCxnSpPr/>
              <p:nvPr/>
            </p:nvCxnSpPr>
            <p:spPr>
              <a:xfrm>
                <a:off x="4709743" y="1516785"/>
                <a:ext cx="1176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7" name="Rectangle 6"/>
            <p:cNvSpPr/>
            <p:nvPr/>
          </p:nvSpPr>
          <p:spPr>
            <a:xfrm>
              <a:off x="4362637" y="2271311"/>
              <a:ext cx="504200" cy="1125135"/>
            </a:xfrm>
            <a:prstGeom prst="rect">
              <a:avLst/>
            </a:prstGeom>
            <a:solidFill>
              <a:srgbClr val="00B05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6269478" y="899560"/>
            <a:ext cx="1292873" cy="1371751"/>
            <a:chOff x="6269478" y="899560"/>
            <a:chExt cx="1292873" cy="1371751"/>
          </a:xfrm>
        </p:grpSpPr>
        <p:pic>
          <p:nvPicPr>
            <p:cNvPr id="13" name="Picture 12"/>
            <p:cNvPicPr>
              <a:picLocks noChangeAspect="1"/>
            </p:cNvPicPr>
            <p:nvPr/>
          </p:nvPicPr>
          <p:blipFill>
            <a:blip r:embed="rId3"/>
            <a:stretch>
              <a:fillRect/>
            </a:stretch>
          </p:blipFill>
          <p:spPr>
            <a:xfrm>
              <a:off x="6317614" y="899560"/>
              <a:ext cx="1244737" cy="1371751"/>
            </a:xfrm>
            <a:prstGeom prst="rect">
              <a:avLst/>
            </a:prstGeom>
          </p:spPr>
        </p:pic>
        <p:sp>
          <p:nvSpPr>
            <p:cNvPr id="14" name="Freeform 13"/>
            <p:cNvSpPr/>
            <p:nvPr/>
          </p:nvSpPr>
          <p:spPr>
            <a:xfrm>
              <a:off x="6269478" y="1518082"/>
              <a:ext cx="461186" cy="346229"/>
            </a:xfrm>
            <a:custGeom>
              <a:avLst/>
              <a:gdLst>
                <a:gd name="connsiteX0" fmla="*/ 166833 w 461186"/>
                <a:gd name="connsiteY0" fmla="*/ 284085 h 346229"/>
                <a:gd name="connsiteX1" fmla="*/ 459796 w 461186"/>
                <a:gd name="connsiteY1" fmla="*/ 106532 h 346229"/>
                <a:gd name="connsiteX2" fmla="*/ 60301 w 461186"/>
                <a:gd name="connsiteY2" fmla="*/ 0 h 346229"/>
                <a:gd name="connsiteX3" fmla="*/ 15912 w 461186"/>
                <a:gd name="connsiteY3" fmla="*/ 106532 h 346229"/>
                <a:gd name="connsiteX4" fmla="*/ 202343 w 461186"/>
                <a:gd name="connsiteY4" fmla="*/ 346229 h 346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186" h="346229">
                  <a:moveTo>
                    <a:pt x="166833" y="284085"/>
                  </a:moveTo>
                  <a:cubicBezTo>
                    <a:pt x="322192" y="218982"/>
                    <a:pt x="477551" y="153879"/>
                    <a:pt x="459796" y="106532"/>
                  </a:cubicBezTo>
                  <a:cubicBezTo>
                    <a:pt x="442041" y="59185"/>
                    <a:pt x="134282" y="0"/>
                    <a:pt x="60301" y="0"/>
                  </a:cubicBezTo>
                  <a:cubicBezTo>
                    <a:pt x="-13680" y="0"/>
                    <a:pt x="-7762" y="48827"/>
                    <a:pt x="15912" y="106532"/>
                  </a:cubicBezTo>
                  <a:cubicBezTo>
                    <a:pt x="39586" y="164237"/>
                    <a:pt x="120964" y="255233"/>
                    <a:pt x="202343" y="346229"/>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3" name="TextBox 172"/>
          <p:cNvSpPr txBox="1"/>
          <p:nvPr/>
        </p:nvSpPr>
        <p:spPr>
          <a:xfrm>
            <a:off x="417362" y="134596"/>
            <a:ext cx="11505842" cy="923330"/>
          </a:xfrm>
          <a:prstGeom prst="rect">
            <a:avLst/>
          </a:prstGeom>
          <a:noFill/>
        </p:spPr>
        <p:txBody>
          <a:bodyPr wrap="none" rtlCol="0">
            <a:spAutoFit/>
          </a:bodyPr>
          <a:lstStyle/>
          <a:p>
            <a:r>
              <a:rPr lang="en-US" sz="5400" b="1" dirty="0" smtClean="0">
                <a:solidFill>
                  <a:srgbClr val="FF0000"/>
                </a:solidFill>
                <a:effectLst>
                  <a:outerShdw blurRad="38100" dist="38100" dir="2700000" algn="tl">
                    <a:srgbClr val="000000">
                      <a:alpha val="43137"/>
                    </a:srgbClr>
                  </a:outerShdw>
                </a:effectLst>
              </a:rPr>
              <a:t>Example: Principal Component Analysis</a:t>
            </a:r>
            <a:endParaRPr lang="en-US" sz="5400" b="1" dirty="0">
              <a:solidFill>
                <a:srgbClr val="FF0000"/>
              </a:solidFill>
              <a:effectLst>
                <a:outerShdw blurRad="38100" dist="38100" dir="2700000" algn="tl">
                  <a:srgbClr val="000000">
                    <a:alpha val="43137"/>
                  </a:srgbClr>
                </a:outerShdw>
              </a:effectLst>
            </a:endParaRPr>
          </a:p>
        </p:txBody>
      </p:sp>
      <p:sp>
        <p:nvSpPr>
          <p:cNvPr id="44" name="Rectangle 43"/>
          <p:cNvSpPr/>
          <p:nvPr/>
        </p:nvSpPr>
        <p:spPr>
          <a:xfrm>
            <a:off x="6514953" y="1761900"/>
            <a:ext cx="504200" cy="596750"/>
          </a:xfrm>
          <a:prstGeom prst="rect">
            <a:avLst/>
          </a:prstGeom>
          <a:solidFill>
            <a:srgbClr val="00B05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269478" y="967666"/>
            <a:ext cx="1429305" cy="13909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1266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72" grpId="0"/>
      <p:bldP spid="60" grpId="0" animBg="1"/>
      <p:bldP spid="79" grpId="0" animBg="1"/>
      <p:bldP spid="61" grpId="0"/>
      <p:bldP spid="68" grpId="0"/>
      <p:bldP spid="44" grpId="0" animBg="1"/>
      <p:bldP spid="1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15715</TotalTime>
  <Words>5260</Words>
  <Application>Microsoft Office PowerPoint</Application>
  <PresentationFormat>Widescreen</PresentationFormat>
  <Paragraphs>1001</Paragraphs>
  <Slides>58</Slides>
  <Notes>0</Notes>
  <HiddenSlides>23</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58</vt:i4>
      </vt:variant>
    </vt:vector>
  </HeadingPairs>
  <TitlesOfParts>
    <vt:vector size="79" baseType="lpstr">
      <vt:lpstr>Arial</vt:lpstr>
      <vt:lpstr>Book Antiqua</vt:lpstr>
      <vt:lpstr>Calibri</vt:lpstr>
      <vt:lpstr>Calibri Light</vt:lpstr>
      <vt:lpstr>Cambria Math</vt:lpstr>
      <vt:lpstr>CMBX10</vt:lpstr>
      <vt:lpstr>CMCSC10</vt:lpstr>
      <vt:lpstr>CMR10</vt:lpstr>
      <vt:lpstr>CMSL12</vt:lpstr>
      <vt:lpstr>Consolas</vt:lpstr>
      <vt:lpstr>Courier New</vt:lpstr>
      <vt:lpstr>Helvetica</vt:lpstr>
      <vt:lpstr>ibm-plex-sans</vt:lpstr>
      <vt:lpstr>NexusSans</vt:lpstr>
      <vt:lpstr>NexusSerif</vt:lpstr>
      <vt:lpstr>Palatino-Roman</vt:lpstr>
      <vt:lpstr>Symbol</vt:lpstr>
      <vt:lpstr>Times New Roman</vt:lpstr>
      <vt:lpstr>Times New Roman,Italic</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Gerard T. Schuster</dc:creator>
  <cp:lastModifiedBy>Gerard T. Schuster</cp:lastModifiedBy>
  <cp:revision>260</cp:revision>
  <cp:lastPrinted>2020-11-26T17:20:55Z</cp:lastPrinted>
  <dcterms:created xsi:type="dcterms:W3CDTF">2017-12-05T21:24:47Z</dcterms:created>
  <dcterms:modified xsi:type="dcterms:W3CDTF">2020-12-03T13:40:32Z</dcterms:modified>
</cp:coreProperties>
</file>