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40" r:id="rId3"/>
    <p:sldId id="343" r:id="rId4"/>
    <p:sldId id="300" r:id="rId5"/>
    <p:sldId id="301" r:id="rId6"/>
    <p:sldId id="303" r:id="rId7"/>
    <p:sldId id="302" r:id="rId8"/>
    <p:sldId id="341" r:id="rId9"/>
    <p:sldId id="338" r:id="rId10"/>
    <p:sldId id="318" r:id="rId11"/>
    <p:sldId id="319" r:id="rId12"/>
    <p:sldId id="342" r:id="rId13"/>
    <p:sldId id="275" r:id="rId14"/>
    <p:sldId id="352" r:id="rId15"/>
    <p:sldId id="363" r:id="rId16"/>
    <p:sldId id="364" r:id="rId17"/>
    <p:sldId id="365" r:id="rId18"/>
    <p:sldId id="256" r:id="rId19"/>
    <p:sldId id="262" r:id="rId20"/>
    <p:sldId id="263" r:id="rId21"/>
    <p:sldId id="348" r:id="rId22"/>
    <p:sldId id="309" r:id="rId23"/>
    <p:sldId id="345" r:id="rId24"/>
    <p:sldId id="346" r:id="rId25"/>
    <p:sldId id="358" r:id="rId26"/>
    <p:sldId id="347" r:id="rId27"/>
    <p:sldId id="353" r:id="rId28"/>
    <p:sldId id="359" r:id="rId29"/>
    <p:sldId id="360" r:id="rId30"/>
    <p:sldId id="351" r:id="rId31"/>
    <p:sldId id="304" r:id="rId32"/>
    <p:sldId id="355" r:id="rId33"/>
    <p:sldId id="357" r:id="rId34"/>
    <p:sldId id="356" r:id="rId35"/>
    <p:sldId id="354" r:id="rId36"/>
    <p:sldId id="350" r:id="rId37"/>
    <p:sldId id="344" r:id="rId38"/>
    <p:sldId id="305" r:id="rId39"/>
    <p:sldId id="306" r:id="rId40"/>
    <p:sldId id="307" r:id="rId41"/>
    <p:sldId id="337" r:id="rId42"/>
    <p:sldId id="3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p:scale>
          <a:sx n="53" d="100"/>
          <a:sy n="53" d="100"/>
        </p:scale>
        <p:origin x="180" y="8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0FA97B-11F6-4FD4-BBFF-62FA3300185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166816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FA97B-11F6-4FD4-BBFF-62FA3300185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107471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FA97B-11F6-4FD4-BBFF-62FA3300185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126740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FA97B-11F6-4FD4-BBFF-62FA3300185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37976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FA97B-11F6-4FD4-BBFF-62FA33001857}"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329108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FA97B-11F6-4FD4-BBFF-62FA3300185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88297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FA97B-11F6-4FD4-BBFF-62FA33001857}"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191693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FA97B-11F6-4FD4-BBFF-62FA33001857}"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8120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FA97B-11F6-4FD4-BBFF-62FA33001857}"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21769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FA97B-11F6-4FD4-BBFF-62FA3300185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118903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FA97B-11F6-4FD4-BBFF-62FA33001857}"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59AB7-793E-46A0-82D9-B05CC317127A}" type="slidenum">
              <a:rPr lang="en-US" smtClean="0"/>
              <a:t>‹#›</a:t>
            </a:fld>
            <a:endParaRPr lang="en-US"/>
          </a:p>
        </p:txBody>
      </p:sp>
    </p:spTree>
    <p:extLst>
      <p:ext uri="{BB962C8B-B14F-4D97-AF65-F5344CB8AC3E}">
        <p14:creationId xmlns:p14="http://schemas.microsoft.com/office/powerpoint/2010/main" val="42781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FA97B-11F6-4FD4-BBFF-62FA33001857}"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9AB7-793E-46A0-82D9-B05CC317127A}" type="slidenum">
              <a:rPr lang="en-US" smtClean="0"/>
              <a:t>‹#›</a:t>
            </a:fld>
            <a:endParaRPr lang="en-US"/>
          </a:p>
        </p:txBody>
      </p:sp>
    </p:spTree>
    <p:extLst>
      <p:ext uri="{BB962C8B-B14F-4D97-AF65-F5344CB8AC3E}">
        <p14:creationId xmlns:p14="http://schemas.microsoft.com/office/powerpoint/2010/main" val="54012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Orthogonal_transformation" TargetMode="External"/><Relationship Id="rId2" Type="http://schemas.openxmlformats.org/officeDocument/2006/relationships/hyperlink" Target="https://en.wikipedia.org/wiki/Karhunen%E2%80%93Lo%C3%A8ve_theorem" TargetMode="External"/><Relationship Id="rId1" Type="http://schemas.openxmlformats.org/officeDocument/2006/relationships/slideLayout" Target="../slideLayouts/slideLayout1.xml"/><Relationship Id="rId5" Type="http://schemas.openxmlformats.org/officeDocument/2006/relationships/hyperlink" Target="https://en.wikipedia.org/wiki/Coordinate_system" TargetMode="External"/><Relationship Id="rId4" Type="http://schemas.openxmlformats.org/officeDocument/2006/relationships/hyperlink" Target="https://en.wikipedia.org/wiki/Linear_transform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4.jpe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1186578" y="721795"/>
            <a:ext cx="9187387"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 Analysis</a:t>
            </a:r>
          </a:p>
        </p:txBody>
      </p:sp>
      <p:sp>
        <p:nvSpPr>
          <p:cNvPr id="5" name="TextBox 4"/>
          <p:cNvSpPr txBox="1"/>
          <p:nvPr/>
        </p:nvSpPr>
        <p:spPr>
          <a:xfrm>
            <a:off x="1186578" y="2542674"/>
            <a:ext cx="4236353"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Part 1: PCA Theory</a:t>
            </a:r>
          </a:p>
        </p:txBody>
      </p:sp>
      <p:sp>
        <p:nvSpPr>
          <p:cNvPr id="96" name="TextBox 95"/>
          <p:cNvSpPr txBox="1"/>
          <p:nvPr/>
        </p:nvSpPr>
        <p:spPr>
          <a:xfrm>
            <a:off x="1186578" y="3440223"/>
            <a:ext cx="10429265"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Part 2: Analytical Example, Dinosaurs, MATLAB</a:t>
            </a:r>
          </a:p>
        </p:txBody>
      </p:sp>
      <p:sp>
        <p:nvSpPr>
          <p:cNvPr id="97" name="TextBox 96"/>
          <p:cNvSpPr txBox="1"/>
          <p:nvPr/>
        </p:nvSpPr>
        <p:spPr>
          <a:xfrm>
            <a:off x="1186578" y="4442855"/>
            <a:ext cx="10902344" cy="132343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Part 3: Hyperspectral Imaging: </a:t>
            </a:r>
            <a:r>
              <a:rPr lang="en-US" sz="4000" dirty="0" err="1">
                <a:latin typeface="Times New Roman" panose="02020603050405020304" pitchFamily="18" charset="0"/>
                <a:cs typeface="Times New Roman" panose="02020603050405020304" pitchFamily="18" charset="0"/>
              </a:rPr>
              <a:t>Limestones</a:t>
            </a:r>
            <a:r>
              <a:rPr lang="en-US" sz="4000" dirty="0">
                <a:latin typeface="Times New Roman" panose="02020603050405020304" pitchFamily="18" charset="0"/>
                <a:cs typeface="Times New Roman" panose="02020603050405020304" pitchFamily="18" charset="0"/>
              </a:rPr>
              <a:t>, Landsat</a:t>
            </a:r>
          </a:p>
          <a:p>
            <a:r>
              <a:rPr lang="en-US" sz="4000" dirty="0">
                <a:latin typeface="Times New Roman" panose="02020603050405020304" pitchFamily="18" charset="0"/>
                <a:cs typeface="Times New Roman" panose="02020603050405020304" pitchFamily="18" charset="0"/>
              </a:rPr>
              <a:t>                         Brazil Uranium-K-Thorium</a:t>
            </a:r>
          </a:p>
        </p:txBody>
      </p:sp>
      <p:sp>
        <p:nvSpPr>
          <p:cNvPr id="9" name="Rectangle 8"/>
          <p:cNvSpPr/>
          <p:nvPr/>
        </p:nvSpPr>
        <p:spPr>
          <a:xfrm>
            <a:off x="1146883" y="2529047"/>
            <a:ext cx="4276048" cy="735140"/>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40094" y="120216"/>
            <a:ext cx="11899668"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Intuitive Principal Component Analysis</a:t>
            </a:r>
          </a:p>
        </p:txBody>
      </p:sp>
      <p:sp>
        <p:nvSpPr>
          <p:cNvPr id="26" name="Rectangle 25"/>
          <p:cNvSpPr/>
          <p:nvPr/>
        </p:nvSpPr>
        <p:spPr>
          <a:xfrm>
            <a:off x="3313689" y="3187964"/>
            <a:ext cx="1917513" cy="584775"/>
          </a:xfrm>
          <a:prstGeom prst="rect">
            <a:avLst/>
          </a:prstGeom>
        </p:spPr>
        <p:txBody>
          <a:bodyPr wrap="none">
            <a:spAutoFit/>
          </a:bodyPr>
          <a:lstStyle/>
          <a:p>
            <a:r>
              <a:rPr lang="en-US" sz="3200" b="1" dirty="0">
                <a:solidFill>
                  <a:srgbClr val="FF0000"/>
                </a:solidFill>
              </a:rPr>
              <a:t>Y</a:t>
            </a:r>
            <a:r>
              <a:rPr lang="en-US" sz="3200" baseline="30000" dirty="0">
                <a:solidFill>
                  <a:srgbClr val="FF0000"/>
                </a:solidFill>
              </a:rPr>
              <a:t> </a:t>
            </a:r>
            <a:r>
              <a:rPr lang="en-US" sz="3200" dirty="0">
                <a:solidFill>
                  <a:srgbClr val="FF0000"/>
                </a:solidFill>
              </a:rPr>
              <a:t> =(y</a:t>
            </a:r>
            <a:r>
              <a:rPr lang="en-US" sz="3200" baseline="-25000" dirty="0">
                <a:solidFill>
                  <a:srgbClr val="FF0000"/>
                </a:solidFill>
              </a:rPr>
              <a:t>1</a:t>
            </a:r>
            <a:r>
              <a:rPr lang="en-US" sz="3200" baseline="30000" dirty="0">
                <a:solidFill>
                  <a:srgbClr val="FF0000"/>
                </a:solidFill>
              </a:rPr>
              <a:t> </a:t>
            </a:r>
            <a:r>
              <a:rPr lang="en-US" sz="3200" dirty="0">
                <a:solidFill>
                  <a:srgbClr val="FF0000"/>
                </a:solidFill>
              </a:rPr>
              <a:t>,y</a:t>
            </a:r>
            <a:r>
              <a:rPr lang="en-US" sz="3200" baseline="-25000" dirty="0">
                <a:solidFill>
                  <a:srgbClr val="FF0000"/>
                </a:solidFill>
              </a:rPr>
              <a:t>2</a:t>
            </a:r>
            <a:r>
              <a:rPr lang="en-US" sz="3200" dirty="0">
                <a:solidFill>
                  <a:srgbClr val="FF0000"/>
                </a:solidFill>
              </a:rPr>
              <a:t>) </a:t>
            </a:r>
          </a:p>
        </p:txBody>
      </p:sp>
      <p:grpSp>
        <p:nvGrpSpPr>
          <p:cNvPr id="28" name="Group 27"/>
          <p:cNvGrpSpPr/>
          <p:nvPr/>
        </p:nvGrpSpPr>
        <p:grpSpPr>
          <a:xfrm>
            <a:off x="6383187" y="3537096"/>
            <a:ext cx="4291200" cy="1268927"/>
            <a:chOff x="6384426" y="3547913"/>
            <a:chExt cx="4291200" cy="1268927"/>
          </a:xfrm>
        </p:grpSpPr>
        <p:sp>
          <p:nvSpPr>
            <p:cNvPr id="13" name="TextBox 12"/>
            <p:cNvSpPr txBox="1"/>
            <p:nvPr/>
          </p:nvSpPr>
          <p:spPr>
            <a:xfrm>
              <a:off x="6384426" y="3572884"/>
              <a:ext cx="2146742" cy="584775"/>
            </a:xfrm>
            <a:prstGeom prst="rect">
              <a:avLst/>
            </a:prstGeom>
            <a:noFill/>
          </p:spPr>
          <p:txBody>
            <a:bodyPr wrap="none" rtlCol="0">
              <a:spAutoFit/>
            </a:bodyPr>
            <a:lstStyle/>
            <a:p>
              <a:r>
                <a:rPr lang="en-US" sz="3200" dirty="0"/>
                <a:t>(x</a:t>
              </a:r>
              <a:r>
                <a:rPr lang="en-US" sz="3200" baseline="-25000" dirty="0"/>
                <a:t>1</a:t>
              </a:r>
              <a:r>
                <a:rPr lang="en-US" sz="3200" baseline="30000" dirty="0"/>
                <a:t>(1)</a:t>
              </a:r>
              <a:r>
                <a:rPr lang="en-US" sz="3200" dirty="0"/>
                <a:t>   x</a:t>
              </a:r>
              <a:r>
                <a:rPr lang="en-US" sz="3200" baseline="-25000" dirty="0"/>
                <a:t>2</a:t>
              </a:r>
              <a:r>
                <a:rPr lang="en-US" sz="3200" baseline="30000" dirty="0"/>
                <a:t>(1)</a:t>
              </a:r>
              <a:r>
                <a:rPr lang="en-US" sz="3200" dirty="0"/>
                <a:t>  )</a:t>
              </a:r>
            </a:p>
          </p:txBody>
        </p:sp>
        <p:grpSp>
          <p:nvGrpSpPr>
            <p:cNvPr id="25" name="Group 24"/>
            <p:cNvGrpSpPr/>
            <p:nvPr/>
          </p:nvGrpSpPr>
          <p:grpSpPr>
            <a:xfrm>
              <a:off x="8455146" y="3637615"/>
              <a:ext cx="617478" cy="1179225"/>
              <a:chOff x="10036424" y="4256457"/>
              <a:chExt cx="617478" cy="1179225"/>
            </a:xfrm>
          </p:grpSpPr>
          <p:sp>
            <p:nvSpPr>
              <p:cNvPr id="18" name="TextBox 17"/>
              <p:cNvSpPr txBox="1"/>
              <p:nvPr/>
            </p:nvSpPr>
            <p:spPr>
              <a:xfrm>
                <a:off x="10129399" y="4256457"/>
                <a:ext cx="524503" cy="1077218"/>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sp>
            <p:nvSpPr>
              <p:cNvPr id="22" name="Double Brace 21"/>
              <p:cNvSpPr/>
              <p:nvPr/>
            </p:nvSpPr>
            <p:spPr>
              <a:xfrm>
                <a:off x="10036424" y="4256457"/>
                <a:ext cx="617478" cy="1179225"/>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7" name="TextBox 26"/>
            <p:cNvSpPr txBox="1"/>
            <p:nvPr/>
          </p:nvSpPr>
          <p:spPr>
            <a:xfrm>
              <a:off x="9203106" y="3862759"/>
              <a:ext cx="389850" cy="584775"/>
            </a:xfrm>
            <a:prstGeom prst="rect">
              <a:avLst/>
            </a:prstGeom>
            <a:noFill/>
          </p:spPr>
          <p:txBody>
            <a:bodyPr wrap="none" rtlCol="0">
              <a:spAutoFit/>
            </a:bodyPr>
            <a:lstStyle/>
            <a:p>
              <a:r>
                <a:rPr lang="en-US" sz="3200" dirty="0"/>
                <a:t>=</a:t>
              </a:r>
            </a:p>
          </p:txBody>
        </p:sp>
        <p:sp>
          <p:nvSpPr>
            <p:cNvPr id="111" name="TextBox 110"/>
            <p:cNvSpPr txBox="1"/>
            <p:nvPr/>
          </p:nvSpPr>
          <p:spPr>
            <a:xfrm>
              <a:off x="10022883" y="3547913"/>
              <a:ext cx="652743" cy="584775"/>
            </a:xfrm>
            <a:prstGeom prst="rect">
              <a:avLst/>
            </a:prstGeom>
            <a:noFill/>
          </p:spPr>
          <p:txBody>
            <a:bodyPr wrap="none" rtlCol="0">
              <a:spAutoFit/>
            </a:bodyPr>
            <a:lstStyle/>
            <a:p>
              <a:r>
                <a:rPr lang="en-US" sz="3200" dirty="0">
                  <a:solidFill>
                    <a:srgbClr val="FF0000"/>
                  </a:solidFill>
                </a:rPr>
                <a:t>z</a:t>
              </a:r>
              <a:r>
                <a:rPr lang="en-US" sz="3200" baseline="30000" dirty="0">
                  <a:solidFill>
                    <a:srgbClr val="FF0000"/>
                  </a:solidFill>
                </a:rPr>
                <a:t>(1)</a:t>
              </a:r>
              <a:endParaRPr lang="en-US" sz="3200" dirty="0">
                <a:solidFill>
                  <a:srgbClr val="FF0000"/>
                </a:solidFill>
              </a:endParaRPr>
            </a:p>
          </p:txBody>
        </p:sp>
      </p:grpSp>
      <p:sp>
        <p:nvSpPr>
          <p:cNvPr id="119" name="TextBox 118"/>
          <p:cNvSpPr txBox="1"/>
          <p:nvPr/>
        </p:nvSpPr>
        <p:spPr>
          <a:xfrm>
            <a:off x="6419209" y="4088151"/>
            <a:ext cx="4350871" cy="584775"/>
          </a:xfrm>
          <a:prstGeom prst="rect">
            <a:avLst/>
          </a:prstGeom>
          <a:noFill/>
        </p:spPr>
        <p:txBody>
          <a:bodyPr wrap="none" rtlCol="0">
            <a:spAutoFit/>
          </a:bodyPr>
          <a:lstStyle/>
          <a:p>
            <a:r>
              <a:rPr lang="en-US" sz="3200" dirty="0"/>
              <a:t>(x</a:t>
            </a:r>
            <a:r>
              <a:rPr lang="en-US" sz="3200" baseline="-25000" dirty="0"/>
              <a:t>1</a:t>
            </a:r>
            <a:r>
              <a:rPr lang="en-US" sz="3200" baseline="30000" dirty="0"/>
              <a:t>(2)</a:t>
            </a:r>
            <a:r>
              <a:rPr lang="en-US" sz="3200" dirty="0"/>
              <a:t>   x</a:t>
            </a:r>
            <a:r>
              <a:rPr lang="en-US" sz="3200" baseline="-25000" dirty="0"/>
              <a:t>2</a:t>
            </a:r>
            <a:r>
              <a:rPr lang="en-US" sz="3200" baseline="30000" dirty="0"/>
              <a:t>(2) </a:t>
            </a:r>
            <a:r>
              <a:rPr lang="en-US" sz="3200" dirty="0"/>
              <a:t> )                  </a:t>
            </a:r>
            <a:r>
              <a:rPr lang="en-US" sz="3200" dirty="0">
                <a:solidFill>
                  <a:srgbClr val="FF0000"/>
                </a:solidFill>
              </a:rPr>
              <a:t>z</a:t>
            </a:r>
            <a:r>
              <a:rPr lang="en-US" sz="3200" baseline="30000" dirty="0">
                <a:solidFill>
                  <a:srgbClr val="FF0000"/>
                </a:solidFill>
              </a:rPr>
              <a:t>(2)</a:t>
            </a:r>
            <a:endParaRPr lang="en-US" sz="3200" dirty="0">
              <a:solidFill>
                <a:srgbClr val="FF0000"/>
              </a:solidFill>
            </a:endParaRPr>
          </a:p>
        </p:txBody>
      </p:sp>
      <p:sp>
        <p:nvSpPr>
          <p:cNvPr id="120" name="TextBox 119"/>
          <p:cNvSpPr txBox="1"/>
          <p:nvPr/>
        </p:nvSpPr>
        <p:spPr>
          <a:xfrm>
            <a:off x="6401379" y="4698765"/>
            <a:ext cx="4381328" cy="584775"/>
          </a:xfrm>
          <a:prstGeom prst="rect">
            <a:avLst/>
          </a:prstGeom>
          <a:noFill/>
        </p:spPr>
        <p:txBody>
          <a:bodyPr wrap="none" rtlCol="0">
            <a:spAutoFit/>
          </a:bodyPr>
          <a:lstStyle/>
          <a:p>
            <a:r>
              <a:rPr lang="en-US" sz="3200" dirty="0"/>
              <a:t>(x</a:t>
            </a:r>
            <a:r>
              <a:rPr lang="en-US" sz="3200" baseline="-25000" dirty="0"/>
              <a:t>1</a:t>
            </a:r>
            <a:r>
              <a:rPr lang="en-US" sz="3200" baseline="30000" dirty="0"/>
              <a:t>(3)</a:t>
            </a:r>
            <a:r>
              <a:rPr lang="en-US" sz="3200" dirty="0"/>
              <a:t>   x</a:t>
            </a:r>
            <a:r>
              <a:rPr lang="en-US" sz="3200" baseline="-25000" dirty="0"/>
              <a:t>2</a:t>
            </a:r>
            <a:r>
              <a:rPr lang="en-US" sz="3200" baseline="30000" dirty="0"/>
              <a:t>(3)</a:t>
            </a:r>
            <a:r>
              <a:rPr lang="en-US" sz="3200" dirty="0"/>
              <a:t>  )                  </a:t>
            </a:r>
            <a:r>
              <a:rPr lang="en-US" sz="3200" dirty="0">
                <a:solidFill>
                  <a:srgbClr val="FF0000"/>
                </a:solidFill>
              </a:rPr>
              <a:t>z</a:t>
            </a:r>
            <a:r>
              <a:rPr lang="en-US" sz="3200" baseline="30000" dirty="0">
                <a:solidFill>
                  <a:srgbClr val="FF0000"/>
                </a:solidFill>
              </a:rPr>
              <a:t>(3)</a:t>
            </a:r>
            <a:endParaRPr lang="en-US" sz="3200" dirty="0">
              <a:solidFill>
                <a:srgbClr val="FF0000"/>
              </a:solidFill>
            </a:endParaRPr>
          </a:p>
        </p:txBody>
      </p:sp>
      <p:sp>
        <p:nvSpPr>
          <p:cNvPr id="38" name="TextBox 37"/>
          <p:cNvSpPr txBox="1"/>
          <p:nvPr/>
        </p:nvSpPr>
        <p:spPr>
          <a:xfrm>
            <a:off x="5845865" y="2827535"/>
            <a:ext cx="526176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Assume </a:t>
            </a:r>
            <a:r>
              <a:rPr lang="en-US" sz="2400" dirty="0" err="1">
                <a:latin typeface="Times New Roman" panose="02020603050405020304" pitchFamily="18" charset="0"/>
                <a:cs typeface="Times New Roman" panose="02020603050405020304" pitchFamily="18" charset="0"/>
              </a:rPr>
              <a:t>demeaned+normalized</a:t>
            </a:r>
            <a:r>
              <a:rPr lang="en-US" sz="2400" dirty="0">
                <a:latin typeface="Times New Roman" panose="02020603050405020304" pitchFamily="18" charset="0"/>
                <a:cs typeface="Times New Roman" panose="02020603050405020304" pitchFamily="18" charset="0"/>
              </a:rPr>
              <a:t> R.V. data</a:t>
            </a:r>
          </a:p>
        </p:txBody>
      </p:sp>
      <p:sp>
        <p:nvSpPr>
          <p:cNvPr id="121" name="TextBox 120"/>
          <p:cNvSpPr txBox="1"/>
          <p:nvPr/>
        </p:nvSpPr>
        <p:spPr>
          <a:xfrm>
            <a:off x="6419832" y="5305850"/>
            <a:ext cx="4381328" cy="584775"/>
          </a:xfrm>
          <a:prstGeom prst="rect">
            <a:avLst/>
          </a:prstGeom>
          <a:noFill/>
        </p:spPr>
        <p:txBody>
          <a:bodyPr wrap="none" rtlCol="0">
            <a:spAutoFit/>
          </a:bodyPr>
          <a:lstStyle/>
          <a:p>
            <a:r>
              <a:rPr lang="en-US" sz="3200" dirty="0"/>
              <a:t>(x</a:t>
            </a:r>
            <a:r>
              <a:rPr lang="en-US" sz="3200" baseline="-25000" dirty="0"/>
              <a:t>1</a:t>
            </a:r>
            <a:r>
              <a:rPr lang="en-US" sz="3200" baseline="30000" dirty="0"/>
              <a:t>(4)</a:t>
            </a:r>
            <a:r>
              <a:rPr lang="en-US" sz="3200" dirty="0"/>
              <a:t>   x</a:t>
            </a:r>
            <a:r>
              <a:rPr lang="en-US" sz="3200" baseline="-25000" dirty="0"/>
              <a:t>2</a:t>
            </a:r>
            <a:r>
              <a:rPr lang="en-US" sz="3200" baseline="30000" dirty="0"/>
              <a:t>(4)</a:t>
            </a:r>
            <a:r>
              <a:rPr lang="en-US" sz="3200" dirty="0"/>
              <a:t>  )                  </a:t>
            </a:r>
            <a:r>
              <a:rPr lang="en-US" sz="3200" dirty="0">
                <a:solidFill>
                  <a:srgbClr val="FF0000"/>
                </a:solidFill>
              </a:rPr>
              <a:t>z</a:t>
            </a:r>
            <a:r>
              <a:rPr lang="en-US" sz="3200" baseline="30000" dirty="0">
                <a:solidFill>
                  <a:srgbClr val="FF0000"/>
                </a:solidFill>
              </a:rPr>
              <a:t>(4)</a:t>
            </a:r>
            <a:endParaRPr lang="en-US" sz="3200" dirty="0">
              <a:solidFill>
                <a:srgbClr val="FF0000"/>
              </a:solidFill>
            </a:endParaRPr>
          </a:p>
        </p:txBody>
      </p:sp>
      <p:grpSp>
        <p:nvGrpSpPr>
          <p:cNvPr id="61" name="Group 60"/>
          <p:cNvGrpSpPr/>
          <p:nvPr/>
        </p:nvGrpSpPr>
        <p:grpSpPr>
          <a:xfrm>
            <a:off x="6419420" y="5598071"/>
            <a:ext cx="4398961" cy="1319625"/>
            <a:chOff x="6419420" y="5598071"/>
            <a:chExt cx="4398961" cy="1319625"/>
          </a:xfrm>
        </p:grpSpPr>
        <p:sp>
          <p:nvSpPr>
            <p:cNvPr id="124" name="TextBox 123"/>
            <p:cNvSpPr txBox="1"/>
            <p:nvPr/>
          </p:nvSpPr>
          <p:spPr>
            <a:xfrm>
              <a:off x="6419420" y="6332921"/>
              <a:ext cx="4398961" cy="584775"/>
            </a:xfrm>
            <a:prstGeom prst="rect">
              <a:avLst/>
            </a:prstGeom>
            <a:noFill/>
          </p:spPr>
          <p:txBody>
            <a:bodyPr wrap="none" rtlCol="0">
              <a:spAutoFit/>
            </a:bodyPr>
            <a:lstStyle/>
            <a:p>
              <a:r>
                <a:rPr lang="en-US" sz="3200" dirty="0"/>
                <a:t>(x</a:t>
              </a:r>
              <a:r>
                <a:rPr lang="en-US" sz="3200" baseline="-25000" dirty="0"/>
                <a:t>1</a:t>
              </a:r>
              <a:r>
                <a:rPr lang="en-US" sz="3200" baseline="30000" dirty="0"/>
                <a:t>(N)</a:t>
              </a:r>
              <a:r>
                <a:rPr lang="en-US" sz="3200" dirty="0"/>
                <a:t>   x</a:t>
              </a:r>
              <a:r>
                <a:rPr lang="en-US" sz="3200" baseline="-25000" dirty="0"/>
                <a:t>2</a:t>
              </a:r>
              <a:r>
                <a:rPr lang="en-US" sz="3200" baseline="30000" dirty="0"/>
                <a:t>(N)</a:t>
              </a:r>
              <a:r>
                <a:rPr lang="en-US" sz="3200" dirty="0"/>
                <a:t> )                  </a:t>
              </a:r>
              <a:r>
                <a:rPr lang="en-US" sz="3200" dirty="0">
                  <a:solidFill>
                    <a:srgbClr val="FF0000"/>
                  </a:solidFill>
                </a:rPr>
                <a:t>z</a:t>
              </a:r>
              <a:r>
                <a:rPr lang="en-US" sz="3200" baseline="30000" dirty="0">
                  <a:solidFill>
                    <a:srgbClr val="FF0000"/>
                  </a:solidFill>
                </a:rPr>
                <a:t>(N)</a:t>
              </a:r>
              <a:endParaRPr lang="en-US" sz="3200" dirty="0">
                <a:solidFill>
                  <a:srgbClr val="FF0000"/>
                </a:solidFill>
              </a:endParaRPr>
            </a:p>
          </p:txBody>
        </p:sp>
        <p:sp>
          <p:nvSpPr>
            <p:cNvPr id="49" name="TextBox 48"/>
            <p:cNvSpPr txBox="1"/>
            <p:nvPr/>
          </p:nvSpPr>
          <p:spPr>
            <a:xfrm>
              <a:off x="7307075" y="5598071"/>
              <a:ext cx="242374" cy="923330"/>
            </a:xfrm>
            <a:prstGeom prst="rect">
              <a:avLst/>
            </a:prstGeom>
            <a:noFill/>
          </p:spPr>
          <p:txBody>
            <a:bodyPr wrap="none" rtlCol="0">
              <a:spAutoFit/>
            </a:bodyPr>
            <a:lstStyle/>
            <a:p>
              <a:r>
                <a:rPr lang="en-US" dirty="0"/>
                <a:t>.</a:t>
              </a:r>
            </a:p>
            <a:p>
              <a:r>
                <a:rPr lang="en-US" dirty="0"/>
                <a:t>.</a:t>
              </a:r>
            </a:p>
            <a:p>
              <a:r>
                <a:rPr lang="en-US" dirty="0"/>
                <a:t>.</a:t>
              </a:r>
            </a:p>
          </p:txBody>
        </p:sp>
        <p:sp>
          <p:nvSpPr>
            <p:cNvPr id="125" name="TextBox 124"/>
            <p:cNvSpPr txBox="1"/>
            <p:nvPr/>
          </p:nvSpPr>
          <p:spPr>
            <a:xfrm>
              <a:off x="10124044" y="5621020"/>
              <a:ext cx="242374" cy="923330"/>
            </a:xfrm>
            <a:prstGeom prst="rect">
              <a:avLst/>
            </a:prstGeom>
            <a:noFill/>
          </p:spPr>
          <p:txBody>
            <a:bodyPr wrap="none" rtlCol="0">
              <a:spAutoFit/>
            </a:bodyPr>
            <a:lstStyle/>
            <a:p>
              <a:r>
                <a:rPr lang="en-US" dirty="0"/>
                <a:t>.</a:t>
              </a:r>
            </a:p>
            <a:p>
              <a:r>
                <a:rPr lang="en-US" dirty="0"/>
                <a:t>.</a:t>
              </a:r>
            </a:p>
            <a:p>
              <a:r>
                <a:rPr lang="en-US" dirty="0"/>
                <a:t>.</a:t>
              </a:r>
            </a:p>
          </p:txBody>
        </p:sp>
      </p:grpSp>
      <p:grpSp>
        <p:nvGrpSpPr>
          <p:cNvPr id="57" name="Group 56"/>
          <p:cNvGrpSpPr/>
          <p:nvPr/>
        </p:nvGrpSpPr>
        <p:grpSpPr>
          <a:xfrm>
            <a:off x="10674387" y="3328028"/>
            <a:ext cx="1557704" cy="646331"/>
            <a:chOff x="10767906" y="3328028"/>
            <a:chExt cx="1557704" cy="646331"/>
          </a:xfrm>
        </p:grpSpPr>
        <p:sp>
          <p:nvSpPr>
            <p:cNvPr id="50" name="TextBox 49"/>
            <p:cNvSpPr txBox="1"/>
            <p:nvPr/>
          </p:nvSpPr>
          <p:spPr>
            <a:xfrm>
              <a:off x="10937601" y="3328028"/>
              <a:ext cx="1388009" cy="646331"/>
            </a:xfrm>
            <a:prstGeom prst="rect">
              <a:avLst/>
            </a:prstGeom>
            <a:noFill/>
          </p:spPr>
          <p:txBody>
            <a:bodyPr wrap="none" rtlCol="0">
              <a:spAutoFit/>
            </a:bodyPr>
            <a:lstStyle/>
            <a:p>
              <a:r>
                <a:rPr lang="en-US" dirty="0"/>
                <a:t>Projection of</a:t>
              </a:r>
            </a:p>
            <a:p>
              <a:r>
                <a:rPr lang="en-US" b="1" dirty="0"/>
                <a:t>x</a:t>
              </a:r>
              <a:r>
                <a:rPr lang="en-US" baseline="30000" dirty="0"/>
                <a:t>(1)</a:t>
              </a:r>
              <a:r>
                <a:rPr lang="en-US" dirty="0"/>
                <a:t> onto </a:t>
              </a:r>
              <a:r>
                <a:rPr lang="en-US" b="1" dirty="0">
                  <a:solidFill>
                    <a:srgbClr val="FF0000"/>
                  </a:solidFill>
                </a:rPr>
                <a:t>y</a:t>
              </a:r>
            </a:p>
          </p:txBody>
        </p:sp>
        <p:cxnSp>
          <p:nvCxnSpPr>
            <p:cNvPr id="55" name="Straight Arrow Connector 54"/>
            <p:cNvCxnSpPr>
              <a:stCxn id="50" idx="1"/>
              <a:endCxn id="111" idx="3"/>
            </p:cNvCxnSpPr>
            <p:nvPr/>
          </p:nvCxnSpPr>
          <p:spPr>
            <a:xfrm flipH="1">
              <a:off x="10767906" y="3651194"/>
              <a:ext cx="169695" cy="178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10440583" y="4152650"/>
            <a:ext cx="1859560" cy="646331"/>
            <a:chOff x="10466050" y="3328028"/>
            <a:chExt cx="1859560" cy="646331"/>
          </a:xfrm>
        </p:grpSpPr>
        <p:sp>
          <p:nvSpPr>
            <p:cNvPr id="127" name="TextBox 126"/>
            <p:cNvSpPr txBox="1"/>
            <p:nvPr/>
          </p:nvSpPr>
          <p:spPr>
            <a:xfrm>
              <a:off x="10937601" y="3328028"/>
              <a:ext cx="1388009" cy="646331"/>
            </a:xfrm>
            <a:prstGeom prst="rect">
              <a:avLst/>
            </a:prstGeom>
            <a:noFill/>
          </p:spPr>
          <p:txBody>
            <a:bodyPr wrap="none" rtlCol="0">
              <a:spAutoFit/>
            </a:bodyPr>
            <a:lstStyle/>
            <a:p>
              <a:r>
                <a:rPr lang="en-US" dirty="0"/>
                <a:t>Projection of</a:t>
              </a:r>
            </a:p>
            <a:p>
              <a:r>
                <a:rPr lang="en-US" b="1" dirty="0"/>
                <a:t>x</a:t>
              </a:r>
              <a:r>
                <a:rPr lang="en-US" baseline="30000" dirty="0"/>
                <a:t>(2)</a:t>
              </a:r>
              <a:r>
                <a:rPr lang="en-US" dirty="0"/>
                <a:t> onto </a:t>
              </a:r>
              <a:r>
                <a:rPr lang="en-US" b="1" dirty="0">
                  <a:solidFill>
                    <a:srgbClr val="FF0000"/>
                  </a:solidFill>
                </a:rPr>
                <a:t>y</a:t>
              </a:r>
            </a:p>
          </p:txBody>
        </p:sp>
        <p:cxnSp>
          <p:nvCxnSpPr>
            <p:cNvPr id="128" name="Straight Arrow Connector 127"/>
            <p:cNvCxnSpPr>
              <a:stCxn id="127" idx="1"/>
            </p:cNvCxnSpPr>
            <p:nvPr/>
          </p:nvCxnSpPr>
          <p:spPr>
            <a:xfrm flipH="1" flipV="1">
              <a:off x="10466050" y="3612095"/>
              <a:ext cx="471551" cy="3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6305714" y="3553691"/>
            <a:ext cx="4397112" cy="3402032"/>
            <a:chOff x="6305714" y="3553691"/>
            <a:chExt cx="4397112" cy="3402032"/>
          </a:xfrm>
        </p:grpSpPr>
        <p:grpSp>
          <p:nvGrpSpPr>
            <p:cNvPr id="66" name="Group 65"/>
            <p:cNvGrpSpPr/>
            <p:nvPr/>
          </p:nvGrpSpPr>
          <p:grpSpPr>
            <a:xfrm>
              <a:off x="6305714" y="3553691"/>
              <a:ext cx="2149793" cy="3402032"/>
              <a:chOff x="6305714" y="3553691"/>
              <a:chExt cx="2149793" cy="3402032"/>
            </a:xfrm>
          </p:grpSpPr>
          <p:grpSp>
            <p:nvGrpSpPr>
              <p:cNvPr id="63" name="Group 62"/>
              <p:cNvGrpSpPr/>
              <p:nvPr/>
            </p:nvGrpSpPr>
            <p:grpSpPr>
              <a:xfrm>
                <a:off x="6383187" y="3562067"/>
                <a:ext cx="2072320" cy="3393656"/>
                <a:chOff x="6383187" y="3562067"/>
                <a:chExt cx="2072320" cy="3393656"/>
              </a:xfrm>
            </p:grpSpPr>
            <p:sp>
              <p:nvSpPr>
                <p:cNvPr id="62" name="Rectangle 61"/>
                <p:cNvSpPr/>
                <p:nvPr/>
              </p:nvSpPr>
              <p:spPr>
                <a:xfrm>
                  <a:off x="6383187" y="3562067"/>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219685" y="3600094"/>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ouble Bracket 63"/>
              <p:cNvSpPr/>
              <p:nvPr/>
            </p:nvSpPr>
            <p:spPr>
              <a:xfrm>
                <a:off x="6305714" y="3553691"/>
                <a:ext cx="2080254" cy="33776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Double Brace 76"/>
            <p:cNvSpPr/>
            <p:nvPr/>
          </p:nvSpPr>
          <p:spPr>
            <a:xfrm>
              <a:off x="9984228" y="3626798"/>
              <a:ext cx="718598" cy="3137684"/>
            </a:xfrm>
            <a:prstGeom prst="brace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6" name="Freeform 95"/>
          <p:cNvSpPr/>
          <p:nvPr/>
        </p:nvSpPr>
        <p:spPr>
          <a:xfrm>
            <a:off x="2919845" y="964431"/>
            <a:ext cx="3709555" cy="2589551"/>
          </a:xfrm>
          <a:custGeom>
            <a:avLst/>
            <a:gdLst>
              <a:gd name="connsiteX0" fmla="*/ 3709555 w 3709555"/>
              <a:gd name="connsiteY0" fmla="*/ 2589260 h 2589551"/>
              <a:gd name="connsiteX1" fmla="*/ 2899064 w 3709555"/>
              <a:gd name="connsiteY1" fmla="*/ 2350269 h 2589551"/>
              <a:gd name="connsiteX2" fmla="*/ 2805546 w 3709555"/>
              <a:gd name="connsiteY2" fmla="*/ 1134533 h 2589551"/>
              <a:gd name="connsiteX3" fmla="*/ 2784764 w 3709555"/>
              <a:gd name="connsiteY3" fmla="*/ 355214 h 2589551"/>
              <a:gd name="connsiteX4" fmla="*/ 2576946 w 3709555"/>
              <a:gd name="connsiteY4" fmla="*/ 105833 h 2589551"/>
              <a:gd name="connsiteX5" fmla="*/ 1122219 w 3709555"/>
              <a:gd name="connsiteY5" fmla="*/ 22705 h 2589551"/>
              <a:gd name="connsiteX6" fmla="*/ 509155 w 3709555"/>
              <a:gd name="connsiteY6" fmla="*/ 22705 h 2589551"/>
              <a:gd name="connsiteX7" fmla="*/ 0 w 3709555"/>
              <a:gd name="connsiteY7" fmla="*/ 282478 h 258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9555" h="2589551">
                <a:moveTo>
                  <a:pt x="3709555" y="2589260"/>
                </a:moveTo>
                <a:cubicBezTo>
                  <a:pt x="3379643" y="2590992"/>
                  <a:pt x="3049732" y="2592724"/>
                  <a:pt x="2899064" y="2350269"/>
                </a:cubicBezTo>
                <a:cubicBezTo>
                  <a:pt x="2748396" y="2107814"/>
                  <a:pt x="2824596" y="1467042"/>
                  <a:pt x="2805546" y="1134533"/>
                </a:cubicBezTo>
                <a:cubicBezTo>
                  <a:pt x="2786496" y="802024"/>
                  <a:pt x="2822864" y="526664"/>
                  <a:pt x="2784764" y="355214"/>
                </a:cubicBezTo>
                <a:cubicBezTo>
                  <a:pt x="2746664" y="183764"/>
                  <a:pt x="2854037" y="161251"/>
                  <a:pt x="2576946" y="105833"/>
                </a:cubicBezTo>
                <a:cubicBezTo>
                  <a:pt x="2299855" y="50415"/>
                  <a:pt x="1466851" y="36560"/>
                  <a:pt x="1122219" y="22705"/>
                </a:cubicBezTo>
                <a:cubicBezTo>
                  <a:pt x="777587" y="8850"/>
                  <a:pt x="696192" y="-20591"/>
                  <a:pt x="509155" y="22705"/>
                </a:cubicBezTo>
                <a:cubicBezTo>
                  <a:pt x="322118" y="66001"/>
                  <a:pt x="161059" y="174239"/>
                  <a:pt x="0" y="282478"/>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15717" y="4359464"/>
            <a:ext cx="9573469" cy="2083868"/>
            <a:chOff x="15717" y="4359464"/>
            <a:chExt cx="9573469" cy="2083868"/>
          </a:xfrm>
        </p:grpSpPr>
        <p:grpSp>
          <p:nvGrpSpPr>
            <p:cNvPr id="82" name="Group 81"/>
            <p:cNvGrpSpPr/>
            <p:nvPr/>
          </p:nvGrpSpPr>
          <p:grpSpPr>
            <a:xfrm rot="20449336">
              <a:off x="15717" y="4621606"/>
              <a:ext cx="3314514" cy="1821726"/>
              <a:chOff x="206140" y="4758747"/>
              <a:chExt cx="3071852" cy="1821726"/>
            </a:xfrm>
          </p:grpSpPr>
          <p:grpSp>
            <p:nvGrpSpPr>
              <p:cNvPr id="83" name="Group 82"/>
              <p:cNvGrpSpPr/>
              <p:nvPr/>
            </p:nvGrpSpPr>
            <p:grpSpPr>
              <a:xfrm>
                <a:off x="1439496" y="5163409"/>
                <a:ext cx="1570599" cy="1041015"/>
                <a:chOff x="1401276" y="5312816"/>
                <a:chExt cx="1570599" cy="1041015"/>
              </a:xfrm>
            </p:grpSpPr>
            <p:grpSp>
              <p:nvGrpSpPr>
                <p:cNvPr id="89" name="Group 88"/>
                <p:cNvGrpSpPr/>
                <p:nvPr/>
              </p:nvGrpSpPr>
              <p:grpSpPr>
                <a:xfrm>
                  <a:off x="1401276" y="5312816"/>
                  <a:ext cx="1570599" cy="673121"/>
                  <a:chOff x="1401276" y="5312816"/>
                  <a:chExt cx="1570599" cy="673121"/>
                </a:xfrm>
              </p:grpSpPr>
              <p:cxnSp>
                <p:nvCxnSpPr>
                  <p:cNvPr id="91" name="Straight Connector 90"/>
                  <p:cNvCxnSpPr/>
                  <p:nvPr/>
                </p:nvCxnSpPr>
                <p:spPr>
                  <a:xfrm rot="1150664">
                    <a:off x="2758401" y="5312816"/>
                    <a:ext cx="213474" cy="5342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01276" y="5811637"/>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rot="1150664" flipV="1">
                  <a:off x="1480349" y="5759320"/>
                  <a:ext cx="1369409" cy="59451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2073813">
                <a:off x="206140" y="4758747"/>
                <a:ext cx="3071852" cy="1821726"/>
                <a:chOff x="-19677" y="3506528"/>
                <a:chExt cx="3071852" cy="1821726"/>
              </a:xfrm>
            </p:grpSpPr>
            <p:cxnSp>
              <p:nvCxnSpPr>
                <p:cNvPr id="85" name="Straight Connector 84"/>
                <p:cNvCxnSpPr/>
                <p:nvPr/>
              </p:nvCxnSpPr>
              <p:spPr>
                <a:xfrm flipH="1">
                  <a:off x="764559" y="3592860"/>
                  <a:ext cx="2034301" cy="16275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20676851">
                  <a:off x="679217" y="4197700"/>
                  <a:ext cx="480168" cy="1130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9420007">
                  <a:off x="2683437" y="3506528"/>
                  <a:ext cx="368738" cy="584775"/>
                </a:xfrm>
                <a:prstGeom prst="rect">
                  <a:avLst/>
                </a:prstGeom>
                <a:noFill/>
              </p:spPr>
              <p:txBody>
                <a:bodyPr wrap="none" rtlCol="0">
                  <a:spAutoFit/>
                </a:bodyPr>
                <a:lstStyle/>
                <a:p>
                  <a:r>
                    <a:rPr lang="en-US" sz="3200" b="1" dirty="0">
                      <a:solidFill>
                        <a:srgbClr val="FF0000"/>
                      </a:solidFill>
                    </a:rPr>
                    <a:t>Y</a:t>
                  </a:r>
                  <a:endParaRPr lang="en-US" sz="3200" dirty="0">
                    <a:solidFill>
                      <a:srgbClr val="FF0000"/>
                    </a:solidFill>
                  </a:endParaRPr>
                </a:p>
              </p:txBody>
            </p:sp>
            <p:sp>
              <p:nvSpPr>
                <p:cNvPr id="88" name="TextBox 87"/>
                <p:cNvSpPr txBox="1"/>
                <p:nvPr/>
              </p:nvSpPr>
              <p:spPr>
                <a:xfrm rot="19420007">
                  <a:off x="-19677" y="4348226"/>
                  <a:ext cx="535129" cy="584775"/>
                </a:xfrm>
                <a:prstGeom prst="rect">
                  <a:avLst/>
                </a:prstGeom>
                <a:noFill/>
              </p:spPr>
              <p:txBody>
                <a:bodyPr wrap="none" rtlCol="0">
                  <a:spAutoFit/>
                </a:bodyPr>
                <a:lstStyle/>
                <a:p>
                  <a:r>
                    <a:rPr lang="en-US" sz="3200" b="1" dirty="0">
                      <a:solidFill>
                        <a:srgbClr val="FF0000"/>
                      </a:solidFill>
                    </a:rPr>
                    <a:t>Y</a:t>
                  </a:r>
                  <a:r>
                    <a:rPr lang="en-US" sz="3200" baseline="30000" dirty="0">
                      <a:solidFill>
                        <a:srgbClr val="FF0000"/>
                      </a:solidFill>
                      <a:sym typeface="Symbol" panose="05050102010706020507" pitchFamily="18" charset="2"/>
                    </a:rPr>
                    <a:t></a:t>
                  </a:r>
                  <a:endParaRPr lang="en-US" sz="3200" dirty="0">
                    <a:solidFill>
                      <a:srgbClr val="FF0000"/>
                    </a:solidFill>
                  </a:endParaRPr>
                </a:p>
              </p:txBody>
            </p:sp>
          </p:grpSp>
        </p:grpSp>
        <p:grpSp>
          <p:nvGrpSpPr>
            <p:cNvPr id="9" name="Group 8"/>
            <p:cNvGrpSpPr/>
            <p:nvPr/>
          </p:nvGrpSpPr>
          <p:grpSpPr>
            <a:xfrm>
              <a:off x="481063" y="4359464"/>
              <a:ext cx="9108123" cy="2067538"/>
              <a:chOff x="481063" y="4359464"/>
              <a:chExt cx="9108123" cy="2067538"/>
            </a:xfrm>
          </p:grpSpPr>
          <p:grpSp>
            <p:nvGrpSpPr>
              <p:cNvPr id="113" name="Group 112"/>
              <p:cNvGrpSpPr/>
              <p:nvPr/>
            </p:nvGrpSpPr>
            <p:grpSpPr>
              <a:xfrm>
                <a:off x="481063" y="4427298"/>
                <a:ext cx="2262137" cy="1999704"/>
                <a:chOff x="481063" y="4427298"/>
                <a:chExt cx="2262137" cy="1999704"/>
              </a:xfrm>
            </p:grpSpPr>
            <p:sp>
              <p:nvSpPr>
                <p:cNvPr id="10" name="TextBox 9"/>
                <p:cNvSpPr txBox="1"/>
                <p:nvPr/>
              </p:nvSpPr>
              <p:spPr>
                <a:xfrm>
                  <a:off x="1639553" y="5842227"/>
                  <a:ext cx="502061" cy="584775"/>
                </a:xfrm>
                <a:prstGeom prst="rect">
                  <a:avLst/>
                </a:prstGeom>
                <a:noFill/>
              </p:spPr>
              <p:txBody>
                <a:bodyPr wrap="none" rtlCol="0">
                  <a:spAutoFit/>
                </a:bodyPr>
                <a:lstStyle/>
                <a:p>
                  <a:r>
                    <a:rPr lang="en-US" sz="3200" dirty="0"/>
                    <a:t>x</a:t>
                  </a:r>
                  <a:r>
                    <a:rPr lang="en-US" sz="3200" baseline="-25000" dirty="0"/>
                    <a:t>1</a:t>
                  </a:r>
                  <a:endParaRPr lang="en-US" sz="3200" dirty="0"/>
                </a:p>
              </p:txBody>
            </p:sp>
            <p:grpSp>
              <p:nvGrpSpPr>
                <p:cNvPr id="2" name="Group 1"/>
                <p:cNvGrpSpPr/>
                <p:nvPr/>
              </p:nvGrpSpPr>
              <p:grpSpPr>
                <a:xfrm>
                  <a:off x="481063" y="4427298"/>
                  <a:ext cx="2262137" cy="1707317"/>
                  <a:chOff x="481063" y="4427298"/>
                  <a:chExt cx="2262137" cy="1707317"/>
                </a:xfrm>
              </p:grpSpPr>
              <p:cxnSp>
                <p:nvCxnSpPr>
                  <p:cNvPr id="6" name="Straight Connector 5"/>
                  <p:cNvCxnSpPr/>
                  <p:nvPr/>
                </p:nvCxnSpPr>
                <p:spPr>
                  <a:xfrm>
                    <a:off x="1013255" y="4701231"/>
                    <a:ext cx="24713" cy="143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0221" y="5891405"/>
                    <a:ext cx="1922979" cy="21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1063" y="4427298"/>
                    <a:ext cx="502061" cy="584775"/>
                  </a:xfrm>
                  <a:prstGeom prst="rect">
                    <a:avLst/>
                  </a:prstGeom>
                  <a:noFill/>
                </p:spPr>
                <p:txBody>
                  <a:bodyPr wrap="none" rtlCol="0">
                    <a:spAutoFit/>
                  </a:bodyPr>
                  <a:lstStyle/>
                  <a:p>
                    <a:r>
                      <a:rPr lang="en-US" sz="3200" dirty="0"/>
                      <a:t>x</a:t>
                    </a:r>
                    <a:r>
                      <a:rPr lang="en-US" sz="3200" baseline="-25000" dirty="0"/>
                      <a:t>2</a:t>
                    </a:r>
                    <a:endParaRPr lang="en-US" sz="3200" dirty="0"/>
                  </a:p>
                </p:txBody>
              </p:sp>
              <p:sp>
                <p:nvSpPr>
                  <p:cNvPr id="11" name="Oval 10"/>
                  <p:cNvSpPr/>
                  <p:nvPr/>
                </p:nvSpPr>
                <p:spPr>
                  <a:xfrm>
                    <a:off x="2141614" y="534914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96302" y="5056701"/>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46414" y="488782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98814" y="454595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32224" y="477250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65634" y="5196762"/>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99044" y="562102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00868" y="550157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6124" y="520913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11380" y="5435682"/>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16636" y="566223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89433" y="500728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44121" y="4714833"/>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13453" y="485489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48687" y="515970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53943" y="486726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p:cNvSpPr txBox="1"/>
              <p:nvPr/>
            </p:nvSpPr>
            <p:spPr>
              <a:xfrm>
                <a:off x="2944418" y="5444481"/>
                <a:ext cx="66447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Project features onto 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variance = 1/</a:t>
                </a:r>
                <a:r>
                  <a:rPr lang="en-US" dirty="0" err="1">
                    <a:latin typeface="Times New Roman" panose="02020603050405020304" pitchFamily="18" charset="0"/>
                    <a:cs typeface="Times New Roman" panose="02020603050405020304" pitchFamily="18" charset="0"/>
                    <a:sym typeface="Wingdings" panose="05000000000000000000" pitchFamily="2" charset="2"/>
                  </a:rPr>
                  <a:t>N</a:t>
                </a:r>
                <a:r>
                  <a:rPr lang="en-US" dirty="0" err="1">
                    <a:latin typeface="Symbol" panose="05050102010706020507" pitchFamily="18" charset="2"/>
                    <a:cs typeface="Times New Roman" panose="02020603050405020304" pitchFamily="18" charset="0"/>
                    <a:sym typeface="Wingdings" panose="05000000000000000000" pitchFamily="2" charset="2"/>
                  </a:rPr>
                  <a:t>S</a:t>
                </a:r>
                <a:r>
                  <a:rPr lang="en-US"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1" dirty="0">
                    <a:latin typeface="Times New Roman" panose="02020603050405020304" pitchFamily="18" charset="0"/>
                    <a:cs typeface="Times New Roman" panose="02020603050405020304" pitchFamily="18" charset="0"/>
                    <a:sym typeface="Wingdings" panose="05000000000000000000" pitchFamily="2" charset="2"/>
                  </a:rPr>
                  <a:t>x</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b="1" baseline="30000" dirty="0" err="1">
                    <a:latin typeface="Times New Roman" panose="02020603050405020304" pitchFamily="18" charset="0"/>
                    <a:cs typeface="Times New Roman" panose="02020603050405020304" pitchFamily="18" charset="0"/>
                    <a:sym typeface="Wingdings" panose="05000000000000000000" pitchFamily="2" charset="2"/>
                  </a:rPr>
                  <a:t>i</a:t>
                </a:r>
                <a:r>
                  <a:rPr lang="en-US" b="1"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b="1" dirty="0">
                    <a:latin typeface="Times New Roman" panose="02020603050405020304" pitchFamily="18" charset="0"/>
                    <a:cs typeface="Times New Roman" panose="02020603050405020304" pitchFamily="18" charset="0"/>
                    <a:sym typeface="Wingdings" panose="05000000000000000000" pitchFamily="2" charset="2"/>
                  </a:rPr>
                  <a:t>-x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 </a:t>
                </a:r>
                <a:r>
                  <a:rPr lang="en-US" dirty="0">
                    <a:latin typeface="Times New Roman" panose="02020603050405020304" pitchFamily="18" charset="0"/>
                    <a:cs typeface="Times New Roman" panose="02020603050405020304" pitchFamily="18" charset="0"/>
                    <a:sym typeface="Wingdings" panose="05000000000000000000" pitchFamily="2" charset="2"/>
                  </a:rPr>
                  <a:t>&lt; </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a:t>
                </a:r>
                <a:r>
                  <a:rPr lang="en-US" dirty="0" err="1">
                    <a:solidFill>
                      <a:srgbClr val="FF0000"/>
                    </a:solidFill>
                    <a:latin typeface="Symbol" panose="05050102010706020507" pitchFamily="18" charset="2"/>
                    <a:cs typeface="Times New Roman" panose="02020603050405020304" pitchFamily="18" charset="0"/>
                    <a:sym typeface="Wingdings" panose="05000000000000000000" pitchFamily="2" charset="2"/>
                  </a:rPr>
                  <a:t>s</a:t>
                </a:r>
                <a:r>
                  <a:rPr lang="en-US" baseline="-25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48" name="Straight Connector 47"/>
              <p:cNvCxnSpPr>
                <a:stCxn id="40" idx="0"/>
              </p:cNvCxnSpPr>
              <p:nvPr/>
            </p:nvCxnSpPr>
            <p:spPr>
              <a:xfrm>
                <a:off x="1439496" y="5662230"/>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rot="19585372">
                <a:off x="1201225" y="5035725"/>
                <a:ext cx="1726545" cy="217524"/>
                <a:chOff x="1401276" y="5768413"/>
                <a:chExt cx="1600141" cy="217524"/>
              </a:xfrm>
            </p:grpSpPr>
            <p:cxnSp>
              <p:nvCxnSpPr>
                <p:cNvPr id="108" name="Straight Connector 107"/>
                <p:cNvCxnSpPr/>
                <p:nvPr/>
              </p:nvCxnSpPr>
              <p:spPr>
                <a:xfrm rot="2014628">
                  <a:off x="2872933" y="5768413"/>
                  <a:ext cx="128484" cy="1571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01276" y="5811637"/>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425043" y="4359464"/>
                <a:ext cx="1503100" cy="1111887"/>
                <a:chOff x="3425043" y="4359464"/>
                <a:chExt cx="1503100" cy="1111887"/>
              </a:xfrm>
            </p:grpSpPr>
            <p:grpSp>
              <p:nvGrpSpPr>
                <p:cNvPr id="21" name="Group 20"/>
                <p:cNvGrpSpPr/>
                <p:nvPr/>
              </p:nvGrpSpPr>
              <p:grpSpPr>
                <a:xfrm>
                  <a:off x="3425043" y="4359464"/>
                  <a:ext cx="1395548" cy="1089874"/>
                  <a:chOff x="3425042" y="4669174"/>
                  <a:chExt cx="891740" cy="780167"/>
                </a:xfrm>
              </p:grpSpPr>
              <p:grpSp>
                <p:nvGrpSpPr>
                  <p:cNvPr id="16" name="Group 15"/>
                  <p:cNvGrpSpPr/>
                  <p:nvPr/>
                </p:nvGrpSpPr>
                <p:grpSpPr>
                  <a:xfrm>
                    <a:off x="3425042" y="4714833"/>
                    <a:ext cx="891740" cy="734508"/>
                    <a:chOff x="3425042" y="4714833"/>
                    <a:chExt cx="891740" cy="734508"/>
                  </a:xfrm>
                </p:grpSpPr>
                <p:sp>
                  <p:nvSpPr>
                    <p:cNvPr id="8" name="Rectangle 7"/>
                    <p:cNvSpPr/>
                    <p:nvPr/>
                  </p:nvSpPr>
                  <p:spPr>
                    <a:xfrm>
                      <a:off x="3442970" y="4714833"/>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732873" y="4719693"/>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22776" y="4716869"/>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442970" y="4922213"/>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34006" y="5105349"/>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25042" y="5288485"/>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489652" y="4669174"/>
                    <a:ext cx="826816" cy="264380"/>
                  </a:xfrm>
                  <a:prstGeom prst="rect">
                    <a:avLst/>
                  </a:prstGeom>
                  <a:noFill/>
                </p:spPr>
                <p:txBody>
                  <a:bodyPr wrap="none" rtlCol="0">
                    <a:spAutoFit/>
                  </a:bodyPr>
                  <a:lstStyle/>
                  <a:p>
                    <a:r>
                      <a:rPr lang="en-US" dirty="0">
                        <a:latin typeface="Symbol" panose="05050102010706020507" pitchFamily="18" charset="2"/>
                      </a:rPr>
                      <a:t>F    s</a:t>
                    </a:r>
                    <a:r>
                      <a:rPr lang="en-US" baseline="-25000" dirty="0">
                        <a:latin typeface="Times New Roman" panose="02020603050405020304" pitchFamily="18" charset="0"/>
                        <a:cs typeface="Times New Roman" panose="02020603050405020304" pitchFamily="18" charset="0"/>
                      </a:rPr>
                      <a:t>x</a:t>
                    </a:r>
                    <a:r>
                      <a:rPr lang="en-US" baseline="-25000" dirty="0">
                        <a:latin typeface="Symbol" panose="05050102010706020507" pitchFamily="18" charset="2"/>
                      </a:rPr>
                      <a:t>1</a:t>
                    </a:r>
                    <a:r>
                      <a:rPr lang="en-US" dirty="0">
                        <a:latin typeface="Symbol" panose="05050102010706020507" pitchFamily="18" charset="2"/>
                      </a:rPr>
                      <a:t>  s</a:t>
                    </a:r>
                    <a:r>
                      <a:rPr lang="en-US" baseline="-25000" dirty="0">
                        <a:latin typeface="Times New Roman" panose="02020603050405020304" pitchFamily="18" charset="0"/>
                        <a:cs typeface="Times New Roman" panose="02020603050405020304" pitchFamily="18" charset="0"/>
                      </a:rPr>
                      <a:t>x</a:t>
                    </a:r>
                    <a:r>
                      <a:rPr lang="en-US" baseline="-25000" dirty="0">
                        <a:latin typeface="Symbol" panose="05050102010706020507" pitchFamily="18" charset="2"/>
                      </a:rPr>
                      <a:t>2</a:t>
                    </a:r>
                    <a:endParaRPr lang="en-US" dirty="0">
                      <a:latin typeface="Symbol" panose="05050102010706020507" pitchFamily="18" charset="2"/>
                    </a:endParaRPr>
                  </a:p>
                </p:txBody>
              </p:sp>
            </p:grpSp>
            <p:sp>
              <p:nvSpPr>
                <p:cNvPr id="78" name="TextBox 77"/>
                <p:cNvSpPr txBox="1"/>
                <p:nvPr/>
              </p:nvSpPr>
              <p:spPr>
                <a:xfrm>
                  <a:off x="3462677" y="4934482"/>
                  <a:ext cx="1465466" cy="369332"/>
                </a:xfrm>
                <a:prstGeom prst="rect">
                  <a:avLst/>
                </a:prstGeom>
                <a:noFill/>
              </p:spPr>
              <p:txBody>
                <a:bodyPr wrap="none" rtlCol="0">
                  <a:spAutoFit/>
                </a:bodyPr>
                <a:lstStyle/>
                <a:p>
                  <a:r>
                    <a:rPr lang="en-US" dirty="0"/>
                    <a:t>20</a:t>
                  </a:r>
                  <a:r>
                    <a:rPr lang="en-US" baseline="30000" dirty="0"/>
                    <a:t>o</a:t>
                  </a:r>
                  <a:r>
                    <a:rPr lang="en-US" dirty="0"/>
                    <a:t>  0.7   0.07</a:t>
                  </a:r>
                </a:p>
              </p:txBody>
            </p:sp>
            <p:sp>
              <p:nvSpPr>
                <p:cNvPr id="112" name="Rectangle 111"/>
                <p:cNvSpPr/>
                <p:nvPr/>
              </p:nvSpPr>
              <p:spPr>
                <a:xfrm>
                  <a:off x="3469657" y="4434727"/>
                  <a:ext cx="1364961" cy="10366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98" name="Straight Arrow Connector 97"/>
          <p:cNvCxnSpPr/>
          <p:nvPr/>
        </p:nvCxnSpPr>
        <p:spPr>
          <a:xfrm flipH="1" flipV="1">
            <a:off x="3439071" y="2247750"/>
            <a:ext cx="49927" cy="871683"/>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nvPicPr>
        <p:blipFill>
          <a:blip r:embed="rId2"/>
          <a:stretch>
            <a:fillRect/>
          </a:stretch>
        </p:blipFill>
        <p:spPr>
          <a:xfrm>
            <a:off x="6934411" y="2074738"/>
            <a:ext cx="1230076" cy="851222"/>
          </a:xfrm>
          <a:prstGeom prst="rect">
            <a:avLst/>
          </a:prstGeom>
        </p:spPr>
      </p:pic>
      <p:cxnSp>
        <p:nvCxnSpPr>
          <p:cNvPr id="133" name="Straight Arrow Connector 132"/>
          <p:cNvCxnSpPr/>
          <p:nvPr/>
        </p:nvCxnSpPr>
        <p:spPr>
          <a:xfrm flipH="1">
            <a:off x="6892646" y="2666594"/>
            <a:ext cx="300149" cy="979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613185" y="2801333"/>
            <a:ext cx="121308" cy="79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11381263" y="1974273"/>
            <a:ext cx="923970" cy="1173985"/>
            <a:chOff x="11381263" y="1974273"/>
            <a:chExt cx="923970" cy="1173985"/>
          </a:xfrm>
        </p:grpSpPr>
        <p:pic>
          <p:nvPicPr>
            <p:cNvPr id="138" name="Picture 137"/>
            <p:cNvPicPr>
              <a:picLocks noChangeAspect="1"/>
            </p:cNvPicPr>
            <p:nvPr/>
          </p:nvPicPr>
          <p:blipFill>
            <a:blip r:embed="rId3"/>
            <a:stretch>
              <a:fillRect/>
            </a:stretch>
          </p:blipFill>
          <p:spPr>
            <a:xfrm>
              <a:off x="11381263" y="1974273"/>
              <a:ext cx="923970" cy="1173985"/>
            </a:xfrm>
            <a:prstGeom prst="rect">
              <a:avLst/>
            </a:prstGeom>
          </p:spPr>
        </p:pic>
        <p:sp>
          <p:nvSpPr>
            <p:cNvPr id="139" name="Rectangle 138"/>
            <p:cNvSpPr/>
            <p:nvPr/>
          </p:nvSpPr>
          <p:spPr>
            <a:xfrm>
              <a:off x="11381263" y="1985289"/>
              <a:ext cx="233499" cy="2512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1612109" y="1975066"/>
              <a:ext cx="202125" cy="26229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Freeform 140"/>
          <p:cNvSpPr/>
          <p:nvPr/>
        </p:nvSpPr>
        <p:spPr>
          <a:xfrm>
            <a:off x="11363899" y="1911427"/>
            <a:ext cx="1013552" cy="1250414"/>
          </a:xfrm>
          <a:custGeom>
            <a:avLst/>
            <a:gdLst>
              <a:gd name="connsiteX0" fmla="*/ 0 w 1013552"/>
              <a:gd name="connsiteY0" fmla="*/ 336014 h 1250414"/>
              <a:gd name="connsiteX1" fmla="*/ 462708 w 1013552"/>
              <a:gd name="connsiteY1" fmla="*/ 336014 h 1250414"/>
              <a:gd name="connsiteX2" fmla="*/ 462708 w 1013552"/>
              <a:gd name="connsiteY2" fmla="*/ 22033 h 1250414"/>
              <a:gd name="connsiteX3" fmla="*/ 969484 w 1013552"/>
              <a:gd name="connsiteY3" fmla="*/ 0 h 1250414"/>
              <a:gd name="connsiteX4" fmla="*/ 1013552 w 1013552"/>
              <a:gd name="connsiteY4" fmla="*/ 1233889 h 1250414"/>
              <a:gd name="connsiteX5" fmla="*/ 44067 w 1013552"/>
              <a:gd name="connsiteY5" fmla="*/ 1250414 h 1250414"/>
              <a:gd name="connsiteX6" fmla="*/ 0 w 1013552"/>
              <a:gd name="connsiteY6" fmla="*/ 336014 h 1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552" h="1250414">
                <a:moveTo>
                  <a:pt x="0" y="336014"/>
                </a:moveTo>
                <a:lnTo>
                  <a:pt x="462708" y="336014"/>
                </a:lnTo>
                <a:lnTo>
                  <a:pt x="462708" y="22033"/>
                </a:lnTo>
                <a:lnTo>
                  <a:pt x="969484" y="0"/>
                </a:lnTo>
                <a:lnTo>
                  <a:pt x="1013552" y="1233889"/>
                </a:lnTo>
                <a:lnTo>
                  <a:pt x="44067" y="1250414"/>
                </a:lnTo>
                <a:lnTo>
                  <a:pt x="0" y="33601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8070811" y="1973586"/>
            <a:ext cx="3169941" cy="646331"/>
            <a:chOff x="8070811" y="1973586"/>
            <a:chExt cx="3169941" cy="646331"/>
          </a:xfrm>
        </p:grpSpPr>
        <p:sp>
          <p:nvSpPr>
            <p:cNvPr id="137" name="TextBox 136"/>
            <p:cNvSpPr txBox="1"/>
            <p:nvPr/>
          </p:nvSpPr>
          <p:spPr>
            <a:xfrm>
              <a:off x="8070811" y="1973586"/>
              <a:ext cx="2201180" cy="646331"/>
            </a:xfrm>
            <a:prstGeom prst="rect">
              <a:avLst/>
            </a:prstGeom>
            <a:solidFill>
              <a:schemeClr val="bg1"/>
            </a:solidFill>
          </p:spPr>
          <p:txBody>
            <a:bodyPr wrap="none" rtlCol="0">
              <a:spAutoFit/>
            </a:bodyPr>
            <a:lstStyle/>
            <a:p>
              <a:r>
                <a:rPr lang="en-US" dirty="0"/>
                <a:t>     Two pixel picture   </a:t>
              </a:r>
            </a:p>
            <a:p>
              <a:endParaRPr lang="en-US" dirty="0"/>
            </a:p>
          </p:txBody>
        </p:sp>
        <p:cxnSp>
          <p:nvCxnSpPr>
            <p:cNvPr id="144" name="Straight Arrow Connector 143"/>
            <p:cNvCxnSpPr/>
            <p:nvPr/>
          </p:nvCxnSpPr>
          <p:spPr>
            <a:xfrm flipV="1">
              <a:off x="10063908" y="2118592"/>
              <a:ext cx="1176844" cy="93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46" name="Picture 145"/>
          <p:cNvPicPr>
            <a:picLocks noChangeAspect="1"/>
          </p:cNvPicPr>
          <p:nvPr/>
        </p:nvPicPr>
        <p:blipFill>
          <a:blip r:embed="rId4"/>
          <a:stretch>
            <a:fillRect/>
          </a:stretch>
        </p:blipFill>
        <p:spPr>
          <a:xfrm>
            <a:off x="3121914" y="5959748"/>
            <a:ext cx="2743502" cy="914501"/>
          </a:xfrm>
          <a:prstGeom prst="rect">
            <a:avLst/>
          </a:prstGeom>
        </p:spPr>
      </p:pic>
      <p:sp>
        <p:nvSpPr>
          <p:cNvPr id="147" name="TextBox 146"/>
          <p:cNvSpPr txBox="1"/>
          <p:nvPr/>
        </p:nvSpPr>
        <p:spPr>
          <a:xfrm>
            <a:off x="3973905" y="5602977"/>
            <a:ext cx="2339743" cy="584775"/>
          </a:xfrm>
          <a:prstGeom prst="rect">
            <a:avLst/>
          </a:prstGeom>
          <a:noFill/>
        </p:spPr>
        <p:txBody>
          <a:bodyPr wrap="none" rtlCol="0">
            <a:spAutoFit/>
          </a:bodyPr>
          <a:lstStyle/>
          <a:p>
            <a:r>
              <a:rPr lang="en-US" sz="3200" dirty="0"/>
              <a:t>Training data</a:t>
            </a:r>
          </a:p>
        </p:txBody>
      </p:sp>
      <p:sp>
        <p:nvSpPr>
          <p:cNvPr id="4" name="TextBox 3">
            <a:extLst>
              <a:ext uri="{FF2B5EF4-FFF2-40B4-BE49-F238E27FC236}">
                <a16:creationId xmlns:a16="http://schemas.microsoft.com/office/drawing/2014/main" id="{0CF1CFCE-CD31-7939-DCCD-0CACC7A85C9E}"/>
              </a:ext>
            </a:extLst>
          </p:cNvPr>
          <p:cNvSpPr txBox="1"/>
          <p:nvPr/>
        </p:nvSpPr>
        <p:spPr>
          <a:xfrm>
            <a:off x="3304384" y="3173840"/>
            <a:ext cx="374693" cy="646331"/>
          </a:xfrm>
          <a:prstGeom prst="rect">
            <a:avLst/>
          </a:prstGeom>
          <a:noFill/>
        </p:spPr>
        <p:txBody>
          <a:bodyPr wrap="square">
            <a:spAutoFit/>
          </a:bodyPr>
          <a:lstStyle/>
          <a:p>
            <a:r>
              <a:rPr lang="en-US" sz="3600" b="1" dirty="0">
                <a:solidFill>
                  <a:srgbClr val="FF0000"/>
                </a:solidFill>
              </a:rPr>
              <a:t>Y</a:t>
            </a:r>
            <a:endParaRPr lang="en-US" sz="3600" dirty="0"/>
          </a:p>
        </p:txBody>
      </p:sp>
    </p:spTree>
    <p:extLst>
      <p:ext uri="{BB962C8B-B14F-4D97-AF65-F5344CB8AC3E}">
        <p14:creationId xmlns:p14="http://schemas.microsoft.com/office/powerpoint/2010/main" val="15551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08333E-7 0 L 0.00911 -0.48148 " pathEditMode="relative" rAng="0" ptsTypes="AA">
                                      <p:cBhvr>
                                        <p:cTn id="14" dur="2000" fill="hold"/>
                                        <p:tgtEl>
                                          <p:spTgt spid="81"/>
                                        </p:tgtEl>
                                        <p:attrNameLst>
                                          <p:attrName>ppt_x</p:attrName>
                                          <p:attrName>ppt_y</p:attrName>
                                        </p:attrNameLst>
                                      </p:cBhvr>
                                      <p:rCtr x="456" y="-24074"/>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wipe(down)">
                                      <p:cBhvr>
                                        <p:cTn id="25" dur="5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1.66667E-6 -2.22222E-6 L 0.42213 -0.01296 " pathEditMode="relative" rAng="0" ptsTypes="AA">
                                      <p:cBhvr>
                                        <p:cTn id="43" dur="2000" fill="hold"/>
                                        <p:tgtEl>
                                          <p:spTgt spid="4"/>
                                        </p:tgtEl>
                                        <p:attrNameLst>
                                          <p:attrName>ppt_x</p:attrName>
                                          <p:attrName>ppt_y</p:attrName>
                                        </p:attrNameLst>
                                      </p:cBhvr>
                                      <p:rCtr x="21107" y="-648"/>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wipe(up)">
                                      <p:cBhvr>
                                        <p:cTn id="57" dur="500"/>
                                        <p:tgtEl>
                                          <p:spTgt spid="1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left)">
                                      <p:cBhvr>
                                        <p:cTn id="62" dur="500"/>
                                        <p:tgtEl>
                                          <p:spTgt spid="14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36"/>
                                        </p:tgtEl>
                                        <p:attrNameLst>
                                          <p:attrName>style.visibility</p:attrName>
                                        </p:attrNameLst>
                                      </p:cBhvr>
                                      <p:to>
                                        <p:strVal val="visible"/>
                                      </p:to>
                                    </p:set>
                                    <p:animEffect transition="in" filter="wipe(up)">
                                      <p:cBhvr>
                                        <p:cTn id="75" dur="500"/>
                                        <p:tgtEl>
                                          <p:spTgt spid="1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wipe(down)">
                                      <p:cBhvr>
                                        <p:cTn id="80" dur="500"/>
                                        <p:tgtEl>
                                          <p:spTgt spid="9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wipe(left)">
                                      <p:cBhvr>
                                        <p:cTn id="90" dur="500"/>
                                        <p:tgtEl>
                                          <p:spTgt spid="1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left)">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wipe(left)">
                                      <p:cBhvr>
                                        <p:cTn id="100" dur="500"/>
                                        <p:tgtEl>
                                          <p:spTgt spid="12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14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21"/>
                                        </p:tgtEl>
                                        <p:attrNameLst>
                                          <p:attrName>style.visibility</p:attrName>
                                        </p:attrNameLst>
                                      </p:cBhvr>
                                      <p:to>
                                        <p:strVal val="visible"/>
                                      </p:to>
                                    </p:set>
                                    <p:animEffect transition="in" filter="wipe(left)">
                                      <p:cBhvr>
                                        <p:cTn id="113" dur="500"/>
                                        <p:tgtEl>
                                          <p:spTgt spid="12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left)">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9" grpId="0"/>
      <p:bldP spid="120" grpId="0"/>
      <p:bldP spid="38" grpId="0"/>
      <p:bldP spid="121" grpId="0"/>
      <p:bldP spid="96" grpId="0" animBg="1"/>
      <p:bldP spid="141" grpId="0" animBg="1"/>
      <p:bldP spid="147" grpId="0"/>
      <p:bldP spid="147"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40094" y="120216"/>
            <a:ext cx="11899668"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Intuitive Principal Component Analysis</a:t>
            </a:r>
          </a:p>
        </p:txBody>
      </p:sp>
      <p:sp>
        <p:nvSpPr>
          <p:cNvPr id="13" name="TextBox 12"/>
          <p:cNvSpPr txBox="1"/>
          <p:nvPr/>
        </p:nvSpPr>
        <p:spPr>
          <a:xfrm>
            <a:off x="6091525" y="3464344"/>
            <a:ext cx="2146742" cy="584775"/>
          </a:xfrm>
          <a:prstGeom prst="rect">
            <a:avLst/>
          </a:prstGeom>
          <a:noFill/>
        </p:spPr>
        <p:txBody>
          <a:bodyPr wrap="none" rtlCol="0">
            <a:spAutoFit/>
          </a:bodyPr>
          <a:lstStyle/>
          <a:p>
            <a:r>
              <a:rPr lang="en-US" sz="3200" dirty="0"/>
              <a:t>(x</a:t>
            </a:r>
            <a:r>
              <a:rPr lang="en-US" sz="3200" baseline="-25000" dirty="0"/>
              <a:t>1</a:t>
            </a:r>
            <a:r>
              <a:rPr lang="en-US" sz="3200" baseline="30000" dirty="0"/>
              <a:t>(1)</a:t>
            </a:r>
            <a:r>
              <a:rPr lang="en-US" sz="3200" dirty="0"/>
              <a:t>   x</a:t>
            </a:r>
            <a:r>
              <a:rPr lang="en-US" sz="3200" baseline="-25000" dirty="0"/>
              <a:t>2</a:t>
            </a:r>
            <a:r>
              <a:rPr lang="en-US" sz="3200" baseline="30000" dirty="0"/>
              <a:t>(1)</a:t>
            </a:r>
            <a:r>
              <a:rPr lang="en-US" sz="3200" dirty="0"/>
              <a:t>  )</a:t>
            </a:r>
          </a:p>
        </p:txBody>
      </p:sp>
      <p:grpSp>
        <p:nvGrpSpPr>
          <p:cNvPr id="25" name="Group 24"/>
          <p:cNvGrpSpPr/>
          <p:nvPr/>
        </p:nvGrpSpPr>
        <p:grpSpPr>
          <a:xfrm>
            <a:off x="8162245" y="3529075"/>
            <a:ext cx="617478" cy="1179225"/>
            <a:chOff x="10036424" y="4256457"/>
            <a:chExt cx="617478" cy="1179225"/>
          </a:xfrm>
        </p:grpSpPr>
        <p:sp>
          <p:nvSpPr>
            <p:cNvPr id="18" name="TextBox 17"/>
            <p:cNvSpPr txBox="1"/>
            <p:nvPr/>
          </p:nvSpPr>
          <p:spPr>
            <a:xfrm>
              <a:off x="10129399" y="4256457"/>
              <a:ext cx="524503" cy="1077218"/>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sp>
          <p:nvSpPr>
            <p:cNvPr id="22" name="Double Brace 21"/>
            <p:cNvSpPr/>
            <p:nvPr/>
          </p:nvSpPr>
          <p:spPr>
            <a:xfrm>
              <a:off x="10036424" y="4256457"/>
              <a:ext cx="617478" cy="1179225"/>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7" name="TextBox 26"/>
          <p:cNvSpPr txBox="1"/>
          <p:nvPr/>
        </p:nvSpPr>
        <p:spPr>
          <a:xfrm>
            <a:off x="8910205" y="3754219"/>
            <a:ext cx="389850" cy="584775"/>
          </a:xfrm>
          <a:prstGeom prst="rect">
            <a:avLst/>
          </a:prstGeom>
          <a:noFill/>
        </p:spPr>
        <p:txBody>
          <a:bodyPr wrap="none" rtlCol="0">
            <a:spAutoFit/>
          </a:bodyPr>
          <a:lstStyle/>
          <a:p>
            <a:r>
              <a:rPr lang="en-US" sz="3200" dirty="0"/>
              <a:t>=</a:t>
            </a:r>
          </a:p>
        </p:txBody>
      </p:sp>
      <p:sp>
        <p:nvSpPr>
          <p:cNvPr id="111" name="TextBox 110"/>
          <p:cNvSpPr txBox="1"/>
          <p:nvPr/>
        </p:nvSpPr>
        <p:spPr>
          <a:xfrm>
            <a:off x="9729982" y="3439373"/>
            <a:ext cx="652743" cy="584775"/>
          </a:xfrm>
          <a:prstGeom prst="rect">
            <a:avLst/>
          </a:prstGeom>
          <a:noFill/>
        </p:spPr>
        <p:txBody>
          <a:bodyPr wrap="none" rtlCol="0">
            <a:spAutoFit/>
          </a:bodyPr>
          <a:lstStyle/>
          <a:p>
            <a:r>
              <a:rPr lang="en-US" sz="3200" dirty="0">
                <a:solidFill>
                  <a:srgbClr val="FF0000"/>
                </a:solidFill>
              </a:rPr>
              <a:t>z</a:t>
            </a:r>
            <a:r>
              <a:rPr lang="en-US" sz="3200" baseline="30000" dirty="0">
                <a:solidFill>
                  <a:srgbClr val="FF0000"/>
                </a:solidFill>
              </a:rPr>
              <a:t>(1)</a:t>
            </a:r>
            <a:endParaRPr lang="en-US" sz="3200" dirty="0">
              <a:solidFill>
                <a:srgbClr val="FF0000"/>
              </a:solidFill>
            </a:endParaRPr>
          </a:p>
        </p:txBody>
      </p:sp>
      <p:sp>
        <p:nvSpPr>
          <p:cNvPr id="119" name="TextBox 118"/>
          <p:cNvSpPr txBox="1"/>
          <p:nvPr/>
        </p:nvSpPr>
        <p:spPr>
          <a:xfrm>
            <a:off x="6114484" y="3990428"/>
            <a:ext cx="2116285" cy="584775"/>
          </a:xfrm>
          <a:prstGeom prst="rect">
            <a:avLst/>
          </a:prstGeom>
          <a:noFill/>
        </p:spPr>
        <p:txBody>
          <a:bodyPr wrap="none" rtlCol="0">
            <a:spAutoFit/>
          </a:bodyPr>
          <a:lstStyle/>
          <a:p>
            <a:r>
              <a:rPr lang="en-US" sz="3200" dirty="0"/>
              <a:t>(x</a:t>
            </a:r>
            <a:r>
              <a:rPr lang="en-US" sz="3200" baseline="-25000" dirty="0"/>
              <a:t>1</a:t>
            </a:r>
            <a:r>
              <a:rPr lang="en-US" sz="3200" baseline="30000" dirty="0"/>
              <a:t>(2)</a:t>
            </a:r>
            <a:r>
              <a:rPr lang="en-US" sz="3200" dirty="0"/>
              <a:t>   x</a:t>
            </a:r>
            <a:r>
              <a:rPr lang="en-US" sz="3200" baseline="-25000" dirty="0"/>
              <a:t>2</a:t>
            </a:r>
            <a:r>
              <a:rPr lang="en-US" sz="3200" baseline="30000" dirty="0"/>
              <a:t>(2) </a:t>
            </a:r>
            <a:r>
              <a:rPr lang="en-US" sz="3200" dirty="0"/>
              <a:t> )</a:t>
            </a:r>
            <a:endParaRPr lang="en-US" sz="3200" dirty="0">
              <a:solidFill>
                <a:srgbClr val="FF0000"/>
              </a:solidFill>
            </a:endParaRPr>
          </a:p>
        </p:txBody>
      </p:sp>
      <p:sp>
        <p:nvSpPr>
          <p:cNvPr id="120" name="TextBox 119"/>
          <p:cNvSpPr txBox="1"/>
          <p:nvPr/>
        </p:nvSpPr>
        <p:spPr>
          <a:xfrm>
            <a:off x="6109717" y="4601042"/>
            <a:ext cx="2146742" cy="584775"/>
          </a:xfrm>
          <a:prstGeom prst="rect">
            <a:avLst/>
          </a:prstGeom>
          <a:noFill/>
        </p:spPr>
        <p:txBody>
          <a:bodyPr wrap="none" rtlCol="0">
            <a:spAutoFit/>
          </a:bodyPr>
          <a:lstStyle/>
          <a:p>
            <a:r>
              <a:rPr lang="en-US" sz="3200" dirty="0"/>
              <a:t>(x</a:t>
            </a:r>
            <a:r>
              <a:rPr lang="en-US" sz="3200" baseline="-25000" dirty="0"/>
              <a:t>1</a:t>
            </a:r>
            <a:r>
              <a:rPr lang="en-US" sz="3200" baseline="30000" dirty="0"/>
              <a:t>(3)</a:t>
            </a:r>
            <a:r>
              <a:rPr lang="en-US" sz="3200" dirty="0"/>
              <a:t>   x</a:t>
            </a:r>
            <a:r>
              <a:rPr lang="en-US" sz="3200" baseline="-25000" dirty="0"/>
              <a:t>2</a:t>
            </a:r>
            <a:r>
              <a:rPr lang="en-US" sz="3200" baseline="30000" dirty="0"/>
              <a:t>(3)</a:t>
            </a:r>
            <a:r>
              <a:rPr lang="en-US" sz="3200" dirty="0"/>
              <a:t>  )</a:t>
            </a:r>
            <a:endParaRPr lang="en-US" sz="3200" dirty="0">
              <a:solidFill>
                <a:srgbClr val="FF0000"/>
              </a:solidFill>
            </a:endParaRPr>
          </a:p>
        </p:txBody>
      </p:sp>
      <p:sp>
        <p:nvSpPr>
          <p:cNvPr id="121" name="TextBox 120"/>
          <p:cNvSpPr txBox="1"/>
          <p:nvPr/>
        </p:nvSpPr>
        <p:spPr>
          <a:xfrm>
            <a:off x="6128170" y="5208127"/>
            <a:ext cx="1835759" cy="584775"/>
          </a:xfrm>
          <a:prstGeom prst="rect">
            <a:avLst/>
          </a:prstGeom>
          <a:noFill/>
        </p:spPr>
        <p:txBody>
          <a:bodyPr wrap="none" rtlCol="0">
            <a:spAutoFit/>
          </a:bodyPr>
          <a:lstStyle/>
          <a:p>
            <a:r>
              <a:rPr lang="en-US" sz="3200" dirty="0"/>
              <a:t>(x</a:t>
            </a:r>
            <a:r>
              <a:rPr lang="en-US" sz="3200" baseline="-25000" dirty="0"/>
              <a:t>1</a:t>
            </a:r>
            <a:r>
              <a:rPr lang="en-US" sz="3200" baseline="30000" dirty="0"/>
              <a:t>(4)</a:t>
            </a:r>
            <a:r>
              <a:rPr lang="en-US" sz="3200" dirty="0"/>
              <a:t>   x</a:t>
            </a:r>
            <a:r>
              <a:rPr lang="en-US" sz="3200" baseline="-25000" dirty="0"/>
              <a:t>2</a:t>
            </a:r>
            <a:r>
              <a:rPr lang="en-US" sz="3200" baseline="30000" dirty="0"/>
              <a:t>(4)</a:t>
            </a:r>
            <a:endParaRPr lang="en-US" sz="3200" dirty="0">
              <a:solidFill>
                <a:srgbClr val="FF0000"/>
              </a:solidFill>
            </a:endParaRPr>
          </a:p>
        </p:txBody>
      </p:sp>
      <p:sp>
        <p:nvSpPr>
          <p:cNvPr id="124" name="TextBox 123"/>
          <p:cNvSpPr txBox="1"/>
          <p:nvPr/>
        </p:nvSpPr>
        <p:spPr>
          <a:xfrm>
            <a:off x="6153884" y="6235198"/>
            <a:ext cx="1909497" cy="584775"/>
          </a:xfrm>
          <a:prstGeom prst="rect">
            <a:avLst/>
          </a:prstGeom>
          <a:noFill/>
        </p:spPr>
        <p:txBody>
          <a:bodyPr wrap="none" rtlCol="0">
            <a:spAutoFit/>
          </a:bodyPr>
          <a:lstStyle/>
          <a:p>
            <a:r>
              <a:rPr lang="en-US" sz="3200" dirty="0"/>
              <a:t>(x</a:t>
            </a:r>
            <a:r>
              <a:rPr lang="en-US" sz="3200" baseline="-25000" dirty="0"/>
              <a:t>1</a:t>
            </a:r>
            <a:r>
              <a:rPr lang="en-US" sz="3200" baseline="30000" dirty="0"/>
              <a:t>(N)</a:t>
            </a:r>
            <a:r>
              <a:rPr lang="en-US" sz="3200" dirty="0"/>
              <a:t>   x</a:t>
            </a:r>
            <a:r>
              <a:rPr lang="en-US" sz="3200" baseline="-25000" dirty="0"/>
              <a:t>2</a:t>
            </a:r>
            <a:r>
              <a:rPr lang="en-US" sz="3200" baseline="30000" dirty="0"/>
              <a:t>(N)</a:t>
            </a:r>
            <a:endParaRPr lang="en-US" sz="3200" dirty="0">
              <a:solidFill>
                <a:srgbClr val="FF0000"/>
              </a:solidFill>
            </a:endParaRPr>
          </a:p>
        </p:txBody>
      </p:sp>
      <p:sp>
        <p:nvSpPr>
          <p:cNvPr id="49" name="TextBox 48"/>
          <p:cNvSpPr txBox="1"/>
          <p:nvPr/>
        </p:nvSpPr>
        <p:spPr>
          <a:xfrm>
            <a:off x="7015413" y="5500348"/>
            <a:ext cx="242374" cy="923330"/>
          </a:xfrm>
          <a:prstGeom prst="rect">
            <a:avLst/>
          </a:prstGeom>
          <a:noFill/>
        </p:spPr>
        <p:txBody>
          <a:bodyPr wrap="none" rtlCol="0">
            <a:spAutoFit/>
          </a:bodyPr>
          <a:lstStyle/>
          <a:p>
            <a:r>
              <a:rPr lang="en-US" dirty="0"/>
              <a:t>.</a:t>
            </a:r>
          </a:p>
          <a:p>
            <a:r>
              <a:rPr lang="en-US" dirty="0"/>
              <a:t>.</a:t>
            </a:r>
          </a:p>
          <a:p>
            <a:r>
              <a:rPr lang="en-US" dirty="0"/>
              <a:t>.</a:t>
            </a:r>
          </a:p>
        </p:txBody>
      </p:sp>
      <p:sp>
        <p:nvSpPr>
          <p:cNvPr id="125" name="TextBox 124"/>
          <p:cNvSpPr txBox="1"/>
          <p:nvPr/>
        </p:nvSpPr>
        <p:spPr>
          <a:xfrm>
            <a:off x="9832382" y="5523297"/>
            <a:ext cx="242374" cy="923330"/>
          </a:xfrm>
          <a:prstGeom prst="rect">
            <a:avLst/>
          </a:prstGeom>
          <a:noFill/>
        </p:spPr>
        <p:txBody>
          <a:bodyPr wrap="none" rtlCol="0">
            <a:spAutoFit/>
          </a:bodyPr>
          <a:lstStyle/>
          <a:p>
            <a:r>
              <a:rPr lang="en-US" dirty="0"/>
              <a:t>.</a:t>
            </a:r>
          </a:p>
          <a:p>
            <a:r>
              <a:rPr lang="en-US" dirty="0"/>
              <a:t>.</a:t>
            </a:r>
          </a:p>
          <a:p>
            <a:r>
              <a:rPr lang="en-US" dirty="0"/>
              <a:t>.</a:t>
            </a:r>
          </a:p>
        </p:txBody>
      </p:sp>
      <p:grpSp>
        <p:nvGrpSpPr>
          <p:cNvPr id="52" name="Group 51"/>
          <p:cNvGrpSpPr/>
          <p:nvPr/>
        </p:nvGrpSpPr>
        <p:grpSpPr>
          <a:xfrm>
            <a:off x="10382725" y="3230305"/>
            <a:ext cx="1557704" cy="646331"/>
            <a:chOff x="10674387" y="3328028"/>
            <a:chExt cx="1557704" cy="646331"/>
          </a:xfrm>
        </p:grpSpPr>
        <p:sp>
          <p:nvSpPr>
            <p:cNvPr id="50" name="TextBox 49"/>
            <p:cNvSpPr txBox="1"/>
            <p:nvPr/>
          </p:nvSpPr>
          <p:spPr>
            <a:xfrm>
              <a:off x="10844082" y="3328028"/>
              <a:ext cx="1388009" cy="646331"/>
            </a:xfrm>
            <a:prstGeom prst="rect">
              <a:avLst/>
            </a:prstGeom>
            <a:noFill/>
          </p:spPr>
          <p:txBody>
            <a:bodyPr wrap="none" rtlCol="0">
              <a:spAutoFit/>
            </a:bodyPr>
            <a:lstStyle/>
            <a:p>
              <a:r>
                <a:rPr lang="en-US" dirty="0"/>
                <a:t>Projection of</a:t>
              </a:r>
            </a:p>
            <a:p>
              <a:r>
                <a:rPr lang="en-US" b="1" dirty="0"/>
                <a:t>x</a:t>
              </a:r>
              <a:r>
                <a:rPr lang="en-US" baseline="30000" dirty="0"/>
                <a:t>(1)</a:t>
              </a:r>
              <a:r>
                <a:rPr lang="en-US" dirty="0"/>
                <a:t> onto </a:t>
              </a:r>
              <a:r>
                <a:rPr lang="en-US" b="1" dirty="0">
                  <a:solidFill>
                    <a:srgbClr val="FF0000"/>
                  </a:solidFill>
                </a:rPr>
                <a:t>y</a:t>
              </a:r>
            </a:p>
          </p:txBody>
        </p:sp>
        <p:cxnSp>
          <p:nvCxnSpPr>
            <p:cNvPr id="55" name="Straight Arrow Connector 54"/>
            <p:cNvCxnSpPr>
              <a:stCxn id="50" idx="1"/>
              <a:endCxn id="111" idx="3"/>
            </p:cNvCxnSpPr>
            <p:nvPr/>
          </p:nvCxnSpPr>
          <p:spPr>
            <a:xfrm flipH="1">
              <a:off x="10674387" y="3651194"/>
              <a:ext cx="169695" cy="178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148921" y="4054927"/>
            <a:ext cx="1859560" cy="646331"/>
            <a:chOff x="10440583" y="4152650"/>
            <a:chExt cx="1859560" cy="646331"/>
          </a:xfrm>
        </p:grpSpPr>
        <p:sp>
          <p:nvSpPr>
            <p:cNvPr id="127" name="TextBox 126"/>
            <p:cNvSpPr txBox="1"/>
            <p:nvPr/>
          </p:nvSpPr>
          <p:spPr>
            <a:xfrm>
              <a:off x="10912134" y="4152650"/>
              <a:ext cx="1388009" cy="646331"/>
            </a:xfrm>
            <a:prstGeom prst="rect">
              <a:avLst/>
            </a:prstGeom>
            <a:noFill/>
          </p:spPr>
          <p:txBody>
            <a:bodyPr wrap="none" rtlCol="0">
              <a:spAutoFit/>
            </a:bodyPr>
            <a:lstStyle/>
            <a:p>
              <a:r>
                <a:rPr lang="en-US" dirty="0"/>
                <a:t>Projection of</a:t>
              </a:r>
            </a:p>
            <a:p>
              <a:r>
                <a:rPr lang="en-US" b="1" dirty="0"/>
                <a:t>x</a:t>
              </a:r>
              <a:r>
                <a:rPr lang="en-US" baseline="30000" dirty="0"/>
                <a:t>(2)</a:t>
              </a:r>
              <a:r>
                <a:rPr lang="en-US" dirty="0"/>
                <a:t> onto </a:t>
              </a:r>
              <a:r>
                <a:rPr lang="en-US" b="1" dirty="0">
                  <a:solidFill>
                    <a:srgbClr val="FF0000"/>
                  </a:solidFill>
                </a:rPr>
                <a:t>y</a:t>
              </a:r>
            </a:p>
          </p:txBody>
        </p:sp>
        <p:cxnSp>
          <p:nvCxnSpPr>
            <p:cNvPr id="128" name="Straight Arrow Connector 127"/>
            <p:cNvCxnSpPr>
              <a:stCxn id="127" idx="1"/>
            </p:cNvCxnSpPr>
            <p:nvPr/>
          </p:nvCxnSpPr>
          <p:spPr>
            <a:xfrm flipH="1" flipV="1">
              <a:off x="10440583" y="4436717"/>
              <a:ext cx="471551" cy="3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014052" y="3455968"/>
            <a:ext cx="2149793" cy="3402032"/>
            <a:chOff x="6305714" y="3553691"/>
            <a:chExt cx="2149793" cy="3402032"/>
          </a:xfrm>
        </p:grpSpPr>
        <p:grpSp>
          <p:nvGrpSpPr>
            <p:cNvPr id="63" name="Group 62"/>
            <p:cNvGrpSpPr/>
            <p:nvPr/>
          </p:nvGrpSpPr>
          <p:grpSpPr>
            <a:xfrm>
              <a:off x="6383187" y="3562067"/>
              <a:ext cx="2072320" cy="3393656"/>
              <a:chOff x="6383187" y="3562067"/>
              <a:chExt cx="2072320" cy="3393656"/>
            </a:xfrm>
          </p:grpSpPr>
          <p:sp>
            <p:nvSpPr>
              <p:cNvPr id="62" name="Rectangle 61"/>
              <p:cNvSpPr/>
              <p:nvPr/>
            </p:nvSpPr>
            <p:spPr>
              <a:xfrm>
                <a:off x="6383187" y="3562067"/>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219685" y="3600094"/>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ouble Bracket 63"/>
            <p:cNvSpPr/>
            <p:nvPr/>
          </p:nvSpPr>
          <p:spPr>
            <a:xfrm>
              <a:off x="6305714" y="3553691"/>
              <a:ext cx="2080254" cy="33776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Double Brace 76"/>
          <p:cNvSpPr/>
          <p:nvPr/>
        </p:nvSpPr>
        <p:spPr>
          <a:xfrm>
            <a:off x="9692566" y="3529075"/>
            <a:ext cx="718598" cy="3137684"/>
          </a:xfrm>
          <a:prstGeom prst="brace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1" name="Picture 130"/>
          <p:cNvPicPr>
            <a:picLocks noChangeAspect="1"/>
          </p:cNvPicPr>
          <p:nvPr/>
        </p:nvPicPr>
        <p:blipFill>
          <a:blip r:embed="rId2"/>
          <a:stretch>
            <a:fillRect/>
          </a:stretch>
        </p:blipFill>
        <p:spPr>
          <a:xfrm>
            <a:off x="6642749" y="1977015"/>
            <a:ext cx="1230076" cy="851222"/>
          </a:xfrm>
          <a:prstGeom prst="rect">
            <a:avLst/>
          </a:prstGeom>
        </p:spPr>
      </p:pic>
      <p:cxnSp>
        <p:nvCxnSpPr>
          <p:cNvPr id="133" name="Straight Arrow Connector 132"/>
          <p:cNvCxnSpPr/>
          <p:nvPr/>
        </p:nvCxnSpPr>
        <p:spPr>
          <a:xfrm flipH="1">
            <a:off x="6600984" y="2568871"/>
            <a:ext cx="300149" cy="979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321523" y="2703610"/>
            <a:ext cx="121308" cy="79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606067" y="2786937"/>
            <a:ext cx="1917513" cy="769441"/>
          </a:xfrm>
          <a:prstGeom prst="rect">
            <a:avLst/>
          </a:prstGeom>
          <a:solidFill>
            <a:schemeClr val="bg1"/>
          </a:solidFill>
        </p:spPr>
        <p:txBody>
          <a:bodyPr wrap="none" rtlCol="0">
            <a:spAutoFit/>
          </a:bodyPr>
          <a:lstStyle/>
          <a:p>
            <a:r>
              <a:rPr lang="en-US" sz="4400" b="1" dirty="0"/>
              <a:t>X         </a:t>
            </a:r>
            <a:r>
              <a:rPr lang="en-US" sz="4400" b="1" dirty="0">
                <a:solidFill>
                  <a:srgbClr val="FF0000"/>
                </a:solidFill>
              </a:rPr>
              <a:t>y</a:t>
            </a:r>
          </a:p>
        </p:txBody>
      </p:sp>
      <p:grpSp>
        <p:nvGrpSpPr>
          <p:cNvPr id="53" name="Group 52"/>
          <p:cNvGrpSpPr/>
          <p:nvPr/>
        </p:nvGrpSpPr>
        <p:grpSpPr>
          <a:xfrm>
            <a:off x="132495" y="2804159"/>
            <a:ext cx="5737271" cy="2242410"/>
            <a:chOff x="424157" y="2901882"/>
            <a:chExt cx="5737271" cy="2242410"/>
          </a:xfrm>
        </p:grpSpPr>
        <p:grpSp>
          <p:nvGrpSpPr>
            <p:cNvPr id="19" name="Group 18"/>
            <p:cNvGrpSpPr/>
            <p:nvPr/>
          </p:nvGrpSpPr>
          <p:grpSpPr>
            <a:xfrm>
              <a:off x="424157" y="3768240"/>
              <a:ext cx="5737271" cy="1376052"/>
              <a:chOff x="27966" y="3503376"/>
              <a:chExt cx="5737271" cy="1376052"/>
            </a:xfrm>
          </p:grpSpPr>
          <p:grpSp>
            <p:nvGrpSpPr>
              <p:cNvPr id="7" name="Group 6"/>
              <p:cNvGrpSpPr/>
              <p:nvPr/>
            </p:nvGrpSpPr>
            <p:grpSpPr>
              <a:xfrm>
                <a:off x="1395248" y="3537096"/>
                <a:ext cx="4369989" cy="1342332"/>
                <a:chOff x="1395248" y="3537096"/>
                <a:chExt cx="4369989" cy="1342332"/>
              </a:xfrm>
            </p:grpSpPr>
            <p:sp>
              <p:nvSpPr>
                <p:cNvPr id="3" name="TextBox 2"/>
                <p:cNvSpPr txBox="1"/>
                <p:nvPr/>
              </p:nvSpPr>
              <p:spPr>
                <a:xfrm>
                  <a:off x="1474078" y="3567875"/>
                  <a:ext cx="4238661" cy="584775"/>
                </a:xfrm>
                <a:prstGeom prst="rect">
                  <a:avLst/>
                </a:prstGeom>
                <a:noFill/>
              </p:spPr>
              <p:txBody>
                <a:bodyPr wrap="none" rtlCol="0">
                  <a:spAutoFit/>
                </a:bodyPr>
                <a:lstStyle/>
                <a:p>
                  <a:r>
                    <a:rPr lang="en-US" sz="3200" dirty="0"/>
                    <a:t>x</a:t>
                  </a:r>
                  <a:r>
                    <a:rPr lang="en-US" sz="3200" baseline="-25000" dirty="0"/>
                    <a:t>1</a:t>
                  </a:r>
                  <a:r>
                    <a:rPr lang="en-US" sz="3200" baseline="30000" dirty="0"/>
                    <a:t>(1)</a:t>
                  </a:r>
                  <a:r>
                    <a:rPr lang="en-US" sz="3200" dirty="0"/>
                    <a:t> x</a:t>
                  </a:r>
                  <a:r>
                    <a:rPr lang="en-US" sz="3200" baseline="-25000" dirty="0"/>
                    <a:t>1</a:t>
                  </a:r>
                  <a:r>
                    <a:rPr lang="en-US" sz="3200" baseline="30000" dirty="0"/>
                    <a:t>(2)</a:t>
                  </a:r>
                  <a:r>
                    <a:rPr lang="en-US" sz="3200" dirty="0"/>
                    <a:t> x</a:t>
                  </a:r>
                  <a:r>
                    <a:rPr lang="en-US" sz="3200" baseline="-25000" dirty="0"/>
                    <a:t>1</a:t>
                  </a:r>
                  <a:r>
                    <a:rPr lang="en-US" sz="3200" baseline="30000" dirty="0"/>
                    <a:t>(3)</a:t>
                  </a:r>
                  <a:r>
                    <a:rPr lang="en-US" sz="3200" dirty="0"/>
                    <a:t> x</a:t>
                  </a:r>
                  <a:r>
                    <a:rPr lang="en-US" sz="3200" baseline="-25000" dirty="0"/>
                    <a:t>1</a:t>
                  </a:r>
                  <a:r>
                    <a:rPr lang="en-US" sz="3200" baseline="30000" dirty="0"/>
                    <a:t>(4)</a:t>
                  </a:r>
                  <a:r>
                    <a:rPr lang="en-US" sz="3200" dirty="0"/>
                    <a:t> …..x</a:t>
                  </a:r>
                  <a:r>
                    <a:rPr lang="en-US" sz="3200" baseline="-25000" dirty="0"/>
                    <a:t>1</a:t>
                  </a:r>
                  <a:r>
                    <a:rPr lang="en-US" sz="3200" baseline="30000" dirty="0"/>
                    <a:t>(N)</a:t>
                  </a:r>
                  <a:endParaRPr lang="en-US" sz="3200" dirty="0"/>
                </a:p>
              </p:txBody>
            </p:sp>
            <p:sp>
              <p:nvSpPr>
                <p:cNvPr id="99" name="TextBox 98"/>
                <p:cNvSpPr txBox="1"/>
                <p:nvPr/>
              </p:nvSpPr>
              <p:spPr>
                <a:xfrm>
                  <a:off x="1474078" y="4216410"/>
                  <a:ext cx="4238661" cy="584775"/>
                </a:xfrm>
                <a:prstGeom prst="rect">
                  <a:avLst/>
                </a:prstGeom>
                <a:noFill/>
              </p:spPr>
              <p:txBody>
                <a:bodyPr wrap="none" rtlCol="0">
                  <a:spAutoFit/>
                </a:bodyPr>
                <a:lstStyle/>
                <a:p>
                  <a:r>
                    <a:rPr lang="en-US" sz="3200" dirty="0"/>
                    <a:t>x</a:t>
                  </a:r>
                  <a:r>
                    <a:rPr lang="en-US" sz="3200" baseline="-25000" dirty="0"/>
                    <a:t>2</a:t>
                  </a:r>
                  <a:r>
                    <a:rPr lang="en-US" sz="3200" baseline="30000" dirty="0"/>
                    <a:t>(1)</a:t>
                  </a:r>
                  <a:r>
                    <a:rPr lang="en-US" sz="3200" dirty="0"/>
                    <a:t> x</a:t>
                  </a:r>
                  <a:r>
                    <a:rPr lang="en-US" sz="3200" baseline="-25000" dirty="0"/>
                    <a:t>2</a:t>
                  </a:r>
                  <a:r>
                    <a:rPr lang="en-US" sz="3200" baseline="30000" dirty="0"/>
                    <a:t>(2)</a:t>
                  </a:r>
                  <a:r>
                    <a:rPr lang="en-US" sz="3200" dirty="0"/>
                    <a:t> x</a:t>
                  </a:r>
                  <a:r>
                    <a:rPr lang="en-US" sz="3200" baseline="-25000" dirty="0"/>
                    <a:t>2</a:t>
                  </a:r>
                  <a:r>
                    <a:rPr lang="en-US" sz="3200" baseline="30000" dirty="0"/>
                    <a:t>(3)</a:t>
                  </a:r>
                  <a:r>
                    <a:rPr lang="en-US" sz="3200" dirty="0"/>
                    <a:t> x</a:t>
                  </a:r>
                  <a:r>
                    <a:rPr lang="en-US" sz="3200" baseline="-25000" dirty="0"/>
                    <a:t>2</a:t>
                  </a:r>
                  <a:r>
                    <a:rPr lang="en-US" sz="3200" baseline="30000" dirty="0"/>
                    <a:t>(4)</a:t>
                  </a:r>
                  <a:r>
                    <a:rPr lang="en-US" sz="3200" dirty="0"/>
                    <a:t> …..x</a:t>
                  </a:r>
                  <a:r>
                    <a:rPr lang="en-US" sz="3200" baseline="-25000" dirty="0"/>
                    <a:t>2</a:t>
                  </a:r>
                  <a:r>
                    <a:rPr lang="en-US" sz="3200" baseline="30000" dirty="0"/>
                    <a:t>(N)</a:t>
                  </a:r>
                  <a:endParaRPr lang="en-US" sz="3200" dirty="0"/>
                </a:p>
              </p:txBody>
            </p:sp>
            <p:sp>
              <p:nvSpPr>
                <p:cNvPr id="4" name="Double Bracket 3"/>
                <p:cNvSpPr/>
                <p:nvPr/>
              </p:nvSpPr>
              <p:spPr>
                <a:xfrm>
                  <a:off x="1395248" y="3537096"/>
                  <a:ext cx="4369989" cy="134233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27966" y="3503376"/>
                <a:ext cx="1314784" cy="584775"/>
                <a:chOff x="61756" y="3389584"/>
                <a:chExt cx="1314784" cy="584775"/>
              </a:xfrm>
            </p:grpSpPr>
            <p:sp>
              <p:nvSpPr>
                <p:cNvPr id="103" name="TextBox 102"/>
                <p:cNvSpPr txBox="1"/>
                <p:nvPr/>
              </p:nvSpPr>
              <p:spPr>
                <a:xfrm>
                  <a:off x="61756" y="3389584"/>
                  <a:ext cx="1314784"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r>
                    <a:rPr lang="en-US" sz="3200" dirty="0">
                      <a:solidFill>
                        <a:srgbClr val="FF0000"/>
                      </a:solidFill>
                    </a:rPr>
                    <a:t>     y</a:t>
                  </a:r>
                  <a:r>
                    <a:rPr lang="en-US" sz="3200" baseline="-25000" dirty="0">
                      <a:solidFill>
                        <a:srgbClr val="FF0000"/>
                      </a:solidFill>
                    </a:rPr>
                    <a:t>2</a:t>
                  </a:r>
                  <a:endParaRPr lang="en-US" sz="3200" dirty="0">
                    <a:solidFill>
                      <a:srgbClr val="FF0000"/>
                    </a:solidFill>
                  </a:endParaRPr>
                </a:p>
              </p:txBody>
            </p:sp>
            <p:sp>
              <p:nvSpPr>
                <p:cNvPr id="14" name="Double Bracket 13"/>
                <p:cNvSpPr/>
                <p:nvPr/>
              </p:nvSpPr>
              <p:spPr>
                <a:xfrm>
                  <a:off x="70829" y="3537096"/>
                  <a:ext cx="1241788" cy="437263"/>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0" name="TextBox 109"/>
            <p:cNvSpPr txBox="1"/>
            <p:nvPr/>
          </p:nvSpPr>
          <p:spPr>
            <a:xfrm>
              <a:off x="1004191" y="2901882"/>
              <a:ext cx="3052439" cy="769441"/>
            </a:xfrm>
            <a:prstGeom prst="rect">
              <a:avLst/>
            </a:prstGeom>
            <a:solidFill>
              <a:schemeClr val="bg1"/>
            </a:solidFill>
          </p:spPr>
          <p:txBody>
            <a:bodyPr wrap="none" rtlCol="0">
              <a:spAutoFit/>
            </a:bodyPr>
            <a:lstStyle/>
            <a:p>
              <a:r>
                <a:rPr lang="en-US" sz="4400" b="1" dirty="0" err="1">
                  <a:solidFill>
                    <a:srgbClr val="FF0000"/>
                  </a:solidFill>
                </a:rPr>
                <a:t>y</a:t>
              </a:r>
              <a:r>
                <a:rPr lang="en-US" sz="4400" baseline="30000" dirty="0" err="1">
                  <a:solidFill>
                    <a:srgbClr val="FF0000"/>
                  </a:solidFill>
                </a:rPr>
                <a:t>T</a:t>
              </a:r>
              <a:r>
                <a:rPr lang="en-US" sz="4400" b="1" dirty="0">
                  <a:solidFill>
                    <a:srgbClr val="FF0000"/>
                  </a:solidFill>
                </a:rPr>
                <a:t>               </a:t>
              </a:r>
              <a:r>
                <a:rPr lang="en-US" sz="4400" b="1" dirty="0"/>
                <a:t>X</a:t>
              </a:r>
              <a:r>
                <a:rPr lang="en-US" sz="4400" baseline="30000" dirty="0"/>
                <a:t>T</a:t>
              </a:r>
              <a:endParaRPr lang="en-US" sz="4400" dirty="0">
                <a:solidFill>
                  <a:srgbClr val="FF0000"/>
                </a:solidFill>
              </a:endParaRPr>
            </a:p>
          </p:txBody>
        </p:sp>
      </p:grpSp>
      <p:sp>
        <p:nvSpPr>
          <p:cNvPr id="114" name="TextBox 113"/>
          <p:cNvSpPr txBox="1"/>
          <p:nvPr/>
        </p:nvSpPr>
        <p:spPr>
          <a:xfrm>
            <a:off x="9726755" y="2778712"/>
            <a:ext cx="409086" cy="769441"/>
          </a:xfrm>
          <a:prstGeom prst="rect">
            <a:avLst/>
          </a:prstGeom>
          <a:solidFill>
            <a:schemeClr val="bg1"/>
          </a:solidFill>
        </p:spPr>
        <p:txBody>
          <a:bodyPr wrap="none" rtlCol="0">
            <a:spAutoFit/>
          </a:bodyPr>
          <a:lstStyle/>
          <a:p>
            <a:r>
              <a:rPr lang="en-US" sz="4400" b="1" dirty="0">
                <a:solidFill>
                  <a:srgbClr val="FF0000"/>
                </a:solidFill>
              </a:rPr>
              <a:t>z</a:t>
            </a:r>
          </a:p>
        </p:txBody>
      </p:sp>
      <p:sp>
        <p:nvSpPr>
          <p:cNvPr id="115" name="TextBox 114"/>
          <p:cNvSpPr txBox="1"/>
          <p:nvPr/>
        </p:nvSpPr>
        <p:spPr>
          <a:xfrm>
            <a:off x="9261178" y="2773394"/>
            <a:ext cx="591829" cy="769441"/>
          </a:xfrm>
          <a:prstGeom prst="rect">
            <a:avLst/>
          </a:prstGeom>
          <a:solidFill>
            <a:schemeClr val="bg1"/>
          </a:solidFill>
        </p:spPr>
        <p:txBody>
          <a:bodyPr wrap="none" rtlCol="0">
            <a:spAutoFit/>
          </a:bodyPr>
          <a:lstStyle/>
          <a:p>
            <a:r>
              <a:rPr lang="en-US" sz="4400" b="1" dirty="0" err="1">
                <a:solidFill>
                  <a:srgbClr val="FF0000"/>
                </a:solidFill>
              </a:rPr>
              <a:t>z</a:t>
            </a:r>
            <a:r>
              <a:rPr lang="en-US" sz="4400" baseline="30000" dirty="0" err="1">
                <a:solidFill>
                  <a:srgbClr val="FF0000"/>
                </a:solidFill>
              </a:rPr>
              <a:t>T</a:t>
            </a:r>
            <a:endParaRPr lang="en-US" sz="4400" b="1" dirty="0">
              <a:solidFill>
                <a:srgbClr val="FF0000"/>
              </a:solidFill>
            </a:endParaRPr>
          </a:p>
        </p:txBody>
      </p:sp>
      <p:sp>
        <p:nvSpPr>
          <p:cNvPr id="47" name="Rectangle 46"/>
          <p:cNvSpPr/>
          <p:nvPr/>
        </p:nvSpPr>
        <p:spPr>
          <a:xfrm>
            <a:off x="9766988" y="4029512"/>
            <a:ext cx="652743" cy="584775"/>
          </a:xfrm>
          <a:prstGeom prst="rect">
            <a:avLst/>
          </a:prstGeom>
        </p:spPr>
        <p:txBody>
          <a:bodyPr wrap="none">
            <a:spAutoFit/>
          </a:bodyPr>
          <a:lstStyle/>
          <a:p>
            <a:r>
              <a:rPr lang="en-US" sz="3200" dirty="0">
                <a:solidFill>
                  <a:srgbClr val="FF0000"/>
                </a:solidFill>
              </a:rPr>
              <a:t>z</a:t>
            </a:r>
            <a:r>
              <a:rPr lang="en-US" sz="3200" baseline="30000" dirty="0">
                <a:solidFill>
                  <a:srgbClr val="FF0000"/>
                </a:solidFill>
              </a:rPr>
              <a:t>(2)</a:t>
            </a:r>
            <a:endParaRPr lang="en-US" sz="3200" dirty="0">
              <a:solidFill>
                <a:srgbClr val="FF0000"/>
              </a:solidFill>
            </a:endParaRPr>
          </a:p>
        </p:txBody>
      </p:sp>
      <p:sp>
        <p:nvSpPr>
          <p:cNvPr id="116" name="Rectangle 115"/>
          <p:cNvSpPr/>
          <p:nvPr/>
        </p:nvSpPr>
        <p:spPr>
          <a:xfrm>
            <a:off x="9808850" y="4560681"/>
            <a:ext cx="652743" cy="584775"/>
          </a:xfrm>
          <a:prstGeom prst="rect">
            <a:avLst/>
          </a:prstGeom>
        </p:spPr>
        <p:txBody>
          <a:bodyPr wrap="none">
            <a:spAutoFit/>
          </a:bodyPr>
          <a:lstStyle/>
          <a:p>
            <a:r>
              <a:rPr lang="en-US" sz="3200" dirty="0">
                <a:solidFill>
                  <a:srgbClr val="FF0000"/>
                </a:solidFill>
              </a:rPr>
              <a:t>z</a:t>
            </a:r>
            <a:r>
              <a:rPr lang="en-US" sz="3200" baseline="30000" dirty="0">
                <a:solidFill>
                  <a:srgbClr val="FF0000"/>
                </a:solidFill>
              </a:rPr>
              <a:t>(3)</a:t>
            </a:r>
            <a:endParaRPr lang="en-US" sz="3200" dirty="0">
              <a:solidFill>
                <a:srgbClr val="FF0000"/>
              </a:solidFill>
            </a:endParaRPr>
          </a:p>
        </p:txBody>
      </p:sp>
      <p:sp>
        <p:nvSpPr>
          <p:cNvPr id="117" name="Rectangle 116"/>
          <p:cNvSpPr/>
          <p:nvPr/>
        </p:nvSpPr>
        <p:spPr>
          <a:xfrm>
            <a:off x="9833689" y="5220002"/>
            <a:ext cx="486030" cy="584775"/>
          </a:xfrm>
          <a:prstGeom prst="rect">
            <a:avLst/>
          </a:prstGeom>
        </p:spPr>
        <p:txBody>
          <a:bodyPr wrap="none">
            <a:spAutoFit/>
          </a:bodyPr>
          <a:lstStyle/>
          <a:p>
            <a:r>
              <a:rPr lang="en-US" sz="3200" dirty="0">
                <a:solidFill>
                  <a:srgbClr val="FF0000"/>
                </a:solidFill>
              </a:rPr>
              <a:t>z</a:t>
            </a:r>
            <a:r>
              <a:rPr lang="en-US" sz="3200" baseline="-25000" dirty="0">
                <a:solidFill>
                  <a:srgbClr val="FF0000"/>
                </a:solidFill>
              </a:rPr>
              <a:t>4</a:t>
            </a:r>
            <a:endParaRPr lang="en-US" sz="3200" dirty="0">
              <a:solidFill>
                <a:srgbClr val="FF0000"/>
              </a:solidFill>
            </a:endParaRPr>
          </a:p>
        </p:txBody>
      </p:sp>
      <p:sp>
        <p:nvSpPr>
          <p:cNvPr id="118" name="Rectangle 117"/>
          <p:cNvSpPr/>
          <p:nvPr/>
        </p:nvSpPr>
        <p:spPr>
          <a:xfrm>
            <a:off x="9851795" y="6242020"/>
            <a:ext cx="606256" cy="584775"/>
          </a:xfrm>
          <a:prstGeom prst="rect">
            <a:avLst/>
          </a:prstGeom>
        </p:spPr>
        <p:txBody>
          <a:bodyPr wrap="none">
            <a:spAutoFit/>
          </a:bodyPr>
          <a:lstStyle/>
          <a:p>
            <a:r>
              <a:rPr lang="en-US" sz="3200" dirty="0" err="1">
                <a:solidFill>
                  <a:srgbClr val="FF0000"/>
                </a:solidFill>
              </a:rPr>
              <a:t>z</a:t>
            </a:r>
            <a:r>
              <a:rPr lang="en-US" sz="3200" baseline="30000" dirty="0" err="1">
                <a:solidFill>
                  <a:srgbClr val="FF0000"/>
                </a:solidFill>
              </a:rPr>
              <a:t>N</a:t>
            </a:r>
            <a:r>
              <a:rPr lang="en-US" sz="3200" baseline="30000" dirty="0">
                <a:solidFill>
                  <a:srgbClr val="FF0000"/>
                </a:solidFill>
              </a:rPr>
              <a:t>)</a:t>
            </a:r>
            <a:endParaRPr lang="en-US" sz="3200" dirty="0">
              <a:solidFill>
                <a:srgbClr val="FF0000"/>
              </a:solidFill>
            </a:endParaRPr>
          </a:p>
        </p:txBody>
      </p:sp>
      <p:sp>
        <p:nvSpPr>
          <p:cNvPr id="122" name="TextBox 121"/>
          <p:cNvSpPr txBox="1"/>
          <p:nvPr/>
        </p:nvSpPr>
        <p:spPr>
          <a:xfrm>
            <a:off x="8926135" y="4661848"/>
            <a:ext cx="623889" cy="769441"/>
          </a:xfrm>
          <a:prstGeom prst="rect">
            <a:avLst/>
          </a:prstGeom>
          <a:solidFill>
            <a:schemeClr val="bg1"/>
          </a:solidFill>
        </p:spPr>
        <p:txBody>
          <a:bodyPr wrap="none" rtlCol="0">
            <a:spAutoFit/>
          </a:bodyPr>
          <a:lstStyle/>
          <a:p>
            <a:r>
              <a:rPr lang="en-US" sz="3200" b="1" dirty="0" err="1">
                <a:solidFill>
                  <a:srgbClr val="FF0000"/>
                </a:solidFill>
              </a:rPr>
              <a:t>z</a:t>
            </a:r>
            <a:r>
              <a:rPr lang="en-US" sz="3200" baseline="30000" dirty="0" err="1">
                <a:solidFill>
                  <a:srgbClr val="FF0000"/>
                </a:solidFill>
              </a:rPr>
              <a:t>T</a:t>
            </a:r>
            <a:r>
              <a:rPr lang="en-US" sz="4400" dirty="0">
                <a:solidFill>
                  <a:srgbClr val="FF0000"/>
                </a:solidFill>
                <a:latin typeface="Calibri" panose="020F0502020204030204" pitchFamily="34" charset="0"/>
                <a:cs typeface="Calibri" panose="020F0502020204030204" pitchFamily="34" charset="0"/>
              </a:rPr>
              <a:t>·</a:t>
            </a:r>
            <a:endParaRPr lang="en-US" sz="4400" b="1" dirty="0">
              <a:solidFill>
                <a:srgbClr val="FF0000"/>
              </a:solidFill>
            </a:endParaRPr>
          </a:p>
        </p:txBody>
      </p:sp>
      <p:grpSp>
        <p:nvGrpSpPr>
          <p:cNvPr id="123" name="Group 122"/>
          <p:cNvGrpSpPr/>
          <p:nvPr/>
        </p:nvGrpSpPr>
        <p:grpSpPr>
          <a:xfrm>
            <a:off x="10622265" y="5146910"/>
            <a:ext cx="1593962" cy="1288077"/>
            <a:chOff x="10571119" y="3700322"/>
            <a:chExt cx="1593962" cy="1288077"/>
          </a:xfrm>
        </p:grpSpPr>
        <p:sp>
          <p:nvSpPr>
            <p:cNvPr id="130" name="TextBox 129"/>
            <p:cNvSpPr txBox="1"/>
            <p:nvPr/>
          </p:nvSpPr>
          <p:spPr>
            <a:xfrm>
              <a:off x="10571119" y="4157402"/>
              <a:ext cx="1593962" cy="830997"/>
            </a:xfrm>
            <a:prstGeom prst="rect">
              <a:avLst/>
            </a:prstGeom>
            <a:noFill/>
          </p:spPr>
          <p:txBody>
            <a:bodyPr wrap="none" rtlCol="0">
              <a:spAutoFit/>
            </a:bodyPr>
            <a:lstStyle/>
            <a:p>
              <a:pPr algn="ctr"/>
              <a:r>
                <a:rPr lang="en-US" sz="1200" dirty="0"/>
                <a:t>Sum of </a:t>
              </a:r>
            </a:p>
            <a:p>
              <a:pPr algn="ctr"/>
              <a:r>
                <a:rPr lang="en-US" sz="1200" dirty="0"/>
                <a:t>squared projections or</a:t>
              </a:r>
            </a:p>
            <a:p>
              <a:pPr algn="ctr"/>
              <a:r>
                <a:rPr lang="en-US" sz="1200" dirty="0"/>
                <a:t>Variances (assumes</a:t>
              </a:r>
            </a:p>
            <a:p>
              <a:pPr algn="ctr"/>
              <a:r>
                <a:rPr lang="en-US" sz="1200" b="1" dirty="0">
                  <a:solidFill>
                    <a:srgbClr val="FF0000"/>
                  </a:solidFill>
                </a:rPr>
                <a:t>Zero mean)</a:t>
              </a:r>
            </a:p>
          </p:txBody>
        </p:sp>
        <p:cxnSp>
          <p:nvCxnSpPr>
            <p:cNvPr id="132" name="Straight Arrow Connector 131"/>
            <p:cNvCxnSpPr>
              <a:stCxn id="130" idx="0"/>
            </p:cNvCxnSpPr>
            <p:nvPr/>
          </p:nvCxnSpPr>
          <p:spPr>
            <a:xfrm flipH="1" flipV="1">
              <a:off x="11294071" y="3700322"/>
              <a:ext cx="74029" cy="457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540716" y="1963830"/>
            <a:ext cx="5565883" cy="830997"/>
          </a:xfrm>
          <a:prstGeom prst="rect">
            <a:avLst/>
          </a:prstGeom>
          <a:solidFill>
            <a:schemeClr val="bg1"/>
          </a:solidFill>
        </p:spPr>
        <p:txBody>
          <a:bodyPr wrap="none" rtlCol="0">
            <a:spAutoFit/>
          </a:bodyPr>
          <a:lstStyle/>
          <a:p>
            <a:r>
              <a:rPr lang="en-US" sz="4800" b="1" dirty="0"/>
              <a:t>X</a:t>
            </a:r>
            <a:r>
              <a:rPr lang="en-US" sz="4800" b="1" baseline="30000" dirty="0"/>
              <a:t>T</a:t>
            </a:r>
            <a:r>
              <a:rPr lang="en-US" sz="4800" b="1" dirty="0"/>
              <a:t>X</a:t>
            </a:r>
            <a:r>
              <a:rPr lang="en-US" sz="4000" dirty="0"/>
              <a:t> =  Covariance Matrix </a:t>
            </a:r>
          </a:p>
        </p:txBody>
      </p:sp>
      <p:sp>
        <p:nvSpPr>
          <p:cNvPr id="134" name="TextBox 133"/>
          <p:cNvSpPr txBox="1"/>
          <p:nvPr/>
        </p:nvSpPr>
        <p:spPr>
          <a:xfrm>
            <a:off x="2579334" y="1011465"/>
            <a:ext cx="5000343" cy="923330"/>
          </a:xfrm>
          <a:prstGeom prst="rect">
            <a:avLst/>
          </a:prstGeom>
          <a:solidFill>
            <a:schemeClr val="bg1"/>
          </a:solidFill>
        </p:spPr>
        <p:txBody>
          <a:bodyPr wrap="none" rtlCol="0">
            <a:spAutoFit/>
          </a:bodyPr>
          <a:lstStyle/>
          <a:p>
            <a:r>
              <a:rPr lang="en-US" sz="4800" dirty="0"/>
              <a:t>PC1=</a:t>
            </a:r>
            <a:r>
              <a:rPr lang="en-US" sz="4800" b="1" dirty="0">
                <a:solidFill>
                  <a:srgbClr val="FF0000"/>
                </a:solidFill>
              </a:rPr>
              <a:t>y</a:t>
            </a:r>
            <a:r>
              <a:rPr lang="en-US" sz="4800" dirty="0"/>
              <a:t>=</a:t>
            </a:r>
            <a:r>
              <a:rPr lang="en-US" sz="4800" dirty="0" err="1"/>
              <a:t>Argmax</a:t>
            </a:r>
            <a:r>
              <a:rPr lang="en-US" sz="4800" b="1" baseline="-25000" dirty="0" err="1">
                <a:solidFill>
                  <a:srgbClr val="FF0000"/>
                </a:solidFill>
              </a:rPr>
              <a:t>y</a:t>
            </a:r>
            <a:r>
              <a:rPr lang="en-US" sz="4000" dirty="0"/>
              <a:t> </a:t>
            </a:r>
            <a:r>
              <a:rPr lang="en-US" sz="5400" b="1" dirty="0" err="1"/>
              <a:t>z</a:t>
            </a:r>
            <a:r>
              <a:rPr lang="en-US" sz="5400" b="1" baseline="30000" dirty="0" err="1"/>
              <a:t>T</a:t>
            </a:r>
            <a:r>
              <a:rPr lang="en-US" sz="5400" b="1" dirty="0" err="1"/>
              <a:t>z</a:t>
            </a:r>
            <a:endParaRPr lang="en-US" sz="5400" b="1" dirty="0"/>
          </a:p>
        </p:txBody>
      </p:sp>
      <p:grpSp>
        <p:nvGrpSpPr>
          <p:cNvPr id="70" name="Group 69"/>
          <p:cNvGrpSpPr/>
          <p:nvPr/>
        </p:nvGrpSpPr>
        <p:grpSpPr>
          <a:xfrm>
            <a:off x="106520" y="2000803"/>
            <a:ext cx="2481130" cy="854616"/>
            <a:chOff x="106520" y="2000803"/>
            <a:chExt cx="2481130" cy="854616"/>
          </a:xfrm>
        </p:grpSpPr>
        <p:grpSp>
          <p:nvGrpSpPr>
            <p:cNvPr id="68" name="Group 67"/>
            <p:cNvGrpSpPr/>
            <p:nvPr/>
          </p:nvGrpSpPr>
          <p:grpSpPr>
            <a:xfrm>
              <a:off x="106520" y="2000803"/>
              <a:ext cx="2032376" cy="854616"/>
              <a:chOff x="367829" y="1917663"/>
              <a:chExt cx="2032376" cy="854616"/>
            </a:xfrm>
          </p:grpSpPr>
          <p:sp>
            <p:nvSpPr>
              <p:cNvPr id="60" name="TextBox 59"/>
              <p:cNvSpPr txBox="1"/>
              <p:nvPr/>
            </p:nvSpPr>
            <p:spPr>
              <a:xfrm>
                <a:off x="508340" y="1917663"/>
                <a:ext cx="1891865" cy="461665"/>
              </a:xfrm>
              <a:prstGeom prst="rect">
                <a:avLst/>
              </a:prstGeom>
              <a:noFill/>
            </p:spPr>
            <p:txBody>
              <a:bodyPr wrap="none" rtlCol="0">
                <a:spAutoFit/>
              </a:bodyPr>
              <a:lstStyle/>
              <a:p>
                <a:r>
                  <a:rPr lang="en-US" sz="2400" dirty="0"/>
                  <a:t>&lt;x</a:t>
                </a:r>
                <a:r>
                  <a:rPr lang="en-US" sz="2400" baseline="-25000" dirty="0"/>
                  <a:t>1</a:t>
                </a:r>
                <a:r>
                  <a:rPr lang="en-US" sz="2400" baseline="30000" dirty="0"/>
                  <a:t>2</a:t>
                </a:r>
                <a:r>
                  <a:rPr lang="en-US" sz="2400" dirty="0"/>
                  <a:t>&gt;    &lt;x</a:t>
                </a:r>
                <a:r>
                  <a:rPr lang="en-US" sz="2400" baseline="-25000" dirty="0"/>
                  <a:t>1</a:t>
                </a:r>
                <a:r>
                  <a:rPr lang="en-US" sz="2400" dirty="0"/>
                  <a:t>x</a:t>
                </a:r>
                <a:r>
                  <a:rPr lang="en-US" sz="2400" baseline="-25000" dirty="0"/>
                  <a:t>2</a:t>
                </a:r>
                <a:r>
                  <a:rPr lang="en-US" sz="2400" dirty="0"/>
                  <a:t>&gt;</a:t>
                </a:r>
              </a:p>
            </p:txBody>
          </p:sp>
          <p:sp>
            <p:nvSpPr>
              <p:cNvPr id="135" name="TextBox 134"/>
              <p:cNvSpPr txBox="1"/>
              <p:nvPr/>
            </p:nvSpPr>
            <p:spPr>
              <a:xfrm>
                <a:off x="406149" y="2310614"/>
                <a:ext cx="1938351" cy="461665"/>
              </a:xfrm>
              <a:prstGeom prst="rect">
                <a:avLst/>
              </a:prstGeom>
              <a:noFill/>
            </p:spPr>
            <p:txBody>
              <a:bodyPr wrap="none" rtlCol="0">
                <a:spAutoFit/>
              </a:bodyPr>
              <a:lstStyle/>
              <a:p>
                <a:r>
                  <a:rPr lang="en-US" sz="2400" dirty="0"/>
                  <a:t>&lt;x</a:t>
                </a:r>
                <a:r>
                  <a:rPr lang="en-US" sz="2400" baseline="-25000" dirty="0"/>
                  <a:t>1</a:t>
                </a:r>
                <a:r>
                  <a:rPr lang="en-US" sz="2400" dirty="0"/>
                  <a:t> x</a:t>
                </a:r>
                <a:r>
                  <a:rPr lang="en-US" sz="2400" baseline="-25000" dirty="0"/>
                  <a:t>2</a:t>
                </a:r>
                <a:r>
                  <a:rPr lang="en-US" sz="2400" dirty="0"/>
                  <a:t>&gt;   &lt;x</a:t>
                </a:r>
                <a:r>
                  <a:rPr lang="en-US" sz="2400" baseline="-25000" dirty="0"/>
                  <a:t>2</a:t>
                </a:r>
                <a:r>
                  <a:rPr lang="en-US" sz="2400" baseline="30000" dirty="0"/>
                  <a:t>2</a:t>
                </a:r>
                <a:r>
                  <a:rPr lang="en-US" sz="2400" baseline="-25000" dirty="0"/>
                  <a:t> </a:t>
                </a:r>
                <a:r>
                  <a:rPr lang="en-US" sz="2400" dirty="0"/>
                  <a:t>&gt;</a:t>
                </a:r>
              </a:p>
            </p:txBody>
          </p:sp>
          <p:sp>
            <p:nvSpPr>
              <p:cNvPr id="67" name="Double Bracket 66"/>
              <p:cNvSpPr/>
              <p:nvPr/>
            </p:nvSpPr>
            <p:spPr>
              <a:xfrm>
                <a:off x="367829" y="2030248"/>
                <a:ext cx="2000066" cy="67336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p:cNvSpPr/>
            <p:nvPr/>
          </p:nvSpPr>
          <p:spPr>
            <a:xfrm>
              <a:off x="2249096" y="2209088"/>
              <a:ext cx="338554" cy="461665"/>
            </a:xfrm>
            <a:prstGeom prst="rect">
              <a:avLst/>
            </a:prstGeom>
          </p:spPr>
          <p:txBody>
            <a:bodyPr wrap="none">
              <a:spAutoFit/>
            </a:bodyPr>
            <a:lstStyle/>
            <a:p>
              <a:r>
                <a:rPr lang="en-US" sz="2400" dirty="0"/>
                <a:t>=</a:t>
              </a:r>
            </a:p>
          </p:txBody>
        </p:sp>
      </p:grpSp>
      <p:sp>
        <p:nvSpPr>
          <p:cNvPr id="71" name="TextBox 70"/>
          <p:cNvSpPr txBox="1"/>
          <p:nvPr/>
        </p:nvSpPr>
        <p:spPr>
          <a:xfrm>
            <a:off x="84041" y="1490907"/>
            <a:ext cx="2355132" cy="369332"/>
          </a:xfrm>
          <a:prstGeom prst="rect">
            <a:avLst/>
          </a:prstGeom>
          <a:noFill/>
        </p:spPr>
        <p:txBody>
          <a:bodyPr wrap="none" rtlCol="0">
            <a:spAutoFit/>
          </a:bodyPr>
          <a:lstStyle/>
          <a:p>
            <a:r>
              <a:rPr lang="en-US" dirty="0"/>
              <a:t>&lt;x</a:t>
            </a:r>
            <a:r>
              <a:rPr lang="en-US" baseline="-25000" dirty="0"/>
              <a:t>1</a:t>
            </a:r>
            <a:r>
              <a:rPr lang="en-US" dirty="0"/>
              <a:t>x</a:t>
            </a:r>
            <a:r>
              <a:rPr lang="en-US" baseline="-25000" dirty="0"/>
              <a:t>2</a:t>
            </a:r>
            <a:r>
              <a:rPr lang="en-US" baseline="30000" dirty="0"/>
              <a:t> </a:t>
            </a:r>
            <a:r>
              <a:rPr lang="en-US" dirty="0"/>
              <a:t> &gt; ~ </a:t>
            </a:r>
            <a:r>
              <a:rPr lang="en-US" dirty="0">
                <a:latin typeface="Symbol" panose="05050102010706020507" pitchFamily="18" charset="2"/>
              </a:rPr>
              <a:t>S</a:t>
            </a:r>
            <a:r>
              <a:rPr lang="en-US" baseline="-25000" dirty="0"/>
              <a:t>i=1..N</a:t>
            </a:r>
            <a:r>
              <a:rPr lang="en-US" dirty="0"/>
              <a:t> x</a:t>
            </a:r>
            <a:r>
              <a:rPr lang="en-US" baseline="-25000" dirty="0"/>
              <a:t>1</a:t>
            </a:r>
            <a:r>
              <a:rPr lang="en-US" baseline="30000" dirty="0"/>
              <a:t>(</a:t>
            </a:r>
            <a:r>
              <a:rPr lang="en-US" baseline="30000" dirty="0" err="1"/>
              <a:t>i</a:t>
            </a:r>
            <a:r>
              <a:rPr lang="en-US" baseline="30000" dirty="0"/>
              <a:t>)</a:t>
            </a:r>
            <a:r>
              <a:rPr lang="en-US" dirty="0"/>
              <a:t> x</a:t>
            </a:r>
            <a:r>
              <a:rPr lang="en-US" baseline="-25000" dirty="0"/>
              <a:t>2</a:t>
            </a:r>
            <a:r>
              <a:rPr lang="en-US" baseline="30000" dirty="0"/>
              <a:t>(</a:t>
            </a:r>
            <a:r>
              <a:rPr lang="en-US" baseline="30000" dirty="0" err="1"/>
              <a:t>i</a:t>
            </a:r>
            <a:r>
              <a:rPr lang="en-US" baseline="30000" dirty="0"/>
              <a:t>)</a:t>
            </a:r>
            <a:r>
              <a:rPr lang="en-US" dirty="0"/>
              <a:t> </a:t>
            </a:r>
          </a:p>
        </p:txBody>
      </p:sp>
      <p:pic>
        <p:nvPicPr>
          <p:cNvPr id="5" name="Picture 4">
            <a:extLst>
              <a:ext uri="{FF2B5EF4-FFF2-40B4-BE49-F238E27FC236}">
                <a16:creationId xmlns:a16="http://schemas.microsoft.com/office/drawing/2014/main" id="{F61327DD-8CBC-1BF1-5570-FBA514174093}"/>
              </a:ext>
            </a:extLst>
          </p:cNvPr>
          <p:cNvPicPr>
            <a:picLocks noChangeAspect="1"/>
          </p:cNvPicPr>
          <p:nvPr/>
        </p:nvPicPr>
        <p:blipFill>
          <a:blip r:embed="rId3"/>
          <a:stretch>
            <a:fillRect/>
          </a:stretch>
        </p:blipFill>
        <p:spPr>
          <a:xfrm>
            <a:off x="9141475" y="958582"/>
            <a:ext cx="2286319" cy="1638529"/>
          </a:xfrm>
          <a:prstGeom prst="rect">
            <a:avLst/>
          </a:prstGeom>
        </p:spPr>
      </p:pic>
      <p:sp>
        <p:nvSpPr>
          <p:cNvPr id="2" name="TextBox 1">
            <a:extLst>
              <a:ext uri="{FF2B5EF4-FFF2-40B4-BE49-F238E27FC236}">
                <a16:creationId xmlns:a16="http://schemas.microsoft.com/office/drawing/2014/main" id="{1006360E-9774-41FB-A9D3-06D701178E8D}"/>
              </a:ext>
            </a:extLst>
          </p:cNvPr>
          <p:cNvSpPr txBox="1"/>
          <p:nvPr/>
        </p:nvSpPr>
        <p:spPr>
          <a:xfrm>
            <a:off x="10490097" y="4718315"/>
            <a:ext cx="1794081" cy="400110"/>
          </a:xfrm>
          <a:prstGeom prst="rect">
            <a:avLst/>
          </a:prstGeom>
          <a:noFill/>
        </p:spPr>
        <p:txBody>
          <a:bodyPr wrap="none" rtlCol="0">
            <a:spAutoFit/>
          </a:bodyPr>
          <a:lstStyle/>
          <a:p>
            <a:r>
              <a:rPr lang="en-US" sz="2000" dirty="0"/>
              <a:t>= z</a:t>
            </a:r>
            <a:r>
              <a:rPr lang="en-US" sz="2000" baseline="30000" dirty="0"/>
              <a:t>(1)2 </a:t>
            </a:r>
            <a:r>
              <a:rPr lang="en-US" sz="2000" dirty="0"/>
              <a:t>+ z</a:t>
            </a:r>
            <a:r>
              <a:rPr lang="en-US" sz="2000" baseline="30000" dirty="0"/>
              <a:t>(2)2 </a:t>
            </a:r>
            <a:r>
              <a:rPr lang="en-US" sz="2000" dirty="0"/>
              <a:t>+….</a:t>
            </a:r>
          </a:p>
        </p:txBody>
      </p:sp>
      <p:grpSp>
        <p:nvGrpSpPr>
          <p:cNvPr id="15" name="Group 14">
            <a:extLst>
              <a:ext uri="{FF2B5EF4-FFF2-40B4-BE49-F238E27FC236}">
                <a16:creationId xmlns:a16="http://schemas.microsoft.com/office/drawing/2014/main" id="{2255F147-C9CF-91D9-44C9-715A13D568E6}"/>
              </a:ext>
            </a:extLst>
          </p:cNvPr>
          <p:cNvGrpSpPr/>
          <p:nvPr/>
        </p:nvGrpSpPr>
        <p:grpSpPr>
          <a:xfrm>
            <a:off x="10074756" y="1560938"/>
            <a:ext cx="1064765" cy="684629"/>
            <a:chOff x="10074756" y="1560938"/>
            <a:chExt cx="1064765" cy="684629"/>
          </a:xfrm>
        </p:grpSpPr>
        <p:sp>
          <p:nvSpPr>
            <p:cNvPr id="6" name="Oval 5">
              <a:extLst>
                <a:ext uri="{FF2B5EF4-FFF2-40B4-BE49-F238E27FC236}">
                  <a16:creationId xmlns:a16="http://schemas.microsoft.com/office/drawing/2014/main" id="{1BFC9B96-6F37-2475-B42D-E960897B5BE6}"/>
                </a:ext>
              </a:extLst>
            </p:cNvPr>
            <p:cNvSpPr/>
            <p:nvPr/>
          </p:nvSpPr>
          <p:spPr>
            <a:xfrm>
              <a:off x="10074756" y="205623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245192-888A-5A48-E762-98D7B2574A3F}"/>
                </a:ext>
              </a:extLst>
            </p:cNvPr>
            <p:cNvSpPr/>
            <p:nvPr/>
          </p:nvSpPr>
          <p:spPr>
            <a:xfrm>
              <a:off x="10303356" y="192288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E9CCC3-DED3-373E-FC3D-DBEE1A60CFB5}"/>
                </a:ext>
              </a:extLst>
            </p:cNvPr>
            <p:cNvSpPr/>
            <p:nvPr/>
          </p:nvSpPr>
          <p:spPr>
            <a:xfrm>
              <a:off x="10455756" y="186573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23A9B7-C193-E57F-AF5A-4CB3C1DEC520}"/>
                </a:ext>
              </a:extLst>
            </p:cNvPr>
            <p:cNvSpPr/>
            <p:nvPr/>
          </p:nvSpPr>
          <p:spPr>
            <a:xfrm>
              <a:off x="10608156" y="177048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B2D11E-5832-A420-AF81-AB4194FA861F}"/>
                </a:ext>
              </a:extLst>
            </p:cNvPr>
            <p:cNvSpPr/>
            <p:nvPr/>
          </p:nvSpPr>
          <p:spPr>
            <a:xfrm>
              <a:off x="10836756" y="167523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3289BA-F0BA-DAD0-4A25-1460B53F0CC3}"/>
                </a:ext>
              </a:extLst>
            </p:cNvPr>
            <p:cNvSpPr/>
            <p:nvPr/>
          </p:nvSpPr>
          <p:spPr>
            <a:xfrm>
              <a:off x="11065356" y="1560938"/>
              <a:ext cx="74165" cy="1893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5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500" fill="hold"/>
                                        <p:tgtEl>
                                          <p:spTgt spid="115"/>
                                        </p:tgtEl>
                                        <p:attrNameLst>
                                          <p:attrName>ppt_x</p:attrName>
                                        </p:attrNameLst>
                                      </p:cBhvr>
                                      <p:tavLst>
                                        <p:tav tm="0">
                                          <p:val>
                                            <p:strVal val="#ppt_x"/>
                                          </p:val>
                                        </p:tav>
                                        <p:tav tm="100000">
                                          <p:val>
                                            <p:strVal val="#ppt_x"/>
                                          </p:val>
                                        </p:tav>
                                      </p:tavLst>
                                    </p:anim>
                                    <p:anim calcmode="lin" valueType="num">
                                      <p:cBhvr additive="base">
                                        <p:cTn id="24"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additive="base">
                                        <p:cTn id="29" dur="500" fill="hold"/>
                                        <p:tgtEl>
                                          <p:spTgt spid="122"/>
                                        </p:tgtEl>
                                        <p:attrNameLst>
                                          <p:attrName>ppt_x</p:attrName>
                                        </p:attrNameLst>
                                      </p:cBhvr>
                                      <p:tavLst>
                                        <p:tav tm="0">
                                          <p:val>
                                            <p:strVal val="#ppt_x"/>
                                          </p:val>
                                        </p:tav>
                                        <p:tav tm="100000">
                                          <p:val>
                                            <p:strVal val="#ppt_x"/>
                                          </p:val>
                                        </p:tav>
                                      </p:tavLst>
                                    </p:anim>
                                    <p:anim calcmode="lin" valueType="num">
                                      <p:cBhvr additive="base">
                                        <p:cTn id="3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5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1" presetClass="exit" presetSubtype="0" fill="hold" nodeType="withEffect">
                                  <p:stCondLst>
                                    <p:cond delay="0"/>
                                  </p:stCondLst>
                                  <p:childTnLst>
                                    <p:set>
                                      <p:cBhvr>
                                        <p:cTn id="55" dur="1" fill="hold">
                                          <p:stCondLst>
                                            <p:cond delay="0"/>
                                          </p:stCondLst>
                                        </p:cTn>
                                        <p:tgtEl>
                                          <p:spTgt spid="5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wipe(down)">
                                      <p:cBhvr>
                                        <p:cTn id="60" dur="500"/>
                                        <p:tgtEl>
                                          <p:spTgt spid="1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34">
                                            <p:txEl>
                                              <p:pRg st="0" end="0"/>
                                            </p:txEl>
                                          </p:spTgt>
                                        </p:tgtEl>
                                        <p:attrNameLst>
                                          <p:attrName>style.visibility</p:attrName>
                                        </p:attrNameLst>
                                      </p:cBhvr>
                                      <p:to>
                                        <p:strVal val="visible"/>
                                      </p:to>
                                    </p:set>
                                    <p:animEffect transition="in" filter="wipe(left)">
                                      <p:cBhvr>
                                        <p:cTn id="65" dur="500"/>
                                        <p:tgtEl>
                                          <p:spTgt spid="13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left)">
                                      <p:cBhvr>
                                        <p:cTn id="70" dur="500"/>
                                        <p:tgtEl>
                                          <p:spTgt spid="7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14" grpId="0" animBg="1"/>
      <p:bldP spid="115" grpId="0" animBg="1"/>
      <p:bldP spid="122" grpId="0" animBg="1"/>
      <p:bldP spid="59" grpId="0" animBg="1"/>
      <p:bldP spid="7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40094" y="120216"/>
            <a:ext cx="11899668"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Intuitive Principal Component Analysis</a:t>
            </a:r>
          </a:p>
        </p:txBody>
      </p:sp>
      <p:sp>
        <p:nvSpPr>
          <p:cNvPr id="13" name="TextBox 12"/>
          <p:cNvSpPr txBox="1"/>
          <p:nvPr/>
        </p:nvSpPr>
        <p:spPr>
          <a:xfrm>
            <a:off x="6091525" y="3464344"/>
            <a:ext cx="2146742" cy="584775"/>
          </a:xfrm>
          <a:prstGeom prst="rect">
            <a:avLst/>
          </a:prstGeom>
          <a:noFill/>
        </p:spPr>
        <p:txBody>
          <a:bodyPr wrap="none" rtlCol="0">
            <a:spAutoFit/>
          </a:bodyPr>
          <a:lstStyle/>
          <a:p>
            <a:r>
              <a:rPr lang="en-US" sz="3200" dirty="0"/>
              <a:t>(x</a:t>
            </a:r>
            <a:r>
              <a:rPr lang="en-US" sz="3200" baseline="-25000" dirty="0"/>
              <a:t>1</a:t>
            </a:r>
            <a:r>
              <a:rPr lang="en-US" sz="3200" baseline="30000" dirty="0"/>
              <a:t>(1)</a:t>
            </a:r>
            <a:r>
              <a:rPr lang="en-US" sz="3200" dirty="0"/>
              <a:t>   x</a:t>
            </a:r>
            <a:r>
              <a:rPr lang="en-US" sz="3200" baseline="-25000" dirty="0"/>
              <a:t>2</a:t>
            </a:r>
            <a:r>
              <a:rPr lang="en-US" sz="3200" baseline="30000" dirty="0"/>
              <a:t>(1)</a:t>
            </a:r>
            <a:r>
              <a:rPr lang="en-US" sz="3200" dirty="0"/>
              <a:t>  )</a:t>
            </a:r>
          </a:p>
        </p:txBody>
      </p:sp>
      <p:grpSp>
        <p:nvGrpSpPr>
          <p:cNvPr id="25" name="Group 24"/>
          <p:cNvGrpSpPr/>
          <p:nvPr/>
        </p:nvGrpSpPr>
        <p:grpSpPr>
          <a:xfrm>
            <a:off x="8162245" y="3529075"/>
            <a:ext cx="617478" cy="1179225"/>
            <a:chOff x="10036424" y="4256457"/>
            <a:chExt cx="617478" cy="1179225"/>
          </a:xfrm>
        </p:grpSpPr>
        <p:sp>
          <p:nvSpPr>
            <p:cNvPr id="18" name="TextBox 17"/>
            <p:cNvSpPr txBox="1"/>
            <p:nvPr/>
          </p:nvSpPr>
          <p:spPr>
            <a:xfrm>
              <a:off x="10129399" y="4256457"/>
              <a:ext cx="524503" cy="1077218"/>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sp>
          <p:nvSpPr>
            <p:cNvPr id="22" name="Double Brace 21"/>
            <p:cNvSpPr/>
            <p:nvPr/>
          </p:nvSpPr>
          <p:spPr>
            <a:xfrm>
              <a:off x="10036424" y="4256457"/>
              <a:ext cx="617478" cy="1179225"/>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7" name="TextBox 26"/>
          <p:cNvSpPr txBox="1"/>
          <p:nvPr/>
        </p:nvSpPr>
        <p:spPr>
          <a:xfrm>
            <a:off x="8910205" y="3754219"/>
            <a:ext cx="389850" cy="584775"/>
          </a:xfrm>
          <a:prstGeom prst="rect">
            <a:avLst/>
          </a:prstGeom>
          <a:noFill/>
        </p:spPr>
        <p:txBody>
          <a:bodyPr wrap="none" rtlCol="0">
            <a:spAutoFit/>
          </a:bodyPr>
          <a:lstStyle/>
          <a:p>
            <a:r>
              <a:rPr lang="en-US" sz="3200" dirty="0"/>
              <a:t>=</a:t>
            </a:r>
          </a:p>
        </p:txBody>
      </p:sp>
      <p:sp>
        <p:nvSpPr>
          <p:cNvPr id="119" name="TextBox 118"/>
          <p:cNvSpPr txBox="1"/>
          <p:nvPr/>
        </p:nvSpPr>
        <p:spPr>
          <a:xfrm>
            <a:off x="6114484" y="3990428"/>
            <a:ext cx="2116285" cy="584775"/>
          </a:xfrm>
          <a:prstGeom prst="rect">
            <a:avLst/>
          </a:prstGeom>
          <a:noFill/>
        </p:spPr>
        <p:txBody>
          <a:bodyPr wrap="none" rtlCol="0">
            <a:spAutoFit/>
          </a:bodyPr>
          <a:lstStyle/>
          <a:p>
            <a:r>
              <a:rPr lang="en-US" sz="3200" dirty="0"/>
              <a:t>(x</a:t>
            </a:r>
            <a:r>
              <a:rPr lang="en-US" sz="3200" baseline="-25000" dirty="0"/>
              <a:t>1</a:t>
            </a:r>
            <a:r>
              <a:rPr lang="en-US" sz="3200" baseline="30000" dirty="0"/>
              <a:t>(2)</a:t>
            </a:r>
            <a:r>
              <a:rPr lang="en-US" sz="3200" dirty="0"/>
              <a:t>   x</a:t>
            </a:r>
            <a:r>
              <a:rPr lang="en-US" sz="3200" baseline="-25000" dirty="0"/>
              <a:t>2</a:t>
            </a:r>
            <a:r>
              <a:rPr lang="en-US" sz="3200" baseline="30000" dirty="0"/>
              <a:t>(2) </a:t>
            </a:r>
            <a:r>
              <a:rPr lang="en-US" sz="3200" dirty="0"/>
              <a:t> )</a:t>
            </a:r>
            <a:endParaRPr lang="en-US" sz="3200" dirty="0">
              <a:solidFill>
                <a:srgbClr val="FF0000"/>
              </a:solidFill>
            </a:endParaRPr>
          </a:p>
        </p:txBody>
      </p:sp>
      <p:sp>
        <p:nvSpPr>
          <p:cNvPr id="120" name="TextBox 119"/>
          <p:cNvSpPr txBox="1"/>
          <p:nvPr/>
        </p:nvSpPr>
        <p:spPr>
          <a:xfrm>
            <a:off x="6109717" y="4601042"/>
            <a:ext cx="2146742" cy="584775"/>
          </a:xfrm>
          <a:prstGeom prst="rect">
            <a:avLst/>
          </a:prstGeom>
          <a:noFill/>
        </p:spPr>
        <p:txBody>
          <a:bodyPr wrap="none" rtlCol="0">
            <a:spAutoFit/>
          </a:bodyPr>
          <a:lstStyle/>
          <a:p>
            <a:r>
              <a:rPr lang="en-US" sz="3200" dirty="0"/>
              <a:t>(x</a:t>
            </a:r>
            <a:r>
              <a:rPr lang="en-US" sz="3200" baseline="-25000" dirty="0"/>
              <a:t>1</a:t>
            </a:r>
            <a:r>
              <a:rPr lang="en-US" sz="3200" baseline="30000" dirty="0"/>
              <a:t>(3)</a:t>
            </a:r>
            <a:r>
              <a:rPr lang="en-US" sz="3200" dirty="0"/>
              <a:t>   x</a:t>
            </a:r>
            <a:r>
              <a:rPr lang="en-US" sz="3200" baseline="-25000" dirty="0"/>
              <a:t>2</a:t>
            </a:r>
            <a:r>
              <a:rPr lang="en-US" sz="3200" baseline="30000" dirty="0"/>
              <a:t>(3)</a:t>
            </a:r>
            <a:r>
              <a:rPr lang="en-US" sz="3200" dirty="0"/>
              <a:t>  )</a:t>
            </a:r>
            <a:endParaRPr lang="en-US" sz="3200" dirty="0">
              <a:solidFill>
                <a:srgbClr val="FF0000"/>
              </a:solidFill>
            </a:endParaRPr>
          </a:p>
        </p:txBody>
      </p:sp>
      <p:sp>
        <p:nvSpPr>
          <p:cNvPr id="121" name="TextBox 120"/>
          <p:cNvSpPr txBox="1"/>
          <p:nvPr/>
        </p:nvSpPr>
        <p:spPr>
          <a:xfrm>
            <a:off x="6128170" y="5208127"/>
            <a:ext cx="1835759" cy="584775"/>
          </a:xfrm>
          <a:prstGeom prst="rect">
            <a:avLst/>
          </a:prstGeom>
          <a:noFill/>
        </p:spPr>
        <p:txBody>
          <a:bodyPr wrap="none" rtlCol="0">
            <a:spAutoFit/>
          </a:bodyPr>
          <a:lstStyle/>
          <a:p>
            <a:r>
              <a:rPr lang="en-US" sz="3200" dirty="0"/>
              <a:t>(x</a:t>
            </a:r>
            <a:r>
              <a:rPr lang="en-US" sz="3200" baseline="-25000" dirty="0"/>
              <a:t>1</a:t>
            </a:r>
            <a:r>
              <a:rPr lang="en-US" sz="3200" baseline="30000" dirty="0"/>
              <a:t>(4)</a:t>
            </a:r>
            <a:r>
              <a:rPr lang="en-US" sz="3200" dirty="0"/>
              <a:t>   x</a:t>
            </a:r>
            <a:r>
              <a:rPr lang="en-US" sz="3200" baseline="-25000" dirty="0"/>
              <a:t>2</a:t>
            </a:r>
            <a:r>
              <a:rPr lang="en-US" sz="3200" baseline="30000" dirty="0"/>
              <a:t>(4)</a:t>
            </a:r>
            <a:endParaRPr lang="en-US" sz="3200" dirty="0">
              <a:solidFill>
                <a:srgbClr val="FF0000"/>
              </a:solidFill>
            </a:endParaRPr>
          </a:p>
        </p:txBody>
      </p:sp>
      <p:sp>
        <p:nvSpPr>
          <p:cNvPr id="124" name="TextBox 123"/>
          <p:cNvSpPr txBox="1"/>
          <p:nvPr/>
        </p:nvSpPr>
        <p:spPr>
          <a:xfrm>
            <a:off x="6153884" y="6235198"/>
            <a:ext cx="1909497" cy="584775"/>
          </a:xfrm>
          <a:prstGeom prst="rect">
            <a:avLst/>
          </a:prstGeom>
          <a:noFill/>
        </p:spPr>
        <p:txBody>
          <a:bodyPr wrap="none" rtlCol="0">
            <a:spAutoFit/>
          </a:bodyPr>
          <a:lstStyle/>
          <a:p>
            <a:r>
              <a:rPr lang="en-US" sz="3200" dirty="0"/>
              <a:t>(x</a:t>
            </a:r>
            <a:r>
              <a:rPr lang="en-US" sz="3200" baseline="-25000" dirty="0"/>
              <a:t>1</a:t>
            </a:r>
            <a:r>
              <a:rPr lang="en-US" sz="3200" baseline="30000" dirty="0"/>
              <a:t>(N)</a:t>
            </a:r>
            <a:r>
              <a:rPr lang="en-US" sz="3200" dirty="0"/>
              <a:t>   x</a:t>
            </a:r>
            <a:r>
              <a:rPr lang="en-US" sz="3200" baseline="-25000" dirty="0"/>
              <a:t>2</a:t>
            </a:r>
            <a:r>
              <a:rPr lang="en-US" sz="3200" baseline="30000" dirty="0"/>
              <a:t>(N)</a:t>
            </a:r>
            <a:endParaRPr lang="en-US" sz="3200" dirty="0">
              <a:solidFill>
                <a:srgbClr val="FF0000"/>
              </a:solidFill>
            </a:endParaRPr>
          </a:p>
        </p:txBody>
      </p:sp>
      <p:sp>
        <p:nvSpPr>
          <p:cNvPr id="49" name="TextBox 48"/>
          <p:cNvSpPr txBox="1"/>
          <p:nvPr/>
        </p:nvSpPr>
        <p:spPr>
          <a:xfrm>
            <a:off x="7015413" y="5500348"/>
            <a:ext cx="242374" cy="923330"/>
          </a:xfrm>
          <a:prstGeom prst="rect">
            <a:avLst/>
          </a:prstGeom>
          <a:noFill/>
        </p:spPr>
        <p:txBody>
          <a:bodyPr wrap="none" rtlCol="0">
            <a:spAutoFit/>
          </a:bodyPr>
          <a:lstStyle/>
          <a:p>
            <a:r>
              <a:rPr lang="en-US" dirty="0"/>
              <a:t>.</a:t>
            </a:r>
          </a:p>
          <a:p>
            <a:r>
              <a:rPr lang="en-US" dirty="0"/>
              <a:t>.</a:t>
            </a:r>
          </a:p>
          <a:p>
            <a:r>
              <a:rPr lang="en-US" dirty="0"/>
              <a:t>.</a:t>
            </a:r>
          </a:p>
        </p:txBody>
      </p:sp>
      <p:sp>
        <p:nvSpPr>
          <p:cNvPr id="125" name="TextBox 124"/>
          <p:cNvSpPr txBox="1"/>
          <p:nvPr/>
        </p:nvSpPr>
        <p:spPr>
          <a:xfrm>
            <a:off x="9832382" y="5523297"/>
            <a:ext cx="242374" cy="923330"/>
          </a:xfrm>
          <a:prstGeom prst="rect">
            <a:avLst/>
          </a:prstGeom>
          <a:noFill/>
        </p:spPr>
        <p:txBody>
          <a:bodyPr wrap="none" rtlCol="0">
            <a:spAutoFit/>
          </a:bodyPr>
          <a:lstStyle/>
          <a:p>
            <a:r>
              <a:rPr lang="en-US" dirty="0"/>
              <a:t>.</a:t>
            </a:r>
          </a:p>
          <a:p>
            <a:r>
              <a:rPr lang="en-US" dirty="0"/>
              <a:t>.</a:t>
            </a:r>
          </a:p>
          <a:p>
            <a:r>
              <a:rPr lang="en-US" dirty="0"/>
              <a:t>.</a:t>
            </a:r>
          </a:p>
        </p:txBody>
      </p:sp>
      <p:grpSp>
        <p:nvGrpSpPr>
          <p:cNvPr id="52" name="Group 51"/>
          <p:cNvGrpSpPr/>
          <p:nvPr/>
        </p:nvGrpSpPr>
        <p:grpSpPr>
          <a:xfrm>
            <a:off x="10054110" y="3230305"/>
            <a:ext cx="1886319" cy="646331"/>
            <a:chOff x="10345772" y="3328028"/>
            <a:chExt cx="1886319" cy="646331"/>
          </a:xfrm>
        </p:grpSpPr>
        <p:sp>
          <p:nvSpPr>
            <p:cNvPr id="50" name="TextBox 49"/>
            <p:cNvSpPr txBox="1"/>
            <p:nvPr/>
          </p:nvSpPr>
          <p:spPr>
            <a:xfrm>
              <a:off x="10844082" y="3328028"/>
              <a:ext cx="1388009" cy="646331"/>
            </a:xfrm>
            <a:prstGeom prst="rect">
              <a:avLst/>
            </a:prstGeom>
            <a:noFill/>
          </p:spPr>
          <p:txBody>
            <a:bodyPr wrap="none" rtlCol="0">
              <a:spAutoFit/>
            </a:bodyPr>
            <a:lstStyle/>
            <a:p>
              <a:r>
                <a:rPr lang="en-US" dirty="0"/>
                <a:t>Projection of</a:t>
              </a:r>
            </a:p>
            <a:p>
              <a:r>
                <a:rPr lang="en-US" b="1" dirty="0"/>
                <a:t>x</a:t>
              </a:r>
              <a:r>
                <a:rPr lang="en-US" baseline="30000" dirty="0"/>
                <a:t>(1)</a:t>
              </a:r>
              <a:r>
                <a:rPr lang="en-US" dirty="0"/>
                <a:t> onto </a:t>
              </a:r>
              <a:r>
                <a:rPr lang="en-US" b="1" dirty="0">
                  <a:solidFill>
                    <a:srgbClr val="FF0000"/>
                  </a:solidFill>
                </a:rPr>
                <a:t>y</a:t>
              </a:r>
            </a:p>
          </p:txBody>
        </p:sp>
        <p:cxnSp>
          <p:nvCxnSpPr>
            <p:cNvPr id="55" name="Straight Arrow Connector 54"/>
            <p:cNvCxnSpPr>
              <a:cxnSpLocks/>
              <a:stCxn id="50" idx="1"/>
            </p:cNvCxnSpPr>
            <p:nvPr/>
          </p:nvCxnSpPr>
          <p:spPr>
            <a:xfrm flipH="1">
              <a:off x="10345772" y="3651194"/>
              <a:ext cx="498310" cy="178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148921" y="4054927"/>
            <a:ext cx="1859560" cy="646331"/>
            <a:chOff x="10440583" y="4152650"/>
            <a:chExt cx="1859560" cy="646331"/>
          </a:xfrm>
        </p:grpSpPr>
        <p:sp>
          <p:nvSpPr>
            <p:cNvPr id="127" name="TextBox 126"/>
            <p:cNvSpPr txBox="1"/>
            <p:nvPr/>
          </p:nvSpPr>
          <p:spPr>
            <a:xfrm>
              <a:off x="10912134" y="4152650"/>
              <a:ext cx="1388009" cy="646331"/>
            </a:xfrm>
            <a:prstGeom prst="rect">
              <a:avLst/>
            </a:prstGeom>
            <a:noFill/>
          </p:spPr>
          <p:txBody>
            <a:bodyPr wrap="none" rtlCol="0">
              <a:spAutoFit/>
            </a:bodyPr>
            <a:lstStyle/>
            <a:p>
              <a:r>
                <a:rPr lang="en-US" dirty="0"/>
                <a:t>Projection of</a:t>
              </a:r>
            </a:p>
            <a:p>
              <a:r>
                <a:rPr lang="en-US" b="1" dirty="0"/>
                <a:t>x</a:t>
              </a:r>
              <a:r>
                <a:rPr lang="en-US" baseline="30000" dirty="0"/>
                <a:t>(2)</a:t>
              </a:r>
              <a:r>
                <a:rPr lang="en-US" dirty="0"/>
                <a:t> onto </a:t>
              </a:r>
              <a:r>
                <a:rPr lang="en-US" b="1" dirty="0">
                  <a:solidFill>
                    <a:srgbClr val="FF0000"/>
                  </a:solidFill>
                </a:rPr>
                <a:t>y</a:t>
              </a:r>
            </a:p>
          </p:txBody>
        </p:sp>
        <p:cxnSp>
          <p:nvCxnSpPr>
            <p:cNvPr id="128" name="Straight Arrow Connector 127"/>
            <p:cNvCxnSpPr>
              <a:stCxn id="127" idx="1"/>
            </p:cNvCxnSpPr>
            <p:nvPr/>
          </p:nvCxnSpPr>
          <p:spPr>
            <a:xfrm flipH="1" flipV="1">
              <a:off x="10440583" y="4436717"/>
              <a:ext cx="471551" cy="3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014052" y="3455968"/>
            <a:ext cx="2149793" cy="3402032"/>
            <a:chOff x="6305714" y="3553691"/>
            <a:chExt cx="2149793" cy="3402032"/>
          </a:xfrm>
        </p:grpSpPr>
        <p:grpSp>
          <p:nvGrpSpPr>
            <p:cNvPr id="63" name="Group 62"/>
            <p:cNvGrpSpPr/>
            <p:nvPr/>
          </p:nvGrpSpPr>
          <p:grpSpPr>
            <a:xfrm>
              <a:off x="6383187" y="3562067"/>
              <a:ext cx="2072320" cy="3393656"/>
              <a:chOff x="6383187" y="3562067"/>
              <a:chExt cx="2072320" cy="3393656"/>
            </a:xfrm>
          </p:grpSpPr>
          <p:sp>
            <p:nvSpPr>
              <p:cNvPr id="62" name="Rectangle 61"/>
              <p:cNvSpPr/>
              <p:nvPr/>
            </p:nvSpPr>
            <p:spPr>
              <a:xfrm>
                <a:off x="6383187" y="3562067"/>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219685" y="3600094"/>
                <a:ext cx="235822" cy="33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ouble Bracket 63"/>
            <p:cNvSpPr/>
            <p:nvPr/>
          </p:nvSpPr>
          <p:spPr>
            <a:xfrm>
              <a:off x="6305714" y="3553691"/>
              <a:ext cx="2080254" cy="3377649"/>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Double Brace 76"/>
          <p:cNvSpPr/>
          <p:nvPr/>
        </p:nvSpPr>
        <p:spPr>
          <a:xfrm>
            <a:off x="9692566" y="3529075"/>
            <a:ext cx="718598" cy="3137684"/>
          </a:xfrm>
          <a:prstGeom prst="brace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1" name="Picture 130"/>
          <p:cNvPicPr>
            <a:picLocks noChangeAspect="1"/>
          </p:cNvPicPr>
          <p:nvPr/>
        </p:nvPicPr>
        <p:blipFill>
          <a:blip r:embed="rId2"/>
          <a:stretch>
            <a:fillRect/>
          </a:stretch>
        </p:blipFill>
        <p:spPr>
          <a:xfrm>
            <a:off x="6642749" y="1977015"/>
            <a:ext cx="1230076" cy="851222"/>
          </a:xfrm>
          <a:prstGeom prst="rect">
            <a:avLst/>
          </a:prstGeom>
        </p:spPr>
      </p:pic>
      <p:cxnSp>
        <p:nvCxnSpPr>
          <p:cNvPr id="133" name="Straight Arrow Connector 132"/>
          <p:cNvCxnSpPr/>
          <p:nvPr/>
        </p:nvCxnSpPr>
        <p:spPr>
          <a:xfrm flipH="1">
            <a:off x="6600984" y="2568871"/>
            <a:ext cx="300149" cy="9792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321523" y="2703610"/>
            <a:ext cx="121308" cy="79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BF31295-8538-357D-CE0B-99E067613B10}"/>
              </a:ext>
            </a:extLst>
          </p:cNvPr>
          <p:cNvGrpSpPr/>
          <p:nvPr/>
        </p:nvGrpSpPr>
        <p:grpSpPr>
          <a:xfrm>
            <a:off x="7779149" y="1875863"/>
            <a:ext cx="4234422" cy="1174672"/>
            <a:chOff x="7779149" y="1875863"/>
            <a:chExt cx="4234422" cy="1174672"/>
          </a:xfrm>
        </p:grpSpPr>
        <p:grpSp>
          <p:nvGrpSpPr>
            <p:cNvPr id="140" name="Group 139"/>
            <p:cNvGrpSpPr/>
            <p:nvPr/>
          </p:nvGrpSpPr>
          <p:grpSpPr>
            <a:xfrm>
              <a:off x="11089601" y="1876550"/>
              <a:ext cx="923970" cy="1173985"/>
              <a:chOff x="11381263" y="1974273"/>
              <a:chExt cx="923970" cy="1173985"/>
            </a:xfrm>
          </p:grpSpPr>
          <p:pic>
            <p:nvPicPr>
              <p:cNvPr id="138" name="Picture 137"/>
              <p:cNvPicPr>
                <a:picLocks noChangeAspect="1"/>
              </p:cNvPicPr>
              <p:nvPr/>
            </p:nvPicPr>
            <p:blipFill>
              <a:blip r:embed="rId3"/>
              <a:stretch>
                <a:fillRect/>
              </a:stretch>
            </p:blipFill>
            <p:spPr>
              <a:xfrm>
                <a:off x="11381263" y="1974273"/>
                <a:ext cx="923970" cy="1173985"/>
              </a:xfrm>
              <a:prstGeom prst="rect">
                <a:avLst/>
              </a:prstGeom>
            </p:spPr>
          </p:pic>
          <p:sp>
            <p:nvSpPr>
              <p:cNvPr id="139" name="Rectangle 138"/>
              <p:cNvSpPr/>
              <p:nvPr/>
            </p:nvSpPr>
            <p:spPr>
              <a:xfrm>
                <a:off x="11381263" y="1985289"/>
                <a:ext cx="233499" cy="2512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1612109" y="1975066"/>
                <a:ext cx="202125" cy="26229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7779149" y="1875863"/>
              <a:ext cx="3169941" cy="646331"/>
              <a:chOff x="8070811" y="1973586"/>
              <a:chExt cx="3169941" cy="646331"/>
            </a:xfrm>
          </p:grpSpPr>
          <p:sp>
            <p:nvSpPr>
              <p:cNvPr id="137" name="TextBox 136"/>
              <p:cNvSpPr txBox="1"/>
              <p:nvPr/>
            </p:nvSpPr>
            <p:spPr>
              <a:xfrm>
                <a:off x="8070811" y="1973586"/>
                <a:ext cx="2201180" cy="646331"/>
              </a:xfrm>
              <a:prstGeom prst="rect">
                <a:avLst/>
              </a:prstGeom>
              <a:solidFill>
                <a:schemeClr val="bg1"/>
              </a:solidFill>
            </p:spPr>
            <p:txBody>
              <a:bodyPr wrap="none" rtlCol="0">
                <a:spAutoFit/>
              </a:bodyPr>
              <a:lstStyle/>
              <a:p>
                <a:r>
                  <a:rPr lang="en-US" dirty="0"/>
                  <a:t>     Two pixel picture   </a:t>
                </a:r>
              </a:p>
              <a:p>
                <a:endParaRPr lang="en-US" dirty="0"/>
              </a:p>
            </p:txBody>
          </p:sp>
          <p:cxnSp>
            <p:nvCxnSpPr>
              <p:cNvPr id="144" name="Straight Arrow Connector 143"/>
              <p:cNvCxnSpPr/>
              <p:nvPr/>
            </p:nvCxnSpPr>
            <p:spPr>
              <a:xfrm flipV="1">
                <a:off x="10063908" y="2118592"/>
                <a:ext cx="1176844" cy="93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6" name="TextBox 45"/>
          <p:cNvSpPr txBox="1"/>
          <p:nvPr/>
        </p:nvSpPr>
        <p:spPr>
          <a:xfrm>
            <a:off x="6606067" y="2786937"/>
            <a:ext cx="1917513" cy="769441"/>
          </a:xfrm>
          <a:prstGeom prst="rect">
            <a:avLst/>
          </a:prstGeom>
          <a:solidFill>
            <a:schemeClr val="bg1"/>
          </a:solidFill>
        </p:spPr>
        <p:txBody>
          <a:bodyPr wrap="none" rtlCol="0">
            <a:spAutoFit/>
          </a:bodyPr>
          <a:lstStyle/>
          <a:p>
            <a:r>
              <a:rPr lang="en-US" sz="4400" b="1" dirty="0"/>
              <a:t>X         </a:t>
            </a:r>
            <a:r>
              <a:rPr lang="en-US" sz="4400" b="1" dirty="0">
                <a:solidFill>
                  <a:srgbClr val="FF0000"/>
                </a:solidFill>
              </a:rPr>
              <a:t>y</a:t>
            </a:r>
          </a:p>
        </p:txBody>
      </p:sp>
      <p:grpSp>
        <p:nvGrpSpPr>
          <p:cNvPr id="53" name="Group 52"/>
          <p:cNvGrpSpPr/>
          <p:nvPr/>
        </p:nvGrpSpPr>
        <p:grpSpPr>
          <a:xfrm>
            <a:off x="132495" y="2804159"/>
            <a:ext cx="5737271" cy="2242410"/>
            <a:chOff x="424157" y="2901882"/>
            <a:chExt cx="5737271" cy="2242410"/>
          </a:xfrm>
        </p:grpSpPr>
        <p:grpSp>
          <p:nvGrpSpPr>
            <p:cNvPr id="19" name="Group 18"/>
            <p:cNvGrpSpPr/>
            <p:nvPr/>
          </p:nvGrpSpPr>
          <p:grpSpPr>
            <a:xfrm>
              <a:off x="424157" y="3768240"/>
              <a:ext cx="5737271" cy="1376052"/>
              <a:chOff x="27966" y="3503376"/>
              <a:chExt cx="5737271" cy="1376052"/>
            </a:xfrm>
          </p:grpSpPr>
          <p:grpSp>
            <p:nvGrpSpPr>
              <p:cNvPr id="7" name="Group 6"/>
              <p:cNvGrpSpPr/>
              <p:nvPr/>
            </p:nvGrpSpPr>
            <p:grpSpPr>
              <a:xfrm>
                <a:off x="1395248" y="3537096"/>
                <a:ext cx="4369989" cy="1342332"/>
                <a:chOff x="1395248" y="3537096"/>
                <a:chExt cx="4369989" cy="1342332"/>
              </a:xfrm>
            </p:grpSpPr>
            <p:sp>
              <p:nvSpPr>
                <p:cNvPr id="3" name="TextBox 2"/>
                <p:cNvSpPr txBox="1"/>
                <p:nvPr/>
              </p:nvSpPr>
              <p:spPr>
                <a:xfrm>
                  <a:off x="1474078" y="3567875"/>
                  <a:ext cx="4238661" cy="584775"/>
                </a:xfrm>
                <a:prstGeom prst="rect">
                  <a:avLst/>
                </a:prstGeom>
                <a:noFill/>
              </p:spPr>
              <p:txBody>
                <a:bodyPr wrap="none" rtlCol="0">
                  <a:spAutoFit/>
                </a:bodyPr>
                <a:lstStyle/>
                <a:p>
                  <a:r>
                    <a:rPr lang="en-US" sz="3200" dirty="0"/>
                    <a:t>x</a:t>
                  </a:r>
                  <a:r>
                    <a:rPr lang="en-US" sz="3200" baseline="-25000" dirty="0"/>
                    <a:t>1</a:t>
                  </a:r>
                  <a:r>
                    <a:rPr lang="en-US" sz="3200" baseline="30000" dirty="0"/>
                    <a:t>(1)</a:t>
                  </a:r>
                  <a:r>
                    <a:rPr lang="en-US" sz="3200" dirty="0"/>
                    <a:t> x</a:t>
                  </a:r>
                  <a:r>
                    <a:rPr lang="en-US" sz="3200" baseline="-25000" dirty="0"/>
                    <a:t>1</a:t>
                  </a:r>
                  <a:r>
                    <a:rPr lang="en-US" sz="3200" baseline="30000" dirty="0"/>
                    <a:t>(2)</a:t>
                  </a:r>
                  <a:r>
                    <a:rPr lang="en-US" sz="3200" dirty="0"/>
                    <a:t> x</a:t>
                  </a:r>
                  <a:r>
                    <a:rPr lang="en-US" sz="3200" baseline="-25000" dirty="0"/>
                    <a:t>1</a:t>
                  </a:r>
                  <a:r>
                    <a:rPr lang="en-US" sz="3200" baseline="30000" dirty="0"/>
                    <a:t>(3)</a:t>
                  </a:r>
                  <a:r>
                    <a:rPr lang="en-US" sz="3200" dirty="0"/>
                    <a:t> x</a:t>
                  </a:r>
                  <a:r>
                    <a:rPr lang="en-US" sz="3200" baseline="-25000" dirty="0"/>
                    <a:t>1</a:t>
                  </a:r>
                  <a:r>
                    <a:rPr lang="en-US" sz="3200" baseline="30000" dirty="0"/>
                    <a:t>(4)</a:t>
                  </a:r>
                  <a:r>
                    <a:rPr lang="en-US" sz="3200" dirty="0"/>
                    <a:t> …..x</a:t>
                  </a:r>
                  <a:r>
                    <a:rPr lang="en-US" sz="3200" baseline="-25000" dirty="0"/>
                    <a:t>1</a:t>
                  </a:r>
                  <a:r>
                    <a:rPr lang="en-US" sz="3200" baseline="30000" dirty="0"/>
                    <a:t>(N)</a:t>
                  </a:r>
                  <a:endParaRPr lang="en-US" sz="3200" dirty="0"/>
                </a:p>
              </p:txBody>
            </p:sp>
            <p:sp>
              <p:nvSpPr>
                <p:cNvPr id="99" name="TextBox 98"/>
                <p:cNvSpPr txBox="1"/>
                <p:nvPr/>
              </p:nvSpPr>
              <p:spPr>
                <a:xfrm>
                  <a:off x="1474078" y="4216410"/>
                  <a:ext cx="4238661" cy="584775"/>
                </a:xfrm>
                <a:prstGeom prst="rect">
                  <a:avLst/>
                </a:prstGeom>
                <a:noFill/>
              </p:spPr>
              <p:txBody>
                <a:bodyPr wrap="none" rtlCol="0">
                  <a:spAutoFit/>
                </a:bodyPr>
                <a:lstStyle/>
                <a:p>
                  <a:r>
                    <a:rPr lang="en-US" sz="3200" dirty="0"/>
                    <a:t>x</a:t>
                  </a:r>
                  <a:r>
                    <a:rPr lang="en-US" sz="3200" baseline="-25000" dirty="0"/>
                    <a:t>2</a:t>
                  </a:r>
                  <a:r>
                    <a:rPr lang="en-US" sz="3200" baseline="30000" dirty="0"/>
                    <a:t>(1)</a:t>
                  </a:r>
                  <a:r>
                    <a:rPr lang="en-US" sz="3200" dirty="0"/>
                    <a:t> x</a:t>
                  </a:r>
                  <a:r>
                    <a:rPr lang="en-US" sz="3200" baseline="-25000" dirty="0"/>
                    <a:t>2</a:t>
                  </a:r>
                  <a:r>
                    <a:rPr lang="en-US" sz="3200" baseline="30000" dirty="0"/>
                    <a:t>(2)</a:t>
                  </a:r>
                  <a:r>
                    <a:rPr lang="en-US" sz="3200" dirty="0"/>
                    <a:t> x</a:t>
                  </a:r>
                  <a:r>
                    <a:rPr lang="en-US" sz="3200" baseline="-25000" dirty="0"/>
                    <a:t>2</a:t>
                  </a:r>
                  <a:r>
                    <a:rPr lang="en-US" sz="3200" baseline="30000" dirty="0"/>
                    <a:t>(3)</a:t>
                  </a:r>
                  <a:r>
                    <a:rPr lang="en-US" sz="3200" dirty="0"/>
                    <a:t> x</a:t>
                  </a:r>
                  <a:r>
                    <a:rPr lang="en-US" sz="3200" baseline="-25000" dirty="0"/>
                    <a:t>2</a:t>
                  </a:r>
                  <a:r>
                    <a:rPr lang="en-US" sz="3200" baseline="30000" dirty="0"/>
                    <a:t>(4)</a:t>
                  </a:r>
                  <a:r>
                    <a:rPr lang="en-US" sz="3200" dirty="0"/>
                    <a:t> …..x</a:t>
                  </a:r>
                  <a:r>
                    <a:rPr lang="en-US" sz="3200" baseline="-25000" dirty="0"/>
                    <a:t>2</a:t>
                  </a:r>
                  <a:r>
                    <a:rPr lang="en-US" sz="3200" baseline="30000" dirty="0"/>
                    <a:t>(N)</a:t>
                  </a:r>
                  <a:endParaRPr lang="en-US" sz="3200" dirty="0"/>
                </a:p>
              </p:txBody>
            </p:sp>
            <p:sp>
              <p:nvSpPr>
                <p:cNvPr id="4" name="Double Bracket 3"/>
                <p:cNvSpPr/>
                <p:nvPr/>
              </p:nvSpPr>
              <p:spPr>
                <a:xfrm>
                  <a:off x="1395248" y="3537096"/>
                  <a:ext cx="4369989" cy="134233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27966" y="3503376"/>
                <a:ext cx="1314784" cy="584775"/>
                <a:chOff x="61756" y="3389584"/>
                <a:chExt cx="1314784" cy="584775"/>
              </a:xfrm>
            </p:grpSpPr>
            <p:sp>
              <p:nvSpPr>
                <p:cNvPr id="103" name="TextBox 102"/>
                <p:cNvSpPr txBox="1"/>
                <p:nvPr/>
              </p:nvSpPr>
              <p:spPr>
                <a:xfrm>
                  <a:off x="61756" y="3389584"/>
                  <a:ext cx="1314784"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r>
                    <a:rPr lang="en-US" sz="3200" dirty="0">
                      <a:solidFill>
                        <a:srgbClr val="FF0000"/>
                      </a:solidFill>
                    </a:rPr>
                    <a:t>     y</a:t>
                  </a:r>
                  <a:r>
                    <a:rPr lang="en-US" sz="3200" baseline="-25000" dirty="0">
                      <a:solidFill>
                        <a:srgbClr val="FF0000"/>
                      </a:solidFill>
                    </a:rPr>
                    <a:t>2</a:t>
                  </a:r>
                  <a:endParaRPr lang="en-US" sz="3200" dirty="0">
                    <a:solidFill>
                      <a:srgbClr val="FF0000"/>
                    </a:solidFill>
                  </a:endParaRPr>
                </a:p>
              </p:txBody>
            </p:sp>
            <p:sp>
              <p:nvSpPr>
                <p:cNvPr id="14" name="Double Bracket 13"/>
                <p:cNvSpPr/>
                <p:nvPr/>
              </p:nvSpPr>
              <p:spPr>
                <a:xfrm>
                  <a:off x="70829" y="3537096"/>
                  <a:ext cx="1241788" cy="437263"/>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0" name="TextBox 109"/>
            <p:cNvSpPr txBox="1"/>
            <p:nvPr/>
          </p:nvSpPr>
          <p:spPr>
            <a:xfrm>
              <a:off x="1004191" y="2901882"/>
              <a:ext cx="3052439" cy="769441"/>
            </a:xfrm>
            <a:prstGeom prst="rect">
              <a:avLst/>
            </a:prstGeom>
            <a:solidFill>
              <a:schemeClr val="bg1"/>
            </a:solidFill>
          </p:spPr>
          <p:txBody>
            <a:bodyPr wrap="none" rtlCol="0">
              <a:spAutoFit/>
            </a:bodyPr>
            <a:lstStyle/>
            <a:p>
              <a:r>
                <a:rPr lang="en-US" sz="4400" b="1" dirty="0" err="1">
                  <a:solidFill>
                    <a:srgbClr val="FF0000"/>
                  </a:solidFill>
                </a:rPr>
                <a:t>y</a:t>
              </a:r>
              <a:r>
                <a:rPr lang="en-US" sz="4400" baseline="30000" dirty="0" err="1">
                  <a:solidFill>
                    <a:srgbClr val="FF0000"/>
                  </a:solidFill>
                </a:rPr>
                <a:t>T</a:t>
              </a:r>
              <a:r>
                <a:rPr lang="en-US" sz="4400" b="1" dirty="0">
                  <a:solidFill>
                    <a:srgbClr val="FF0000"/>
                  </a:solidFill>
                </a:rPr>
                <a:t>               </a:t>
              </a:r>
              <a:r>
                <a:rPr lang="en-US" sz="4400" b="1" dirty="0"/>
                <a:t>X</a:t>
              </a:r>
              <a:r>
                <a:rPr lang="en-US" sz="4400" baseline="30000" dirty="0"/>
                <a:t>T</a:t>
              </a:r>
              <a:endParaRPr lang="en-US" sz="4400" dirty="0">
                <a:solidFill>
                  <a:srgbClr val="FF0000"/>
                </a:solidFill>
              </a:endParaRPr>
            </a:p>
          </p:txBody>
        </p:sp>
      </p:grpSp>
      <p:sp>
        <p:nvSpPr>
          <p:cNvPr id="114" name="TextBox 113"/>
          <p:cNvSpPr txBox="1"/>
          <p:nvPr/>
        </p:nvSpPr>
        <p:spPr>
          <a:xfrm>
            <a:off x="9726755" y="2778712"/>
            <a:ext cx="409086" cy="769441"/>
          </a:xfrm>
          <a:prstGeom prst="rect">
            <a:avLst/>
          </a:prstGeom>
          <a:solidFill>
            <a:schemeClr val="bg1"/>
          </a:solidFill>
        </p:spPr>
        <p:txBody>
          <a:bodyPr wrap="none" rtlCol="0">
            <a:spAutoFit/>
          </a:bodyPr>
          <a:lstStyle/>
          <a:p>
            <a:r>
              <a:rPr lang="en-US" sz="4400" b="1" dirty="0">
                <a:solidFill>
                  <a:srgbClr val="FF0000"/>
                </a:solidFill>
              </a:rPr>
              <a:t>z</a:t>
            </a:r>
          </a:p>
        </p:txBody>
      </p:sp>
      <p:sp>
        <p:nvSpPr>
          <p:cNvPr id="115" name="TextBox 114"/>
          <p:cNvSpPr txBox="1"/>
          <p:nvPr/>
        </p:nvSpPr>
        <p:spPr>
          <a:xfrm>
            <a:off x="9261178" y="2773394"/>
            <a:ext cx="591829" cy="769441"/>
          </a:xfrm>
          <a:prstGeom prst="rect">
            <a:avLst/>
          </a:prstGeom>
          <a:solidFill>
            <a:schemeClr val="bg1"/>
          </a:solidFill>
        </p:spPr>
        <p:txBody>
          <a:bodyPr wrap="none" rtlCol="0">
            <a:spAutoFit/>
          </a:bodyPr>
          <a:lstStyle/>
          <a:p>
            <a:r>
              <a:rPr lang="en-US" sz="4400" b="1" dirty="0" err="1">
                <a:solidFill>
                  <a:srgbClr val="FF0000"/>
                </a:solidFill>
              </a:rPr>
              <a:t>z</a:t>
            </a:r>
            <a:r>
              <a:rPr lang="en-US" sz="4400" baseline="30000" dirty="0" err="1">
                <a:solidFill>
                  <a:srgbClr val="FF0000"/>
                </a:solidFill>
              </a:rPr>
              <a:t>T</a:t>
            </a:r>
            <a:endParaRPr lang="en-US" sz="4400" b="1" dirty="0">
              <a:solidFill>
                <a:srgbClr val="FF0000"/>
              </a:solidFill>
            </a:endParaRPr>
          </a:p>
        </p:txBody>
      </p:sp>
      <p:sp>
        <p:nvSpPr>
          <p:cNvPr id="122" name="TextBox 121"/>
          <p:cNvSpPr txBox="1"/>
          <p:nvPr/>
        </p:nvSpPr>
        <p:spPr>
          <a:xfrm>
            <a:off x="8926135" y="4661848"/>
            <a:ext cx="623889" cy="769441"/>
          </a:xfrm>
          <a:prstGeom prst="rect">
            <a:avLst/>
          </a:prstGeom>
          <a:solidFill>
            <a:schemeClr val="bg1"/>
          </a:solidFill>
        </p:spPr>
        <p:txBody>
          <a:bodyPr wrap="none" rtlCol="0">
            <a:spAutoFit/>
          </a:bodyPr>
          <a:lstStyle/>
          <a:p>
            <a:r>
              <a:rPr lang="en-US" sz="3200" b="1" dirty="0" err="1">
                <a:solidFill>
                  <a:srgbClr val="FF0000"/>
                </a:solidFill>
              </a:rPr>
              <a:t>z</a:t>
            </a:r>
            <a:r>
              <a:rPr lang="en-US" sz="3200" baseline="30000" dirty="0" err="1">
                <a:solidFill>
                  <a:srgbClr val="FF0000"/>
                </a:solidFill>
              </a:rPr>
              <a:t>T</a:t>
            </a:r>
            <a:r>
              <a:rPr lang="en-US" sz="4400" dirty="0">
                <a:solidFill>
                  <a:srgbClr val="FF0000"/>
                </a:solidFill>
                <a:latin typeface="Calibri" panose="020F0502020204030204" pitchFamily="34" charset="0"/>
                <a:cs typeface="Calibri" panose="020F0502020204030204" pitchFamily="34" charset="0"/>
              </a:rPr>
              <a:t>·</a:t>
            </a:r>
            <a:endParaRPr lang="en-US" sz="4400" b="1" dirty="0">
              <a:solidFill>
                <a:srgbClr val="FF0000"/>
              </a:solidFill>
            </a:endParaRPr>
          </a:p>
        </p:txBody>
      </p:sp>
      <p:sp>
        <p:nvSpPr>
          <p:cNvPr id="54" name="TextBox 53"/>
          <p:cNvSpPr txBox="1"/>
          <p:nvPr/>
        </p:nvSpPr>
        <p:spPr>
          <a:xfrm>
            <a:off x="10490097" y="4718315"/>
            <a:ext cx="1794081" cy="400110"/>
          </a:xfrm>
          <a:prstGeom prst="rect">
            <a:avLst/>
          </a:prstGeom>
          <a:noFill/>
        </p:spPr>
        <p:txBody>
          <a:bodyPr wrap="none" rtlCol="0">
            <a:spAutoFit/>
          </a:bodyPr>
          <a:lstStyle/>
          <a:p>
            <a:r>
              <a:rPr lang="en-US" sz="2000" dirty="0"/>
              <a:t>= z</a:t>
            </a:r>
            <a:r>
              <a:rPr lang="en-US" sz="2000" baseline="30000" dirty="0"/>
              <a:t>(1)2 </a:t>
            </a:r>
            <a:r>
              <a:rPr lang="en-US" sz="2000" dirty="0"/>
              <a:t>+ z</a:t>
            </a:r>
            <a:r>
              <a:rPr lang="en-US" sz="2000" baseline="30000" dirty="0"/>
              <a:t>(2)2 </a:t>
            </a:r>
            <a:r>
              <a:rPr lang="en-US" sz="2000" dirty="0"/>
              <a:t>+….</a:t>
            </a:r>
          </a:p>
        </p:txBody>
      </p:sp>
      <p:grpSp>
        <p:nvGrpSpPr>
          <p:cNvPr id="123" name="Group 122"/>
          <p:cNvGrpSpPr/>
          <p:nvPr/>
        </p:nvGrpSpPr>
        <p:grpSpPr>
          <a:xfrm>
            <a:off x="10617456" y="5146910"/>
            <a:ext cx="1603581" cy="1103411"/>
            <a:chOff x="10566310" y="3700322"/>
            <a:chExt cx="1603581" cy="1103411"/>
          </a:xfrm>
        </p:grpSpPr>
        <p:sp>
          <p:nvSpPr>
            <p:cNvPr id="130" name="TextBox 129"/>
            <p:cNvSpPr txBox="1"/>
            <p:nvPr/>
          </p:nvSpPr>
          <p:spPr>
            <a:xfrm>
              <a:off x="10566310" y="4157402"/>
              <a:ext cx="1603581" cy="646331"/>
            </a:xfrm>
            <a:prstGeom prst="rect">
              <a:avLst/>
            </a:prstGeom>
            <a:noFill/>
          </p:spPr>
          <p:txBody>
            <a:bodyPr wrap="none" rtlCol="0">
              <a:spAutoFit/>
            </a:bodyPr>
            <a:lstStyle/>
            <a:p>
              <a:pPr algn="ctr"/>
              <a:r>
                <a:rPr lang="en-US" sz="1200" dirty="0"/>
                <a:t>Sum of </a:t>
              </a:r>
            </a:p>
            <a:p>
              <a:pPr algn="ctr"/>
              <a:r>
                <a:rPr lang="en-US" sz="1200" dirty="0"/>
                <a:t>Squared projections or</a:t>
              </a:r>
            </a:p>
            <a:p>
              <a:pPr algn="ctr"/>
              <a:r>
                <a:rPr lang="en-US" sz="1200" dirty="0"/>
                <a:t>variances</a:t>
              </a:r>
              <a:endParaRPr lang="en-US" sz="1200" b="1" dirty="0">
                <a:solidFill>
                  <a:srgbClr val="FF0000"/>
                </a:solidFill>
              </a:endParaRPr>
            </a:p>
          </p:txBody>
        </p:sp>
        <p:cxnSp>
          <p:nvCxnSpPr>
            <p:cNvPr id="132" name="Straight Arrow Connector 131"/>
            <p:cNvCxnSpPr>
              <a:stCxn id="130" idx="0"/>
            </p:cNvCxnSpPr>
            <p:nvPr/>
          </p:nvCxnSpPr>
          <p:spPr>
            <a:xfrm flipH="1" flipV="1">
              <a:off x="11294071" y="3700322"/>
              <a:ext cx="74030" cy="457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540716" y="1963830"/>
            <a:ext cx="5565883" cy="830997"/>
          </a:xfrm>
          <a:prstGeom prst="rect">
            <a:avLst/>
          </a:prstGeom>
          <a:solidFill>
            <a:schemeClr val="bg1"/>
          </a:solidFill>
        </p:spPr>
        <p:txBody>
          <a:bodyPr wrap="none" rtlCol="0">
            <a:spAutoFit/>
          </a:bodyPr>
          <a:lstStyle/>
          <a:p>
            <a:r>
              <a:rPr lang="en-US" sz="4800" b="1" dirty="0"/>
              <a:t>X</a:t>
            </a:r>
            <a:r>
              <a:rPr lang="en-US" sz="4800" b="1" baseline="30000" dirty="0"/>
              <a:t>T</a:t>
            </a:r>
            <a:r>
              <a:rPr lang="en-US" sz="4800" b="1" dirty="0"/>
              <a:t>X</a:t>
            </a:r>
            <a:r>
              <a:rPr lang="en-US" sz="4000" dirty="0"/>
              <a:t> =  Covariance Matrix </a:t>
            </a:r>
          </a:p>
        </p:txBody>
      </p:sp>
      <p:sp>
        <p:nvSpPr>
          <p:cNvPr id="134" name="TextBox 133"/>
          <p:cNvSpPr txBox="1"/>
          <p:nvPr/>
        </p:nvSpPr>
        <p:spPr>
          <a:xfrm>
            <a:off x="2579334" y="1011465"/>
            <a:ext cx="5000343" cy="923330"/>
          </a:xfrm>
          <a:prstGeom prst="rect">
            <a:avLst/>
          </a:prstGeom>
          <a:solidFill>
            <a:schemeClr val="bg1"/>
          </a:solidFill>
        </p:spPr>
        <p:txBody>
          <a:bodyPr wrap="none" rtlCol="0">
            <a:spAutoFit/>
          </a:bodyPr>
          <a:lstStyle/>
          <a:p>
            <a:r>
              <a:rPr lang="en-US" sz="4800" dirty="0"/>
              <a:t>PC1=</a:t>
            </a:r>
            <a:r>
              <a:rPr lang="en-US" sz="4800" b="1" dirty="0">
                <a:solidFill>
                  <a:srgbClr val="FF0000"/>
                </a:solidFill>
              </a:rPr>
              <a:t>y</a:t>
            </a:r>
            <a:r>
              <a:rPr lang="en-US" sz="4800" dirty="0"/>
              <a:t>=</a:t>
            </a:r>
            <a:r>
              <a:rPr lang="en-US" sz="4800" dirty="0" err="1"/>
              <a:t>Argmax</a:t>
            </a:r>
            <a:r>
              <a:rPr lang="en-US" sz="4800" b="1" baseline="-25000" dirty="0" err="1">
                <a:solidFill>
                  <a:srgbClr val="FF0000"/>
                </a:solidFill>
              </a:rPr>
              <a:t>y</a:t>
            </a:r>
            <a:r>
              <a:rPr lang="en-US" sz="4000" dirty="0"/>
              <a:t> </a:t>
            </a:r>
            <a:r>
              <a:rPr lang="en-US" sz="5400" b="1" dirty="0" err="1"/>
              <a:t>z</a:t>
            </a:r>
            <a:r>
              <a:rPr lang="en-US" sz="5400" b="1" baseline="30000" dirty="0" err="1"/>
              <a:t>T</a:t>
            </a:r>
            <a:r>
              <a:rPr lang="en-US" sz="5400" b="1" dirty="0" err="1"/>
              <a:t>z</a:t>
            </a:r>
            <a:endParaRPr lang="en-US" sz="5400" b="1" dirty="0"/>
          </a:p>
        </p:txBody>
      </p:sp>
      <p:grpSp>
        <p:nvGrpSpPr>
          <p:cNvPr id="70" name="Group 69"/>
          <p:cNvGrpSpPr/>
          <p:nvPr/>
        </p:nvGrpSpPr>
        <p:grpSpPr>
          <a:xfrm>
            <a:off x="106520" y="2000803"/>
            <a:ext cx="2481130" cy="854616"/>
            <a:chOff x="106520" y="2000803"/>
            <a:chExt cx="2481130" cy="854616"/>
          </a:xfrm>
        </p:grpSpPr>
        <p:grpSp>
          <p:nvGrpSpPr>
            <p:cNvPr id="68" name="Group 67"/>
            <p:cNvGrpSpPr/>
            <p:nvPr/>
          </p:nvGrpSpPr>
          <p:grpSpPr>
            <a:xfrm>
              <a:off x="106520" y="2000803"/>
              <a:ext cx="2032376" cy="854616"/>
              <a:chOff x="367829" y="1917663"/>
              <a:chExt cx="2032376" cy="854616"/>
            </a:xfrm>
          </p:grpSpPr>
          <p:sp>
            <p:nvSpPr>
              <p:cNvPr id="60" name="TextBox 59"/>
              <p:cNvSpPr txBox="1"/>
              <p:nvPr/>
            </p:nvSpPr>
            <p:spPr>
              <a:xfrm>
                <a:off x="508340" y="1917663"/>
                <a:ext cx="1891865" cy="461665"/>
              </a:xfrm>
              <a:prstGeom prst="rect">
                <a:avLst/>
              </a:prstGeom>
              <a:noFill/>
            </p:spPr>
            <p:txBody>
              <a:bodyPr wrap="none" rtlCol="0">
                <a:spAutoFit/>
              </a:bodyPr>
              <a:lstStyle/>
              <a:p>
                <a:r>
                  <a:rPr lang="en-US" sz="2400" dirty="0"/>
                  <a:t>&lt;x</a:t>
                </a:r>
                <a:r>
                  <a:rPr lang="en-US" sz="2400" baseline="-25000" dirty="0"/>
                  <a:t>1</a:t>
                </a:r>
                <a:r>
                  <a:rPr lang="en-US" sz="2400" baseline="30000" dirty="0"/>
                  <a:t>2</a:t>
                </a:r>
                <a:r>
                  <a:rPr lang="en-US" sz="2400" dirty="0"/>
                  <a:t>&gt;    &lt;x</a:t>
                </a:r>
                <a:r>
                  <a:rPr lang="en-US" sz="2400" baseline="-25000" dirty="0"/>
                  <a:t>1</a:t>
                </a:r>
                <a:r>
                  <a:rPr lang="en-US" sz="2400" dirty="0"/>
                  <a:t>x</a:t>
                </a:r>
                <a:r>
                  <a:rPr lang="en-US" sz="2400" baseline="-25000" dirty="0"/>
                  <a:t>2</a:t>
                </a:r>
                <a:r>
                  <a:rPr lang="en-US" sz="2400" dirty="0"/>
                  <a:t>&gt;</a:t>
                </a:r>
              </a:p>
            </p:txBody>
          </p:sp>
          <p:sp>
            <p:nvSpPr>
              <p:cNvPr id="135" name="TextBox 134"/>
              <p:cNvSpPr txBox="1"/>
              <p:nvPr/>
            </p:nvSpPr>
            <p:spPr>
              <a:xfrm>
                <a:off x="406149" y="2310614"/>
                <a:ext cx="1938351" cy="461665"/>
              </a:xfrm>
              <a:prstGeom prst="rect">
                <a:avLst/>
              </a:prstGeom>
              <a:noFill/>
            </p:spPr>
            <p:txBody>
              <a:bodyPr wrap="none" rtlCol="0">
                <a:spAutoFit/>
              </a:bodyPr>
              <a:lstStyle/>
              <a:p>
                <a:r>
                  <a:rPr lang="en-US" sz="2400" dirty="0"/>
                  <a:t>&lt;x</a:t>
                </a:r>
                <a:r>
                  <a:rPr lang="en-US" sz="2400" baseline="-25000" dirty="0"/>
                  <a:t>1</a:t>
                </a:r>
                <a:r>
                  <a:rPr lang="en-US" sz="2400" dirty="0"/>
                  <a:t> x</a:t>
                </a:r>
                <a:r>
                  <a:rPr lang="en-US" sz="2400" baseline="-25000" dirty="0"/>
                  <a:t>2</a:t>
                </a:r>
                <a:r>
                  <a:rPr lang="en-US" sz="2400" dirty="0"/>
                  <a:t>&gt;   &lt;x</a:t>
                </a:r>
                <a:r>
                  <a:rPr lang="en-US" sz="2400" baseline="-25000" dirty="0"/>
                  <a:t>2</a:t>
                </a:r>
                <a:r>
                  <a:rPr lang="en-US" sz="2400" baseline="30000" dirty="0"/>
                  <a:t>2</a:t>
                </a:r>
                <a:r>
                  <a:rPr lang="en-US" sz="2400" baseline="-25000" dirty="0"/>
                  <a:t> </a:t>
                </a:r>
                <a:r>
                  <a:rPr lang="en-US" sz="2400" dirty="0"/>
                  <a:t>&gt;</a:t>
                </a:r>
              </a:p>
            </p:txBody>
          </p:sp>
          <p:sp>
            <p:nvSpPr>
              <p:cNvPr id="67" name="Double Bracket 66"/>
              <p:cNvSpPr/>
              <p:nvPr/>
            </p:nvSpPr>
            <p:spPr>
              <a:xfrm>
                <a:off x="367829" y="2030248"/>
                <a:ext cx="2000066" cy="673362"/>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p:cNvSpPr/>
            <p:nvPr/>
          </p:nvSpPr>
          <p:spPr>
            <a:xfrm>
              <a:off x="2249096" y="2209088"/>
              <a:ext cx="338554" cy="461665"/>
            </a:xfrm>
            <a:prstGeom prst="rect">
              <a:avLst/>
            </a:prstGeom>
          </p:spPr>
          <p:txBody>
            <a:bodyPr wrap="none">
              <a:spAutoFit/>
            </a:bodyPr>
            <a:lstStyle/>
            <a:p>
              <a:r>
                <a:rPr lang="en-US" sz="2400" dirty="0"/>
                <a:t>=</a:t>
              </a:r>
            </a:p>
          </p:txBody>
        </p:sp>
      </p:grpSp>
      <p:sp>
        <p:nvSpPr>
          <p:cNvPr id="71" name="TextBox 70"/>
          <p:cNvSpPr txBox="1"/>
          <p:nvPr/>
        </p:nvSpPr>
        <p:spPr>
          <a:xfrm>
            <a:off x="84041" y="1490907"/>
            <a:ext cx="2355132" cy="369332"/>
          </a:xfrm>
          <a:prstGeom prst="rect">
            <a:avLst/>
          </a:prstGeom>
          <a:noFill/>
        </p:spPr>
        <p:txBody>
          <a:bodyPr wrap="none" rtlCol="0">
            <a:spAutoFit/>
          </a:bodyPr>
          <a:lstStyle/>
          <a:p>
            <a:r>
              <a:rPr lang="en-US" dirty="0"/>
              <a:t>&lt;x</a:t>
            </a:r>
            <a:r>
              <a:rPr lang="en-US" baseline="-25000" dirty="0"/>
              <a:t>1</a:t>
            </a:r>
            <a:r>
              <a:rPr lang="en-US" dirty="0"/>
              <a:t>x</a:t>
            </a:r>
            <a:r>
              <a:rPr lang="en-US" baseline="-25000" dirty="0"/>
              <a:t>2</a:t>
            </a:r>
            <a:r>
              <a:rPr lang="en-US" baseline="30000" dirty="0"/>
              <a:t> </a:t>
            </a:r>
            <a:r>
              <a:rPr lang="en-US" dirty="0"/>
              <a:t> &gt; ~ </a:t>
            </a:r>
            <a:r>
              <a:rPr lang="en-US" dirty="0">
                <a:latin typeface="Symbol" panose="05050102010706020507" pitchFamily="18" charset="2"/>
              </a:rPr>
              <a:t>S</a:t>
            </a:r>
            <a:r>
              <a:rPr lang="en-US" baseline="-25000" dirty="0"/>
              <a:t>i=1..N</a:t>
            </a:r>
            <a:r>
              <a:rPr lang="en-US" dirty="0"/>
              <a:t> x</a:t>
            </a:r>
            <a:r>
              <a:rPr lang="en-US" baseline="-25000" dirty="0"/>
              <a:t>1</a:t>
            </a:r>
            <a:r>
              <a:rPr lang="en-US" baseline="30000" dirty="0"/>
              <a:t>(</a:t>
            </a:r>
            <a:r>
              <a:rPr lang="en-US" baseline="30000" dirty="0" err="1"/>
              <a:t>i</a:t>
            </a:r>
            <a:r>
              <a:rPr lang="en-US" baseline="30000" dirty="0"/>
              <a:t>)</a:t>
            </a:r>
            <a:r>
              <a:rPr lang="en-US" dirty="0"/>
              <a:t> x</a:t>
            </a:r>
            <a:r>
              <a:rPr lang="en-US" baseline="-25000" dirty="0"/>
              <a:t>2</a:t>
            </a:r>
            <a:r>
              <a:rPr lang="en-US" baseline="30000" dirty="0"/>
              <a:t>(</a:t>
            </a:r>
            <a:r>
              <a:rPr lang="en-US" baseline="30000" dirty="0" err="1"/>
              <a:t>i</a:t>
            </a:r>
            <a:r>
              <a:rPr lang="en-US" baseline="30000" dirty="0"/>
              <a:t>)</a:t>
            </a:r>
            <a:r>
              <a:rPr lang="en-US" dirty="0"/>
              <a:t> </a:t>
            </a:r>
          </a:p>
        </p:txBody>
      </p:sp>
      <p:pic>
        <p:nvPicPr>
          <p:cNvPr id="72" name="Picture 71"/>
          <p:cNvPicPr>
            <a:picLocks noChangeAspect="1"/>
          </p:cNvPicPr>
          <p:nvPr/>
        </p:nvPicPr>
        <p:blipFill>
          <a:blip r:embed="rId4"/>
          <a:stretch>
            <a:fillRect/>
          </a:stretch>
        </p:blipFill>
        <p:spPr>
          <a:xfrm>
            <a:off x="2671696" y="907543"/>
            <a:ext cx="927935" cy="1159920"/>
          </a:xfrm>
          <a:prstGeom prst="rect">
            <a:avLst/>
          </a:prstGeom>
        </p:spPr>
      </p:pic>
      <p:sp>
        <p:nvSpPr>
          <p:cNvPr id="5" name="Freeform: Shape 4">
            <a:extLst>
              <a:ext uri="{FF2B5EF4-FFF2-40B4-BE49-F238E27FC236}">
                <a16:creationId xmlns:a16="http://schemas.microsoft.com/office/drawing/2014/main" id="{C648EF27-AF46-EA8A-274D-20F5A860D3D8}"/>
              </a:ext>
            </a:extLst>
          </p:cNvPr>
          <p:cNvSpPr/>
          <p:nvPr/>
        </p:nvSpPr>
        <p:spPr>
          <a:xfrm>
            <a:off x="5013720" y="2393576"/>
            <a:ext cx="5945633" cy="1102659"/>
          </a:xfrm>
          <a:custGeom>
            <a:avLst/>
            <a:gdLst>
              <a:gd name="connsiteX0" fmla="*/ 5945633 w 5945633"/>
              <a:gd name="connsiteY0" fmla="*/ 0 h 1102659"/>
              <a:gd name="connsiteX1" fmla="*/ 3767209 w 5945633"/>
              <a:gd name="connsiteY1" fmla="*/ 134471 h 1102659"/>
              <a:gd name="connsiteX2" fmla="*/ 351656 w 5945633"/>
              <a:gd name="connsiteY2" fmla="*/ 470648 h 1102659"/>
              <a:gd name="connsiteX3" fmla="*/ 176845 w 5945633"/>
              <a:gd name="connsiteY3" fmla="*/ 927848 h 1102659"/>
              <a:gd name="connsiteX4" fmla="*/ 943327 w 5945633"/>
              <a:gd name="connsiteY4" fmla="*/ 1102659 h 110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5633" h="1102659">
                <a:moveTo>
                  <a:pt x="5945633" y="0"/>
                </a:moveTo>
                <a:cubicBezTo>
                  <a:pt x="5322585" y="28015"/>
                  <a:pt x="4699538" y="56030"/>
                  <a:pt x="3767209" y="134471"/>
                </a:cubicBezTo>
                <a:cubicBezTo>
                  <a:pt x="2834880" y="212912"/>
                  <a:pt x="950050" y="338419"/>
                  <a:pt x="351656" y="470648"/>
                </a:cubicBezTo>
                <a:cubicBezTo>
                  <a:pt x="-246738" y="602877"/>
                  <a:pt x="78233" y="822513"/>
                  <a:pt x="176845" y="927848"/>
                </a:cubicBezTo>
                <a:cubicBezTo>
                  <a:pt x="275457" y="1033183"/>
                  <a:pt x="609392" y="1067921"/>
                  <a:pt x="943327" y="1102659"/>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F5213-A478-4637-9558-F82CD87309E9}"/>
              </a:ext>
            </a:extLst>
          </p:cNvPr>
          <p:cNvSpPr txBox="1"/>
          <p:nvPr/>
        </p:nvSpPr>
        <p:spPr>
          <a:xfrm>
            <a:off x="4068829" y="2570421"/>
            <a:ext cx="4729949" cy="369332"/>
          </a:xfrm>
          <a:prstGeom prst="rect">
            <a:avLst/>
          </a:prstGeom>
          <a:solidFill>
            <a:schemeClr val="bg1"/>
          </a:solidFill>
        </p:spPr>
        <p:txBody>
          <a:bodyPr wrap="none" rtlCol="0">
            <a:spAutoFit/>
          </a:bodyPr>
          <a:lstStyle/>
          <a:p>
            <a:r>
              <a:rPr lang="en-US" dirty="0"/>
              <a:t>In general, each row consist of 10</a:t>
            </a:r>
            <a:r>
              <a:rPr lang="en-US" baseline="30000" dirty="0"/>
              <a:t>6</a:t>
            </a:r>
            <a:r>
              <a:rPr lang="en-US" dirty="0"/>
              <a:t> pixels/picture</a:t>
            </a:r>
          </a:p>
        </p:txBody>
      </p:sp>
      <p:pic>
        <p:nvPicPr>
          <p:cNvPr id="8" name="Picture 7">
            <a:extLst>
              <a:ext uri="{FF2B5EF4-FFF2-40B4-BE49-F238E27FC236}">
                <a16:creationId xmlns:a16="http://schemas.microsoft.com/office/drawing/2014/main" id="{D6842E4B-9A42-F38C-97FF-E7092E902A7B}"/>
              </a:ext>
            </a:extLst>
          </p:cNvPr>
          <p:cNvPicPr>
            <a:picLocks noChangeAspect="1"/>
          </p:cNvPicPr>
          <p:nvPr/>
        </p:nvPicPr>
        <p:blipFill>
          <a:blip r:embed="rId5"/>
          <a:stretch>
            <a:fillRect/>
          </a:stretch>
        </p:blipFill>
        <p:spPr>
          <a:xfrm>
            <a:off x="9141475" y="958582"/>
            <a:ext cx="2286319" cy="1638529"/>
          </a:xfrm>
          <a:prstGeom prst="rect">
            <a:avLst/>
          </a:prstGeom>
        </p:spPr>
      </p:pic>
      <p:sp>
        <p:nvSpPr>
          <p:cNvPr id="9" name="TextBox 8">
            <a:extLst>
              <a:ext uri="{FF2B5EF4-FFF2-40B4-BE49-F238E27FC236}">
                <a16:creationId xmlns:a16="http://schemas.microsoft.com/office/drawing/2014/main" id="{0EFCD6AB-F32A-6078-4B95-8E46B8ABF4E4}"/>
              </a:ext>
            </a:extLst>
          </p:cNvPr>
          <p:cNvSpPr txBox="1"/>
          <p:nvPr/>
        </p:nvSpPr>
        <p:spPr>
          <a:xfrm>
            <a:off x="9729982" y="3439373"/>
            <a:ext cx="652743" cy="584775"/>
          </a:xfrm>
          <a:prstGeom prst="rect">
            <a:avLst/>
          </a:prstGeom>
          <a:noFill/>
        </p:spPr>
        <p:txBody>
          <a:bodyPr wrap="none" rtlCol="0">
            <a:spAutoFit/>
          </a:bodyPr>
          <a:lstStyle/>
          <a:p>
            <a:r>
              <a:rPr lang="en-US" sz="3200" dirty="0">
                <a:solidFill>
                  <a:srgbClr val="FF0000"/>
                </a:solidFill>
              </a:rPr>
              <a:t>z</a:t>
            </a:r>
            <a:r>
              <a:rPr lang="en-US" sz="3200" baseline="30000" dirty="0">
                <a:solidFill>
                  <a:srgbClr val="FF0000"/>
                </a:solidFill>
              </a:rPr>
              <a:t>(1)</a:t>
            </a:r>
            <a:endParaRPr lang="en-US" sz="3200" dirty="0">
              <a:solidFill>
                <a:srgbClr val="FF0000"/>
              </a:solidFill>
            </a:endParaRPr>
          </a:p>
        </p:txBody>
      </p:sp>
      <p:sp>
        <p:nvSpPr>
          <p:cNvPr id="10" name="Rectangle 9">
            <a:extLst>
              <a:ext uri="{FF2B5EF4-FFF2-40B4-BE49-F238E27FC236}">
                <a16:creationId xmlns:a16="http://schemas.microsoft.com/office/drawing/2014/main" id="{4FE5470D-1139-965E-F137-F92A29D703C0}"/>
              </a:ext>
            </a:extLst>
          </p:cNvPr>
          <p:cNvSpPr/>
          <p:nvPr/>
        </p:nvSpPr>
        <p:spPr>
          <a:xfrm>
            <a:off x="9766988" y="4029512"/>
            <a:ext cx="652743" cy="584775"/>
          </a:xfrm>
          <a:prstGeom prst="rect">
            <a:avLst/>
          </a:prstGeom>
        </p:spPr>
        <p:txBody>
          <a:bodyPr wrap="none">
            <a:spAutoFit/>
          </a:bodyPr>
          <a:lstStyle/>
          <a:p>
            <a:r>
              <a:rPr lang="en-US" sz="3200" dirty="0">
                <a:solidFill>
                  <a:srgbClr val="FF0000"/>
                </a:solidFill>
              </a:rPr>
              <a:t>z</a:t>
            </a:r>
            <a:r>
              <a:rPr lang="en-US" sz="3200" baseline="30000" dirty="0">
                <a:solidFill>
                  <a:srgbClr val="FF0000"/>
                </a:solidFill>
              </a:rPr>
              <a:t>(2)</a:t>
            </a:r>
            <a:endParaRPr lang="en-US" sz="3200" dirty="0">
              <a:solidFill>
                <a:srgbClr val="FF0000"/>
              </a:solidFill>
            </a:endParaRPr>
          </a:p>
        </p:txBody>
      </p:sp>
      <p:sp>
        <p:nvSpPr>
          <p:cNvPr id="11" name="Rectangle 10">
            <a:extLst>
              <a:ext uri="{FF2B5EF4-FFF2-40B4-BE49-F238E27FC236}">
                <a16:creationId xmlns:a16="http://schemas.microsoft.com/office/drawing/2014/main" id="{ECDE0B50-9827-5024-63FF-FDFB1068830B}"/>
              </a:ext>
            </a:extLst>
          </p:cNvPr>
          <p:cNvSpPr/>
          <p:nvPr/>
        </p:nvSpPr>
        <p:spPr>
          <a:xfrm>
            <a:off x="9808850" y="4560681"/>
            <a:ext cx="652743" cy="584775"/>
          </a:xfrm>
          <a:prstGeom prst="rect">
            <a:avLst/>
          </a:prstGeom>
        </p:spPr>
        <p:txBody>
          <a:bodyPr wrap="none">
            <a:spAutoFit/>
          </a:bodyPr>
          <a:lstStyle/>
          <a:p>
            <a:r>
              <a:rPr lang="en-US" sz="3200" dirty="0">
                <a:solidFill>
                  <a:srgbClr val="FF0000"/>
                </a:solidFill>
              </a:rPr>
              <a:t>z</a:t>
            </a:r>
            <a:r>
              <a:rPr lang="en-US" sz="3200" baseline="30000" dirty="0">
                <a:solidFill>
                  <a:srgbClr val="FF0000"/>
                </a:solidFill>
              </a:rPr>
              <a:t>(3)</a:t>
            </a:r>
            <a:endParaRPr lang="en-US" sz="3200" dirty="0">
              <a:solidFill>
                <a:srgbClr val="FF0000"/>
              </a:solidFill>
            </a:endParaRPr>
          </a:p>
        </p:txBody>
      </p:sp>
      <p:sp>
        <p:nvSpPr>
          <p:cNvPr id="12" name="Rectangle 11">
            <a:extLst>
              <a:ext uri="{FF2B5EF4-FFF2-40B4-BE49-F238E27FC236}">
                <a16:creationId xmlns:a16="http://schemas.microsoft.com/office/drawing/2014/main" id="{AAD6D70C-7D9B-E786-DA99-7E428A9A469C}"/>
              </a:ext>
            </a:extLst>
          </p:cNvPr>
          <p:cNvSpPr/>
          <p:nvPr/>
        </p:nvSpPr>
        <p:spPr>
          <a:xfrm>
            <a:off x="9851795" y="6242020"/>
            <a:ext cx="606256" cy="584775"/>
          </a:xfrm>
          <a:prstGeom prst="rect">
            <a:avLst/>
          </a:prstGeom>
        </p:spPr>
        <p:txBody>
          <a:bodyPr wrap="none">
            <a:spAutoFit/>
          </a:bodyPr>
          <a:lstStyle/>
          <a:p>
            <a:r>
              <a:rPr lang="en-US" sz="3200" dirty="0" err="1">
                <a:solidFill>
                  <a:srgbClr val="FF0000"/>
                </a:solidFill>
              </a:rPr>
              <a:t>z</a:t>
            </a:r>
            <a:r>
              <a:rPr lang="en-US" sz="3200" baseline="30000" dirty="0" err="1">
                <a:solidFill>
                  <a:srgbClr val="FF0000"/>
                </a:solidFill>
              </a:rPr>
              <a:t>N</a:t>
            </a:r>
            <a:r>
              <a:rPr lang="en-US" sz="3200" baseline="300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9768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map&#10;&#10;Description automatically generated">
            <a:extLst>
              <a:ext uri="{FF2B5EF4-FFF2-40B4-BE49-F238E27FC236}">
                <a16:creationId xmlns:a16="http://schemas.microsoft.com/office/drawing/2014/main" id="{F8FC1601-7AC2-73DB-97B2-62DC86510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24" y="656587"/>
            <a:ext cx="10514751" cy="5544825"/>
          </a:xfrm>
          <a:prstGeom prst="rect">
            <a:avLst/>
          </a:prstGeom>
        </p:spPr>
      </p:pic>
      <p:sp>
        <p:nvSpPr>
          <p:cNvPr id="9" name="TextBox 8">
            <a:extLst>
              <a:ext uri="{FF2B5EF4-FFF2-40B4-BE49-F238E27FC236}">
                <a16:creationId xmlns:a16="http://schemas.microsoft.com/office/drawing/2014/main" id="{A6984139-0B0E-5EC7-0974-F6FB312E57D6}"/>
              </a:ext>
            </a:extLst>
          </p:cNvPr>
          <p:cNvSpPr txBox="1"/>
          <p:nvPr/>
        </p:nvSpPr>
        <p:spPr>
          <a:xfrm>
            <a:off x="5852160" y="164592"/>
            <a:ext cx="918841" cy="707886"/>
          </a:xfrm>
          <a:prstGeom prst="rect">
            <a:avLst/>
          </a:prstGeom>
          <a:noFill/>
        </p:spPr>
        <p:txBody>
          <a:bodyPr wrap="none" rtlCol="0">
            <a:spAutoFit/>
          </a:bodyPr>
          <a:lstStyle/>
          <a:p>
            <a:r>
              <a:rPr lang="en-US" sz="4000" b="1" dirty="0"/>
              <a:t>X</a:t>
            </a:r>
            <a:r>
              <a:rPr lang="en-US" sz="4000" b="1" baseline="30000" dirty="0"/>
              <a:t>T</a:t>
            </a:r>
            <a:r>
              <a:rPr lang="en-US" sz="4000" b="1" dirty="0"/>
              <a:t>X</a:t>
            </a:r>
          </a:p>
        </p:txBody>
      </p:sp>
    </p:spTree>
    <p:extLst>
      <p:ext uri="{BB962C8B-B14F-4D97-AF65-F5344CB8AC3E}">
        <p14:creationId xmlns:p14="http://schemas.microsoft.com/office/powerpoint/2010/main" val="30605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951293" y="1863713"/>
            <a:ext cx="391325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483658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1406231" y="3094673"/>
            <a:ext cx="5117825"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147047" y="0"/>
            <a:ext cx="7584064"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Linear Algebra Background</a:t>
            </a:r>
          </a:p>
        </p:txBody>
      </p:sp>
      <p:sp>
        <p:nvSpPr>
          <p:cNvPr id="7" name="TextBox 6">
            <a:extLst>
              <a:ext uri="{FF2B5EF4-FFF2-40B4-BE49-F238E27FC236}">
                <a16:creationId xmlns:a16="http://schemas.microsoft.com/office/drawing/2014/main" id="{EA2D99D1-44C5-092A-34C2-85B9A77D0D27}"/>
              </a:ext>
            </a:extLst>
          </p:cNvPr>
          <p:cNvSpPr txBox="1"/>
          <p:nvPr/>
        </p:nvSpPr>
        <p:spPr>
          <a:xfrm>
            <a:off x="2147047" y="1737360"/>
            <a:ext cx="2334293"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x</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x</a:t>
            </a:r>
            <a:r>
              <a:rPr lang="en-US" sz="2400" baseline="-25000" dirty="0"/>
              <a:t>2</a:t>
            </a:r>
            <a:r>
              <a:rPr lang="en-US" sz="2400" baseline="30000" dirty="0"/>
              <a:t>2</a:t>
            </a:r>
            <a:r>
              <a:rPr lang="en-US" sz="2400" dirty="0"/>
              <a:t> = </a:t>
            </a:r>
            <a:r>
              <a:rPr lang="en-US" sz="2400" dirty="0">
                <a:latin typeface="Symbol" panose="05050102010706020507" pitchFamily="18" charset="2"/>
              </a:rPr>
              <a:t>e</a:t>
            </a:r>
          </a:p>
        </p:txBody>
      </p:sp>
      <p:cxnSp>
        <p:nvCxnSpPr>
          <p:cNvPr id="9" name="Straight Connector 8">
            <a:extLst>
              <a:ext uri="{FF2B5EF4-FFF2-40B4-BE49-F238E27FC236}">
                <a16:creationId xmlns:a16="http://schemas.microsoft.com/office/drawing/2014/main" id="{4EFC5C9F-D8F4-D2FF-23B4-837CAFED8D43}"/>
              </a:ext>
            </a:extLst>
          </p:cNvPr>
          <p:cNvCxnSpPr/>
          <p:nvPr/>
        </p:nvCxnSpPr>
        <p:spPr>
          <a:xfrm>
            <a:off x="6439989" y="1280160"/>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2172B1-393E-C293-FFE6-AF9972AE2165}"/>
              </a:ext>
            </a:extLst>
          </p:cNvPr>
          <p:cNvCxnSpPr/>
          <p:nvPr/>
        </p:nvCxnSpPr>
        <p:spPr>
          <a:xfrm>
            <a:off x="5762898" y="1998618"/>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7126B3-2DA4-7CF6-023B-CD0753796E5E}"/>
              </a:ext>
            </a:extLst>
          </p:cNvPr>
          <p:cNvSpPr txBox="1"/>
          <p:nvPr/>
        </p:nvSpPr>
        <p:spPr>
          <a:xfrm>
            <a:off x="6096000" y="988031"/>
            <a:ext cx="440871" cy="369332"/>
          </a:xfrm>
          <a:prstGeom prst="rect">
            <a:avLst/>
          </a:prstGeom>
          <a:noFill/>
        </p:spPr>
        <p:txBody>
          <a:bodyPr wrap="square">
            <a:spAutoFit/>
          </a:bodyPr>
          <a:lstStyle/>
          <a:p>
            <a:r>
              <a:rPr lang="en-US" sz="1800" dirty="0"/>
              <a:t>x</a:t>
            </a:r>
            <a:r>
              <a:rPr lang="en-US" sz="1800" baseline="-25000" dirty="0"/>
              <a:t>2</a:t>
            </a:r>
            <a:endParaRPr lang="en-US" dirty="0"/>
          </a:p>
        </p:txBody>
      </p:sp>
      <p:sp>
        <p:nvSpPr>
          <p:cNvPr id="15" name="TextBox 14">
            <a:extLst>
              <a:ext uri="{FF2B5EF4-FFF2-40B4-BE49-F238E27FC236}">
                <a16:creationId xmlns:a16="http://schemas.microsoft.com/office/drawing/2014/main" id="{E698DE45-7406-8325-7566-505E34B2B082}"/>
              </a:ext>
            </a:extLst>
          </p:cNvPr>
          <p:cNvSpPr txBox="1"/>
          <p:nvPr/>
        </p:nvSpPr>
        <p:spPr>
          <a:xfrm>
            <a:off x="6984274" y="1933303"/>
            <a:ext cx="362494" cy="369332"/>
          </a:xfrm>
          <a:prstGeom prst="rect">
            <a:avLst/>
          </a:prstGeom>
          <a:noFill/>
        </p:spPr>
        <p:txBody>
          <a:bodyPr wrap="square">
            <a:spAutoFit/>
          </a:bodyPr>
          <a:lstStyle/>
          <a:p>
            <a:r>
              <a:rPr lang="en-US" sz="1800" dirty="0"/>
              <a:t>x</a:t>
            </a:r>
            <a:r>
              <a:rPr lang="en-US" sz="1800" baseline="-25000" dirty="0"/>
              <a:t>1</a:t>
            </a:r>
            <a:endParaRPr lang="en-US" dirty="0"/>
          </a:p>
        </p:txBody>
      </p:sp>
      <p:grpSp>
        <p:nvGrpSpPr>
          <p:cNvPr id="18" name="Group 17">
            <a:extLst>
              <a:ext uri="{FF2B5EF4-FFF2-40B4-BE49-F238E27FC236}">
                <a16:creationId xmlns:a16="http://schemas.microsoft.com/office/drawing/2014/main" id="{AEB3B9C6-872A-09D6-6AC9-3FAD49507A5F}"/>
              </a:ext>
            </a:extLst>
          </p:cNvPr>
          <p:cNvGrpSpPr/>
          <p:nvPr/>
        </p:nvGrpSpPr>
        <p:grpSpPr>
          <a:xfrm>
            <a:off x="5937615" y="1230141"/>
            <a:ext cx="1409153" cy="1318595"/>
            <a:chOff x="5937615" y="1230141"/>
            <a:chExt cx="1409153" cy="1318595"/>
          </a:xfrm>
        </p:grpSpPr>
        <p:sp>
          <p:nvSpPr>
            <p:cNvPr id="16" name="Oval 15">
              <a:extLst>
                <a:ext uri="{FF2B5EF4-FFF2-40B4-BE49-F238E27FC236}">
                  <a16:creationId xmlns:a16="http://schemas.microsoft.com/office/drawing/2014/main" id="{2F2BB9C6-850F-D8BA-F2AA-B29A1D695892}"/>
                </a:ext>
              </a:extLst>
            </p:cNvPr>
            <p:cNvSpPr/>
            <p:nvPr/>
          </p:nvSpPr>
          <p:spPr>
            <a:xfrm>
              <a:off x="5937615" y="1448499"/>
              <a:ext cx="1029242" cy="1100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22B9EA-D8C7-E0DC-666A-0637B8E5D7BD}"/>
                </a:ext>
              </a:extLst>
            </p:cNvPr>
            <p:cNvSpPr txBox="1"/>
            <p:nvPr/>
          </p:nvSpPr>
          <p:spPr>
            <a:xfrm>
              <a:off x="6814250" y="1230141"/>
              <a:ext cx="532518" cy="369332"/>
            </a:xfrm>
            <a:prstGeom prst="rect">
              <a:avLst/>
            </a:prstGeom>
            <a:noFill/>
          </p:spPr>
          <p:txBody>
            <a:bodyPr wrap="none" rtlCol="0">
              <a:spAutoFit/>
            </a:bodyPr>
            <a:lstStyle/>
            <a:p>
              <a:r>
                <a:rPr lang="en-US" dirty="0">
                  <a:solidFill>
                    <a:srgbClr val="FF0000"/>
                  </a:solidFill>
                </a:rPr>
                <a:t>a=b</a:t>
              </a:r>
            </a:p>
          </p:txBody>
        </p:sp>
      </p:grpSp>
      <p:grpSp>
        <p:nvGrpSpPr>
          <p:cNvPr id="19" name="Group 18">
            <a:extLst>
              <a:ext uri="{FF2B5EF4-FFF2-40B4-BE49-F238E27FC236}">
                <a16:creationId xmlns:a16="http://schemas.microsoft.com/office/drawing/2014/main" id="{B0291EC8-BDAE-9323-93BC-E73572EE94B7}"/>
              </a:ext>
            </a:extLst>
          </p:cNvPr>
          <p:cNvGrpSpPr/>
          <p:nvPr/>
        </p:nvGrpSpPr>
        <p:grpSpPr>
          <a:xfrm>
            <a:off x="5588770" y="1629285"/>
            <a:ext cx="2947558" cy="533369"/>
            <a:chOff x="5341895" y="2015367"/>
            <a:chExt cx="2947558" cy="533369"/>
          </a:xfrm>
        </p:grpSpPr>
        <p:sp>
          <p:nvSpPr>
            <p:cNvPr id="20" name="Oval 19">
              <a:extLst>
                <a:ext uri="{FF2B5EF4-FFF2-40B4-BE49-F238E27FC236}">
                  <a16:creationId xmlns:a16="http://schemas.microsoft.com/office/drawing/2014/main" id="{8CFB6DAB-10EC-BC44-2C56-69DAA99AB64A}"/>
                </a:ext>
              </a:extLst>
            </p:cNvPr>
            <p:cNvSpPr/>
            <p:nvPr/>
          </p:nvSpPr>
          <p:spPr>
            <a:xfrm>
              <a:off x="5341895" y="2179404"/>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0AE1C5-265B-7FB5-AE0E-CFAA3EA523EF}"/>
                </a:ext>
              </a:extLst>
            </p:cNvPr>
            <p:cNvSpPr txBox="1"/>
            <p:nvPr/>
          </p:nvSpPr>
          <p:spPr>
            <a:xfrm>
              <a:off x="7306492" y="2015367"/>
              <a:ext cx="982961" cy="369332"/>
            </a:xfrm>
            <a:prstGeom prst="rect">
              <a:avLst/>
            </a:prstGeom>
            <a:noFill/>
          </p:spPr>
          <p:txBody>
            <a:bodyPr wrap="none" rtlCol="0">
              <a:spAutoFit/>
            </a:bodyPr>
            <a:lstStyle/>
            <a:p>
              <a:r>
                <a:rPr lang="en-US" dirty="0">
                  <a:solidFill>
                    <a:srgbClr val="FF0000"/>
                  </a:solidFill>
                </a:rPr>
                <a:t>a = 0.5 b</a:t>
              </a:r>
            </a:p>
          </p:txBody>
        </p:sp>
      </p:grpSp>
      <p:grpSp>
        <p:nvGrpSpPr>
          <p:cNvPr id="28" name="Group 27">
            <a:extLst>
              <a:ext uri="{FF2B5EF4-FFF2-40B4-BE49-F238E27FC236}">
                <a16:creationId xmlns:a16="http://schemas.microsoft.com/office/drawing/2014/main" id="{33A6CECB-000C-A928-D7B4-2E1BA7105CCF}"/>
              </a:ext>
            </a:extLst>
          </p:cNvPr>
          <p:cNvGrpSpPr/>
          <p:nvPr/>
        </p:nvGrpSpPr>
        <p:grpSpPr>
          <a:xfrm>
            <a:off x="1748852" y="2457435"/>
            <a:ext cx="3543777" cy="846265"/>
            <a:chOff x="2050165" y="2302635"/>
            <a:chExt cx="3543777" cy="846265"/>
          </a:xfrm>
        </p:grpSpPr>
        <p:sp>
          <p:nvSpPr>
            <p:cNvPr id="22" name="TextBox 21">
              <a:extLst>
                <a:ext uri="{FF2B5EF4-FFF2-40B4-BE49-F238E27FC236}">
                  <a16:creationId xmlns:a16="http://schemas.microsoft.com/office/drawing/2014/main" id="{6CE594E8-1698-7CE7-9F0C-C59EA7D36545}"/>
                </a:ext>
              </a:extLst>
            </p:cNvPr>
            <p:cNvSpPr txBox="1"/>
            <p:nvPr/>
          </p:nvSpPr>
          <p:spPr>
            <a:xfrm>
              <a:off x="2147046" y="2317903"/>
              <a:ext cx="2670924" cy="830997"/>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 </a:t>
              </a:r>
              <a:r>
                <a:rPr lang="en-US" sz="2400" dirty="0"/>
                <a:t>   a</a:t>
              </a:r>
              <a:r>
                <a:rPr lang="en-US" sz="2400" baseline="30000" dirty="0"/>
                <a:t>2        </a:t>
              </a:r>
              <a:r>
                <a:rPr lang="en-US" sz="2400" dirty="0"/>
                <a:t>0      x</a:t>
              </a:r>
              <a:r>
                <a:rPr lang="en-US" sz="2400" baseline="-25000" dirty="0"/>
                <a:t>1</a:t>
              </a:r>
            </a:p>
            <a:p>
              <a:r>
                <a:rPr lang="en-US" sz="2400" baseline="-25000" dirty="0"/>
                <a:t>                       </a:t>
              </a:r>
              <a:r>
                <a:rPr lang="en-US" sz="2400" dirty="0"/>
                <a:t>0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24" name="TextBox 23">
              <a:extLst>
                <a:ext uri="{FF2B5EF4-FFF2-40B4-BE49-F238E27FC236}">
                  <a16:creationId xmlns:a16="http://schemas.microsoft.com/office/drawing/2014/main" id="{33D0EFBE-6403-3BEA-FADD-5BC4352A1E68}"/>
                </a:ext>
              </a:extLst>
            </p:cNvPr>
            <p:cNvSpPr txBox="1"/>
            <p:nvPr/>
          </p:nvSpPr>
          <p:spPr>
            <a:xfrm>
              <a:off x="4957128" y="2481351"/>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25" name="Double Brace 24">
              <a:extLst>
                <a:ext uri="{FF2B5EF4-FFF2-40B4-BE49-F238E27FC236}">
                  <a16:creationId xmlns:a16="http://schemas.microsoft.com/office/drawing/2014/main" id="{CA43CB36-C45D-98FB-898C-DEC5F092C107}"/>
                </a:ext>
              </a:extLst>
            </p:cNvPr>
            <p:cNvSpPr/>
            <p:nvPr/>
          </p:nvSpPr>
          <p:spPr>
            <a:xfrm>
              <a:off x="4350966" y="2302635"/>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Double Brace 25">
              <a:extLst>
                <a:ext uri="{FF2B5EF4-FFF2-40B4-BE49-F238E27FC236}">
                  <a16:creationId xmlns:a16="http://schemas.microsoft.com/office/drawing/2014/main" id="{34C9E581-0764-95B9-BAE0-13CB9CD1DE4B}"/>
                </a:ext>
              </a:extLst>
            </p:cNvPr>
            <p:cNvSpPr/>
            <p:nvPr/>
          </p:nvSpPr>
          <p:spPr>
            <a:xfrm>
              <a:off x="2050165" y="2467442"/>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Double Bracket 26">
              <a:extLst>
                <a:ext uri="{FF2B5EF4-FFF2-40B4-BE49-F238E27FC236}">
                  <a16:creationId xmlns:a16="http://schemas.microsoft.com/office/drawing/2014/main" id="{797D8A1A-F803-7988-574D-014178E03A2E}"/>
                </a:ext>
              </a:extLst>
            </p:cNvPr>
            <p:cNvSpPr/>
            <p:nvPr/>
          </p:nvSpPr>
          <p:spPr>
            <a:xfrm>
              <a:off x="3231160" y="2317903"/>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TextBox 28">
            <a:extLst>
              <a:ext uri="{FF2B5EF4-FFF2-40B4-BE49-F238E27FC236}">
                <a16:creationId xmlns:a16="http://schemas.microsoft.com/office/drawing/2014/main" id="{97FE8100-2653-29E7-A67A-0713B20C972A}"/>
              </a:ext>
            </a:extLst>
          </p:cNvPr>
          <p:cNvSpPr txBox="1"/>
          <p:nvPr/>
        </p:nvSpPr>
        <p:spPr>
          <a:xfrm>
            <a:off x="1950355" y="3979822"/>
            <a:ext cx="3137397"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x</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x</a:t>
            </a:r>
            <a:r>
              <a:rPr lang="en-US" sz="2400" baseline="-25000" dirty="0"/>
              <a:t>2</a:t>
            </a:r>
            <a:r>
              <a:rPr lang="en-US" sz="2400" baseline="30000" dirty="0"/>
              <a:t>2</a:t>
            </a:r>
            <a:r>
              <a:rPr lang="en-US" sz="2400" dirty="0"/>
              <a:t> + 2cxy = </a:t>
            </a:r>
            <a:r>
              <a:rPr lang="en-US" sz="2400" dirty="0">
                <a:latin typeface="Symbol" panose="05050102010706020507" pitchFamily="18" charset="2"/>
              </a:rPr>
              <a:t>e</a:t>
            </a:r>
          </a:p>
        </p:txBody>
      </p:sp>
      <p:grpSp>
        <p:nvGrpSpPr>
          <p:cNvPr id="41" name="Group 40">
            <a:extLst>
              <a:ext uri="{FF2B5EF4-FFF2-40B4-BE49-F238E27FC236}">
                <a16:creationId xmlns:a16="http://schemas.microsoft.com/office/drawing/2014/main" id="{79136A32-0C1A-FE41-58DD-FAC33597FF25}"/>
              </a:ext>
            </a:extLst>
          </p:cNvPr>
          <p:cNvGrpSpPr/>
          <p:nvPr/>
        </p:nvGrpSpPr>
        <p:grpSpPr>
          <a:xfrm>
            <a:off x="5696330" y="3124979"/>
            <a:ext cx="2768358" cy="1634700"/>
            <a:chOff x="5668091" y="3433521"/>
            <a:chExt cx="2768358" cy="1634700"/>
          </a:xfrm>
        </p:grpSpPr>
        <p:cxnSp>
          <p:nvCxnSpPr>
            <p:cNvPr id="30" name="Straight Connector 29">
              <a:extLst>
                <a:ext uri="{FF2B5EF4-FFF2-40B4-BE49-F238E27FC236}">
                  <a16:creationId xmlns:a16="http://schemas.microsoft.com/office/drawing/2014/main" id="{E51BC9EB-73CF-4E02-2592-329D342F7725}"/>
                </a:ext>
              </a:extLst>
            </p:cNvPr>
            <p:cNvCxnSpPr/>
            <p:nvPr/>
          </p:nvCxnSpPr>
          <p:spPr>
            <a:xfrm>
              <a:off x="6440489" y="3761935"/>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CB4204-F22F-7681-56ED-2DE00DC94735}"/>
                </a:ext>
              </a:extLst>
            </p:cNvPr>
            <p:cNvCxnSpPr/>
            <p:nvPr/>
          </p:nvCxnSpPr>
          <p:spPr>
            <a:xfrm>
              <a:off x="5763398" y="4480393"/>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072168-0CFA-EBB0-E51E-B8FB91CB0602}"/>
                </a:ext>
              </a:extLst>
            </p:cNvPr>
            <p:cNvSpPr txBox="1"/>
            <p:nvPr/>
          </p:nvSpPr>
          <p:spPr>
            <a:xfrm>
              <a:off x="6096500" y="3469806"/>
              <a:ext cx="440871" cy="369332"/>
            </a:xfrm>
            <a:prstGeom prst="rect">
              <a:avLst/>
            </a:prstGeom>
            <a:noFill/>
          </p:spPr>
          <p:txBody>
            <a:bodyPr wrap="square">
              <a:spAutoFit/>
            </a:bodyPr>
            <a:lstStyle/>
            <a:p>
              <a:r>
                <a:rPr lang="en-US" sz="1800" dirty="0"/>
                <a:t>x</a:t>
              </a:r>
              <a:r>
                <a:rPr lang="en-US" sz="1800" baseline="-25000" dirty="0"/>
                <a:t>2</a:t>
              </a:r>
              <a:endParaRPr lang="en-US" dirty="0"/>
            </a:p>
          </p:txBody>
        </p:sp>
        <p:sp>
          <p:nvSpPr>
            <p:cNvPr id="33" name="TextBox 32">
              <a:extLst>
                <a:ext uri="{FF2B5EF4-FFF2-40B4-BE49-F238E27FC236}">
                  <a16:creationId xmlns:a16="http://schemas.microsoft.com/office/drawing/2014/main" id="{40DF4A16-9EED-CC6C-F67F-E70F6E7385C7}"/>
                </a:ext>
              </a:extLst>
            </p:cNvPr>
            <p:cNvSpPr txBox="1"/>
            <p:nvPr/>
          </p:nvSpPr>
          <p:spPr>
            <a:xfrm>
              <a:off x="6984774" y="4415078"/>
              <a:ext cx="362494" cy="369332"/>
            </a:xfrm>
            <a:prstGeom prst="rect">
              <a:avLst/>
            </a:prstGeom>
            <a:noFill/>
          </p:spPr>
          <p:txBody>
            <a:bodyPr wrap="square">
              <a:spAutoFit/>
            </a:bodyPr>
            <a:lstStyle/>
            <a:p>
              <a:r>
                <a:rPr lang="en-US" sz="1800" dirty="0"/>
                <a:t>x</a:t>
              </a:r>
              <a:r>
                <a:rPr lang="en-US" sz="1800" baseline="-25000" dirty="0"/>
                <a:t>1</a:t>
              </a:r>
              <a:endParaRPr lang="en-US" dirty="0"/>
            </a:p>
          </p:txBody>
        </p:sp>
        <p:sp>
          <p:nvSpPr>
            <p:cNvPr id="38" name="Oval 37">
              <a:extLst>
                <a:ext uri="{FF2B5EF4-FFF2-40B4-BE49-F238E27FC236}">
                  <a16:creationId xmlns:a16="http://schemas.microsoft.com/office/drawing/2014/main" id="{70625F53-B229-5CC8-D79B-47A13C71D75B}"/>
                </a:ext>
              </a:extLst>
            </p:cNvPr>
            <p:cNvSpPr/>
            <p:nvPr/>
          </p:nvSpPr>
          <p:spPr>
            <a:xfrm rot="20032325">
              <a:off x="5668091" y="4318750"/>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D64BD6-421D-BEA0-8EFB-BA7BB1A29114}"/>
                </a:ext>
              </a:extLst>
            </p:cNvPr>
            <p:cNvSpPr txBox="1"/>
            <p:nvPr/>
          </p:nvSpPr>
          <p:spPr>
            <a:xfrm>
              <a:off x="7453488" y="3433521"/>
              <a:ext cx="982961" cy="646331"/>
            </a:xfrm>
            <a:prstGeom prst="rect">
              <a:avLst/>
            </a:prstGeom>
            <a:noFill/>
          </p:spPr>
          <p:txBody>
            <a:bodyPr wrap="none" rtlCol="0">
              <a:spAutoFit/>
            </a:bodyPr>
            <a:lstStyle/>
            <a:p>
              <a:r>
                <a:rPr lang="en-US" dirty="0">
                  <a:solidFill>
                    <a:srgbClr val="FF0000"/>
                  </a:solidFill>
                </a:rPr>
                <a:t>a = 0.5 b</a:t>
              </a:r>
            </a:p>
            <a:p>
              <a:r>
                <a:rPr lang="en-US" dirty="0">
                  <a:solidFill>
                    <a:srgbClr val="FF0000"/>
                  </a:solidFill>
                </a:rPr>
                <a:t>c ≠  0</a:t>
              </a:r>
            </a:p>
          </p:txBody>
        </p:sp>
      </p:grpSp>
      <p:grpSp>
        <p:nvGrpSpPr>
          <p:cNvPr id="42" name="Group 41">
            <a:extLst>
              <a:ext uri="{FF2B5EF4-FFF2-40B4-BE49-F238E27FC236}">
                <a16:creationId xmlns:a16="http://schemas.microsoft.com/office/drawing/2014/main" id="{236B2636-4498-51E3-9259-0219728E0301}"/>
              </a:ext>
            </a:extLst>
          </p:cNvPr>
          <p:cNvGrpSpPr/>
          <p:nvPr/>
        </p:nvGrpSpPr>
        <p:grpSpPr>
          <a:xfrm>
            <a:off x="1950355" y="4838805"/>
            <a:ext cx="3543777" cy="846265"/>
            <a:chOff x="2050165" y="2302635"/>
            <a:chExt cx="3543777" cy="846265"/>
          </a:xfrm>
        </p:grpSpPr>
        <p:sp>
          <p:nvSpPr>
            <p:cNvPr id="43" name="TextBox 42">
              <a:extLst>
                <a:ext uri="{FF2B5EF4-FFF2-40B4-BE49-F238E27FC236}">
                  <a16:creationId xmlns:a16="http://schemas.microsoft.com/office/drawing/2014/main" id="{B72677E2-C47E-F74E-0C44-5F64D7F0D5A8}"/>
                </a:ext>
              </a:extLst>
            </p:cNvPr>
            <p:cNvSpPr txBox="1"/>
            <p:nvPr/>
          </p:nvSpPr>
          <p:spPr>
            <a:xfrm>
              <a:off x="2147046" y="2317903"/>
              <a:ext cx="2670924" cy="830997"/>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 </a:t>
              </a:r>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44" name="TextBox 43">
              <a:extLst>
                <a:ext uri="{FF2B5EF4-FFF2-40B4-BE49-F238E27FC236}">
                  <a16:creationId xmlns:a16="http://schemas.microsoft.com/office/drawing/2014/main" id="{912C0C9B-D11B-10DB-D9AA-F4D3E929CA91}"/>
                </a:ext>
              </a:extLst>
            </p:cNvPr>
            <p:cNvSpPr txBox="1"/>
            <p:nvPr/>
          </p:nvSpPr>
          <p:spPr>
            <a:xfrm>
              <a:off x="4957128" y="2481351"/>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45" name="Double Brace 44">
              <a:extLst>
                <a:ext uri="{FF2B5EF4-FFF2-40B4-BE49-F238E27FC236}">
                  <a16:creationId xmlns:a16="http://schemas.microsoft.com/office/drawing/2014/main" id="{886A68F5-90D3-DD6A-1E26-C68A2D89A81E}"/>
                </a:ext>
              </a:extLst>
            </p:cNvPr>
            <p:cNvSpPr/>
            <p:nvPr/>
          </p:nvSpPr>
          <p:spPr>
            <a:xfrm>
              <a:off x="4350966" y="2302635"/>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Double Brace 45">
              <a:extLst>
                <a:ext uri="{FF2B5EF4-FFF2-40B4-BE49-F238E27FC236}">
                  <a16:creationId xmlns:a16="http://schemas.microsoft.com/office/drawing/2014/main" id="{A1B172CD-E2AF-D396-D7C3-CED4A2CFB653}"/>
                </a:ext>
              </a:extLst>
            </p:cNvPr>
            <p:cNvSpPr/>
            <p:nvPr/>
          </p:nvSpPr>
          <p:spPr>
            <a:xfrm>
              <a:off x="2050165" y="2467442"/>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Double Bracket 46">
              <a:extLst>
                <a:ext uri="{FF2B5EF4-FFF2-40B4-BE49-F238E27FC236}">
                  <a16:creationId xmlns:a16="http://schemas.microsoft.com/office/drawing/2014/main" id="{7377581A-580F-280B-7A4A-3D5E90EED2C9}"/>
                </a:ext>
              </a:extLst>
            </p:cNvPr>
            <p:cNvSpPr/>
            <p:nvPr/>
          </p:nvSpPr>
          <p:spPr>
            <a:xfrm>
              <a:off x="3231160" y="2317903"/>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676E497-C9C1-9F4B-A85E-AB52025670BE}"/>
              </a:ext>
            </a:extLst>
          </p:cNvPr>
          <p:cNvGrpSpPr/>
          <p:nvPr/>
        </p:nvGrpSpPr>
        <p:grpSpPr>
          <a:xfrm>
            <a:off x="5697588" y="2237720"/>
            <a:ext cx="1382921" cy="369332"/>
            <a:chOff x="5697588" y="2237720"/>
            <a:chExt cx="1382921" cy="369332"/>
          </a:xfrm>
        </p:grpSpPr>
        <p:cxnSp>
          <p:nvCxnSpPr>
            <p:cNvPr id="51" name="Straight Arrow Connector 50">
              <a:extLst>
                <a:ext uri="{FF2B5EF4-FFF2-40B4-BE49-F238E27FC236}">
                  <a16:creationId xmlns:a16="http://schemas.microsoft.com/office/drawing/2014/main" id="{BBA80E9E-D17B-1552-7DBA-33D58F78B615}"/>
                </a:ext>
              </a:extLst>
            </p:cNvPr>
            <p:cNvCxnSpPr/>
            <p:nvPr/>
          </p:nvCxnSpPr>
          <p:spPr>
            <a:xfrm>
              <a:off x="5697588" y="2457435"/>
              <a:ext cx="138292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80C4444-8164-D30B-A95F-F293761738F9}"/>
                </a:ext>
              </a:extLst>
            </p:cNvPr>
            <p:cNvSpPr txBox="1"/>
            <p:nvPr/>
          </p:nvSpPr>
          <p:spPr>
            <a:xfrm>
              <a:off x="6194600" y="2237720"/>
              <a:ext cx="597624" cy="369332"/>
            </a:xfrm>
            <a:prstGeom prst="rect">
              <a:avLst/>
            </a:prstGeom>
            <a:solidFill>
              <a:schemeClr val="bg1"/>
            </a:solidFill>
          </p:spPr>
          <p:txBody>
            <a:bodyPr wrap="square">
              <a:spAutoFit/>
            </a:bodyPr>
            <a:lstStyle/>
            <a:p>
              <a:r>
                <a:rPr lang="en-US" dirty="0">
                  <a:latin typeface="Symbol" panose="05050102010706020507" pitchFamily="18" charset="2"/>
                </a:rPr>
                <a:t>s</a:t>
              </a:r>
              <a:r>
                <a:rPr lang="en-US" baseline="-25000" dirty="0"/>
                <a:t>x1</a:t>
              </a:r>
              <a:endParaRPr lang="en-US" dirty="0"/>
            </a:p>
          </p:txBody>
        </p:sp>
      </p:grpSp>
      <p:grpSp>
        <p:nvGrpSpPr>
          <p:cNvPr id="57" name="Group 56">
            <a:extLst>
              <a:ext uri="{FF2B5EF4-FFF2-40B4-BE49-F238E27FC236}">
                <a16:creationId xmlns:a16="http://schemas.microsoft.com/office/drawing/2014/main" id="{8FD97C73-3BAC-4079-FB4B-1DA5AB83B641}"/>
              </a:ext>
            </a:extLst>
          </p:cNvPr>
          <p:cNvGrpSpPr/>
          <p:nvPr/>
        </p:nvGrpSpPr>
        <p:grpSpPr>
          <a:xfrm>
            <a:off x="4983714" y="1840479"/>
            <a:ext cx="597624" cy="391373"/>
            <a:chOff x="6208024" y="2056682"/>
            <a:chExt cx="597624" cy="524260"/>
          </a:xfrm>
        </p:grpSpPr>
        <p:cxnSp>
          <p:nvCxnSpPr>
            <p:cNvPr id="58" name="Straight Arrow Connector 57">
              <a:extLst>
                <a:ext uri="{FF2B5EF4-FFF2-40B4-BE49-F238E27FC236}">
                  <a16:creationId xmlns:a16="http://schemas.microsoft.com/office/drawing/2014/main" id="{AC2E06A8-9585-BAD4-D90C-FF61C5B085FC}"/>
                </a:ext>
              </a:extLst>
            </p:cNvPr>
            <p:cNvCxnSpPr>
              <a:cxnSpLocks/>
            </p:cNvCxnSpPr>
            <p:nvPr/>
          </p:nvCxnSpPr>
          <p:spPr>
            <a:xfrm flipH="1" flipV="1">
              <a:off x="6673198" y="2056682"/>
              <a:ext cx="23330" cy="5242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D33C6B4-A719-3E2C-A0BE-EAB59F47CED9}"/>
                </a:ext>
              </a:extLst>
            </p:cNvPr>
            <p:cNvSpPr txBox="1"/>
            <p:nvPr/>
          </p:nvSpPr>
          <p:spPr>
            <a:xfrm>
              <a:off x="6208024" y="2083848"/>
              <a:ext cx="597624" cy="369331"/>
            </a:xfrm>
            <a:prstGeom prst="rect">
              <a:avLst/>
            </a:prstGeom>
            <a:noFill/>
          </p:spPr>
          <p:txBody>
            <a:bodyPr wrap="square">
              <a:spAutoFit/>
            </a:bodyPr>
            <a:lstStyle/>
            <a:p>
              <a:r>
                <a:rPr lang="en-US" dirty="0">
                  <a:latin typeface="Symbol" panose="05050102010706020507" pitchFamily="18" charset="2"/>
                </a:rPr>
                <a:t>s</a:t>
              </a:r>
              <a:r>
                <a:rPr lang="en-US" baseline="-25000" dirty="0"/>
                <a:t>x1</a:t>
              </a:r>
              <a:endParaRPr lang="en-US" dirty="0"/>
            </a:p>
          </p:txBody>
        </p:sp>
      </p:grpSp>
      <p:grpSp>
        <p:nvGrpSpPr>
          <p:cNvPr id="149" name="Group 148">
            <a:extLst>
              <a:ext uri="{FF2B5EF4-FFF2-40B4-BE49-F238E27FC236}">
                <a16:creationId xmlns:a16="http://schemas.microsoft.com/office/drawing/2014/main" id="{B62D6856-35F7-0EC0-008B-1789D0FF8927}"/>
              </a:ext>
            </a:extLst>
          </p:cNvPr>
          <p:cNvGrpSpPr/>
          <p:nvPr/>
        </p:nvGrpSpPr>
        <p:grpSpPr>
          <a:xfrm>
            <a:off x="5782239" y="1782585"/>
            <a:ext cx="1238023" cy="390443"/>
            <a:chOff x="8370389" y="1706526"/>
            <a:chExt cx="1238023" cy="390443"/>
          </a:xfrm>
        </p:grpSpPr>
        <p:sp>
          <p:nvSpPr>
            <p:cNvPr id="130" name="Oval 129">
              <a:extLst>
                <a:ext uri="{FF2B5EF4-FFF2-40B4-BE49-F238E27FC236}">
                  <a16:creationId xmlns:a16="http://schemas.microsoft.com/office/drawing/2014/main" id="{C11B22F6-43AF-8F5B-5F17-0DE841F6DE45}"/>
                </a:ext>
              </a:extLst>
            </p:cNvPr>
            <p:cNvSpPr/>
            <p:nvPr/>
          </p:nvSpPr>
          <p:spPr>
            <a:xfrm>
              <a:off x="9122838" y="1793322"/>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DF4CBC1A-A0C1-342D-3863-EB8AD23B9B9E}"/>
                </a:ext>
              </a:extLst>
            </p:cNvPr>
            <p:cNvSpPr/>
            <p:nvPr/>
          </p:nvSpPr>
          <p:spPr>
            <a:xfrm>
              <a:off x="9275238" y="1945722"/>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A5C74EA-2141-5481-4AFE-9B9F49E5774D}"/>
                </a:ext>
              </a:extLst>
            </p:cNvPr>
            <p:cNvSpPr/>
            <p:nvPr/>
          </p:nvSpPr>
          <p:spPr>
            <a:xfrm>
              <a:off x="9127190" y="1980555"/>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C17E30FB-C106-8978-8F6A-A299C43F716E}"/>
                </a:ext>
              </a:extLst>
            </p:cNvPr>
            <p:cNvSpPr/>
            <p:nvPr/>
          </p:nvSpPr>
          <p:spPr>
            <a:xfrm>
              <a:off x="8979142" y="1910884"/>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8ADC970-2A11-A796-5276-AD441721FDA9}"/>
                </a:ext>
              </a:extLst>
            </p:cNvPr>
            <p:cNvSpPr/>
            <p:nvPr/>
          </p:nvSpPr>
          <p:spPr>
            <a:xfrm>
              <a:off x="8831094" y="1841213"/>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28E6DBF4-C7D6-CC14-1718-62D0BABA330E}"/>
                </a:ext>
              </a:extLst>
            </p:cNvPr>
            <p:cNvSpPr/>
            <p:nvPr/>
          </p:nvSpPr>
          <p:spPr>
            <a:xfrm>
              <a:off x="8774487" y="2019739"/>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8F9AD035-886F-0C70-B919-EFDFAC758F7B}"/>
                </a:ext>
              </a:extLst>
            </p:cNvPr>
            <p:cNvSpPr/>
            <p:nvPr/>
          </p:nvSpPr>
          <p:spPr>
            <a:xfrm>
              <a:off x="9340539" y="177589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719AD37F-A58D-76D4-53EC-1817AF168FA3}"/>
                </a:ext>
              </a:extLst>
            </p:cNvPr>
            <p:cNvGrpSpPr/>
            <p:nvPr/>
          </p:nvGrpSpPr>
          <p:grpSpPr>
            <a:xfrm>
              <a:off x="8370389" y="1706526"/>
              <a:ext cx="1238023" cy="318253"/>
              <a:chOff x="8486201" y="1125701"/>
              <a:chExt cx="1238023" cy="318253"/>
            </a:xfrm>
          </p:grpSpPr>
          <p:sp>
            <p:nvSpPr>
              <p:cNvPr id="136" name="Oval 135">
                <a:extLst>
                  <a:ext uri="{FF2B5EF4-FFF2-40B4-BE49-F238E27FC236}">
                    <a16:creationId xmlns:a16="http://schemas.microsoft.com/office/drawing/2014/main" id="{4C9C2B14-3C6E-D8C0-FD44-6668C35C6909}"/>
                  </a:ext>
                </a:extLst>
              </p:cNvPr>
              <p:cNvSpPr/>
              <p:nvPr/>
            </p:nvSpPr>
            <p:spPr>
              <a:xfrm>
                <a:off x="8717880" y="125773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5C16EA7-2974-D36B-E0DE-FC0C8EE43505}"/>
                  </a:ext>
                </a:extLst>
              </p:cNvPr>
              <p:cNvSpPr/>
              <p:nvPr/>
            </p:nvSpPr>
            <p:spPr>
              <a:xfrm>
                <a:off x="8669976" y="1327400"/>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A5BBA27C-585F-B950-456F-B260EAE5D327}"/>
                  </a:ext>
                </a:extLst>
              </p:cNvPr>
              <p:cNvSpPr/>
              <p:nvPr/>
            </p:nvSpPr>
            <p:spPr>
              <a:xfrm>
                <a:off x="8486201" y="1304989"/>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E9EB1722-DD57-FE79-DD65-84194599A4F7}"/>
                  </a:ext>
                </a:extLst>
              </p:cNvPr>
              <p:cNvSpPr/>
              <p:nvPr/>
            </p:nvSpPr>
            <p:spPr>
              <a:xfrm>
                <a:off x="8611707" y="1349813"/>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B42AF3D2-7E8D-E43A-AD84-119DAF121F30}"/>
                  </a:ext>
                </a:extLst>
              </p:cNvPr>
              <p:cNvSpPr/>
              <p:nvPr/>
            </p:nvSpPr>
            <p:spPr>
              <a:xfrm>
                <a:off x="8737213" y="1394637"/>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96822DB-3FA4-2544-A32A-1830D1466EBB}"/>
                  </a:ext>
                </a:extLst>
              </p:cNvPr>
              <p:cNvSpPr/>
              <p:nvPr/>
            </p:nvSpPr>
            <p:spPr>
              <a:xfrm>
                <a:off x="9293023" y="1291544"/>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4EBF9F3-B343-7860-44F7-B3D383CFF1CE}"/>
                  </a:ext>
                </a:extLst>
              </p:cNvPr>
              <p:cNvSpPr/>
              <p:nvPr/>
            </p:nvSpPr>
            <p:spPr>
              <a:xfrm>
                <a:off x="9418529" y="1282580"/>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87CA4CC3-E19A-1F50-E082-E45A1DEB8626}"/>
                  </a:ext>
                </a:extLst>
              </p:cNvPr>
              <p:cNvSpPr/>
              <p:nvPr/>
            </p:nvSpPr>
            <p:spPr>
              <a:xfrm>
                <a:off x="9544035" y="127361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94C524E-0971-40C3-40B3-C48AE7F40723}"/>
                  </a:ext>
                </a:extLst>
              </p:cNvPr>
              <p:cNvSpPr/>
              <p:nvPr/>
            </p:nvSpPr>
            <p:spPr>
              <a:xfrm>
                <a:off x="9678505" y="1287063"/>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44952E8-7B22-89FC-43D9-93E4578E1533}"/>
                  </a:ext>
                </a:extLst>
              </p:cNvPr>
              <p:cNvSpPr/>
              <p:nvPr/>
            </p:nvSpPr>
            <p:spPr>
              <a:xfrm>
                <a:off x="9561965" y="1358781"/>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19DBAF8-A06B-5DB5-68CB-A51527C12CB3}"/>
                  </a:ext>
                </a:extLst>
              </p:cNvPr>
              <p:cNvSpPr/>
              <p:nvPr/>
            </p:nvSpPr>
            <p:spPr>
              <a:xfrm>
                <a:off x="9364743" y="1215347"/>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551ECB5-F987-5F43-FABE-AD95200DF76B}"/>
                  </a:ext>
                </a:extLst>
              </p:cNvPr>
              <p:cNvSpPr/>
              <p:nvPr/>
            </p:nvSpPr>
            <p:spPr>
              <a:xfrm>
                <a:off x="9167521" y="1125701"/>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70D212E9-45D9-0417-7774-EF369DE65D69}"/>
                </a:ext>
              </a:extLst>
            </p:cNvPr>
            <p:cNvGrpSpPr/>
            <p:nvPr/>
          </p:nvGrpSpPr>
          <p:grpSpPr>
            <a:xfrm>
              <a:off x="8872787" y="1977988"/>
              <a:ext cx="93623" cy="118981"/>
              <a:chOff x="8669976" y="1257736"/>
              <a:chExt cx="93623" cy="118981"/>
            </a:xfrm>
          </p:grpSpPr>
          <p:sp>
            <p:nvSpPr>
              <p:cNvPr id="141" name="Oval 140">
                <a:extLst>
                  <a:ext uri="{FF2B5EF4-FFF2-40B4-BE49-F238E27FC236}">
                    <a16:creationId xmlns:a16="http://schemas.microsoft.com/office/drawing/2014/main" id="{C5B41AB5-0813-82D6-5A6B-4971E32A12BF}"/>
                  </a:ext>
                </a:extLst>
              </p:cNvPr>
              <p:cNvSpPr/>
              <p:nvPr/>
            </p:nvSpPr>
            <p:spPr>
              <a:xfrm>
                <a:off x="8717880" y="125773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9E9B707-3DD3-CEB9-05B3-F61462EC78D8}"/>
                  </a:ext>
                </a:extLst>
              </p:cNvPr>
              <p:cNvSpPr/>
              <p:nvPr/>
            </p:nvSpPr>
            <p:spPr>
              <a:xfrm>
                <a:off x="8669976" y="1327400"/>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455A8225-B18C-CF43-CC60-9ABF4A0BD914}"/>
                </a:ext>
              </a:extLst>
            </p:cNvPr>
            <p:cNvGrpSpPr/>
            <p:nvPr/>
          </p:nvGrpSpPr>
          <p:grpSpPr>
            <a:xfrm>
              <a:off x="8904044" y="1741063"/>
              <a:ext cx="93623" cy="118981"/>
              <a:chOff x="8669976" y="1257736"/>
              <a:chExt cx="93623" cy="118981"/>
            </a:xfrm>
          </p:grpSpPr>
          <p:sp>
            <p:nvSpPr>
              <p:cNvPr id="144" name="Oval 143">
                <a:extLst>
                  <a:ext uri="{FF2B5EF4-FFF2-40B4-BE49-F238E27FC236}">
                    <a16:creationId xmlns:a16="http://schemas.microsoft.com/office/drawing/2014/main" id="{BEA7CD58-543A-0F78-4E29-ACBBC2504EFC}"/>
                  </a:ext>
                </a:extLst>
              </p:cNvPr>
              <p:cNvSpPr/>
              <p:nvPr/>
            </p:nvSpPr>
            <p:spPr>
              <a:xfrm>
                <a:off x="8717880" y="125773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047B2CD-2512-68F4-68BC-22DAF83DA75A}"/>
                  </a:ext>
                </a:extLst>
              </p:cNvPr>
              <p:cNvSpPr/>
              <p:nvPr/>
            </p:nvSpPr>
            <p:spPr>
              <a:xfrm>
                <a:off x="8669976" y="1327400"/>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369766D1-F15F-2882-4387-1D6F0E3DFBA8}"/>
                </a:ext>
              </a:extLst>
            </p:cNvPr>
            <p:cNvGrpSpPr/>
            <p:nvPr/>
          </p:nvGrpSpPr>
          <p:grpSpPr>
            <a:xfrm rot="2728711">
              <a:off x="8692629" y="1858237"/>
              <a:ext cx="93623" cy="118981"/>
              <a:chOff x="8669976" y="1257736"/>
              <a:chExt cx="93623" cy="118981"/>
            </a:xfrm>
          </p:grpSpPr>
          <p:sp>
            <p:nvSpPr>
              <p:cNvPr id="147" name="Oval 146">
                <a:extLst>
                  <a:ext uri="{FF2B5EF4-FFF2-40B4-BE49-F238E27FC236}">
                    <a16:creationId xmlns:a16="http://schemas.microsoft.com/office/drawing/2014/main" id="{66EC0E33-633C-3BE2-58C3-47BBE9C0AD83}"/>
                  </a:ext>
                </a:extLst>
              </p:cNvPr>
              <p:cNvSpPr/>
              <p:nvPr/>
            </p:nvSpPr>
            <p:spPr>
              <a:xfrm>
                <a:off x="8717880" y="1257736"/>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B4956D4-3722-61B4-21FE-FD8E290D9982}"/>
                  </a:ext>
                </a:extLst>
              </p:cNvPr>
              <p:cNvSpPr/>
              <p:nvPr/>
            </p:nvSpPr>
            <p:spPr>
              <a:xfrm>
                <a:off x="8669976" y="1327400"/>
                <a:ext cx="45719" cy="49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TextBox 159">
            <a:extLst>
              <a:ext uri="{FF2B5EF4-FFF2-40B4-BE49-F238E27FC236}">
                <a16:creationId xmlns:a16="http://schemas.microsoft.com/office/drawing/2014/main" id="{FC6E0B8D-5309-16C3-91FC-3064A58DD756}"/>
              </a:ext>
            </a:extLst>
          </p:cNvPr>
          <p:cNvSpPr txBox="1"/>
          <p:nvPr/>
        </p:nvSpPr>
        <p:spPr>
          <a:xfrm>
            <a:off x="8573355" y="1911444"/>
            <a:ext cx="3099888" cy="923330"/>
          </a:xfrm>
          <a:prstGeom prst="rect">
            <a:avLst/>
          </a:prstGeom>
          <a:solidFill>
            <a:srgbClr val="FFFF00"/>
          </a:solidFill>
          <a:ln>
            <a:solidFill>
              <a:srgbClr val="FFC000"/>
            </a:solidFill>
          </a:ln>
        </p:spPr>
        <p:txBody>
          <a:bodyPr wrap="none" rtlCol="0">
            <a:spAutoFit/>
          </a:bodyPr>
          <a:lstStyle/>
          <a:p>
            <a:pPr algn="ctr"/>
            <a:r>
              <a:rPr lang="en-US" dirty="0"/>
              <a:t>Easy to find mean (</a:t>
            </a:r>
            <a:r>
              <a:rPr lang="en-US" dirty="0">
                <a:latin typeface="Symbol" panose="05050102010706020507" pitchFamily="18" charset="2"/>
              </a:rPr>
              <a:t>m</a:t>
            </a:r>
            <a:r>
              <a:rPr lang="en-US" baseline="-25000" dirty="0"/>
              <a:t>x1</a:t>
            </a:r>
            <a:r>
              <a:rPr lang="en-US" dirty="0"/>
              <a:t>,</a:t>
            </a:r>
            <a:r>
              <a:rPr lang="en-US" dirty="0">
                <a:latin typeface="Symbol" panose="05050102010706020507" pitchFamily="18" charset="2"/>
              </a:rPr>
              <a:t>m</a:t>
            </a:r>
            <a:r>
              <a:rPr lang="en-US" baseline="-25000" dirty="0"/>
              <a:t>x2</a:t>
            </a:r>
            <a:r>
              <a:rPr lang="en-US" dirty="0"/>
              <a:t>)</a:t>
            </a:r>
            <a:r>
              <a:rPr lang="en-US" baseline="-25000" dirty="0"/>
              <a:t> </a:t>
            </a:r>
            <a:r>
              <a:rPr lang="en-US" dirty="0"/>
              <a:t> and</a:t>
            </a:r>
          </a:p>
          <a:p>
            <a:pPr algn="ctr"/>
            <a:r>
              <a:rPr lang="en-US" dirty="0">
                <a:latin typeface="Symbol" panose="05050102010706020507" pitchFamily="18" charset="2"/>
              </a:rPr>
              <a:t>s</a:t>
            </a:r>
            <a:r>
              <a:rPr lang="en-US" baseline="-25000" dirty="0"/>
              <a:t>x1</a:t>
            </a:r>
            <a:r>
              <a:rPr lang="en-US" dirty="0"/>
              <a:t> and </a:t>
            </a:r>
            <a:r>
              <a:rPr lang="en-US" dirty="0">
                <a:latin typeface="Symbol" panose="05050102010706020507" pitchFamily="18" charset="2"/>
              </a:rPr>
              <a:t>s</a:t>
            </a:r>
            <a:r>
              <a:rPr lang="en-US" baseline="-25000" dirty="0"/>
              <a:t>x2 </a:t>
            </a:r>
            <a:r>
              <a:rPr lang="en-US" dirty="0"/>
              <a:t> if major/minor axis</a:t>
            </a:r>
          </a:p>
          <a:p>
            <a:pPr algn="ctr"/>
            <a:r>
              <a:rPr lang="en-US" dirty="0"/>
              <a:t>along coordinate axes</a:t>
            </a:r>
          </a:p>
        </p:txBody>
      </p:sp>
      <p:sp>
        <p:nvSpPr>
          <p:cNvPr id="161" name="TextBox 160">
            <a:extLst>
              <a:ext uri="{FF2B5EF4-FFF2-40B4-BE49-F238E27FC236}">
                <a16:creationId xmlns:a16="http://schemas.microsoft.com/office/drawing/2014/main" id="{32BB8049-BFD8-A4B4-35B2-2FC3E329829B}"/>
              </a:ext>
            </a:extLst>
          </p:cNvPr>
          <p:cNvSpPr txBox="1"/>
          <p:nvPr/>
        </p:nvSpPr>
        <p:spPr>
          <a:xfrm>
            <a:off x="8087723" y="3671280"/>
            <a:ext cx="3507692" cy="923330"/>
          </a:xfrm>
          <a:prstGeom prst="rect">
            <a:avLst/>
          </a:prstGeom>
          <a:solidFill>
            <a:srgbClr val="FFFF00"/>
          </a:solidFill>
          <a:ln>
            <a:solidFill>
              <a:srgbClr val="FFC000"/>
            </a:solidFill>
          </a:ln>
        </p:spPr>
        <p:txBody>
          <a:bodyPr wrap="none" rtlCol="0">
            <a:spAutoFit/>
          </a:bodyPr>
          <a:lstStyle/>
          <a:p>
            <a:pPr algn="ctr"/>
            <a:r>
              <a:rPr lang="en-US" dirty="0">
                <a:solidFill>
                  <a:srgbClr val="FF0000"/>
                </a:solidFill>
              </a:rPr>
              <a:t>Not</a:t>
            </a:r>
            <a:r>
              <a:rPr lang="en-US" dirty="0"/>
              <a:t> easy to find mean (</a:t>
            </a:r>
            <a:r>
              <a:rPr lang="en-US" dirty="0">
                <a:latin typeface="Symbol" panose="05050102010706020507" pitchFamily="18" charset="2"/>
              </a:rPr>
              <a:t>m</a:t>
            </a:r>
            <a:r>
              <a:rPr lang="en-US" baseline="-25000" dirty="0"/>
              <a:t>x1</a:t>
            </a:r>
            <a:r>
              <a:rPr lang="en-US" dirty="0"/>
              <a:t>,</a:t>
            </a:r>
            <a:r>
              <a:rPr lang="en-US" dirty="0">
                <a:latin typeface="Symbol" panose="05050102010706020507" pitchFamily="18" charset="2"/>
              </a:rPr>
              <a:t>m</a:t>
            </a:r>
            <a:r>
              <a:rPr lang="en-US" baseline="-25000" dirty="0"/>
              <a:t>x2</a:t>
            </a:r>
            <a:r>
              <a:rPr lang="en-US" dirty="0"/>
              <a:t>)</a:t>
            </a:r>
            <a:r>
              <a:rPr lang="en-US" baseline="-25000" dirty="0"/>
              <a:t> </a:t>
            </a:r>
            <a:r>
              <a:rPr lang="en-US" dirty="0"/>
              <a:t> and</a:t>
            </a:r>
          </a:p>
          <a:p>
            <a:pPr algn="ctr"/>
            <a:r>
              <a:rPr lang="en-US" dirty="0">
                <a:latin typeface="Symbol" panose="05050102010706020507" pitchFamily="18" charset="2"/>
              </a:rPr>
              <a:t>s</a:t>
            </a:r>
            <a:r>
              <a:rPr lang="en-US" baseline="-25000" dirty="0"/>
              <a:t>x1</a:t>
            </a:r>
            <a:r>
              <a:rPr lang="en-US" dirty="0"/>
              <a:t> and </a:t>
            </a:r>
            <a:r>
              <a:rPr lang="en-US" dirty="0">
                <a:latin typeface="Symbol" panose="05050102010706020507" pitchFamily="18" charset="2"/>
              </a:rPr>
              <a:t>s</a:t>
            </a:r>
            <a:r>
              <a:rPr lang="en-US" baseline="-25000" dirty="0"/>
              <a:t>x2 </a:t>
            </a:r>
            <a:r>
              <a:rPr lang="en-US" dirty="0"/>
              <a:t> if major/minor axis</a:t>
            </a:r>
          </a:p>
          <a:p>
            <a:pPr algn="ctr"/>
            <a:r>
              <a:rPr lang="en-US" dirty="0">
                <a:solidFill>
                  <a:srgbClr val="FF0000"/>
                </a:solidFill>
              </a:rPr>
              <a:t>not</a:t>
            </a:r>
            <a:r>
              <a:rPr lang="en-US" dirty="0"/>
              <a:t> along coordinate axes</a:t>
            </a:r>
          </a:p>
        </p:txBody>
      </p:sp>
      <p:sp>
        <p:nvSpPr>
          <p:cNvPr id="167" name="TextBox 166">
            <a:extLst>
              <a:ext uri="{FF2B5EF4-FFF2-40B4-BE49-F238E27FC236}">
                <a16:creationId xmlns:a16="http://schemas.microsoft.com/office/drawing/2014/main" id="{1859B146-B8E1-7A41-34A4-E6F62A656A20}"/>
              </a:ext>
            </a:extLst>
          </p:cNvPr>
          <p:cNvSpPr txBox="1"/>
          <p:nvPr/>
        </p:nvSpPr>
        <p:spPr>
          <a:xfrm>
            <a:off x="6226530" y="4953217"/>
            <a:ext cx="4356129" cy="369332"/>
          </a:xfrm>
          <a:prstGeom prst="rect">
            <a:avLst/>
          </a:prstGeom>
          <a:solidFill>
            <a:srgbClr val="FFFF00"/>
          </a:solidFill>
          <a:ln>
            <a:solidFill>
              <a:srgbClr val="FF0000"/>
            </a:solidFill>
          </a:ln>
        </p:spPr>
        <p:txBody>
          <a:bodyPr wrap="none" rtlCol="0">
            <a:spAutoFit/>
          </a:bodyPr>
          <a:lstStyle/>
          <a:p>
            <a:r>
              <a:rPr lang="en-US" dirty="0"/>
              <a:t>Find rotation matrix that rotates </a:t>
            </a:r>
            <a:r>
              <a:rPr lang="en-US" b="1" dirty="0"/>
              <a:t>x</a:t>
            </a:r>
            <a:r>
              <a:rPr lang="en-US" dirty="0"/>
              <a:t> by angle </a:t>
            </a:r>
            <a:r>
              <a:rPr lang="en-US" dirty="0">
                <a:latin typeface="Symbol" panose="05050102010706020507" pitchFamily="18" charset="2"/>
              </a:rPr>
              <a:t>a</a:t>
            </a:r>
          </a:p>
        </p:txBody>
      </p:sp>
      <p:grpSp>
        <p:nvGrpSpPr>
          <p:cNvPr id="178" name="Group 177">
            <a:extLst>
              <a:ext uri="{FF2B5EF4-FFF2-40B4-BE49-F238E27FC236}">
                <a16:creationId xmlns:a16="http://schemas.microsoft.com/office/drawing/2014/main" id="{5FA4148D-B7F7-CC78-0922-9603A861ECDB}"/>
              </a:ext>
            </a:extLst>
          </p:cNvPr>
          <p:cNvGrpSpPr/>
          <p:nvPr/>
        </p:nvGrpSpPr>
        <p:grpSpPr>
          <a:xfrm rot="177277">
            <a:off x="3118302" y="5711047"/>
            <a:ext cx="1182699" cy="369332"/>
            <a:chOff x="6436711" y="1703122"/>
            <a:chExt cx="1182699" cy="369332"/>
          </a:xfrm>
        </p:grpSpPr>
        <p:cxnSp>
          <p:nvCxnSpPr>
            <p:cNvPr id="172" name="Straight Arrow Connector 171">
              <a:extLst>
                <a:ext uri="{FF2B5EF4-FFF2-40B4-BE49-F238E27FC236}">
                  <a16:creationId xmlns:a16="http://schemas.microsoft.com/office/drawing/2014/main" id="{0B73D057-7A62-0163-AAAC-85EE5A95A698}"/>
                </a:ext>
              </a:extLst>
            </p:cNvPr>
            <p:cNvCxnSpPr>
              <a:cxnSpLocks/>
              <a:stCxn id="133" idx="6"/>
              <a:endCxn id="20" idx="6"/>
            </p:cNvCxnSpPr>
            <p:nvPr/>
          </p:nvCxnSpPr>
          <p:spPr>
            <a:xfrm flipV="1">
              <a:off x="6436711" y="1977988"/>
              <a:ext cx="777021" cy="3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87C2A1BB-9477-48B1-C454-2E52604BF489}"/>
                </a:ext>
              </a:extLst>
            </p:cNvPr>
            <p:cNvSpPr txBox="1"/>
            <p:nvPr/>
          </p:nvSpPr>
          <p:spPr>
            <a:xfrm>
              <a:off x="7178540" y="1703122"/>
              <a:ext cx="440870" cy="369332"/>
            </a:xfrm>
            <a:prstGeom prst="rect">
              <a:avLst/>
            </a:prstGeom>
            <a:noFill/>
          </p:spPr>
          <p:txBody>
            <a:bodyPr wrap="square">
              <a:spAutoFit/>
            </a:bodyPr>
            <a:lstStyle/>
            <a:p>
              <a:r>
                <a:rPr lang="en-US" sz="1800" b="1" dirty="0"/>
                <a:t>x</a:t>
              </a:r>
              <a:endParaRPr lang="en-US" b="1" dirty="0"/>
            </a:p>
          </p:txBody>
        </p:sp>
      </p:grpSp>
      <p:grpSp>
        <p:nvGrpSpPr>
          <p:cNvPr id="183" name="Group 182">
            <a:extLst>
              <a:ext uri="{FF2B5EF4-FFF2-40B4-BE49-F238E27FC236}">
                <a16:creationId xmlns:a16="http://schemas.microsoft.com/office/drawing/2014/main" id="{3C03CDA7-C9D4-AC1C-289A-1774733B4FA3}"/>
              </a:ext>
            </a:extLst>
          </p:cNvPr>
          <p:cNvGrpSpPr/>
          <p:nvPr/>
        </p:nvGrpSpPr>
        <p:grpSpPr>
          <a:xfrm>
            <a:off x="1950355" y="6064820"/>
            <a:ext cx="6379954" cy="750190"/>
            <a:chOff x="1950355" y="6064820"/>
            <a:chExt cx="6379954" cy="750190"/>
          </a:xfrm>
        </p:grpSpPr>
        <p:sp>
          <p:nvSpPr>
            <p:cNvPr id="162" name="TextBox 161">
              <a:extLst>
                <a:ext uri="{FF2B5EF4-FFF2-40B4-BE49-F238E27FC236}">
                  <a16:creationId xmlns:a16="http://schemas.microsoft.com/office/drawing/2014/main" id="{28677AF9-9513-7481-4D47-7ED87D631880}"/>
                </a:ext>
              </a:extLst>
            </p:cNvPr>
            <p:cNvSpPr txBox="1"/>
            <p:nvPr/>
          </p:nvSpPr>
          <p:spPr>
            <a:xfrm>
              <a:off x="2021140" y="6098564"/>
              <a:ext cx="630916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t>x</a:t>
              </a:r>
              <a:r>
                <a:rPr lang="en-US" baseline="-25000" dirty="0"/>
                <a:t>1                        </a:t>
              </a:r>
              <a:r>
                <a:rPr lang="en-US" dirty="0">
                  <a:solidFill>
                    <a:srgbClr val="FF0000"/>
                  </a:solidFill>
                </a:rPr>
                <a:t>y</a:t>
              </a:r>
              <a:r>
                <a:rPr lang="en-US" baseline="-25000" dirty="0">
                  <a:solidFill>
                    <a:srgbClr val="FF0000"/>
                  </a:solidFill>
                </a:rPr>
                <a:t>1  </a:t>
              </a:r>
              <a:r>
                <a:rPr lang="en-US" baseline="-25000" dirty="0"/>
                <a:t> </a:t>
              </a:r>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    </a:t>
              </a:r>
              <a:r>
                <a:rPr lang="en-US" dirty="0"/>
                <a:t>x</a:t>
              </a:r>
              <a:r>
                <a:rPr lang="en-US" baseline="-25000" dirty="0"/>
                <a:t>2                         </a:t>
              </a:r>
              <a:r>
                <a:rPr lang="en-US" dirty="0">
                  <a:solidFill>
                    <a:srgbClr val="FF0000"/>
                  </a:solidFill>
                </a:rPr>
                <a:t>y</a:t>
              </a:r>
              <a:r>
                <a:rPr lang="en-US" baseline="-25000" dirty="0">
                  <a:solidFill>
                    <a:srgbClr val="FF0000"/>
                  </a:solidFill>
                </a:rPr>
                <a:t>2</a:t>
              </a:r>
              <a:endParaRPr lang="en-US" dirty="0">
                <a:solidFill>
                  <a:srgbClr val="FF0000"/>
                </a:solidFill>
              </a:endParaRPr>
            </a:p>
          </p:txBody>
        </p:sp>
        <p:grpSp>
          <p:nvGrpSpPr>
            <p:cNvPr id="177" name="Group 176">
              <a:extLst>
                <a:ext uri="{FF2B5EF4-FFF2-40B4-BE49-F238E27FC236}">
                  <a16:creationId xmlns:a16="http://schemas.microsoft.com/office/drawing/2014/main" id="{DFEF3F26-0BE2-7170-E4D6-ED7697E7F403}"/>
                </a:ext>
              </a:extLst>
            </p:cNvPr>
            <p:cNvGrpSpPr/>
            <p:nvPr/>
          </p:nvGrpSpPr>
          <p:grpSpPr>
            <a:xfrm>
              <a:off x="1950355" y="6064820"/>
              <a:ext cx="3289707" cy="750190"/>
              <a:chOff x="1950355" y="6064820"/>
              <a:chExt cx="3289707" cy="750190"/>
            </a:xfrm>
          </p:grpSpPr>
          <p:sp>
            <p:nvSpPr>
              <p:cNvPr id="163" name="Double Bracket 162">
                <a:extLst>
                  <a:ext uri="{FF2B5EF4-FFF2-40B4-BE49-F238E27FC236}">
                    <a16:creationId xmlns:a16="http://schemas.microsoft.com/office/drawing/2014/main" id="{13CBC505-DE9B-8579-EEC7-1DF650528BCF}"/>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Double Brace 163">
                <a:extLst>
                  <a:ext uri="{FF2B5EF4-FFF2-40B4-BE49-F238E27FC236}">
                    <a16:creationId xmlns:a16="http://schemas.microsoft.com/office/drawing/2014/main" id="{7FD68FDA-A46F-44BE-8C14-DED83A02AF2C}"/>
                  </a:ext>
                </a:extLst>
              </p:cNvPr>
              <p:cNvSpPr/>
              <p:nvPr/>
            </p:nvSpPr>
            <p:spPr>
              <a:xfrm>
                <a:off x="3835962" y="6134935"/>
                <a:ext cx="391313" cy="680075"/>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Double Brace 169">
                <a:extLst>
                  <a:ext uri="{FF2B5EF4-FFF2-40B4-BE49-F238E27FC236}">
                    <a16:creationId xmlns:a16="http://schemas.microsoft.com/office/drawing/2014/main" id="{D239E41F-5A97-CFB6-B6E3-4646D87F9C7A}"/>
                  </a:ext>
                </a:extLst>
              </p:cNvPr>
              <p:cNvSpPr/>
              <p:nvPr/>
            </p:nvSpPr>
            <p:spPr>
              <a:xfrm>
                <a:off x="4848749" y="6064820"/>
                <a:ext cx="391313" cy="680075"/>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TextBox 175">
                <a:extLst>
                  <a:ext uri="{FF2B5EF4-FFF2-40B4-BE49-F238E27FC236}">
                    <a16:creationId xmlns:a16="http://schemas.microsoft.com/office/drawing/2014/main" id="{716FF5DF-9E95-F056-51A0-8C62B321E0BC}"/>
                  </a:ext>
                </a:extLst>
              </p:cNvPr>
              <p:cNvSpPr txBox="1"/>
              <p:nvPr/>
            </p:nvSpPr>
            <p:spPr>
              <a:xfrm>
                <a:off x="4337408" y="6179027"/>
                <a:ext cx="636814" cy="523220"/>
              </a:xfrm>
              <a:prstGeom prst="rect">
                <a:avLst/>
              </a:prstGeom>
              <a:noFill/>
            </p:spPr>
            <p:txBody>
              <a:bodyPr wrap="square">
                <a:spAutoFit/>
              </a:bodyPr>
              <a:lstStyle/>
              <a:p>
                <a:r>
                  <a:rPr lang="en-US" sz="2800" dirty="0"/>
                  <a:t>=</a:t>
                </a:r>
              </a:p>
            </p:txBody>
          </p:sp>
        </p:grpSp>
      </p:grpSp>
      <p:grpSp>
        <p:nvGrpSpPr>
          <p:cNvPr id="179" name="Group 178">
            <a:extLst>
              <a:ext uri="{FF2B5EF4-FFF2-40B4-BE49-F238E27FC236}">
                <a16:creationId xmlns:a16="http://schemas.microsoft.com/office/drawing/2014/main" id="{0C5ABE7E-ADC6-E683-3DB1-D43052F44C14}"/>
              </a:ext>
            </a:extLst>
          </p:cNvPr>
          <p:cNvGrpSpPr/>
          <p:nvPr/>
        </p:nvGrpSpPr>
        <p:grpSpPr>
          <a:xfrm>
            <a:off x="4747905" y="5389076"/>
            <a:ext cx="896518" cy="638467"/>
            <a:chOff x="6436711" y="1373135"/>
            <a:chExt cx="896518" cy="638467"/>
          </a:xfrm>
        </p:grpSpPr>
        <p:cxnSp>
          <p:nvCxnSpPr>
            <p:cNvPr id="180" name="Straight Arrow Connector 179">
              <a:extLst>
                <a:ext uri="{FF2B5EF4-FFF2-40B4-BE49-F238E27FC236}">
                  <a16:creationId xmlns:a16="http://schemas.microsoft.com/office/drawing/2014/main" id="{CB6FA4DF-1857-83D1-6F81-8771B375BACD}"/>
                </a:ext>
              </a:extLst>
            </p:cNvPr>
            <p:cNvCxnSpPr>
              <a:cxnSpLocks/>
            </p:cNvCxnSpPr>
            <p:nvPr/>
          </p:nvCxnSpPr>
          <p:spPr>
            <a:xfrm flipV="1">
              <a:off x="6436711" y="1703122"/>
              <a:ext cx="700983" cy="308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CFA64114-C116-5060-7B38-04AF57DF6EA5}"/>
                </a:ext>
              </a:extLst>
            </p:cNvPr>
            <p:cNvSpPr txBox="1"/>
            <p:nvPr/>
          </p:nvSpPr>
          <p:spPr>
            <a:xfrm>
              <a:off x="6892359" y="1373135"/>
              <a:ext cx="440870" cy="369332"/>
            </a:xfrm>
            <a:prstGeom prst="rect">
              <a:avLst/>
            </a:prstGeom>
            <a:noFill/>
            <a:ln>
              <a:noFill/>
            </a:ln>
          </p:spPr>
          <p:txBody>
            <a:bodyPr wrap="square">
              <a:spAutoFit/>
            </a:bodyPr>
            <a:lstStyle/>
            <a:p>
              <a:r>
                <a:rPr lang="en-US" sz="1800" b="1" dirty="0">
                  <a:solidFill>
                    <a:srgbClr val="FF0000"/>
                  </a:solidFill>
                </a:rPr>
                <a:t>x</a:t>
              </a:r>
              <a:endParaRPr lang="en-US" b="1" dirty="0">
                <a:solidFill>
                  <a:srgbClr val="FF0000"/>
                </a:solidFill>
              </a:endParaRPr>
            </a:p>
          </p:txBody>
        </p:sp>
      </p:grpSp>
      <p:grpSp>
        <p:nvGrpSpPr>
          <p:cNvPr id="3" name="Group 2">
            <a:extLst>
              <a:ext uri="{FF2B5EF4-FFF2-40B4-BE49-F238E27FC236}">
                <a16:creationId xmlns:a16="http://schemas.microsoft.com/office/drawing/2014/main" id="{5AB10574-011F-9065-4AC5-7A0383D3551C}"/>
              </a:ext>
            </a:extLst>
          </p:cNvPr>
          <p:cNvGrpSpPr/>
          <p:nvPr/>
        </p:nvGrpSpPr>
        <p:grpSpPr>
          <a:xfrm>
            <a:off x="5697588" y="5308980"/>
            <a:ext cx="6149271" cy="1549020"/>
            <a:chOff x="5697588" y="5308980"/>
            <a:chExt cx="6149271" cy="1549020"/>
          </a:xfrm>
        </p:grpSpPr>
        <p:sp>
          <p:nvSpPr>
            <p:cNvPr id="2" name="Rectangle 1">
              <a:extLst>
                <a:ext uri="{FF2B5EF4-FFF2-40B4-BE49-F238E27FC236}">
                  <a16:creationId xmlns:a16="http://schemas.microsoft.com/office/drawing/2014/main" id="{A71CC786-9682-967D-E62E-53F2AE812CDE}"/>
                </a:ext>
              </a:extLst>
            </p:cNvPr>
            <p:cNvSpPr/>
            <p:nvPr/>
          </p:nvSpPr>
          <p:spPr>
            <a:xfrm>
              <a:off x="5697588" y="5389076"/>
              <a:ext cx="6149271" cy="146892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0034E28F-7D19-B20B-803E-6CC0FBCE1B51}"/>
                </a:ext>
              </a:extLst>
            </p:cNvPr>
            <p:cNvSpPr txBox="1"/>
            <p:nvPr/>
          </p:nvSpPr>
          <p:spPr>
            <a:xfrm>
              <a:off x="7249808" y="5308980"/>
              <a:ext cx="1475404" cy="646331"/>
            </a:xfrm>
            <a:prstGeom prst="rect">
              <a:avLst/>
            </a:prstGeom>
            <a:noFill/>
            <a:ln>
              <a:noFill/>
            </a:ln>
          </p:spPr>
          <p:txBody>
            <a:bodyPr wrap="none" rtlCol="0">
              <a:spAutoFit/>
            </a:bodyPr>
            <a:lstStyle/>
            <a:p>
              <a:r>
                <a:rPr lang="en-US" sz="3600" b="1" dirty="0"/>
                <a:t>R</a:t>
              </a:r>
              <a:r>
                <a:rPr lang="en-US" sz="3600" b="1" baseline="30000" dirty="0"/>
                <a:t>T </a:t>
              </a:r>
              <a:r>
                <a:rPr lang="en-US" sz="3600" b="1" dirty="0"/>
                <a:t>R</a:t>
              </a:r>
              <a:r>
                <a:rPr lang="en-US" sz="3600" dirty="0"/>
                <a:t> = I</a:t>
              </a:r>
              <a:endParaRPr lang="en-US" sz="3600" dirty="0">
                <a:latin typeface="Symbol" panose="05050102010706020507" pitchFamily="18" charset="2"/>
              </a:endParaRPr>
            </a:p>
          </p:txBody>
        </p:sp>
      </p:grpSp>
      <p:sp>
        <p:nvSpPr>
          <p:cNvPr id="187" name="TextBox 186">
            <a:extLst>
              <a:ext uri="{FF2B5EF4-FFF2-40B4-BE49-F238E27FC236}">
                <a16:creationId xmlns:a16="http://schemas.microsoft.com/office/drawing/2014/main" id="{7C62B67F-86EE-8BCD-08B2-9D5BF90CC305}"/>
              </a:ext>
            </a:extLst>
          </p:cNvPr>
          <p:cNvSpPr txBox="1"/>
          <p:nvPr/>
        </p:nvSpPr>
        <p:spPr>
          <a:xfrm>
            <a:off x="2714614" y="5706895"/>
            <a:ext cx="386644" cy="523220"/>
          </a:xfrm>
          <a:prstGeom prst="rect">
            <a:avLst/>
          </a:prstGeom>
          <a:noFill/>
        </p:spPr>
        <p:txBody>
          <a:bodyPr wrap="none" rtlCol="0">
            <a:spAutoFit/>
          </a:bodyPr>
          <a:lstStyle/>
          <a:p>
            <a:r>
              <a:rPr lang="en-US" sz="2800" b="1" dirty="0"/>
              <a:t>R</a:t>
            </a:r>
          </a:p>
        </p:txBody>
      </p:sp>
      <p:grpSp>
        <p:nvGrpSpPr>
          <p:cNvPr id="202" name="Group 201">
            <a:extLst>
              <a:ext uri="{FF2B5EF4-FFF2-40B4-BE49-F238E27FC236}">
                <a16:creationId xmlns:a16="http://schemas.microsoft.com/office/drawing/2014/main" id="{C765918A-1497-CD16-6184-63B91C153A6B}"/>
              </a:ext>
            </a:extLst>
          </p:cNvPr>
          <p:cNvGrpSpPr/>
          <p:nvPr/>
        </p:nvGrpSpPr>
        <p:grpSpPr>
          <a:xfrm>
            <a:off x="5862516" y="6119807"/>
            <a:ext cx="6489972" cy="729228"/>
            <a:chOff x="5862516" y="6119807"/>
            <a:chExt cx="6489972" cy="729228"/>
          </a:xfrm>
        </p:grpSpPr>
        <p:grpSp>
          <p:nvGrpSpPr>
            <p:cNvPr id="195" name="Group 194">
              <a:extLst>
                <a:ext uri="{FF2B5EF4-FFF2-40B4-BE49-F238E27FC236}">
                  <a16:creationId xmlns:a16="http://schemas.microsoft.com/office/drawing/2014/main" id="{F4513228-3521-E8DE-A0D7-E63CF943135B}"/>
                </a:ext>
              </a:extLst>
            </p:cNvPr>
            <p:cNvGrpSpPr/>
            <p:nvPr/>
          </p:nvGrpSpPr>
          <p:grpSpPr>
            <a:xfrm>
              <a:off x="7829861" y="6147440"/>
              <a:ext cx="2007486" cy="701595"/>
              <a:chOff x="8183744" y="5516813"/>
              <a:chExt cx="2007486" cy="701595"/>
            </a:xfrm>
          </p:grpSpPr>
          <p:sp>
            <p:nvSpPr>
              <p:cNvPr id="189" name="TextBox 188">
                <a:extLst>
                  <a:ext uri="{FF2B5EF4-FFF2-40B4-BE49-F238E27FC236}">
                    <a16:creationId xmlns:a16="http://schemas.microsoft.com/office/drawing/2014/main" id="{E1622214-6620-0C07-FED2-6E4003CAFCB7}"/>
                  </a:ext>
                </a:extLst>
              </p:cNvPr>
              <p:cNvSpPr txBox="1"/>
              <p:nvPr/>
            </p:nvSpPr>
            <p:spPr>
              <a:xfrm>
                <a:off x="8203930" y="5516813"/>
                <a:ext cx="19873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baseline="-25000" dirty="0"/>
                  <a:t>                    </a:t>
                </a:r>
                <a:r>
                  <a:rPr lang="en-US" baseline="-25000" dirty="0">
                    <a:solidFill>
                      <a:srgbClr val="FF0000"/>
                    </a:solidFill>
                  </a:rPr>
                  <a:t> </a:t>
                </a:r>
                <a:r>
                  <a:rPr lang="en-US" baseline="-25000" dirty="0"/>
                  <a:t> </a:t>
                </a:r>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191" name="Double Bracket 190">
                <a:extLst>
                  <a:ext uri="{FF2B5EF4-FFF2-40B4-BE49-F238E27FC236}">
                    <a16:creationId xmlns:a16="http://schemas.microsoft.com/office/drawing/2014/main" id="{26DB10A7-FD39-7F80-054A-991ABD912CDD}"/>
                  </a:ext>
                </a:extLst>
              </p:cNvPr>
              <p:cNvSpPr/>
              <p:nvPr/>
            </p:nvSpPr>
            <p:spPr>
              <a:xfrm>
                <a:off x="8183744" y="5565227"/>
                <a:ext cx="1861523"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4" name="TextBox 193">
              <a:extLst>
                <a:ext uri="{FF2B5EF4-FFF2-40B4-BE49-F238E27FC236}">
                  <a16:creationId xmlns:a16="http://schemas.microsoft.com/office/drawing/2014/main" id="{1342803F-3750-87D2-EB8D-41532ADB6C55}"/>
                </a:ext>
              </a:extLst>
            </p:cNvPr>
            <p:cNvSpPr txBox="1"/>
            <p:nvPr/>
          </p:nvSpPr>
          <p:spPr>
            <a:xfrm>
              <a:off x="9915044" y="6183845"/>
              <a:ext cx="653201" cy="523220"/>
            </a:xfrm>
            <a:prstGeom prst="rect">
              <a:avLst/>
            </a:prstGeom>
            <a:noFill/>
          </p:spPr>
          <p:txBody>
            <a:bodyPr wrap="square">
              <a:spAutoFit/>
            </a:bodyPr>
            <a:lstStyle/>
            <a:p>
              <a:r>
                <a:rPr lang="en-US" sz="2800" dirty="0"/>
                <a:t>=</a:t>
              </a:r>
            </a:p>
          </p:txBody>
        </p:sp>
        <p:grpSp>
          <p:nvGrpSpPr>
            <p:cNvPr id="196" name="Group 195">
              <a:extLst>
                <a:ext uri="{FF2B5EF4-FFF2-40B4-BE49-F238E27FC236}">
                  <a16:creationId xmlns:a16="http://schemas.microsoft.com/office/drawing/2014/main" id="{7873F1C6-B91C-EA7F-B01D-896F3695BD60}"/>
                </a:ext>
              </a:extLst>
            </p:cNvPr>
            <p:cNvGrpSpPr/>
            <p:nvPr/>
          </p:nvGrpSpPr>
          <p:grpSpPr>
            <a:xfrm>
              <a:off x="5862516" y="6132337"/>
              <a:ext cx="2007486" cy="701595"/>
              <a:chOff x="8183744" y="5516813"/>
              <a:chExt cx="2007486" cy="701595"/>
            </a:xfrm>
          </p:grpSpPr>
          <p:sp>
            <p:nvSpPr>
              <p:cNvPr id="197" name="TextBox 196">
                <a:extLst>
                  <a:ext uri="{FF2B5EF4-FFF2-40B4-BE49-F238E27FC236}">
                    <a16:creationId xmlns:a16="http://schemas.microsoft.com/office/drawing/2014/main" id="{5BBD5AB7-49F2-C6EC-B22D-FCE56240BD70}"/>
                  </a:ext>
                </a:extLst>
              </p:cNvPr>
              <p:cNvSpPr txBox="1"/>
              <p:nvPr/>
            </p:nvSpPr>
            <p:spPr>
              <a:xfrm>
                <a:off x="8203930" y="5516813"/>
                <a:ext cx="19873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baseline="-25000" dirty="0"/>
                  <a:t>                    </a:t>
                </a:r>
                <a:r>
                  <a:rPr lang="en-US" baseline="-25000" dirty="0">
                    <a:solidFill>
                      <a:srgbClr val="FF0000"/>
                    </a:solidFill>
                  </a:rPr>
                  <a:t> </a:t>
                </a:r>
                <a:r>
                  <a:rPr lang="en-US" baseline="-25000" dirty="0"/>
                  <a:t> </a:t>
                </a:r>
              </a:p>
              <a:p>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198" name="Double Bracket 197">
                <a:extLst>
                  <a:ext uri="{FF2B5EF4-FFF2-40B4-BE49-F238E27FC236}">
                    <a16:creationId xmlns:a16="http://schemas.microsoft.com/office/drawing/2014/main" id="{47FF2F35-4AB8-C752-914F-76664482EC1D}"/>
                  </a:ext>
                </a:extLst>
              </p:cNvPr>
              <p:cNvSpPr/>
              <p:nvPr/>
            </p:nvSpPr>
            <p:spPr>
              <a:xfrm>
                <a:off x="8183744" y="5565227"/>
                <a:ext cx="1861523"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009F2EC7-81B8-FE60-F665-DA8D7929875C}"/>
                </a:ext>
              </a:extLst>
            </p:cNvPr>
            <p:cNvGrpSpPr/>
            <p:nvPr/>
          </p:nvGrpSpPr>
          <p:grpSpPr>
            <a:xfrm>
              <a:off x="10345002" y="6119807"/>
              <a:ext cx="2007486" cy="701595"/>
              <a:chOff x="8183744" y="5516813"/>
              <a:chExt cx="2007486" cy="701595"/>
            </a:xfrm>
          </p:grpSpPr>
          <p:sp>
            <p:nvSpPr>
              <p:cNvPr id="200" name="TextBox 199">
                <a:extLst>
                  <a:ext uri="{FF2B5EF4-FFF2-40B4-BE49-F238E27FC236}">
                    <a16:creationId xmlns:a16="http://schemas.microsoft.com/office/drawing/2014/main" id="{9976B8E9-9285-77BA-607C-88FBED19D369}"/>
                  </a:ext>
                </a:extLst>
              </p:cNvPr>
              <p:cNvSpPr txBox="1"/>
              <p:nvPr/>
            </p:nvSpPr>
            <p:spPr>
              <a:xfrm>
                <a:off x="8203930" y="5516813"/>
                <a:ext cx="19873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1          0</a:t>
                </a:r>
                <a:endParaRPr lang="en-US" baseline="-25000" dirty="0"/>
              </a:p>
              <a:p>
                <a:r>
                  <a:rPr lang="en-US" dirty="0">
                    <a:latin typeface="Symbol" panose="05050102010706020507" pitchFamily="18" charset="2"/>
                  </a:rPr>
                  <a:t> 0          1</a:t>
                </a:r>
                <a:endParaRPr lang="en-US" dirty="0"/>
              </a:p>
            </p:txBody>
          </p:sp>
          <p:sp>
            <p:nvSpPr>
              <p:cNvPr id="201" name="Double Bracket 200">
                <a:extLst>
                  <a:ext uri="{FF2B5EF4-FFF2-40B4-BE49-F238E27FC236}">
                    <a16:creationId xmlns:a16="http://schemas.microsoft.com/office/drawing/2014/main" id="{34BDF16F-84D8-2A20-0E65-EEAE4A124CB1}"/>
                  </a:ext>
                </a:extLst>
              </p:cNvPr>
              <p:cNvSpPr/>
              <p:nvPr/>
            </p:nvSpPr>
            <p:spPr>
              <a:xfrm>
                <a:off x="8183744" y="5565227"/>
                <a:ext cx="1250413"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3" name="TextBox 202">
            <a:extLst>
              <a:ext uri="{FF2B5EF4-FFF2-40B4-BE49-F238E27FC236}">
                <a16:creationId xmlns:a16="http://schemas.microsoft.com/office/drawing/2014/main" id="{C06610AF-4D16-CAF4-1D29-27F0B51E57E5}"/>
              </a:ext>
            </a:extLst>
          </p:cNvPr>
          <p:cNvSpPr txBox="1"/>
          <p:nvPr/>
        </p:nvSpPr>
        <p:spPr>
          <a:xfrm>
            <a:off x="6748900" y="5756155"/>
            <a:ext cx="4359078" cy="461665"/>
          </a:xfrm>
          <a:prstGeom prst="rect">
            <a:avLst/>
          </a:prstGeom>
          <a:noFill/>
          <a:ln>
            <a:noFill/>
          </a:ln>
        </p:spPr>
        <p:txBody>
          <a:bodyPr wrap="none" rtlCol="0">
            <a:spAutoFit/>
          </a:bodyPr>
          <a:lstStyle/>
          <a:p>
            <a:r>
              <a:rPr lang="en-US" sz="2400" b="1" dirty="0"/>
              <a:t>R</a:t>
            </a:r>
            <a:r>
              <a:rPr lang="en-US" sz="2400" b="1" baseline="30000" dirty="0"/>
              <a:t>T                                  </a:t>
            </a:r>
            <a:r>
              <a:rPr lang="en-US" sz="2400" b="1" dirty="0"/>
              <a:t>R                              I</a:t>
            </a:r>
            <a:endParaRPr lang="en-US" sz="2400" b="1" dirty="0">
              <a:latin typeface="Symbol" panose="05050102010706020507" pitchFamily="18" charset="2"/>
            </a:endParaRPr>
          </a:p>
        </p:txBody>
      </p:sp>
      <p:sp>
        <p:nvSpPr>
          <p:cNvPr id="204" name="TextBox 203">
            <a:extLst>
              <a:ext uri="{FF2B5EF4-FFF2-40B4-BE49-F238E27FC236}">
                <a16:creationId xmlns:a16="http://schemas.microsoft.com/office/drawing/2014/main" id="{D50B3777-0BCB-3FFB-1F94-77E6BF678909}"/>
              </a:ext>
            </a:extLst>
          </p:cNvPr>
          <p:cNvSpPr txBox="1"/>
          <p:nvPr/>
        </p:nvSpPr>
        <p:spPr>
          <a:xfrm>
            <a:off x="3423068" y="6092657"/>
            <a:ext cx="330540" cy="369332"/>
          </a:xfrm>
          <a:prstGeom prst="rect">
            <a:avLst/>
          </a:prstGeom>
          <a:noFill/>
        </p:spPr>
        <p:txBody>
          <a:bodyPr wrap="none" rtlCol="0">
            <a:spAutoFit/>
          </a:bodyPr>
          <a:lstStyle/>
          <a:p>
            <a:r>
              <a:rPr lang="en-US" dirty="0">
                <a:solidFill>
                  <a:srgbClr val="FF0000"/>
                </a:solidFill>
                <a:latin typeface="Symbol" panose="05050102010706020507" pitchFamily="18" charset="2"/>
              </a:rPr>
              <a:t>a</a:t>
            </a:r>
          </a:p>
        </p:txBody>
      </p:sp>
    </p:spTree>
    <p:extLst>
      <p:ext uri="{BB962C8B-B14F-4D97-AF65-F5344CB8AC3E}">
        <p14:creationId xmlns:p14="http://schemas.microsoft.com/office/powerpoint/2010/main" val="40978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wipe(left)">
                                      <p:cBhvr>
                                        <p:cTn id="55" dur="500"/>
                                        <p:tgtEl>
                                          <p:spTgt spid="1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wipe(left)">
                                      <p:cBhvr>
                                        <p:cTn id="60" dur="500"/>
                                        <p:tgtEl>
                                          <p:spTgt spid="18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3.33333E-6 -2.22222E-6 L 0.27656 -0.26458 " pathEditMode="relative" rAng="0" ptsTypes="AA">
                                      <p:cBhvr>
                                        <p:cTn id="68" dur="2000" fill="hold"/>
                                        <p:tgtEl>
                                          <p:spTgt spid="178"/>
                                        </p:tgtEl>
                                        <p:attrNameLst>
                                          <p:attrName>ppt_x</p:attrName>
                                          <p:attrName>ppt_y</p:attrName>
                                        </p:attrNameLst>
                                      </p:cBhvr>
                                      <p:rCtr x="13828" y="-13241"/>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0.00312 -0.00741 L 0.14167 -0.26945 " pathEditMode="relative" rAng="0" ptsTypes="AA">
                                      <p:cBhvr>
                                        <p:cTn id="76" dur="2000" fill="hold"/>
                                        <p:tgtEl>
                                          <p:spTgt spid="179"/>
                                        </p:tgtEl>
                                        <p:attrNameLst>
                                          <p:attrName>ppt_x</p:attrName>
                                          <p:attrName>ppt_y</p:attrName>
                                        </p:attrNameLst>
                                      </p:cBhvr>
                                      <p:rCtr x="7240" y="-13102"/>
                                    </p:animMotion>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4"/>
                                        </p:tgtEl>
                                        <p:attrNameLst>
                                          <p:attrName>style.visibility</p:attrName>
                                        </p:attrNameLst>
                                      </p:cBhvr>
                                      <p:to>
                                        <p:strVal val="visible"/>
                                      </p:to>
                                    </p:set>
                                    <p:anim calcmode="lin" valueType="num">
                                      <p:cBhvr additive="base">
                                        <p:cTn id="81" dur="500" fill="hold"/>
                                        <p:tgtEl>
                                          <p:spTgt spid="204"/>
                                        </p:tgtEl>
                                        <p:attrNameLst>
                                          <p:attrName>ppt_x</p:attrName>
                                        </p:attrNameLst>
                                      </p:cBhvr>
                                      <p:tavLst>
                                        <p:tav tm="0">
                                          <p:val>
                                            <p:strVal val="#ppt_x"/>
                                          </p:val>
                                        </p:tav>
                                        <p:tav tm="100000">
                                          <p:val>
                                            <p:strVal val="#ppt_x"/>
                                          </p:val>
                                        </p:tav>
                                      </p:tavLst>
                                    </p:anim>
                                    <p:anim calcmode="lin" valueType="num">
                                      <p:cBhvr additive="base">
                                        <p:cTn id="82"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8.33333E-7 2.22222E-6 L 0.27604 -0.32662 " pathEditMode="relative" rAng="0" ptsTypes="AA">
                                      <p:cBhvr>
                                        <p:cTn id="86" dur="2000" fill="hold"/>
                                        <p:tgtEl>
                                          <p:spTgt spid="204"/>
                                        </p:tgtEl>
                                        <p:attrNameLst>
                                          <p:attrName>ppt_x</p:attrName>
                                          <p:attrName>ppt_y</p:attrName>
                                        </p:attrNameLst>
                                      </p:cBhvr>
                                      <p:rCtr x="13802" y="-16343"/>
                                    </p:animMotion>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87"/>
                                        </p:tgtEl>
                                        <p:attrNameLst>
                                          <p:attrName>style.visibility</p:attrName>
                                        </p:attrNameLst>
                                      </p:cBhvr>
                                      <p:to>
                                        <p:strVal val="visible"/>
                                      </p:to>
                                    </p:set>
                                    <p:anim calcmode="lin" valueType="num">
                                      <p:cBhvr additive="base">
                                        <p:cTn id="91" dur="500" fill="hold"/>
                                        <p:tgtEl>
                                          <p:spTgt spid="187"/>
                                        </p:tgtEl>
                                        <p:attrNameLst>
                                          <p:attrName>ppt_x</p:attrName>
                                        </p:attrNameLst>
                                      </p:cBhvr>
                                      <p:tavLst>
                                        <p:tav tm="0">
                                          <p:val>
                                            <p:strVal val="0-#ppt_w/2"/>
                                          </p:val>
                                        </p:tav>
                                        <p:tav tm="100000">
                                          <p:val>
                                            <p:strVal val="#ppt_x"/>
                                          </p:val>
                                        </p:tav>
                                      </p:tavLst>
                                    </p:anim>
                                    <p:anim calcmode="lin" valueType="num">
                                      <p:cBhvr additive="base">
                                        <p:cTn id="92"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0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0" grpId="0" animBg="1"/>
      <p:bldP spid="161" grpId="0" animBg="1"/>
      <p:bldP spid="167" grpId="0" animBg="1"/>
      <p:bldP spid="187" grpId="0"/>
      <p:bldP spid="203" grpId="0"/>
      <p:bldP spid="204" grpId="0"/>
      <p:bldP spid="20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147047" y="0"/>
            <a:ext cx="7584064"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Linear Algebra Background</a:t>
            </a:r>
          </a:p>
        </p:txBody>
      </p:sp>
      <p:sp>
        <p:nvSpPr>
          <p:cNvPr id="7" name="TextBox 6">
            <a:extLst>
              <a:ext uri="{FF2B5EF4-FFF2-40B4-BE49-F238E27FC236}">
                <a16:creationId xmlns:a16="http://schemas.microsoft.com/office/drawing/2014/main" id="{EA2D99D1-44C5-092A-34C2-85B9A77D0D27}"/>
              </a:ext>
            </a:extLst>
          </p:cNvPr>
          <p:cNvSpPr txBox="1"/>
          <p:nvPr/>
        </p:nvSpPr>
        <p:spPr>
          <a:xfrm>
            <a:off x="2147047" y="1737360"/>
            <a:ext cx="2334293"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a:t>
            </a:r>
            <a:r>
              <a:rPr lang="en-US" sz="2400" dirty="0">
                <a:solidFill>
                  <a:srgbClr val="FF0000"/>
                </a:solidFill>
              </a:rPr>
              <a:t>y</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a:t>
            </a:r>
            <a:r>
              <a:rPr lang="en-US" sz="2400" dirty="0">
                <a:solidFill>
                  <a:srgbClr val="FF0000"/>
                </a:solidFill>
              </a:rPr>
              <a:t>y</a:t>
            </a:r>
            <a:r>
              <a:rPr lang="en-US" sz="2400" baseline="-25000" dirty="0">
                <a:solidFill>
                  <a:srgbClr val="FF0000"/>
                </a:solidFill>
              </a:rPr>
              <a:t>2</a:t>
            </a:r>
            <a:r>
              <a:rPr lang="en-US" sz="2400" baseline="30000" dirty="0">
                <a:solidFill>
                  <a:srgbClr val="FF0000"/>
                </a:solidFill>
              </a:rPr>
              <a:t>2</a:t>
            </a:r>
            <a:r>
              <a:rPr lang="en-US" sz="2400" dirty="0"/>
              <a:t> = </a:t>
            </a:r>
            <a:r>
              <a:rPr lang="en-US" sz="2400" dirty="0">
                <a:latin typeface="Symbol" panose="05050102010706020507" pitchFamily="18" charset="2"/>
              </a:rPr>
              <a:t>e</a:t>
            </a:r>
          </a:p>
        </p:txBody>
      </p:sp>
      <p:cxnSp>
        <p:nvCxnSpPr>
          <p:cNvPr id="9" name="Straight Connector 8">
            <a:extLst>
              <a:ext uri="{FF2B5EF4-FFF2-40B4-BE49-F238E27FC236}">
                <a16:creationId xmlns:a16="http://schemas.microsoft.com/office/drawing/2014/main" id="{4EFC5C9F-D8F4-D2FF-23B4-837CAFED8D43}"/>
              </a:ext>
            </a:extLst>
          </p:cNvPr>
          <p:cNvCxnSpPr/>
          <p:nvPr/>
        </p:nvCxnSpPr>
        <p:spPr>
          <a:xfrm>
            <a:off x="6439989" y="1280160"/>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2172B1-393E-C293-FFE6-AF9972AE2165}"/>
              </a:ext>
            </a:extLst>
          </p:cNvPr>
          <p:cNvCxnSpPr/>
          <p:nvPr/>
        </p:nvCxnSpPr>
        <p:spPr>
          <a:xfrm>
            <a:off x="5762898" y="1998618"/>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7126B3-2DA4-7CF6-023B-CD0753796E5E}"/>
              </a:ext>
            </a:extLst>
          </p:cNvPr>
          <p:cNvSpPr txBox="1"/>
          <p:nvPr/>
        </p:nvSpPr>
        <p:spPr>
          <a:xfrm>
            <a:off x="6096000" y="988031"/>
            <a:ext cx="440871"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endParaRPr lang="en-US" dirty="0">
              <a:solidFill>
                <a:srgbClr val="FF0000"/>
              </a:solidFill>
            </a:endParaRPr>
          </a:p>
        </p:txBody>
      </p:sp>
      <p:sp>
        <p:nvSpPr>
          <p:cNvPr id="15" name="TextBox 14">
            <a:extLst>
              <a:ext uri="{FF2B5EF4-FFF2-40B4-BE49-F238E27FC236}">
                <a16:creationId xmlns:a16="http://schemas.microsoft.com/office/drawing/2014/main" id="{E698DE45-7406-8325-7566-505E34B2B082}"/>
              </a:ext>
            </a:extLst>
          </p:cNvPr>
          <p:cNvSpPr txBox="1"/>
          <p:nvPr/>
        </p:nvSpPr>
        <p:spPr>
          <a:xfrm>
            <a:off x="6984273" y="1933303"/>
            <a:ext cx="50403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endParaRPr lang="en-US" dirty="0">
              <a:solidFill>
                <a:srgbClr val="FF0000"/>
              </a:solidFill>
            </a:endParaRPr>
          </a:p>
        </p:txBody>
      </p:sp>
      <p:grpSp>
        <p:nvGrpSpPr>
          <p:cNvPr id="19" name="Group 18">
            <a:extLst>
              <a:ext uri="{FF2B5EF4-FFF2-40B4-BE49-F238E27FC236}">
                <a16:creationId xmlns:a16="http://schemas.microsoft.com/office/drawing/2014/main" id="{B0291EC8-BDAE-9323-93BC-E73572EE94B7}"/>
              </a:ext>
            </a:extLst>
          </p:cNvPr>
          <p:cNvGrpSpPr/>
          <p:nvPr/>
        </p:nvGrpSpPr>
        <p:grpSpPr>
          <a:xfrm>
            <a:off x="5588770" y="1629285"/>
            <a:ext cx="2149328" cy="533369"/>
            <a:chOff x="5341895" y="2015367"/>
            <a:chExt cx="2149328" cy="533369"/>
          </a:xfrm>
        </p:grpSpPr>
        <p:sp>
          <p:nvSpPr>
            <p:cNvPr id="20" name="Oval 19">
              <a:extLst>
                <a:ext uri="{FF2B5EF4-FFF2-40B4-BE49-F238E27FC236}">
                  <a16:creationId xmlns:a16="http://schemas.microsoft.com/office/drawing/2014/main" id="{8CFB6DAB-10EC-BC44-2C56-69DAA99AB64A}"/>
                </a:ext>
              </a:extLst>
            </p:cNvPr>
            <p:cNvSpPr/>
            <p:nvPr/>
          </p:nvSpPr>
          <p:spPr>
            <a:xfrm>
              <a:off x="5341895" y="2179404"/>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0AE1C5-265B-7FB5-AE0E-CFAA3EA523EF}"/>
                </a:ext>
              </a:extLst>
            </p:cNvPr>
            <p:cNvSpPr txBox="1"/>
            <p:nvPr/>
          </p:nvSpPr>
          <p:spPr>
            <a:xfrm>
              <a:off x="7306492" y="2015367"/>
              <a:ext cx="184731" cy="369332"/>
            </a:xfrm>
            <a:prstGeom prst="rect">
              <a:avLst/>
            </a:prstGeom>
            <a:noFill/>
          </p:spPr>
          <p:txBody>
            <a:bodyPr wrap="none" rtlCol="0">
              <a:spAutoFit/>
            </a:bodyPr>
            <a:lstStyle/>
            <a:p>
              <a:endParaRPr lang="en-US" dirty="0">
                <a:solidFill>
                  <a:srgbClr val="FF0000"/>
                </a:solidFill>
              </a:endParaRPr>
            </a:p>
          </p:txBody>
        </p:sp>
      </p:grpSp>
      <p:grpSp>
        <p:nvGrpSpPr>
          <p:cNvPr id="28" name="Group 27">
            <a:extLst>
              <a:ext uri="{FF2B5EF4-FFF2-40B4-BE49-F238E27FC236}">
                <a16:creationId xmlns:a16="http://schemas.microsoft.com/office/drawing/2014/main" id="{33A6CECB-000C-A928-D7B4-2E1BA7105CCF}"/>
              </a:ext>
            </a:extLst>
          </p:cNvPr>
          <p:cNvGrpSpPr/>
          <p:nvPr/>
        </p:nvGrpSpPr>
        <p:grpSpPr>
          <a:xfrm>
            <a:off x="1748852" y="2457435"/>
            <a:ext cx="3543777" cy="846265"/>
            <a:chOff x="2050165" y="2302635"/>
            <a:chExt cx="3543777" cy="846265"/>
          </a:xfrm>
        </p:grpSpPr>
        <p:sp>
          <p:nvSpPr>
            <p:cNvPr id="22" name="TextBox 21">
              <a:extLst>
                <a:ext uri="{FF2B5EF4-FFF2-40B4-BE49-F238E27FC236}">
                  <a16:creationId xmlns:a16="http://schemas.microsoft.com/office/drawing/2014/main" id="{6CE594E8-1698-7CE7-9F0C-C59EA7D36545}"/>
                </a:ext>
              </a:extLst>
            </p:cNvPr>
            <p:cNvSpPr txBox="1"/>
            <p:nvPr/>
          </p:nvSpPr>
          <p:spPr>
            <a:xfrm>
              <a:off x="2147046" y="2317903"/>
              <a:ext cx="2699778"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r>
                <a:rPr lang="en-US" sz="2400" baseline="-25000" dirty="0"/>
                <a:t> </a:t>
              </a:r>
              <a:r>
                <a:rPr lang="en-US" sz="2400" dirty="0"/>
                <a:t>   a</a:t>
              </a:r>
              <a:r>
                <a:rPr lang="en-US" sz="2400" baseline="30000" dirty="0"/>
                <a:t>2        </a:t>
              </a:r>
              <a:r>
                <a:rPr lang="en-US" sz="2400" dirty="0"/>
                <a:t>0      </a:t>
              </a:r>
              <a:r>
                <a:rPr lang="en-US" sz="2400" dirty="0">
                  <a:solidFill>
                    <a:srgbClr val="FF0000"/>
                  </a:solidFill>
                </a:rPr>
                <a:t>y</a:t>
              </a:r>
              <a:r>
                <a:rPr lang="en-US" sz="2400" baseline="-25000" dirty="0">
                  <a:solidFill>
                    <a:srgbClr val="FF0000"/>
                  </a:solidFill>
                </a:rPr>
                <a:t>1</a:t>
              </a:r>
            </a:p>
            <a:p>
              <a:r>
                <a:rPr lang="en-US" sz="2400" baseline="-25000" dirty="0"/>
                <a:t>                       </a:t>
              </a:r>
              <a:r>
                <a:rPr lang="en-US" sz="2400" dirty="0"/>
                <a:t>0       b</a:t>
              </a:r>
              <a:r>
                <a:rPr lang="en-US" sz="2400" baseline="30000" dirty="0"/>
                <a:t>2</a:t>
              </a:r>
              <a:r>
                <a:rPr lang="en-US" sz="2400" dirty="0"/>
                <a:t>    </a:t>
              </a:r>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24" name="TextBox 23">
              <a:extLst>
                <a:ext uri="{FF2B5EF4-FFF2-40B4-BE49-F238E27FC236}">
                  <a16:creationId xmlns:a16="http://schemas.microsoft.com/office/drawing/2014/main" id="{33D0EFBE-6403-3BEA-FADD-5BC4352A1E68}"/>
                </a:ext>
              </a:extLst>
            </p:cNvPr>
            <p:cNvSpPr txBox="1"/>
            <p:nvPr/>
          </p:nvSpPr>
          <p:spPr>
            <a:xfrm>
              <a:off x="4957128" y="2481351"/>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25" name="Double Brace 24">
              <a:extLst>
                <a:ext uri="{FF2B5EF4-FFF2-40B4-BE49-F238E27FC236}">
                  <a16:creationId xmlns:a16="http://schemas.microsoft.com/office/drawing/2014/main" id="{CA43CB36-C45D-98FB-898C-DEC5F092C107}"/>
                </a:ext>
              </a:extLst>
            </p:cNvPr>
            <p:cNvSpPr/>
            <p:nvPr/>
          </p:nvSpPr>
          <p:spPr>
            <a:xfrm>
              <a:off x="4350966" y="2302635"/>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Double Brace 25">
              <a:extLst>
                <a:ext uri="{FF2B5EF4-FFF2-40B4-BE49-F238E27FC236}">
                  <a16:creationId xmlns:a16="http://schemas.microsoft.com/office/drawing/2014/main" id="{34C9E581-0764-95B9-BAE0-13CB9CD1DE4B}"/>
                </a:ext>
              </a:extLst>
            </p:cNvPr>
            <p:cNvSpPr/>
            <p:nvPr/>
          </p:nvSpPr>
          <p:spPr>
            <a:xfrm>
              <a:off x="2050165" y="2467442"/>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Double Bracket 26">
              <a:extLst>
                <a:ext uri="{FF2B5EF4-FFF2-40B4-BE49-F238E27FC236}">
                  <a16:creationId xmlns:a16="http://schemas.microsoft.com/office/drawing/2014/main" id="{797D8A1A-F803-7988-574D-014178E03A2E}"/>
                </a:ext>
              </a:extLst>
            </p:cNvPr>
            <p:cNvSpPr/>
            <p:nvPr/>
          </p:nvSpPr>
          <p:spPr>
            <a:xfrm>
              <a:off x="3231160" y="2317903"/>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TextBox 28">
            <a:extLst>
              <a:ext uri="{FF2B5EF4-FFF2-40B4-BE49-F238E27FC236}">
                <a16:creationId xmlns:a16="http://schemas.microsoft.com/office/drawing/2014/main" id="{97FE8100-2653-29E7-A67A-0713B20C972A}"/>
              </a:ext>
            </a:extLst>
          </p:cNvPr>
          <p:cNvSpPr txBox="1"/>
          <p:nvPr/>
        </p:nvSpPr>
        <p:spPr>
          <a:xfrm>
            <a:off x="1950355" y="3979822"/>
            <a:ext cx="3408305"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x</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x</a:t>
            </a:r>
            <a:r>
              <a:rPr lang="en-US" sz="2400" baseline="-25000" dirty="0"/>
              <a:t>2</a:t>
            </a:r>
            <a:r>
              <a:rPr lang="en-US" sz="2400" baseline="30000" dirty="0"/>
              <a:t>2</a:t>
            </a:r>
            <a:r>
              <a:rPr lang="en-US" sz="2400" dirty="0"/>
              <a:t> + 2cx</a:t>
            </a:r>
            <a:r>
              <a:rPr lang="en-US" sz="2400" baseline="-25000" dirty="0"/>
              <a:t>1</a:t>
            </a:r>
            <a:r>
              <a:rPr lang="en-US" sz="2400" dirty="0"/>
              <a:t>x</a:t>
            </a:r>
            <a:r>
              <a:rPr lang="en-US" sz="2400" baseline="-25000" dirty="0"/>
              <a:t>2</a:t>
            </a:r>
            <a:r>
              <a:rPr lang="en-US" sz="2400" dirty="0"/>
              <a:t> = </a:t>
            </a:r>
            <a:r>
              <a:rPr lang="en-US" sz="2400" dirty="0">
                <a:latin typeface="Symbol" panose="05050102010706020507" pitchFamily="18" charset="2"/>
              </a:rPr>
              <a:t>e</a:t>
            </a:r>
          </a:p>
        </p:txBody>
      </p:sp>
      <p:grpSp>
        <p:nvGrpSpPr>
          <p:cNvPr id="41" name="Group 40">
            <a:extLst>
              <a:ext uri="{FF2B5EF4-FFF2-40B4-BE49-F238E27FC236}">
                <a16:creationId xmlns:a16="http://schemas.microsoft.com/office/drawing/2014/main" id="{79136A32-0C1A-FE41-58DD-FAC33597FF25}"/>
              </a:ext>
            </a:extLst>
          </p:cNvPr>
          <p:cNvGrpSpPr/>
          <p:nvPr/>
        </p:nvGrpSpPr>
        <p:grpSpPr>
          <a:xfrm>
            <a:off x="5643918" y="3093707"/>
            <a:ext cx="1755741" cy="1820797"/>
            <a:chOff x="5763398" y="3469806"/>
            <a:chExt cx="1755741" cy="1820797"/>
          </a:xfrm>
        </p:grpSpPr>
        <p:cxnSp>
          <p:nvCxnSpPr>
            <p:cNvPr id="30" name="Straight Connector 29">
              <a:extLst>
                <a:ext uri="{FF2B5EF4-FFF2-40B4-BE49-F238E27FC236}">
                  <a16:creationId xmlns:a16="http://schemas.microsoft.com/office/drawing/2014/main" id="{E51BC9EB-73CF-4E02-2592-329D342F7725}"/>
                </a:ext>
              </a:extLst>
            </p:cNvPr>
            <p:cNvCxnSpPr>
              <a:cxnSpLocks/>
            </p:cNvCxnSpPr>
            <p:nvPr/>
          </p:nvCxnSpPr>
          <p:spPr>
            <a:xfrm>
              <a:off x="6440489" y="3761935"/>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CB4204-F22F-7681-56ED-2DE00DC94735}"/>
                </a:ext>
              </a:extLst>
            </p:cNvPr>
            <p:cNvCxnSpPr>
              <a:cxnSpLocks/>
            </p:cNvCxnSpPr>
            <p:nvPr/>
          </p:nvCxnSpPr>
          <p:spPr>
            <a:xfrm>
              <a:off x="5763398" y="4480393"/>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072168-0CFA-EBB0-E51E-B8FB91CB0602}"/>
                </a:ext>
              </a:extLst>
            </p:cNvPr>
            <p:cNvSpPr txBox="1"/>
            <p:nvPr/>
          </p:nvSpPr>
          <p:spPr>
            <a:xfrm rot="1823124">
              <a:off x="6096500" y="3469806"/>
              <a:ext cx="440871" cy="369332"/>
            </a:xfrm>
            <a:prstGeom prst="rect">
              <a:avLst/>
            </a:prstGeom>
            <a:noFill/>
          </p:spPr>
          <p:txBody>
            <a:bodyPr wrap="square">
              <a:spAutoFit/>
            </a:bodyPr>
            <a:lstStyle/>
            <a:p>
              <a:r>
                <a:rPr lang="en-US" sz="1800" dirty="0"/>
                <a:t>x</a:t>
              </a:r>
              <a:r>
                <a:rPr lang="en-US" sz="1800" baseline="-25000" dirty="0"/>
                <a:t>2</a:t>
              </a:r>
              <a:endParaRPr lang="en-US" dirty="0"/>
            </a:p>
          </p:txBody>
        </p:sp>
        <p:sp>
          <p:nvSpPr>
            <p:cNvPr id="33" name="TextBox 32">
              <a:extLst>
                <a:ext uri="{FF2B5EF4-FFF2-40B4-BE49-F238E27FC236}">
                  <a16:creationId xmlns:a16="http://schemas.microsoft.com/office/drawing/2014/main" id="{40DF4A16-9EED-CC6C-F67F-E70F6E7385C7}"/>
                </a:ext>
              </a:extLst>
            </p:cNvPr>
            <p:cNvSpPr txBox="1"/>
            <p:nvPr/>
          </p:nvSpPr>
          <p:spPr>
            <a:xfrm rot="2041099">
              <a:off x="7156645" y="4193801"/>
              <a:ext cx="362494" cy="369332"/>
            </a:xfrm>
            <a:prstGeom prst="rect">
              <a:avLst/>
            </a:prstGeom>
            <a:noFill/>
          </p:spPr>
          <p:txBody>
            <a:bodyPr wrap="square">
              <a:spAutoFit/>
            </a:bodyPr>
            <a:lstStyle/>
            <a:p>
              <a:r>
                <a:rPr lang="en-US" sz="1800" dirty="0"/>
                <a:t>x</a:t>
              </a:r>
              <a:r>
                <a:rPr lang="en-US" sz="1800" baseline="-25000" dirty="0"/>
                <a:t>1</a:t>
              </a:r>
              <a:endParaRPr lang="en-US" dirty="0"/>
            </a:p>
          </p:txBody>
        </p:sp>
        <p:sp>
          <p:nvSpPr>
            <p:cNvPr id="38" name="Oval 37">
              <a:extLst>
                <a:ext uri="{FF2B5EF4-FFF2-40B4-BE49-F238E27FC236}">
                  <a16:creationId xmlns:a16="http://schemas.microsoft.com/office/drawing/2014/main" id="{70625F53-B229-5CC8-D79B-47A13C71D75B}"/>
                </a:ext>
              </a:extLst>
            </p:cNvPr>
            <p:cNvSpPr/>
            <p:nvPr/>
          </p:nvSpPr>
          <p:spPr>
            <a:xfrm rot="18717480">
              <a:off x="5635980" y="4293456"/>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72677E2-C47E-F74E-0C44-5F64D7F0D5A8}"/>
              </a:ext>
            </a:extLst>
          </p:cNvPr>
          <p:cNvSpPr txBox="1"/>
          <p:nvPr/>
        </p:nvSpPr>
        <p:spPr>
          <a:xfrm>
            <a:off x="2298512" y="4568083"/>
            <a:ext cx="2670924" cy="830997"/>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 </a:t>
            </a:r>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44" name="TextBox 43">
            <a:extLst>
              <a:ext uri="{FF2B5EF4-FFF2-40B4-BE49-F238E27FC236}">
                <a16:creationId xmlns:a16="http://schemas.microsoft.com/office/drawing/2014/main" id="{912C0C9B-D11B-10DB-D9AA-F4D3E929CA91}"/>
              </a:ext>
            </a:extLst>
          </p:cNvPr>
          <p:cNvSpPr txBox="1"/>
          <p:nvPr/>
        </p:nvSpPr>
        <p:spPr>
          <a:xfrm>
            <a:off x="5080664" y="4759086"/>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45" name="Double Brace 44">
            <a:extLst>
              <a:ext uri="{FF2B5EF4-FFF2-40B4-BE49-F238E27FC236}">
                <a16:creationId xmlns:a16="http://schemas.microsoft.com/office/drawing/2014/main" id="{886A68F5-90D3-DD6A-1E26-C68A2D89A81E}"/>
              </a:ext>
            </a:extLst>
          </p:cNvPr>
          <p:cNvSpPr/>
          <p:nvPr/>
        </p:nvSpPr>
        <p:spPr>
          <a:xfrm>
            <a:off x="4474502" y="4580370"/>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Double Brace 45">
            <a:extLst>
              <a:ext uri="{FF2B5EF4-FFF2-40B4-BE49-F238E27FC236}">
                <a16:creationId xmlns:a16="http://schemas.microsoft.com/office/drawing/2014/main" id="{A1B172CD-E2AF-D396-D7C3-CED4A2CFB653}"/>
              </a:ext>
            </a:extLst>
          </p:cNvPr>
          <p:cNvSpPr/>
          <p:nvPr/>
        </p:nvSpPr>
        <p:spPr>
          <a:xfrm>
            <a:off x="2173701" y="4745177"/>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Double Bracket 46">
            <a:extLst>
              <a:ext uri="{FF2B5EF4-FFF2-40B4-BE49-F238E27FC236}">
                <a16:creationId xmlns:a16="http://schemas.microsoft.com/office/drawing/2014/main" id="{7377581A-580F-280B-7A4A-3D5E90EED2C9}"/>
              </a:ext>
            </a:extLst>
          </p:cNvPr>
          <p:cNvSpPr/>
          <p:nvPr/>
        </p:nvSpPr>
        <p:spPr>
          <a:xfrm>
            <a:off x="3354696" y="4595638"/>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TextBox 259">
            <a:extLst>
              <a:ext uri="{FF2B5EF4-FFF2-40B4-BE49-F238E27FC236}">
                <a16:creationId xmlns:a16="http://schemas.microsoft.com/office/drawing/2014/main" id="{EE5E374D-0AB4-0C0C-2B95-FDE1EDA98987}"/>
              </a:ext>
            </a:extLst>
          </p:cNvPr>
          <p:cNvSpPr txBox="1"/>
          <p:nvPr/>
        </p:nvSpPr>
        <p:spPr>
          <a:xfrm>
            <a:off x="7979122" y="3644754"/>
            <a:ext cx="4156587" cy="2031325"/>
          </a:xfrm>
          <a:prstGeom prst="rect">
            <a:avLst/>
          </a:prstGeom>
          <a:noFill/>
        </p:spPr>
        <p:txBody>
          <a:bodyPr wrap="none" rtlCol="0">
            <a:spAutoFit/>
          </a:bodyPr>
          <a:lstStyle/>
          <a:p>
            <a:r>
              <a:rPr lang="en-US" dirty="0"/>
              <a:t>We say that the orthonormal rotation </a:t>
            </a:r>
            <a:r>
              <a:rPr lang="en-US" b="1" dirty="0"/>
              <a:t>R</a:t>
            </a:r>
          </a:p>
          <a:p>
            <a:r>
              <a:rPr lang="en-US" dirty="0"/>
              <a:t>matrix diagonalizes the matrix and</a:t>
            </a:r>
          </a:p>
          <a:p>
            <a:r>
              <a:rPr lang="en-US" dirty="0"/>
              <a:t>zeros its off-diagonal terms. If</a:t>
            </a:r>
          </a:p>
          <a:p>
            <a:r>
              <a:rPr lang="en-US" dirty="0"/>
              <a:t>the matrix was </a:t>
            </a:r>
            <a:r>
              <a:rPr lang="en-US" b="1" dirty="0"/>
              <a:t>X</a:t>
            </a:r>
            <a:r>
              <a:rPr lang="en-US" b="1" baseline="30000" dirty="0"/>
              <a:t>T</a:t>
            </a:r>
            <a:r>
              <a:rPr lang="en-US" b="1" dirty="0"/>
              <a:t>X</a:t>
            </a:r>
            <a:r>
              <a:rPr lang="en-US" dirty="0"/>
              <a:t> covariance matrix then</a:t>
            </a:r>
          </a:p>
          <a:p>
            <a:r>
              <a:rPr lang="en-US" dirty="0"/>
              <a:t>diagonalizing the matrix </a:t>
            </a:r>
            <a:r>
              <a:rPr lang="en-US" dirty="0" err="1"/>
              <a:t>decorreleates</a:t>
            </a:r>
            <a:endParaRPr lang="en-US" dirty="0"/>
          </a:p>
          <a:p>
            <a:r>
              <a:rPr lang="en-US" dirty="0"/>
              <a:t>the random variables. That is, &lt;</a:t>
            </a:r>
            <a:r>
              <a:rPr lang="en-US" dirty="0" err="1"/>
              <a:t>x</a:t>
            </a:r>
            <a:r>
              <a:rPr lang="en-US" baseline="-25000" dirty="0" err="1"/>
              <a:t>i</a:t>
            </a:r>
            <a:r>
              <a:rPr lang="en-US" dirty="0" err="1"/>
              <a:t>x</a:t>
            </a:r>
            <a:r>
              <a:rPr lang="en-US" baseline="-25000" dirty="0" err="1"/>
              <a:t>j</a:t>
            </a:r>
            <a:r>
              <a:rPr lang="en-US" dirty="0"/>
              <a:t>&gt;=0 for</a:t>
            </a:r>
          </a:p>
          <a:p>
            <a:r>
              <a:rPr lang="en-US" dirty="0"/>
              <a:t> </a:t>
            </a:r>
            <a:r>
              <a:rPr lang="en-US" dirty="0" err="1"/>
              <a:t>i</a:t>
            </a:r>
            <a:r>
              <a:rPr lang="en-US" dirty="0"/>
              <a:t> ≠ j</a:t>
            </a:r>
          </a:p>
        </p:txBody>
      </p:sp>
      <p:grpSp>
        <p:nvGrpSpPr>
          <p:cNvPr id="265" name="Group 264">
            <a:extLst>
              <a:ext uri="{FF2B5EF4-FFF2-40B4-BE49-F238E27FC236}">
                <a16:creationId xmlns:a16="http://schemas.microsoft.com/office/drawing/2014/main" id="{E41F8AC2-CACB-296C-C370-5F6050106F5B}"/>
              </a:ext>
            </a:extLst>
          </p:cNvPr>
          <p:cNvGrpSpPr/>
          <p:nvPr/>
        </p:nvGrpSpPr>
        <p:grpSpPr>
          <a:xfrm>
            <a:off x="7333022" y="768178"/>
            <a:ext cx="3502116" cy="806407"/>
            <a:chOff x="6573747" y="2757483"/>
            <a:chExt cx="3502116" cy="806407"/>
          </a:xfrm>
        </p:grpSpPr>
        <p:sp>
          <p:nvSpPr>
            <p:cNvPr id="266" name="TextBox 265">
              <a:extLst>
                <a:ext uri="{FF2B5EF4-FFF2-40B4-BE49-F238E27FC236}">
                  <a16:creationId xmlns:a16="http://schemas.microsoft.com/office/drawing/2014/main" id="{2C8D1D06-470E-803E-75F6-67D84B95E61E}"/>
                </a:ext>
              </a:extLst>
            </p:cNvPr>
            <p:cNvSpPr txBox="1"/>
            <p:nvPr/>
          </p:nvSpPr>
          <p:spPr>
            <a:xfrm>
              <a:off x="6888452" y="2757483"/>
              <a:ext cx="3187411" cy="369332"/>
            </a:xfrm>
            <a:prstGeom prst="rect">
              <a:avLst/>
            </a:prstGeom>
            <a:noFill/>
            <a:ln>
              <a:noFill/>
            </a:ln>
          </p:spPr>
          <p:txBody>
            <a:bodyPr wrap="none" rtlCol="0">
              <a:spAutoFit/>
            </a:bodyPr>
            <a:lstStyle/>
            <a:p>
              <a:r>
                <a:rPr lang="en-US" dirty="0"/>
                <a:t>The coordinates here are (</a:t>
              </a:r>
              <a:r>
                <a:rPr lang="en-US" dirty="0">
                  <a:solidFill>
                    <a:srgbClr val="FF0000"/>
                  </a:solidFill>
                </a:rPr>
                <a:t>y</a:t>
              </a:r>
              <a:r>
                <a:rPr lang="en-US" baseline="-25000" dirty="0">
                  <a:solidFill>
                    <a:srgbClr val="FF0000"/>
                  </a:solidFill>
                </a:rPr>
                <a:t>1</a:t>
              </a:r>
              <a:r>
                <a:rPr lang="en-US" dirty="0">
                  <a:solidFill>
                    <a:srgbClr val="FF0000"/>
                  </a:solidFill>
                </a:rPr>
                <a:t>, y</a:t>
              </a:r>
              <a:r>
                <a:rPr lang="en-US" baseline="-25000" dirty="0">
                  <a:solidFill>
                    <a:srgbClr val="FF0000"/>
                  </a:solidFill>
                </a:rPr>
                <a:t>2</a:t>
              </a:r>
              <a:r>
                <a:rPr lang="en-US" dirty="0">
                  <a:solidFill>
                    <a:srgbClr val="FF0000"/>
                  </a:solidFill>
                </a:rPr>
                <a:t>)</a:t>
              </a:r>
            </a:p>
          </p:txBody>
        </p:sp>
        <p:cxnSp>
          <p:nvCxnSpPr>
            <p:cNvPr id="267" name="Straight Arrow Connector 266">
              <a:extLst>
                <a:ext uri="{FF2B5EF4-FFF2-40B4-BE49-F238E27FC236}">
                  <a16:creationId xmlns:a16="http://schemas.microsoft.com/office/drawing/2014/main" id="{831D6687-D067-0D36-6C45-763799434435}"/>
                </a:ext>
              </a:extLst>
            </p:cNvPr>
            <p:cNvCxnSpPr/>
            <p:nvPr/>
          </p:nvCxnSpPr>
          <p:spPr>
            <a:xfrm flipH="1">
              <a:off x="6573747" y="3129446"/>
              <a:ext cx="594368" cy="434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4" name="Straight Arrow Connector 133">
            <a:extLst>
              <a:ext uri="{FF2B5EF4-FFF2-40B4-BE49-F238E27FC236}">
                <a16:creationId xmlns:a16="http://schemas.microsoft.com/office/drawing/2014/main" id="{7A14A840-56B7-AA99-CF25-648E08CCA414}"/>
              </a:ext>
            </a:extLst>
          </p:cNvPr>
          <p:cNvCxnSpPr>
            <a:cxnSpLocks/>
          </p:cNvCxnSpPr>
          <p:nvPr/>
        </p:nvCxnSpPr>
        <p:spPr>
          <a:xfrm flipV="1">
            <a:off x="6316435" y="4075460"/>
            <a:ext cx="706848" cy="18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AC55517F-D038-D8A1-3C8F-2F949EA22D2A}"/>
              </a:ext>
            </a:extLst>
          </p:cNvPr>
          <p:cNvGrpSpPr/>
          <p:nvPr/>
        </p:nvGrpSpPr>
        <p:grpSpPr>
          <a:xfrm>
            <a:off x="7168365" y="4848043"/>
            <a:ext cx="2100491" cy="684948"/>
            <a:chOff x="457883" y="4202032"/>
            <a:chExt cx="2100491" cy="684948"/>
          </a:xfrm>
        </p:grpSpPr>
        <p:sp>
          <p:nvSpPr>
            <p:cNvPr id="136" name="TextBox 135">
              <a:extLst>
                <a:ext uri="{FF2B5EF4-FFF2-40B4-BE49-F238E27FC236}">
                  <a16:creationId xmlns:a16="http://schemas.microsoft.com/office/drawing/2014/main" id="{312035FF-AB51-C59E-88F0-307CBBFF0192}"/>
                </a:ext>
              </a:extLst>
            </p:cNvPr>
            <p:cNvSpPr txBox="1"/>
            <p:nvPr/>
          </p:nvSpPr>
          <p:spPr>
            <a:xfrm>
              <a:off x="501177" y="4236403"/>
              <a:ext cx="301686" cy="646331"/>
            </a:xfrm>
            <a:prstGeom prst="rect">
              <a:avLst/>
            </a:prstGeom>
            <a:noFill/>
          </p:spPr>
          <p:txBody>
            <a:bodyPr wrap="none" rtlCol="0">
              <a:spAutoFit/>
            </a:bodyPr>
            <a:lstStyle/>
            <a:p>
              <a:r>
                <a:rPr lang="en-US" dirty="0"/>
                <a:t>1</a:t>
              </a:r>
            </a:p>
            <a:p>
              <a:r>
                <a:rPr lang="en-US" dirty="0"/>
                <a:t>0</a:t>
              </a:r>
            </a:p>
          </p:txBody>
        </p:sp>
        <p:sp>
          <p:nvSpPr>
            <p:cNvPr id="137" name="TextBox 136">
              <a:extLst>
                <a:ext uri="{FF2B5EF4-FFF2-40B4-BE49-F238E27FC236}">
                  <a16:creationId xmlns:a16="http://schemas.microsoft.com/office/drawing/2014/main" id="{2CC62CB4-2FBE-7ECA-2E56-D0727762B95F}"/>
                </a:ext>
              </a:extLst>
            </p:cNvPr>
            <p:cNvSpPr txBox="1"/>
            <p:nvPr/>
          </p:nvSpPr>
          <p:spPr>
            <a:xfrm>
              <a:off x="1512025" y="4210654"/>
              <a:ext cx="1041824" cy="646331"/>
            </a:xfrm>
            <a:prstGeom prst="rect">
              <a:avLst/>
            </a:prstGeom>
            <a:noFill/>
          </p:spPr>
          <p:txBody>
            <a:bodyPr wrap="none" rtlCol="0">
              <a:spAutoFit/>
            </a:bodyPr>
            <a:lstStyle/>
            <a:p>
              <a:r>
                <a:rPr lang="en-US" dirty="0">
                  <a:solidFill>
                    <a:srgbClr val="FF0000"/>
                  </a:solidFill>
                </a:rPr>
                <a:t>COS(45</a:t>
              </a:r>
              <a:r>
                <a:rPr lang="en-US" baseline="30000" dirty="0">
                  <a:solidFill>
                    <a:srgbClr val="FF0000"/>
                  </a:solidFill>
                </a:rPr>
                <a:t>O</a:t>
              </a:r>
              <a:r>
                <a:rPr lang="en-US" dirty="0">
                  <a:solidFill>
                    <a:srgbClr val="FF0000"/>
                  </a:solidFill>
                </a:rPr>
                <a:t>)</a:t>
              </a:r>
            </a:p>
            <a:p>
              <a:r>
                <a:rPr lang="en-US" dirty="0">
                  <a:solidFill>
                    <a:srgbClr val="FF0000"/>
                  </a:solidFill>
                </a:rPr>
                <a:t> SIN(45</a:t>
              </a:r>
              <a:r>
                <a:rPr lang="en-US" baseline="30000" dirty="0">
                  <a:solidFill>
                    <a:srgbClr val="FF0000"/>
                  </a:solidFill>
                </a:rPr>
                <a:t>O</a:t>
              </a:r>
              <a:r>
                <a:rPr lang="en-US" dirty="0">
                  <a:solidFill>
                    <a:srgbClr val="FF0000"/>
                  </a:solidFill>
                </a:rPr>
                <a:t>)</a:t>
              </a:r>
            </a:p>
          </p:txBody>
        </p:sp>
        <p:sp>
          <p:nvSpPr>
            <p:cNvPr id="138" name="Double Brace 137">
              <a:extLst>
                <a:ext uri="{FF2B5EF4-FFF2-40B4-BE49-F238E27FC236}">
                  <a16:creationId xmlns:a16="http://schemas.microsoft.com/office/drawing/2014/main" id="{51D9EB06-55A3-0112-237A-F70E30059030}"/>
                </a:ext>
              </a:extLst>
            </p:cNvPr>
            <p:cNvSpPr/>
            <p:nvPr/>
          </p:nvSpPr>
          <p:spPr>
            <a:xfrm>
              <a:off x="457883" y="4240649"/>
              <a:ext cx="400499" cy="64633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Double Brace 138">
              <a:extLst>
                <a:ext uri="{FF2B5EF4-FFF2-40B4-BE49-F238E27FC236}">
                  <a16:creationId xmlns:a16="http://schemas.microsoft.com/office/drawing/2014/main" id="{A41EF0EB-1F7C-E4D1-2D57-68ED4A1E42BA}"/>
                </a:ext>
              </a:extLst>
            </p:cNvPr>
            <p:cNvSpPr/>
            <p:nvPr/>
          </p:nvSpPr>
          <p:spPr>
            <a:xfrm>
              <a:off x="1508253" y="4202032"/>
              <a:ext cx="1050121" cy="64633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BED36316-C398-53A6-B680-390C2EAC592D}"/>
                </a:ext>
              </a:extLst>
            </p:cNvPr>
            <p:cNvCxnSpPr/>
            <p:nvPr/>
          </p:nvCxnSpPr>
          <p:spPr>
            <a:xfrm>
              <a:off x="947916" y="4560787"/>
              <a:ext cx="533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43" name="Straight Arrow Connector 142">
            <a:extLst>
              <a:ext uri="{FF2B5EF4-FFF2-40B4-BE49-F238E27FC236}">
                <a16:creationId xmlns:a16="http://schemas.microsoft.com/office/drawing/2014/main" id="{BC44948A-7045-5F64-BE2A-3335498EC7B7}"/>
              </a:ext>
            </a:extLst>
          </p:cNvPr>
          <p:cNvCxnSpPr>
            <a:cxnSpLocks/>
          </p:cNvCxnSpPr>
          <p:nvPr/>
        </p:nvCxnSpPr>
        <p:spPr>
          <a:xfrm flipV="1">
            <a:off x="6335258" y="3518574"/>
            <a:ext cx="477320" cy="592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19FB49EB-78B7-6853-55FC-C05A5F3D3EED}"/>
              </a:ext>
            </a:extLst>
          </p:cNvPr>
          <p:cNvGrpSpPr/>
          <p:nvPr/>
        </p:nvGrpSpPr>
        <p:grpSpPr>
          <a:xfrm>
            <a:off x="7186299" y="4842530"/>
            <a:ext cx="2152520" cy="684948"/>
            <a:chOff x="457883" y="4202032"/>
            <a:chExt cx="2152520" cy="684948"/>
          </a:xfrm>
        </p:grpSpPr>
        <p:sp>
          <p:nvSpPr>
            <p:cNvPr id="146" name="TextBox 145">
              <a:extLst>
                <a:ext uri="{FF2B5EF4-FFF2-40B4-BE49-F238E27FC236}">
                  <a16:creationId xmlns:a16="http://schemas.microsoft.com/office/drawing/2014/main" id="{E7275A21-7A2B-4048-AC2D-5E1B4F6416A0}"/>
                </a:ext>
              </a:extLst>
            </p:cNvPr>
            <p:cNvSpPr txBox="1"/>
            <p:nvPr/>
          </p:nvSpPr>
          <p:spPr>
            <a:xfrm>
              <a:off x="501177" y="4236403"/>
              <a:ext cx="301686" cy="646331"/>
            </a:xfrm>
            <a:prstGeom prst="rect">
              <a:avLst/>
            </a:prstGeom>
            <a:noFill/>
          </p:spPr>
          <p:txBody>
            <a:bodyPr wrap="none" rtlCol="0">
              <a:spAutoFit/>
            </a:bodyPr>
            <a:lstStyle/>
            <a:p>
              <a:r>
                <a:rPr lang="en-US" dirty="0"/>
                <a:t>0</a:t>
              </a:r>
            </a:p>
            <a:p>
              <a:r>
                <a:rPr lang="en-US" dirty="0"/>
                <a:t>1</a:t>
              </a:r>
            </a:p>
          </p:txBody>
        </p:sp>
        <p:sp>
          <p:nvSpPr>
            <p:cNvPr id="147" name="TextBox 146">
              <a:extLst>
                <a:ext uri="{FF2B5EF4-FFF2-40B4-BE49-F238E27FC236}">
                  <a16:creationId xmlns:a16="http://schemas.microsoft.com/office/drawing/2014/main" id="{969D401F-6106-ED0B-65D2-8576908A31FE}"/>
                </a:ext>
              </a:extLst>
            </p:cNvPr>
            <p:cNvSpPr txBox="1"/>
            <p:nvPr/>
          </p:nvSpPr>
          <p:spPr>
            <a:xfrm>
              <a:off x="1512025" y="4210654"/>
              <a:ext cx="1098378" cy="646331"/>
            </a:xfrm>
            <a:prstGeom prst="rect">
              <a:avLst/>
            </a:prstGeom>
            <a:noFill/>
          </p:spPr>
          <p:txBody>
            <a:bodyPr wrap="none" rtlCol="0">
              <a:spAutoFit/>
            </a:bodyPr>
            <a:lstStyle/>
            <a:p>
              <a:r>
                <a:rPr lang="en-US" dirty="0">
                  <a:solidFill>
                    <a:srgbClr val="FF0000"/>
                  </a:solidFill>
                </a:rPr>
                <a:t> COS(45</a:t>
              </a:r>
              <a:r>
                <a:rPr lang="en-US" baseline="30000" dirty="0">
                  <a:solidFill>
                    <a:srgbClr val="FF0000"/>
                  </a:solidFill>
                </a:rPr>
                <a:t>O</a:t>
              </a:r>
              <a:r>
                <a:rPr lang="en-US" dirty="0">
                  <a:solidFill>
                    <a:srgbClr val="FF0000"/>
                  </a:solidFill>
                </a:rPr>
                <a:t>)</a:t>
              </a:r>
            </a:p>
            <a:p>
              <a:r>
                <a:rPr lang="en-US" dirty="0">
                  <a:solidFill>
                    <a:srgbClr val="FF0000"/>
                  </a:solidFill>
                </a:rPr>
                <a:t> -SIN(45</a:t>
              </a:r>
              <a:r>
                <a:rPr lang="en-US" baseline="30000" dirty="0">
                  <a:solidFill>
                    <a:srgbClr val="FF0000"/>
                  </a:solidFill>
                </a:rPr>
                <a:t>O</a:t>
              </a:r>
              <a:r>
                <a:rPr lang="en-US" dirty="0">
                  <a:solidFill>
                    <a:srgbClr val="FF0000"/>
                  </a:solidFill>
                </a:rPr>
                <a:t>)</a:t>
              </a:r>
            </a:p>
          </p:txBody>
        </p:sp>
        <p:sp>
          <p:nvSpPr>
            <p:cNvPr id="148" name="Double Brace 147">
              <a:extLst>
                <a:ext uri="{FF2B5EF4-FFF2-40B4-BE49-F238E27FC236}">
                  <a16:creationId xmlns:a16="http://schemas.microsoft.com/office/drawing/2014/main" id="{F94A0AD4-6C4D-5644-4E1F-0D95AEF6F104}"/>
                </a:ext>
              </a:extLst>
            </p:cNvPr>
            <p:cNvSpPr/>
            <p:nvPr/>
          </p:nvSpPr>
          <p:spPr>
            <a:xfrm>
              <a:off x="457883" y="4240649"/>
              <a:ext cx="400499" cy="64633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Double Brace 148">
              <a:extLst>
                <a:ext uri="{FF2B5EF4-FFF2-40B4-BE49-F238E27FC236}">
                  <a16:creationId xmlns:a16="http://schemas.microsoft.com/office/drawing/2014/main" id="{B08DA6C2-D5D3-1EBE-5172-DD63F3695803}"/>
                </a:ext>
              </a:extLst>
            </p:cNvPr>
            <p:cNvSpPr/>
            <p:nvPr/>
          </p:nvSpPr>
          <p:spPr>
            <a:xfrm>
              <a:off x="1508253" y="4202032"/>
              <a:ext cx="1093355" cy="64633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EF8899C8-F7C0-B678-3F0E-52DBEC38D5F2}"/>
                </a:ext>
              </a:extLst>
            </p:cNvPr>
            <p:cNvCxnSpPr/>
            <p:nvPr/>
          </p:nvCxnSpPr>
          <p:spPr>
            <a:xfrm>
              <a:off x="947916" y="4560787"/>
              <a:ext cx="533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51" name="Straight Arrow Connector 150">
            <a:extLst>
              <a:ext uri="{FF2B5EF4-FFF2-40B4-BE49-F238E27FC236}">
                <a16:creationId xmlns:a16="http://schemas.microsoft.com/office/drawing/2014/main" id="{2A79A55D-AF0D-DFAE-4A08-169B40759CE6}"/>
              </a:ext>
            </a:extLst>
          </p:cNvPr>
          <p:cNvCxnSpPr>
            <a:cxnSpLocks/>
          </p:cNvCxnSpPr>
          <p:nvPr/>
        </p:nvCxnSpPr>
        <p:spPr>
          <a:xfrm flipV="1">
            <a:off x="6318331" y="3385836"/>
            <a:ext cx="0" cy="770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1442E3AF-4A0A-45C1-95F7-FA29ACCA4D9E}"/>
              </a:ext>
            </a:extLst>
          </p:cNvPr>
          <p:cNvCxnSpPr>
            <a:cxnSpLocks/>
          </p:cNvCxnSpPr>
          <p:nvPr/>
        </p:nvCxnSpPr>
        <p:spPr>
          <a:xfrm flipH="1" flipV="1">
            <a:off x="5768918" y="3692482"/>
            <a:ext cx="569107" cy="447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6" name="Group 215">
            <a:extLst>
              <a:ext uri="{FF2B5EF4-FFF2-40B4-BE49-F238E27FC236}">
                <a16:creationId xmlns:a16="http://schemas.microsoft.com/office/drawing/2014/main" id="{1FFFC04B-9DE7-A801-B0C9-DF9031041FE4}"/>
              </a:ext>
            </a:extLst>
          </p:cNvPr>
          <p:cNvGrpSpPr/>
          <p:nvPr/>
        </p:nvGrpSpPr>
        <p:grpSpPr>
          <a:xfrm>
            <a:off x="2298512" y="5689330"/>
            <a:ext cx="9100019" cy="1337925"/>
            <a:chOff x="-97223" y="5611301"/>
            <a:chExt cx="9861383" cy="1337925"/>
          </a:xfrm>
        </p:grpSpPr>
        <p:sp>
          <p:nvSpPr>
            <p:cNvPr id="221" name="Rectangle 220">
              <a:extLst>
                <a:ext uri="{FF2B5EF4-FFF2-40B4-BE49-F238E27FC236}">
                  <a16:creationId xmlns:a16="http://schemas.microsoft.com/office/drawing/2014/main" id="{C664DA54-7D53-6081-66C9-8F023649A092}"/>
                </a:ext>
              </a:extLst>
            </p:cNvPr>
            <p:cNvSpPr/>
            <p:nvPr/>
          </p:nvSpPr>
          <p:spPr>
            <a:xfrm>
              <a:off x="-97223" y="5611301"/>
              <a:ext cx="9861383" cy="13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2" name="Picture 221">
              <a:extLst>
                <a:ext uri="{FF2B5EF4-FFF2-40B4-BE49-F238E27FC236}">
                  <a16:creationId xmlns:a16="http://schemas.microsoft.com/office/drawing/2014/main" id="{A79C250E-F32C-E426-7032-FDC77965EC06}"/>
                </a:ext>
              </a:extLst>
            </p:cNvPr>
            <p:cNvPicPr>
              <a:picLocks noChangeAspect="1"/>
            </p:cNvPicPr>
            <p:nvPr/>
          </p:nvPicPr>
          <p:blipFill>
            <a:blip r:embed="rId2"/>
            <a:stretch>
              <a:fillRect/>
            </a:stretch>
          </p:blipFill>
          <p:spPr>
            <a:xfrm>
              <a:off x="2981859" y="5754609"/>
              <a:ext cx="3564903" cy="1081488"/>
            </a:xfrm>
            <a:prstGeom prst="rect">
              <a:avLst/>
            </a:prstGeom>
          </p:spPr>
        </p:pic>
      </p:grpSp>
      <p:grpSp>
        <p:nvGrpSpPr>
          <p:cNvPr id="223" name="Group 222">
            <a:extLst>
              <a:ext uri="{FF2B5EF4-FFF2-40B4-BE49-F238E27FC236}">
                <a16:creationId xmlns:a16="http://schemas.microsoft.com/office/drawing/2014/main" id="{5C899195-E96B-514B-3D5B-5EC50FD99986}"/>
              </a:ext>
            </a:extLst>
          </p:cNvPr>
          <p:cNvGrpSpPr/>
          <p:nvPr/>
        </p:nvGrpSpPr>
        <p:grpSpPr>
          <a:xfrm>
            <a:off x="1213606" y="5877057"/>
            <a:ext cx="11515961" cy="1977188"/>
            <a:chOff x="271827" y="-1390698"/>
            <a:chExt cx="11515961" cy="1977188"/>
          </a:xfrm>
        </p:grpSpPr>
        <p:sp>
          <p:nvSpPr>
            <p:cNvPr id="224" name="Rectangle 223">
              <a:extLst>
                <a:ext uri="{FF2B5EF4-FFF2-40B4-BE49-F238E27FC236}">
                  <a16:creationId xmlns:a16="http://schemas.microsoft.com/office/drawing/2014/main" id="{17F3F70C-80AB-58B0-BE39-30E75DBE3603}"/>
                </a:ext>
              </a:extLst>
            </p:cNvPr>
            <p:cNvSpPr/>
            <p:nvPr/>
          </p:nvSpPr>
          <p:spPr>
            <a:xfrm>
              <a:off x="271827" y="-1390698"/>
              <a:ext cx="11515961" cy="1669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5238A0F0-CF11-054F-7984-951106C1B92F}"/>
                </a:ext>
              </a:extLst>
            </p:cNvPr>
            <p:cNvGrpSpPr/>
            <p:nvPr/>
          </p:nvGrpSpPr>
          <p:grpSpPr>
            <a:xfrm>
              <a:off x="402330" y="-1297388"/>
              <a:ext cx="11331046" cy="1883878"/>
              <a:chOff x="21227" y="5824831"/>
              <a:chExt cx="11331046" cy="1809901"/>
            </a:xfrm>
          </p:grpSpPr>
          <p:grpSp>
            <p:nvGrpSpPr>
              <p:cNvPr id="226" name="Group 225">
                <a:extLst>
                  <a:ext uri="{FF2B5EF4-FFF2-40B4-BE49-F238E27FC236}">
                    <a16:creationId xmlns:a16="http://schemas.microsoft.com/office/drawing/2014/main" id="{EA879980-4AFD-31CC-AC70-8D832C87B2A6}"/>
                  </a:ext>
                </a:extLst>
              </p:cNvPr>
              <p:cNvGrpSpPr/>
              <p:nvPr/>
            </p:nvGrpSpPr>
            <p:grpSpPr>
              <a:xfrm>
                <a:off x="6115872" y="5861985"/>
                <a:ext cx="2099298" cy="653181"/>
                <a:chOff x="1950355" y="6161115"/>
                <a:chExt cx="2099298" cy="653181"/>
              </a:xfrm>
            </p:grpSpPr>
            <p:sp>
              <p:nvSpPr>
                <p:cNvPr id="245" name="TextBox 244">
                  <a:extLst>
                    <a:ext uri="{FF2B5EF4-FFF2-40B4-BE49-F238E27FC236}">
                      <a16:creationId xmlns:a16="http://schemas.microsoft.com/office/drawing/2014/main" id="{ACAC8B50-B467-BD76-9DE9-11B37627D450}"/>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46" name="Double Bracket 245">
                  <a:extLst>
                    <a:ext uri="{FF2B5EF4-FFF2-40B4-BE49-F238E27FC236}">
                      <a16:creationId xmlns:a16="http://schemas.microsoft.com/office/drawing/2014/main" id="{37432EEF-572C-401A-25C3-E4E098FE5B2F}"/>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7" name="Double Bracket 226">
                <a:extLst>
                  <a:ext uri="{FF2B5EF4-FFF2-40B4-BE49-F238E27FC236}">
                    <a16:creationId xmlns:a16="http://schemas.microsoft.com/office/drawing/2014/main" id="{9A297B7E-E2AF-600E-F2FD-045753365ECA}"/>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8" name="Group 227">
                <a:extLst>
                  <a:ext uri="{FF2B5EF4-FFF2-40B4-BE49-F238E27FC236}">
                    <a16:creationId xmlns:a16="http://schemas.microsoft.com/office/drawing/2014/main" id="{63040041-8C2D-91A6-D2A8-1AE7FAD6852E}"/>
                  </a:ext>
                </a:extLst>
              </p:cNvPr>
              <p:cNvGrpSpPr/>
              <p:nvPr/>
            </p:nvGrpSpPr>
            <p:grpSpPr>
              <a:xfrm>
                <a:off x="8024001" y="5861985"/>
                <a:ext cx="2099298" cy="653181"/>
                <a:chOff x="1950355" y="6161115"/>
                <a:chExt cx="2099298" cy="653181"/>
              </a:xfrm>
            </p:grpSpPr>
            <p:sp>
              <p:nvSpPr>
                <p:cNvPr id="243" name="TextBox 242">
                  <a:extLst>
                    <a:ext uri="{FF2B5EF4-FFF2-40B4-BE49-F238E27FC236}">
                      <a16:creationId xmlns:a16="http://schemas.microsoft.com/office/drawing/2014/main" id="{B0203E54-C110-59E1-66C8-5628F9788758}"/>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44" name="Double Bracket 243">
                  <a:extLst>
                    <a:ext uri="{FF2B5EF4-FFF2-40B4-BE49-F238E27FC236}">
                      <a16:creationId xmlns:a16="http://schemas.microsoft.com/office/drawing/2014/main" id="{9B469134-62FD-7AC8-D609-DC66BBC88C28}"/>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9" name="Rectangle 228">
                <a:extLst>
                  <a:ext uri="{FF2B5EF4-FFF2-40B4-BE49-F238E27FC236}">
                    <a16:creationId xmlns:a16="http://schemas.microsoft.com/office/drawing/2014/main" id="{21EF7ED3-664C-1D73-51E4-F8215BFD3878}"/>
                  </a:ext>
                </a:extLst>
              </p:cNvPr>
              <p:cNvSpPr/>
              <p:nvPr/>
            </p:nvSpPr>
            <p:spPr>
              <a:xfrm>
                <a:off x="226207" y="6904896"/>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BEFB1E90-B00A-E750-E716-DC527D77AF36}"/>
                  </a:ext>
                </a:extLst>
              </p:cNvPr>
              <p:cNvGrpSpPr/>
              <p:nvPr/>
            </p:nvGrpSpPr>
            <p:grpSpPr>
              <a:xfrm>
                <a:off x="21227" y="5824831"/>
                <a:ext cx="11331046" cy="905413"/>
                <a:chOff x="21227" y="5810763"/>
                <a:chExt cx="11331046" cy="905413"/>
              </a:xfrm>
            </p:grpSpPr>
            <p:grpSp>
              <p:nvGrpSpPr>
                <p:cNvPr id="231" name="Group 230">
                  <a:extLst>
                    <a:ext uri="{FF2B5EF4-FFF2-40B4-BE49-F238E27FC236}">
                      <a16:creationId xmlns:a16="http://schemas.microsoft.com/office/drawing/2014/main" id="{58EADF8A-1655-4CC0-8F89-36733E295AB3}"/>
                    </a:ext>
                  </a:extLst>
                </p:cNvPr>
                <p:cNvGrpSpPr/>
                <p:nvPr/>
              </p:nvGrpSpPr>
              <p:grpSpPr>
                <a:xfrm>
                  <a:off x="21227" y="5810763"/>
                  <a:ext cx="10759055" cy="905413"/>
                  <a:chOff x="21227" y="5810763"/>
                  <a:chExt cx="10759055" cy="905413"/>
                </a:xfrm>
              </p:grpSpPr>
              <p:sp>
                <p:nvSpPr>
                  <p:cNvPr id="233" name="TextBox 232">
                    <a:extLst>
                      <a:ext uri="{FF2B5EF4-FFF2-40B4-BE49-F238E27FC236}">
                        <a16:creationId xmlns:a16="http://schemas.microsoft.com/office/drawing/2014/main" id="{0E0A3756-5D38-A46E-A347-753796D589BE}"/>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sp>
                <p:nvSpPr>
                  <p:cNvPr id="234" name="TextBox 233">
                    <a:extLst>
                      <a:ext uri="{FF2B5EF4-FFF2-40B4-BE49-F238E27FC236}">
                        <a16:creationId xmlns:a16="http://schemas.microsoft.com/office/drawing/2014/main" id="{242A04CD-0386-9B8E-FEC8-FDB76C247ADD}"/>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235" name="Double Brace 234">
                    <a:extLst>
                      <a:ext uri="{FF2B5EF4-FFF2-40B4-BE49-F238E27FC236}">
                        <a16:creationId xmlns:a16="http://schemas.microsoft.com/office/drawing/2014/main" id="{10E66454-D78E-C932-2AC6-36711257978E}"/>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6" name="Group 235">
                    <a:extLst>
                      <a:ext uri="{FF2B5EF4-FFF2-40B4-BE49-F238E27FC236}">
                        <a16:creationId xmlns:a16="http://schemas.microsoft.com/office/drawing/2014/main" id="{32D93565-0885-030F-6B75-761163093AB9}"/>
                      </a:ext>
                    </a:extLst>
                  </p:cNvPr>
                  <p:cNvGrpSpPr/>
                  <p:nvPr/>
                </p:nvGrpSpPr>
                <p:grpSpPr>
                  <a:xfrm>
                    <a:off x="3075115" y="5885179"/>
                    <a:ext cx="2099298" cy="653181"/>
                    <a:chOff x="1950355" y="6161115"/>
                    <a:chExt cx="2099298" cy="653181"/>
                  </a:xfrm>
                </p:grpSpPr>
                <p:sp>
                  <p:nvSpPr>
                    <p:cNvPr id="241" name="TextBox 240">
                      <a:extLst>
                        <a:ext uri="{FF2B5EF4-FFF2-40B4-BE49-F238E27FC236}">
                          <a16:creationId xmlns:a16="http://schemas.microsoft.com/office/drawing/2014/main" id="{BAF6EADA-79B5-0615-A530-9E5EBFD8303D}"/>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42" name="Double Bracket 241">
                      <a:extLst>
                        <a:ext uri="{FF2B5EF4-FFF2-40B4-BE49-F238E27FC236}">
                          <a16:creationId xmlns:a16="http://schemas.microsoft.com/office/drawing/2014/main" id="{FA19AF7C-921A-46B3-E0DA-01036718D300}"/>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 name="Group 236">
                    <a:extLst>
                      <a:ext uri="{FF2B5EF4-FFF2-40B4-BE49-F238E27FC236}">
                        <a16:creationId xmlns:a16="http://schemas.microsoft.com/office/drawing/2014/main" id="{129F254F-0A31-C2C2-7169-74B0D718D50B}"/>
                      </a:ext>
                    </a:extLst>
                  </p:cNvPr>
                  <p:cNvGrpSpPr/>
                  <p:nvPr/>
                </p:nvGrpSpPr>
                <p:grpSpPr>
                  <a:xfrm>
                    <a:off x="1214895" y="5892029"/>
                    <a:ext cx="2099298" cy="653181"/>
                    <a:chOff x="1950355" y="6161115"/>
                    <a:chExt cx="2099298" cy="653181"/>
                  </a:xfrm>
                </p:grpSpPr>
                <p:sp>
                  <p:nvSpPr>
                    <p:cNvPr id="239" name="TextBox 238">
                      <a:extLst>
                        <a:ext uri="{FF2B5EF4-FFF2-40B4-BE49-F238E27FC236}">
                          <a16:creationId xmlns:a16="http://schemas.microsoft.com/office/drawing/2014/main" id="{BBB6FE41-68B2-7093-E4AD-A55FDA5D400F}"/>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40" name="Double Bracket 239">
                      <a:extLst>
                        <a:ext uri="{FF2B5EF4-FFF2-40B4-BE49-F238E27FC236}">
                          <a16:creationId xmlns:a16="http://schemas.microsoft.com/office/drawing/2014/main" id="{B2BB3163-C9EC-CE58-8490-1CED0F13F4B0}"/>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8" name="Double Brace 237">
                    <a:extLst>
                      <a:ext uri="{FF2B5EF4-FFF2-40B4-BE49-F238E27FC236}">
                        <a16:creationId xmlns:a16="http://schemas.microsoft.com/office/drawing/2014/main" id="{1450B534-A4F5-9FBF-1AC5-223AF42BEA66}"/>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2" name="TextBox 231">
                  <a:extLst>
                    <a:ext uri="{FF2B5EF4-FFF2-40B4-BE49-F238E27FC236}">
                      <a16:creationId xmlns:a16="http://schemas.microsoft.com/office/drawing/2014/main" id="{9290AC49-E4E2-262A-D971-E9650A1C867A}"/>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grpSp>
      <p:grpSp>
        <p:nvGrpSpPr>
          <p:cNvPr id="247" name="Group 246">
            <a:extLst>
              <a:ext uri="{FF2B5EF4-FFF2-40B4-BE49-F238E27FC236}">
                <a16:creationId xmlns:a16="http://schemas.microsoft.com/office/drawing/2014/main" id="{3F032F2A-62CB-6B10-3656-E8B0CBA83DBB}"/>
              </a:ext>
            </a:extLst>
          </p:cNvPr>
          <p:cNvGrpSpPr/>
          <p:nvPr/>
        </p:nvGrpSpPr>
        <p:grpSpPr>
          <a:xfrm>
            <a:off x="684904" y="5737811"/>
            <a:ext cx="12391647" cy="1206038"/>
            <a:chOff x="44193" y="1832554"/>
            <a:chExt cx="12391647" cy="1206038"/>
          </a:xfrm>
        </p:grpSpPr>
        <p:sp>
          <p:nvSpPr>
            <p:cNvPr id="248" name="Rectangle 247">
              <a:extLst>
                <a:ext uri="{FF2B5EF4-FFF2-40B4-BE49-F238E27FC236}">
                  <a16:creationId xmlns:a16="http://schemas.microsoft.com/office/drawing/2014/main" id="{B9495DD1-7E5D-000B-E54A-4A85619B7FBB}"/>
                </a:ext>
              </a:extLst>
            </p:cNvPr>
            <p:cNvSpPr/>
            <p:nvPr/>
          </p:nvSpPr>
          <p:spPr>
            <a:xfrm>
              <a:off x="44193" y="1832554"/>
              <a:ext cx="12391647" cy="120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248">
              <a:extLst>
                <a:ext uri="{FF2B5EF4-FFF2-40B4-BE49-F238E27FC236}">
                  <a16:creationId xmlns:a16="http://schemas.microsoft.com/office/drawing/2014/main" id="{35504E99-3A89-A4C5-4C9C-BE7B98D7C00D}"/>
                </a:ext>
              </a:extLst>
            </p:cNvPr>
            <p:cNvGrpSpPr/>
            <p:nvPr/>
          </p:nvGrpSpPr>
          <p:grpSpPr>
            <a:xfrm>
              <a:off x="700582" y="2051917"/>
              <a:ext cx="11331046" cy="942420"/>
              <a:chOff x="700582" y="2051917"/>
              <a:chExt cx="11331046" cy="942420"/>
            </a:xfrm>
          </p:grpSpPr>
          <p:grpSp>
            <p:nvGrpSpPr>
              <p:cNvPr id="250" name="Group 249">
                <a:extLst>
                  <a:ext uri="{FF2B5EF4-FFF2-40B4-BE49-F238E27FC236}">
                    <a16:creationId xmlns:a16="http://schemas.microsoft.com/office/drawing/2014/main" id="{F3ECAFBE-3AC5-D73D-DE6F-D0D91991CB0E}"/>
                  </a:ext>
                </a:extLst>
              </p:cNvPr>
              <p:cNvGrpSpPr/>
              <p:nvPr/>
            </p:nvGrpSpPr>
            <p:grpSpPr>
              <a:xfrm>
                <a:off x="700582" y="2051917"/>
                <a:ext cx="11331046" cy="942420"/>
                <a:chOff x="21227" y="5824831"/>
                <a:chExt cx="11331046" cy="905413"/>
              </a:xfrm>
            </p:grpSpPr>
            <p:grpSp>
              <p:nvGrpSpPr>
                <p:cNvPr id="252" name="Group 251">
                  <a:extLst>
                    <a:ext uri="{FF2B5EF4-FFF2-40B4-BE49-F238E27FC236}">
                      <a16:creationId xmlns:a16="http://schemas.microsoft.com/office/drawing/2014/main" id="{E0BE88E5-4FE8-DCAF-1715-02F9B26B6852}"/>
                    </a:ext>
                  </a:extLst>
                </p:cNvPr>
                <p:cNvGrpSpPr/>
                <p:nvPr/>
              </p:nvGrpSpPr>
              <p:grpSpPr>
                <a:xfrm>
                  <a:off x="6115872" y="5861985"/>
                  <a:ext cx="2099298" cy="653181"/>
                  <a:chOff x="1950355" y="6161115"/>
                  <a:chExt cx="2099298" cy="653181"/>
                </a:xfrm>
              </p:grpSpPr>
              <p:sp>
                <p:nvSpPr>
                  <p:cNvPr id="284" name="TextBox 283">
                    <a:extLst>
                      <a:ext uri="{FF2B5EF4-FFF2-40B4-BE49-F238E27FC236}">
                        <a16:creationId xmlns:a16="http://schemas.microsoft.com/office/drawing/2014/main" id="{883B965F-BD03-48E3-1D86-FFD291B6F70C}"/>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85" name="Double Bracket 284">
                    <a:extLst>
                      <a:ext uri="{FF2B5EF4-FFF2-40B4-BE49-F238E27FC236}">
                        <a16:creationId xmlns:a16="http://schemas.microsoft.com/office/drawing/2014/main" id="{A58CCB1A-1ABE-D943-B273-A30901DE25DF}"/>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3" name="Double Bracket 252">
                  <a:extLst>
                    <a:ext uri="{FF2B5EF4-FFF2-40B4-BE49-F238E27FC236}">
                      <a16:creationId xmlns:a16="http://schemas.microsoft.com/office/drawing/2014/main" id="{AF0EADBD-98ED-55C6-9C3E-1B2A2EE119BE}"/>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4" name="Group 253">
                  <a:extLst>
                    <a:ext uri="{FF2B5EF4-FFF2-40B4-BE49-F238E27FC236}">
                      <a16:creationId xmlns:a16="http://schemas.microsoft.com/office/drawing/2014/main" id="{A8A07DF1-9E55-F4E7-D378-C30CA6DE8E7D}"/>
                    </a:ext>
                  </a:extLst>
                </p:cNvPr>
                <p:cNvGrpSpPr/>
                <p:nvPr/>
              </p:nvGrpSpPr>
              <p:grpSpPr>
                <a:xfrm>
                  <a:off x="8024001" y="5861985"/>
                  <a:ext cx="2099298" cy="653181"/>
                  <a:chOff x="1950355" y="6161115"/>
                  <a:chExt cx="2099298" cy="653181"/>
                </a:xfrm>
              </p:grpSpPr>
              <p:sp>
                <p:nvSpPr>
                  <p:cNvPr id="282" name="TextBox 281">
                    <a:extLst>
                      <a:ext uri="{FF2B5EF4-FFF2-40B4-BE49-F238E27FC236}">
                        <a16:creationId xmlns:a16="http://schemas.microsoft.com/office/drawing/2014/main" id="{A0CF6511-88BB-0D65-DA45-330962E09154}"/>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83" name="Double Bracket 282">
                    <a:extLst>
                      <a:ext uri="{FF2B5EF4-FFF2-40B4-BE49-F238E27FC236}">
                        <a16:creationId xmlns:a16="http://schemas.microsoft.com/office/drawing/2014/main" id="{356C0ACA-3EC7-891A-7B29-2E78BAAD0FAE}"/>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Group 254">
                  <a:extLst>
                    <a:ext uri="{FF2B5EF4-FFF2-40B4-BE49-F238E27FC236}">
                      <a16:creationId xmlns:a16="http://schemas.microsoft.com/office/drawing/2014/main" id="{D6131991-5BF7-E7E8-115B-4CD3C498C5BD}"/>
                    </a:ext>
                  </a:extLst>
                </p:cNvPr>
                <p:cNvGrpSpPr/>
                <p:nvPr/>
              </p:nvGrpSpPr>
              <p:grpSpPr>
                <a:xfrm>
                  <a:off x="21227" y="5824831"/>
                  <a:ext cx="11331046" cy="905413"/>
                  <a:chOff x="21227" y="5810763"/>
                  <a:chExt cx="11331046" cy="905413"/>
                </a:xfrm>
              </p:grpSpPr>
              <p:grpSp>
                <p:nvGrpSpPr>
                  <p:cNvPr id="256" name="Group 255">
                    <a:extLst>
                      <a:ext uri="{FF2B5EF4-FFF2-40B4-BE49-F238E27FC236}">
                        <a16:creationId xmlns:a16="http://schemas.microsoft.com/office/drawing/2014/main" id="{B325B6A8-C264-993B-B161-4B0114C609EC}"/>
                      </a:ext>
                    </a:extLst>
                  </p:cNvPr>
                  <p:cNvGrpSpPr/>
                  <p:nvPr/>
                </p:nvGrpSpPr>
                <p:grpSpPr>
                  <a:xfrm>
                    <a:off x="21227" y="5810763"/>
                    <a:ext cx="10759055" cy="905413"/>
                    <a:chOff x="21227" y="5810763"/>
                    <a:chExt cx="10759055" cy="905413"/>
                  </a:xfrm>
                </p:grpSpPr>
                <p:sp>
                  <p:nvSpPr>
                    <p:cNvPr id="272" name="TextBox 271">
                      <a:extLst>
                        <a:ext uri="{FF2B5EF4-FFF2-40B4-BE49-F238E27FC236}">
                          <a16:creationId xmlns:a16="http://schemas.microsoft.com/office/drawing/2014/main" id="{F8C30D10-8A87-63A4-80D6-ECCB0FD93765}"/>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sp>
                  <p:nvSpPr>
                    <p:cNvPr id="273" name="TextBox 272">
                      <a:extLst>
                        <a:ext uri="{FF2B5EF4-FFF2-40B4-BE49-F238E27FC236}">
                          <a16:creationId xmlns:a16="http://schemas.microsoft.com/office/drawing/2014/main" id="{677222F6-9938-9D85-3294-FCE04C2A7509}"/>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274" name="Double Brace 273">
                      <a:extLst>
                        <a:ext uri="{FF2B5EF4-FFF2-40B4-BE49-F238E27FC236}">
                          <a16:creationId xmlns:a16="http://schemas.microsoft.com/office/drawing/2014/main" id="{7453F719-1E72-9ED9-8FD6-5AD5FBBD90EC}"/>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5" name="Group 274">
                      <a:extLst>
                        <a:ext uri="{FF2B5EF4-FFF2-40B4-BE49-F238E27FC236}">
                          <a16:creationId xmlns:a16="http://schemas.microsoft.com/office/drawing/2014/main" id="{A0308C64-BBF3-37BA-09FB-5B272E431BF5}"/>
                        </a:ext>
                      </a:extLst>
                    </p:cNvPr>
                    <p:cNvGrpSpPr/>
                    <p:nvPr/>
                  </p:nvGrpSpPr>
                  <p:grpSpPr>
                    <a:xfrm>
                      <a:off x="3075115" y="5885179"/>
                      <a:ext cx="2099298" cy="653181"/>
                      <a:chOff x="1950355" y="6161115"/>
                      <a:chExt cx="2099298" cy="653181"/>
                    </a:xfrm>
                  </p:grpSpPr>
                  <p:sp>
                    <p:nvSpPr>
                      <p:cNvPr id="280" name="TextBox 279">
                        <a:extLst>
                          <a:ext uri="{FF2B5EF4-FFF2-40B4-BE49-F238E27FC236}">
                            <a16:creationId xmlns:a16="http://schemas.microsoft.com/office/drawing/2014/main" id="{120D4C98-C03C-1A9F-0BA2-6E114EE34BB3}"/>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81" name="Double Bracket 280">
                        <a:extLst>
                          <a:ext uri="{FF2B5EF4-FFF2-40B4-BE49-F238E27FC236}">
                            <a16:creationId xmlns:a16="http://schemas.microsoft.com/office/drawing/2014/main" id="{0514A29D-36E2-4159-6223-5EBB5A3C075D}"/>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6" name="Group 275">
                      <a:extLst>
                        <a:ext uri="{FF2B5EF4-FFF2-40B4-BE49-F238E27FC236}">
                          <a16:creationId xmlns:a16="http://schemas.microsoft.com/office/drawing/2014/main" id="{56622EA7-6817-44B4-B699-AA1E4870F7F1}"/>
                        </a:ext>
                      </a:extLst>
                    </p:cNvPr>
                    <p:cNvGrpSpPr/>
                    <p:nvPr/>
                  </p:nvGrpSpPr>
                  <p:grpSpPr>
                    <a:xfrm>
                      <a:off x="1214895" y="5892029"/>
                      <a:ext cx="2099298" cy="653181"/>
                      <a:chOff x="1950355" y="6161115"/>
                      <a:chExt cx="2099298" cy="653181"/>
                    </a:xfrm>
                  </p:grpSpPr>
                  <p:sp>
                    <p:nvSpPr>
                      <p:cNvPr id="278" name="TextBox 277">
                        <a:extLst>
                          <a:ext uri="{FF2B5EF4-FFF2-40B4-BE49-F238E27FC236}">
                            <a16:creationId xmlns:a16="http://schemas.microsoft.com/office/drawing/2014/main" id="{49DC8909-0068-4346-8268-D3D238AC9CE2}"/>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279" name="Double Bracket 278">
                        <a:extLst>
                          <a:ext uri="{FF2B5EF4-FFF2-40B4-BE49-F238E27FC236}">
                            <a16:creationId xmlns:a16="http://schemas.microsoft.com/office/drawing/2014/main" id="{CF2121A3-4EA9-4A57-01D6-23981CDD476B}"/>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7" name="Double Brace 276">
                      <a:extLst>
                        <a:ext uri="{FF2B5EF4-FFF2-40B4-BE49-F238E27FC236}">
                          <a16:creationId xmlns:a16="http://schemas.microsoft.com/office/drawing/2014/main" id="{1DC24137-6F9A-8E41-03D5-30298729C936}"/>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2" name="TextBox 261">
                    <a:extLst>
                      <a:ext uri="{FF2B5EF4-FFF2-40B4-BE49-F238E27FC236}">
                        <a16:creationId xmlns:a16="http://schemas.microsoft.com/office/drawing/2014/main" id="{C1B4BFD4-FEB7-5C1B-6F2C-FB9947B491BB}"/>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sp>
            <p:nvSpPr>
              <p:cNvPr id="251" name="Rectangle 250">
                <a:extLst>
                  <a:ext uri="{FF2B5EF4-FFF2-40B4-BE49-F238E27FC236}">
                    <a16:creationId xmlns:a16="http://schemas.microsoft.com/office/drawing/2014/main" id="{CD07FEC2-A755-A077-C039-4B94C20FD435}"/>
                  </a:ext>
                </a:extLst>
              </p:cNvPr>
              <p:cNvSpPr/>
              <p:nvPr/>
            </p:nvSpPr>
            <p:spPr>
              <a:xfrm>
                <a:off x="8748122" y="2104694"/>
                <a:ext cx="1786910" cy="609078"/>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285">
            <a:extLst>
              <a:ext uri="{FF2B5EF4-FFF2-40B4-BE49-F238E27FC236}">
                <a16:creationId xmlns:a16="http://schemas.microsoft.com/office/drawing/2014/main" id="{E671B32C-811A-C9F1-F5F4-3074B699903D}"/>
              </a:ext>
            </a:extLst>
          </p:cNvPr>
          <p:cNvGrpSpPr/>
          <p:nvPr/>
        </p:nvGrpSpPr>
        <p:grpSpPr>
          <a:xfrm>
            <a:off x="209054" y="5840908"/>
            <a:ext cx="13004674" cy="1958306"/>
            <a:chOff x="-365760" y="3271030"/>
            <a:chExt cx="13004674" cy="1958306"/>
          </a:xfrm>
        </p:grpSpPr>
        <p:sp>
          <p:nvSpPr>
            <p:cNvPr id="287" name="Rectangle 286">
              <a:extLst>
                <a:ext uri="{FF2B5EF4-FFF2-40B4-BE49-F238E27FC236}">
                  <a16:creationId xmlns:a16="http://schemas.microsoft.com/office/drawing/2014/main" id="{A6A3C45D-0A1A-48FE-D22E-40B309382EE9}"/>
                </a:ext>
              </a:extLst>
            </p:cNvPr>
            <p:cNvSpPr/>
            <p:nvPr/>
          </p:nvSpPr>
          <p:spPr>
            <a:xfrm>
              <a:off x="-365760" y="3271030"/>
              <a:ext cx="12436651" cy="1235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053D6D8D-CB30-C631-2EF4-FB657C55FAB1}"/>
                </a:ext>
              </a:extLst>
            </p:cNvPr>
            <p:cNvGrpSpPr/>
            <p:nvPr/>
          </p:nvGrpSpPr>
          <p:grpSpPr>
            <a:xfrm>
              <a:off x="750395" y="3377802"/>
              <a:ext cx="11888519" cy="1851534"/>
              <a:chOff x="188245" y="3982730"/>
              <a:chExt cx="11888519" cy="1851534"/>
            </a:xfrm>
          </p:grpSpPr>
          <p:grpSp>
            <p:nvGrpSpPr>
              <p:cNvPr id="289" name="Group 288">
                <a:extLst>
                  <a:ext uri="{FF2B5EF4-FFF2-40B4-BE49-F238E27FC236}">
                    <a16:creationId xmlns:a16="http://schemas.microsoft.com/office/drawing/2014/main" id="{99A186ED-F439-881A-9F7D-81EEB36B230D}"/>
                  </a:ext>
                </a:extLst>
              </p:cNvPr>
              <p:cNvGrpSpPr/>
              <p:nvPr/>
            </p:nvGrpSpPr>
            <p:grpSpPr>
              <a:xfrm>
                <a:off x="188245" y="4024363"/>
                <a:ext cx="11331046" cy="1809901"/>
                <a:chOff x="21227" y="5824831"/>
                <a:chExt cx="11331046" cy="1809901"/>
              </a:xfrm>
            </p:grpSpPr>
            <p:grpSp>
              <p:nvGrpSpPr>
                <p:cNvPr id="295" name="Group 294">
                  <a:extLst>
                    <a:ext uri="{FF2B5EF4-FFF2-40B4-BE49-F238E27FC236}">
                      <a16:creationId xmlns:a16="http://schemas.microsoft.com/office/drawing/2014/main" id="{9686AE50-45E6-4C1A-6EDB-FF6316DC29D4}"/>
                    </a:ext>
                  </a:extLst>
                </p:cNvPr>
                <p:cNvGrpSpPr/>
                <p:nvPr/>
              </p:nvGrpSpPr>
              <p:grpSpPr>
                <a:xfrm>
                  <a:off x="6115872" y="5861985"/>
                  <a:ext cx="2099298" cy="653181"/>
                  <a:chOff x="1950355" y="6161115"/>
                  <a:chExt cx="2099298" cy="653181"/>
                </a:xfrm>
              </p:grpSpPr>
              <p:sp>
                <p:nvSpPr>
                  <p:cNvPr id="314" name="TextBox 313">
                    <a:extLst>
                      <a:ext uri="{FF2B5EF4-FFF2-40B4-BE49-F238E27FC236}">
                        <a16:creationId xmlns:a16="http://schemas.microsoft.com/office/drawing/2014/main" id="{C07F4E3D-F4E8-CCF0-31CC-4B0521315719}"/>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15" name="Double Bracket 314">
                    <a:extLst>
                      <a:ext uri="{FF2B5EF4-FFF2-40B4-BE49-F238E27FC236}">
                        <a16:creationId xmlns:a16="http://schemas.microsoft.com/office/drawing/2014/main" id="{6035C2A4-5BEF-B176-9DEC-719E1590082D}"/>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6" name="Double Bracket 295">
                  <a:extLst>
                    <a:ext uri="{FF2B5EF4-FFF2-40B4-BE49-F238E27FC236}">
                      <a16:creationId xmlns:a16="http://schemas.microsoft.com/office/drawing/2014/main" id="{155C2B0D-4F5C-B7A2-C9C0-025108FC5929}"/>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7" name="Group 296">
                  <a:extLst>
                    <a:ext uri="{FF2B5EF4-FFF2-40B4-BE49-F238E27FC236}">
                      <a16:creationId xmlns:a16="http://schemas.microsoft.com/office/drawing/2014/main" id="{1493D8C9-12FE-EABE-2B5A-E0FA66A8721E}"/>
                    </a:ext>
                  </a:extLst>
                </p:cNvPr>
                <p:cNvGrpSpPr/>
                <p:nvPr/>
              </p:nvGrpSpPr>
              <p:grpSpPr>
                <a:xfrm>
                  <a:off x="8024001" y="5861985"/>
                  <a:ext cx="2099298" cy="653181"/>
                  <a:chOff x="1950355" y="6161115"/>
                  <a:chExt cx="2099298" cy="653181"/>
                </a:xfrm>
              </p:grpSpPr>
              <p:sp>
                <p:nvSpPr>
                  <p:cNvPr id="312" name="TextBox 311">
                    <a:extLst>
                      <a:ext uri="{FF2B5EF4-FFF2-40B4-BE49-F238E27FC236}">
                        <a16:creationId xmlns:a16="http://schemas.microsoft.com/office/drawing/2014/main" id="{8E2F348E-5157-27DB-82D6-C2706721BB7C}"/>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13" name="Double Bracket 312">
                    <a:extLst>
                      <a:ext uri="{FF2B5EF4-FFF2-40B4-BE49-F238E27FC236}">
                        <a16:creationId xmlns:a16="http://schemas.microsoft.com/office/drawing/2014/main" id="{2FD2C0AB-2273-3860-7129-0A22DC573AA1}"/>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8" name="Rectangle 297">
                  <a:extLst>
                    <a:ext uri="{FF2B5EF4-FFF2-40B4-BE49-F238E27FC236}">
                      <a16:creationId xmlns:a16="http://schemas.microsoft.com/office/drawing/2014/main" id="{151598C7-7BFB-7FEE-EF44-0AA12F369E9C}"/>
                    </a:ext>
                  </a:extLst>
                </p:cNvPr>
                <p:cNvSpPr/>
                <p:nvPr/>
              </p:nvSpPr>
              <p:spPr>
                <a:xfrm>
                  <a:off x="226207" y="6904896"/>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a:extLst>
                    <a:ext uri="{FF2B5EF4-FFF2-40B4-BE49-F238E27FC236}">
                      <a16:creationId xmlns:a16="http://schemas.microsoft.com/office/drawing/2014/main" id="{A2F7550B-53AF-954E-3A20-FC39B726EF5C}"/>
                    </a:ext>
                  </a:extLst>
                </p:cNvPr>
                <p:cNvGrpSpPr/>
                <p:nvPr/>
              </p:nvGrpSpPr>
              <p:grpSpPr>
                <a:xfrm>
                  <a:off x="21227" y="5824831"/>
                  <a:ext cx="11331046" cy="905413"/>
                  <a:chOff x="21227" y="5810763"/>
                  <a:chExt cx="11331046" cy="905413"/>
                </a:xfrm>
              </p:grpSpPr>
              <p:grpSp>
                <p:nvGrpSpPr>
                  <p:cNvPr id="300" name="Group 299">
                    <a:extLst>
                      <a:ext uri="{FF2B5EF4-FFF2-40B4-BE49-F238E27FC236}">
                        <a16:creationId xmlns:a16="http://schemas.microsoft.com/office/drawing/2014/main" id="{5A3D23D6-9122-F302-FBFC-D386F8A21B76}"/>
                      </a:ext>
                    </a:extLst>
                  </p:cNvPr>
                  <p:cNvGrpSpPr/>
                  <p:nvPr/>
                </p:nvGrpSpPr>
                <p:grpSpPr>
                  <a:xfrm>
                    <a:off x="21227" y="5810763"/>
                    <a:ext cx="10759055" cy="905413"/>
                    <a:chOff x="21227" y="5810763"/>
                    <a:chExt cx="10759055" cy="905413"/>
                  </a:xfrm>
                </p:grpSpPr>
                <p:sp>
                  <p:nvSpPr>
                    <p:cNvPr id="302" name="TextBox 301">
                      <a:extLst>
                        <a:ext uri="{FF2B5EF4-FFF2-40B4-BE49-F238E27FC236}">
                          <a16:creationId xmlns:a16="http://schemas.microsoft.com/office/drawing/2014/main" id="{1CF1D0CD-68C8-DEBC-89EB-7C7D5DA11BE2}"/>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sp>
                  <p:nvSpPr>
                    <p:cNvPr id="303" name="TextBox 302">
                      <a:extLst>
                        <a:ext uri="{FF2B5EF4-FFF2-40B4-BE49-F238E27FC236}">
                          <a16:creationId xmlns:a16="http://schemas.microsoft.com/office/drawing/2014/main" id="{4EFB33B1-8C07-7575-EC0C-4FC2BF89895D}"/>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304" name="Double Brace 303">
                      <a:extLst>
                        <a:ext uri="{FF2B5EF4-FFF2-40B4-BE49-F238E27FC236}">
                          <a16:creationId xmlns:a16="http://schemas.microsoft.com/office/drawing/2014/main" id="{08E9323D-9614-34ED-FF3C-231292A22F42}"/>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5" name="Group 304">
                      <a:extLst>
                        <a:ext uri="{FF2B5EF4-FFF2-40B4-BE49-F238E27FC236}">
                          <a16:creationId xmlns:a16="http://schemas.microsoft.com/office/drawing/2014/main" id="{3F6730B4-6B39-1FEB-8B16-0030CFAF775D}"/>
                        </a:ext>
                      </a:extLst>
                    </p:cNvPr>
                    <p:cNvGrpSpPr/>
                    <p:nvPr/>
                  </p:nvGrpSpPr>
                  <p:grpSpPr>
                    <a:xfrm>
                      <a:off x="3075115" y="5885179"/>
                      <a:ext cx="2099298" cy="653181"/>
                      <a:chOff x="1950355" y="6161115"/>
                      <a:chExt cx="2099298" cy="653181"/>
                    </a:xfrm>
                  </p:grpSpPr>
                  <p:sp>
                    <p:nvSpPr>
                      <p:cNvPr id="310" name="TextBox 309">
                        <a:extLst>
                          <a:ext uri="{FF2B5EF4-FFF2-40B4-BE49-F238E27FC236}">
                            <a16:creationId xmlns:a16="http://schemas.microsoft.com/office/drawing/2014/main" id="{3AF85C04-EEF8-1BE1-443A-24E2D5033431}"/>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11" name="Double Bracket 310">
                        <a:extLst>
                          <a:ext uri="{FF2B5EF4-FFF2-40B4-BE49-F238E27FC236}">
                            <a16:creationId xmlns:a16="http://schemas.microsoft.com/office/drawing/2014/main" id="{4E52B4B8-21C1-B33F-39ED-D6572419F8E0}"/>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6" name="Group 305">
                      <a:extLst>
                        <a:ext uri="{FF2B5EF4-FFF2-40B4-BE49-F238E27FC236}">
                          <a16:creationId xmlns:a16="http://schemas.microsoft.com/office/drawing/2014/main" id="{5C5CEEB7-4336-C54D-EC76-4F55AE9C6BDA}"/>
                        </a:ext>
                      </a:extLst>
                    </p:cNvPr>
                    <p:cNvGrpSpPr/>
                    <p:nvPr/>
                  </p:nvGrpSpPr>
                  <p:grpSpPr>
                    <a:xfrm>
                      <a:off x="1214895" y="5892029"/>
                      <a:ext cx="2099298" cy="653181"/>
                      <a:chOff x="1950355" y="6161115"/>
                      <a:chExt cx="2099298" cy="653181"/>
                    </a:xfrm>
                  </p:grpSpPr>
                  <p:sp>
                    <p:nvSpPr>
                      <p:cNvPr id="308" name="TextBox 307">
                        <a:extLst>
                          <a:ext uri="{FF2B5EF4-FFF2-40B4-BE49-F238E27FC236}">
                            <a16:creationId xmlns:a16="http://schemas.microsoft.com/office/drawing/2014/main" id="{79C03800-3228-33F1-39EC-829E73B346FA}"/>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09" name="Double Bracket 308">
                        <a:extLst>
                          <a:ext uri="{FF2B5EF4-FFF2-40B4-BE49-F238E27FC236}">
                            <a16:creationId xmlns:a16="http://schemas.microsoft.com/office/drawing/2014/main" id="{9E557E4A-FCC9-DC0E-5871-8F403B72A185}"/>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7" name="Double Brace 306">
                      <a:extLst>
                        <a:ext uri="{FF2B5EF4-FFF2-40B4-BE49-F238E27FC236}">
                          <a16:creationId xmlns:a16="http://schemas.microsoft.com/office/drawing/2014/main" id="{35F298D0-61CE-5F2A-878A-5D8BB321BCF7}"/>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1" name="TextBox 300">
                    <a:extLst>
                      <a:ext uri="{FF2B5EF4-FFF2-40B4-BE49-F238E27FC236}">
                        <a16:creationId xmlns:a16="http://schemas.microsoft.com/office/drawing/2014/main" id="{969DC9A7-A5CF-9AF7-0DA8-0AA82B9DEB42}"/>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grpSp>
            <p:nvGrpSpPr>
              <p:cNvPr id="290" name="Group 289">
                <a:extLst>
                  <a:ext uri="{FF2B5EF4-FFF2-40B4-BE49-F238E27FC236}">
                    <a16:creationId xmlns:a16="http://schemas.microsoft.com/office/drawing/2014/main" id="{42C266B4-7C6D-8699-16A7-5B4AF0CE7A53}"/>
                  </a:ext>
                </a:extLst>
              </p:cNvPr>
              <p:cNvGrpSpPr/>
              <p:nvPr/>
            </p:nvGrpSpPr>
            <p:grpSpPr>
              <a:xfrm>
                <a:off x="8161012" y="3982730"/>
                <a:ext cx="3915752" cy="1102906"/>
                <a:chOff x="7660530" y="5752113"/>
                <a:chExt cx="3483782" cy="1102906"/>
              </a:xfrm>
            </p:grpSpPr>
            <p:sp>
              <p:nvSpPr>
                <p:cNvPr id="291" name="Rectangle 290">
                  <a:extLst>
                    <a:ext uri="{FF2B5EF4-FFF2-40B4-BE49-F238E27FC236}">
                      <a16:creationId xmlns:a16="http://schemas.microsoft.com/office/drawing/2014/main" id="{DDB1E0BB-F4B2-7F2F-DE34-0E615C36B1C0}"/>
                    </a:ext>
                  </a:extLst>
                </p:cNvPr>
                <p:cNvSpPr/>
                <p:nvPr/>
              </p:nvSpPr>
              <p:spPr>
                <a:xfrm>
                  <a:off x="7660530" y="5752113"/>
                  <a:ext cx="3483782" cy="11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a:extLst>
                    <a:ext uri="{FF2B5EF4-FFF2-40B4-BE49-F238E27FC236}">
                      <a16:creationId xmlns:a16="http://schemas.microsoft.com/office/drawing/2014/main" id="{631CC84A-7B97-6F14-3BD2-759436BC3822}"/>
                    </a:ext>
                  </a:extLst>
                </p:cNvPr>
                <p:cNvGrpSpPr/>
                <p:nvPr/>
              </p:nvGrpSpPr>
              <p:grpSpPr>
                <a:xfrm>
                  <a:off x="7687227" y="5774604"/>
                  <a:ext cx="502697" cy="876007"/>
                  <a:chOff x="8864129" y="4722152"/>
                  <a:chExt cx="502697" cy="876007"/>
                </a:xfrm>
              </p:grpSpPr>
              <p:sp>
                <p:nvSpPr>
                  <p:cNvPr id="293" name="TextBox 292">
                    <a:extLst>
                      <a:ext uri="{FF2B5EF4-FFF2-40B4-BE49-F238E27FC236}">
                        <a16:creationId xmlns:a16="http://schemas.microsoft.com/office/drawing/2014/main" id="{55391F65-1027-F31A-C698-60F4C1E5A5AD}"/>
                      </a:ext>
                    </a:extLst>
                  </p:cNvPr>
                  <p:cNvSpPr txBox="1"/>
                  <p:nvPr/>
                </p:nvSpPr>
                <p:spPr>
                  <a:xfrm>
                    <a:off x="8899689" y="4722152"/>
                    <a:ext cx="428322"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294" name="Double Brace 293">
                    <a:extLst>
                      <a:ext uri="{FF2B5EF4-FFF2-40B4-BE49-F238E27FC236}">
                        <a16:creationId xmlns:a16="http://schemas.microsoft.com/office/drawing/2014/main" id="{C1C57E50-9461-C375-DFB5-7559D566F036}"/>
                      </a:ext>
                    </a:extLst>
                  </p:cNvPr>
                  <p:cNvSpPr/>
                  <p:nvPr/>
                </p:nvSpPr>
                <p:spPr>
                  <a:xfrm>
                    <a:off x="8864129" y="4767162"/>
                    <a:ext cx="502697"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grpSp>
      <p:grpSp>
        <p:nvGrpSpPr>
          <p:cNvPr id="316" name="Group 315">
            <a:extLst>
              <a:ext uri="{FF2B5EF4-FFF2-40B4-BE49-F238E27FC236}">
                <a16:creationId xmlns:a16="http://schemas.microsoft.com/office/drawing/2014/main" id="{E7A23011-056B-D6CD-B698-50D3CA8A67CA}"/>
              </a:ext>
            </a:extLst>
          </p:cNvPr>
          <p:cNvGrpSpPr/>
          <p:nvPr/>
        </p:nvGrpSpPr>
        <p:grpSpPr>
          <a:xfrm>
            <a:off x="209054" y="5823882"/>
            <a:ext cx="13004674" cy="1958306"/>
            <a:chOff x="-821661" y="3154458"/>
            <a:chExt cx="13004674" cy="1958306"/>
          </a:xfrm>
        </p:grpSpPr>
        <p:grpSp>
          <p:nvGrpSpPr>
            <p:cNvPr id="317" name="Group 316">
              <a:extLst>
                <a:ext uri="{FF2B5EF4-FFF2-40B4-BE49-F238E27FC236}">
                  <a16:creationId xmlns:a16="http://schemas.microsoft.com/office/drawing/2014/main" id="{003F2D94-9188-85E4-9BE4-DAFD76A764BE}"/>
                </a:ext>
              </a:extLst>
            </p:cNvPr>
            <p:cNvGrpSpPr/>
            <p:nvPr/>
          </p:nvGrpSpPr>
          <p:grpSpPr>
            <a:xfrm>
              <a:off x="-821661" y="3154458"/>
              <a:ext cx="13004674" cy="1958306"/>
              <a:chOff x="-365760" y="3271030"/>
              <a:chExt cx="13004674" cy="1958306"/>
            </a:xfrm>
          </p:grpSpPr>
          <p:sp>
            <p:nvSpPr>
              <p:cNvPr id="322" name="Rectangle 321">
                <a:extLst>
                  <a:ext uri="{FF2B5EF4-FFF2-40B4-BE49-F238E27FC236}">
                    <a16:creationId xmlns:a16="http://schemas.microsoft.com/office/drawing/2014/main" id="{4681E732-35A4-7B85-3BFC-AED9C5892176}"/>
                  </a:ext>
                </a:extLst>
              </p:cNvPr>
              <p:cNvSpPr/>
              <p:nvPr/>
            </p:nvSpPr>
            <p:spPr>
              <a:xfrm>
                <a:off x="-365760" y="3271030"/>
                <a:ext cx="12436651" cy="1235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a:extLst>
                  <a:ext uri="{FF2B5EF4-FFF2-40B4-BE49-F238E27FC236}">
                    <a16:creationId xmlns:a16="http://schemas.microsoft.com/office/drawing/2014/main" id="{CC807DCB-9034-9AB3-861A-BBE5F9101BA2}"/>
                  </a:ext>
                </a:extLst>
              </p:cNvPr>
              <p:cNvGrpSpPr/>
              <p:nvPr/>
            </p:nvGrpSpPr>
            <p:grpSpPr>
              <a:xfrm>
                <a:off x="955375" y="3377802"/>
                <a:ext cx="11683539" cy="1851534"/>
                <a:chOff x="393225" y="3982730"/>
                <a:chExt cx="11683539" cy="1851534"/>
              </a:xfrm>
            </p:grpSpPr>
            <p:grpSp>
              <p:nvGrpSpPr>
                <p:cNvPr id="324" name="Group 323">
                  <a:extLst>
                    <a:ext uri="{FF2B5EF4-FFF2-40B4-BE49-F238E27FC236}">
                      <a16:creationId xmlns:a16="http://schemas.microsoft.com/office/drawing/2014/main" id="{E59DCADC-CDC6-1E88-0134-2095D983CBE9}"/>
                    </a:ext>
                  </a:extLst>
                </p:cNvPr>
                <p:cNvGrpSpPr/>
                <p:nvPr/>
              </p:nvGrpSpPr>
              <p:grpSpPr>
                <a:xfrm>
                  <a:off x="393225" y="4024363"/>
                  <a:ext cx="11126066" cy="1809901"/>
                  <a:chOff x="226207" y="5824831"/>
                  <a:chExt cx="11126066" cy="1809901"/>
                </a:xfrm>
              </p:grpSpPr>
              <p:grpSp>
                <p:nvGrpSpPr>
                  <p:cNvPr id="330" name="Group 329">
                    <a:extLst>
                      <a:ext uri="{FF2B5EF4-FFF2-40B4-BE49-F238E27FC236}">
                        <a16:creationId xmlns:a16="http://schemas.microsoft.com/office/drawing/2014/main" id="{7EA161DE-134A-F606-5D4E-A6BD45963D91}"/>
                      </a:ext>
                    </a:extLst>
                  </p:cNvPr>
                  <p:cNvGrpSpPr/>
                  <p:nvPr/>
                </p:nvGrpSpPr>
                <p:grpSpPr>
                  <a:xfrm>
                    <a:off x="6115872" y="5861985"/>
                    <a:ext cx="2099298" cy="653181"/>
                    <a:chOff x="1950355" y="6161115"/>
                    <a:chExt cx="2099298" cy="653181"/>
                  </a:xfrm>
                </p:grpSpPr>
                <p:sp>
                  <p:nvSpPr>
                    <p:cNvPr id="344" name="TextBox 343">
                      <a:extLst>
                        <a:ext uri="{FF2B5EF4-FFF2-40B4-BE49-F238E27FC236}">
                          <a16:creationId xmlns:a16="http://schemas.microsoft.com/office/drawing/2014/main" id="{275DA26E-0FC1-2009-205A-8DADFBB7224D}"/>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45" name="Double Bracket 344">
                      <a:extLst>
                        <a:ext uri="{FF2B5EF4-FFF2-40B4-BE49-F238E27FC236}">
                          <a16:creationId xmlns:a16="http://schemas.microsoft.com/office/drawing/2014/main" id="{4A5C610C-206F-0461-96E2-2272EA5EB33F}"/>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1" name="Double Bracket 330">
                    <a:extLst>
                      <a:ext uri="{FF2B5EF4-FFF2-40B4-BE49-F238E27FC236}">
                        <a16:creationId xmlns:a16="http://schemas.microsoft.com/office/drawing/2014/main" id="{5013BC3A-14DA-9B37-EBD3-E5AE7E026CBD}"/>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2" name="Group 331">
                    <a:extLst>
                      <a:ext uri="{FF2B5EF4-FFF2-40B4-BE49-F238E27FC236}">
                        <a16:creationId xmlns:a16="http://schemas.microsoft.com/office/drawing/2014/main" id="{7A1AA4D8-654F-A5AE-3983-42E09D63AB50}"/>
                      </a:ext>
                    </a:extLst>
                  </p:cNvPr>
                  <p:cNvGrpSpPr/>
                  <p:nvPr/>
                </p:nvGrpSpPr>
                <p:grpSpPr>
                  <a:xfrm>
                    <a:off x="8024001" y="5861985"/>
                    <a:ext cx="2099298" cy="653181"/>
                    <a:chOff x="1950355" y="6161115"/>
                    <a:chExt cx="2099298" cy="653181"/>
                  </a:xfrm>
                </p:grpSpPr>
                <p:sp>
                  <p:nvSpPr>
                    <p:cNvPr id="342" name="TextBox 341">
                      <a:extLst>
                        <a:ext uri="{FF2B5EF4-FFF2-40B4-BE49-F238E27FC236}">
                          <a16:creationId xmlns:a16="http://schemas.microsoft.com/office/drawing/2014/main" id="{1F6B8384-D6FB-BA59-63E8-5B2BDF1B1A99}"/>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43" name="Double Bracket 342">
                      <a:extLst>
                        <a:ext uri="{FF2B5EF4-FFF2-40B4-BE49-F238E27FC236}">
                          <a16:creationId xmlns:a16="http://schemas.microsoft.com/office/drawing/2014/main" id="{BC45C7F0-C972-B93D-3CB1-B75497613C72}"/>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3" name="Rectangle 332">
                    <a:extLst>
                      <a:ext uri="{FF2B5EF4-FFF2-40B4-BE49-F238E27FC236}">
                        <a16:creationId xmlns:a16="http://schemas.microsoft.com/office/drawing/2014/main" id="{1BEB2759-F4B7-5245-5EB0-7403F05B89B4}"/>
                      </a:ext>
                    </a:extLst>
                  </p:cNvPr>
                  <p:cNvSpPr/>
                  <p:nvPr/>
                </p:nvSpPr>
                <p:spPr>
                  <a:xfrm>
                    <a:off x="226207" y="6904896"/>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33">
                    <a:extLst>
                      <a:ext uri="{FF2B5EF4-FFF2-40B4-BE49-F238E27FC236}">
                        <a16:creationId xmlns:a16="http://schemas.microsoft.com/office/drawing/2014/main" id="{AB08214E-DC2C-554A-5FDF-9EA4330DC051}"/>
                      </a:ext>
                    </a:extLst>
                  </p:cNvPr>
                  <p:cNvGrpSpPr/>
                  <p:nvPr/>
                </p:nvGrpSpPr>
                <p:grpSpPr>
                  <a:xfrm>
                    <a:off x="3075115" y="5824831"/>
                    <a:ext cx="8277158" cy="905413"/>
                    <a:chOff x="3075115" y="5810763"/>
                    <a:chExt cx="8277158" cy="905413"/>
                  </a:xfrm>
                </p:grpSpPr>
                <p:grpSp>
                  <p:nvGrpSpPr>
                    <p:cNvPr id="335" name="Group 334">
                      <a:extLst>
                        <a:ext uri="{FF2B5EF4-FFF2-40B4-BE49-F238E27FC236}">
                          <a16:creationId xmlns:a16="http://schemas.microsoft.com/office/drawing/2014/main" id="{303883E6-FB04-99BF-4D25-2C2FFDCB974D}"/>
                        </a:ext>
                      </a:extLst>
                    </p:cNvPr>
                    <p:cNvGrpSpPr/>
                    <p:nvPr/>
                  </p:nvGrpSpPr>
                  <p:grpSpPr>
                    <a:xfrm>
                      <a:off x="3075115" y="5810763"/>
                      <a:ext cx="7705167" cy="905413"/>
                      <a:chOff x="3075115" y="5810763"/>
                      <a:chExt cx="7705167" cy="905413"/>
                    </a:xfrm>
                  </p:grpSpPr>
                  <p:sp>
                    <p:nvSpPr>
                      <p:cNvPr id="337" name="TextBox 336">
                        <a:extLst>
                          <a:ext uri="{FF2B5EF4-FFF2-40B4-BE49-F238E27FC236}">
                            <a16:creationId xmlns:a16="http://schemas.microsoft.com/office/drawing/2014/main" id="{88171ECD-BA9B-ADED-F50B-E1CE41045EF1}"/>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grpSp>
                    <p:nvGrpSpPr>
                      <p:cNvPr id="338" name="Group 337">
                        <a:extLst>
                          <a:ext uri="{FF2B5EF4-FFF2-40B4-BE49-F238E27FC236}">
                            <a16:creationId xmlns:a16="http://schemas.microsoft.com/office/drawing/2014/main" id="{122371CC-DE68-8853-24C0-EFAF1F1FA6DE}"/>
                          </a:ext>
                        </a:extLst>
                      </p:cNvPr>
                      <p:cNvGrpSpPr/>
                      <p:nvPr/>
                    </p:nvGrpSpPr>
                    <p:grpSpPr>
                      <a:xfrm>
                        <a:off x="3075115" y="5885179"/>
                        <a:ext cx="2099298" cy="653181"/>
                        <a:chOff x="1950355" y="6161115"/>
                        <a:chExt cx="2099298" cy="653181"/>
                      </a:xfrm>
                    </p:grpSpPr>
                    <p:sp>
                      <p:nvSpPr>
                        <p:cNvPr id="340" name="TextBox 339">
                          <a:extLst>
                            <a:ext uri="{FF2B5EF4-FFF2-40B4-BE49-F238E27FC236}">
                              <a16:creationId xmlns:a16="http://schemas.microsoft.com/office/drawing/2014/main" id="{C9A4F1A3-034D-2A0C-83E7-E42C397E2747}"/>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41" name="Double Bracket 340">
                          <a:extLst>
                            <a:ext uri="{FF2B5EF4-FFF2-40B4-BE49-F238E27FC236}">
                              <a16:creationId xmlns:a16="http://schemas.microsoft.com/office/drawing/2014/main" id="{37C35F75-C834-F516-96C7-880996A0F3B2}"/>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9" name="Double Brace 338">
                        <a:extLst>
                          <a:ext uri="{FF2B5EF4-FFF2-40B4-BE49-F238E27FC236}">
                            <a16:creationId xmlns:a16="http://schemas.microsoft.com/office/drawing/2014/main" id="{709760D4-BAF5-2789-0C59-60BE33AAE5EA}"/>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6" name="TextBox 335">
                      <a:extLst>
                        <a:ext uri="{FF2B5EF4-FFF2-40B4-BE49-F238E27FC236}">
                          <a16:creationId xmlns:a16="http://schemas.microsoft.com/office/drawing/2014/main" id="{C1D91283-55D0-C8D3-A04D-9CDB701FA764}"/>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grpSp>
              <p:nvGrpSpPr>
                <p:cNvPr id="325" name="Group 324">
                  <a:extLst>
                    <a:ext uri="{FF2B5EF4-FFF2-40B4-BE49-F238E27FC236}">
                      <a16:creationId xmlns:a16="http://schemas.microsoft.com/office/drawing/2014/main" id="{90338616-3CD1-BE89-0DE4-F894F43D562A}"/>
                    </a:ext>
                  </a:extLst>
                </p:cNvPr>
                <p:cNvGrpSpPr/>
                <p:nvPr/>
              </p:nvGrpSpPr>
              <p:grpSpPr>
                <a:xfrm>
                  <a:off x="8161012" y="3982730"/>
                  <a:ext cx="3915752" cy="1102906"/>
                  <a:chOff x="7660530" y="5752113"/>
                  <a:chExt cx="3483782" cy="1102906"/>
                </a:xfrm>
              </p:grpSpPr>
              <p:sp>
                <p:nvSpPr>
                  <p:cNvPr id="326" name="Rectangle 325">
                    <a:extLst>
                      <a:ext uri="{FF2B5EF4-FFF2-40B4-BE49-F238E27FC236}">
                        <a16:creationId xmlns:a16="http://schemas.microsoft.com/office/drawing/2014/main" id="{B2909255-C3A8-8308-C14C-CD017BEB8F74}"/>
                      </a:ext>
                    </a:extLst>
                  </p:cNvPr>
                  <p:cNvSpPr/>
                  <p:nvPr/>
                </p:nvSpPr>
                <p:spPr>
                  <a:xfrm>
                    <a:off x="7660530" y="5752113"/>
                    <a:ext cx="3483782" cy="11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a:extLst>
                      <a:ext uri="{FF2B5EF4-FFF2-40B4-BE49-F238E27FC236}">
                        <a16:creationId xmlns:a16="http://schemas.microsoft.com/office/drawing/2014/main" id="{8A8954E5-FB4A-5C4A-A714-4761FDA3BD83}"/>
                      </a:ext>
                    </a:extLst>
                  </p:cNvPr>
                  <p:cNvGrpSpPr/>
                  <p:nvPr/>
                </p:nvGrpSpPr>
                <p:grpSpPr>
                  <a:xfrm>
                    <a:off x="7687227" y="5774604"/>
                    <a:ext cx="502697" cy="876007"/>
                    <a:chOff x="8864129" y="4722152"/>
                    <a:chExt cx="502697" cy="876007"/>
                  </a:xfrm>
                </p:grpSpPr>
                <p:sp>
                  <p:nvSpPr>
                    <p:cNvPr id="328" name="TextBox 327">
                      <a:extLst>
                        <a:ext uri="{FF2B5EF4-FFF2-40B4-BE49-F238E27FC236}">
                          <a16:creationId xmlns:a16="http://schemas.microsoft.com/office/drawing/2014/main" id="{424263CC-3451-A63D-6147-6B451EF80BEE}"/>
                        </a:ext>
                      </a:extLst>
                    </p:cNvPr>
                    <p:cNvSpPr txBox="1"/>
                    <p:nvPr/>
                  </p:nvSpPr>
                  <p:spPr>
                    <a:xfrm>
                      <a:off x="8899689" y="4722152"/>
                      <a:ext cx="428322"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329" name="Double Brace 328">
                      <a:extLst>
                        <a:ext uri="{FF2B5EF4-FFF2-40B4-BE49-F238E27FC236}">
                          <a16:creationId xmlns:a16="http://schemas.microsoft.com/office/drawing/2014/main" id="{B17C28DA-A40F-D2B7-D76D-09B5E358120E}"/>
                        </a:ext>
                      </a:extLst>
                    </p:cNvPr>
                    <p:cNvSpPr/>
                    <p:nvPr/>
                  </p:nvSpPr>
                  <p:spPr>
                    <a:xfrm>
                      <a:off x="8864129" y="4767162"/>
                      <a:ext cx="502697"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grpSp>
        <p:sp>
          <p:nvSpPr>
            <p:cNvPr id="318" name="Rectangle 317">
              <a:extLst>
                <a:ext uri="{FF2B5EF4-FFF2-40B4-BE49-F238E27FC236}">
                  <a16:creationId xmlns:a16="http://schemas.microsoft.com/office/drawing/2014/main" id="{F41157A6-3750-A48B-091B-56B52C0D550C}"/>
                </a:ext>
              </a:extLst>
            </p:cNvPr>
            <p:cNvSpPr/>
            <p:nvPr/>
          </p:nvSpPr>
          <p:spPr>
            <a:xfrm>
              <a:off x="-718136" y="3378575"/>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A066BC7F-EF71-B23F-F562-2F64CC2643EB}"/>
                </a:ext>
              </a:extLst>
            </p:cNvPr>
            <p:cNvGrpSpPr/>
            <p:nvPr/>
          </p:nvGrpSpPr>
          <p:grpSpPr>
            <a:xfrm>
              <a:off x="2159559" y="3382941"/>
              <a:ext cx="1118847" cy="470543"/>
              <a:chOff x="-2689231" y="1579646"/>
              <a:chExt cx="1118847" cy="470543"/>
            </a:xfrm>
          </p:grpSpPr>
          <p:sp>
            <p:nvSpPr>
              <p:cNvPr id="320" name="TextBox 319">
                <a:extLst>
                  <a:ext uri="{FF2B5EF4-FFF2-40B4-BE49-F238E27FC236}">
                    <a16:creationId xmlns:a16="http://schemas.microsoft.com/office/drawing/2014/main" id="{43812C1A-8F34-0EB4-75FF-42919F877BC1}"/>
                  </a:ext>
                </a:extLst>
              </p:cNvPr>
              <p:cNvSpPr txBox="1"/>
              <p:nvPr/>
            </p:nvSpPr>
            <p:spPr>
              <a:xfrm>
                <a:off x="-2587009" y="1579646"/>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321" name="Double Brace 320">
                <a:extLst>
                  <a:ext uri="{FF2B5EF4-FFF2-40B4-BE49-F238E27FC236}">
                    <a16:creationId xmlns:a16="http://schemas.microsoft.com/office/drawing/2014/main" id="{3468B487-1D88-DC63-7317-EAD5CEA166CD}"/>
                  </a:ext>
                </a:extLst>
              </p:cNvPr>
              <p:cNvSpPr/>
              <p:nvPr/>
            </p:nvSpPr>
            <p:spPr>
              <a:xfrm>
                <a:off x="-2689231" y="1715408"/>
                <a:ext cx="1112854" cy="334781"/>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46" name="Group 345">
            <a:extLst>
              <a:ext uri="{FF2B5EF4-FFF2-40B4-BE49-F238E27FC236}">
                <a16:creationId xmlns:a16="http://schemas.microsoft.com/office/drawing/2014/main" id="{30B3C19F-69DD-B705-9D49-A7B04673DAEA}"/>
              </a:ext>
            </a:extLst>
          </p:cNvPr>
          <p:cNvGrpSpPr/>
          <p:nvPr/>
        </p:nvGrpSpPr>
        <p:grpSpPr>
          <a:xfrm>
            <a:off x="1228521" y="5916018"/>
            <a:ext cx="11920173" cy="1851534"/>
            <a:chOff x="1458198" y="4272792"/>
            <a:chExt cx="11920173" cy="1851534"/>
          </a:xfrm>
        </p:grpSpPr>
        <p:grpSp>
          <p:nvGrpSpPr>
            <p:cNvPr id="347" name="Group 346">
              <a:extLst>
                <a:ext uri="{FF2B5EF4-FFF2-40B4-BE49-F238E27FC236}">
                  <a16:creationId xmlns:a16="http://schemas.microsoft.com/office/drawing/2014/main" id="{F54F6CF1-02E3-8BAA-52DC-0A2F3F54E26F}"/>
                </a:ext>
              </a:extLst>
            </p:cNvPr>
            <p:cNvGrpSpPr/>
            <p:nvPr/>
          </p:nvGrpSpPr>
          <p:grpSpPr>
            <a:xfrm>
              <a:off x="1458198" y="4272792"/>
              <a:ext cx="11920173" cy="1851534"/>
              <a:chOff x="708191" y="4585334"/>
              <a:chExt cx="11920173" cy="1851534"/>
            </a:xfrm>
          </p:grpSpPr>
          <p:grpSp>
            <p:nvGrpSpPr>
              <p:cNvPr id="349" name="Group 348">
                <a:extLst>
                  <a:ext uri="{FF2B5EF4-FFF2-40B4-BE49-F238E27FC236}">
                    <a16:creationId xmlns:a16="http://schemas.microsoft.com/office/drawing/2014/main" id="{6315ACE1-17B3-BFDF-6B67-5466225767B6}"/>
                  </a:ext>
                </a:extLst>
              </p:cNvPr>
              <p:cNvGrpSpPr/>
              <p:nvPr/>
            </p:nvGrpSpPr>
            <p:grpSpPr>
              <a:xfrm>
                <a:off x="708191" y="4585334"/>
                <a:ext cx="11920173" cy="1851534"/>
                <a:chOff x="708191" y="4585334"/>
                <a:chExt cx="11920173" cy="1851534"/>
              </a:xfrm>
            </p:grpSpPr>
            <p:grpSp>
              <p:nvGrpSpPr>
                <p:cNvPr id="355" name="Group 354">
                  <a:extLst>
                    <a:ext uri="{FF2B5EF4-FFF2-40B4-BE49-F238E27FC236}">
                      <a16:creationId xmlns:a16="http://schemas.microsoft.com/office/drawing/2014/main" id="{DDB11921-1707-49FB-B5C3-EB95D4C00DE9}"/>
                    </a:ext>
                  </a:extLst>
                </p:cNvPr>
                <p:cNvGrpSpPr/>
                <p:nvPr/>
              </p:nvGrpSpPr>
              <p:grpSpPr>
                <a:xfrm>
                  <a:off x="739845" y="4585334"/>
                  <a:ext cx="11888519" cy="1851534"/>
                  <a:chOff x="188245" y="3982730"/>
                  <a:chExt cx="11888519" cy="1851534"/>
                </a:xfrm>
              </p:grpSpPr>
              <p:grpSp>
                <p:nvGrpSpPr>
                  <p:cNvPr id="361" name="Group 360">
                    <a:extLst>
                      <a:ext uri="{FF2B5EF4-FFF2-40B4-BE49-F238E27FC236}">
                        <a16:creationId xmlns:a16="http://schemas.microsoft.com/office/drawing/2014/main" id="{A920F1EF-F375-ABC4-CF67-24F6B6E30E13}"/>
                      </a:ext>
                    </a:extLst>
                  </p:cNvPr>
                  <p:cNvGrpSpPr/>
                  <p:nvPr/>
                </p:nvGrpSpPr>
                <p:grpSpPr>
                  <a:xfrm>
                    <a:off x="188245" y="4024363"/>
                    <a:ext cx="11331046" cy="1809901"/>
                    <a:chOff x="21227" y="5824831"/>
                    <a:chExt cx="11331046" cy="1809901"/>
                  </a:xfrm>
                </p:grpSpPr>
                <p:grpSp>
                  <p:nvGrpSpPr>
                    <p:cNvPr id="367" name="Group 366">
                      <a:extLst>
                        <a:ext uri="{FF2B5EF4-FFF2-40B4-BE49-F238E27FC236}">
                          <a16:creationId xmlns:a16="http://schemas.microsoft.com/office/drawing/2014/main" id="{3F3BED60-2EA5-3505-7ED3-9B01DCEC78C6}"/>
                        </a:ext>
                      </a:extLst>
                    </p:cNvPr>
                    <p:cNvGrpSpPr/>
                    <p:nvPr/>
                  </p:nvGrpSpPr>
                  <p:grpSpPr>
                    <a:xfrm>
                      <a:off x="6115872" y="5861985"/>
                      <a:ext cx="2099298" cy="653181"/>
                      <a:chOff x="1950355" y="6161115"/>
                      <a:chExt cx="2099298" cy="653181"/>
                    </a:xfrm>
                  </p:grpSpPr>
                  <p:sp>
                    <p:nvSpPr>
                      <p:cNvPr id="386" name="TextBox 385">
                        <a:extLst>
                          <a:ext uri="{FF2B5EF4-FFF2-40B4-BE49-F238E27FC236}">
                            <a16:creationId xmlns:a16="http://schemas.microsoft.com/office/drawing/2014/main" id="{B7A1A2D9-740D-66B3-C24D-65B8558C4011}"/>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87" name="Double Bracket 386">
                        <a:extLst>
                          <a:ext uri="{FF2B5EF4-FFF2-40B4-BE49-F238E27FC236}">
                            <a16:creationId xmlns:a16="http://schemas.microsoft.com/office/drawing/2014/main" id="{B4178FD8-A9D1-E6B5-AE11-3A23BFD4CF84}"/>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8" name="Double Bracket 367">
                      <a:extLst>
                        <a:ext uri="{FF2B5EF4-FFF2-40B4-BE49-F238E27FC236}">
                          <a16:creationId xmlns:a16="http://schemas.microsoft.com/office/drawing/2014/main" id="{6B57BDF5-00E6-0704-B4DA-9CA920B6F5BF}"/>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9" name="Group 368">
                      <a:extLst>
                        <a:ext uri="{FF2B5EF4-FFF2-40B4-BE49-F238E27FC236}">
                          <a16:creationId xmlns:a16="http://schemas.microsoft.com/office/drawing/2014/main" id="{18CDDAF8-AB07-228A-BC6E-42CA606747D4}"/>
                        </a:ext>
                      </a:extLst>
                    </p:cNvPr>
                    <p:cNvGrpSpPr/>
                    <p:nvPr/>
                  </p:nvGrpSpPr>
                  <p:grpSpPr>
                    <a:xfrm>
                      <a:off x="8024001" y="5861985"/>
                      <a:ext cx="2099298" cy="653181"/>
                      <a:chOff x="1950355" y="6161115"/>
                      <a:chExt cx="2099298" cy="653181"/>
                    </a:xfrm>
                  </p:grpSpPr>
                  <p:sp>
                    <p:nvSpPr>
                      <p:cNvPr id="384" name="TextBox 383">
                        <a:extLst>
                          <a:ext uri="{FF2B5EF4-FFF2-40B4-BE49-F238E27FC236}">
                            <a16:creationId xmlns:a16="http://schemas.microsoft.com/office/drawing/2014/main" id="{AF2C40CA-03A0-4DB6-7D97-772F92B3D316}"/>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85" name="Double Bracket 384">
                        <a:extLst>
                          <a:ext uri="{FF2B5EF4-FFF2-40B4-BE49-F238E27FC236}">
                            <a16:creationId xmlns:a16="http://schemas.microsoft.com/office/drawing/2014/main" id="{6C417840-7E9C-0086-B570-DC3437C97296}"/>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0" name="Rectangle 369">
                      <a:extLst>
                        <a:ext uri="{FF2B5EF4-FFF2-40B4-BE49-F238E27FC236}">
                          <a16:creationId xmlns:a16="http://schemas.microsoft.com/office/drawing/2014/main" id="{61BED0E9-7AE5-9212-36D9-3C80FEEA3DD1}"/>
                        </a:ext>
                      </a:extLst>
                    </p:cNvPr>
                    <p:cNvSpPr/>
                    <p:nvPr/>
                  </p:nvSpPr>
                  <p:spPr>
                    <a:xfrm>
                      <a:off x="226207" y="6904896"/>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370">
                      <a:extLst>
                        <a:ext uri="{FF2B5EF4-FFF2-40B4-BE49-F238E27FC236}">
                          <a16:creationId xmlns:a16="http://schemas.microsoft.com/office/drawing/2014/main" id="{E1C33024-00D7-6819-E4BD-14B3601A1B02}"/>
                        </a:ext>
                      </a:extLst>
                    </p:cNvPr>
                    <p:cNvGrpSpPr/>
                    <p:nvPr/>
                  </p:nvGrpSpPr>
                  <p:grpSpPr>
                    <a:xfrm>
                      <a:off x="21227" y="5824831"/>
                      <a:ext cx="11331046" cy="905413"/>
                      <a:chOff x="21227" y="5810763"/>
                      <a:chExt cx="11331046" cy="905413"/>
                    </a:xfrm>
                  </p:grpSpPr>
                  <p:grpSp>
                    <p:nvGrpSpPr>
                      <p:cNvPr id="372" name="Group 371">
                        <a:extLst>
                          <a:ext uri="{FF2B5EF4-FFF2-40B4-BE49-F238E27FC236}">
                            <a16:creationId xmlns:a16="http://schemas.microsoft.com/office/drawing/2014/main" id="{68A7F285-AD1C-A2D2-7EF4-9E262920C7CF}"/>
                          </a:ext>
                        </a:extLst>
                      </p:cNvPr>
                      <p:cNvGrpSpPr/>
                      <p:nvPr/>
                    </p:nvGrpSpPr>
                    <p:grpSpPr>
                      <a:xfrm>
                        <a:off x="21227" y="5810763"/>
                        <a:ext cx="10759055" cy="905413"/>
                        <a:chOff x="21227" y="5810763"/>
                        <a:chExt cx="10759055" cy="905413"/>
                      </a:xfrm>
                    </p:grpSpPr>
                    <p:sp>
                      <p:nvSpPr>
                        <p:cNvPr id="374" name="TextBox 373">
                          <a:extLst>
                            <a:ext uri="{FF2B5EF4-FFF2-40B4-BE49-F238E27FC236}">
                              <a16:creationId xmlns:a16="http://schemas.microsoft.com/office/drawing/2014/main" id="{52D03A67-6FF7-E8C4-084D-F16D23C2DB56}"/>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sp>
                      <p:nvSpPr>
                        <p:cNvPr id="375" name="TextBox 374">
                          <a:extLst>
                            <a:ext uri="{FF2B5EF4-FFF2-40B4-BE49-F238E27FC236}">
                              <a16:creationId xmlns:a16="http://schemas.microsoft.com/office/drawing/2014/main" id="{EB87D47F-80D9-D490-67B1-9DAE57CC2F59}"/>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376" name="Double Brace 375">
                          <a:extLst>
                            <a:ext uri="{FF2B5EF4-FFF2-40B4-BE49-F238E27FC236}">
                              <a16:creationId xmlns:a16="http://schemas.microsoft.com/office/drawing/2014/main" id="{270AB175-A5F7-D385-0C1B-DC73054D62B2}"/>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7" name="Group 376">
                          <a:extLst>
                            <a:ext uri="{FF2B5EF4-FFF2-40B4-BE49-F238E27FC236}">
                              <a16:creationId xmlns:a16="http://schemas.microsoft.com/office/drawing/2014/main" id="{B84578C4-5C2C-8254-7306-5E70FFE155C9}"/>
                            </a:ext>
                          </a:extLst>
                        </p:cNvPr>
                        <p:cNvGrpSpPr/>
                        <p:nvPr/>
                      </p:nvGrpSpPr>
                      <p:grpSpPr>
                        <a:xfrm>
                          <a:off x="3075115" y="5885179"/>
                          <a:ext cx="2099298" cy="653181"/>
                          <a:chOff x="1950355" y="6161115"/>
                          <a:chExt cx="2099298" cy="653181"/>
                        </a:xfrm>
                      </p:grpSpPr>
                      <p:sp>
                        <p:nvSpPr>
                          <p:cNvPr id="382" name="TextBox 381">
                            <a:extLst>
                              <a:ext uri="{FF2B5EF4-FFF2-40B4-BE49-F238E27FC236}">
                                <a16:creationId xmlns:a16="http://schemas.microsoft.com/office/drawing/2014/main" id="{AD147EF1-7671-3A78-C4A7-409CEA5A1F9A}"/>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83" name="Double Bracket 382">
                            <a:extLst>
                              <a:ext uri="{FF2B5EF4-FFF2-40B4-BE49-F238E27FC236}">
                                <a16:creationId xmlns:a16="http://schemas.microsoft.com/office/drawing/2014/main" id="{AD465A1A-6263-4667-4234-60E4549E1C2B}"/>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8" name="Group 377">
                          <a:extLst>
                            <a:ext uri="{FF2B5EF4-FFF2-40B4-BE49-F238E27FC236}">
                              <a16:creationId xmlns:a16="http://schemas.microsoft.com/office/drawing/2014/main" id="{0E3F67AD-37E9-02C5-96FD-BAF9D58E61B3}"/>
                            </a:ext>
                          </a:extLst>
                        </p:cNvPr>
                        <p:cNvGrpSpPr/>
                        <p:nvPr/>
                      </p:nvGrpSpPr>
                      <p:grpSpPr>
                        <a:xfrm>
                          <a:off x="1214895" y="5892029"/>
                          <a:ext cx="2099298" cy="653181"/>
                          <a:chOff x="1950355" y="6161115"/>
                          <a:chExt cx="2099298" cy="653181"/>
                        </a:xfrm>
                      </p:grpSpPr>
                      <p:sp>
                        <p:nvSpPr>
                          <p:cNvPr id="380" name="TextBox 379">
                            <a:extLst>
                              <a:ext uri="{FF2B5EF4-FFF2-40B4-BE49-F238E27FC236}">
                                <a16:creationId xmlns:a16="http://schemas.microsoft.com/office/drawing/2014/main" id="{64C8B77F-4B07-8413-EEF3-3118B0AA39D3}"/>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81" name="Double Bracket 380">
                            <a:extLst>
                              <a:ext uri="{FF2B5EF4-FFF2-40B4-BE49-F238E27FC236}">
                                <a16:creationId xmlns:a16="http://schemas.microsoft.com/office/drawing/2014/main" id="{41799363-0E95-E0BC-EA52-5BF23735ED29}"/>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9" name="Double Brace 378">
                          <a:extLst>
                            <a:ext uri="{FF2B5EF4-FFF2-40B4-BE49-F238E27FC236}">
                              <a16:creationId xmlns:a16="http://schemas.microsoft.com/office/drawing/2014/main" id="{358A8DF5-314D-6B65-7006-F4A5E1945FAB}"/>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3" name="TextBox 372">
                        <a:extLst>
                          <a:ext uri="{FF2B5EF4-FFF2-40B4-BE49-F238E27FC236}">
                            <a16:creationId xmlns:a16="http://schemas.microsoft.com/office/drawing/2014/main" id="{D55F1FB9-068A-1998-E1C8-D2A2A5F93F34}"/>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grpSp>
                <p:nvGrpSpPr>
                  <p:cNvPr id="362" name="Group 361">
                    <a:extLst>
                      <a:ext uri="{FF2B5EF4-FFF2-40B4-BE49-F238E27FC236}">
                        <a16:creationId xmlns:a16="http://schemas.microsoft.com/office/drawing/2014/main" id="{E3BA7E3E-421E-59A6-B4D9-30E443AC9BFF}"/>
                      </a:ext>
                    </a:extLst>
                  </p:cNvPr>
                  <p:cNvGrpSpPr/>
                  <p:nvPr/>
                </p:nvGrpSpPr>
                <p:grpSpPr>
                  <a:xfrm>
                    <a:off x="8161012" y="3982730"/>
                    <a:ext cx="3915752" cy="1102906"/>
                    <a:chOff x="7660530" y="5752113"/>
                    <a:chExt cx="3483782" cy="1102906"/>
                  </a:xfrm>
                </p:grpSpPr>
                <p:sp>
                  <p:nvSpPr>
                    <p:cNvPr id="363" name="Rectangle 362">
                      <a:extLst>
                        <a:ext uri="{FF2B5EF4-FFF2-40B4-BE49-F238E27FC236}">
                          <a16:creationId xmlns:a16="http://schemas.microsoft.com/office/drawing/2014/main" id="{5FA9E591-1DFE-2374-A47A-8FF21707A06C}"/>
                        </a:ext>
                      </a:extLst>
                    </p:cNvPr>
                    <p:cNvSpPr/>
                    <p:nvPr/>
                  </p:nvSpPr>
                  <p:spPr>
                    <a:xfrm>
                      <a:off x="7660530" y="5752113"/>
                      <a:ext cx="3483782" cy="11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363">
                      <a:extLst>
                        <a:ext uri="{FF2B5EF4-FFF2-40B4-BE49-F238E27FC236}">
                          <a16:creationId xmlns:a16="http://schemas.microsoft.com/office/drawing/2014/main" id="{B2147B37-AB95-E3C8-1644-31C23FECE2DD}"/>
                        </a:ext>
                      </a:extLst>
                    </p:cNvPr>
                    <p:cNvGrpSpPr/>
                    <p:nvPr/>
                  </p:nvGrpSpPr>
                  <p:grpSpPr>
                    <a:xfrm>
                      <a:off x="7687227" y="5774604"/>
                      <a:ext cx="502697" cy="876007"/>
                      <a:chOff x="8864129" y="4722152"/>
                      <a:chExt cx="502697" cy="876007"/>
                    </a:xfrm>
                  </p:grpSpPr>
                  <p:sp>
                    <p:nvSpPr>
                      <p:cNvPr id="365" name="TextBox 364">
                        <a:extLst>
                          <a:ext uri="{FF2B5EF4-FFF2-40B4-BE49-F238E27FC236}">
                            <a16:creationId xmlns:a16="http://schemas.microsoft.com/office/drawing/2014/main" id="{DE914FFC-AC57-45F1-FE0D-AA08D2111C6D}"/>
                          </a:ext>
                        </a:extLst>
                      </p:cNvPr>
                      <p:cNvSpPr txBox="1"/>
                      <p:nvPr/>
                    </p:nvSpPr>
                    <p:spPr>
                      <a:xfrm>
                        <a:off x="8899689" y="4722152"/>
                        <a:ext cx="428322"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366" name="Double Brace 365">
                        <a:extLst>
                          <a:ext uri="{FF2B5EF4-FFF2-40B4-BE49-F238E27FC236}">
                            <a16:creationId xmlns:a16="http://schemas.microsoft.com/office/drawing/2014/main" id="{9A4C962C-CAC3-92E5-DE09-F19A1DB26782}"/>
                          </a:ext>
                        </a:extLst>
                      </p:cNvPr>
                      <p:cNvSpPr/>
                      <p:nvPr/>
                    </p:nvSpPr>
                    <p:spPr>
                      <a:xfrm>
                        <a:off x="8864129" y="4767162"/>
                        <a:ext cx="502697"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grpSp>
              <p:nvGrpSpPr>
                <p:cNvPr id="356" name="Group 355">
                  <a:extLst>
                    <a:ext uri="{FF2B5EF4-FFF2-40B4-BE49-F238E27FC236}">
                      <a16:creationId xmlns:a16="http://schemas.microsoft.com/office/drawing/2014/main" id="{5BC098E0-E27B-39B3-D7AB-B463A29D780D}"/>
                    </a:ext>
                  </a:extLst>
                </p:cNvPr>
                <p:cNvGrpSpPr/>
                <p:nvPr/>
              </p:nvGrpSpPr>
              <p:grpSpPr>
                <a:xfrm>
                  <a:off x="708191" y="4635985"/>
                  <a:ext cx="3031226" cy="729836"/>
                  <a:chOff x="21227" y="5930435"/>
                  <a:chExt cx="3031226" cy="729836"/>
                </a:xfrm>
              </p:grpSpPr>
              <p:sp>
                <p:nvSpPr>
                  <p:cNvPr id="357" name="Rectangle 356">
                    <a:extLst>
                      <a:ext uri="{FF2B5EF4-FFF2-40B4-BE49-F238E27FC236}">
                        <a16:creationId xmlns:a16="http://schemas.microsoft.com/office/drawing/2014/main" id="{8EA8B6EF-9BCA-639B-77BA-BF87A74A5A08}"/>
                      </a:ext>
                    </a:extLst>
                  </p:cNvPr>
                  <p:cNvSpPr/>
                  <p:nvPr/>
                </p:nvSpPr>
                <p:spPr>
                  <a:xfrm>
                    <a:off x="21227" y="5930435"/>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a:extLst>
                      <a:ext uri="{FF2B5EF4-FFF2-40B4-BE49-F238E27FC236}">
                        <a16:creationId xmlns:a16="http://schemas.microsoft.com/office/drawing/2014/main" id="{20CD63F5-290B-EBCA-8200-B98B4E19F5F3}"/>
                      </a:ext>
                    </a:extLst>
                  </p:cNvPr>
                  <p:cNvGrpSpPr/>
                  <p:nvPr/>
                </p:nvGrpSpPr>
                <p:grpSpPr>
                  <a:xfrm>
                    <a:off x="1871016" y="5983023"/>
                    <a:ext cx="1155661" cy="461665"/>
                    <a:chOff x="332933" y="4694094"/>
                    <a:chExt cx="1155661" cy="461665"/>
                  </a:xfrm>
                </p:grpSpPr>
                <p:sp>
                  <p:nvSpPr>
                    <p:cNvPr id="359" name="TextBox 358">
                      <a:extLst>
                        <a:ext uri="{FF2B5EF4-FFF2-40B4-BE49-F238E27FC236}">
                          <a16:creationId xmlns:a16="http://schemas.microsoft.com/office/drawing/2014/main" id="{271F4F86-7336-C135-7605-9CD98737EBDD}"/>
                        </a:ext>
                      </a:extLst>
                    </p:cNvPr>
                    <p:cNvSpPr txBox="1"/>
                    <p:nvPr/>
                  </p:nvSpPr>
                  <p:spPr>
                    <a:xfrm>
                      <a:off x="451359" y="4694094"/>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360" name="Double Brace 359">
                      <a:extLst>
                        <a:ext uri="{FF2B5EF4-FFF2-40B4-BE49-F238E27FC236}">
                          <a16:creationId xmlns:a16="http://schemas.microsoft.com/office/drawing/2014/main" id="{5993D52C-C64C-513E-E7A1-AD397B77EB11}"/>
                        </a:ext>
                      </a:extLst>
                    </p:cNvPr>
                    <p:cNvSpPr/>
                    <p:nvPr/>
                  </p:nvSpPr>
                  <p:spPr>
                    <a:xfrm>
                      <a:off x="332933" y="4880622"/>
                      <a:ext cx="1155661" cy="268543"/>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350" name="Group 349">
                <a:extLst>
                  <a:ext uri="{FF2B5EF4-FFF2-40B4-BE49-F238E27FC236}">
                    <a16:creationId xmlns:a16="http://schemas.microsoft.com/office/drawing/2014/main" id="{78E8602B-6511-1235-7F3A-31C349C7BD84}"/>
                  </a:ext>
                </a:extLst>
              </p:cNvPr>
              <p:cNvGrpSpPr/>
              <p:nvPr/>
            </p:nvGrpSpPr>
            <p:grpSpPr>
              <a:xfrm>
                <a:off x="3769425" y="4626967"/>
                <a:ext cx="4905254" cy="865023"/>
                <a:chOff x="3112867" y="5842772"/>
                <a:chExt cx="4254550" cy="865023"/>
              </a:xfrm>
            </p:grpSpPr>
            <p:sp>
              <p:nvSpPr>
                <p:cNvPr id="351" name="Rectangle 350">
                  <a:extLst>
                    <a:ext uri="{FF2B5EF4-FFF2-40B4-BE49-F238E27FC236}">
                      <a16:creationId xmlns:a16="http://schemas.microsoft.com/office/drawing/2014/main" id="{B78DE610-D2F8-7EFF-8DB5-23244A8A8266}"/>
                    </a:ext>
                  </a:extLst>
                </p:cNvPr>
                <p:cNvSpPr/>
                <p:nvPr/>
              </p:nvSpPr>
              <p:spPr>
                <a:xfrm>
                  <a:off x="3112867" y="5845144"/>
                  <a:ext cx="4254550" cy="86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a:extLst>
                    <a:ext uri="{FF2B5EF4-FFF2-40B4-BE49-F238E27FC236}">
                      <a16:creationId xmlns:a16="http://schemas.microsoft.com/office/drawing/2014/main" id="{8A5AB475-EC68-3BEC-2E3C-7732D8000E9C}"/>
                    </a:ext>
                  </a:extLst>
                </p:cNvPr>
                <p:cNvGrpSpPr/>
                <p:nvPr/>
              </p:nvGrpSpPr>
              <p:grpSpPr>
                <a:xfrm>
                  <a:off x="4803634" y="5842772"/>
                  <a:ext cx="1148071" cy="859531"/>
                  <a:chOff x="9707651" y="5385038"/>
                  <a:chExt cx="1148071" cy="859531"/>
                </a:xfrm>
              </p:grpSpPr>
              <p:sp>
                <p:nvSpPr>
                  <p:cNvPr id="353" name="Double Bracket 352">
                    <a:extLst>
                      <a:ext uri="{FF2B5EF4-FFF2-40B4-BE49-F238E27FC236}">
                        <a16:creationId xmlns:a16="http://schemas.microsoft.com/office/drawing/2014/main" id="{0E22993A-D690-8281-3B13-8E6366A2250E}"/>
                      </a:ext>
                    </a:extLst>
                  </p:cNvPr>
                  <p:cNvSpPr/>
                  <p:nvPr/>
                </p:nvSpPr>
                <p:spPr>
                  <a:xfrm>
                    <a:off x="9727638" y="5385038"/>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TextBox 353">
                    <a:extLst>
                      <a:ext uri="{FF2B5EF4-FFF2-40B4-BE49-F238E27FC236}">
                        <a16:creationId xmlns:a16="http://schemas.microsoft.com/office/drawing/2014/main" id="{3EDACF5A-C8E7-6DA7-DF91-D4B44C7B30FA}"/>
                      </a:ext>
                    </a:extLst>
                  </p:cNvPr>
                  <p:cNvSpPr txBox="1"/>
                  <p:nvPr/>
                </p:nvSpPr>
                <p:spPr>
                  <a:xfrm>
                    <a:off x="9707651" y="5413572"/>
                    <a:ext cx="1148071" cy="830997"/>
                  </a:xfrm>
                  <a:prstGeom prst="rect">
                    <a:avLst/>
                  </a:prstGeom>
                  <a:noFill/>
                </p:spPr>
                <p:txBody>
                  <a:bodyPr wrap="none" rtlCol="0">
                    <a:spAutoFit/>
                  </a:bodyPr>
                  <a:lstStyle/>
                  <a:p>
                    <a:r>
                      <a:rPr lang="en-US" sz="2400" dirty="0">
                        <a:latin typeface="Symbol" panose="05050102010706020507" pitchFamily="18" charset="2"/>
                      </a:rPr>
                      <a:t>a</a:t>
                    </a:r>
                    <a:r>
                      <a:rPr lang="en-US" sz="2400" baseline="30000" dirty="0">
                        <a:latin typeface="Symbol" panose="05050102010706020507" pitchFamily="18" charset="2"/>
                      </a:rPr>
                      <a:t>2        </a:t>
                    </a:r>
                    <a:r>
                      <a:rPr lang="en-US" sz="2400" dirty="0">
                        <a:latin typeface="Symbol" panose="05050102010706020507" pitchFamily="18" charset="2"/>
                      </a:rPr>
                      <a:t>0 </a:t>
                    </a:r>
                  </a:p>
                  <a:p>
                    <a:r>
                      <a:rPr lang="en-US" sz="2400" dirty="0">
                        <a:latin typeface="Symbol" panose="05050102010706020507" pitchFamily="18" charset="2"/>
                      </a:rPr>
                      <a:t>0       b</a:t>
                    </a:r>
                    <a:r>
                      <a:rPr lang="en-US" sz="2400" baseline="30000" dirty="0">
                        <a:latin typeface="Symbol" panose="05050102010706020507" pitchFamily="18" charset="2"/>
                      </a:rPr>
                      <a:t>2</a:t>
                    </a:r>
                    <a:endParaRPr lang="en-US" sz="2400" dirty="0">
                      <a:latin typeface="Symbol" panose="05050102010706020507" pitchFamily="18" charset="2"/>
                    </a:endParaRPr>
                  </a:p>
                </p:txBody>
              </p:sp>
            </p:grpSp>
          </p:grpSp>
        </p:grpSp>
        <p:sp>
          <p:nvSpPr>
            <p:cNvPr id="348" name="Rectangle 347">
              <a:extLst>
                <a:ext uri="{FF2B5EF4-FFF2-40B4-BE49-F238E27FC236}">
                  <a16:creationId xmlns:a16="http://schemas.microsoft.com/office/drawing/2014/main" id="{74E30ACB-8B5A-F496-88FC-3C83E7E22B86}"/>
                </a:ext>
              </a:extLst>
            </p:cNvPr>
            <p:cNvSpPr/>
            <p:nvPr/>
          </p:nvSpPr>
          <p:spPr>
            <a:xfrm>
              <a:off x="4498342" y="4358429"/>
              <a:ext cx="99472" cy="7409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a:extLst>
              <a:ext uri="{FF2B5EF4-FFF2-40B4-BE49-F238E27FC236}">
                <a16:creationId xmlns:a16="http://schemas.microsoft.com/office/drawing/2014/main" id="{6174AB1A-499A-8A9C-80F3-D23AC7E879BC}"/>
              </a:ext>
            </a:extLst>
          </p:cNvPr>
          <p:cNvGrpSpPr/>
          <p:nvPr/>
        </p:nvGrpSpPr>
        <p:grpSpPr>
          <a:xfrm>
            <a:off x="1201383" y="5812412"/>
            <a:ext cx="11920172" cy="1201935"/>
            <a:chOff x="773831" y="5872833"/>
            <a:chExt cx="11920172" cy="1201935"/>
          </a:xfrm>
        </p:grpSpPr>
        <p:grpSp>
          <p:nvGrpSpPr>
            <p:cNvPr id="389" name="Group 388">
              <a:extLst>
                <a:ext uri="{FF2B5EF4-FFF2-40B4-BE49-F238E27FC236}">
                  <a16:creationId xmlns:a16="http://schemas.microsoft.com/office/drawing/2014/main" id="{5CF542A5-9DEA-33DA-16DF-1FCD6026A2C0}"/>
                </a:ext>
              </a:extLst>
            </p:cNvPr>
            <p:cNvGrpSpPr/>
            <p:nvPr/>
          </p:nvGrpSpPr>
          <p:grpSpPr>
            <a:xfrm>
              <a:off x="805485" y="5971862"/>
              <a:ext cx="11888518" cy="1102906"/>
              <a:chOff x="188245" y="3982730"/>
              <a:chExt cx="11888518" cy="1102906"/>
            </a:xfrm>
          </p:grpSpPr>
          <p:grpSp>
            <p:nvGrpSpPr>
              <p:cNvPr id="409" name="Group 408">
                <a:extLst>
                  <a:ext uri="{FF2B5EF4-FFF2-40B4-BE49-F238E27FC236}">
                    <a16:creationId xmlns:a16="http://schemas.microsoft.com/office/drawing/2014/main" id="{0FD71B3D-D186-E8C1-B109-60C937124852}"/>
                  </a:ext>
                </a:extLst>
              </p:cNvPr>
              <p:cNvGrpSpPr/>
              <p:nvPr/>
            </p:nvGrpSpPr>
            <p:grpSpPr>
              <a:xfrm>
                <a:off x="188245" y="4024363"/>
                <a:ext cx="11331046" cy="905413"/>
                <a:chOff x="21227" y="5824831"/>
                <a:chExt cx="11331046" cy="905413"/>
              </a:xfrm>
            </p:grpSpPr>
            <p:grpSp>
              <p:nvGrpSpPr>
                <p:cNvPr id="413" name="Group 412">
                  <a:extLst>
                    <a:ext uri="{FF2B5EF4-FFF2-40B4-BE49-F238E27FC236}">
                      <a16:creationId xmlns:a16="http://schemas.microsoft.com/office/drawing/2014/main" id="{EC7BBD91-B543-5357-85DE-6828689B8D15}"/>
                    </a:ext>
                  </a:extLst>
                </p:cNvPr>
                <p:cNvGrpSpPr/>
                <p:nvPr/>
              </p:nvGrpSpPr>
              <p:grpSpPr>
                <a:xfrm>
                  <a:off x="6115872" y="5861985"/>
                  <a:ext cx="2099298" cy="653181"/>
                  <a:chOff x="1950355" y="6161115"/>
                  <a:chExt cx="2099298" cy="653181"/>
                </a:xfrm>
              </p:grpSpPr>
              <p:sp>
                <p:nvSpPr>
                  <p:cNvPr id="431" name="TextBox 430">
                    <a:extLst>
                      <a:ext uri="{FF2B5EF4-FFF2-40B4-BE49-F238E27FC236}">
                        <a16:creationId xmlns:a16="http://schemas.microsoft.com/office/drawing/2014/main" id="{0454D77F-5995-A36A-51BC-8AA1A57B50F9}"/>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432" name="Double Bracket 431">
                    <a:extLst>
                      <a:ext uri="{FF2B5EF4-FFF2-40B4-BE49-F238E27FC236}">
                        <a16:creationId xmlns:a16="http://schemas.microsoft.com/office/drawing/2014/main" id="{D0B39B2E-7439-58A3-C1E1-C01EFF30F925}"/>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4" name="Double Bracket 413">
                  <a:extLst>
                    <a:ext uri="{FF2B5EF4-FFF2-40B4-BE49-F238E27FC236}">
                      <a16:creationId xmlns:a16="http://schemas.microsoft.com/office/drawing/2014/main" id="{9F3F1DFE-60F9-94CE-12E0-9DDB56C1ED3D}"/>
                    </a:ext>
                  </a:extLst>
                </p:cNvPr>
                <p:cNvSpPr/>
                <p:nvPr/>
              </p:nvSpPr>
              <p:spPr>
                <a:xfrm>
                  <a:off x="4981825" y="5829274"/>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5" name="Group 414">
                  <a:extLst>
                    <a:ext uri="{FF2B5EF4-FFF2-40B4-BE49-F238E27FC236}">
                      <a16:creationId xmlns:a16="http://schemas.microsoft.com/office/drawing/2014/main" id="{7D717886-A5A2-D659-BC82-2BF568D38964}"/>
                    </a:ext>
                  </a:extLst>
                </p:cNvPr>
                <p:cNvGrpSpPr/>
                <p:nvPr/>
              </p:nvGrpSpPr>
              <p:grpSpPr>
                <a:xfrm>
                  <a:off x="8024001" y="5861985"/>
                  <a:ext cx="2099298" cy="653181"/>
                  <a:chOff x="1950355" y="6161115"/>
                  <a:chExt cx="2099298" cy="653181"/>
                </a:xfrm>
              </p:grpSpPr>
              <p:sp>
                <p:nvSpPr>
                  <p:cNvPr id="429" name="TextBox 428">
                    <a:extLst>
                      <a:ext uri="{FF2B5EF4-FFF2-40B4-BE49-F238E27FC236}">
                        <a16:creationId xmlns:a16="http://schemas.microsoft.com/office/drawing/2014/main" id="{FC1B6817-8D72-9AB5-F967-2208EA4F24FC}"/>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430" name="Double Bracket 429">
                    <a:extLst>
                      <a:ext uri="{FF2B5EF4-FFF2-40B4-BE49-F238E27FC236}">
                        <a16:creationId xmlns:a16="http://schemas.microsoft.com/office/drawing/2014/main" id="{0A69C7F1-81D5-FCF9-7B4D-9BE31985801B}"/>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6" name="Group 415">
                  <a:extLst>
                    <a:ext uri="{FF2B5EF4-FFF2-40B4-BE49-F238E27FC236}">
                      <a16:creationId xmlns:a16="http://schemas.microsoft.com/office/drawing/2014/main" id="{7B21DB40-42FE-144B-EA8A-EBE280D40AAD}"/>
                    </a:ext>
                  </a:extLst>
                </p:cNvPr>
                <p:cNvGrpSpPr/>
                <p:nvPr/>
              </p:nvGrpSpPr>
              <p:grpSpPr>
                <a:xfrm>
                  <a:off x="21227" y="5824831"/>
                  <a:ext cx="11331046" cy="905413"/>
                  <a:chOff x="21227" y="5810763"/>
                  <a:chExt cx="11331046" cy="905413"/>
                </a:xfrm>
              </p:grpSpPr>
              <p:grpSp>
                <p:nvGrpSpPr>
                  <p:cNvPr id="417" name="Group 416">
                    <a:extLst>
                      <a:ext uri="{FF2B5EF4-FFF2-40B4-BE49-F238E27FC236}">
                        <a16:creationId xmlns:a16="http://schemas.microsoft.com/office/drawing/2014/main" id="{B1A4626A-BED5-533F-C506-5AF9691601CA}"/>
                      </a:ext>
                    </a:extLst>
                  </p:cNvPr>
                  <p:cNvGrpSpPr/>
                  <p:nvPr/>
                </p:nvGrpSpPr>
                <p:grpSpPr>
                  <a:xfrm>
                    <a:off x="21227" y="5810763"/>
                    <a:ext cx="10759055" cy="905413"/>
                    <a:chOff x="21227" y="5810763"/>
                    <a:chExt cx="10759055" cy="905413"/>
                  </a:xfrm>
                </p:grpSpPr>
                <p:sp>
                  <p:nvSpPr>
                    <p:cNvPr id="419" name="TextBox 418">
                      <a:extLst>
                        <a:ext uri="{FF2B5EF4-FFF2-40B4-BE49-F238E27FC236}">
                          <a16:creationId xmlns:a16="http://schemas.microsoft.com/office/drawing/2014/main" id="{DD97FE60-884B-D8F6-0C4E-194CEE394839}"/>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sp>
                  <p:nvSpPr>
                    <p:cNvPr id="420" name="TextBox 419">
                      <a:extLst>
                        <a:ext uri="{FF2B5EF4-FFF2-40B4-BE49-F238E27FC236}">
                          <a16:creationId xmlns:a16="http://schemas.microsoft.com/office/drawing/2014/main" id="{25F8D526-27E5-CE5B-ED43-962B276CF1BB}"/>
                        </a:ext>
                      </a:extLst>
                    </p:cNvPr>
                    <p:cNvSpPr txBox="1"/>
                    <p:nvPr/>
                  </p:nvSpPr>
                  <p:spPr>
                    <a:xfrm>
                      <a:off x="3952772" y="5810763"/>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421" name="Double Brace 420">
                      <a:extLst>
                        <a:ext uri="{FF2B5EF4-FFF2-40B4-BE49-F238E27FC236}">
                          <a16:creationId xmlns:a16="http://schemas.microsoft.com/office/drawing/2014/main" id="{98DAB848-D8E3-D36E-AF12-8E0A786A5FB2}"/>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2" name="Group 421">
                      <a:extLst>
                        <a:ext uri="{FF2B5EF4-FFF2-40B4-BE49-F238E27FC236}">
                          <a16:creationId xmlns:a16="http://schemas.microsoft.com/office/drawing/2014/main" id="{64B35CD9-479A-7CF7-B65B-9B6557314AFE}"/>
                        </a:ext>
                      </a:extLst>
                    </p:cNvPr>
                    <p:cNvGrpSpPr/>
                    <p:nvPr/>
                  </p:nvGrpSpPr>
                  <p:grpSpPr>
                    <a:xfrm>
                      <a:off x="3075115" y="5885179"/>
                      <a:ext cx="2099298" cy="653181"/>
                      <a:chOff x="1950355" y="6161115"/>
                      <a:chExt cx="2099298" cy="653181"/>
                    </a:xfrm>
                  </p:grpSpPr>
                  <p:sp>
                    <p:nvSpPr>
                      <p:cNvPr id="427" name="TextBox 426">
                        <a:extLst>
                          <a:ext uri="{FF2B5EF4-FFF2-40B4-BE49-F238E27FC236}">
                            <a16:creationId xmlns:a16="http://schemas.microsoft.com/office/drawing/2014/main" id="{86762F27-79DC-B35C-107B-72D1855C0956}"/>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428" name="Double Bracket 427">
                        <a:extLst>
                          <a:ext uri="{FF2B5EF4-FFF2-40B4-BE49-F238E27FC236}">
                            <a16:creationId xmlns:a16="http://schemas.microsoft.com/office/drawing/2014/main" id="{E5EFE297-F6B3-545B-C7D0-088D4A1B9DEC}"/>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3" name="Group 422">
                      <a:extLst>
                        <a:ext uri="{FF2B5EF4-FFF2-40B4-BE49-F238E27FC236}">
                          <a16:creationId xmlns:a16="http://schemas.microsoft.com/office/drawing/2014/main" id="{B58C290C-0769-4F54-E94E-AA171B769037}"/>
                        </a:ext>
                      </a:extLst>
                    </p:cNvPr>
                    <p:cNvGrpSpPr/>
                    <p:nvPr/>
                  </p:nvGrpSpPr>
                  <p:grpSpPr>
                    <a:xfrm>
                      <a:off x="1214895" y="5892029"/>
                      <a:ext cx="2099298" cy="653181"/>
                      <a:chOff x="1950355" y="6161115"/>
                      <a:chExt cx="2099298" cy="653181"/>
                    </a:xfrm>
                  </p:grpSpPr>
                  <p:sp>
                    <p:nvSpPr>
                      <p:cNvPr id="425" name="TextBox 424">
                        <a:extLst>
                          <a:ext uri="{FF2B5EF4-FFF2-40B4-BE49-F238E27FC236}">
                            <a16:creationId xmlns:a16="http://schemas.microsoft.com/office/drawing/2014/main" id="{07C0C095-F830-9014-F7B3-3D745AEFE716}"/>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426" name="Double Bracket 425">
                        <a:extLst>
                          <a:ext uri="{FF2B5EF4-FFF2-40B4-BE49-F238E27FC236}">
                            <a16:creationId xmlns:a16="http://schemas.microsoft.com/office/drawing/2014/main" id="{6D8F8856-A4BA-0CD6-F4A9-0BDD5BAC0390}"/>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4" name="Double Brace 423">
                      <a:extLst>
                        <a:ext uri="{FF2B5EF4-FFF2-40B4-BE49-F238E27FC236}">
                          <a16:creationId xmlns:a16="http://schemas.microsoft.com/office/drawing/2014/main" id="{3E488CD5-744D-7FC3-8829-90644E9F70FC}"/>
                        </a:ext>
                      </a:extLst>
                    </p:cNvPr>
                    <p:cNvSpPr/>
                    <p:nvPr/>
                  </p:nvSpPr>
                  <p:spPr>
                    <a:xfrm>
                      <a:off x="9974705" y="5885179"/>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8" name="TextBox 417">
                    <a:extLst>
                      <a:ext uri="{FF2B5EF4-FFF2-40B4-BE49-F238E27FC236}">
                        <a16:creationId xmlns:a16="http://schemas.microsoft.com/office/drawing/2014/main" id="{5BAC2885-629A-5712-959F-C75D5DA46FEB}"/>
                      </a:ext>
                    </a:extLst>
                  </p:cNvPr>
                  <p:cNvSpPr txBox="1"/>
                  <p:nvPr/>
                </p:nvSpPr>
                <p:spPr>
                  <a:xfrm>
                    <a:off x="10715459" y="5837324"/>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grpSp>
          <p:grpSp>
            <p:nvGrpSpPr>
              <p:cNvPr id="410" name="Group 409">
                <a:extLst>
                  <a:ext uri="{FF2B5EF4-FFF2-40B4-BE49-F238E27FC236}">
                    <a16:creationId xmlns:a16="http://schemas.microsoft.com/office/drawing/2014/main" id="{57DD58BC-D8D8-38E4-1CA4-3BCB277808B9}"/>
                  </a:ext>
                </a:extLst>
              </p:cNvPr>
              <p:cNvGrpSpPr/>
              <p:nvPr/>
            </p:nvGrpSpPr>
            <p:grpSpPr>
              <a:xfrm>
                <a:off x="6657944" y="3982730"/>
                <a:ext cx="5418819" cy="1102906"/>
                <a:chOff x="6323275" y="5752113"/>
                <a:chExt cx="4821037" cy="1102906"/>
              </a:xfrm>
            </p:grpSpPr>
            <p:sp>
              <p:nvSpPr>
                <p:cNvPr id="411" name="Rectangle 410">
                  <a:extLst>
                    <a:ext uri="{FF2B5EF4-FFF2-40B4-BE49-F238E27FC236}">
                      <a16:creationId xmlns:a16="http://schemas.microsoft.com/office/drawing/2014/main" id="{AD8D0D1B-5031-6866-2F35-F43050633A85}"/>
                    </a:ext>
                  </a:extLst>
                </p:cNvPr>
                <p:cNvSpPr/>
                <p:nvPr/>
              </p:nvSpPr>
              <p:spPr>
                <a:xfrm>
                  <a:off x="7660530" y="5752113"/>
                  <a:ext cx="3483782" cy="11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ouble Brace 411">
                  <a:extLst>
                    <a:ext uri="{FF2B5EF4-FFF2-40B4-BE49-F238E27FC236}">
                      <a16:creationId xmlns:a16="http://schemas.microsoft.com/office/drawing/2014/main" id="{6EEF59E9-F77D-CA94-6A71-879926813425}"/>
                    </a:ext>
                  </a:extLst>
                </p:cNvPr>
                <p:cNvSpPr/>
                <p:nvPr/>
              </p:nvSpPr>
              <p:spPr>
                <a:xfrm>
                  <a:off x="6323275" y="5752183"/>
                  <a:ext cx="502697"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nvGrpSpPr>
            <p:cNvPr id="390" name="Group 389">
              <a:extLst>
                <a:ext uri="{FF2B5EF4-FFF2-40B4-BE49-F238E27FC236}">
                  <a16:creationId xmlns:a16="http://schemas.microsoft.com/office/drawing/2014/main" id="{CADCF4B9-40FF-2BD6-38A8-61FC70FD7D59}"/>
                </a:ext>
              </a:extLst>
            </p:cNvPr>
            <p:cNvGrpSpPr/>
            <p:nvPr/>
          </p:nvGrpSpPr>
          <p:grpSpPr>
            <a:xfrm>
              <a:off x="773831" y="6022513"/>
              <a:ext cx="3031226" cy="729836"/>
              <a:chOff x="21227" y="5930435"/>
              <a:chExt cx="3031226" cy="729836"/>
            </a:xfrm>
          </p:grpSpPr>
          <p:sp>
            <p:nvSpPr>
              <p:cNvPr id="405" name="Rectangle 404">
                <a:extLst>
                  <a:ext uri="{FF2B5EF4-FFF2-40B4-BE49-F238E27FC236}">
                    <a16:creationId xmlns:a16="http://schemas.microsoft.com/office/drawing/2014/main" id="{1E0251BE-7586-7844-07F1-4C189EF089E8}"/>
                  </a:ext>
                </a:extLst>
              </p:cNvPr>
              <p:cNvSpPr/>
              <p:nvPr/>
            </p:nvSpPr>
            <p:spPr>
              <a:xfrm>
                <a:off x="21227" y="5930435"/>
                <a:ext cx="3031226"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405">
                <a:extLst>
                  <a:ext uri="{FF2B5EF4-FFF2-40B4-BE49-F238E27FC236}">
                    <a16:creationId xmlns:a16="http://schemas.microsoft.com/office/drawing/2014/main" id="{438E9B8F-ACCD-AE5A-A4DE-6F3EECF6C140}"/>
                  </a:ext>
                </a:extLst>
              </p:cNvPr>
              <p:cNvGrpSpPr/>
              <p:nvPr/>
            </p:nvGrpSpPr>
            <p:grpSpPr>
              <a:xfrm>
                <a:off x="1871016" y="5983023"/>
                <a:ext cx="1155661" cy="461665"/>
                <a:chOff x="332933" y="4694094"/>
                <a:chExt cx="1155661" cy="461665"/>
              </a:xfrm>
            </p:grpSpPr>
            <p:sp>
              <p:nvSpPr>
                <p:cNvPr id="407" name="TextBox 406">
                  <a:extLst>
                    <a:ext uri="{FF2B5EF4-FFF2-40B4-BE49-F238E27FC236}">
                      <a16:creationId xmlns:a16="http://schemas.microsoft.com/office/drawing/2014/main" id="{44A3F3C5-C82A-15BC-36E8-953DABFD6302}"/>
                    </a:ext>
                  </a:extLst>
                </p:cNvPr>
                <p:cNvSpPr txBox="1"/>
                <p:nvPr/>
              </p:nvSpPr>
              <p:spPr>
                <a:xfrm>
                  <a:off x="451359" y="4694094"/>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408" name="Double Brace 407">
                  <a:extLst>
                    <a:ext uri="{FF2B5EF4-FFF2-40B4-BE49-F238E27FC236}">
                      <a16:creationId xmlns:a16="http://schemas.microsoft.com/office/drawing/2014/main" id="{34A776B7-1BEB-78B2-0F37-8415A5B75417}"/>
                    </a:ext>
                  </a:extLst>
                </p:cNvPr>
                <p:cNvSpPr/>
                <p:nvPr/>
              </p:nvSpPr>
              <p:spPr>
                <a:xfrm>
                  <a:off x="332933" y="4880622"/>
                  <a:ext cx="1155661" cy="268543"/>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91" name="Rectangle 390">
              <a:extLst>
                <a:ext uri="{FF2B5EF4-FFF2-40B4-BE49-F238E27FC236}">
                  <a16:creationId xmlns:a16="http://schemas.microsoft.com/office/drawing/2014/main" id="{0DC4E311-9A1A-1CE4-6BFB-7737978FF7E8}"/>
                </a:ext>
              </a:extLst>
            </p:cNvPr>
            <p:cNvSpPr/>
            <p:nvPr/>
          </p:nvSpPr>
          <p:spPr>
            <a:xfrm>
              <a:off x="3842291" y="6015867"/>
              <a:ext cx="4898028" cy="86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id="{C4A49851-6CF2-5490-C5D2-2903B73B0A7E}"/>
                </a:ext>
              </a:extLst>
            </p:cNvPr>
            <p:cNvGrpSpPr/>
            <p:nvPr/>
          </p:nvGrpSpPr>
          <p:grpSpPr>
            <a:xfrm>
              <a:off x="5784423" y="6013495"/>
              <a:ext cx="1323661" cy="859531"/>
              <a:chOff x="9707651" y="5385038"/>
              <a:chExt cx="1148071" cy="859531"/>
            </a:xfrm>
          </p:grpSpPr>
          <p:sp>
            <p:nvSpPr>
              <p:cNvPr id="403" name="Double Bracket 402">
                <a:extLst>
                  <a:ext uri="{FF2B5EF4-FFF2-40B4-BE49-F238E27FC236}">
                    <a16:creationId xmlns:a16="http://schemas.microsoft.com/office/drawing/2014/main" id="{DD016A8E-FCF0-8F4C-9994-5039E13E7692}"/>
                  </a:ext>
                </a:extLst>
              </p:cNvPr>
              <p:cNvSpPr/>
              <p:nvPr/>
            </p:nvSpPr>
            <p:spPr>
              <a:xfrm>
                <a:off x="9727638" y="5385038"/>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TextBox 403">
                <a:extLst>
                  <a:ext uri="{FF2B5EF4-FFF2-40B4-BE49-F238E27FC236}">
                    <a16:creationId xmlns:a16="http://schemas.microsoft.com/office/drawing/2014/main" id="{28BEED8A-C73E-B378-DDEF-35A684D6DA91}"/>
                  </a:ext>
                </a:extLst>
              </p:cNvPr>
              <p:cNvSpPr txBox="1"/>
              <p:nvPr/>
            </p:nvSpPr>
            <p:spPr>
              <a:xfrm>
                <a:off x="9707651" y="5413572"/>
                <a:ext cx="1148071" cy="830997"/>
              </a:xfrm>
              <a:prstGeom prst="rect">
                <a:avLst/>
              </a:prstGeom>
              <a:noFill/>
            </p:spPr>
            <p:txBody>
              <a:bodyPr wrap="none" rtlCol="0">
                <a:spAutoFit/>
              </a:bodyPr>
              <a:lstStyle/>
              <a:p>
                <a:r>
                  <a:rPr lang="en-US" sz="2400" dirty="0">
                    <a:latin typeface="Symbol" panose="05050102010706020507" pitchFamily="18" charset="2"/>
                  </a:rPr>
                  <a:t>a</a:t>
                </a:r>
                <a:r>
                  <a:rPr lang="en-US" sz="2400" baseline="30000" dirty="0">
                    <a:latin typeface="Symbol" panose="05050102010706020507" pitchFamily="18" charset="2"/>
                  </a:rPr>
                  <a:t>2        </a:t>
                </a:r>
                <a:r>
                  <a:rPr lang="en-US" sz="2400" dirty="0">
                    <a:latin typeface="Symbol" panose="05050102010706020507" pitchFamily="18" charset="2"/>
                  </a:rPr>
                  <a:t>0 </a:t>
                </a:r>
              </a:p>
              <a:p>
                <a:r>
                  <a:rPr lang="en-US" sz="2400" dirty="0">
                    <a:latin typeface="Symbol" panose="05050102010706020507" pitchFamily="18" charset="2"/>
                  </a:rPr>
                  <a:t>0       b</a:t>
                </a:r>
                <a:r>
                  <a:rPr lang="en-US" sz="2400" baseline="30000" dirty="0">
                    <a:latin typeface="Symbol" panose="05050102010706020507" pitchFamily="18" charset="2"/>
                  </a:rPr>
                  <a:t>2</a:t>
                </a:r>
                <a:endParaRPr lang="en-US" sz="2400" dirty="0">
                  <a:latin typeface="Symbol" panose="05050102010706020507" pitchFamily="18" charset="2"/>
                </a:endParaRPr>
              </a:p>
            </p:txBody>
          </p:sp>
        </p:grpSp>
        <p:grpSp>
          <p:nvGrpSpPr>
            <p:cNvPr id="393" name="Group 392">
              <a:extLst>
                <a:ext uri="{FF2B5EF4-FFF2-40B4-BE49-F238E27FC236}">
                  <a16:creationId xmlns:a16="http://schemas.microsoft.com/office/drawing/2014/main" id="{B9FA8D3B-FF0F-E3C6-8D51-00F9128BA896}"/>
                </a:ext>
              </a:extLst>
            </p:cNvPr>
            <p:cNvGrpSpPr/>
            <p:nvPr/>
          </p:nvGrpSpPr>
          <p:grpSpPr>
            <a:xfrm>
              <a:off x="7100296" y="5872833"/>
              <a:ext cx="3942146" cy="983167"/>
              <a:chOff x="8081596" y="5680350"/>
              <a:chExt cx="3507264" cy="983167"/>
            </a:xfrm>
          </p:grpSpPr>
          <p:sp>
            <p:nvSpPr>
              <p:cNvPr id="399" name="Rectangle 398">
                <a:extLst>
                  <a:ext uri="{FF2B5EF4-FFF2-40B4-BE49-F238E27FC236}">
                    <a16:creationId xmlns:a16="http://schemas.microsoft.com/office/drawing/2014/main" id="{8D9E6C53-BA87-7791-304F-7EFC1380057F}"/>
                  </a:ext>
                </a:extLst>
              </p:cNvPr>
              <p:cNvSpPr/>
              <p:nvPr/>
            </p:nvSpPr>
            <p:spPr>
              <a:xfrm>
                <a:off x="8105078" y="5680350"/>
                <a:ext cx="3483782" cy="818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399">
                <a:extLst>
                  <a:ext uri="{FF2B5EF4-FFF2-40B4-BE49-F238E27FC236}">
                    <a16:creationId xmlns:a16="http://schemas.microsoft.com/office/drawing/2014/main" id="{54F33703-C641-834A-4C46-3DE2C82A3174}"/>
                  </a:ext>
                </a:extLst>
              </p:cNvPr>
              <p:cNvGrpSpPr/>
              <p:nvPr/>
            </p:nvGrpSpPr>
            <p:grpSpPr>
              <a:xfrm>
                <a:off x="8081596" y="5760020"/>
                <a:ext cx="502697" cy="903497"/>
                <a:chOff x="9258498" y="4707568"/>
                <a:chExt cx="502697" cy="903497"/>
              </a:xfrm>
            </p:grpSpPr>
            <p:sp>
              <p:nvSpPr>
                <p:cNvPr id="401" name="TextBox 400">
                  <a:extLst>
                    <a:ext uri="{FF2B5EF4-FFF2-40B4-BE49-F238E27FC236}">
                      <a16:creationId xmlns:a16="http://schemas.microsoft.com/office/drawing/2014/main" id="{42F12A59-80A9-877F-7762-DB8EC8D48D59}"/>
                    </a:ext>
                  </a:extLst>
                </p:cNvPr>
                <p:cNvSpPr txBox="1"/>
                <p:nvPr/>
              </p:nvSpPr>
              <p:spPr>
                <a:xfrm>
                  <a:off x="9299174" y="4707568"/>
                  <a:ext cx="428322"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402" name="Double Brace 401">
                  <a:extLst>
                    <a:ext uri="{FF2B5EF4-FFF2-40B4-BE49-F238E27FC236}">
                      <a16:creationId xmlns:a16="http://schemas.microsoft.com/office/drawing/2014/main" id="{5B639C9C-2FDE-38A3-4EC4-A8BA66B1A068}"/>
                    </a:ext>
                  </a:extLst>
                </p:cNvPr>
                <p:cNvSpPr/>
                <p:nvPr/>
              </p:nvSpPr>
              <p:spPr>
                <a:xfrm>
                  <a:off x="9258498" y="4780068"/>
                  <a:ext cx="502697"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nvGrpSpPr>
            <p:cNvPr id="394" name="Group 393">
              <a:extLst>
                <a:ext uri="{FF2B5EF4-FFF2-40B4-BE49-F238E27FC236}">
                  <a16:creationId xmlns:a16="http://schemas.microsoft.com/office/drawing/2014/main" id="{7C752E1F-0AEA-D480-E413-B6B7C2AB6489}"/>
                </a:ext>
              </a:extLst>
            </p:cNvPr>
            <p:cNvGrpSpPr/>
            <p:nvPr/>
          </p:nvGrpSpPr>
          <p:grpSpPr>
            <a:xfrm>
              <a:off x="2468176" y="6032985"/>
              <a:ext cx="3238231" cy="776732"/>
              <a:chOff x="-353281" y="5883539"/>
              <a:chExt cx="3238231" cy="776732"/>
            </a:xfrm>
          </p:grpSpPr>
          <p:sp>
            <p:nvSpPr>
              <p:cNvPr id="395" name="Rectangle 394">
                <a:extLst>
                  <a:ext uri="{FF2B5EF4-FFF2-40B4-BE49-F238E27FC236}">
                    <a16:creationId xmlns:a16="http://schemas.microsoft.com/office/drawing/2014/main" id="{4236D67D-4841-15AF-FFCC-CD2ADED7FB63}"/>
                  </a:ext>
                </a:extLst>
              </p:cNvPr>
              <p:cNvSpPr/>
              <p:nvPr/>
            </p:nvSpPr>
            <p:spPr>
              <a:xfrm>
                <a:off x="-353281" y="5930435"/>
                <a:ext cx="3238231"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a:extLst>
                  <a:ext uri="{FF2B5EF4-FFF2-40B4-BE49-F238E27FC236}">
                    <a16:creationId xmlns:a16="http://schemas.microsoft.com/office/drawing/2014/main" id="{DAE9962F-5C85-6132-FC7D-8D634378AE49}"/>
                  </a:ext>
                </a:extLst>
              </p:cNvPr>
              <p:cNvGrpSpPr/>
              <p:nvPr/>
            </p:nvGrpSpPr>
            <p:grpSpPr>
              <a:xfrm>
                <a:off x="1729289" y="5883539"/>
                <a:ext cx="1155661" cy="461665"/>
                <a:chOff x="191206" y="4594610"/>
                <a:chExt cx="1155661" cy="461665"/>
              </a:xfrm>
            </p:grpSpPr>
            <p:sp>
              <p:nvSpPr>
                <p:cNvPr id="397" name="TextBox 396">
                  <a:extLst>
                    <a:ext uri="{FF2B5EF4-FFF2-40B4-BE49-F238E27FC236}">
                      <a16:creationId xmlns:a16="http://schemas.microsoft.com/office/drawing/2014/main" id="{ED7E84B9-A298-0DA2-9662-1F32208C6F5F}"/>
                    </a:ext>
                  </a:extLst>
                </p:cNvPr>
                <p:cNvSpPr txBox="1"/>
                <p:nvPr/>
              </p:nvSpPr>
              <p:spPr>
                <a:xfrm>
                  <a:off x="309632" y="4594610"/>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398" name="Double Brace 397">
                  <a:extLst>
                    <a:ext uri="{FF2B5EF4-FFF2-40B4-BE49-F238E27FC236}">
                      <a16:creationId xmlns:a16="http://schemas.microsoft.com/office/drawing/2014/main" id="{F34189AC-180A-DE23-94B4-D509AAC83109}"/>
                    </a:ext>
                  </a:extLst>
                </p:cNvPr>
                <p:cNvSpPr/>
                <p:nvPr/>
              </p:nvSpPr>
              <p:spPr>
                <a:xfrm>
                  <a:off x="191206" y="4781138"/>
                  <a:ext cx="1155661" cy="268543"/>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15" name="TextBox 214">
            <a:extLst>
              <a:ext uri="{FF2B5EF4-FFF2-40B4-BE49-F238E27FC236}">
                <a16:creationId xmlns:a16="http://schemas.microsoft.com/office/drawing/2014/main" id="{D7BB92E9-F00B-D0A4-DEB0-3BB3382FEA93}"/>
              </a:ext>
            </a:extLst>
          </p:cNvPr>
          <p:cNvSpPr txBox="1"/>
          <p:nvPr/>
        </p:nvSpPr>
        <p:spPr>
          <a:xfrm>
            <a:off x="5846546" y="5426635"/>
            <a:ext cx="1995354" cy="369332"/>
          </a:xfrm>
          <a:prstGeom prst="rect">
            <a:avLst/>
          </a:prstGeom>
          <a:solidFill>
            <a:srgbClr val="FFFF00"/>
          </a:solidFill>
          <a:ln>
            <a:solidFill>
              <a:srgbClr val="FF0000"/>
            </a:solidFill>
          </a:ln>
        </p:spPr>
        <p:txBody>
          <a:bodyPr wrap="none" rtlCol="0">
            <a:spAutoFit/>
          </a:bodyPr>
          <a:lstStyle/>
          <a:p>
            <a:r>
              <a:rPr lang="en-US" dirty="0"/>
              <a:t>Rotates axes by 45</a:t>
            </a:r>
            <a:r>
              <a:rPr lang="en-US" baseline="30000" dirty="0"/>
              <a:t>o</a:t>
            </a:r>
            <a:endParaRPr lang="en-US" dirty="0"/>
          </a:p>
        </p:txBody>
      </p:sp>
      <p:grpSp>
        <p:nvGrpSpPr>
          <p:cNvPr id="56" name="Group 55">
            <a:extLst>
              <a:ext uri="{FF2B5EF4-FFF2-40B4-BE49-F238E27FC236}">
                <a16:creationId xmlns:a16="http://schemas.microsoft.com/office/drawing/2014/main" id="{1C84D986-0CEC-8406-37E3-D22B8C922D40}"/>
              </a:ext>
            </a:extLst>
          </p:cNvPr>
          <p:cNvGrpSpPr/>
          <p:nvPr/>
        </p:nvGrpSpPr>
        <p:grpSpPr>
          <a:xfrm>
            <a:off x="5576681" y="5392986"/>
            <a:ext cx="708873" cy="557952"/>
            <a:chOff x="4266714" y="5461016"/>
            <a:chExt cx="708873" cy="557952"/>
          </a:xfrm>
        </p:grpSpPr>
        <p:sp>
          <p:nvSpPr>
            <p:cNvPr id="51" name="TextBox 50">
              <a:extLst>
                <a:ext uri="{FF2B5EF4-FFF2-40B4-BE49-F238E27FC236}">
                  <a16:creationId xmlns:a16="http://schemas.microsoft.com/office/drawing/2014/main" id="{06CCF8DD-A9CE-9C61-EE3E-8F2C4E756AFF}"/>
                </a:ext>
              </a:extLst>
            </p:cNvPr>
            <p:cNvSpPr txBox="1"/>
            <p:nvPr/>
          </p:nvSpPr>
          <p:spPr>
            <a:xfrm>
              <a:off x="4266714" y="5461016"/>
              <a:ext cx="708873" cy="400110"/>
            </a:xfrm>
            <a:prstGeom prst="rect">
              <a:avLst/>
            </a:prstGeom>
            <a:noFill/>
            <a:ln>
              <a:noFill/>
            </a:ln>
          </p:spPr>
          <p:txBody>
            <a:bodyPr wrap="square" rtlCol="0">
              <a:spAutoFit/>
            </a:bodyPr>
            <a:lstStyle/>
            <a:p>
              <a:r>
                <a:rPr lang="en-US" sz="2000" b="1" dirty="0"/>
                <a:t>R</a:t>
              </a:r>
              <a:r>
                <a:rPr lang="en-US" sz="2000" b="1" baseline="30000" dirty="0"/>
                <a:t>T </a:t>
              </a:r>
              <a:r>
                <a:rPr lang="en-US" sz="2000" b="1" dirty="0"/>
                <a:t>R</a:t>
              </a:r>
              <a:endParaRPr lang="en-US" sz="2000" dirty="0">
                <a:latin typeface="Symbol" panose="05050102010706020507" pitchFamily="18" charset="2"/>
              </a:endParaRPr>
            </a:p>
          </p:txBody>
        </p:sp>
        <p:cxnSp>
          <p:nvCxnSpPr>
            <p:cNvPr id="55" name="Straight Arrow Connector 54">
              <a:extLst>
                <a:ext uri="{FF2B5EF4-FFF2-40B4-BE49-F238E27FC236}">
                  <a16:creationId xmlns:a16="http://schemas.microsoft.com/office/drawing/2014/main" id="{5C41A98D-60C3-C1C3-96EC-7E78803ACB23}"/>
                </a:ext>
              </a:extLst>
            </p:cNvPr>
            <p:cNvCxnSpPr>
              <a:cxnSpLocks/>
            </p:cNvCxnSpPr>
            <p:nvPr/>
          </p:nvCxnSpPr>
          <p:spPr>
            <a:xfrm>
              <a:off x="4607704" y="5793891"/>
              <a:ext cx="57794" cy="225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1540445-D18F-6701-2D31-542BCC8011E2}"/>
              </a:ext>
            </a:extLst>
          </p:cNvPr>
          <p:cNvGrpSpPr/>
          <p:nvPr/>
        </p:nvGrpSpPr>
        <p:grpSpPr>
          <a:xfrm>
            <a:off x="7591126" y="5335094"/>
            <a:ext cx="753787" cy="530420"/>
            <a:chOff x="4665498" y="5488548"/>
            <a:chExt cx="753787" cy="530420"/>
          </a:xfrm>
        </p:grpSpPr>
        <p:sp>
          <p:nvSpPr>
            <p:cNvPr id="130" name="TextBox 129">
              <a:extLst>
                <a:ext uri="{FF2B5EF4-FFF2-40B4-BE49-F238E27FC236}">
                  <a16:creationId xmlns:a16="http://schemas.microsoft.com/office/drawing/2014/main" id="{32FCE190-CF32-24CE-0ADF-63CAD49FABCD}"/>
                </a:ext>
              </a:extLst>
            </p:cNvPr>
            <p:cNvSpPr txBox="1"/>
            <p:nvPr/>
          </p:nvSpPr>
          <p:spPr>
            <a:xfrm>
              <a:off x="4710412" y="5488548"/>
              <a:ext cx="708873" cy="400110"/>
            </a:xfrm>
            <a:prstGeom prst="rect">
              <a:avLst/>
            </a:prstGeom>
            <a:noFill/>
            <a:ln>
              <a:noFill/>
            </a:ln>
          </p:spPr>
          <p:txBody>
            <a:bodyPr wrap="square" rtlCol="0">
              <a:spAutoFit/>
            </a:bodyPr>
            <a:lstStyle/>
            <a:p>
              <a:r>
                <a:rPr lang="en-US" sz="2000" b="1" dirty="0"/>
                <a:t>R</a:t>
              </a:r>
              <a:r>
                <a:rPr lang="en-US" sz="2000" b="1" baseline="30000" dirty="0"/>
                <a:t>T </a:t>
              </a:r>
              <a:r>
                <a:rPr lang="en-US" sz="2000" b="1" dirty="0"/>
                <a:t>R</a:t>
              </a:r>
              <a:endParaRPr lang="en-US" sz="2000" dirty="0">
                <a:latin typeface="Symbol" panose="05050102010706020507" pitchFamily="18" charset="2"/>
              </a:endParaRPr>
            </a:p>
          </p:txBody>
        </p:sp>
        <p:cxnSp>
          <p:nvCxnSpPr>
            <p:cNvPr id="131" name="Straight Arrow Connector 130">
              <a:extLst>
                <a:ext uri="{FF2B5EF4-FFF2-40B4-BE49-F238E27FC236}">
                  <a16:creationId xmlns:a16="http://schemas.microsoft.com/office/drawing/2014/main" id="{68D6E4B2-A611-50DE-56FC-216D1CDEF8E5}"/>
                </a:ext>
              </a:extLst>
            </p:cNvPr>
            <p:cNvCxnSpPr>
              <a:cxnSpLocks/>
            </p:cNvCxnSpPr>
            <p:nvPr/>
          </p:nvCxnSpPr>
          <p:spPr>
            <a:xfrm flipH="1">
              <a:off x="4665498" y="5763372"/>
              <a:ext cx="155783" cy="255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33" name="Rectangle 432">
            <a:extLst>
              <a:ext uri="{FF2B5EF4-FFF2-40B4-BE49-F238E27FC236}">
                <a16:creationId xmlns:a16="http://schemas.microsoft.com/office/drawing/2014/main" id="{5F4B5F51-E7BF-8E91-543D-96554994D239}"/>
              </a:ext>
            </a:extLst>
          </p:cNvPr>
          <p:cNvSpPr/>
          <p:nvPr/>
        </p:nvSpPr>
        <p:spPr>
          <a:xfrm>
            <a:off x="4343074" y="5906449"/>
            <a:ext cx="4854752" cy="951551"/>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a:extLst>
              <a:ext uri="{FF2B5EF4-FFF2-40B4-BE49-F238E27FC236}">
                <a16:creationId xmlns:a16="http://schemas.microsoft.com/office/drawing/2014/main" id="{5E7D88E2-0AC4-F83C-DB44-3881995610E4}"/>
              </a:ext>
            </a:extLst>
          </p:cNvPr>
          <p:cNvGrpSpPr/>
          <p:nvPr/>
        </p:nvGrpSpPr>
        <p:grpSpPr>
          <a:xfrm>
            <a:off x="5512911" y="3108776"/>
            <a:ext cx="1892067" cy="612253"/>
            <a:chOff x="5512911" y="3108776"/>
            <a:chExt cx="1892067" cy="612253"/>
          </a:xfrm>
        </p:grpSpPr>
        <p:sp>
          <p:nvSpPr>
            <p:cNvPr id="434" name="TextBox 433">
              <a:extLst>
                <a:ext uri="{FF2B5EF4-FFF2-40B4-BE49-F238E27FC236}">
                  <a16:creationId xmlns:a16="http://schemas.microsoft.com/office/drawing/2014/main" id="{467159BC-C59C-3C4C-6641-27F9C98CAFFF}"/>
                </a:ext>
              </a:extLst>
            </p:cNvPr>
            <p:cNvSpPr txBox="1"/>
            <p:nvPr/>
          </p:nvSpPr>
          <p:spPr>
            <a:xfrm>
              <a:off x="5512911" y="3351697"/>
              <a:ext cx="440871"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endParaRPr lang="en-US" dirty="0">
                <a:solidFill>
                  <a:srgbClr val="FF0000"/>
                </a:solidFill>
              </a:endParaRPr>
            </a:p>
          </p:txBody>
        </p:sp>
        <p:sp>
          <p:nvSpPr>
            <p:cNvPr id="435" name="TextBox 434">
              <a:extLst>
                <a:ext uri="{FF2B5EF4-FFF2-40B4-BE49-F238E27FC236}">
                  <a16:creationId xmlns:a16="http://schemas.microsoft.com/office/drawing/2014/main" id="{DF9DF387-5AA7-A19A-B5F4-22A1C364314C}"/>
                </a:ext>
              </a:extLst>
            </p:cNvPr>
            <p:cNvSpPr txBox="1"/>
            <p:nvPr/>
          </p:nvSpPr>
          <p:spPr>
            <a:xfrm>
              <a:off x="6900943" y="3108776"/>
              <a:ext cx="50403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endParaRPr lang="en-US" dirty="0">
                <a:solidFill>
                  <a:srgbClr val="FF0000"/>
                </a:solidFill>
              </a:endParaRPr>
            </a:p>
          </p:txBody>
        </p:sp>
      </p:grpSp>
      <p:grpSp>
        <p:nvGrpSpPr>
          <p:cNvPr id="259" name="Group 258">
            <a:extLst>
              <a:ext uri="{FF2B5EF4-FFF2-40B4-BE49-F238E27FC236}">
                <a16:creationId xmlns:a16="http://schemas.microsoft.com/office/drawing/2014/main" id="{6FB932E9-C68B-16C7-FCEF-77C5EE160CC6}"/>
              </a:ext>
            </a:extLst>
          </p:cNvPr>
          <p:cNvGrpSpPr/>
          <p:nvPr/>
        </p:nvGrpSpPr>
        <p:grpSpPr>
          <a:xfrm>
            <a:off x="5226305" y="3140274"/>
            <a:ext cx="2433234" cy="1601093"/>
            <a:chOff x="9461489" y="2302635"/>
            <a:chExt cx="2433234" cy="1601093"/>
          </a:xfrm>
        </p:grpSpPr>
        <p:sp>
          <p:nvSpPr>
            <p:cNvPr id="257" name="Rectangle 256">
              <a:extLst>
                <a:ext uri="{FF2B5EF4-FFF2-40B4-BE49-F238E27FC236}">
                  <a16:creationId xmlns:a16="http://schemas.microsoft.com/office/drawing/2014/main" id="{E9ABE9C8-54A4-2454-A192-A50BC962C100}"/>
                </a:ext>
              </a:extLst>
            </p:cNvPr>
            <p:cNvSpPr/>
            <p:nvPr/>
          </p:nvSpPr>
          <p:spPr>
            <a:xfrm>
              <a:off x="9461489" y="2302635"/>
              <a:ext cx="2433234" cy="15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EB5A314C-D0E8-1082-F7F4-8DB793B6F48A}"/>
                </a:ext>
              </a:extLst>
            </p:cNvPr>
            <p:cNvCxnSpPr/>
            <p:nvPr/>
          </p:nvCxnSpPr>
          <p:spPr>
            <a:xfrm>
              <a:off x="10581224" y="2597442"/>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721F342-B8D3-414D-5289-1D46EB085E01}"/>
                </a:ext>
              </a:extLst>
            </p:cNvPr>
            <p:cNvCxnSpPr/>
            <p:nvPr/>
          </p:nvCxnSpPr>
          <p:spPr>
            <a:xfrm>
              <a:off x="9904133" y="3315900"/>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6733D392-0E2F-BBEC-7B04-32C4C1263949}"/>
                </a:ext>
              </a:extLst>
            </p:cNvPr>
            <p:cNvSpPr txBox="1"/>
            <p:nvPr/>
          </p:nvSpPr>
          <p:spPr>
            <a:xfrm>
              <a:off x="10237235" y="2305313"/>
              <a:ext cx="440871"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endParaRPr lang="en-US" dirty="0">
                <a:solidFill>
                  <a:srgbClr val="FF0000"/>
                </a:solidFill>
              </a:endParaRPr>
            </a:p>
          </p:txBody>
        </p:sp>
        <p:sp>
          <p:nvSpPr>
            <p:cNvPr id="220" name="TextBox 219">
              <a:extLst>
                <a:ext uri="{FF2B5EF4-FFF2-40B4-BE49-F238E27FC236}">
                  <a16:creationId xmlns:a16="http://schemas.microsoft.com/office/drawing/2014/main" id="{89988D70-1A0A-C26C-6C0D-4E663A9DAED6}"/>
                </a:ext>
              </a:extLst>
            </p:cNvPr>
            <p:cNvSpPr txBox="1"/>
            <p:nvPr/>
          </p:nvSpPr>
          <p:spPr>
            <a:xfrm>
              <a:off x="11125508" y="3250585"/>
              <a:ext cx="50403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endParaRPr lang="en-US" dirty="0">
                <a:solidFill>
                  <a:srgbClr val="FF0000"/>
                </a:solidFill>
              </a:endParaRPr>
            </a:p>
          </p:txBody>
        </p:sp>
        <p:sp>
          <p:nvSpPr>
            <p:cNvPr id="258" name="Oval 257">
              <a:extLst>
                <a:ext uri="{FF2B5EF4-FFF2-40B4-BE49-F238E27FC236}">
                  <a16:creationId xmlns:a16="http://schemas.microsoft.com/office/drawing/2014/main" id="{1183F67A-4A2F-401F-C330-583ADCA463B4}"/>
                </a:ext>
              </a:extLst>
            </p:cNvPr>
            <p:cNvSpPr/>
            <p:nvPr/>
          </p:nvSpPr>
          <p:spPr>
            <a:xfrm>
              <a:off x="9739874" y="3103766"/>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A5AD1235-1AE7-B3A1-80A2-CA9DA77EDEAC}"/>
              </a:ext>
            </a:extLst>
          </p:cNvPr>
          <p:cNvGrpSpPr/>
          <p:nvPr/>
        </p:nvGrpSpPr>
        <p:grpSpPr>
          <a:xfrm>
            <a:off x="6275093" y="4787852"/>
            <a:ext cx="5652176" cy="2013781"/>
            <a:chOff x="4855570" y="4619040"/>
            <a:chExt cx="5652176" cy="2013781"/>
          </a:xfrm>
        </p:grpSpPr>
        <p:sp>
          <p:nvSpPr>
            <p:cNvPr id="268" name="Rectangle 267">
              <a:extLst>
                <a:ext uri="{FF2B5EF4-FFF2-40B4-BE49-F238E27FC236}">
                  <a16:creationId xmlns:a16="http://schemas.microsoft.com/office/drawing/2014/main" id="{C1BF97B0-2864-2BBC-39AF-F081F717A0DF}"/>
                </a:ext>
              </a:extLst>
            </p:cNvPr>
            <p:cNvSpPr/>
            <p:nvPr/>
          </p:nvSpPr>
          <p:spPr>
            <a:xfrm>
              <a:off x="5526272" y="5898879"/>
              <a:ext cx="227365" cy="31848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06112000-1791-385B-7D5C-32E7C6A1DB39}"/>
                </a:ext>
              </a:extLst>
            </p:cNvPr>
            <p:cNvSpPr/>
            <p:nvPr/>
          </p:nvSpPr>
          <p:spPr>
            <a:xfrm>
              <a:off x="4855570" y="6314335"/>
              <a:ext cx="227365" cy="31848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0DEC850D-587F-2942-B60D-B99B3FA1D6DB}"/>
                </a:ext>
              </a:extLst>
            </p:cNvPr>
            <p:cNvSpPr/>
            <p:nvPr/>
          </p:nvSpPr>
          <p:spPr>
            <a:xfrm>
              <a:off x="8671446" y="4619040"/>
              <a:ext cx="1836300" cy="603595"/>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TextBox 436">
            <a:extLst>
              <a:ext uri="{FF2B5EF4-FFF2-40B4-BE49-F238E27FC236}">
                <a16:creationId xmlns:a16="http://schemas.microsoft.com/office/drawing/2014/main" id="{7FA747E8-F103-0C26-2189-72091271402B}"/>
              </a:ext>
            </a:extLst>
          </p:cNvPr>
          <p:cNvSpPr txBox="1"/>
          <p:nvPr/>
        </p:nvSpPr>
        <p:spPr>
          <a:xfrm>
            <a:off x="3877707" y="5450712"/>
            <a:ext cx="6040949" cy="369332"/>
          </a:xfrm>
          <a:prstGeom prst="rect">
            <a:avLst/>
          </a:prstGeom>
          <a:solidFill>
            <a:srgbClr val="FFFF00"/>
          </a:solidFill>
          <a:ln>
            <a:solidFill>
              <a:srgbClr val="FF0000"/>
            </a:solidFill>
          </a:ln>
        </p:spPr>
        <p:txBody>
          <a:bodyPr wrap="none" rtlCol="0">
            <a:spAutoFit/>
          </a:bodyPr>
          <a:lstStyle/>
          <a:p>
            <a:r>
              <a:rPr lang="en-US" dirty="0"/>
              <a:t>Coordinate axes are || to minor/major axes so diagonal matrix</a:t>
            </a:r>
          </a:p>
        </p:txBody>
      </p:sp>
    </p:spTree>
    <p:extLst>
      <p:ext uri="{BB962C8B-B14F-4D97-AF65-F5344CB8AC3E}">
        <p14:creationId xmlns:p14="http://schemas.microsoft.com/office/powerpoint/2010/main" val="36100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up)">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5"/>
                                        </p:tgtEl>
                                        <p:attrNameLst>
                                          <p:attrName>style.visibility</p:attrName>
                                        </p:attrNameLst>
                                      </p:cBhvr>
                                      <p:to>
                                        <p:strVal val="visible"/>
                                      </p:to>
                                    </p:set>
                                    <p:anim calcmode="lin" valueType="num">
                                      <p:cBhvr additive="base">
                                        <p:cTn id="36" dur="500" fill="hold"/>
                                        <p:tgtEl>
                                          <p:spTgt spid="215"/>
                                        </p:tgtEl>
                                        <p:attrNameLst>
                                          <p:attrName>ppt_x</p:attrName>
                                        </p:attrNameLst>
                                      </p:cBhvr>
                                      <p:tavLst>
                                        <p:tav tm="0">
                                          <p:val>
                                            <p:strVal val="#ppt_x"/>
                                          </p:val>
                                        </p:tav>
                                        <p:tav tm="100000">
                                          <p:val>
                                            <p:strVal val="#ppt_x"/>
                                          </p:val>
                                        </p:tav>
                                      </p:tavLst>
                                    </p:anim>
                                    <p:anim calcmode="lin" valueType="num">
                                      <p:cBhvr additive="base">
                                        <p:cTn id="37"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3"/>
                                        </p:tgtEl>
                                        <p:attrNameLst>
                                          <p:attrName>style.visibility</p:attrName>
                                        </p:attrNameLst>
                                      </p:cBhvr>
                                      <p:to>
                                        <p:strVal val="visible"/>
                                      </p:to>
                                    </p:set>
                                    <p:anim calcmode="lin" valueType="num">
                                      <p:cBhvr additive="base">
                                        <p:cTn id="52" dur="500" fill="hold"/>
                                        <p:tgtEl>
                                          <p:spTgt spid="143"/>
                                        </p:tgtEl>
                                        <p:attrNameLst>
                                          <p:attrName>ppt_x</p:attrName>
                                        </p:attrNameLst>
                                      </p:cBhvr>
                                      <p:tavLst>
                                        <p:tav tm="0">
                                          <p:val>
                                            <p:strVal val="#ppt_x"/>
                                          </p:val>
                                        </p:tav>
                                        <p:tav tm="100000">
                                          <p:val>
                                            <p:strVal val="#ppt_x"/>
                                          </p:val>
                                        </p:tav>
                                      </p:tavLst>
                                    </p:anim>
                                    <p:anim calcmode="lin" valueType="num">
                                      <p:cBhvr additive="base">
                                        <p:cTn id="53"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4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51"/>
                                        </p:tgtEl>
                                        <p:attrNameLst>
                                          <p:attrName>style.visibility</p:attrName>
                                        </p:attrNameLst>
                                      </p:cBhvr>
                                      <p:to>
                                        <p:strVal val="visible"/>
                                      </p:to>
                                    </p:set>
                                    <p:anim calcmode="lin" valueType="num">
                                      <p:cBhvr additive="base">
                                        <p:cTn id="62" dur="500" fill="hold"/>
                                        <p:tgtEl>
                                          <p:spTgt spid="151"/>
                                        </p:tgtEl>
                                        <p:attrNameLst>
                                          <p:attrName>ppt_x</p:attrName>
                                        </p:attrNameLst>
                                      </p:cBhvr>
                                      <p:tavLst>
                                        <p:tav tm="0">
                                          <p:val>
                                            <p:strVal val="#ppt_x"/>
                                          </p:val>
                                        </p:tav>
                                        <p:tav tm="100000">
                                          <p:val>
                                            <p:strVal val="#ppt_x"/>
                                          </p:val>
                                        </p:tav>
                                      </p:tavLst>
                                    </p:anim>
                                    <p:anim calcmode="lin" valueType="num">
                                      <p:cBhvr additive="base">
                                        <p:cTn id="63"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4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6"/>
                                        </p:tgtEl>
                                        <p:attrNameLst>
                                          <p:attrName>style.visibility</p:attrName>
                                        </p:attrNameLst>
                                      </p:cBhvr>
                                      <p:to>
                                        <p:strVal val="visible"/>
                                      </p:to>
                                    </p:set>
                                    <p:anim calcmode="lin" valueType="num">
                                      <p:cBhvr additive="base">
                                        <p:cTn id="72" dur="500" fill="hold"/>
                                        <p:tgtEl>
                                          <p:spTgt spid="156"/>
                                        </p:tgtEl>
                                        <p:attrNameLst>
                                          <p:attrName>ppt_x</p:attrName>
                                        </p:attrNameLst>
                                      </p:cBhvr>
                                      <p:tavLst>
                                        <p:tav tm="0">
                                          <p:val>
                                            <p:strVal val="#ppt_x"/>
                                          </p:val>
                                        </p:tav>
                                        <p:tav tm="100000">
                                          <p:val>
                                            <p:strVal val="#ppt_x"/>
                                          </p:val>
                                        </p:tav>
                                      </p:tavLst>
                                    </p:anim>
                                    <p:anim calcmode="lin" valueType="num">
                                      <p:cBhvr additive="base">
                                        <p:cTn id="73"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36"/>
                                        </p:tgtEl>
                                        <p:attrNameLst>
                                          <p:attrName>style.visibility</p:attrName>
                                        </p:attrNameLst>
                                      </p:cBhvr>
                                      <p:to>
                                        <p:strVal val="visible"/>
                                      </p:to>
                                    </p:set>
                                    <p:anim calcmode="lin" valueType="num">
                                      <p:cBhvr additive="base">
                                        <p:cTn id="78" dur="500" fill="hold"/>
                                        <p:tgtEl>
                                          <p:spTgt spid="436"/>
                                        </p:tgtEl>
                                        <p:attrNameLst>
                                          <p:attrName>ppt_x</p:attrName>
                                        </p:attrNameLst>
                                      </p:cBhvr>
                                      <p:tavLst>
                                        <p:tav tm="0">
                                          <p:val>
                                            <p:strVal val="#ppt_x"/>
                                          </p:val>
                                        </p:tav>
                                        <p:tav tm="100000">
                                          <p:val>
                                            <p:strVal val="#ppt_x"/>
                                          </p:val>
                                        </p:tav>
                                      </p:tavLst>
                                    </p:anim>
                                    <p:anim calcmode="lin" valueType="num">
                                      <p:cBhvr additive="base">
                                        <p:cTn id="79" dur="500" fill="hold"/>
                                        <p:tgtEl>
                                          <p:spTgt spid="43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4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2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1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21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37"/>
                                        </p:tgtEl>
                                        <p:attrNameLst>
                                          <p:attrName>style.visibility</p:attrName>
                                        </p:attrNameLst>
                                      </p:cBhvr>
                                      <p:to>
                                        <p:strVal val="visible"/>
                                      </p:to>
                                    </p:set>
                                    <p:anim calcmode="lin" valueType="num">
                                      <p:cBhvr additive="base">
                                        <p:cTn id="104" dur="500" fill="hold"/>
                                        <p:tgtEl>
                                          <p:spTgt spid="437"/>
                                        </p:tgtEl>
                                        <p:attrNameLst>
                                          <p:attrName>ppt_x</p:attrName>
                                        </p:attrNameLst>
                                      </p:cBhvr>
                                      <p:tavLst>
                                        <p:tav tm="0">
                                          <p:val>
                                            <p:strVal val="#ppt_x"/>
                                          </p:val>
                                        </p:tav>
                                        <p:tav tm="100000">
                                          <p:val>
                                            <p:strVal val="#ppt_x"/>
                                          </p:val>
                                        </p:tav>
                                      </p:tavLst>
                                    </p:anim>
                                    <p:anim calcmode="lin" valueType="num">
                                      <p:cBhvr additive="base">
                                        <p:cTn id="105"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4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3"/>
                                        </p:tgtEl>
                                        <p:attrNameLst>
                                          <p:attrName>style.visibility</p:attrName>
                                        </p:attrNameLst>
                                      </p:cBhvr>
                                      <p:to>
                                        <p:strVal val="visible"/>
                                      </p:to>
                                    </p:set>
                                    <p:animEffect transition="in" filter="fade">
                                      <p:cBhvr>
                                        <p:cTn id="114" dur="500"/>
                                        <p:tgtEl>
                                          <p:spTgt spid="433"/>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43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8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6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259"/>
                                        </p:tgtEl>
                                        <p:attrNameLst>
                                          <p:attrName>style.visibility</p:attrName>
                                        </p:attrNameLst>
                                      </p:cBhvr>
                                      <p:to>
                                        <p:strVal val="visible"/>
                                      </p:to>
                                    </p:set>
                                    <p:anim calcmode="lin" valueType="num">
                                      <p:cBhvr>
                                        <p:cTn id="131" dur="500" fill="hold"/>
                                        <p:tgtEl>
                                          <p:spTgt spid="259"/>
                                        </p:tgtEl>
                                        <p:attrNameLst>
                                          <p:attrName>ppt_w</p:attrName>
                                        </p:attrNameLst>
                                      </p:cBhvr>
                                      <p:tavLst>
                                        <p:tav tm="0">
                                          <p:val>
                                            <p:fltVal val="0"/>
                                          </p:val>
                                        </p:tav>
                                        <p:tav tm="100000">
                                          <p:val>
                                            <p:strVal val="#ppt_w"/>
                                          </p:val>
                                        </p:tav>
                                      </p:tavLst>
                                    </p:anim>
                                    <p:anim calcmode="lin" valueType="num">
                                      <p:cBhvr>
                                        <p:cTn id="132" dur="500" fill="hold"/>
                                        <p:tgtEl>
                                          <p:spTgt spid="259"/>
                                        </p:tgtEl>
                                        <p:attrNameLst>
                                          <p:attrName>ppt_h</p:attrName>
                                        </p:attrNameLst>
                                      </p:cBhvr>
                                      <p:tavLst>
                                        <p:tav tm="0">
                                          <p:val>
                                            <p:fltVal val="0"/>
                                          </p:val>
                                        </p:tav>
                                        <p:tav tm="100000">
                                          <p:val>
                                            <p:strVal val="#ppt_h"/>
                                          </p:val>
                                        </p:tav>
                                      </p:tavLst>
                                    </p:anim>
                                    <p:animEffect transition="in" filter="fade">
                                      <p:cBhvr>
                                        <p:cTn id="133" dur="500"/>
                                        <p:tgtEl>
                                          <p:spTgt spid="259"/>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71"/>
                                        </p:tgtEl>
                                        <p:attrNameLst>
                                          <p:attrName>style.visibility</p:attrName>
                                        </p:attrNameLst>
                                      </p:cBhvr>
                                      <p:to>
                                        <p:strVal val="visible"/>
                                      </p:to>
                                    </p:set>
                                    <p:anim calcmode="lin" valueType="num">
                                      <p:cBhvr additive="base">
                                        <p:cTn id="138" dur="500" fill="hold"/>
                                        <p:tgtEl>
                                          <p:spTgt spid="271"/>
                                        </p:tgtEl>
                                        <p:attrNameLst>
                                          <p:attrName>ppt_x</p:attrName>
                                        </p:attrNameLst>
                                      </p:cBhvr>
                                      <p:tavLst>
                                        <p:tav tm="0">
                                          <p:val>
                                            <p:strVal val="#ppt_x"/>
                                          </p:val>
                                        </p:tav>
                                        <p:tav tm="100000">
                                          <p:val>
                                            <p:strVal val="#ppt_x"/>
                                          </p:val>
                                        </p:tav>
                                      </p:tavLst>
                                    </p:anim>
                                    <p:anim calcmode="lin" valueType="num">
                                      <p:cBhvr additive="base">
                                        <p:cTn id="139"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15" grpId="0" animBg="1"/>
      <p:bldP spid="215" grpId="1" animBg="1"/>
      <p:bldP spid="433" grpId="0" animBg="1"/>
      <p:bldP spid="433" grpId="1" animBg="1"/>
      <p:bldP spid="4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147047" y="0"/>
            <a:ext cx="7584064"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Linear Algebra Background</a:t>
            </a:r>
          </a:p>
        </p:txBody>
      </p:sp>
      <p:sp>
        <p:nvSpPr>
          <p:cNvPr id="7" name="TextBox 6">
            <a:extLst>
              <a:ext uri="{FF2B5EF4-FFF2-40B4-BE49-F238E27FC236}">
                <a16:creationId xmlns:a16="http://schemas.microsoft.com/office/drawing/2014/main" id="{EA2D99D1-44C5-092A-34C2-85B9A77D0D27}"/>
              </a:ext>
            </a:extLst>
          </p:cNvPr>
          <p:cNvSpPr txBox="1"/>
          <p:nvPr/>
        </p:nvSpPr>
        <p:spPr>
          <a:xfrm>
            <a:off x="2147047" y="1737360"/>
            <a:ext cx="2334293"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a:t>
            </a:r>
            <a:r>
              <a:rPr lang="en-US" sz="2400" dirty="0">
                <a:solidFill>
                  <a:srgbClr val="FF0000"/>
                </a:solidFill>
              </a:rPr>
              <a:t>y</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a:t>
            </a:r>
            <a:r>
              <a:rPr lang="en-US" sz="2400" dirty="0">
                <a:solidFill>
                  <a:srgbClr val="FF0000"/>
                </a:solidFill>
              </a:rPr>
              <a:t>y</a:t>
            </a:r>
            <a:r>
              <a:rPr lang="en-US" sz="2400" baseline="-25000" dirty="0">
                <a:solidFill>
                  <a:srgbClr val="FF0000"/>
                </a:solidFill>
              </a:rPr>
              <a:t>2</a:t>
            </a:r>
            <a:r>
              <a:rPr lang="en-US" sz="2400" baseline="30000" dirty="0">
                <a:solidFill>
                  <a:srgbClr val="FF0000"/>
                </a:solidFill>
              </a:rPr>
              <a:t>2</a:t>
            </a:r>
            <a:r>
              <a:rPr lang="en-US" sz="2400" dirty="0"/>
              <a:t> = </a:t>
            </a:r>
            <a:r>
              <a:rPr lang="en-US" sz="2400" dirty="0">
                <a:latin typeface="Symbol" panose="05050102010706020507" pitchFamily="18" charset="2"/>
              </a:rPr>
              <a:t>e</a:t>
            </a:r>
          </a:p>
        </p:txBody>
      </p:sp>
      <p:cxnSp>
        <p:nvCxnSpPr>
          <p:cNvPr id="9" name="Straight Connector 8">
            <a:extLst>
              <a:ext uri="{FF2B5EF4-FFF2-40B4-BE49-F238E27FC236}">
                <a16:creationId xmlns:a16="http://schemas.microsoft.com/office/drawing/2014/main" id="{4EFC5C9F-D8F4-D2FF-23B4-837CAFED8D43}"/>
              </a:ext>
            </a:extLst>
          </p:cNvPr>
          <p:cNvCxnSpPr/>
          <p:nvPr/>
        </p:nvCxnSpPr>
        <p:spPr>
          <a:xfrm>
            <a:off x="6439989" y="1280160"/>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2172B1-393E-C293-FFE6-AF9972AE2165}"/>
              </a:ext>
            </a:extLst>
          </p:cNvPr>
          <p:cNvCxnSpPr/>
          <p:nvPr/>
        </p:nvCxnSpPr>
        <p:spPr>
          <a:xfrm>
            <a:off x="5762898" y="1998618"/>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7126B3-2DA4-7CF6-023B-CD0753796E5E}"/>
              </a:ext>
            </a:extLst>
          </p:cNvPr>
          <p:cNvSpPr txBox="1"/>
          <p:nvPr/>
        </p:nvSpPr>
        <p:spPr>
          <a:xfrm>
            <a:off x="6096000" y="988031"/>
            <a:ext cx="440871"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endParaRPr lang="en-US" dirty="0">
              <a:solidFill>
                <a:srgbClr val="FF0000"/>
              </a:solidFill>
            </a:endParaRPr>
          </a:p>
        </p:txBody>
      </p:sp>
      <p:sp>
        <p:nvSpPr>
          <p:cNvPr id="15" name="TextBox 14">
            <a:extLst>
              <a:ext uri="{FF2B5EF4-FFF2-40B4-BE49-F238E27FC236}">
                <a16:creationId xmlns:a16="http://schemas.microsoft.com/office/drawing/2014/main" id="{E698DE45-7406-8325-7566-505E34B2B082}"/>
              </a:ext>
            </a:extLst>
          </p:cNvPr>
          <p:cNvSpPr txBox="1"/>
          <p:nvPr/>
        </p:nvSpPr>
        <p:spPr>
          <a:xfrm>
            <a:off x="6984273" y="1933303"/>
            <a:ext cx="50403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endParaRPr lang="en-US" dirty="0">
              <a:solidFill>
                <a:srgbClr val="FF0000"/>
              </a:solidFill>
            </a:endParaRPr>
          </a:p>
        </p:txBody>
      </p:sp>
      <p:grpSp>
        <p:nvGrpSpPr>
          <p:cNvPr id="19" name="Group 18">
            <a:extLst>
              <a:ext uri="{FF2B5EF4-FFF2-40B4-BE49-F238E27FC236}">
                <a16:creationId xmlns:a16="http://schemas.microsoft.com/office/drawing/2014/main" id="{B0291EC8-BDAE-9323-93BC-E73572EE94B7}"/>
              </a:ext>
            </a:extLst>
          </p:cNvPr>
          <p:cNvGrpSpPr/>
          <p:nvPr/>
        </p:nvGrpSpPr>
        <p:grpSpPr>
          <a:xfrm>
            <a:off x="5588770" y="1629285"/>
            <a:ext cx="2149328" cy="533369"/>
            <a:chOff x="5341895" y="2015367"/>
            <a:chExt cx="2149328" cy="533369"/>
          </a:xfrm>
        </p:grpSpPr>
        <p:sp>
          <p:nvSpPr>
            <p:cNvPr id="20" name="Oval 19">
              <a:extLst>
                <a:ext uri="{FF2B5EF4-FFF2-40B4-BE49-F238E27FC236}">
                  <a16:creationId xmlns:a16="http://schemas.microsoft.com/office/drawing/2014/main" id="{8CFB6DAB-10EC-BC44-2C56-69DAA99AB64A}"/>
                </a:ext>
              </a:extLst>
            </p:cNvPr>
            <p:cNvSpPr/>
            <p:nvPr/>
          </p:nvSpPr>
          <p:spPr>
            <a:xfrm>
              <a:off x="5341895" y="2179404"/>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0AE1C5-265B-7FB5-AE0E-CFAA3EA523EF}"/>
                </a:ext>
              </a:extLst>
            </p:cNvPr>
            <p:cNvSpPr txBox="1"/>
            <p:nvPr/>
          </p:nvSpPr>
          <p:spPr>
            <a:xfrm>
              <a:off x="7306492" y="2015367"/>
              <a:ext cx="184731" cy="369332"/>
            </a:xfrm>
            <a:prstGeom prst="rect">
              <a:avLst/>
            </a:prstGeom>
            <a:noFill/>
          </p:spPr>
          <p:txBody>
            <a:bodyPr wrap="none" rtlCol="0">
              <a:spAutoFit/>
            </a:bodyPr>
            <a:lstStyle/>
            <a:p>
              <a:endParaRPr lang="en-US" dirty="0">
                <a:solidFill>
                  <a:srgbClr val="FF0000"/>
                </a:solidFill>
              </a:endParaRPr>
            </a:p>
          </p:txBody>
        </p:sp>
      </p:grpSp>
      <p:grpSp>
        <p:nvGrpSpPr>
          <p:cNvPr id="28" name="Group 27">
            <a:extLst>
              <a:ext uri="{FF2B5EF4-FFF2-40B4-BE49-F238E27FC236}">
                <a16:creationId xmlns:a16="http://schemas.microsoft.com/office/drawing/2014/main" id="{33A6CECB-000C-A928-D7B4-2E1BA7105CCF}"/>
              </a:ext>
            </a:extLst>
          </p:cNvPr>
          <p:cNvGrpSpPr/>
          <p:nvPr/>
        </p:nvGrpSpPr>
        <p:grpSpPr>
          <a:xfrm>
            <a:off x="1748852" y="2457435"/>
            <a:ext cx="3543777" cy="846265"/>
            <a:chOff x="2050165" y="2302635"/>
            <a:chExt cx="3543777" cy="846265"/>
          </a:xfrm>
        </p:grpSpPr>
        <p:sp>
          <p:nvSpPr>
            <p:cNvPr id="22" name="TextBox 21">
              <a:extLst>
                <a:ext uri="{FF2B5EF4-FFF2-40B4-BE49-F238E27FC236}">
                  <a16:creationId xmlns:a16="http://schemas.microsoft.com/office/drawing/2014/main" id="{6CE594E8-1698-7CE7-9F0C-C59EA7D36545}"/>
                </a:ext>
              </a:extLst>
            </p:cNvPr>
            <p:cNvSpPr txBox="1"/>
            <p:nvPr/>
          </p:nvSpPr>
          <p:spPr>
            <a:xfrm>
              <a:off x="2147046" y="2317903"/>
              <a:ext cx="2699778" cy="830997"/>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r>
                <a:rPr lang="en-US" sz="2400" baseline="-25000" dirty="0"/>
                <a:t> </a:t>
              </a:r>
              <a:r>
                <a:rPr lang="en-US" sz="2400" dirty="0"/>
                <a:t>   a</a:t>
              </a:r>
              <a:r>
                <a:rPr lang="en-US" sz="2400" baseline="30000" dirty="0"/>
                <a:t>2        </a:t>
              </a:r>
              <a:r>
                <a:rPr lang="en-US" sz="2400" dirty="0"/>
                <a:t>0      </a:t>
              </a:r>
              <a:r>
                <a:rPr lang="en-US" sz="2400" dirty="0">
                  <a:solidFill>
                    <a:srgbClr val="FF0000"/>
                  </a:solidFill>
                </a:rPr>
                <a:t>y</a:t>
              </a:r>
              <a:r>
                <a:rPr lang="en-US" sz="2400" baseline="-25000" dirty="0">
                  <a:solidFill>
                    <a:srgbClr val="FF0000"/>
                  </a:solidFill>
                </a:rPr>
                <a:t>1</a:t>
              </a:r>
            </a:p>
            <a:p>
              <a:r>
                <a:rPr lang="en-US" sz="2400" baseline="-25000" dirty="0"/>
                <a:t>                       </a:t>
              </a:r>
              <a:r>
                <a:rPr lang="en-US" sz="2400" dirty="0"/>
                <a:t>0       b</a:t>
              </a:r>
              <a:r>
                <a:rPr lang="en-US" sz="2400" baseline="30000" dirty="0"/>
                <a:t>2</a:t>
              </a:r>
              <a:r>
                <a:rPr lang="en-US" sz="2400" dirty="0"/>
                <a:t>    </a:t>
              </a:r>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24" name="TextBox 23">
              <a:extLst>
                <a:ext uri="{FF2B5EF4-FFF2-40B4-BE49-F238E27FC236}">
                  <a16:creationId xmlns:a16="http://schemas.microsoft.com/office/drawing/2014/main" id="{33D0EFBE-6403-3BEA-FADD-5BC4352A1E68}"/>
                </a:ext>
              </a:extLst>
            </p:cNvPr>
            <p:cNvSpPr txBox="1"/>
            <p:nvPr/>
          </p:nvSpPr>
          <p:spPr>
            <a:xfrm>
              <a:off x="4957128" y="2481351"/>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25" name="Double Brace 24">
              <a:extLst>
                <a:ext uri="{FF2B5EF4-FFF2-40B4-BE49-F238E27FC236}">
                  <a16:creationId xmlns:a16="http://schemas.microsoft.com/office/drawing/2014/main" id="{CA43CB36-C45D-98FB-898C-DEC5F092C107}"/>
                </a:ext>
              </a:extLst>
            </p:cNvPr>
            <p:cNvSpPr/>
            <p:nvPr/>
          </p:nvSpPr>
          <p:spPr>
            <a:xfrm>
              <a:off x="4350966" y="2302635"/>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Double Brace 25">
              <a:extLst>
                <a:ext uri="{FF2B5EF4-FFF2-40B4-BE49-F238E27FC236}">
                  <a16:creationId xmlns:a16="http://schemas.microsoft.com/office/drawing/2014/main" id="{34C9E581-0764-95B9-BAE0-13CB9CD1DE4B}"/>
                </a:ext>
              </a:extLst>
            </p:cNvPr>
            <p:cNvSpPr/>
            <p:nvPr/>
          </p:nvSpPr>
          <p:spPr>
            <a:xfrm>
              <a:off x="2050165" y="2467442"/>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Double Bracket 26">
              <a:extLst>
                <a:ext uri="{FF2B5EF4-FFF2-40B4-BE49-F238E27FC236}">
                  <a16:creationId xmlns:a16="http://schemas.microsoft.com/office/drawing/2014/main" id="{797D8A1A-F803-7988-574D-014178E03A2E}"/>
                </a:ext>
              </a:extLst>
            </p:cNvPr>
            <p:cNvSpPr/>
            <p:nvPr/>
          </p:nvSpPr>
          <p:spPr>
            <a:xfrm>
              <a:off x="3231160" y="2317903"/>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TextBox 28">
            <a:extLst>
              <a:ext uri="{FF2B5EF4-FFF2-40B4-BE49-F238E27FC236}">
                <a16:creationId xmlns:a16="http://schemas.microsoft.com/office/drawing/2014/main" id="{97FE8100-2653-29E7-A67A-0713B20C972A}"/>
              </a:ext>
            </a:extLst>
          </p:cNvPr>
          <p:cNvSpPr txBox="1"/>
          <p:nvPr/>
        </p:nvSpPr>
        <p:spPr>
          <a:xfrm>
            <a:off x="1950355" y="3979822"/>
            <a:ext cx="3408305" cy="461665"/>
          </a:xfrm>
          <a:prstGeom prst="rect">
            <a:avLst/>
          </a:prstGeom>
          <a:noFill/>
        </p:spPr>
        <p:txBody>
          <a:bodyPr wrap="none" rtlCol="0">
            <a:spAutoFit/>
          </a:bodyPr>
          <a:lstStyle/>
          <a:p>
            <a:r>
              <a:rPr lang="en-US" sz="2400" dirty="0">
                <a:solidFill>
                  <a:srgbClr val="FF0000"/>
                </a:solidFill>
              </a:rPr>
              <a:t>a</a:t>
            </a:r>
            <a:r>
              <a:rPr lang="en-US" sz="2400" baseline="30000" dirty="0"/>
              <a:t>2</a:t>
            </a:r>
            <a:r>
              <a:rPr lang="en-US" sz="2400" dirty="0"/>
              <a:t> x</a:t>
            </a:r>
            <a:r>
              <a:rPr lang="en-US" sz="2400" baseline="-25000" dirty="0"/>
              <a:t>1</a:t>
            </a:r>
            <a:r>
              <a:rPr lang="en-US" sz="2400" baseline="30000" dirty="0"/>
              <a:t>2 </a:t>
            </a:r>
            <a:r>
              <a:rPr lang="en-US" sz="2400" dirty="0"/>
              <a:t> + </a:t>
            </a:r>
            <a:r>
              <a:rPr lang="en-US" sz="2400" dirty="0">
                <a:solidFill>
                  <a:srgbClr val="FF0000"/>
                </a:solidFill>
              </a:rPr>
              <a:t>b</a:t>
            </a:r>
            <a:r>
              <a:rPr lang="en-US" sz="2400" baseline="30000" dirty="0"/>
              <a:t>2</a:t>
            </a:r>
            <a:r>
              <a:rPr lang="en-US" sz="2400" dirty="0"/>
              <a:t> x</a:t>
            </a:r>
            <a:r>
              <a:rPr lang="en-US" sz="2400" baseline="-25000" dirty="0"/>
              <a:t>2</a:t>
            </a:r>
            <a:r>
              <a:rPr lang="en-US" sz="2400" baseline="30000" dirty="0"/>
              <a:t>2</a:t>
            </a:r>
            <a:r>
              <a:rPr lang="en-US" sz="2400" dirty="0"/>
              <a:t> + 2cx</a:t>
            </a:r>
            <a:r>
              <a:rPr lang="en-US" sz="2400" baseline="-25000" dirty="0"/>
              <a:t>1</a:t>
            </a:r>
            <a:r>
              <a:rPr lang="en-US" sz="2400" dirty="0"/>
              <a:t>x</a:t>
            </a:r>
            <a:r>
              <a:rPr lang="en-US" sz="2400" baseline="-25000" dirty="0"/>
              <a:t>2</a:t>
            </a:r>
            <a:r>
              <a:rPr lang="en-US" sz="2400" dirty="0"/>
              <a:t> = </a:t>
            </a:r>
            <a:r>
              <a:rPr lang="en-US" sz="2400" dirty="0">
                <a:latin typeface="Symbol" panose="05050102010706020507" pitchFamily="18" charset="2"/>
              </a:rPr>
              <a:t>e</a:t>
            </a:r>
          </a:p>
        </p:txBody>
      </p:sp>
      <p:grpSp>
        <p:nvGrpSpPr>
          <p:cNvPr id="41" name="Group 40">
            <a:extLst>
              <a:ext uri="{FF2B5EF4-FFF2-40B4-BE49-F238E27FC236}">
                <a16:creationId xmlns:a16="http://schemas.microsoft.com/office/drawing/2014/main" id="{79136A32-0C1A-FE41-58DD-FAC33597FF25}"/>
              </a:ext>
            </a:extLst>
          </p:cNvPr>
          <p:cNvGrpSpPr/>
          <p:nvPr/>
        </p:nvGrpSpPr>
        <p:grpSpPr>
          <a:xfrm>
            <a:off x="5643918" y="3093707"/>
            <a:ext cx="1755741" cy="1820797"/>
            <a:chOff x="5763398" y="3469806"/>
            <a:chExt cx="1755741" cy="1820797"/>
          </a:xfrm>
        </p:grpSpPr>
        <p:cxnSp>
          <p:nvCxnSpPr>
            <p:cNvPr id="30" name="Straight Connector 29">
              <a:extLst>
                <a:ext uri="{FF2B5EF4-FFF2-40B4-BE49-F238E27FC236}">
                  <a16:creationId xmlns:a16="http://schemas.microsoft.com/office/drawing/2014/main" id="{E51BC9EB-73CF-4E02-2592-329D342F7725}"/>
                </a:ext>
              </a:extLst>
            </p:cNvPr>
            <p:cNvCxnSpPr>
              <a:cxnSpLocks/>
            </p:cNvCxnSpPr>
            <p:nvPr/>
          </p:nvCxnSpPr>
          <p:spPr>
            <a:xfrm>
              <a:off x="6440489" y="3761935"/>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CB4204-F22F-7681-56ED-2DE00DC94735}"/>
                </a:ext>
              </a:extLst>
            </p:cNvPr>
            <p:cNvCxnSpPr>
              <a:cxnSpLocks/>
            </p:cNvCxnSpPr>
            <p:nvPr/>
          </p:nvCxnSpPr>
          <p:spPr>
            <a:xfrm>
              <a:off x="5763398" y="4480393"/>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072168-0CFA-EBB0-E51E-B8FB91CB0602}"/>
                </a:ext>
              </a:extLst>
            </p:cNvPr>
            <p:cNvSpPr txBox="1"/>
            <p:nvPr/>
          </p:nvSpPr>
          <p:spPr>
            <a:xfrm rot="1823124">
              <a:off x="6096500" y="3469806"/>
              <a:ext cx="440871" cy="369332"/>
            </a:xfrm>
            <a:prstGeom prst="rect">
              <a:avLst/>
            </a:prstGeom>
            <a:noFill/>
          </p:spPr>
          <p:txBody>
            <a:bodyPr wrap="square">
              <a:spAutoFit/>
            </a:bodyPr>
            <a:lstStyle/>
            <a:p>
              <a:r>
                <a:rPr lang="en-US" sz="1800" dirty="0"/>
                <a:t>x</a:t>
              </a:r>
              <a:r>
                <a:rPr lang="en-US" sz="1800" baseline="-25000" dirty="0"/>
                <a:t>2</a:t>
              </a:r>
              <a:endParaRPr lang="en-US" dirty="0"/>
            </a:p>
          </p:txBody>
        </p:sp>
        <p:sp>
          <p:nvSpPr>
            <p:cNvPr id="33" name="TextBox 32">
              <a:extLst>
                <a:ext uri="{FF2B5EF4-FFF2-40B4-BE49-F238E27FC236}">
                  <a16:creationId xmlns:a16="http://schemas.microsoft.com/office/drawing/2014/main" id="{40DF4A16-9EED-CC6C-F67F-E70F6E7385C7}"/>
                </a:ext>
              </a:extLst>
            </p:cNvPr>
            <p:cNvSpPr txBox="1"/>
            <p:nvPr/>
          </p:nvSpPr>
          <p:spPr>
            <a:xfrm rot="2041099">
              <a:off x="7156645" y="4193801"/>
              <a:ext cx="362494" cy="369332"/>
            </a:xfrm>
            <a:prstGeom prst="rect">
              <a:avLst/>
            </a:prstGeom>
            <a:noFill/>
          </p:spPr>
          <p:txBody>
            <a:bodyPr wrap="square">
              <a:spAutoFit/>
            </a:bodyPr>
            <a:lstStyle/>
            <a:p>
              <a:r>
                <a:rPr lang="en-US" sz="1800" dirty="0"/>
                <a:t>x</a:t>
              </a:r>
              <a:r>
                <a:rPr lang="en-US" sz="1800" baseline="-25000" dirty="0"/>
                <a:t>1</a:t>
              </a:r>
              <a:endParaRPr lang="en-US" dirty="0"/>
            </a:p>
          </p:txBody>
        </p:sp>
        <p:sp>
          <p:nvSpPr>
            <p:cNvPr id="38" name="Oval 37">
              <a:extLst>
                <a:ext uri="{FF2B5EF4-FFF2-40B4-BE49-F238E27FC236}">
                  <a16:creationId xmlns:a16="http://schemas.microsoft.com/office/drawing/2014/main" id="{70625F53-B229-5CC8-D79B-47A13C71D75B}"/>
                </a:ext>
              </a:extLst>
            </p:cNvPr>
            <p:cNvSpPr/>
            <p:nvPr/>
          </p:nvSpPr>
          <p:spPr>
            <a:xfrm rot="18717480">
              <a:off x="5635980" y="4293456"/>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72677E2-C47E-F74E-0C44-5F64D7F0D5A8}"/>
              </a:ext>
            </a:extLst>
          </p:cNvPr>
          <p:cNvSpPr txBox="1"/>
          <p:nvPr/>
        </p:nvSpPr>
        <p:spPr>
          <a:xfrm>
            <a:off x="2298512" y="4568083"/>
            <a:ext cx="2670924" cy="830997"/>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 </a:t>
            </a:r>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44" name="TextBox 43">
            <a:extLst>
              <a:ext uri="{FF2B5EF4-FFF2-40B4-BE49-F238E27FC236}">
                <a16:creationId xmlns:a16="http://schemas.microsoft.com/office/drawing/2014/main" id="{912C0C9B-D11B-10DB-D9AA-F4D3E929CA91}"/>
              </a:ext>
            </a:extLst>
          </p:cNvPr>
          <p:cNvSpPr txBox="1"/>
          <p:nvPr/>
        </p:nvSpPr>
        <p:spPr>
          <a:xfrm>
            <a:off x="5080664" y="4759086"/>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sp>
        <p:nvSpPr>
          <p:cNvPr id="45" name="Double Brace 44">
            <a:extLst>
              <a:ext uri="{FF2B5EF4-FFF2-40B4-BE49-F238E27FC236}">
                <a16:creationId xmlns:a16="http://schemas.microsoft.com/office/drawing/2014/main" id="{886A68F5-90D3-DD6A-1E26-C68A2D89A81E}"/>
              </a:ext>
            </a:extLst>
          </p:cNvPr>
          <p:cNvSpPr/>
          <p:nvPr/>
        </p:nvSpPr>
        <p:spPr>
          <a:xfrm>
            <a:off x="4474502" y="4580370"/>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Double Brace 45">
            <a:extLst>
              <a:ext uri="{FF2B5EF4-FFF2-40B4-BE49-F238E27FC236}">
                <a16:creationId xmlns:a16="http://schemas.microsoft.com/office/drawing/2014/main" id="{A1B172CD-E2AF-D396-D7C3-CED4A2CFB653}"/>
              </a:ext>
            </a:extLst>
          </p:cNvPr>
          <p:cNvSpPr/>
          <p:nvPr/>
        </p:nvSpPr>
        <p:spPr>
          <a:xfrm>
            <a:off x="2173701" y="4745177"/>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Double Bracket 46">
            <a:extLst>
              <a:ext uri="{FF2B5EF4-FFF2-40B4-BE49-F238E27FC236}">
                <a16:creationId xmlns:a16="http://schemas.microsoft.com/office/drawing/2014/main" id="{7377581A-580F-280B-7A4A-3D5E90EED2C9}"/>
              </a:ext>
            </a:extLst>
          </p:cNvPr>
          <p:cNvSpPr/>
          <p:nvPr/>
        </p:nvSpPr>
        <p:spPr>
          <a:xfrm>
            <a:off x="3354696" y="4595638"/>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27F882BC-B303-62CD-447B-19718997FE82}"/>
              </a:ext>
            </a:extLst>
          </p:cNvPr>
          <p:cNvSpPr txBox="1"/>
          <p:nvPr/>
        </p:nvSpPr>
        <p:spPr>
          <a:xfrm>
            <a:off x="182778" y="5898879"/>
            <a:ext cx="1003801" cy="461665"/>
          </a:xfrm>
          <a:prstGeom prst="rect">
            <a:avLst/>
          </a:prstGeom>
          <a:noFill/>
        </p:spPr>
        <p:txBody>
          <a:bodyPr wrap="none" rtlCol="0">
            <a:spAutoFit/>
          </a:bodyPr>
          <a:lstStyle/>
          <a:p>
            <a:r>
              <a:rPr lang="en-US" sz="2400" dirty="0"/>
              <a:t>x</a:t>
            </a:r>
            <a:r>
              <a:rPr lang="en-US" sz="2400" baseline="-25000" dirty="0"/>
              <a:t>1</a:t>
            </a:r>
            <a:r>
              <a:rPr lang="en-US" sz="2400" dirty="0"/>
              <a:t>     x</a:t>
            </a:r>
            <a:r>
              <a:rPr lang="en-US" sz="2400" baseline="-25000" dirty="0"/>
              <a:t>2</a:t>
            </a:r>
            <a:endParaRPr lang="en-US" sz="2400" dirty="0">
              <a:latin typeface="Symbol" panose="05050102010706020507" pitchFamily="18" charset="2"/>
            </a:endParaRPr>
          </a:p>
        </p:txBody>
      </p:sp>
      <p:grpSp>
        <p:nvGrpSpPr>
          <p:cNvPr id="183" name="Group 182">
            <a:extLst>
              <a:ext uri="{FF2B5EF4-FFF2-40B4-BE49-F238E27FC236}">
                <a16:creationId xmlns:a16="http://schemas.microsoft.com/office/drawing/2014/main" id="{3C03CDA7-C9D4-AC1C-289A-1774733B4FA3}"/>
              </a:ext>
            </a:extLst>
          </p:cNvPr>
          <p:cNvGrpSpPr/>
          <p:nvPr/>
        </p:nvGrpSpPr>
        <p:grpSpPr>
          <a:xfrm>
            <a:off x="6115872" y="5861985"/>
            <a:ext cx="2099298" cy="653181"/>
            <a:chOff x="1950355" y="6161115"/>
            <a:chExt cx="2099298" cy="653181"/>
          </a:xfrm>
        </p:grpSpPr>
        <p:sp>
          <p:nvSpPr>
            <p:cNvPr id="162" name="TextBox 161">
              <a:extLst>
                <a:ext uri="{FF2B5EF4-FFF2-40B4-BE49-F238E27FC236}">
                  <a16:creationId xmlns:a16="http://schemas.microsoft.com/office/drawing/2014/main" id="{28677AF9-9513-7481-4D47-7ED87D631880}"/>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Times New Roman" panose="02020603050405020304" pitchFamily="18" charset="0"/>
                  <a:cs typeface="Times New Roman" panose="02020603050405020304" pitchFamily="18" charset="0"/>
                </a:rPr>
                <a:t> 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163" name="Double Bracket 162">
              <a:extLst>
                <a:ext uri="{FF2B5EF4-FFF2-40B4-BE49-F238E27FC236}">
                  <a16:creationId xmlns:a16="http://schemas.microsoft.com/office/drawing/2014/main" id="{13CBC505-DE9B-8579-EEC7-1DF650528BCF}"/>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Box 2">
            <a:extLst>
              <a:ext uri="{FF2B5EF4-FFF2-40B4-BE49-F238E27FC236}">
                <a16:creationId xmlns:a16="http://schemas.microsoft.com/office/drawing/2014/main" id="{2236A80E-23BD-5B4F-B642-A2AC80F60D08}"/>
              </a:ext>
            </a:extLst>
          </p:cNvPr>
          <p:cNvSpPr txBox="1"/>
          <p:nvPr/>
        </p:nvSpPr>
        <p:spPr>
          <a:xfrm>
            <a:off x="4049653" y="5754030"/>
            <a:ext cx="6827510" cy="830997"/>
          </a:xfrm>
          <a:prstGeom prst="rect">
            <a:avLst/>
          </a:prstGeom>
          <a:noFill/>
        </p:spPr>
        <p:txBody>
          <a:bodyPr wrap="none" rtlCol="0">
            <a:spAutoFit/>
          </a:bodyPr>
          <a:lstStyle/>
          <a:p>
            <a:r>
              <a:rPr lang="en-US" sz="2400" dirty="0"/>
              <a:t>                a</a:t>
            </a:r>
            <a:r>
              <a:rPr lang="en-US" sz="2400" baseline="30000" dirty="0"/>
              <a:t>2        </a:t>
            </a:r>
            <a:r>
              <a:rPr lang="en-US" sz="2400" dirty="0"/>
              <a:t>c                                                              x</a:t>
            </a:r>
            <a:r>
              <a:rPr lang="en-US" sz="2400" baseline="-25000" dirty="0"/>
              <a:t>1</a:t>
            </a:r>
          </a:p>
          <a:p>
            <a:r>
              <a:rPr lang="en-US" sz="2400" baseline="-25000" dirty="0"/>
              <a:t>                       </a:t>
            </a:r>
            <a:r>
              <a:rPr lang="en-US" sz="2400" dirty="0"/>
              <a:t>c       b</a:t>
            </a:r>
            <a:r>
              <a:rPr lang="en-US" sz="2400" baseline="30000" dirty="0"/>
              <a:t>2</a:t>
            </a:r>
            <a:r>
              <a:rPr lang="en-US" sz="2400" dirty="0"/>
              <a:t>                                                             x</a:t>
            </a:r>
            <a:r>
              <a:rPr lang="en-US" sz="2400" baseline="-25000" dirty="0"/>
              <a:t>2</a:t>
            </a:r>
            <a:endParaRPr lang="en-US" sz="2400" dirty="0">
              <a:latin typeface="Symbol" panose="05050102010706020507" pitchFamily="18" charset="2"/>
            </a:endParaRPr>
          </a:p>
        </p:txBody>
      </p:sp>
      <p:sp>
        <p:nvSpPr>
          <p:cNvPr id="6" name="Double Brace 5">
            <a:extLst>
              <a:ext uri="{FF2B5EF4-FFF2-40B4-BE49-F238E27FC236}">
                <a16:creationId xmlns:a16="http://schemas.microsoft.com/office/drawing/2014/main" id="{20AAA46A-FE82-CCDD-5DB6-CB3B01D1427C}"/>
              </a:ext>
            </a:extLst>
          </p:cNvPr>
          <p:cNvSpPr/>
          <p:nvPr/>
        </p:nvSpPr>
        <p:spPr>
          <a:xfrm>
            <a:off x="21227" y="6054303"/>
            <a:ext cx="1155661" cy="268543"/>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uble Bracket 7">
            <a:extLst>
              <a:ext uri="{FF2B5EF4-FFF2-40B4-BE49-F238E27FC236}">
                <a16:creationId xmlns:a16="http://schemas.microsoft.com/office/drawing/2014/main" id="{D356F302-1866-3CCD-E31F-C117F982F9D6}"/>
              </a:ext>
            </a:extLst>
          </p:cNvPr>
          <p:cNvSpPr/>
          <p:nvPr/>
        </p:nvSpPr>
        <p:spPr>
          <a:xfrm>
            <a:off x="5106651" y="5807968"/>
            <a:ext cx="1022925" cy="83099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23BA05FD-0700-4648-B323-B20EB383CAB8}"/>
              </a:ext>
            </a:extLst>
          </p:cNvPr>
          <p:cNvGrpSpPr/>
          <p:nvPr/>
        </p:nvGrpSpPr>
        <p:grpSpPr>
          <a:xfrm>
            <a:off x="8047419" y="5861072"/>
            <a:ext cx="2099298" cy="653181"/>
            <a:chOff x="1950355" y="6161115"/>
            <a:chExt cx="2099298" cy="653181"/>
          </a:xfrm>
        </p:grpSpPr>
        <p:sp>
          <p:nvSpPr>
            <p:cNvPr id="12" name="TextBox 11">
              <a:extLst>
                <a:ext uri="{FF2B5EF4-FFF2-40B4-BE49-F238E27FC236}">
                  <a16:creationId xmlns:a16="http://schemas.microsoft.com/office/drawing/2014/main" id="{EB85BB2C-84E5-C88B-4114-357805ECCF80}"/>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14" name="Double Bracket 13">
              <a:extLst>
                <a:ext uri="{FF2B5EF4-FFF2-40B4-BE49-F238E27FC236}">
                  <a16:creationId xmlns:a16="http://schemas.microsoft.com/office/drawing/2014/main" id="{73F2274D-9928-2FF3-CA16-A72E8176E93D}"/>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8E8AB87-A836-E91E-876A-053143F861B0}"/>
              </a:ext>
            </a:extLst>
          </p:cNvPr>
          <p:cNvGrpSpPr/>
          <p:nvPr/>
        </p:nvGrpSpPr>
        <p:grpSpPr>
          <a:xfrm>
            <a:off x="3098533" y="5884266"/>
            <a:ext cx="2099298" cy="653181"/>
            <a:chOff x="1950355" y="6161115"/>
            <a:chExt cx="2099298" cy="653181"/>
          </a:xfrm>
        </p:grpSpPr>
        <p:sp>
          <p:nvSpPr>
            <p:cNvPr id="34" name="TextBox 33">
              <a:extLst>
                <a:ext uri="{FF2B5EF4-FFF2-40B4-BE49-F238E27FC236}">
                  <a16:creationId xmlns:a16="http://schemas.microsoft.com/office/drawing/2014/main" id="{6AD259AD-F8B7-57A6-264F-FD3DC1729652}"/>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rPr>
                <a:t>-</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5" name="Double Bracket 34">
              <a:extLst>
                <a:ext uri="{FF2B5EF4-FFF2-40B4-BE49-F238E27FC236}">
                  <a16:creationId xmlns:a16="http://schemas.microsoft.com/office/drawing/2014/main" id="{F9EF2B22-9645-E37B-5589-4C435E4A175D}"/>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5E820908-491D-CE32-FC9A-B3153D8F6F4C}"/>
              </a:ext>
            </a:extLst>
          </p:cNvPr>
          <p:cNvGrpSpPr/>
          <p:nvPr/>
        </p:nvGrpSpPr>
        <p:grpSpPr>
          <a:xfrm>
            <a:off x="1214895" y="5892029"/>
            <a:ext cx="2099298" cy="653181"/>
            <a:chOff x="1950355" y="6161115"/>
            <a:chExt cx="2099298" cy="653181"/>
          </a:xfrm>
        </p:grpSpPr>
        <p:sp>
          <p:nvSpPr>
            <p:cNvPr id="37" name="TextBox 36">
              <a:extLst>
                <a:ext uri="{FF2B5EF4-FFF2-40B4-BE49-F238E27FC236}">
                  <a16:creationId xmlns:a16="http://schemas.microsoft.com/office/drawing/2014/main" id="{CCE77C3A-B7B1-313B-E197-5C2914EFF58D}"/>
                </a:ext>
              </a:extLst>
            </p:cNvPr>
            <p:cNvSpPr txBox="1"/>
            <p:nvPr/>
          </p:nvSpPr>
          <p:spPr>
            <a:xfrm>
              <a:off x="1991501" y="6167965"/>
              <a:ext cx="20581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cos(</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a:t>
              </a:r>
              <a:endParaRPr lang="en-US" baseline="-25000" dirty="0"/>
            </a:p>
            <a:p>
              <a:r>
                <a:rPr lang="en-US" dirty="0">
                  <a:latin typeface="Symbol" panose="05050102010706020507" pitchFamily="18"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a:t>
              </a:r>
              <a:r>
                <a:rPr lang="en-US" dirty="0">
                  <a:latin typeface="Symbol" panose="05050102010706020507" pitchFamily="18" charset="2"/>
                </a:rPr>
                <a:t>(a)      </a:t>
              </a:r>
              <a:r>
                <a:rPr lang="en-US" dirty="0">
                  <a:latin typeface="Times New Roman" panose="02020603050405020304" pitchFamily="18" charset="0"/>
                  <a:cs typeface="Times New Roman" panose="02020603050405020304" pitchFamily="18" charset="0"/>
                </a:rPr>
                <a:t>cos(</a:t>
              </a:r>
              <a:r>
                <a:rPr lang="en-US" dirty="0">
                  <a:latin typeface="Symbol" panose="05050102010706020507" pitchFamily="18" charset="2"/>
                </a:rPr>
                <a:t>a)</a:t>
              </a:r>
              <a:endParaRPr lang="en-US" dirty="0">
                <a:solidFill>
                  <a:srgbClr val="FF0000"/>
                </a:solidFill>
              </a:endParaRPr>
            </a:p>
          </p:txBody>
        </p:sp>
        <p:sp>
          <p:nvSpPr>
            <p:cNvPr id="39" name="Double Bracket 38">
              <a:extLst>
                <a:ext uri="{FF2B5EF4-FFF2-40B4-BE49-F238E27FC236}">
                  <a16:creationId xmlns:a16="http://schemas.microsoft.com/office/drawing/2014/main" id="{35D163CA-8609-61F9-19C8-340C334F716A}"/>
                </a:ext>
              </a:extLst>
            </p:cNvPr>
            <p:cNvSpPr/>
            <p:nvPr/>
          </p:nvSpPr>
          <p:spPr>
            <a:xfrm>
              <a:off x="1950355" y="6161115"/>
              <a:ext cx="1814822" cy="65318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 name="Double Brace 49">
            <a:extLst>
              <a:ext uri="{FF2B5EF4-FFF2-40B4-BE49-F238E27FC236}">
                <a16:creationId xmlns:a16="http://schemas.microsoft.com/office/drawing/2014/main" id="{D5EA00F6-4434-C8A4-3D79-92B63F4373F4}"/>
              </a:ext>
            </a:extLst>
          </p:cNvPr>
          <p:cNvSpPr/>
          <p:nvPr/>
        </p:nvSpPr>
        <p:spPr>
          <a:xfrm>
            <a:off x="10087601" y="5839410"/>
            <a:ext cx="502697" cy="83099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8" name="Group 127">
            <a:extLst>
              <a:ext uri="{FF2B5EF4-FFF2-40B4-BE49-F238E27FC236}">
                <a16:creationId xmlns:a16="http://schemas.microsoft.com/office/drawing/2014/main" id="{4A67EAB4-B9AF-64F2-9758-6914A373E25C}"/>
              </a:ext>
            </a:extLst>
          </p:cNvPr>
          <p:cNvGrpSpPr/>
          <p:nvPr/>
        </p:nvGrpSpPr>
        <p:grpSpPr>
          <a:xfrm>
            <a:off x="8034061" y="5727730"/>
            <a:ext cx="4424496" cy="1054355"/>
            <a:chOff x="7888055" y="5720492"/>
            <a:chExt cx="3022788" cy="1054355"/>
          </a:xfrm>
        </p:grpSpPr>
        <p:sp>
          <p:nvSpPr>
            <p:cNvPr id="63" name="Rectangle 62">
              <a:extLst>
                <a:ext uri="{FF2B5EF4-FFF2-40B4-BE49-F238E27FC236}">
                  <a16:creationId xmlns:a16="http://schemas.microsoft.com/office/drawing/2014/main" id="{11258A97-E8D7-F3D4-D882-55CA056E1A6E}"/>
                </a:ext>
              </a:extLst>
            </p:cNvPr>
            <p:cNvSpPr/>
            <p:nvPr/>
          </p:nvSpPr>
          <p:spPr>
            <a:xfrm>
              <a:off x="7888055" y="5720492"/>
              <a:ext cx="3022788" cy="1054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D93ADD58-D1C3-C827-DBA0-2465D7253455}"/>
                </a:ext>
              </a:extLst>
            </p:cNvPr>
            <p:cNvGrpSpPr/>
            <p:nvPr/>
          </p:nvGrpSpPr>
          <p:grpSpPr>
            <a:xfrm>
              <a:off x="8007221" y="5760020"/>
              <a:ext cx="379981" cy="880671"/>
              <a:chOff x="9184123" y="4707568"/>
              <a:chExt cx="379981" cy="880671"/>
            </a:xfrm>
          </p:grpSpPr>
          <p:sp>
            <p:nvSpPr>
              <p:cNvPr id="54" name="TextBox 53">
                <a:extLst>
                  <a:ext uri="{FF2B5EF4-FFF2-40B4-BE49-F238E27FC236}">
                    <a16:creationId xmlns:a16="http://schemas.microsoft.com/office/drawing/2014/main" id="{B34A4A66-FB8A-90C1-8DDE-43E7DDC8C38F}"/>
                  </a:ext>
                </a:extLst>
              </p:cNvPr>
              <p:cNvSpPr txBox="1"/>
              <p:nvPr/>
            </p:nvSpPr>
            <p:spPr>
              <a:xfrm>
                <a:off x="9258498" y="4707568"/>
                <a:ext cx="305606" cy="830997"/>
              </a:xfrm>
              <a:prstGeom prst="rect">
                <a:avLst/>
              </a:prstGeom>
              <a:noFill/>
            </p:spPr>
            <p:txBody>
              <a:bodyPr wrap="squar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60" name="Double Brace 59">
                <a:extLst>
                  <a:ext uri="{FF2B5EF4-FFF2-40B4-BE49-F238E27FC236}">
                    <a16:creationId xmlns:a16="http://schemas.microsoft.com/office/drawing/2014/main" id="{27834C2E-D9E4-CBC2-AF4B-CC91E33D0AF3}"/>
                  </a:ext>
                </a:extLst>
              </p:cNvPr>
              <p:cNvSpPr/>
              <p:nvPr/>
            </p:nvSpPr>
            <p:spPr>
              <a:xfrm>
                <a:off x="9184123" y="4757242"/>
                <a:ext cx="379981"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grpSp>
        <p:nvGrpSpPr>
          <p:cNvPr id="169" name="Group 168">
            <a:extLst>
              <a:ext uri="{FF2B5EF4-FFF2-40B4-BE49-F238E27FC236}">
                <a16:creationId xmlns:a16="http://schemas.microsoft.com/office/drawing/2014/main" id="{DE75096D-6D60-4219-5BE3-2D8DD64585C5}"/>
              </a:ext>
            </a:extLst>
          </p:cNvPr>
          <p:cNvGrpSpPr/>
          <p:nvPr/>
        </p:nvGrpSpPr>
        <p:grpSpPr>
          <a:xfrm>
            <a:off x="-236469" y="5819024"/>
            <a:ext cx="3285168" cy="759752"/>
            <a:chOff x="-265984" y="5883539"/>
            <a:chExt cx="3285168" cy="759752"/>
          </a:xfrm>
        </p:grpSpPr>
        <p:sp>
          <p:nvSpPr>
            <p:cNvPr id="168" name="Rectangle 167">
              <a:extLst>
                <a:ext uri="{FF2B5EF4-FFF2-40B4-BE49-F238E27FC236}">
                  <a16:creationId xmlns:a16="http://schemas.microsoft.com/office/drawing/2014/main" id="{99C26758-67DF-0800-8FAF-628AF3556636}"/>
                </a:ext>
              </a:extLst>
            </p:cNvPr>
            <p:cNvSpPr/>
            <p:nvPr/>
          </p:nvSpPr>
          <p:spPr>
            <a:xfrm>
              <a:off x="-265984" y="5913455"/>
              <a:ext cx="3285168"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1F24499D-A420-4FFB-3403-E0C777A8ABB8}"/>
                </a:ext>
              </a:extLst>
            </p:cNvPr>
            <p:cNvGrpSpPr/>
            <p:nvPr/>
          </p:nvGrpSpPr>
          <p:grpSpPr>
            <a:xfrm>
              <a:off x="1729289" y="5883539"/>
              <a:ext cx="1155661" cy="461665"/>
              <a:chOff x="191206" y="4594610"/>
              <a:chExt cx="1155661" cy="461665"/>
            </a:xfrm>
          </p:grpSpPr>
          <p:sp>
            <p:nvSpPr>
              <p:cNvPr id="129" name="TextBox 128">
                <a:extLst>
                  <a:ext uri="{FF2B5EF4-FFF2-40B4-BE49-F238E27FC236}">
                    <a16:creationId xmlns:a16="http://schemas.microsoft.com/office/drawing/2014/main" id="{E39ADF52-8F2D-60FA-07FB-DE8C9F50517A}"/>
                  </a:ext>
                </a:extLst>
              </p:cNvPr>
              <p:cNvSpPr txBox="1"/>
              <p:nvPr/>
            </p:nvSpPr>
            <p:spPr>
              <a:xfrm>
                <a:off x="309632" y="4594610"/>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165" name="Double Brace 164">
                <a:extLst>
                  <a:ext uri="{FF2B5EF4-FFF2-40B4-BE49-F238E27FC236}">
                    <a16:creationId xmlns:a16="http://schemas.microsoft.com/office/drawing/2014/main" id="{CF2F1B66-36C6-F77B-81F8-5C3B5BEE1601}"/>
                  </a:ext>
                </a:extLst>
              </p:cNvPr>
              <p:cNvSpPr/>
              <p:nvPr/>
            </p:nvSpPr>
            <p:spPr>
              <a:xfrm>
                <a:off x="191206" y="4781138"/>
                <a:ext cx="1155661" cy="268543"/>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7" name="Group 206">
            <a:extLst>
              <a:ext uri="{FF2B5EF4-FFF2-40B4-BE49-F238E27FC236}">
                <a16:creationId xmlns:a16="http://schemas.microsoft.com/office/drawing/2014/main" id="{EE3EEEB4-6B24-0101-FAA3-DBD3D8912648}"/>
              </a:ext>
            </a:extLst>
          </p:cNvPr>
          <p:cNvGrpSpPr/>
          <p:nvPr/>
        </p:nvGrpSpPr>
        <p:grpSpPr>
          <a:xfrm>
            <a:off x="-1198101" y="5919653"/>
            <a:ext cx="6743603" cy="729836"/>
            <a:chOff x="-1134433" y="5930435"/>
            <a:chExt cx="4372346" cy="729836"/>
          </a:xfrm>
        </p:grpSpPr>
        <p:sp>
          <p:nvSpPr>
            <p:cNvPr id="208" name="Rectangle 207">
              <a:extLst>
                <a:ext uri="{FF2B5EF4-FFF2-40B4-BE49-F238E27FC236}">
                  <a16:creationId xmlns:a16="http://schemas.microsoft.com/office/drawing/2014/main" id="{518F404E-279C-8C0A-B8CC-902A9E1ACB74}"/>
                </a:ext>
              </a:extLst>
            </p:cNvPr>
            <p:cNvSpPr/>
            <p:nvPr/>
          </p:nvSpPr>
          <p:spPr>
            <a:xfrm>
              <a:off x="-1134433" y="5930435"/>
              <a:ext cx="4019383" cy="72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6A1E64D8-AB13-28FF-1EBF-B4D0FEDA1A95}"/>
                </a:ext>
              </a:extLst>
            </p:cNvPr>
            <p:cNvGrpSpPr/>
            <p:nvPr/>
          </p:nvGrpSpPr>
          <p:grpSpPr>
            <a:xfrm>
              <a:off x="2172391" y="5994392"/>
              <a:ext cx="1065522" cy="474980"/>
              <a:chOff x="634308" y="4705463"/>
              <a:chExt cx="1065522" cy="474980"/>
            </a:xfrm>
          </p:grpSpPr>
          <p:sp>
            <p:nvSpPr>
              <p:cNvPr id="210" name="TextBox 209">
                <a:extLst>
                  <a:ext uri="{FF2B5EF4-FFF2-40B4-BE49-F238E27FC236}">
                    <a16:creationId xmlns:a16="http://schemas.microsoft.com/office/drawing/2014/main" id="{F6EF46B1-0A2C-0F56-4AD1-4A7E4A30E326}"/>
                  </a:ext>
                </a:extLst>
              </p:cNvPr>
              <p:cNvSpPr txBox="1"/>
              <p:nvPr/>
            </p:nvSpPr>
            <p:spPr>
              <a:xfrm>
                <a:off x="683205" y="4705463"/>
                <a:ext cx="1016625" cy="461665"/>
              </a:xfrm>
              <a:prstGeom prst="rect">
                <a:avLst/>
              </a:prstGeom>
              <a:noFill/>
            </p:spPr>
            <p:txBody>
              <a:bodyPr wrap="none" rtlCol="0">
                <a:spAutoFit/>
              </a:bodyPr>
              <a:lstStyle/>
              <a:p>
                <a:r>
                  <a:rPr lang="en-US" sz="2400" dirty="0">
                    <a:solidFill>
                      <a:srgbClr val="FF0000"/>
                    </a:solidFill>
                  </a:rPr>
                  <a:t>y</a:t>
                </a:r>
                <a:r>
                  <a:rPr lang="en-US" sz="2400" baseline="-25000" dirty="0">
                    <a:solidFill>
                      <a:srgbClr val="FF0000"/>
                    </a:solidFill>
                  </a:rPr>
                  <a:t>1</a:t>
                </a:r>
                <a:r>
                  <a:rPr lang="en-US" sz="2400" dirty="0">
                    <a:solidFill>
                      <a:srgbClr val="FF0000"/>
                    </a:solidFill>
                  </a:rPr>
                  <a:t>     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211" name="Double Brace 210">
                <a:extLst>
                  <a:ext uri="{FF2B5EF4-FFF2-40B4-BE49-F238E27FC236}">
                    <a16:creationId xmlns:a16="http://schemas.microsoft.com/office/drawing/2014/main" id="{5805E34D-17AD-6E2C-6891-7CC9546E986D}"/>
                  </a:ext>
                </a:extLst>
              </p:cNvPr>
              <p:cNvSpPr/>
              <p:nvPr/>
            </p:nvSpPr>
            <p:spPr>
              <a:xfrm>
                <a:off x="634308" y="4781138"/>
                <a:ext cx="712559" cy="399305"/>
              </a:xfrm>
              <a:prstGeom prst="bracePair">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5" name="TextBox 214">
            <a:extLst>
              <a:ext uri="{FF2B5EF4-FFF2-40B4-BE49-F238E27FC236}">
                <a16:creationId xmlns:a16="http://schemas.microsoft.com/office/drawing/2014/main" id="{D7BB92E9-F00B-D0A4-DEB0-3BB3382FEA93}"/>
              </a:ext>
            </a:extLst>
          </p:cNvPr>
          <p:cNvSpPr txBox="1"/>
          <p:nvPr/>
        </p:nvSpPr>
        <p:spPr>
          <a:xfrm>
            <a:off x="5846546" y="5426635"/>
            <a:ext cx="1995354" cy="369332"/>
          </a:xfrm>
          <a:prstGeom prst="rect">
            <a:avLst/>
          </a:prstGeom>
          <a:solidFill>
            <a:srgbClr val="FFFF00"/>
          </a:solidFill>
          <a:ln>
            <a:solidFill>
              <a:srgbClr val="FF0000"/>
            </a:solidFill>
          </a:ln>
        </p:spPr>
        <p:txBody>
          <a:bodyPr wrap="none" rtlCol="0">
            <a:spAutoFit/>
          </a:bodyPr>
          <a:lstStyle/>
          <a:p>
            <a:r>
              <a:rPr lang="en-US" dirty="0"/>
              <a:t>Rotates axes by 45</a:t>
            </a:r>
            <a:r>
              <a:rPr lang="en-US" baseline="30000" dirty="0"/>
              <a:t>o</a:t>
            </a:r>
            <a:endParaRPr lang="en-US" dirty="0"/>
          </a:p>
        </p:txBody>
      </p:sp>
      <p:grpSp>
        <p:nvGrpSpPr>
          <p:cNvPr id="259" name="Group 258">
            <a:extLst>
              <a:ext uri="{FF2B5EF4-FFF2-40B4-BE49-F238E27FC236}">
                <a16:creationId xmlns:a16="http://schemas.microsoft.com/office/drawing/2014/main" id="{6FB932E9-C68B-16C7-FCEF-77C5EE160CC6}"/>
              </a:ext>
            </a:extLst>
          </p:cNvPr>
          <p:cNvGrpSpPr/>
          <p:nvPr/>
        </p:nvGrpSpPr>
        <p:grpSpPr>
          <a:xfrm>
            <a:off x="9470563" y="1239690"/>
            <a:ext cx="2433234" cy="1601093"/>
            <a:chOff x="9461489" y="2302635"/>
            <a:chExt cx="2433234" cy="1601093"/>
          </a:xfrm>
        </p:grpSpPr>
        <p:sp>
          <p:nvSpPr>
            <p:cNvPr id="257" name="Rectangle 256">
              <a:extLst>
                <a:ext uri="{FF2B5EF4-FFF2-40B4-BE49-F238E27FC236}">
                  <a16:creationId xmlns:a16="http://schemas.microsoft.com/office/drawing/2014/main" id="{E9ABE9C8-54A4-2454-A192-A50BC962C100}"/>
                </a:ext>
              </a:extLst>
            </p:cNvPr>
            <p:cNvSpPr/>
            <p:nvPr/>
          </p:nvSpPr>
          <p:spPr>
            <a:xfrm>
              <a:off x="9461489" y="2302635"/>
              <a:ext cx="2433234" cy="15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EB5A314C-D0E8-1082-F7F4-8DB793B6F48A}"/>
                </a:ext>
              </a:extLst>
            </p:cNvPr>
            <p:cNvCxnSpPr/>
            <p:nvPr/>
          </p:nvCxnSpPr>
          <p:spPr>
            <a:xfrm>
              <a:off x="10581224" y="2597442"/>
              <a:ext cx="0" cy="1306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721F342-B8D3-414D-5289-1D46EB085E01}"/>
                </a:ext>
              </a:extLst>
            </p:cNvPr>
            <p:cNvCxnSpPr/>
            <p:nvPr/>
          </p:nvCxnSpPr>
          <p:spPr>
            <a:xfrm>
              <a:off x="9904133" y="3315900"/>
              <a:ext cx="1354182"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6733D392-0E2F-BBEC-7B04-32C4C1263949}"/>
                </a:ext>
              </a:extLst>
            </p:cNvPr>
            <p:cNvSpPr txBox="1"/>
            <p:nvPr/>
          </p:nvSpPr>
          <p:spPr>
            <a:xfrm>
              <a:off x="10237235" y="2305313"/>
              <a:ext cx="440871"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endParaRPr lang="en-US" dirty="0">
                <a:solidFill>
                  <a:srgbClr val="FF0000"/>
                </a:solidFill>
              </a:endParaRPr>
            </a:p>
          </p:txBody>
        </p:sp>
        <p:sp>
          <p:nvSpPr>
            <p:cNvPr id="220" name="TextBox 219">
              <a:extLst>
                <a:ext uri="{FF2B5EF4-FFF2-40B4-BE49-F238E27FC236}">
                  <a16:creationId xmlns:a16="http://schemas.microsoft.com/office/drawing/2014/main" id="{89988D70-1A0A-C26C-6C0D-4E663A9DAED6}"/>
                </a:ext>
              </a:extLst>
            </p:cNvPr>
            <p:cNvSpPr txBox="1"/>
            <p:nvPr/>
          </p:nvSpPr>
          <p:spPr>
            <a:xfrm>
              <a:off x="11125508" y="3250585"/>
              <a:ext cx="50403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endParaRPr lang="en-US" dirty="0">
                <a:solidFill>
                  <a:srgbClr val="FF0000"/>
                </a:solidFill>
              </a:endParaRPr>
            </a:p>
          </p:txBody>
        </p:sp>
        <p:sp>
          <p:nvSpPr>
            <p:cNvPr id="258" name="Oval 257">
              <a:extLst>
                <a:ext uri="{FF2B5EF4-FFF2-40B4-BE49-F238E27FC236}">
                  <a16:creationId xmlns:a16="http://schemas.microsoft.com/office/drawing/2014/main" id="{1183F67A-4A2F-401F-C330-583ADCA463B4}"/>
                </a:ext>
              </a:extLst>
            </p:cNvPr>
            <p:cNvSpPr/>
            <p:nvPr/>
          </p:nvSpPr>
          <p:spPr>
            <a:xfrm>
              <a:off x="9739874" y="3103766"/>
              <a:ext cx="162496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TextBox 259">
            <a:extLst>
              <a:ext uri="{FF2B5EF4-FFF2-40B4-BE49-F238E27FC236}">
                <a16:creationId xmlns:a16="http://schemas.microsoft.com/office/drawing/2014/main" id="{EE5E374D-0AB4-0C0C-2B95-FDE1EDA98987}"/>
              </a:ext>
            </a:extLst>
          </p:cNvPr>
          <p:cNvSpPr txBox="1"/>
          <p:nvPr/>
        </p:nvSpPr>
        <p:spPr>
          <a:xfrm>
            <a:off x="7979122" y="3644754"/>
            <a:ext cx="4156587" cy="2031325"/>
          </a:xfrm>
          <a:prstGeom prst="rect">
            <a:avLst/>
          </a:prstGeom>
          <a:noFill/>
        </p:spPr>
        <p:txBody>
          <a:bodyPr wrap="none" rtlCol="0">
            <a:spAutoFit/>
          </a:bodyPr>
          <a:lstStyle/>
          <a:p>
            <a:r>
              <a:rPr lang="en-US" dirty="0"/>
              <a:t>We say that the orthonormal rotation </a:t>
            </a:r>
            <a:r>
              <a:rPr lang="en-US" b="1" dirty="0"/>
              <a:t>R</a:t>
            </a:r>
          </a:p>
          <a:p>
            <a:r>
              <a:rPr lang="en-US" dirty="0"/>
              <a:t>matrix diagonalizes the matrix and</a:t>
            </a:r>
          </a:p>
          <a:p>
            <a:r>
              <a:rPr lang="en-US" dirty="0"/>
              <a:t>zeros its off-diagonal terms. If</a:t>
            </a:r>
          </a:p>
          <a:p>
            <a:r>
              <a:rPr lang="en-US" dirty="0"/>
              <a:t>the matrix was </a:t>
            </a:r>
            <a:r>
              <a:rPr lang="en-US" b="1" dirty="0"/>
              <a:t>X</a:t>
            </a:r>
            <a:r>
              <a:rPr lang="en-US" b="1" baseline="30000" dirty="0"/>
              <a:t>T</a:t>
            </a:r>
            <a:r>
              <a:rPr lang="en-US" b="1" dirty="0"/>
              <a:t>X</a:t>
            </a:r>
            <a:r>
              <a:rPr lang="en-US" dirty="0"/>
              <a:t> covariance matrix then</a:t>
            </a:r>
          </a:p>
          <a:p>
            <a:r>
              <a:rPr lang="en-US" dirty="0"/>
              <a:t>diagonalizing the matrix </a:t>
            </a:r>
            <a:r>
              <a:rPr lang="en-US" dirty="0" err="1"/>
              <a:t>decorreleates</a:t>
            </a:r>
            <a:endParaRPr lang="en-US" dirty="0"/>
          </a:p>
          <a:p>
            <a:r>
              <a:rPr lang="en-US" dirty="0"/>
              <a:t>the random variables. That is, &lt;</a:t>
            </a:r>
            <a:r>
              <a:rPr lang="en-US" dirty="0" err="1"/>
              <a:t>x</a:t>
            </a:r>
            <a:r>
              <a:rPr lang="en-US" baseline="-25000" dirty="0" err="1"/>
              <a:t>i</a:t>
            </a:r>
            <a:r>
              <a:rPr lang="en-US" dirty="0" err="1"/>
              <a:t>x</a:t>
            </a:r>
            <a:r>
              <a:rPr lang="en-US" baseline="-25000" dirty="0" err="1"/>
              <a:t>j</a:t>
            </a:r>
            <a:r>
              <a:rPr lang="en-US" dirty="0"/>
              <a:t>&gt;=0 for</a:t>
            </a:r>
          </a:p>
          <a:p>
            <a:r>
              <a:rPr lang="en-US" dirty="0"/>
              <a:t> </a:t>
            </a:r>
            <a:r>
              <a:rPr lang="en-US" dirty="0" err="1"/>
              <a:t>i</a:t>
            </a:r>
            <a:r>
              <a:rPr lang="en-US" dirty="0"/>
              <a:t> ≠ j</a:t>
            </a:r>
          </a:p>
        </p:txBody>
      </p:sp>
      <p:grpSp>
        <p:nvGrpSpPr>
          <p:cNvPr id="265" name="Group 264">
            <a:extLst>
              <a:ext uri="{FF2B5EF4-FFF2-40B4-BE49-F238E27FC236}">
                <a16:creationId xmlns:a16="http://schemas.microsoft.com/office/drawing/2014/main" id="{E41F8AC2-CACB-296C-C370-5F6050106F5B}"/>
              </a:ext>
            </a:extLst>
          </p:cNvPr>
          <p:cNvGrpSpPr/>
          <p:nvPr/>
        </p:nvGrpSpPr>
        <p:grpSpPr>
          <a:xfrm>
            <a:off x="7333022" y="768178"/>
            <a:ext cx="3502116" cy="806407"/>
            <a:chOff x="6573747" y="2757483"/>
            <a:chExt cx="3502116" cy="806407"/>
          </a:xfrm>
        </p:grpSpPr>
        <p:sp>
          <p:nvSpPr>
            <p:cNvPr id="266" name="TextBox 265">
              <a:extLst>
                <a:ext uri="{FF2B5EF4-FFF2-40B4-BE49-F238E27FC236}">
                  <a16:creationId xmlns:a16="http://schemas.microsoft.com/office/drawing/2014/main" id="{2C8D1D06-470E-803E-75F6-67D84B95E61E}"/>
                </a:ext>
              </a:extLst>
            </p:cNvPr>
            <p:cNvSpPr txBox="1"/>
            <p:nvPr/>
          </p:nvSpPr>
          <p:spPr>
            <a:xfrm>
              <a:off x="6888452" y="2757483"/>
              <a:ext cx="3187411" cy="369332"/>
            </a:xfrm>
            <a:prstGeom prst="rect">
              <a:avLst/>
            </a:prstGeom>
            <a:noFill/>
            <a:ln>
              <a:noFill/>
            </a:ln>
          </p:spPr>
          <p:txBody>
            <a:bodyPr wrap="none" rtlCol="0">
              <a:spAutoFit/>
            </a:bodyPr>
            <a:lstStyle/>
            <a:p>
              <a:r>
                <a:rPr lang="en-US" dirty="0"/>
                <a:t>The coordinates here are (</a:t>
              </a:r>
              <a:r>
                <a:rPr lang="en-US" dirty="0">
                  <a:solidFill>
                    <a:srgbClr val="FF0000"/>
                  </a:solidFill>
                </a:rPr>
                <a:t>y</a:t>
              </a:r>
              <a:r>
                <a:rPr lang="en-US" baseline="-25000" dirty="0">
                  <a:solidFill>
                    <a:srgbClr val="FF0000"/>
                  </a:solidFill>
                </a:rPr>
                <a:t>1</a:t>
              </a:r>
              <a:r>
                <a:rPr lang="en-US" dirty="0">
                  <a:solidFill>
                    <a:srgbClr val="FF0000"/>
                  </a:solidFill>
                </a:rPr>
                <a:t>, y</a:t>
              </a:r>
              <a:r>
                <a:rPr lang="en-US" baseline="-25000" dirty="0">
                  <a:solidFill>
                    <a:srgbClr val="FF0000"/>
                  </a:solidFill>
                </a:rPr>
                <a:t>2</a:t>
              </a:r>
              <a:r>
                <a:rPr lang="en-US" dirty="0">
                  <a:solidFill>
                    <a:srgbClr val="FF0000"/>
                  </a:solidFill>
                </a:rPr>
                <a:t>)</a:t>
              </a:r>
            </a:p>
          </p:txBody>
        </p:sp>
        <p:cxnSp>
          <p:nvCxnSpPr>
            <p:cNvPr id="267" name="Straight Arrow Connector 266">
              <a:extLst>
                <a:ext uri="{FF2B5EF4-FFF2-40B4-BE49-F238E27FC236}">
                  <a16:creationId xmlns:a16="http://schemas.microsoft.com/office/drawing/2014/main" id="{831D6687-D067-0D36-6C45-763799434435}"/>
                </a:ext>
              </a:extLst>
            </p:cNvPr>
            <p:cNvCxnSpPr/>
            <p:nvPr/>
          </p:nvCxnSpPr>
          <p:spPr>
            <a:xfrm flipH="1">
              <a:off x="6573747" y="3129446"/>
              <a:ext cx="594368" cy="434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1" name="Group 270">
            <a:extLst>
              <a:ext uri="{FF2B5EF4-FFF2-40B4-BE49-F238E27FC236}">
                <a16:creationId xmlns:a16="http://schemas.microsoft.com/office/drawing/2014/main" id="{A5AD1235-1AE7-B3A1-80A2-CA9DA77EDEAC}"/>
              </a:ext>
            </a:extLst>
          </p:cNvPr>
          <p:cNvGrpSpPr/>
          <p:nvPr/>
        </p:nvGrpSpPr>
        <p:grpSpPr>
          <a:xfrm>
            <a:off x="5094105" y="5108655"/>
            <a:ext cx="6752661" cy="1509758"/>
            <a:chOff x="4855570" y="5123063"/>
            <a:chExt cx="6752661" cy="1509758"/>
          </a:xfrm>
        </p:grpSpPr>
        <p:sp>
          <p:nvSpPr>
            <p:cNvPr id="268" name="Rectangle 267">
              <a:extLst>
                <a:ext uri="{FF2B5EF4-FFF2-40B4-BE49-F238E27FC236}">
                  <a16:creationId xmlns:a16="http://schemas.microsoft.com/office/drawing/2014/main" id="{C1BF97B0-2864-2BBC-39AF-F081F717A0DF}"/>
                </a:ext>
              </a:extLst>
            </p:cNvPr>
            <p:cNvSpPr/>
            <p:nvPr/>
          </p:nvSpPr>
          <p:spPr>
            <a:xfrm>
              <a:off x="5526272" y="5898879"/>
              <a:ext cx="227365" cy="31848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06112000-1791-385B-7D5C-32E7C6A1DB39}"/>
                </a:ext>
              </a:extLst>
            </p:cNvPr>
            <p:cNvSpPr/>
            <p:nvPr/>
          </p:nvSpPr>
          <p:spPr>
            <a:xfrm>
              <a:off x="4855570" y="6314335"/>
              <a:ext cx="227365" cy="31848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0DEC850D-587F-2942-B60D-B99B3FA1D6DB}"/>
                </a:ext>
              </a:extLst>
            </p:cNvPr>
            <p:cNvSpPr/>
            <p:nvPr/>
          </p:nvSpPr>
          <p:spPr>
            <a:xfrm>
              <a:off x="10848262" y="5123063"/>
              <a:ext cx="759969" cy="276017"/>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4" name="Straight Arrow Connector 133">
            <a:extLst>
              <a:ext uri="{FF2B5EF4-FFF2-40B4-BE49-F238E27FC236}">
                <a16:creationId xmlns:a16="http://schemas.microsoft.com/office/drawing/2014/main" id="{7A14A840-56B7-AA99-CF25-648E08CCA414}"/>
              </a:ext>
            </a:extLst>
          </p:cNvPr>
          <p:cNvCxnSpPr>
            <a:cxnSpLocks/>
          </p:cNvCxnSpPr>
          <p:nvPr/>
        </p:nvCxnSpPr>
        <p:spPr>
          <a:xfrm flipV="1">
            <a:off x="6316435" y="4075460"/>
            <a:ext cx="706848" cy="18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AC55517F-D038-D8A1-3C8F-2F949EA22D2A}"/>
              </a:ext>
            </a:extLst>
          </p:cNvPr>
          <p:cNvGrpSpPr/>
          <p:nvPr/>
        </p:nvGrpSpPr>
        <p:grpSpPr>
          <a:xfrm>
            <a:off x="7168365" y="4848043"/>
            <a:ext cx="2100491" cy="684948"/>
            <a:chOff x="457883" y="4202032"/>
            <a:chExt cx="2100491" cy="684948"/>
          </a:xfrm>
        </p:grpSpPr>
        <p:sp>
          <p:nvSpPr>
            <p:cNvPr id="136" name="TextBox 135">
              <a:extLst>
                <a:ext uri="{FF2B5EF4-FFF2-40B4-BE49-F238E27FC236}">
                  <a16:creationId xmlns:a16="http://schemas.microsoft.com/office/drawing/2014/main" id="{312035FF-AB51-C59E-88F0-307CBBFF0192}"/>
                </a:ext>
              </a:extLst>
            </p:cNvPr>
            <p:cNvSpPr txBox="1"/>
            <p:nvPr/>
          </p:nvSpPr>
          <p:spPr>
            <a:xfrm>
              <a:off x="501177" y="4236403"/>
              <a:ext cx="301686" cy="646331"/>
            </a:xfrm>
            <a:prstGeom prst="rect">
              <a:avLst/>
            </a:prstGeom>
            <a:noFill/>
          </p:spPr>
          <p:txBody>
            <a:bodyPr wrap="none" rtlCol="0">
              <a:spAutoFit/>
            </a:bodyPr>
            <a:lstStyle/>
            <a:p>
              <a:r>
                <a:rPr lang="en-US" dirty="0"/>
                <a:t>1</a:t>
              </a:r>
            </a:p>
            <a:p>
              <a:r>
                <a:rPr lang="en-US" dirty="0"/>
                <a:t>0</a:t>
              </a:r>
            </a:p>
          </p:txBody>
        </p:sp>
        <p:sp>
          <p:nvSpPr>
            <p:cNvPr id="137" name="TextBox 136">
              <a:extLst>
                <a:ext uri="{FF2B5EF4-FFF2-40B4-BE49-F238E27FC236}">
                  <a16:creationId xmlns:a16="http://schemas.microsoft.com/office/drawing/2014/main" id="{2CC62CB4-2FBE-7ECA-2E56-D0727762B95F}"/>
                </a:ext>
              </a:extLst>
            </p:cNvPr>
            <p:cNvSpPr txBox="1"/>
            <p:nvPr/>
          </p:nvSpPr>
          <p:spPr>
            <a:xfrm>
              <a:off x="1512025" y="4210654"/>
              <a:ext cx="1041824" cy="646331"/>
            </a:xfrm>
            <a:prstGeom prst="rect">
              <a:avLst/>
            </a:prstGeom>
            <a:noFill/>
          </p:spPr>
          <p:txBody>
            <a:bodyPr wrap="none" rtlCol="0">
              <a:spAutoFit/>
            </a:bodyPr>
            <a:lstStyle/>
            <a:p>
              <a:r>
                <a:rPr lang="en-US" dirty="0">
                  <a:solidFill>
                    <a:srgbClr val="FF0000"/>
                  </a:solidFill>
                </a:rPr>
                <a:t>COS(45</a:t>
              </a:r>
              <a:r>
                <a:rPr lang="en-US" baseline="30000" dirty="0">
                  <a:solidFill>
                    <a:srgbClr val="FF0000"/>
                  </a:solidFill>
                </a:rPr>
                <a:t>O</a:t>
              </a:r>
              <a:r>
                <a:rPr lang="en-US" dirty="0">
                  <a:solidFill>
                    <a:srgbClr val="FF0000"/>
                  </a:solidFill>
                </a:rPr>
                <a:t>)</a:t>
              </a:r>
            </a:p>
            <a:p>
              <a:r>
                <a:rPr lang="en-US" dirty="0">
                  <a:solidFill>
                    <a:srgbClr val="FF0000"/>
                  </a:solidFill>
                </a:rPr>
                <a:t> SIN(45</a:t>
              </a:r>
              <a:r>
                <a:rPr lang="en-US" baseline="30000" dirty="0">
                  <a:solidFill>
                    <a:srgbClr val="FF0000"/>
                  </a:solidFill>
                </a:rPr>
                <a:t>O</a:t>
              </a:r>
              <a:r>
                <a:rPr lang="en-US" dirty="0">
                  <a:solidFill>
                    <a:srgbClr val="FF0000"/>
                  </a:solidFill>
                </a:rPr>
                <a:t>)</a:t>
              </a:r>
            </a:p>
          </p:txBody>
        </p:sp>
        <p:sp>
          <p:nvSpPr>
            <p:cNvPr id="138" name="Double Brace 137">
              <a:extLst>
                <a:ext uri="{FF2B5EF4-FFF2-40B4-BE49-F238E27FC236}">
                  <a16:creationId xmlns:a16="http://schemas.microsoft.com/office/drawing/2014/main" id="{51D9EB06-55A3-0112-237A-F70E30059030}"/>
                </a:ext>
              </a:extLst>
            </p:cNvPr>
            <p:cNvSpPr/>
            <p:nvPr/>
          </p:nvSpPr>
          <p:spPr>
            <a:xfrm>
              <a:off x="457883" y="4240649"/>
              <a:ext cx="400499" cy="64633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Double Brace 138">
              <a:extLst>
                <a:ext uri="{FF2B5EF4-FFF2-40B4-BE49-F238E27FC236}">
                  <a16:creationId xmlns:a16="http://schemas.microsoft.com/office/drawing/2014/main" id="{A41EF0EB-1F7C-E4D1-2D57-68ED4A1E42BA}"/>
                </a:ext>
              </a:extLst>
            </p:cNvPr>
            <p:cNvSpPr/>
            <p:nvPr/>
          </p:nvSpPr>
          <p:spPr>
            <a:xfrm>
              <a:off x="1508253" y="4202032"/>
              <a:ext cx="1050121" cy="64633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BED36316-C398-53A6-B680-390C2EAC592D}"/>
                </a:ext>
              </a:extLst>
            </p:cNvPr>
            <p:cNvCxnSpPr/>
            <p:nvPr/>
          </p:nvCxnSpPr>
          <p:spPr>
            <a:xfrm>
              <a:off x="947916" y="4560787"/>
              <a:ext cx="533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43" name="Straight Arrow Connector 142">
            <a:extLst>
              <a:ext uri="{FF2B5EF4-FFF2-40B4-BE49-F238E27FC236}">
                <a16:creationId xmlns:a16="http://schemas.microsoft.com/office/drawing/2014/main" id="{BC44948A-7045-5F64-BE2A-3335498EC7B7}"/>
              </a:ext>
            </a:extLst>
          </p:cNvPr>
          <p:cNvCxnSpPr>
            <a:cxnSpLocks/>
          </p:cNvCxnSpPr>
          <p:nvPr/>
        </p:nvCxnSpPr>
        <p:spPr>
          <a:xfrm flipV="1">
            <a:off x="6335258" y="3518574"/>
            <a:ext cx="477320" cy="592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19FB49EB-78B7-6853-55FC-C05A5F3D3EED}"/>
              </a:ext>
            </a:extLst>
          </p:cNvPr>
          <p:cNvGrpSpPr/>
          <p:nvPr/>
        </p:nvGrpSpPr>
        <p:grpSpPr>
          <a:xfrm>
            <a:off x="7186299" y="4842530"/>
            <a:ext cx="2152520" cy="684948"/>
            <a:chOff x="457883" y="4202032"/>
            <a:chExt cx="2152520" cy="684948"/>
          </a:xfrm>
        </p:grpSpPr>
        <p:sp>
          <p:nvSpPr>
            <p:cNvPr id="146" name="TextBox 145">
              <a:extLst>
                <a:ext uri="{FF2B5EF4-FFF2-40B4-BE49-F238E27FC236}">
                  <a16:creationId xmlns:a16="http://schemas.microsoft.com/office/drawing/2014/main" id="{E7275A21-7A2B-4048-AC2D-5E1B4F6416A0}"/>
                </a:ext>
              </a:extLst>
            </p:cNvPr>
            <p:cNvSpPr txBox="1"/>
            <p:nvPr/>
          </p:nvSpPr>
          <p:spPr>
            <a:xfrm>
              <a:off x="501177" y="4236403"/>
              <a:ext cx="301686" cy="646331"/>
            </a:xfrm>
            <a:prstGeom prst="rect">
              <a:avLst/>
            </a:prstGeom>
            <a:noFill/>
          </p:spPr>
          <p:txBody>
            <a:bodyPr wrap="none" rtlCol="0">
              <a:spAutoFit/>
            </a:bodyPr>
            <a:lstStyle/>
            <a:p>
              <a:r>
                <a:rPr lang="en-US" dirty="0"/>
                <a:t>0</a:t>
              </a:r>
            </a:p>
            <a:p>
              <a:r>
                <a:rPr lang="en-US" dirty="0"/>
                <a:t>1</a:t>
              </a:r>
            </a:p>
          </p:txBody>
        </p:sp>
        <p:sp>
          <p:nvSpPr>
            <p:cNvPr id="147" name="TextBox 146">
              <a:extLst>
                <a:ext uri="{FF2B5EF4-FFF2-40B4-BE49-F238E27FC236}">
                  <a16:creationId xmlns:a16="http://schemas.microsoft.com/office/drawing/2014/main" id="{969D401F-6106-ED0B-65D2-8576908A31FE}"/>
                </a:ext>
              </a:extLst>
            </p:cNvPr>
            <p:cNvSpPr txBox="1"/>
            <p:nvPr/>
          </p:nvSpPr>
          <p:spPr>
            <a:xfrm>
              <a:off x="1512025" y="4210654"/>
              <a:ext cx="1098378" cy="646331"/>
            </a:xfrm>
            <a:prstGeom prst="rect">
              <a:avLst/>
            </a:prstGeom>
            <a:noFill/>
          </p:spPr>
          <p:txBody>
            <a:bodyPr wrap="none" rtlCol="0">
              <a:spAutoFit/>
            </a:bodyPr>
            <a:lstStyle/>
            <a:p>
              <a:r>
                <a:rPr lang="en-US" dirty="0">
                  <a:solidFill>
                    <a:srgbClr val="FF0000"/>
                  </a:solidFill>
                </a:rPr>
                <a:t> COS(45</a:t>
              </a:r>
              <a:r>
                <a:rPr lang="en-US" baseline="30000" dirty="0">
                  <a:solidFill>
                    <a:srgbClr val="FF0000"/>
                  </a:solidFill>
                </a:rPr>
                <a:t>O</a:t>
              </a:r>
              <a:r>
                <a:rPr lang="en-US" dirty="0">
                  <a:solidFill>
                    <a:srgbClr val="FF0000"/>
                  </a:solidFill>
                </a:rPr>
                <a:t>)</a:t>
              </a:r>
            </a:p>
            <a:p>
              <a:r>
                <a:rPr lang="en-US" dirty="0">
                  <a:solidFill>
                    <a:srgbClr val="FF0000"/>
                  </a:solidFill>
                </a:rPr>
                <a:t> -SIN(45</a:t>
              </a:r>
              <a:r>
                <a:rPr lang="en-US" baseline="30000" dirty="0">
                  <a:solidFill>
                    <a:srgbClr val="FF0000"/>
                  </a:solidFill>
                </a:rPr>
                <a:t>O</a:t>
              </a:r>
              <a:r>
                <a:rPr lang="en-US" dirty="0">
                  <a:solidFill>
                    <a:srgbClr val="FF0000"/>
                  </a:solidFill>
                </a:rPr>
                <a:t>)</a:t>
              </a:r>
            </a:p>
          </p:txBody>
        </p:sp>
        <p:sp>
          <p:nvSpPr>
            <p:cNvPr id="148" name="Double Brace 147">
              <a:extLst>
                <a:ext uri="{FF2B5EF4-FFF2-40B4-BE49-F238E27FC236}">
                  <a16:creationId xmlns:a16="http://schemas.microsoft.com/office/drawing/2014/main" id="{F94A0AD4-6C4D-5644-4E1F-0D95AEF6F104}"/>
                </a:ext>
              </a:extLst>
            </p:cNvPr>
            <p:cNvSpPr/>
            <p:nvPr/>
          </p:nvSpPr>
          <p:spPr>
            <a:xfrm>
              <a:off x="457883" y="4240649"/>
              <a:ext cx="400499" cy="64633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Double Brace 148">
              <a:extLst>
                <a:ext uri="{FF2B5EF4-FFF2-40B4-BE49-F238E27FC236}">
                  <a16:creationId xmlns:a16="http://schemas.microsoft.com/office/drawing/2014/main" id="{B08DA6C2-D5D3-1EBE-5172-DD63F3695803}"/>
                </a:ext>
              </a:extLst>
            </p:cNvPr>
            <p:cNvSpPr/>
            <p:nvPr/>
          </p:nvSpPr>
          <p:spPr>
            <a:xfrm>
              <a:off x="1508253" y="4202032"/>
              <a:ext cx="1093355" cy="646331"/>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0" name="Straight Arrow Connector 149">
              <a:extLst>
                <a:ext uri="{FF2B5EF4-FFF2-40B4-BE49-F238E27FC236}">
                  <a16:creationId xmlns:a16="http://schemas.microsoft.com/office/drawing/2014/main" id="{EF8899C8-F7C0-B678-3F0E-52DBEC38D5F2}"/>
                </a:ext>
              </a:extLst>
            </p:cNvPr>
            <p:cNvCxnSpPr/>
            <p:nvPr/>
          </p:nvCxnSpPr>
          <p:spPr>
            <a:xfrm>
              <a:off x="947916" y="4560787"/>
              <a:ext cx="533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51" name="Straight Arrow Connector 150">
            <a:extLst>
              <a:ext uri="{FF2B5EF4-FFF2-40B4-BE49-F238E27FC236}">
                <a16:creationId xmlns:a16="http://schemas.microsoft.com/office/drawing/2014/main" id="{2A79A55D-AF0D-DFAE-4A08-169B40759CE6}"/>
              </a:ext>
            </a:extLst>
          </p:cNvPr>
          <p:cNvCxnSpPr>
            <a:cxnSpLocks/>
          </p:cNvCxnSpPr>
          <p:nvPr/>
        </p:nvCxnSpPr>
        <p:spPr>
          <a:xfrm flipV="1">
            <a:off x="6318331" y="3385836"/>
            <a:ext cx="0" cy="770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1442E3AF-4A0A-45C1-95F7-FA29ACCA4D9E}"/>
              </a:ext>
            </a:extLst>
          </p:cNvPr>
          <p:cNvCxnSpPr>
            <a:cxnSpLocks/>
          </p:cNvCxnSpPr>
          <p:nvPr/>
        </p:nvCxnSpPr>
        <p:spPr>
          <a:xfrm flipH="1" flipV="1">
            <a:off x="5768918" y="3692482"/>
            <a:ext cx="569107" cy="447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74CC30A3-D8F8-68FE-633F-15BE3A5B0CC7}"/>
              </a:ext>
            </a:extLst>
          </p:cNvPr>
          <p:cNvGrpSpPr/>
          <p:nvPr/>
        </p:nvGrpSpPr>
        <p:grpSpPr>
          <a:xfrm>
            <a:off x="6166907" y="5787759"/>
            <a:ext cx="8132974" cy="1081025"/>
            <a:chOff x="7982083" y="5760020"/>
            <a:chExt cx="5556397" cy="1081025"/>
          </a:xfrm>
        </p:grpSpPr>
        <p:sp>
          <p:nvSpPr>
            <p:cNvPr id="140" name="Rectangle 139">
              <a:extLst>
                <a:ext uri="{FF2B5EF4-FFF2-40B4-BE49-F238E27FC236}">
                  <a16:creationId xmlns:a16="http://schemas.microsoft.com/office/drawing/2014/main" id="{07A046D2-1B17-F351-EB8C-476613D53FF5}"/>
                </a:ext>
              </a:extLst>
            </p:cNvPr>
            <p:cNvSpPr/>
            <p:nvPr/>
          </p:nvSpPr>
          <p:spPr>
            <a:xfrm>
              <a:off x="7982083" y="5786690"/>
              <a:ext cx="5556397" cy="1054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49DDD0AD-FBE8-6E5D-AB48-BB35176BA78A}"/>
                </a:ext>
              </a:extLst>
            </p:cNvPr>
            <p:cNvGrpSpPr/>
            <p:nvPr/>
          </p:nvGrpSpPr>
          <p:grpSpPr>
            <a:xfrm>
              <a:off x="8007221" y="5760020"/>
              <a:ext cx="379981" cy="880671"/>
              <a:chOff x="9184123" y="4707568"/>
              <a:chExt cx="379981" cy="880671"/>
            </a:xfrm>
          </p:grpSpPr>
          <p:sp>
            <p:nvSpPr>
              <p:cNvPr id="152" name="TextBox 151">
                <a:extLst>
                  <a:ext uri="{FF2B5EF4-FFF2-40B4-BE49-F238E27FC236}">
                    <a16:creationId xmlns:a16="http://schemas.microsoft.com/office/drawing/2014/main" id="{2C2BB290-F726-33FC-9F95-EF74329CB175}"/>
                  </a:ext>
                </a:extLst>
              </p:cNvPr>
              <p:cNvSpPr txBox="1"/>
              <p:nvPr/>
            </p:nvSpPr>
            <p:spPr>
              <a:xfrm>
                <a:off x="9258498" y="4707568"/>
                <a:ext cx="305606" cy="830997"/>
              </a:xfrm>
              <a:prstGeom prst="rect">
                <a:avLst/>
              </a:prstGeom>
              <a:noFill/>
            </p:spPr>
            <p:txBody>
              <a:bodyPr wrap="square" rtlCol="0">
                <a:spAutoFit/>
              </a:bodyPr>
              <a:lstStyle/>
              <a:p>
                <a:r>
                  <a:rPr lang="en-US" sz="2400" dirty="0">
                    <a:solidFill>
                      <a:srgbClr val="FF0000"/>
                    </a:solidFill>
                  </a:rPr>
                  <a:t>y</a:t>
                </a:r>
                <a:r>
                  <a:rPr lang="en-US" sz="2400" baseline="-25000" dirty="0">
                    <a:solidFill>
                      <a:srgbClr val="FF0000"/>
                    </a:solidFill>
                  </a:rPr>
                  <a:t>1</a:t>
                </a:r>
              </a:p>
              <a:p>
                <a:r>
                  <a:rPr lang="en-US" sz="2400" dirty="0">
                    <a:solidFill>
                      <a:srgbClr val="FF0000"/>
                    </a:solidFill>
                  </a:rPr>
                  <a:t>y</a:t>
                </a:r>
                <a:r>
                  <a:rPr lang="en-US" sz="2400" baseline="-25000" dirty="0">
                    <a:solidFill>
                      <a:srgbClr val="FF0000"/>
                    </a:solidFill>
                  </a:rPr>
                  <a:t>2</a:t>
                </a:r>
                <a:endParaRPr lang="en-US" sz="2400" dirty="0">
                  <a:solidFill>
                    <a:srgbClr val="FF0000"/>
                  </a:solidFill>
                  <a:latin typeface="Symbol" panose="05050102010706020507" pitchFamily="18" charset="2"/>
                </a:endParaRPr>
              </a:p>
            </p:txBody>
          </p:sp>
          <p:sp>
            <p:nvSpPr>
              <p:cNvPr id="153" name="Double Brace 152">
                <a:extLst>
                  <a:ext uri="{FF2B5EF4-FFF2-40B4-BE49-F238E27FC236}">
                    <a16:creationId xmlns:a16="http://schemas.microsoft.com/office/drawing/2014/main" id="{B4B357F8-02E3-3A9F-7B4C-ECD0C93F06B7}"/>
                  </a:ext>
                </a:extLst>
              </p:cNvPr>
              <p:cNvSpPr/>
              <p:nvPr/>
            </p:nvSpPr>
            <p:spPr>
              <a:xfrm>
                <a:off x="9184123" y="4757242"/>
                <a:ext cx="379981" cy="830997"/>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sp>
        <p:nvSpPr>
          <p:cNvPr id="2" name="Rectangle 1">
            <a:extLst>
              <a:ext uri="{FF2B5EF4-FFF2-40B4-BE49-F238E27FC236}">
                <a16:creationId xmlns:a16="http://schemas.microsoft.com/office/drawing/2014/main" id="{53377DF1-06E2-587E-C075-618A25A02D61}"/>
              </a:ext>
            </a:extLst>
          </p:cNvPr>
          <p:cNvSpPr/>
          <p:nvPr/>
        </p:nvSpPr>
        <p:spPr>
          <a:xfrm>
            <a:off x="8098672" y="5789971"/>
            <a:ext cx="1786910" cy="637843"/>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B4107D59-E3C0-A32F-52C5-0F7D1B18B705}"/>
              </a:ext>
            </a:extLst>
          </p:cNvPr>
          <p:cNvGrpSpPr/>
          <p:nvPr/>
        </p:nvGrpSpPr>
        <p:grpSpPr>
          <a:xfrm>
            <a:off x="3557631" y="8103246"/>
            <a:ext cx="3975742" cy="1158739"/>
            <a:chOff x="2887599" y="7993748"/>
            <a:chExt cx="3975742" cy="1158739"/>
          </a:xfrm>
        </p:grpSpPr>
        <p:sp>
          <p:nvSpPr>
            <p:cNvPr id="155" name="Rectangle 154">
              <a:extLst>
                <a:ext uri="{FF2B5EF4-FFF2-40B4-BE49-F238E27FC236}">
                  <a16:creationId xmlns:a16="http://schemas.microsoft.com/office/drawing/2014/main" id="{E136DBAC-0F0C-0258-13EF-AC66523A70A7}"/>
                </a:ext>
              </a:extLst>
            </p:cNvPr>
            <p:cNvSpPr/>
            <p:nvPr/>
          </p:nvSpPr>
          <p:spPr>
            <a:xfrm>
              <a:off x="2887599" y="7993748"/>
              <a:ext cx="3975742" cy="1158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D57B3165-AD59-6258-868C-06708DE6D5EE}"/>
                </a:ext>
              </a:extLst>
            </p:cNvPr>
            <p:cNvSpPr txBox="1"/>
            <p:nvPr/>
          </p:nvSpPr>
          <p:spPr>
            <a:xfrm>
              <a:off x="4393910" y="8193748"/>
              <a:ext cx="1432422" cy="830997"/>
            </a:xfrm>
            <a:prstGeom prst="rect">
              <a:avLst/>
            </a:prstGeom>
            <a:noFill/>
          </p:spPr>
          <p:txBody>
            <a:bodyPr wrap="square" rtlCol="0">
              <a:spAutoFit/>
            </a:bodyPr>
            <a:lstStyle/>
            <a:p>
              <a:r>
                <a:rPr lang="en-US" sz="2400" dirty="0">
                  <a:latin typeface="Symbol" panose="05050102010706020507" pitchFamily="18" charset="2"/>
                </a:rPr>
                <a:t>a</a:t>
              </a:r>
              <a:r>
                <a:rPr lang="en-US" sz="2400" baseline="30000" dirty="0">
                  <a:latin typeface="Symbol" panose="05050102010706020507" pitchFamily="18" charset="2"/>
                </a:rPr>
                <a:t>2        </a:t>
              </a:r>
              <a:r>
                <a:rPr lang="en-US" sz="2400" dirty="0">
                  <a:latin typeface="Symbol" panose="05050102010706020507" pitchFamily="18" charset="2"/>
                </a:rPr>
                <a:t>0 </a:t>
              </a:r>
            </a:p>
            <a:p>
              <a:r>
                <a:rPr lang="en-US" sz="2400" dirty="0">
                  <a:latin typeface="Symbol" panose="05050102010706020507" pitchFamily="18" charset="2"/>
                </a:rPr>
                <a:t>0       b</a:t>
              </a:r>
              <a:r>
                <a:rPr lang="en-US" sz="2400" baseline="30000" dirty="0">
                  <a:latin typeface="Symbol" panose="05050102010706020507" pitchFamily="18" charset="2"/>
                </a:rPr>
                <a:t>2</a:t>
              </a:r>
              <a:endParaRPr lang="en-US" sz="2400" dirty="0">
                <a:latin typeface="Symbol" panose="05050102010706020507" pitchFamily="18" charset="2"/>
              </a:endParaRPr>
            </a:p>
          </p:txBody>
        </p:sp>
        <p:sp>
          <p:nvSpPr>
            <p:cNvPr id="154" name="Double Bracket 153">
              <a:extLst>
                <a:ext uri="{FF2B5EF4-FFF2-40B4-BE49-F238E27FC236}">
                  <a16:creationId xmlns:a16="http://schemas.microsoft.com/office/drawing/2014/main" id="{6770BC46-7BA1-1EF7-48F2-2AF18A4CDEC9}"/>
                </a:ext>
              </a:extLst>
            </p:cNvPr>
            <p:cNvSpPr/>
            <p:nvPr/>
          </p:nvSpPr>
          <p:spPr>
            <a:xfrm>
              <a:off x="4298581" y="8258210"/>
              <a:ext cx="1229548" cy="83099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C84D986-0CEC-8406-37E3-D22B8C922D40}"/>
              </a:ext>
            </a:extLst>
          </p:cNvPr>
          <p:cNvGrpSpPr/>
          <p:nvPr/>
        </p:nvGrpSpPr>
        <p:grpSpPr>
          <a:xfrm>
            <a:off x="4148182" y="5461016"/>
            <a:ext cx="708873" cy="557952"/>
            <a:chOff x="4266714" y="5461016"/>
            <a:chExt cx="708873" cy="557952"/>
          </a:xfrm>
        </p:grpSpPr>
        <p:sp>
          <p:nvSpPr>
            <p:cNvPr id="51" name="TextBox 50">
              <a:extLst>
                <a:ext uri="{FF2B5EF4-FFF2-40B4-BE49-F238E27FC236}">
                  <a16:creationId xmlns:a16="http://schemas.microsoft.com/office/drawing/2014/main" id="{06CCF8DD-A9CE-9C61-EE3E-8F2C4E756AFF}"/>
                </a:ext>
              </a:extLst>
            </p:cNvPr>
            <p:cNvSpPr txBox="1"/>
            <p:nvPr/>
          </p:nvSpPr>
          <p:spPr>
            <a:xfrm>
              <a:off x="4266714" y="5461016"/>
              <a:ext cx="708873" cy="400110"/>
            </a:xfrm>
            <a:prstGeom prst="rect">
              <a:avLst/>
            </a:prstGeom>
            <a:noFill/>
            <a:ln>
              <a:noFill/>
            </a:ln>
          </p:spPr>
          <p:txBody>
            <a:bodyPr wrap="square" rtlCol="0">
              <a:spAutoFit/>
            </a:bodyPr>
            <a:lstStyle/>
            <a:p>
              <a:r>
                <a:rPr lang="en-US" sz="2000" b="1" dirty="0"/>
                <a:t>R</a:t>
              </a:r>
              <a:r>
                <a:rPr lang="en-US" sz="2000" b="1" baseline="30000" dirty="0"/>
                <a:t>T </a:t>
              </a:r>
              <a:r>
                <a:rPr lang="en-US" sz="2000" b="1" dirty="0"/>
                <a:t>R</a:t>
              </a:r>
              <a:endParaRPr lang="en-US" sz="2000" dirty="0">
                <a:latin typeface="Symbol" panose="05050102010706020507" pitchFamily="18" charset="2"/>
              </a:endParaRPr>
            </a:p>
          </p:txBody>
        </p:sp>
        <p:cxnSp>
          <p:nvCxnSpPr>
            <p:cNvPr id="55" name="Straight Arrow Connector 54">
              <a:extLst>
                <a:ext uri="{FF2B5EF4-FFF2-40B4-BE49-F238E27FC236}">
                  <a16:creationId xmlns:a16="http://schemas.microsoft.com/office/drawing/2014/main" id="{5C41A98D-60C3-C1C3-96EC-7E78803ACB23}"/>
                </a:ext>
              </a:extLst>
            </p:cNvPr>
            <p:cNvCxnSpPr>
              <a:cxnSpLocks/>
            </p:cNvCxnSpPr>
            <p:nvPr/>
          </p:nvCxnSpPr>
          <p:spPr>
            <a:xfrm>
              <a:off x="4607704" y="5793891"/>
              <a:ext cx="57794" cy="225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8" name="TextBox 187">
            <a:extLst>
              <a:ext uri="{FF2B5EF4-FFF2-40B4-BE49-F238E27FC236}">
                <a16:creationId xmlns:a16="http://schemas.microsoft.com/office/drawing/2014/main" id="{F05970D6-37F5-FE78-664E-7B3D98E3CB26}"/>
              </a:ext>
            </a:extLst>
          </p:cNvPr>
          <p:cNvSpPr txBox="1"/>
          <p:nvPr/>
        </p:nvSpPr>
        <p:spPr>
          <a:xfrm>
            <a:off x="11134582" y="5971437"/>
            <a:ext cx="636814" cy="523220"/>
          </a:xfrm>
          <a:prstGeom prst="rect">
            <a:avLst/>
          </a:prstGeom>
          <a:noFill/>
        </p:spPr>
        <p:txBody>
          <a:bodyPr wrap="square">
            <a:spAutoFit/>
          </a:bodyPr>
          <a:lstStyle/>
          <a:p>
            <a:r>
              <a:rPr lang="en-US" sz="2800" dirty="0"/>
              <a:t>= </a:t>
            </a:r>
            <a:r>
              <a:rPr lang="en-US" sz="2800" dirty="0">
                <a:latin typeface="Symbol" panose="05050102010706020507" pitchFamily="18" charset="2"/>
              </a:rPr>
              <a:t>e</a:t>
            </a:r>
            <a:endParaRPr lang="en-US" sz="2800" dirty="0"/>
          </a:p>
        </p:txBody>
      </p:sp>
      <p:grpSp>
        <p:nvGrpSpPr>
          <p:cNvPr id="62" name="Group 61">
            <a:extLst>
              <a:ext uri="{FF2B5EF4-FFF2-40B4-BE49-F238E27FC236}">
                <a16:creationId xmlns:a16="http://schemas.microsoft.com/office/drawing/2014/main" id="{F1540445-D18F-6701-2D31-542BCC8011E2}"/>
              </a:ext>
            </a:extLst>
          </p:cNvPr>
          <p:cNvGrpSpPr/>
          <p:nvPr/>
        </p:nvGrpSpPr>
        <p:grpSpPr>
          <a:xfrm>
            <a:off x="6110607" y="5479785"/>
            <a:ext cx="753787" cy="530420"/>
            <a:chOff x="4665498" y="5488548"/>
            <a:chExt cx="753787" cy="530420"/>
          </a:xfrm>
        </p:grpSpPr>
        <p:sp>
          <p:nvSpPr>
            <p:cNvPr id="130" name="TextBox 129">
              <a:extLst>
                <a:ext uri="{FF2B5EF4-FFF2-40B4-BE49-F238E27FC236}">
                  <a16:creationId xmlns:a16="http://schemas.microsoft.com/office/drawing/2014/main" id="{32FCE190-CF32-24CE-0ADF-63CAD49FABCD}"/>
                </a:ext>
              </a:extLst>
            </p:cNvPr>
            <p:cNvSpPr txBox="1"/>
            <p:nvPr/>
          </p:nvSpPr>
          <p:spPr>
            <a:xfrm>
              <a:off x="4710412" y="5488548"/>
              <a:ext cx="708873" cy="400110"/>
            </a:xfrm>
            <a:prstGeom prst="rect">
              <a:avLst/>
            </a:prstGeom>
            <a:noFill/>
            <a:ln>
              <a:noFill/>
            </a:ln>
          </p:spPr>
          <p:txBody>
            <a:bodyPr wrap="square" rtlCol="0">
              <a:spAutoFit/>
            </a:bodyPr>
            <a:lstStyle/>
            <a:p>
              <a:r>
                <a:rPr lang="en-US" sz="2000" b="1" dirty="0"/>
                <a:t>R</a:t>
              </a:r>
              <a:r>
                <a:rPr lang="en-US" sz="2000" b="1" baseline="30000" dirty="0"/>
                <a:t>T </a:t>
              </a:r>
              <a:r>
                <a:rPr lang="en-US" sz="2000" b="1" dirty="0"/>
                <a:t>R</a:t>
              </a:r>
              <a:endParaRPr lang="en-US" sz="2000" dirty="0">
                <a:latin typeface="Symbol" panose="05050102010706020507" pitchFamily="18" charset="2"/>
              </a:endParaRPr>
            </a:p>
          </p:txBody>
        </p:sp>
        <p:cxnSp>
          <p:nvCxnSpPr>
            <p:cNvPr id="131" name="Straight Arrow Connector 130">
              <a:extLst>
                <a:ext uri="{FF2B5EF4-FFF2-40B4-BE49-F238E27FC236}">
                  <a16:creationId xmlns:a16="http://schemas.microsoft.com/office/drawing/2014/main" id="{68D6E4B2-A611-50DE-56FC-216D1CDEF8E5}"/>
                </a:ext>
              </a:extLst>
            </p:cNvPr>
            <p:cNvCxnSpPr>
              <a:cxnSpLocks/>
            </p:cNvCxnSpPr>
            <p:nvPr/>
          </p:nvCxnSpPr>
          <p:spPr>
            <a:xfrm flipH="1">
              <a:off x="4665498" y="5763372"/>
              <a:ext cx="155783" cy="255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3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up)">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4"/>
                                        </p:tgtEl>
                                        <p:attrNameLst>
                                          <p:attrName>style.visibility</p:attrName>
                                        </p:attrNameLst>
                                      </p:cBhvr>
                                      <p:to>
                                        <p:strVal val="visible"/>
                                      </p:to>
                                    </p:set>
                                    <p:anim calcmode="lin" valueType="num">
                                      <p:cBhvr additive="base">
                                        <p:cTn id="36" dur="500" fill="hold"/>
                                        <p:tgtEl>
                                          <p:spTgt spid="134"/>
                                        </p:tgtEl>
                                        <p:attrNameLst>
                                          <p:attrName>ppt_x</p:attrName>
                                        </p:attrNameLst>
                                      </p:cBhvr>
                                      <p:tavLst>
                                        <p:tav tm="0">
                                          <p:val>
                                            <p:strVal val="#ppt_x"/>
                                          </p:val>
                                        </p:tav>
                                        <p:tav tm="100000">
                                          <p:val>
                                            <p:strVal val="#ppt_x"/>
                                          </p:val>
                                        </p:tav>
                                      </p:tavLst>
                                    </p:anim>
                                    <p:anim calcmode="lin" valueType="num">
                                      <p:cBhvr additive="base">
                                        <p:cTn id="37"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additive="base">
                                        <p:cTn id="46" dur="500" fill="hold"/>
                                        <p:tgtEl>
                                          <p:spTgt spid="143"/>
                                        </p:tgtEl>
                                        <p:attrNameLst>
                                          <p:attrName>ppt_x</p:attrName>
                                        </p:attrNameLst>
                                      </p:cBhvr>
                                      <p:tavLst>
                                        <p:tav tm="0">
                                          <p:val>
                                            <p:strVal val="#ppt_x"/>
                                          </p:val>
                                        </p:tav>
                                        <p:tav tm="100000">
                                          <p:val>
                                            <p:strVal val="#ppt_x"/>
                                          </p:val>
                                        </p:tav>
                                      </p:tavLst>
                                    </p:anim>
                                    <p:anim calcmode="lin" valueType="num">
                                      <p:cBhvr additive="base">
                                        <p:cTn id="47"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1"/>
                                        </p:tgtEl>
                                        <p:attrNameLst>
                                          <p:attrName>style.visibility</p:attrName>
                                        </p:attrNameLst>
                                      </p:cBhvr>
                                      <p:to>
                                        <p:strVal val="visible"/>
                                      </p:to>
                                    </p:set>
                                    <p:anim calcmode="lin" valueType="num">
                                      <p:cBhvr additive="base">
                                        <p:cTn id="60" dur="500" fill="hold"/>
                                        <p:tgtEl>
                                          <p:spTgt spid="151"/>
                                        </p:tgtEl>
                                        <p:attrNameLst>
                                          <p:attrName>ppt_x</p:attrName>
                                        </p:attrNameLst>
                                      </p:cBhvr>
                                      <p:tavLst>
                                        <p:tav tm="0">
                                          <p:val>
                                            <p:strVal val="#ppt_x"/>
                                          </p:val>
                                        </p:tav>
                                        <p:tav tm="100000">
                                          <p:val>
                                            <p:strVal val="#ppt_x"/>
                                          </p:val>
                                        </p:tav>
                                      </p:tavLst>
                                    </p:anim>
                                    <p:anim calcmode="lin" valueType="num">
                                      <p:cBhvr additive="base">
                                        <p:cTn id="61"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56"/>
                                        </p:tgtEl>
                                        <p:attrNameLst>
                                          <p:attrName>style.visibility</p:attrName>
                                        </p:attrNameLst>
                                      </p:cBhvr>
                                      <p:to>
                                        <p:strVal val="visible"/>
                                      </p:to>
                                    </p:set>
                                    <p:anim calcmode="lin" valueType="num">
                                      <p:cBhvr additive="base">
                                        <p:cTn id="66" dur="500" fill="hold"/>
                                        <p:tgtEl>
                                          <p:spTgt spid="156"/>
                                        </p:tgtEl>
                                        <p:attrNameLst>
                                          <p:attrName>ppt_x</p:attrName>
                                        </p:attrNameLst>
                                      </p:cBhvr>
                                      <p:tavLst>
                                        <p:tav tm="0">
                                          <p:val>
                                            <p:strVal val="#ppt_x"/>
                                          </p:val>
                                        </p:tav>
                                        <p:tav tm="100000">
                                          <p:val>
                                            <p:strVal val="#ppt_x"/>
                                          </p:val>
                                        </p:tav>
                                      </p:tavLst>
                                    </p:anim>
                                    <p:anim calcmode="lin" valueType="num">
                                      <p:cBhvr additive="base">
                                        <p:cTn id="67"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2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6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0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3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0" nodeType="clickEffect">
                                  <p:stCondLst>
                                    <p:cond delay="0"/>
                                  </p:stCondLst>
                                  <p:childTnLst>
                                    <p:animMotion origin="layout" path="M -2.91667E-6 3.7037E-6 L -0.19674 -0.00348 " pathEditMode="relative" rAng="0" ptsTypes="AA">
                                      <p:cBhvr>
                                        <p:cTn id="95" dur="2000" fill="hold"/>
                                        <p:tgtEl>
                                          <p:spTgt spid="188"/>
                                        </p:tgtEl>
                                        <p:attrNameLst>
                                          <p:attrName>ppt_x</p:attrName>
                                          <p:attrName>ppt_y</p:attrName>
                                        </p:attrNameLst>
                                      </p:cBhvr>
                                      <p:rCtr x="-9844" y="-185"/>
                                    </p:animMotion>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15"/>
                                        </p:tgtEl>
                                        <p:attrNameLst>
                                          <p:attrName>style.visibility</p:attrName>
                                        </p:attrNameLst>
                                      </p:cBhvr>
                                      <p:to>
                                        <p:strVal val="visible"/>
                                      </p:to>
                                    </p:set>
                                    <p:anim calcmode="lin" valueType="num">
                                      <p:cBhvr additive="base">
                                        <p:cTn id="100" dur="500" fill="hold"/>
                                        <p:tgtEl>
                                          <p:spTgt spid="215"/>
                                        </p:tgtEl>
                                        <p:attrNameLst>
                                          <p:attrName>ppt_x</p:attrName>
                                        </p:attrNameLst>
                                      </p:cBhvr>
                                      <p:tavLst>
                                        <p:tav tm="0">
                                          <p:val>
                                            <p:strVal val="#ppt_x"/>
                                          </p:val>
                                        </p:tav>
                                        <p:tav tm="100000">
                                          <p:val>
                                            <p:strVal val="#ppt_x"/>
                                          </p:val>
                                        </p:tav>
                                      </p:tavLst>
                                    </p:anim>
                                    <p:anim calcmode="lin" valueType="num">
                                      <p:cBhvr additive="base">
                                        <p:cTn id="101"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259"/>
                                        </p:tgtEl>
                                        <p:attrNameLst>
                                          <p:attrName>style.visibility</p:attrName>
                                        </p:attrNameLst>
                                      </p:cBhvr>
                                      <p:to>
                                        <p:strVal val="visible"/>
                                      </p:to>
                                    </p:set>
                                    <p:anim calcmode="lin" valueType="num">
                                      <p:cBhvr>
                                        <p:cTn id="106" dur="500" fill="hold"/>
                                        <p:tgtEl>
                                          <p:spTgt spid="259"/>
                                        </p:tgtEl>
                                        <p:attrNameLst>
                                          <p:attrName>ppt_w</p:attrName>
                                        </p:attrNameLst>
                                      </p:cBhvr>
                                      <p:tavLst>
                                        <p:tav tm="0">
                                          <p:val>
                                            <p:fltVal val="0"/>
                                          </p:val>
                                        </p:tav>
                                        <p:tav tm="100000">
                                          <p:val>
                                            <p:strVal val="#ppt_w"/>
                                          </p:val>
                                        </p:tav>
                                      </p:tavLst>
                                    </p:anim>
                                    <p:anim calcmode="lin" valueType="num">
                                      <p:cBhvr>
                                        <p:cTn id="107" dur="500" fill="hold"/>
                                        <p:tgtEl>
                                          <p:spTgt spid="259"/>
                                        </p:tgtEl>
                                        <p:attrNameLst>
                                          <p:attrName>ppt_h</p:attrName>
                                        </p:attrNameLst>
                                      </p:cBhvr>
                                      <p:tavLst>
                                        <p:tav tm="0">
                                          <p:val>
                                            <p:fltVal val="0"/>
                                          </p:val>
                                        </p:tav>
                                        <p:tav tm="100000">
                                          <p:val>
                                            <p:strVal val="#ppt_h"/>
                                          </p:val>
                                        </p:tav>
                                      </p:tavLst>
                                    </p:anim>
                                    <p:animEffect transition="in" filter="fade">
                                      <p:cBhvr>
                                        <p:cTn id="108" dur="500"/>
                                        <p:tgtEl>
                                          <p:spTgt spid="259"/>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6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15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71"/>
                                        </p:tgtEl>
                                        <p:attrNameLst>
                                          <p:attrName>style.visibility</p:attrName>
                                        </p:attrNameLst>
                                      </p:cBhvr>
                                      <p:to>
                                        <p:strVal val="visible"/>
                                      </p:to>
                                    </p:set>
                                    <p:anim calcmode="lin" valueType="num">
                                      <p:cBhvr additive="base">
                                        <p:cTn id="121" dur="500" fill="hold"/>
                                        <p:tgtEl>
                                          <p:spTgt spid="271"/>
                                        </p:tgtEl>
                                        <p:attrNameLst>
                                          <p:attrName>ppt_x</p:attrName>
                                        </p:attrNameLst>
                                      </p:cBhvr>
                                      <p:tavLst>
                                        <p:tav tm="0">
                                          <p:val>
                                            <p:strVal val="#ppt_x"/>
                                          </p:val>
                                        </p:tav>
                                        <p:tav tm="100000">
                                          <p:val>
                                            <p:strVal val="#ppt_x"/>
                                          </p:val>
                                        </p:tav>
                                      </p:tavLst>
                                    </p:anim>
                                    <p:anim calcmode="lin" valueType="num">
                                      <p:cBhvr additive="base">
                                        <p:cTn id="122"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60" grpId="0"/>
      <p:bldP spid="2" grpId="0" animBg="1"/>
      <p:bldP spid="2" grpId="1" animBg="1"/>
      <p:bldP spid="188" grpId="0"/>
      <p:bldP spid="18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402" y="1592243"/>
            <a:ext cx="292952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Given: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140204" y="46653"/>
            <a:ext cx="12265152"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Theory of Principal Component Analysis</a:t>
            </a:r>
          </a:p>
        </p:txBody>
      </p:sp>
      <p:sp>
        <p:nvSpPr>
          <p:cNvPr id="21" name="TextBox 20"/>
          <p:cNvSpPr txBox="1"/>
          <p:nvPr/>
        </p:nvSpPr>
        <p:spPr>
          <a:xfrm>
            <a:off x="3135162" y="1143164"/>
            <a:ext cx="260520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 x</a:t>
            </a:r>
            <a:r>
              <a:rPr lang="en-US" sz="2800" b="1" baseline="30000" dirty="0">
                <a:latin typeface="Times New Roman" panose="02020603050405020304" pitchFamily="18" charset="0"/>
                <a:cs typeface="Times New Roman" panose="02020603050405020304" pitchFamily="18" charset="0"/>
              </a:rPr>
              <a:t>(N)</a:t>
            </a:r>
            <a:endParaRPr lang="en-US" sz="2800" b="1" dirty="0">
              <a:latin typeface="Times New Roman" panose="02020603050405020304" pitchFamily="18" charset="0"/>
              <a:cs typeface="Times New Roman" panose="02020603050405020304" pitchFamily="18" charset="0"/>
            </a:endParaRPr>
          </a:p>
        </p:txBody>
      </p:sp>
      <p:sp>
        <p:nvSpPr>
          <p:cNvPr id="5" name="Double Bracket 4"/>
          <p:cNvSpPr/>
          <p:nvPr/>
        </p:nvSpPr>
        <p:spPr>
          <a:xfrm>
            <a:off x="3135162" y="1101378"/>
            <a:ext cx="2451312" cy="15049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38500" y="144778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5" name="TextBox 24"/>
          <p:cNvSpPr txBox="1"/>
          <p:nvPr/>
        </p:nvSpPr>
        <p:spPr>
          <a:xfrm>
            <a:off x="360045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6" name="TextBox 25"/>
          <p:cNvSpPr txBox="1"/>
          <p:nvPr/>
        </p:nvSpPr>
        <p:spPr>
          <a:xfrm>
            <a:off x="39624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7" name="TextBox 26"/>
          <p:cNvSpPr txBox="1"/>
          <p:nvPr/>
        </p:nvSpPr>
        <p:spPr>
          <a:xfrm>
            <a:off x="51816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7" name="TextBox 6"/>
          <p:cNvSpPr txBox="1"/>
          <p:nvPr/>
        </p:nvSpPr>
        <p:spPr>
          <a:xfrm>
            <a:off x="2158407" y="1297052"/>
            <a:ext cx="633507"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DxN</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340891" y="1297052"/>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Dx1</a:t>
            </a:r>
          </a:p>
        </p:txBody>
      </p:sp>
      <p:sp>
        <p:nvSpPr>
          <p:cNvPr id="30" name="TextBox 29"/>
          <p:cNvSpPr txBox="1"/>
          <p:nvPr/>
        </p:nvSpPr>
        <p:spPr>
          <a:xfrm>
            <a:off x="559026" y="2735921"/>
            <a:ext cx="10679527"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Find: </a:t>
            </a:r>
            <a:r>
              <a:rPr lang="en-US" sz="2800" dirty="0">
                <a:latin typeface="Times New Roman" panose="02020603050405020304" pitchFamily="18" charset="0"/>
                <a:cs typeface="Times New Roman" panose="02020603050405020304" pitchFamily="18" charset="0"/>
              </a:rPr>
              <a:t>Linear projection of rows of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on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 </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that maximizes  </a:t>
            </a:r>
            <a:r>
              <a:rPr lang="en-US" sz="2800" dirty="0" err="1">
                <a:latin typeface="Symbol" panose="05050102010706020507" pitchFamily="18" charset="2"/>
                <a:cs typeface="Times New Roman" panose="02020603050405020304" pitchFamily="18" charset="0"/>
              </a:rPr>
              <a:t>s</a:t>
            </a:r>
            <a:r>
              <a:rPr lang="en-US" sz="2800" baseline="-25000" dirty="0" err="1">
                <a:latin typeface="Times New Roman" panose="02020603050405020304" pitchFamily="18" charset="0"/>
                <a:cs typeface="Times New Roman" panose="02020603050405020304" pitchFamily="18" charset="0"/>
              </a:rPr>
              <a:t>z</a:t>
            </a:r>
            <a:endParaRPr lang="en-US" sz="2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10374" y="3576473"/>
            <a:ext cx="7639143"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1</a:t>
            </a:r>
            <a:r>
              <a:rPr lang="en-US" sz="2800"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Demean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so that </a:t>
            </a:r>
            <a:r>
              <a:rPr lang="en-US" sz="2800" dirty="0">
                <a:latin typeface="Symbol" panose="05050102010706020507" pitchFamily="18" charset="2"/>
                <a:cs typeface="Times New Roman" panose="02020603050405020304" pitchFamily="18" charset="0"/>
              </a:rPr>
              <a:t>s</a:t>
            </a:r>
            <a:r>
              <a:rPr lang="en-US" sz="2800" baseline="30000" dirty="0">
                <a:latin typeface="Symbol" panose="05050102010706020507" pitchFamily="18" charset="2"/>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&lt;</a:t>
            </a:r>
            <a:r>
              <a:rPr lang="en-US" sz="2800" b="1" dirty="0" err="1">
                <a:latin typeface="Times New Roman" panose="02020603050405020304" pitchFamily="18" charset="0"/>
                <a:cs typeface="Times New Roman" panose="02020603050405020304" pitchFamily="18" charset="0"/>
              </a:rPr>
              <a:t>z</a:t>
            </a:r>
            <a:r>
              <a:rPr lang="en-US" sz="2800" baseline="30000" dirty="0" err="1">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z</a:t>
            </a:r>
            <a:r>
              <a:rPr lang="en-US" sz="2800" dirty="0">
                <a:latin typeface="Times New Roman" panose="02020603050405020304" pitchFamily="18" charset="0"/>
                <a:cs typeface="Times New Roman" panose="02020603050405020304" pitchFamily="18" charset="0"/>
              </a:rPr>
              <a:t>&gt; =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&gt; </a:t>
            </a:r>
          </a:p>
        </p:txBody>
      </p:sp>
      <p:sp>
        <p:nvSpPr>
          <p:cNvPr id="8" name="TextBox 7"/>
          <p:cNvSpPr txBox="1"/>
          <p:nvPr/>
        </p:nvSpPr>
        <p:spPr>
          <a:xfrm>
            <a:off x="5768568" y="1524729"/>
            <a:ext cx="580800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and elements of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random variables </a:t>
            </a:r>
          </a:p>
        </p:txBody>
      </p:sp>
      <p:sp>
        <p:nvSpPr>
          <p:cNvPr id="33" name="TextBox 32"/>
          <p:cNvSpPr txBox="1"/>
          <p:nvPr/>
        </p:nvSpPr>
        <p:spPr>
          <a:xfrm>
            <a:off x="310374" y="4191857"/>
            <a:ext cx="9360704"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2</a:t>
            </a:r>
            <a:r>
              <a:rPr lang="en-US" sz="2800"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Find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maximizes </a:t>
            </a:r>
            <a:r>
              <a:rPr lang="en-US" sz="2800" dirty="0">
                <a:latin typeface="Symbol" panose="05050102010706020507" pitchFamily="18" charset="2"/>
                <a:cs typeface="Times New Roman" panose="02020603050405020304" pitchFamily="18" charset="0"/>
              </a:rPr>
              <a:t>s</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i.e.  </a:t>
            </a:r>
            <a:r>
              <a:rPr lang="en-US" sz="2800" dirty="0">
                <a:latin typeface="Symbol" panose="05050102010706020507" pitchFamily="18" charset="2"/>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 ½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&gt;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a</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-1) </a:t>
            </a:r>
          </a:p>
        </p:txBody>
      </p:sp>
      <p:sp>
        <p:nvSpPr>
          <p:cNvPr id="34" name="TextBox 33"/>
          <p:cNvSpPr txBox="1"/>
          <p:nvPr/>
        </p:nvSpPr>
        <p:spPr>
          <a:xfrm>
            <a:off x="1647197" y="4731775"/>
            <a:ext cx="869981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Stationarity: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Symbol" panose="05050102010706020507" pitchFamily="18" charset="2"/>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a</a:t>
            </a:r>
            <a:r>
              <a:rPr lang="en-US" sz="2800" baseline="-250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0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 0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p>
        </p:txBody>
      </p:sp>
      <p:sp>
        <p:nvSpPr>
          <p:cNvPr id="35" name="TextBox 34"/>
          <p:cNvSpPr txBox="1"/>
          <p:nvPr/>
        </p:nvSpPr>
        <p:spPr>
          <a:xfrm>
            <a:off x="310373" y="5195268"/>
            <a:ext cx="116861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Thus </a:t>
            </a:r>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is an eigenvector of covariance matrix </a:t>
            </a:r>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a:t>
            </a:r>
            <a:r>
              <a:rPr lang="en-US" sz="2800" b="1"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eigenvalue </a:t>
            </a:r>
          </a:p>
        </p:txBody>
      </p:sp>
      <p:sp>
        <p:nvSpPr>
          <p:cNvPr id="36" name="TextBox 35"/>
          <p:cNvSpPr txBox="1"/>
          <p:nvPr/>
        </p:nvSpPr>
        <p:spPr>
          <a:xfrm>
            <a:off x="1680166" y="5675204"/>
            <a:ext cx="430278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Hence </a:t>
            </a:r>
            <a:r>
              <a:rPr lang="en-US" sz="2800" dirty="0">
                <a:latin typeface="Symbol" panose="05050102010706020507" pitchFamily="18" charset="2"/>
                <a:cs typeface="Times New Roman" panose="02020603050405020304" pitchFamily="18" charset="0"/>
              </a:rPr>
              <a:t>s</a:t>
            </a:r>
            <a:r>
              <a:rPr lang="en-US" sz="2800" baseline="30000" dirty="0">
                <a:latin typeface="Symbol" panose="05050102010706020507" pitchFamily="18" charset="2"/>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nvGrpSpPr>
          <p:cNvPr id="11" name="Group 10"/>
          <p:cNvGrpSpPr/>
          <p:nvPr/>
        </p:nvGrpSpPr>
        <p:grpSpPr>
          <a:xfrm>
            <a:off x="4058357" y="5923715"/>
            <a:ext cx="457176" cy="907046"/>
            <a:chOff x="4244620" y="5923715"/>
            <a:chExt cx="457176" cy="907046"/>
          </a:xfrm>
        </p:grpSpPr>
        <p:sp>
          <p:nvSpPr>
            <p:cNvPr id="9" name="TextBox 8"/>
            <p:cNvSpPr txBox="1"/>
            <p:nvPr/>
          </p:nvSpPr>
          <p:spPr>
            <a:xfrm>
              <a:off x="4244620" y="6184430"/>
              <a:ext cx="457176" cy="646331"/>
            </a:xfrm>
            <a:prstGeom prst="rect">
              <a:avLst/>
            </a:prstGeom>
            <a:noFill/>
          </p:spPr>
          <p:txBody>
            <a:bodyPr wrap="none" rtlCol="0">
              <a:spAutoFit/>
            </a:bodyPr>
            <a:lstStyle/>
            <a:p>
              <a:r>
                <a:rPr lang="en-US" sz="3600" dirty="0">
                  <a:latin typeface="Symbol" panose="05050102010706020507" pitchFamily="18" charset="2"/>
                </a:rPr>
                <a:t>S</a:t>
              </a:r>
            </a:p>
          </p:txBody>
        </p:sp>
        <p:sp>
          <p:nvSpPr>
            <p:cNvPr id="10" name="Left Brace 9"/>
            <p:cNvSpPr/>
            <p:nvPr/>
          </p:nvSpPr>
          <p:spPr>
            <a:xfrm>
              <a:off x="4408045" y="5923715"/>
              <a:ext cx="130327" cy="549417"/>
            </a:xfrm>
            <a:prstGeom prst="leftBrace">
              <a:avLst/>
            </a:prstGeom>
            <a:ln>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554969" y="6241790"/>
            <a:ext cx="7461534" cy="523220"/>
            <a:chOff x="4741232" y="6241790"/>
            <a:chExt cx="7461534" cy="523220"/>
          </a:xfrm>
        </p:grpSpPr>
        <p:cxnSp>
          <p:nvCxnSpPr>
            <p:cNvPr id="14" name="Straight Arrow Connector 13"/>
            <p:cNvCxnSpPr/>
            <p:nvPr/>
          </p:nvCxnSpPr>
          <p:spPr>
            <a:xfrm>
              <a:off x="4741232" y="6507595"/>
              <a:ext cx="8807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82583" y="6241790"/>
              <a:ext cx="652018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Find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that </a:t>
              </a:r>
              <a:r>
                <a:rPr lang="en-US" sz="2800" dirty="0" err="1">
                  <a:latin typeface="Times New Roman" panose="02020603050405020304" pitchFamily="18" charset="0"/>
                  <a:cs typeface="Times New Roman" panose="02020603050405020304" pitchFamily="18" charset="0"/>
                </a:rPr>
                <a:t>diagonalizes</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rPr>
                <a:t>S</a:t>
              </a:r>
              <a:r>
                <a:rPr lang="en-US" sz="2800" dirty="0">
                  <a:latin typeface="Symbol" panose="05050102010706020507" pitchFamily="18" charset="2"/>
                </a:rPr>
                <a:t> </a:t>
              </a:r>
              <a:r>
                <a:rPr lang="en-US" sz="2800" dirty="0">
                  <a:latin typeface="Times New Roman" panose="02020603050405020304" pitchFamily="18" charset="0"/>
                  <a:cs typeface="Times New Roman" panose="02020603050405020304" pitchFamily="18" charset="0"/>
                </a:rPr>
                <a:t>if </a:t>
              </a:r>
              <a:r>
                <a:rPr lang="en-US" sz="2800" dirty="0" err="1">
                  <a:latin typeface="Times New Roman" panose="02020603050405020304" pitchFamily="18" charset="0"/>
                  <a:cs typeface="Times New Roman" panose="02020603050405020304" pitchFamily="18" charset="0"/>
                </a:rPr>
                <a:t>DxD</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SPD </a:t>
              </a:r>
            </a:p>
          </p:txBody>
        </p:sp>
      </p:grpSp>
      <p:sp>
        <p:nvSpPr>
          <p:cNvPr id="23" name="TextBox 22"/>
          <p:cNvSpPr txBox="1"/>
          <p:nvPr/>
        </p:nvSpPr>
        <p:spPr>
          <a:xfrm>
            <a:off x="7519119" y="4038045"/>
            <a:ext cx="1729833" cy="307777"/>
          </a:xfrm>
          <a:prstGeom prst="rect">
            <a:avLst/>
          </a:prstGeom>
          <a:noFill/>
        </p:spPr>
        <p:txBody>
          <a:bodyPr wrap="none" rtlCol="0">
            <a:spAutoFit/>
          </a:bodyPr>
          <a:lstStyle/>
          <a:p>
            <a:r>
              <a:rPr lang="en-US" sz="1400" dirty="0">
                <a:solidFill>
                  <a:srgbClr val="FF0000"/>
                </a:solidFill>
              </a:rPr>
              <a:t>Unit vector condition</a:t>
            </a:r>
          </a:p>
        </p:txBody>
      </p:sp>
      <p:sp>
        <p:nvSpPr>
          <p:cNvPr id="48" name="TextBox 47"/>
          <p:cNvSpPr txBox="1"/>
          <p:nvPr/>
        </p:nvSpPr>
        <p:spPr>
          <a:xfrm>
            <a:off x="9186953" y="5936814"/>
            <a:ext cx="2369046" cy="369332"/>
          </a:xfrm>
          <a:prstGeom prst="rect">
            <a:avLst/>
          </a:prstGeom>
          <a:noFill/>
        </p:spPr>
        <p:txBody>
          <a:bodyPr wrap="none" rtlCol="0">
            <a:spAutoFit/>
          </a:bodyPr>
          <a:lstStyle/>
          <a:p>
            <a:r>
              <a:rPr lang="en-US" dirty="0">
                <a:solidFill>
                  <a:srgbClr val="FF0000"/>
                </a:solidFill>
              </a:rPr>
              <a:t>Householder transform</a:t>
            </a:r>
          </a:p>
        </p:txBody>
      </p:sp>
      <p:sp>
        <p:nvSpPr>
          <p:cNvPr id="32" name="TextBox 31"/>
          <p:cNvSpPr txBox="1"/>
          <p:nvPr/>
        </p:nvSpPr>
        <p:spPr>
          <a:xfrm>
            <a:off x="2905740" y="813262"/>
            <a:ext cx="2779735" cy="400110"/>
          </a:xfrm>
          <a:prstGeom prst="rect">
            <a:avLst/>
          </a:prstGeom>
          <a:solidFill>
            <a:srgbClr val="FFFF00"/>
          </a:solidFill>
          <a:ln>
            <a:solidFill>
              <a:srgbClr val="FF0000"/>
            </a:solidFill>
          </a:ln>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Transpose of Data matrix</a:t>
            </a:r>
          </a:p>
        </p:txBody>
      </p:sp>
      <p:grpSp>
        <p:nvGrpSpPr>
          <p:cNvPr id="40" name="Group 39"/>
          <p:cNvGrpSpPr/>
          <p:nvPr/>
        </p:nvGrpSpPr>
        <p:grpSpPr>
          <a:xfrm>
            <a:off x="5384444" y="2754360"/>
            <a:ext cx="2980624" cy="1312147"/>
            <a:chOff x="2888421" y="2704711"/>
            <a:chExt cx="2980624" cy="1312147"/>
          </a:xfrm>
        </p:grpSpPr>
        <p:sp>
          <p:nvSpPr>
            <p:cNvPr id="39" name="Rectangle 38"/>
            <p:cNvSpPr/>
            <p:nvPr/>
          </p:nvSpPr>
          <p:spPr>
            <a:xfrm>
              <a:off x="4577809" y="2704711"/>
              <a:ext cx="1291236" cy="550497"/>
            </a:xfrm>
            <a:prstGeom prst="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88421" y="3631490"/>
              <a:ext cx="223752" cy="385368"/>
            </a:xfrm>
            <a:prstGeom prst="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1588" y="5681189"/>
            <a:ext cx="4939896" cy="1184946"/>
            <a:chOff x="152116" y="5672397"/>
            <a:chExt cx="4939896" cy="1184946"/>
          </a:xfrm>
        </p:grpSpPr>
        <p:sp>
          <p:nvSpPr>
            <p:cNvPr id="37" name="TextBox 36"/>
            <p:cNvSpPr txBox="1"/>
            <p:nvPr/>
          </p:nvSpPr>
          <p:spPr>
            <a:xfrm>
              <a:off x="152116" y="6241790"/>
              <a:ext cx="4110421" cy="615553"/>
            </a:xfrm>
            <a:prstGeom prst="rect">
              <a:avLst/>
            </a:prstGeom>
            <a:solidFill>
              <a:srgbClr val="FFFF00"/>
            </a:solidFill>
            <a:ln>
              <a:solidFill>
                <a:srgbClr val="FF0000"/>
              </a:solidFill>
            </a:ln>
          </p:spPr>
          <p:txBody>
            <a:bodyPr wrap="none" rtlCol="0">
              <a:spAutoFit/>
            </a:bodyPr>
            <a:lstStyle/>
            <a:p>
              <a:pPr algn="ctr"/>
              <a:r>
                <a:rPr lang="en-US" sz="1700" b="1" dirty="0" err="1">
                  <a:latin typeface="Times New Roman" panose="02020603050405020304" pitchFamily="18" charset="0"/>
                  <a:cs typeface="Times New Roman" panose="02020603050405020304" pitchFamily="18" charset="0"/>
                </a:rPr>
                <a:t>a</a:t>
              </a:r>
              <a:r>
                <a:rPr lang="en-US" sz="1700" b="1" baseline="30000" dirty="0" err="1">
                  <a:latin typeface="Times New Roman" panose="02020603050405020304" pitchFamily="18" charset="0"/>
                  <a:cs typeface="Times New Roman" panose="02020603050405020304" pitchFamily="18" charset="0"/>
                </a:rPr>
                <a:t>T</a:t>
              </a:r>
              <a:r>
                <a:rPr lang="en-US" sz="1700" b="1" dirty="0" err="1">
                  <a:latin typeface="Times New Roman" panose="02020603050405020304" pitchFamily="18" charset="0"/>
                  <a:cs typeface="Times New Roman" panose="02020603050405020304" pitchFamily="18" charset="0"/>
                </a:rPr>
                <a:t>X</a:t>
              </a:r>
              <a:r>
                <a:rPr lang="en-US" sz="1700" b="1" baseline="30000" dirty="0" err="1">
                  <a:latin typeface="Times New Roman" panose="02020603050405020304" pitchFamily="18" charset="0"/>
                  <a:cs typeface="Times New Roman" panose="02020603050405020304" pitchFamily="18" charset="0"/>
                </a:rPr>
                <a:t>T</a:t>
              </a:r>
              <a:r>
                <a:rPr lang="en-US" sz="1700" b="1" dirty="0" err="1">
                  <a:latin typeface="Times New Roman" panose="02020603050405020304" pitchFamily="18" charset="0"/>
                  <a:cs typeface="Times New Roman" panose="02020603050405020304" pitchFamily="18" charset="0"/>
                </a:rPr>
                <a:t>Xa</a:t>
              </a:r>
              <a:r>
                <a:rPr lang="en-US" sz="1700" dirty="0">
                  <a:solidFill>
                    <a:srgbClr val="FF0000"/>
                  </a:solidFill>
                  <a:latin typeface="Times New Roman" panose="02020603050405020304" pitchFamily="18" charset="0"/>
                  <a:cs typeface="Times New Roman" panose="02020603050405020304" pitchFamily="18" charset="0"/>
                </a:rPr>
                <a:t> = sum of squared distances </a:t>
              </a:r>
            </a:p>
            <a:p>
              <a:pPr algn="ctr"/>
              <a:r>
                <a:rPr lang="en-US" sz="1700" dirty="0">
                  <a:solidFill>
                    <a:srgbClr val="FF0000"/>
                  </a:solidFill>
                  <a:latin typeface="Times New Roman" panose="02020603050405020304" pitchFamily="18" charset="0"/>
                  <a:cs typeface="Times New Roman" panose="02020603050405020304" pitchFamily="18" charset="0"/>
                </a:rPr>
                <a:t>from origin to each point along an </a:t>
              </a:r>
              <a:r>
                <a:rPr lang="en-US" sz="1700" dirty="0" err="1">
                  <a:solidFill>
                    <a:srgbClr val="FF0000"/>
                  </a:solidFill>
                  <a:latin typeface="Times New Roman" panose="02020603050405020304" pitchFamily="18" charset="0"/>
                  <a:cs typeface="Times New Roman" panose="02020603050405020304" pitchFamily="18" charset="0"/>
                </a:rPr>
                <a:t>eigen</a:t>
              </a:r>
              <a:r>
                <a:rPr lang="en-US" sz="1700" dirty="0">
                  <a:solidFill>
                    <a:srgbClr val="FF0000"/>
                  </a:solidFill>
                  <a:latin typeface="Times New Roman" panose="02020603050405020304" pitchFamily="18" charset="0"/>
                  <a:cs typeface="Times New Roman" panose="02020603050405020304" pitchFamily="18" charset="0"/>
                </a:rPr>
                <a:t>-axis</a:t>
              </a:r>
            </a:p>
          </p:txBody>
        </p:sp>
        <p:sp>
          <p:nvSpPr>
            <p:cNvPr id="55" name="Rectangle 54"/>
            <p:cNvSpPr/>
            <p:nvPr/>
          </p:nvSpPr>
          <p:spPr>
            <a:xfrm>
              <a:off x="3897283" y="5672397"/>
              <a:ext cx="1194729" cy="480191"/>
            </a:xfrm>
            <a:prstGeom prst="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2" name="Oval 41"/>
          <p:cNvSpPr/>
          <p:nvPr/>
        </p:nvSpPr>
        <p:spPr>
          <a:xfrm rot="19362446">
            <a:off x="9531902" y="3829675"/>
            <a:ext cx="1943100" cy="393654"/>
          </a:xfrm>
          <a:prstGeom prst="ellipse">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292757" y="2237571"/>
            <a:ext cx="5239557" cy="2556993"/>
            <a:chOff x="6292757" y="2237571"/>
            <a:chExt cx="5239557" cy="2556993"/>
          </a:xfrm>
        </p:grpSpPr>
        <p:pic>
          <p:nvPicPr>
            <p:cNvPr id="22" name="Picture 21"/>
            <p:cNvPicPr>
              <a:picLocks noChangeAspect="1"/>
            </p:cNvPicPr>
            <p:nvPr/>
          </p:nvPicPr>
          <p:blipFill>
            <a:blip r:embed="rId2"/>
            <a:stretch>
              <a:fillRect/>
            </a:stretch>
          </p:blipFill>
          <p:spPr>
            <a:xfrm>
              <a:off x="9186953" y="3499164"/>
              <a:ext cx="2190750" cy="1295400"/>
            </a:xfrm>
            <a:prstGeom prst="rect">
              <a:avLst/>
            </a:prstGeom>
          </p:spPr>
        </p:pic>
        <p:grpSp>
          <p:nvGrpSpPr>
            <p:cNvPr id="28" name="Group 27"/>
            <p:cNvGrpSpPr/>
            <p:nvPr/>
          </p:nvGrpSpPr>
          <p:grpSpPr>
            <a:xfrm>
              <a:off x="6292757" y="2237571"/>
              <a:ext cx="5239557" cy="1988958"/>
              <a:chOff x="6292757" y="2237571"/>
              <a:chExt cx="5239557" cy="1988958"/>
            </a:xfrm>
          </p:grpSpPr>
          <p:sp>
            <p:nvSpPr>
              <p:cNvPr id="58" name="TextBox 57"/>
              <p:cNvSpPr txBox="1"/>
              <p:nvPr/>
            </p:nvSpPr>
            <p:spPr>
              <a:xfrm>
                <a:off x="6292757" y="2237571"/>
                <a:ext cx="4429418" cy="353943"/>
              </a:xfrm>
              <a:prstGeom prst="rect">
                <a:avLst/>
              </a:prstGeom>
              <a:solidFill>
                <a:srgbClr val="FFFF00"/>
              </a:solidFill>
              <a:ln>
                <a:solidFill>
                  <a:srgbClr val="FF0000"/>
                </a:solidFill>
              </a:ln>
            </p:spPr>
            <p:txBody>
              <a:bodyPr wrap="none" rtlCol="0">
                <a:spAutoFit/>
              </a:bodyPr>
              <a:lstStyle/>
              <a:p>
                <a:r>
                  <a:rPr lang="en-US" sz="1700" b="1" dirty="0">
                    <a:latin typeface="Times New Roman" panose="02020603050405020304" pitchFamily="18" charset="0"/>
                    <a:cs typeface="Times New Roman" panose="02020603050405020304" pitchFamily="18" charset="0"/>
                  </a:rPr>
                  <a:t>z</a:t>
                </a:r>
                <a:r>
                  <a:rPr lang="en-US" sz="1700" baseline="30000" dirty="0">
                    <a:latin typeface="Times New Roman" panose="02020603050405020304" pitchFamily="18" charset="0"/>
                    <a:cs typeface="Times New Roman" panose="02020603050405020304" pitchFamily="18" charset="0"/>
                  </a:rPr>
                  <a:t>(</a:t>
                </a:r>
                <a:r>
                  <a:rPr lang="en-US" sz="1700" baseline="30000" dirty="0" err="1">
                    <a:latin typeface="Times New Roman" panose="02020603050405020304" pitchFamily="18" charset="0"/>
                    <a:cs typeface="Times New Roman" panose="02020603050405020304" pitchFamily="18" charset="0"/>
                  </a:rPr>
                  <a:t>i</a:t>
                </a:r>
                <a:r>
                  <a:rPr lang="en-US" sz="1700" baseline="30000" dirty="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Xa</a:t>
                </a:r>
                <a:r>
                  <a:rPr lang="en-US" sz="1700" b="1" dirty="0">
                    <a:latin typeface="Times New Roman" panose="02020603050405020304" pitchFamily="18" charset="0"/>
                    <a:cs typeface="Times New Roman" panose="02020603050405020304" pitchFamily="18" charset="0"/>
                  </a:rPr>
                  <a:t>)</a:t>
                </a:r>
                <a:r>
                  <a:rPr lang="en-US" sz="1700" b="1" baseline="30000" dirty="0">
                    <a:latin typeface="Times New Roman" panose="02020603050405020304" pitchFamily="18" charset="0"/>
                    <a:cs typeface="Times New Roman" panose="02020603050405020304" pitchFamily="18" charset="0"/>
                  </a:rPr>
                  <a:t>(</a:t>
                </a:r>
                <a:r>
                  <a:rPr lang="en-US" sz="1700" b="1" baseline="30000" dirty="0" err="1">
                    <a:latin typeface="Times New Roman" panose="02020603050405020304" pitchFamily="18" charset="0"/>
                    <a:cs typeface="Times New Roman" panose="02020603050405020304" pitchFamily="18" charset="0"/>
                  </a:rPr>
                  <a:t>i</a:t>
                </a:r>
                <a:r>
                  <a:rPr lang="en-US" sz="1700" b="1" baseline="30000" dirty="0">
                    <a:latin typeface="Times New Roman" panose="02020603050405020304" pitchFamily="18" charset="0"/>
                    <a:cs typeface="Times New Roman" panose="02020603050405020304" pitchFamily="18" charset="0"/>
                  </a:rPr>
                  <a:t>)</a:t>
                </a:r>
                <a:r>
                  <a:rPr lang="en-US" sz="1700" dirty="0">
                    <a:solidFill>
                      <a:srgbClr val="FF0000"/>
                    </a:solidFill>
                    <a:latin typeface="Times New Roman" panose="02020603050405020304" pitchFamily="18" charset="0"/>
                    <a:cs typeface="Times New Roman" panose="02020603050405020304" pitchFamily="18" charset="0"/>
                  </a:rPr>
                  <a:t> = projection of </a:t>
                </a:r>
                <a:r>
                  <a:rPr lang="en-US" sz="1700" dirty="0" err="1">
                    <a:solidFill>
                      <a:srgbClr val="FF0000"/>
                    </a:solidFill>
                    <a:latin typeface="Times New Roman" panose="02020603050405020304" pitchFamily="18" charset="0"/>
                    <a:cs typeface="Times New Roman" panose="02020603050405020304" pitchFamily="18" charset="0"/>
                  </a:rPr>
                  <a:t>ith</a:t>
                </a:r>
                <a:r>
                  <a:rPr lang="en-US" sz="1700" dirty="0">
                    <a:solidFill>
                      <a:srgbClr val="FF0000"/>
                    </a:solidFill>
                    <a:latin typeface="Times New Roman" panose="02020603050405020304" pitchFamily="18" charset="0"/>
                    <a:cs typeface="Times New Roman" panose="02020603050405020304" pitchFamily="18" charset="0"/>
                  </a:rPr>
                  <a:t> row vector onto </a:t>
                </a:r>
                <a:r>
                  <a:rPr lang="en-US" sz="1700" b="1" dirty="0">
                    <a:latin typeface="Times New Roman" panose="02020603050405020304" pitchFamily="18" charset="0"/>
                    <a:cs typeface="Times New Roman" panose="02020603050405020304" pitchFamily="18" charset="0"/>
                  </a:rPr>
                  <a:t>a</a:t>
                </a:r>
              </a:p>
            </p:txBody>
          </p:sp>
          <p:grpSp>
            <p:nvGrpSpPr>
              <p:cNvPr id="18" name="Group 17"/>
              <p:cNvGrpSpPr/>
              <p:nvPr/>
            </p:nvGrpSpPr>
            <p:grpSpPr>
              <a:xfrm>
                <a:off x="9661810" y="3645512"/>
                <a:ext cx="1073527" cy="581017"/>
                <a:chOff x="9661810" y="3645512"/>
                <a:chExt cx="1073527" cy="581017"/>
              </a:xfrm>
            </p:grpSpPr>
            <p:grpSp>
              <p:nvGrpSpPr>
                <p:cNvPr id="13" name="Group 12"/>
                <p:cNvGrpSpPr/>
                <p:nvPr/>
              </p:nvGrpSpPr>
              <p:grpSpPr>
                <a:xfrm>
                  <a:off x="9661810" y="3681142"/>
                  <a:ext cx="671050" cy="545387"/>
                  <a:chOff x="9611278" y="3663168"/>
                  <a:chExt cx="671050" cy="545387"/>
                </a:xfrm>
              </p:grpSpPr>
              <p:cxnSp>
                <p:nvCxnSpPr>
                  <p:cNvPr id="4" name="Straight Arrow Connector 3"/>
                  <p:cNvCxnSpPr/>
                  <p:nvPr/>
                </p:nvCxnSpPr>
                <p:spPr>
                  <a:xfrm flipV="1">
                    <a:off x="9611278" y="3663168"/>
                    <a:ext cx="671050" cy="5453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98466" y="3699371"/>
                    <a:ext cx="311304" cy="369332"/>
                  </a:xfrm>
                  <a:prstGeom prst="rect">
                    <a:avLst/>
                  </a:prstGeom>
                  <a:solidFill>
                    <a:schemeClr val="bg1"/>
                  </a:solidFill>
                </p:spPr>
                <p:txBody>
                  <a:bodyPr wrap="none" rtlCol="0">
                    <a:spAutoFit/>
                  </a:bodyPr>
                  <a:lstStyle/>
                  <a:p>
                    <a:r>
                      <a:rPr lang="en-US" dirty="0" err="1"/>
                      <a:t>z</a:t>
                    </a:r>
                    <a:r>
                      <a:rPr lang="en-US" baseline="-25000" dirty="0" err="1"/>
                      <a:t>i</a:t>
                    </a:r>
                    <a:endParaRPr lang="en-US" dirty="0"/>
                  </a:p>
                </p:txBody>
              </p:sp>
            </p:grpSp>
            <p:sp>
              <p:nvSpPr>
                <p:cNvPr id="43" name="TextBox 42"/>
                <p:cNvSpPr txBox="1"/>
                <p:nvPr/>
              </p:nvSpPr>
              <p:spPr>
                <a:xfrm>
                  <a:off x="10316633" y="3645512"/>
                  <a:ext cx="418704" cy="369332"/>
                </a:xfrm>
                <a:prstGeom prst="rect">
                  <a:avLst/>
                </a:prstGeom>
                <a:solidFill>
                  <a:schemeClr val="bg1"/>
                </a:solidFill>
              </p:spPr>
              <p:txBody>
                <a:bodyPr wrap="none" rtlCol="0">
                  <a:spAutoFit/>
                </a:bodyPr>
                <a:lstStyle/>
                <a:p>
                  <a:r>
                    <a:rPr lang="en-US" b="1" dirty="0"/>
                    <a:t>x</a:t>
                  </a:r>
                  <a:r>
                    <a:rPr lang="en-US" baseline="30000" dirty="0"/>
                    <a:t>(</a:t>
                  </a:r>
                  <a:r>
                    <a:rPr lang="en-US" baseline="30000" dirty="0" err="1"/>
                    <a:t>i</a:t>
                  </a:r>
                  <a:r>
                    <a:rPr lang="en-US" baseline="30000" dirty="0"/>
                    <a:t>)</a:t>
                  </a:r>
                  <a:endParaRPr lang="en-US" dirty="0"/>
                </a:p>
              </p:txBody>
            </p:sp>
            <p:sp>
              <p:nvSpPr>
                <p:cNvPr id="15" name="Oval 14"/>
                <p:cNvSpPr/>
                <p:nvPr/>
              </p:nvSpPr>
              <p:spPr>
                <a:xfrm>
                  <a:off x="10449387" y="3930992"/>
                  <a:ext cx="135240" cy="139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0498015" y="2320977"/>
                <a:ext cx="1034299" cy="1248700"/>
              </a:xfrm>
              <a:custGeom>
                <a:avLst/>
                <a:gdLst>
                  <a:gd name="connsiteX0" fmla="*/ 105508 w 1034299"/>
                  <a:gd name="connsiteY0" fmla="*/ 105700 h 1248700"/>
                  <a:gd name="connsiteX1" fmla="*/ 791308 w 1034299"/>
                  <a:gd name="connsiteY1" fmla="*/ 70531 h 1248700"/>
                  <a:gd name="connsiteX2" fmla="*/ 1002323 w 1034299"/>
                  <a:gd name="connsiteY2" fmla="*/ 914592 h 1248700"/>
                  <a:gd name="connsiteX3" fmla="*/ 175847 w 1034299"/>
                  <a:gd name="connsiteY3" fmla="*/ 1143192 h 1248700"/>
                  <a:gd name="connsiteX4" fmla="*/ 0 w 1034299"/>
                  <a:gd name="connsiteY4" fmla="*/ 1248700 h 124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299" h="1248700">
                    <a:moveTo>
                      <a:pt x="105508" y="105700"/>
                    </a:moveTo>
                    <a:cubicBezTo>
                      <a:pt x="373673" y="20708"/>
                      <a:pt x="641839" y="-64284"/>
                      <a:pt x="791308" y="70531"/>
                    </a:cubicBezTo>
                    <a:cubicBezTo>
                      <a:pt x="940777" y="205346"/>
                      <a:pt x="1104900" y="735815"/>
                      <a:pt x="1002323" y="914592"/>
                    </a:cubicBezTo>
                    <a:cubicBezTo>
                      <a:pt x="899746" y="1093369"/>
                      <a:pt x="342901" y="1087507"/>
                      <a:pt x="175847" y="1143192"/>
                    </a:cubicBezTo>
                    <a:cubicBezTo>
                      <a:pt x="8793" y="1198877"/>
                      <a:pt x="4396" y="1223788"/>
                      <a:pt x="0" y="124870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3615913" y="3265606"/>
            <a:ext cx="3457919" cy="373588"/>
            <a:chOff x="3615913" y="3265606"/>
            <a:chExt cx="3457919" cy="373588"/>
          </a:xfrm>
        </p:grpSpPr>
        <p:grpSp>
          <p:nvGrpSpPr>
            <p:cNvPr id="46" name="Group 45"/>
            <p:cNvGrpSpPr/>
            <p:nvPr/>
          </p:nvGrpSpPr>
          <p:grpSpPr>
            <a:xfrm>
              <a:off x="3615913" y="3265606"/>
              <a:ext cx="3446567" cy="373588"/>
              <a:chOff x="2733181" y="3194724"/>
              <a:chExt cx="3446567" cy="373588"/>
            </a:xfrm>
            <a:solidFill>
              <a:srgbClr val="FFFF00"/>
            </a:solidFill>
          </p:grpSpPr>
          <p:sp>
            <p:nvSpPr>
              <p:cNvPr id="44" name="TextBox 43"/>
              <p:cNvSpPr txBox="1"/>
              <p:nvPr/>
            </p:nvSpPr>
            <p:spPr>
              <a:xfrm>
                <a:off x="4800701" y="3198980"/>
                <a:ext cx="548548" cy="369332"/>
              </a:xfrm>
              <a:prstGeom prst="rect">
                <a:avLst/>
              </a:prstGeom>
              <a:grpFill/>
              <a:ln>
                <a:solidFill>
                  <a:schemeClr val="tx1"/>
                </a:solidFill>
              </a:ln>
            </p:spPr>
            <p:txBody>
              <a:bodyPr wrap="none" rtlCol="0">
                <a:spAutoFit/>
              </a:bodyPr>
              <a:lstStyle/>
              <a:p>
                <a:r>
                  <a:rPr lang="en-US" dirty="0"/>
                  <a:t>+z</a:t>
                </a:r>
                <a:r>
                  <a:rPr lang="en-US" baseline="-25000" dirty="0"/>
                  <a:t>2</a:t>
                </a:r>
                <a:r>
                  <a:rPr lang="en-US" baseline="30000" dirty="0"/>
                  <a:t>2</a:t>
                </a:r>
                <a:endParaRPr lang="en-US" dirty="0"/>
              </a:p>
            </p:txBody>
          </p:sp>
          <p:grpSp>
            <p:nvGrpSpPr>
              <p:cNvPr id="45" name="Group 44"/>
              <p:cNvGrpSpPr/>
              <p:nvPr/>
            </p:nvGrpSpPr>
            <p:grpSpPr>
              <a:xfrm>
                <a:off x="2733181" y="3194724"/>
                <a:ext cx="3446567" cy="369332"/>
                <a:chOff x="2750766" y="3212309"/>
                <a:chExt cx="3446567" cy="369332"/>
              </a:xfrm>
              <a:grpFill/>
            </p:grpSpPr>
            <p:sp>
              <p:nvSpPr>
                <p:cNvPr id="49" name="TextBox 48"/>
                <p:cNvSpPr txBox="1"/>
                <p:nvPr/>
              </p:nvSpPr>
              <p:spPr>
                <a:xfrm>
                  <a:off x="2750766" y="3212309"/>
                  <a:ext cx="2719206" cy="369332"/>
                </a:xfrm>
                <a:prstGeom prst="rect">
                  <a:avLst/>
                </a:prstGeom>
                <a:grpFill/>
                <a:ln>
                  <a:noFill/>
                </a:ln>
              </p:spPr>
              <p:txBody>
                <a:bodyPr wrap="none" rtlCol="0">
                  <a:spAutoFit/>
                </a:bodyPr>
                <a:lstStyle/>
                <a:p>
                  <a:r>
                    <a:rPr lang="en-US" dirty="0"/>
                    <a:t>Sum of variances (SOV): z</a:t>
                  </a:r>
                  <a:r>
                    <a:rPr lang="en-US" baseline="-25000" dirty="0"/>
                    <a:t>1</a:t>
                  </a:r>
                  <a:r>
                    <a:rPr lang="en-US" baseline="30000" dirty="0"/>
                    <a:t>2</a:t>
                  </a:r>
                  <a:endParaRPr lang="en-US" dirty="0"/>
                </a:p>
              </p:txBody>
            </p:sp>
            <p:sp>
              <p:nvSpPr>
                <p:cNvPr id="50" name="TextBox 49"/>
                <p:cNvSpPr txBox="1"/>
                <p:nvPr/>
              </p:nvSpPr>
              <p:spPr>
                <a:xfrm>
                  <a:off x="5310552" y="3212309"/>
                  <a:ext cx="886781" cy="369332"/>
                </a:xfrm>
                <a:prstGeom prst="rect">
                  <a:avLst/>
                </a:prstGeom>
                <a:grpFill/>
                <a:ln>
                  <a:noFill/>
                </a:ln>
              </p:spPr>
              <p:txBody>
                <a:bodyPr wrap="none" rtlCol="0">
                  <a:spAutoFit/>
                </a:bodyPr>
                <a:lstStyle/>
                <a:p>
                  <a:r>
                    <a:rPr lang="en-US" dirty="0"/>
                    <a:t>……+z</a:t>
                  </a:r>
                  <a:r>
                    <a:rPr lang="en-US" baseline="-25000" dirty="0"/>
                    <a:t>N</a:t>
                  </a:r>
                  <a:r>
                    <a:rPr lang="en-US" baseline="30000" dirty="0"/>
                    <a:t>2</a:t>
                  </a:r>
                  <a:endParaRPr lang="en-US" dirty="0"/>
                </a:p>
              </p:txBody>
            </p:sp>
          </p:grpSp>
        </p:grpSp>
        <p:sp>
          <p:nvSpPr>
            <p:cNvPr id="47" name="Rectangle 46"/>
            <p:cNvSpPr/>
            <p:nvPr/>
          </p:nvSpPr>
          <p:spPr>
            <a:xfrm>
              <a:off x="3623082" y="3281268"/>
              <a:ext cx="3450750" cy="3536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024272" y="3277020"/>
            <a:ext cx="3613105" cy="369332"/>
            <a:chOff x="4674623" y="3529706"/>
            <a:chExt cx="3613105" cy="369332"/>
          </a:xfrm>
        </p:grpSpPr>
        <p:sp>
          <p:nvSpPr>
            <p:cNvPr id="62" name="TextBox 61"/>
            <p:cNvSpPr txBox="1"/>
            <p:nvPr/>
          </p:nvSpPr>
          <p:spPr>
            <a:xfrm>
              <a:off x="4674623" y="3529706"/>
              <a:ext cx="3613105" cy="369332"/>
            </a:xfrm>
            <a:prstGeom prst="rect">
              <a:avLst/>
            </a:prstGeom>
            <a:solidFill>
              <a:srgbClr val="FFFF00"/>
            </a:solidFill>
            <a:ln>
              <a:noFill/>
            </a:ln>
          </p:spPr>
          <p:txBody>
            <a:bodyPr wrap="none" rtlCol="0">
              <a:spAutoFit/>
            </a:bodyPr>
            <a:lstStyle/>
            <a:p>
              <a:r>
                <a:rPr lang="en-US" dirty="0"/>
                <a:t>= Sum of squared distances (SOD) z</a:t>
              </a:r>
            </a:p>
          </p:txBody>
        </p:sp>
        <p:sp>
          <p:nvSpPr>
            <p:cNvPr id="59" name="Rectangle 58"/>
            <p:cNvSpPr/>
            <p:nvPr/>
          </p:nvSpPr>
          <p:spPr>
            <a:xfrm>
              <a:off x="4704910" y="3543222"/>
              <a:ext cx="3489844" cy="3558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9758508" y="4837578"/>
            <a:ext cx="1439433" cy="461665"/>
          </a:xfrm>
          <a:prstGeom prst="rect">
            <a:avLst/>
          </a:prstGeom>
          <a:solidFill>
            <a:srgbClr val="FFFF00"/>
          </a:solidFill>
          <a:ln>
            <a:solidFill>
              <a:srgbClr val="FF0000"/>
            </a:solidFill>
          </a:ln>
        </p:spPr>
        <p:txBody>
          <a:bodyPr wrap="none" rtlCol="0">
            <a:spAutoFit/>
          </a:bodyPr>
          <a:lstStyle/>
          <a:p>
            <a:pPr algn="ctr"/>
            <a:r>
              <a:rPr lang="en-US" sz="1200" dirty="0"/>
              <a:t>Largest </a:t>
            </a:r>
            <a:r>
              <a:rPr lang="en-US" sz="1200" dirty="0">
                <a:latin typeface="Symbol" panose="05050102010706020507" pitchFamily="18" charset="2"/>
              </a:rPr>
              <a:t>l</a:t>
            </a:r>
            <a:r>
              <a:rPr lang="en-US" sz="1200" dirty="0"/>
              <a:t> maximizes</a:t>
            </a:r>
          </a:p>
          <a:p>
            <a:pPr algn="ctr"/>
            <a:r>
              <a:rPr lang="en-US" sz="1200" dirty="0"/>
              <a:t> SOD along </a:t>
            </a:r>
            <a:r>
              <a:rPr lang="en-US" sz="1200" b="1" dirty="0"/>
              <a:t>a</a:t>
            </a:r>
          </a:p>
        </p:txBody>
      </p:sp>
      <p:sp>
        <p:nvSpPr>
          <p:cNvPr id="57" name="TextBox 56"/>
          <p:cNvSpPr txBox="1"/>
          <p:nvPr/>
        </p:nvSpPr>
        <p:spPr>
          <a:xfrm>
            <a:off x="5815896" y="804170"/>
            <a:ext cx="3291286" cy="400110"/>
          </a:xfrm>
          <a:prstGeom prst="rect">
            <a:avLst/>
          </a:prstGeom>
          <a:solidFill>
            <a:srgbClr val="FFFF00"/>
          </a:solidFill>
          <a:ln>
            <a:solidFill>
              <a:srgbClr val="FF0000"/>
            </a:solidFill>
          </a:ln>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Demean and normalize all </a:t>
            </a:r>
            <a:r>
              <a:rPr lang="en-US" sz="2000" b="1" dirty="0">
                <a:solidFill>
                  <a:srgbClr val="FF0000"/>
                </a:solidFill>
                <a:latin typeface="Times New Roman" panose="02020603050405020304" pitchFamily="18" charset="0"/>
                <a:cs typeface="Times New Roman" panose="02020603050405020304" pitchFamily="18" charset="0"/>
              </a:rPr>
              <a:t>x</a:t>
            </a:r>
            <a:r>
              <a:rPr lang="en-US" sz="2000" baseline="30000" dirty="0">
                <a:solidFill>
                  <a:srgbClr val="FF0000"/>
                </a:solidFill>
                <a:latin typeface="Times New Roman" panose="02020603050405020304" pitchFamily="18" charset="0"/>
                <a:cs typeface="Times New Roman" panose="02020603050405020304" pitchFamily="18" charset="0"/>
              </a:rPr>
              <a:t>i)</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8" grpId="0"/>
      <p:bldP spid="33" grpId="0"/>
      <p:bldP spid="34" grpId="0"/>
      <p:bldP spid="35" grpId="0"/>
      <p:bldP spid="36" grpId="0"/>
      <p:bldP spid="23" grpId="0"/>
      <p:bldP spid="48" grpId="0"/>
      <p:bldP spid="32" grpId="0" animBg="1"/>
      <p:bldP spid="42" grpId="0" animBg="1"/>
      <p:bldP spid="52"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2" y="1592243"/>
            <a:ext cx="26837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Given: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8604" y="28703"/>
            <a:ext cx="12265152"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Theory of Principal Component Analysis</a:t>
            </a:r>
          </a:p>
        </p:txBody>
      </p:sp>
      <p:sp>
        <p:nvSpPr>
          <p:cNvPr id="21" name="TextBox 20"/>
          <p:cNvSpPr txBox="1"/>
          <p:nvPr/>
        </p:nvSpPr>
        <p:spPr>
          <a:xfrm>
            <a:off x="3135162" y="1143164"/>
            <a:ext cx="251383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endParaRPr lang="en-US" sz="2800" b="1" dirty="0">
              <a:latin typeface="Times New Roman" panose="02020603050405020304" pitchFamily="18" charset="0"/>
              <a:cs typeface="Times New Roman" panose="02020603050405020304" pitchFamily="18" charset="0"/>
            </a:endParaRPr>
          </a:p>
        </p:txBody>
      </p:sp>
      <p:sp>
        <p:nvSpPr>
          <p:cNvPr id="5" name="Double Bracket 4"/>
          <p:cNvSpPr/>
          <p:nvPr/>
        </p:nvSpPr>
        <p:spPr>
          <a:xfrm>
            <a:off x="3135162" y="1101378"/>
            <a:ext cx="2451312" cy="15049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38500" y="144778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5" name="TextBox 24"/>
          <p:cNvSpPr txBox="1"/>
          <p:nvPr/>
        </p:nvSpPr>
        <p:spPr>
          <a:xfrm>
            <a:off x="360045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6" name="TextBox 25"/>
          <p:cNvSpPr txBox="1"/>
          <p:nvPr/>
        </p:nvSpPr>
        <p:spPr>
          <a:xfrm>
            <a:off x="39624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7" name="TextBox 26"/>
          <p:cNvSpPr txBox="1"/>
          <p:nvPr/>
        </p:nvSpPr>
        <p:spPr>
          <a:xfrm>
            <a:off x="51816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7" name="TextBox 6"/>
          <p:cNvSpPr txBox="1"/>
          <p:nvPr/>
        </p:nvSpPr>
        <p:spPr>
          <a:xfrm>
            <a:off x="2367957" y="1297052"/>
            <a:ext cx="671979"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MxN</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550441" y="1297052"/>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Mx1</a:t>
            </a:r>
          </a:p>
        </p:txBody>
      </p:sp>
      <p:sp>
        <p:nvSpPr>
          <p:cNvPr id="8" name="TextBox 7"/>
          <p:cNvSpPr txBox="1"/>
          <p:nvPr/>
        </p:nvSpPr>
        <p:spPr>
          <a:xfrm>
            <a:off x="5768568" y="1524729"/>
            <a:ext cx="387317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 random variable </a:t>
            </a:r>
          </a:p>
        </p:txBody>
      </p:sp>
      <p:grpSp>
        <p:nvGrpSpPr>
          <p:cNvPr id="3" name="Group 2"/>
          <p:cNvGrpSpPr/>
          <p:nvPr/>
        </p:nvGrpSpPr>
        <p:grpSpPr>
          <a:xfrm>
            <a:off x="745288" y="5211966"/>
            <a:ext cx="11457478" cy="1618795"/>
            <a:chOff x="745288" y="5211966"/>
            <a:chExt cx="11457478" cy="1618795"/>
          </a:xfrm>
        </p:grpSpPr>
        <p:sp>
          <p:nvSpPr>
            <p:cNvPr id="35" name="TextBox 34"/>
            <p:cNvSpPr txBox="1"/>
            <p:nvPr/>
          </p:nvSpPr>
          <p:spPr>
            <a:xfrm>
              <a:off x="745288" y="5211966"/>
              <a:ext cx="11383244"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Thus </a:t>
              </a:r>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is an eigenvalue of covariance matrix </a:t>
              </a:r>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a:t>
              </a:r>
              <a:r>
                <a:rPr lang="en-US" sz="2800" b="1"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 </a:t>
              </a:r>
              <a:r>
                <a:rPr lang="en-US" sz="2800" dirty="0">
                  <a:latin typeface="Times New Roman" panose="02020603050405020304" pitchFamily="18" charset="0"/>
                  <a:cs typeface="Times New Roman" panose="02020603050405020304" pitchFamily="18" charset="0"/>
                </a:rPr>
                <a:t>= eigenvalue </a:t>
              </a:r>
            </a:p>
          </p:txBody>
        </p:sp>
        <p:sp>
          <p:nvSpPr>
            <p:cNvPr id="36" name="TextBox 35"/>
            <p:cNvSpPr txBox="1"/>
            <p:nvPr/>
          </p:nvSpPr>
          <p:spPr>
            <a:xfrm>
              <a:off x="1866429" y="5675204"/>
              <a:ext cx="418255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Hence </a:t>
              </a:r>
              <a:r>
                <a:rPr lang="en-US" sz="2800" dirty="0">
                  <a:latin typeface="Symbol" panose="05050102010706020507" pitchFamily="18"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nvGrpSpPr>
            <p:cNvPr id="11" name="Group 10"/>
            <p:cNvGrpSpPr/>
            <p:nvPr/>
          </p:nvGrpSpPr>
          <p:grpSpPr>
            <a:xfrm>
              <a:off x="4244620" y="5923715"/>
              <a:ext cx="457176" cy="907046"/>
              <a:chOff x="4244620" y="5923715"/>
              <a:chExt cx="457176" cy="907046"/>
            </a:xfrm>
          </p:grpSpPr>
          <p:sp>
            <p:nvSpPr>
              <p:cNvPr id="9" name="TextBox 8"/>
              <p:cNvSpPr txBox="1"/>
              <p:nvPr/>
            </p:nvSpPr>
            <p:spPr>
              <a:xfrm>
                <a:off x="4244620" y="6184430"/>
                <a:ext cx="457176" cy="646331"/>
              </a:xfrm>
              <a:prstGeom prst="rect">
                <a:avLst/>
              </a:prstGeom>
              <a:noFill/>
            </p:spPr>
            <p:txBody>
              <a:bodyPr wrap="none" rtlCol="0">
                <a:spAutoFit/>
              </a:bodyPr>
              <a:lstStyle/>
              <a:p>
                <a:r>
                  <a:rPr lang="en-US" sz="3600" dirty="0">
                    <a:latin typeface="Symbol" panose="05050102010706020507" pitchFamily="18" charset="2"/>
                  </a:rPr>
                  <a:t>S</a:t>
                </a:r>
              </a:p>
            </p:txBody>
          </p:sp>
          <p:sp>
            <p:nvSpPr>
              <p:cNvPr id="10" name="Left Brace 9"/>
              <p:cNvSpPr/>
              <p:nvPr/>
            </p:nvSpPr>
            <p:spPr>
              <a:xfrm>
                <a:off x="4408045" y="5923715"/>
                <a:ext cx="130327" cy="549417"/>
              </a:xfrm>
              <a:prstGeom prst="leftBrace">
                <a:avLst/>
              </a:prstGeom>
              <a:ln>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741232" y="6241790"/>
              <a:ext cx="7461534" cy="523220"/>
              <a:chOff x="4741232" y="6241790"/>
              <a:chExt cx="7461534" cy="523220"/>
            </a:xfrm>
          </p:grpSpPr>
          <p:cxnSp>
            <p:nvCxnSpPr>
              <p:cNvPr id="14" name="Straight Arrow Connector 13"/>
              <p:cNvCxnSpPr/>
              <p:nvPr/>
            </p:nvCxnSpPr>
            <p:spPr>
              <a:xfrm>
                <a:off x="4741232" y="6507595"/>
                <a:ext cx="8807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82583" y="6241790"/>
                <a:ext cx="652018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Find A that </a:t>
                </a:r>
                <a:r>
                  <a:rPr lang="en-US" sz="2800" dirty="0" err="1">
                    <a:latin typeface="Times New Roman" panose="02020603050405020304" pitchFamily="18" charset="0"/>
                    <a:cs typeface="Times New Roman" panose="02020603050405020304" pitchFamily="18" charset="0"/>
                  </a:rPr>
                  <a:t>diagonalizes</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rPr>
                  <a:t>S</a:t>
                </a:r>
                <a:r>
                  <a:rPr lang="en-US" sz="2800" dirty="0">
                    <a:latin typeface="Symbol" panose="05050102010706020507" pitchFamily="18" charset="2"/>
                  </a:rPr>
                  <a:t> </a:t>
                </a:r>
                <a:r>
                  <a:rPr lang="en-US" sz="2800" dirty="0">
                    <a:latin typeface="Times New Roman" panose="02020603050405020304" pitchFamily="18" charset="0"/>
                    <a:cs typeface="Times New Roman" panose="02020603050405020304" pitchFamily="18" charset="0"/>
                  </a:rPr>
                  <a:t>if </a:t>
                </a:r>
                <a:r>
                  <a:rPr lang="en-US" sz="2800" dirty="0" err="1">
                    <a:latin typeface="Times New Roman" panose="02020603050405020304" pitchFamily="18" charset="0"/>
                    <a:cs typeface="Times New Roman" panose="02020603050405020304" pitchFamily="18" charset="0"/>
                  </a:rPr>
                  <a:t>NxN</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SPD </a:t>
                </a:r>
              </a:p>
            </p:txBody>
          </p:sp>
        </p:grpSp>
        <p:sp>
          <p:nvSpPr>
            <p:cNvPr id="48" name="TextBox 47"/>
            <p:cNvSpPr txBox="1"/>
            <p:nvPr/>
          </p:nvSpPr>
          <p:spPr>
            <a:xfrm>
              <a:off x="9373216" y="5936814"/>
              <a:ext cx="2369046" cy="369332"/>
            </a:xfrm>
            <a:prstGeom prst="rect">
              <a:avLst/>
            </a:prstGeom>
            <a:noFill/>
          </p:spPr>
          <p:txBody>
            <a:bodyPr wrap="none" rtlCol="0">
              <a:spAutoFit/>
            </a:bodyPr>
            <a:lstStyle/>
            <a:p>
              <a:r>
                <a:rPr lang="en-US" dirty="0">
                  <a:solidFill>
                    <a:srgbClr val="FF0000"/>
                  </a:solidFill>
                </a:rPr>
                <a:t>Householder transform</a:t>
              </a:r>
            </a:p>
          </p:txBody>
        </p:sp>
      </p:grpSp>
      <p:sp>
        <p:nvSpPr>
          <p:cNvPr id="4" name="TextBox 3"/>
          <p:cNvSpPr txBox="1"/>
          <p:nvPr/>
        </p:nvSpPr>
        <p:spPr>
          <a:xfrm>
            <a:off x="5527130" y="815105"/>
            <a:ext cx="40427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230260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7.40741E-7 L -0.0349 -0.36134 " pathEditMode="relative" rAng="0" ptsTypes="AA">
                                      <p:cBhvr>
                                        <p:cTn id="6" dur="2000" fill="hold"/>
                                        <p:tgtEl>
                                          <p:spTgt spid="3"/>
                                        </p:tgtEl>
                                        <p:attrNameLst>
                                          <p:attrName>ppt_x</p:attrName>
                                          <p:attrName>ppt_y</p:attrName>
                                        </p:attrNameLst>
                                      </p:cBhvr>
                                      <p:rCtr x="-1745" y="-1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1045075" y="1863713"/>
            <a:ext cx="8489825"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 Facial Recognition</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483658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974734" y="1863713"/>
            <a:ext cx="8560166"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0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2" y="1592243"/>
            <a:ext cx="26837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Given: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136620" y="28703"/>
            <a:ext cx="12265152"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Theory of Principal Component Analysis</a:t>
            </a:r>
          </a:p>
        </p:txBody>
      </p:sp>
      <p:sp>
        <p:nvSpPr>
          <p:cNvPr id="21" name="TextBox 20"/>
          <p:cNvSpPr txBox="1"/>
          <p:nvPr/>
        </p:nvSpPr>
        <p:spPr>
          <a:xfrm>
            <a:off x="3135162" y="1143164"/>
            <a:ext cx="251383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endParaRPr lang="en-US" sz="2800" b="1" dirty="0">
              <a:latin typeface="Times New Roman" panose="02020603050405020304" pitchFamily="18" charset="0"/>
              <a:cs typeface="Times New Roman" panose="02020603050405020304" pitchFamily="18" charset="0"/>
            </a:endParaRPr>
          </a:p>
        </p:txBody>
      </p:sp>
      <p:sp>
        <p:nvSpPr>
          <p:cNvPr id="5" name="Double Bracket 4"/>
          <p:cNvSpPr/>
          <p:nvPr/>
        </p:nvSpPr>
        <p:spPr>
          <a:xfrm>
            <a:off x="3135162" y="1101378"/>
            <a:ext cx="2451312" cy="15049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38500" y="144778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5" name="TextBox 24"/>
          <p:cNvSpPr txBox="1"/>
          <p:nvPr/>
        </p:nvSpPr>
        <p:spPr>
          <a:xfrm>
            <a:off x="360045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6" name="TextBox 25"/>
          <p:cNvSpPr txBox="1"/>
          <p:nvPr/>
        </p:nvSpPr>
        <p:spPr>
          <a:xfrm>
            <a:off x="39624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7" name="TextBox 26"/>
          <p:cNvSpPr txBox="1"/>
          <p:nvPr/>
        </p:nvSpPr>
        <p:spPr>
          <a:xfrm>
            <a:off x="51816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7" name="TextBox 6"/>
          <p:cNvSpPr txBox="1"/>
          <p:nvPr/>
        </p:nvSpPr>
        <p:spPr>
          <a:xfrm>
            <a:off x="2367957" y="1297052"/>
            <a:ext cx="671979"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MxN</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550441" y="1297052"/>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Mx1</a:t>
            </a:r>
          </a:p>
        </p:txBody>
      </p:sp>
      <p:sp>
        <p:nvSpPr>
          <p:cNvPr id="8" name="TextBox 7"/>
          <p:cNvSpPr txBox="1"/>
          <p:nvPr/>
        </p:nvSpPr>
        <p:spPr>
          <a:xfrm>
            <a:off x="5768568" y="1524729"/>
            <a:ext cx="387317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 random variable </a:t>
            </a:r>
          </a:p>
        </p:txBody>
      </p:sp>
      <p:grpSp>
        <p:nvGrpSpPr>
          <p:cNvPr id="23" name="Group 22"/>
          <p:cNvGrpSpPr/>
          <p:nvPr/>
        </p:nvGrpSpPr>
        <p:grpSpPr>
          <a:xfrm>
            <a:off x="334228" y="2515215"/>
            <a:ext cx="11686148" cy="1618795"/>
            <a:chOff x="745288" y="5211966"/>
            <a:chExt cx="11686148" cy="1618795"/>
          </a:xfrm>
        </p:grpSpPr>
        <p:sp>
          <p:nvSpPr>
            <p:cNvPr id="24" name="TextBox 23"/>
            <p:cNvSpPr txBox="1"/>
            <p:nvPr/>
          </p:nvSpPr>
          <p:spPr>
            <a:xfrm>
              <a:off x="745288" y="5211966"/>
              <a:ext cx="116861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Thus </a:t>
              </a:r>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is an eigenvector of covariance matrix </a:t>
              </a:r>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a:t>
              </a:r>
              <a:r>
                <a:rPr lang="en-US" sz="2800" b="1"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eigenvalue </a:t>
              </a:r>
            </a:p>
          </p:txBody>
        </p:sp>
        <p:sp>
          <p:nvSpPr>
            <p:cNvPr id="28" name="TextBox 27"/>
            <p:cNvSpPr txBox="1"/>
            <p:nvPr/>
          </p:nvSpPr>
          <p:spPr>
            <a:xfrm>
              <a:off x="1866429" y="5675204"/>
              <a:ext cx="430278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Hence </a:t>
              </a:r>
              <a:r>
                <a:rPr lang="en-US" sz="2800" dirty="0">
                  <a:latin typeface="Symbol" panose="05050102010706020507" pitchFamily="18" charset="2"/>
                  <a:cs typeface="Times New Roman" panose="02020603050405020304" pitchFamily="18" charset="0"/>
                </a:rPr>
                <a:t>s</a:t>
              </a:r>
              <a:r>
                <a:rPr lang="en-US" sz="2800" baseline="30000" dirty="0">
                  <a:latin typeface="Symbol" panose="05050102010706020507" pitchFamily="18" charset="2"/>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4244620" y="5923715"/>
              <a:ext cx="457176" cy="907046"/>
              <a:chOff x="4244620" y="5923715"/>
              <a:chExt cx="457176" cy="907046"/>
            </a:xfrm>
          </p:grpSpPr>
          <p:sp>
            <p:nvSpPr>
              <p:cNvPr id="37" name="TextBox 36"/>
              <p:cNvSpPr txBox="1"/>
              <p:nvPr/>
            </p:nvSpPr>
            <p:spPr>
              <a:xfrm>
                <a:off x="4244620" y="6184430"/>
                <a:ext cx="457176" cy="646331"/>
              </a:xfrm>
              <a:prstGeom prst="rect">
                <a:avLst/>
              </a:prstGeom>
              <a:noFill/>
            </p:spPr>
            <p:txBody>
              <a:bodyPr wrap="none" rtlCol="0">
                <a:spAutoFit/>
              </a:bodyPr>
              <a:lstStyle/>
              <a:p>
                <a:r>
                  <a:rPr lang="en-US" sz="3600" dirty="0">
                    <a:latin typeface="Symbol" panose="05050102010706020507" pitchFamily="18" charset="2"/>
                  </a:rPr>
                  <a:t>S</a:t>
                </a:r>
              </a:p>
            </p:txBody>
          </p:sp>
          <p:sp>
            <p:nvSpPr>
              <p:cNvPr id="38" name="Left Brace 37"/>
              <p:cNvSpPr/>
              <p:nvPr/>
            </p:nvSpPr>
            <p:spPr>
              <a:xfrm>
                <a:off x="4408045" y="5923715"/>
                <a:ext cx="130327" cy="549417"/>
              </a:xfrm>
              <a:prstGeom prst="leftBrace">
                <a:avLst/>
              </a:prstGeom>
              <a:ln>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4741232" y="6241790"/>
              <a:ext cx="7461534" cy="523220"/>
              <a:chOff x="4741232" y="6241790"/>
              <a:chExt cx="7461534" cy="523220"/>
            </a:xfrm>
          </p:grpSpPr>
          <p:cxnSp>
            <p:nvCxnSpPr>
              <p:cNvPr id="33" name="Straight Arrow Connector 32"/>
              <p:cNvCxnSpPr/>
              <p:nvPr/>
            </p:nvCxnSpPr>
            <p:spPr>
              <a:xfrm>
                <a:off x="4741232" y="6507595"/>
                <a:ext cx="8807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82583" y="6241790"/>
                <a:ext cx="652018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Find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that </a:t>
                </a:r>
                <a:r>
                  <a:rPr lang="en-US" sz="2800" dirty="0" err="1">
                    <a:latin typeface="Times New Roman" panose="02020603050405020304" pitchFamily="18" charset="0"/>
                    <a:cs typeface="Times New Roman" panose="02020603050405020304" pitchFamily="18" charset="0"/>
                  </a:rPr>
                  <a:t>diagonalizes</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rPr>
                  <a:t>S</a:t>
                </a:r>
                <a:r>
                  <a:rPr lang="en-US" sz="2800" dirty="0">
                    <a:latin typeface="Symbol" panose="05050102010706020507" pitchFamily="18" charset="2"/>
                  </a:rPr>
                  <a:t> </a:t>
                </a:r>
                <a:r>
                  <a:rPr lang="en-US" sz="2800" dirty="0">
                    <a:latin typeface="Times New Roman" panose="02020603050405020304" pitchFamily="18" charset="0"/>
                    <a:cs typeface="Times New Roman" panose="02020603050405020304" pitchFamily="18" charset="0"/>
                  </a:rPr>
                  <a:t>if </a:t>
                </a:r>
                <a:r>
                  <a:rPr lang="en-US" sz="2800" dirty="0" err="1">
                    <a:latin typeface="Times New Roman" panose="02020603050405020304" pitchFamily="18" charset="0"/>
                    <a:cs typeface="Times New Roman" panose="02020603050405020304" pitchFamily="18" charset="0"/>
                  </a:rPr>
                  <a:t>NxN</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SPD </a:t>
                </a:r>
              </a:p>
            </p:txBody>
          </p:sp>
        </p:grpSp>
        <p:sp>
          <p:nvSpPr>
            <p:cNvPr id="32" name="TextBox 31"/>
            <p:cNvSpPr txBox="1"/>
            <p:nvPr/>
          </p:nvSpPr>
          <p:spPr>
            <a:xfrm>
              <a:off x="9373216" y="5936814"/>
              <a:ext cx="2369046" cy="369332"/>
            </a:xfrm>
            <a:prstGeom prst="rect">
              <a:avLst/>
            </a:prstGeom>
            <a:noFill/>
          </p:spPr>
          <p:txBody>
            <a:bodyPr wrap="none" rtlCol="0">
              <a:spAutoFit/>
            </a:bodyPr>
            <a:lstStyle/>
            <a:p>
              <a:r>
                <a:rPr lang="en-US" dirty="0">
                  <a:solidFill>
                    <a:srgbClr val="FF0000"/>
                  </a:solidFill>
                </a:rPr>
                <a:t>Householder transform</a:t>
              </a:r>
            </a:p>
          </p:txBody>
        </p:sp>
      </p:grpSp>
      <p:sp>
        <p:nvSpPr>
          <p:cNvPr id="4" name="Rectangle 3"/>
          <p:cNvSpPr/>
          <p:nvPr/>
        </p:nvSpPr>
        <p:spPr>
          <a:xfrm>
            <a:off x="791660" y="4134753"/>
            <a:ext cx="6324167" cy="523220"/>
          </a:xfrm>
          <a:prstGeom prst="rect">
            <a:avLst/>
          </a:prstGeom>
        </p:spPr>
        <p:txBody>
          <a:bodyPr wrap="none">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a:t>
            </a:r>
            <a:r>
              <a:rPr lang="en-US" sz="2800" b="1" baseline="-25000" dirty="0">
                <a:latin typeface="Times New Roman" panose="02020603050405020304" pitchFamily="18" charset="0"/>
                <a:cs typeface="Times New Roman" panose="02020603050405020304" pitchFamily="18" charset="0"/>
              </a:rPr>
              <a:t>i </a:t>
            </a:r>
            <a:r>
              <a:rPr lang="en-US" sz="2800" b="1"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ith</a:t>
            </a:r>
            <a:r>
              <a:rPr lang="en-US" sz="2800" dirty="0">
                <a:latin typeface="Times New Roman" panose="02020603050405020304" pitchFamily="18" charset="0"/>
                <a:cs typeface="Times New Roman" panose="02020603050405020304" pitchFamily="18" charset="0"/>
              </a:rPr>
              <a:t> principal component of data set</a:t>
            </a:r>
            <a:endParaRPr lang="en-US" sz="2800" dirty="0"/>
          </a:p>
        </p:txBody>
      </p:sp>
      <p:sp>
        <p:nvSpPr>
          <p:cNvPr id="12" name="Rectangle 11"/>
          <p:cNvSpPr/>
          <p:nvPr/>
        </p:nvSpPr>
        <p:spPr>
          <a:xfrm>
            <a:off x="1982154" y="6969831"/>
            <a:ext cx="7208640" cy="461665"/>
          </a:xfrm>
          <a:prstGeom prst="rect">
            <a:avLst/>
          </a:prstGeom>
        </p:spPr>
        <p:txBody>
          <a:bodyPr wrap="none">
            <a:spAutoFit/>
          </a:bodyPr>
          <a:lstStyle/>
          <a:p>
            <a:pPr marL="342900" indent="-342900">
              <a:buFont typeface="Arial" panose="020B0604020202020204" pitchFamily="34" charset="0"/>
              <a:buChar char="•"/>
            </a:pPr>
            <a:r>
              <a:rPr lang="en-US" sz="2400" dirty="0">
                <a:solidFill>
                  <a:srgbClr val="222222"/>
                </a:solidFill>
                <a:latin typeface="Arial" panose="020B0604020202020204" pitchFamily="34" charset="0"/>
              </a:rPr>
              <a:t>PCA=Discrete </a:t>
            </a:r>
            <a:r>
              <a:rPr lang="en-US" sz="2400" dirty="0" err="1">
                <a:solidFill>
                  <a:srgbClr val="0B0080"/>
                </a:solidFill>
                <a:latin typeface="Arial" panose="020B0604020202020204" pitchFamily="34" charset="0"/>
                <a:hlinkClick r:id="rId2" tooltip="Karhunen–Loève theorem"/>
              </a:rPr>
              <a:t>Karhunen</a:t>
            </a:r>
            <a:r>
              <a:rPr lang="en-US" sz="2400" dirty="0">
                <a:solidFill>
                  <a:srgbClr val="0B0080"/>
                </a:solidFill>
                <a:latin typeface="Arial" panose="020B0604020202020204" pitchFamily="34" charset="0"/>
                <a:hlinkClick r:id="rId2" tooltip="Karhunen–Loève theorem"/>
              </a:rPr>
              <a:t>–</a:t>
            </a:r>
            <a:r>
              <a:rPr lang="en-US" sz="2400" dirty="0" err="1">
                <a:solidFill>
                  <a:srgbClr val="0B0080"/>
                </a:solidFill>
                <a:latin typeface="Arial" panose="020B0604020202020204" pitchFamily="34" charset="0"/>
                <a:hlinkClick r:id="rId2" tooltip="Karhunen–Loève theorem"/>
              </a:rPr>
              <a:t>Loève</a:t>
            </a:r>
            <a:r>
              <a:rPr lang="en-US" sz="2400" dirty="0">
                <a:solidFill>
                  <a:srgbClr val="222222"/>
                </a:solidFill>
                <a:latin typeface="Arial" panose="020B0604020202020204" pitchFamily="34" charset="0"/>
              </a:rPr>
              <a:t> transform (KLT) </a:t>
            </a:r>
            <a:endParaRPr lang="en-US" sz="2400" dirty="0"/>
          </a:p>
        </p:txBody>
      </p:sp>
      <p:sp>
        <p:nvSpPr>
          <p:cNvPr id="13" name="Rectangle 12"/>
          <p:cNvSpPr/>
          <p:nvPr/>
        </p:nvSpPr>
        <p:spPr>
          <a:xfrm>
            <a:off x="69229" y="8263098"/>
            <a:ext cx="11460602" cy="1200329"/>
          </a:xfrm>
          <a:prstGeom prst="rect">
            <a:avLst/>
          </a:prstGeom>
        </p:spPr>
        <p:txBody>
          <a:bodyPr wrap="square">
            <a:spAutoFit/>
          </a:bodyPr>
          <a:lstStyle/>
          <a:p>
            <a:pPr marL="285750" indent="-285750">
              <a:buFont typeface="Arial" panose="020B0604020202020204" pitchFamily="34" charset="0"/>
              <a:buChar char="•"/>
            </a:pPr>
            <a:r>
              <a:rPr lang="en-US" dirty="0">
                <a:solidFill>
                  <a:srgbClr val="222222"/>
                </a:solidFill>
                <a:latin typeface="Arial" panose="020B0604020202020204" pitchFamily="34" charset="0"/>
              </a:rPr>
              <a:t>PCA is mathematically defined as an </a:t>
            </a:r>
            <a:r>
              <a:rPr lang="en-US" dirty="0">
                <a:solidFill>
                  <a:srgbClr val="0B0080"/>
                </a:solidFill>
                <a:latin typeface="Arial" panose="020B0604020202020204" pitchFamily="34" charset="0"/>
                <a:hlinkClick r:id="rId3" tooltip="Orthogonal transformation"/>
              </a:rPr>
              <a:t>orthogonal</a:t>
            </a:r>
            <a:r>
              <a:rPr lang="en-US" dirty="0">
                <a:solidFill>
                  <a:srgbClr val="222222"/>
                </a:solidFill>
                <a:latin typeface="Arial" panose="020B0604020202020204" pitchFamily="34" charset="0"/>
              </a:rPr>
              <a:t> </a:t>
            </a:r>
            <a:r>
              <a:rPr lang="en-US" dirty="0">
                <a:solidFill>
                  <a:srgbClr val="0B0080"/>
                </a:solidFill>
                <a:latin typeface="Arial" panose="020B0604020202020204" pitchFamily="34" charset="0"/>
                <a:hlinkClick r:id="rId4" tooltip="Linear transformation"/>
              </a:rPr>
              <a:t>linear transformation</a:t>
            </a:r>
            <a:r>
              <a:rPr lang="en-US" dirty="0">
                <a:solidFill>
                  <a:srgbClr val="222222"/>
                </a:solidFill>
                <a:latin typeface="Arial" panose="020B0604020202020204" pitchFamily="34" charset="0"/>
              </a:rPr>
              <a:t> that transforms the data to a new </a:t>
            </a:r>
            <a:r>
              <a:rPr lang="en-US" dirty="0">
                <a:solidFill>
                  <a:srgbClr val="0B0080"/>
                </a:solidFill>
                <a:latin typeface="Arial" panose="020B0604020202020204" pitchFamily="34" charset="0"/>
                <a:hlinkClick r:id="rId5" tooltip="Coordinate system"/>
              </a:rPr>
              <a:t>coordinate system</a:t>
            </a:r>
            <a:r>
              <a:rPr lang="en-US" dirty="0">
                <a:solidFill>
                  <a:srgbClr val="0B0080"/>
                </a:solidFill>
                <a:latin typeface="Arial" panose="020B0604020202020204" pitchFamily="34" charset="0"/>
              </a:rPr>
              <a:t> </a:t>
            </a:r>
            <a:r>
              <a:rPr lang="en-US" dirty="0">
                <a:solidFill>
                  <a:srgbClr val="222222"/>
                </a:solidFill>
                <a:latin typeface="Arial" panose="020B0604020202020204" pitchFamily="34" charset="0"/>
              </a:rPr>
              <a:t>such that the greatest variance by some projection of the data comes to lie on the first coordinate (called the first principal component), the second greatest variance on the second coordinate, and so on.</a:t>
            </a:r>
            <a:endParaRPr lang="en-US" dirty="0"/>
          </a:p>
        </p:txBody>
      </p:sp>
      <p:sp>
        <p:nvSpPr>
          <p:cNvPr id="39" name="TextBox 38"/>
          <p:cNvSpPr txBox="1"/>
          <p:nvPr/>
        </p:nvSpPr>
        <p:spPr>
          <a:xfrm>
            <a:off x="5527130" y="815105"/>
            <a:ext cx="40427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a:t>
            </a:r>
          </a:p>
        </p:txBody>
      </p:sp>
      <p:sp>
        <p:nvSpPr>
          <p:cNvPr id="3" name="Rectangle 2"/>
          <p:cNvSpPr/>
          <p:nvPr/>
        </p:nvSpPr>
        <p:spPr>
          <a:xfrm>
            <a:off x="548506" y="7833439"/>
            <a:ext cx="11797983" cy="646331"/>
          </a:xfrm>
          <a:prstGeom prst="rect">
            <a:avLst/>
          </a:prstGeom>
        </p:spPr>
        <p:txBody>
          <a:bodyPr wrap="square">
            <a:spAutoFit/>
          </a:bodyPr>
          <a:lstStyle/>
          <a:p>
            <a:r>
              <a:rPr lang="en-US" dirty="0">
                <a:solidFill>
                  <a:srgbClr val="231F20"/>
                </a:solidFill>
                <a:latin typeface="Palatino-Roman"/>
              </a:rPr>
              <a:t>Since the covariance matrix of a standardized dataset (divide each comp by </a:t>
            </a:r>
            <a:r>
              <a:rPr lang="en-US" dirty="0" err="1">
                <a:solidFill>
                  <a:srgbClr val="231F20"/>
                </a:solidFill>
                <a:latin typeface="Symbol" panose="05050102010706020507" pitchFamily="18" charset="2"/>
              </a:rPr>
              <a:t>s</a:t>
            </a:r>
            <a:r>
              <a:rPr lang="en-US" baseline="-25000" dirty="0" err="1">
                <a:solidFill>
                  <a:srgbClr val="231F20"/>
                </a:solidFill>
                <a:latin typeface="Palatino-Roman"/>
              </a:rPr>
              <a:t>i</a:t>
            </a:r>
            <a:r>
              <a:rPr lang="en-US" dirty="0">
                <a:solidFill>
                  <a:srgbClr val="231F20"/>
                </a:solidFill>
                <a:latin typeface="Palatino-Roman"/>
              </a:rPr>
              <a:t> is merely the correlation matrix </a:t>
            </a:r>
            <a:r>
              <a:rPr lang="en-US" b="1" dirty="0">
                <a:solidFill>
                  <a:srgbClr val="231F20"/>
                </a:solidFill>
                <a:latin typeface="Palatino-Bold"/>
              </a:rPr>
              <a:t>R </a:t>
            </a:r>
            <a:r>
              <a:rPr lang="en-US" dirty="0">
                <a:solidFill>
                  <a:srgbClr val="231F20"/>
                </a:solidFill>
                <a:latin typeface="Palatino-Roman"/>
              </a:rPr>
              <a:t>of</a:t>
            </a:r>
          </a:p>
          <a:p>
            <a:r>
              <a:rPr lang="en-US" dirty="0">
                <a:solidFill>
                  <a:srgbClr val="231F20"/>
                </a:solidFill>
                <a:latin typeface="Palatino-Roman"/>
              </a:rPr>
              <a:t>the original dataset, a PCA on the standardized data is also known as a correlation matrix PCA.</a:t>
            </a:r>
            <a:endParaRPr lang="en-US" dirty="0"/>
          </a:p>
        </p:txBody>
      </p:sp>
    </p:spTree>
    <p:extLst>
      <p:ext uri="{BB962C8B-B14F-4D97-AF65-F5344CB8AC3E}">
        <p14:creationId xmlns:p14="http://schemas.microsoft.com/office/powerpoint/2010/main" val="4381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52" y="1592243"/>
            <a:ext cx="26837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Given: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136620" y="28703"/>
            <a:ext cx="12265152"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Theory of Principal Component Analysis</a:t>
            </a:r>
          </a:p>
        </p:txBody>
      </p:sp>
      <p:sp>
        <p:nvSpPr>
          <p:cNvPr id="21" name="TextBox 20"/>
          <p:cNvSpPr txBox="1"/>
          <p:nvPr/>
        </p:nvSpPr>
        <p:spPr>
          <a:xfrm>
            <a:off x="3135162" y="1143164"/>
            <a:ext cx="251383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x</a:t>
            </a:r>
            <a:r>
              <a:rPr lang="en-US" sz="2800" b="1" baseline="30000" dirty="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endParaRPr lang="en-US" sz="2800" b="1" dirty="0">
              <a:latin typeface="Times New Roman" panose="02020603050405020304" pitchFamily="18" charset="0"/>
              <a:cs typeface="Times New Roman" panose="02020603050405020304" pitchFamily="18" charset="0"/>
            </a:endParaRPr>
          </a:p>
        </p:txBody>
      </p:sp>
      <p:sp>
        <p:nvSpPr>
          <p:cNvPr id="5" name="Double Bracket 4"/>
          <p:cNvSpPr/>
          <p:nvPr/>
        </p:nvSpPr>
        <p:spPr>
          <a:xfrm>
            <a:off x="3135162" y="1101378"/>
            <a:ext cx="2451312" cy="15049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38500" y="144778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5" name="TextBox 24"/>
          <p:cNvSpPr txBox="1"/>
          <p:nvPr/>
        </p:nvSpPr>
        <p:spPr>
          <a:xfrm>
            <a:off x="360045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6" name="TextBox 25"/>
          <p:cNvSpPr txBox="1"/>
          <p:nvPr/>
        </p:nvSpPr>
        <p:spPr>
          <a:xfrm>
            <a:off x="39624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27" name="TextBox 26"/>
          <p:cNvSpPr txBox="1"/>
          <p:nvPr/>
        </p:nvSpPr>
        <p:spPr>
          <a:xfrm>
            <a:off x="5181600" y="1428735"/>
            <a:ext cx="242374" cy="1200329"/>
          </a:xfrm>
          <a:prstGeom prst="rect">
            <a:avLst/>
          </a:prstGeom>
          <a:noFill/>
        </p:spPr>
        <p:txBody>
          <a:bodyPr wrap="none" rtlCol="0">
            <a:spAutoFit/>
          </a:bodyPr>
          <a:lstStyle/>
          <a:p>
            <a:r>
              <a:rPr lang="en-US" dirty="0"/>
              <a:t>.</a:t>
            </a:r>
          </a:p>
          <a:p>
            <a:r>
              <a:rPr lang="en-US" dirty="0"/>
              <a:t>.</a:t>
            </a:r>
          </a:p>
          <a:p>
            <a:r>
              <a:rPr lang="en-US" dirty="0"/>
              <a:t>.</a:t>
            </a:r>
          </a:p>
          <a:p>
            <a:r>
              <a:rPr lang="en-US" dirty="0"/>
              <a:t>.</a:t>
            </a:r>
          </a:p>
        </p:txBody>
      </p:sp>
      <p:sp>
        <p:nvSpPr>
          <p:cNvPr id="7" name="TextBox 6"/>
          <p:cNvSpPr txBox="1"/>
          <p:nvPr/>
        </p:nvSpPr>
        <p:spPr>
          <a:xfrm>
            <a:off x="2367957" y="1297052"/>
            <a:ext cx="671979"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MxN</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550441" y="1297052"/>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Mx1</a:t>
            </a:r>
          </a:p>
        </p:txBody>
      </p:sp>
      <p:sp>
        <p:nvSpPr>
          <p:cNvPr id="8" name="TextBox 7"/>
          <p:cNvSpPr txBox="1"/>
          <p:nvPr/>
        </p:nvSpPr>
        <p:spPr>
          <a:xfrm>
            <a:off x="5768568" y="1524729"/>
            <a:ext cx="387317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 random variable </a:t>
            </a:r>
          </a:p>
        </p:txBody>
      </p:sp>
      <p:grpSp>
        <p:nvGrpSpPr>
          <p:cNvPr id="23" name="Group 22"/>
          <p:cNvGrpSpPr/>
          <p:nvPr/>
        </p:nvGrpSpPr>
        <p:grpSpPr>
          <a:xfrm>
            <a:off x="334228" y="2515215"/>
            <a:ext cx="11686148" cy="1618795"/>
            <a:chOff x="745288" y="5211966"/>
            <a:chExt cx="11686148" cy="1618795"/>
          </a:xfrm>
        </p:grpSpPr>
        <p:sp>
          <p:nvSpPr>
            <p:cNvPr id="24" name="TextBox 23"/>
            <p:cNvSpPr txBox="1"/>
            <p:nvPr/>
          </p:nvSpPr>
          <p:spPr>
            <a:xfrm>
              <a:off x="745288" y="5211966"/>
              <a:ext cx="11686148"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Thus </a:t>
              </a:r>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is an eigenvector of covariance matrix </a:t>
              </a:r>
              <a:r>
                <a:rPr lang="en-US" sz="2800" b="1" dirty="0">
                  <a:latin typeface="Times New Roman" panose="02020603050405020304" pitchFamily="18" charset="0"/>
                  <a:cs typeface="Times New Roman" panose="02020603050405020304" pitchFamily="18" charset="0"/>
                </a:rPr>
                <a:t>X</a:t>
              </a:r>
              <a:r>
                <a:rPr lang="en-US" sz="2800" b="1" baseline="300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a:t>
              </a:r>
              <a:r>
                <a:rPr lang="en-US" sz="2800" b="1"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Symbol" panose="05050102010706020507" pitchFamily="18" charset="2"/>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eigenvalue </a:t>
              </a:r>
            </a:p>
          </p:txBody>
        </p:sp>
        <p:sp>
          <p:nvSpPr>
            <p:cNvPr id="28" name="TextBox 27"/>
            <p:cNvSpPr txBox="1"/>
            <p:nvPr/>
          </p:nvSpPr>
          <p:spPr>
            <a:xfrm>
              <a:off x="1866429" y="5675204"/>
              <a:ext cx="430278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Hence </a:t>
              </a:r>
              <a:r>
                <a:rPr lang="en-US" sz="2800" dirty="0">
                  <a:latin typeface="Symbol" panose="05050102010706020507" pitchFamily="18" charset="2"/>
                  <a:cs typeface="Times New Roman" panose="02020603050405020304" pitchFamily="18" charset="0"/>
                </a:rPr>
                <a:t>s</a:t>
              </a:r>
              <a:r>
                <a:rPr lang="en-US" sz="2800" baseline="30000" dirty="0">
                  <a:latin typeface="Symbol" panose="05050102010706020507" pitchFamily="18" charset="2"/>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&lt;</a:t>
              </a:r>
              <a:r>
                <a:rPr lang="en-US" sz="2800" b="1" dirty="0" err="1">
                  <a:latin typeface="Times New Roman" panose="02020603050405020304" pitchFamily="18" charset="0"/>
                  <a:cs typeface="Times New Roman" panose="02020603050405020304" pitchFamily="18" charset="0"/>
                </a:rPr>
                <a:t>a</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t>
              </a:r>
              <a:r>
                <a:rPr lang="en-US" sz="2800" b="1" baseline="30000" dirty="0" err="1">
                  <a:latin typeface="Times New Roman" panose="02020603050405020304" pitchFamily="18" charset="0"/>
                  <a:cs typeface="Times New Roman" panose="02020603050405020304" pitchFamily="18" charset="0"/>
                </a:rPr>
                <a:t>T</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&gt; </a:t>
              </a:r>
              <a:r>
                <a:rPr lang="en-US" sz="2800" dirty="0">
                  <a:latin typeface="Times New Roman" panose="02020603050405020304" pitchFamily="18" charset="0"/>
                  <a:cs typeface="Times New Roman" panose="02020603050405020304" pitchFamily="18" charset="0"/>
                </a:rPr>
                <a:t>= </a:t>
              </a:r>
              <a:r>
                <a:rPr lang="en-US" sz="2800" dirty="0">
                  <a:latin typeface="Symbol" panose="05050102010706020507" pitchFamily="18" charset="2"/>
                  <a:cs typeface="Times New Roman" panose="02020603050405020304" pitchFamily="18" charset="0"/>
                </a:rPr>
                <a:t>l</a:t>
              </a:r>
              <a:r>
                <a:rPr lang="en-US" sz="2800" baseline="30000" dirty="0">
                  <a:latin typeface="Symbol" panose="05050102010706020507" pitchFamily="18" charset="2"/>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4244620" y="5923715"/>
              <a:ext cx="457176" cy="907046"/>
              <a:chOff x="4244620" y="5923715"/>
              <a:chExt cx="457176" cy="907046"/>
            </a:xfrm>
          </p:grpSpPr>
          <p:sp>
            <p:nvSpPr>
              <p:cNvPr id="37" name="TextBox 36"/>
              <p:cNvSpPr txBox="1"/>
              <p:nvPr/>
            </p:nvSpPr>
            <p:spPr>
              <a:xfrm>
                <a:off x="4244620" y="6184430"/>
                <a:ext cx="457176" cy="646331"/>
              </a:xfrm>
              <a:prstGeom prst="rect">
                <a:avLst/>
              </a:prstGeom>
              <a:noFill/>
            </p:spPr>
            <p:txBody>
              <a:bodyPr wrap="none" rtlCol="0">
                <a:spAutoFit/>
              </a:bodyPr>
              <a:lstStyle/>
              <a:p>
                <a:r>
                  <a:rPr lang="en-US" sz="3600" dirty="0">
                    <a:latin typeface="Symbol" panose="05050102010706020507" pitchFamily="18" charset="2"/>
                  </a:rPr>
                  <a:t>S</a:t>
                </a:r>
              </a:p>
            </p:txBody>
          </p:sp>
          <p:sp>
            <p:nvSpPr>
              <p:cNvPr id="38" name="Left Brace 37"/>
              <p:cNvSpPr/>
              <p:nvPr/>
            </p:nvSpPr>
            <p:spPr>
              <a:xfrm>
                <a:off x="4408045" y="5923715"/>
                <a:ext cx="130327" cy="549417"/>
              </a:xfrm>
              <a:prstGeom prst="leftBrace">
                <a:avLst/>
              </a:prstGeom>
              <a:ln>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4741232" y="6241790"/>
              <a:ext cx="7461534" cy="523220"/>
              <a:chOff x="4741232" y="6241790"/>
              <a:chExt cx="7461534" cy="523220"/>
            </a:xfrm>
          </p:grpSpPr>
          <p:cxnSp>
            <p:nvCxnSpPr>
              <p:cNvPr id="33" name="Straight Arrow Connector 32"/>
              <p:cNvCxnSpPr/>
              <p:nvPr/>
            </p:nvCxnSpPr>
            <p:spPr>
              <a:xfrm>
                <a:off x="4741232" y="6507595"/>
                <a:ext cx="8807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82583" y="6241790"/>
                <a:ext cx="652018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Find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that </a:t>
                </a:r>
                <a:r>
                  <a:rPr lang="en-US" sz="2800" dirty="0" err="1">
                    <a:latin typeface="Times New Roman" panose="02020603050405020304" pitchFamily="18" charset="0"/>
                    <a:cs typeface="Times New Roman" panose="02020603050405020304" pitchFamily="18" charset="0"/>
                  </a:rPr>
                  <a:t>diagonalizes</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rPr>
                  <a:t>S</a:t>
                </a:r>
                <a:r>
                  <a:rPr lang="en-US" sz="2800" dirty="0">
                    <a:latin typeface="Symbol" panose="05050102010706020507" pitchFamily="18" charset="2"/>
                  </a:rPr>
                  <a:t> </a:t>
                </a:r>
                <a:r>
                  <a:rPr lang="en-US" sz="2800" dirty="0">
                    <a:latin typeface="Times New Roman" panose="02020603050405020304" pitchFamily="18" charset="0"/>
                    <a:cs typeface="Times New Roman" panose="02020603050405020304" pitchFamily="18" charset="0"/>
                  </a:rPr>
                  <a:t>if </a:t>
                </a:r>
                <a:r>
                  <a:rPr lang="en-US" sz="2800" dirty="0" err="1">
                    <a:latin typeface="Times New Roman" panose="02020603050405020304" pitchFamily="18" charset="0"/>
                    <a:cs typeface="Times New Roman" panose="02020603050405020304" pitchFamily="18" charset="0"/>
                  </a:rPr>
                  <a:t>NxN</a:t>
                </a:r>
                <a:r>
                  <a:rPr lang="en-US" sz="2800" dirty="0">
                    <a:latin typeface="Times New Roman" panose="02020603050405020304" pitchFamily="18" charset="0"/>
                    <a:cs typeface="Times New Roman" panose="02020603050405020304" pitchFamily="18" charset="0"/>
                  </a:rPr>
                  <a:t> </a:t>
                </a:r>
                <a:r>
                  <a:rPr lang="en-US" sz="2800" b="1" dirty="0">
                    <a:latin typeface="Symbol" panose="05050102010706020507" pitchFamily="18"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is SPD </a:t>
                </a:r>
              </a:p>
            </p:txBody>
          </p:sp>
        </p:grpSp>
        <p:sp>
          <p:nvSpPr>
            <p:cNvPr id="32" name="TextBox 31"/>
            <p:cNvSpPr txBox="1"/>
            <p:nvPr/>
          </p:nvSpPr>
          <p:spPr>
            <a:xfrm>
              <a:off x="9373216" y="5936814"/>
              <a:ext cx="2369046" cy="369332"/>
            </a:xfrm>
            <a:prstGeom prst="rect">
              <a:avLst/>
            </a:prstGeom>
            <a:noFill/>
          </p:spPr>
          <p:txBody>
            <a:bodyPr wrap="none" rtlCol="0">
              <a:spAutoFit/>
            </a:bodyPr>
            <a:lstStyle/>
            <a:p>
              <a:r>
                <a:rPr lang="en-US" dirty="0">
                  <a:solidFill>
                    <a:srgbClr val="FF0000"/>
                  </a:solidFill>
                </a:rPr>
                <a:t>Householder transform</a:t>
              </a:r>
            </a:p>
          </p:txBody>
        </p:sp>
      </p:grpSp>
      <p:sp>
        <p:nvSpPr>
          <p:cNvPr id="39" name="TextBox 38"/>
          <p:cNvSpPr txBox="1"/>
          <p:nvPr/>
        </p:nvSpPr>
        <p:spPr>
          <a:xfrm>
            <a:off x="5527130" y="815105"/>
            <a:ext cx="40427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a:t>
            </a:r>
          </a:p>
        </p:txBody>
      </p:sp>
      <p:sp>
        <p:nvSpPr>
          <p:cNvPr id="9" name="TextBox 8">
            <a:extLst>
              <a:ext uri="{FF2B5EF4-FFF2-40B4-BE49-F238E27FC236}">
                <a16:creationId xmlns:a16="http://schemas.microsoft.com/office/drawing/2014/main" id="{E7F91E75-ECF4-33CC-5DBA-F4BA20C9B1A1}"/>
              </a:ext>
            </a:extLst>
          </p:cNvPr>
          <p:cNvSpPr txBox="1"/>
          <p:nvPr/>
        </p:nvSpPr>
        <p:spPr>
          <a:xfrm>
            <a:off x="1151529" y="4225625"/>
            <a:ext cx="3198889" cy="1077218"/>
          </a:xfrm>
          <a:prstGeom prst="rect">
            <a:avLst/>
          </a:prstGeom>
          <a:noFill/>
        </p:spPr>
        <p:txBody>
          <a:bodyPr wrap="none" rtlCol="0">
            <a:spAutoFit/>
          </a:bodyPr>
          <a:lstStyle/>
          <a:p>
            <a:pPr algn="ctr"/>
            <a:r>
              <a:rPr lang="en-US" sz="3200" dirty="0">
                <a:latin typeface="Times New Roman" panose="02020603050405020304" pitchFamily="18" charset="0"/>
                <a:cs typeface="Times New Roman" panose="02020603050405020304" pitchFamily="18" charset="0"/>
              </a:rPr>
              <a:t>MATLAB Code</a:t>
            </a:r>
          </a:p>
          <a:p>
            <a:pPr algn="ctr"/>
            <a:r>
              <a:rPr lang="en-US" sz="3200" dirty="0">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V</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Eig</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9729B17F-CDAB-909F-4BE4-572076BAC24D}"/>
              </a:ext>
            </a:extLst>
          </p:cNvPr>
          <p:cNvPicPr>
            <a:picLocks noChangeAspect="1"/>
          </p:cNvPicPr>
          <p:nvPr/>
        </p:nvPicPr>
        <p:blipFill>
          <a:blip r:embed="rId2"/>
          <a:stretch>
            <a:fillRect/>
          </a:stretch>
        </p:blipFill>
        <p:spPr>
          <a:xfrm>
            <a:off x="6777210" y="4768279"/>
            <a:ext cx="2752678" cy="1922885"/>
          </a:xfrm>
          <a:prstGeom prst="rect">
            <a:avLst/>
          </a:prstGeom>
        </p:spPr>
      </p:pic>
      <p:grpSp>
        <p:nvGrpSpPr>
          <p:cNvPr id="22" name="Group 21">
            <a:extLst>
              <a:ext uri="{FF2B5EF4-FFF2-40B4-BE49-F238E27FC236}">
                <a16:creationId xmlns:a16="http://schemas.microsoft.com/office/drawing/2014/main" id="{C5225D7D-8286-A395-4636-15261C214917}"/>
              </a:ext>
            </a:extLst>
          </p:cNvPr>
          <p:cNvGrpSpPr/>
          <p:nvPr/>
        </p:nvGrpSpPr>
        <p:grpSpPr>
          <a:xfrm>
            <a:off x="4582988" y="4104229"/>
            <a:ext cx="2013217" cy="2758597"/>
            <a:chOff x="4582988" y="4104229"/>
            <a:chExt cx="2013217" cy="2758597"/>
          </a:xfrm>
        </p:grpSpPr>
        <p:grpSp>
          <p:nvGrpSpPr>
            <p:cNvPr id="18" name="Group 17">
              <a:extLst>
                <a:ext uri="{FF2B5EF4-FFF2-40B4-BE49-F238E27FC236}">
                  <a16:creationId xmlns:a16="http://schemas.microsoft.com/office/drawing/2014/main" id="{C3567F5F-3262-E3D1-695A-F249D7986102}"/>
                </a:ext>
              </a:extLst>
            </p:cNvPr>
            <p:cNvGrpSpPr/>
            <p:nvPr/>
          </p:nvGrpSpPr>
          <p:grpSpPr>
            <a:xfrm>
              <a:off x="4582988" y="4104229"/>
              <a:ext cx="2013217" cy="2758597"/>
              <a:chOff x="4582988" y="4104229"/>
              <a:chExt cx="2013217" cy="2758597"/>
            </a:xfrm>
          </p:grpSpPr>
          <p:pic>
            <p:nvPicPr>
              <p:cNvPr id="11" name="Picture 10">
                <a:extLst>
                  <a:ext uri="{FF2B5EF4-FFF2-40B4-BE49-F238E27FC236}">
                    <a16:creationId xmlns:a16="http://schemas.microsoft.com/office/drawing/2014/main" id="{66270856-9492-0224-DBAE-6F1D59E7B1FA}"/>
                  </a:ext>
                </a:extLst>
              </p:cNvPr>
              <p:cNvPicPr>
                <a:picLocks noChangeAspect="1"/>
              </p:cNvPicPr>
              <p:nvPr/>
            </p:nvPicPr>
            <p:blipFill>
              <a:blip r:embed="rId3"/>
              <a:stretch>
                <a:fillRect/>
              </a:stretch>
            </p:blipFill>
            <p:spPr>
              <a:xfrm rot="5400000">
                <a:off x="4225878" y="4537539"/>
                <a:ext cx="2602503" cy="1888283"/>
              </a:xfrm>
              <a:prstGeom prst="rect">
                <a:avLst/>
              </a:prstGeom>
            </p:spPr>
          </p:pic>
          <p:grpSp>
            <p:nvGrpSpPr>
              <p:cNvPr id="17" name="Group 16">
                <a:extLst>
                  <a:ext uri="{FF2B5EF4-FFF2-40B4-BE49-F238E27FC236}">
                    <a16:creationId xmlns:a16="http://schemas.microsoft.com/office/drawing/2014/main" id="{1182632F-E3E7-F192-3AE4-E51C0609BB73}"/>
                  </a:ext>
                </a:extLst>
              </p:cNvPr>
              <p:cNvGrpSpPr/>
              <p:nvPr/>
            </p:nvGrpSpPr>
            <p:grpSpPr>
              <a:xfrm>
                <a:off x="4596871" y="4104229"/>
                <a:ext cx="1999334" cy="2758597"/>
                <a:chOff x="4596871" y="4104229"/>
                <a:chExt cx="1999334" cy="2758597"/>
              </a:xfrm>
            </p:grpSpPr>
            <p:sp>
              <p:nvSpPr>
                <p:cNvPr id="14" name="Rectangle 13">
                  <a:extLst>
                    <a:ext uri="{FF2B5EF4-FFF2-40B4-BE49-F238E27FC236}">
                      <a16:creationId xmlns:a16="http://schemas.microsoft.com/office/drawing/2014/main" id="{8C48CBFD-EE17-1266-8769-AAB15D1D88B8}"/>
                    </a:ext>
                  </a:extLst>
                </p:cNvPr>
                <p:cNvSpPr/>
                <p:nvPr/>
              </p:nvSpPr>
              <p:spPr>
                <a:xfrm>
                  <a:off x="4732439" y="4104229"/>
                  <a:ext cx="1700732" cy="192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CEF157-F14C-A80D-1379-7FA28FE696D9}"/>
                    </a:ext>
                  </a:extLst>
                </p:cNvPr>
                <p:cNvSpPr/>
                <p:nvPr/>
              </p:nvSpPr>
              <p:spPr>
                <a:xfrm>
                  <a:off x="4596871" y="4336523"/>
                  <a:ext cx="326068" cy="2526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81B8DB1-B695-15CC-1A5D-F62772961BF6}"/>
                    </a:ext>
                  </a:extLst>
                </p:cNvPr>
                <p:cNvSpPr/>
                <p:nvPr/>
              </p:nvSpPr>
              <p:spPr>
                <a:xfrm>
                  <a:off x="6270137" y="4263521"/>
                  <a:ext cx="326068" cy="2526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a:extLst>
                <a:ext uri="{FF2B5EF4-FFF2-40B4-BE49-F238E27FC236}">
                  <a16:creationId xmlns:a16="http://schemas.microsoft.com/office/drawing/2014/main" id="{254AB10E-5EBF-5391-F5B1-DD50098BBA5E}"/>
                </a:ext>
              </a:extLst>
            </p:cNvPr>
            <p:cNvSpPr/>
            <p:nvPr/>
          </p:nvSpPr>
          <p:spPr>
            <a:xfrm>
              <a:off x="4953000" y="4373235"/>
              <a:ext cx="1314450" cy="23179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565B3766-87FA-3630-B3DB-AEA4A7495EAE}"/>
              </a:ext>
            </a:extLst>
          </p:cNvPr>
          <p:cNvSpPr txBox="1"/>
          <p:nvPr/>
        </p:nvSpPr>
        <p:spPr>
          <a:xfrm>
            <a:off x="1333873" y="4749859"/>
            <a:ext cx="55766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V</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CE55210C-FD0F-3478-B115-CF9376E53B45}"/>
              </a:ext>
            </a:extLst>
          </p:cNvPr>
          <p:cNvGrpSpPr/>
          <p:nvPr/>
        </p:nvGrpSpPr>
        <p:grpSpPr>
          <a:xfrm>
            <a:off x="4360818" y="5342006"/>
            <a:ext cx="2121711" cy="1629038"/>
            <a:chOff x="4360818" y="5342006"/>
            <a:chExt cx="2121711" cy="1629038"/>
          </a:xfrm>
        </p:grpSpPr>
        <p:sp>
          <p:nvSpPr>
            <p:cNvPr id="40" name="TextBox 39">
              <a:extLst>
                <a:ext uri="{FF2B5EF4-FFF2-40B4-BE49-F238E27FC236}">
                  <a16:creationId xmlns:a16="http://schemas.microsoft.com/office/drawing/2014/main" id="{A4341D15-F63B-B0A2-C2BE-5813385C6320}"/>
                </a:ext>
              </a:extLst>
            </p:cNvPr>
            <p:cNvSpPr txBox="1"/>
            <p:nvPr/>
          </p:nvSpPr>
          <p:spPr>
            <a:xfrm>
              <a:off x="4360818" y="5342006"/>
              <a:ext cx="547137" cy="369332"/>
            </a:xfrm>
            <a:prstGeom prst="rect">
              <a:avLst/>
            </a:prstGeom>
            <a:noFill/>
          </p:spPr>
          <p:txBody>
            <a:bodyPr wrap="none" rtlCol="0">
              <a:spAutoFit/>
            </a:bodyPr>
            <a:lstStyle/>
            <a:p>
              <a:r>
                <a:rPr lang="en-US" dirty="0"/>
                <a:t>row</a:t>
              </a:r>
            </a:p>
          </p:txBody>
        </p:sp>
        <p:sp>
          <p:nvSpPr>
            <p:cNvPr id="41" name="TextBox 40">
              <a:extLst>
                <a:ext uri="{FF2B5EF4-FFF2-40B4-BE49-F238E27FC236}">
                  <a16:creationId xmlns:a16="http://schemas.microsoft.com/office/drawing/2014/main" id="{EBA6C8E8-8CB0-E9B7-D227-9F975C7FF6A4}"/>
                </a:ext>
              </a:extLst>
            </p:cNvPr>
            <p:cNvSpPr txBox="1"/>
            <p:nvPr/>
          </p:nvSpPr>
          <p:spPr>
            <a:xfrm>
              <a:off x="5157847" y="6601712"/>
              <a:ext cx="1324682" cy="369332"/>
            </a:xfrm>
            <a:prstGeom prst="rect">
              <a:avLst/>
            </a:prstGeom>
            <a:noFill/>
          </p:spPr>
          <p:txBody>
            <a:bodyPr wrap="square" rtlCol="0">
              <a:spAutoFit/>
            </a:bodyPr>
            <a:lstStyle/>
            <a:p>
              <a:r>
                <a:rPr lang="en-US" dirty="0"/>
                <a:t>column</a:t>
              </a:r>
            </a:p>
          </p:txBody>
        </p:sp>
      </p:grpSp>
      <p:sp>
        <p:nvSpPr>
          <p:cNvPr id="46" name="TextBox 45">
            <a:extLst>
              <a:ext uri="{FF2B5EF4-FFF2-40B4-BE49-F238E27FC236}">
                <a16:creationId xmlns:a16="http://schemas.microsoft.com/office/drawing/2014/main" id="{D24E63B0-729F-ECB6-9697-7569D93A8096}"/>
              </a:ext>
            </a:extLst>
          </p:cNvPr>
          <p:cNvSpPr txBox="1"/>
          <p:nvPr/>
        </p:nvSpPr>
        <p:spPr>
          <a:xfrm>
            <a:off x="1684233" y="4723969"/>
            <a:ext cx="379221"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D</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9B7984F0-FB15-150E-5315-F1DD3A438C2D}"/>
              </a:ext>
            </a:extLst>
          </p:cNvPr>
          <p:cNvPicPr>
            <a:picLocks noChangeAspect="1"/>
          </p:cNvPicPr>
          <p:nvPr/>
        </p:nvPicPr>
        <p:blipFill>
          <a:blip r:embed="rId4"/>
          <a:stretch>
            <a:fillRect/>
          </a:stretch>
        </p:blipFill>
        <p:spPr>
          <a:xfrm>
            <a:off x="9844983" y="4764098"/>
            <a:ext cx="2286319" cy="1638529"/>
          </a:xfrm>
          <a:prstGeom prst="rect">
            <a:avLst/>
          </a:prstGeom>
        </p:spPr>
      </p:pic>
      <p:sp>
        <p:nvSpPr>
          <p:cNvPr id="48" name="TextBox 47">
            <a:extLst>
              <a:ext uri="{FF2B5EF4-FFF2-40B4-BE49-F238E27FC236}">
                <a16:creationId xmlns:a16="http://schemas.microsoft.com/office/drawing/2014/main" id="{800B1E39-A8FA-462C-0AC4-109004F9AABA}"/>
              </a:ext>
            </a:extLst>
          </p:cNvPr>
          <p:cNvSpPr txBox="1"/>
          <p:nvPr/>
        </p:nvSpPr>
        <p:spPr>
          <a:xfrm>
            <a:off x="9863168" y="4305234"/>
            <a:ext cx="2258952" cy="369332"/>
          </a:xfrm>
          <a:prstGeom prst="rect">
            <a:avLst/>
          </a:prstGeom>
          <a:noFill/>
        </p:spPr>
        <p:txBody>
          <a:bodyPr wrap="none" rtlCol="0">
            <a:spAutoFit/>
          </a:bodyPr>
          <a:lstStyle/>
          <a:p>
            <a:r>
              <a:rPr lang="en-US" dirty="0">
                <a:solidFill>
                  <a:srgbClr val="FF0000"/>
                </a:solidFill>
              </a:rPr>
              <a:t>(</a:t>
            </a:r>
            <a:r>
              <a:rPr lang="en-US" dirty="0">
                <a:solidFill>
                  <a:srgbClr val="FF0000"/>
                </a:solidFill>
                <a:latin typeface="Symbol" panose="05050102010706020507" pitchFamily="18" charset="2"/>
              </a:rPr>
              <a:t>a</a:t>
            </a:r>
            <a:r>
              <a:rPr lang="en-US" baseline="-25000" dirty="0">
                <a:solidFill>
                  <a:srgbClr val="FF0000"/>
                </a:solidFill>
              </a:rPr>
              <a:t>1</a:t>
            </a:r>
            <a:r>
              <a:rPr lang="en-US" dirty="0">
                <a:solidFill>
                  <a:srgbClr val="FF0000"/>
                </a:solidFill>
              </a:rPr>
              <a:t>,</a:t>
            </a:r>
            <a:r>
              <a:rPr lang="en-US" dirty="0">
                <a:solidFill>
                  <a:srgbClr val="00B050"/>
                </a:solidFill>
                <a:latin typeface="Symbol" panose="05050102010706020507" pitchFamily="18" charset="2"/>
              </a:rPr>
              <a:t>a</a:t>
            </a:r>
            <a:r>
              <a:rPr lang="en-US" baseline="-25000" dirty="0">
                <a:solidFill>
                  <a:srgbClr val="00B050"/>
                </a:solidFill>
              </a:rPr>
              <a:t>2</a:t>
            </a:r>
            <a:r>
              <a:rPr lang="en-US" dirty="0"/>
              <a:t>) </a:t>
            </a:r>
            <a:r>
              <a:rPr lang="en-US" b="1" dirty="0"/>
              <a:t>= </a:t>
            </a:r>
            <a:r>
              <a:rPr lang="en-US" b="1" dirty="0">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v</a:t>
            </a:r>
            <a:r>
              <a:rPr lang="en-US" b="1" dirty="0" err="1">
                <a:latin typeface="Times New Roman" panose="02020603050405020304" pitchFamily="18" charset="0"/>
                <a:cs typeface="Times New Roman" panose="02020603050405020304" pitchFamily="18" charset="0"/>
              </a:rPr>
              <a:t>∙x</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a:t>
            </a:r>
            <a:r>
              <a:rPr lang="en-US" b="1" dirty="0" err="1">
                <a:latin typeface="Times New Roman" panose="02020603050405020304" pitchFamily="18" charset="0"/>
                <a:cs typeface="Times New Roman" panose="02020603050405020304" pitchFamily="18" charset="0"/>
              </a:rPr>
              <a:t>∙x</a:t>
            </a: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a:t>
            </a:r>
            <a:endParaRPr lang="en-US" b="1" dirty="0"/>
          </a:p>
        </p:txBody>
      </p:sp>
      <p:sp>
        <p:nvSpPr>
          <p:cNvPr id="49" name="Rectangle 48">
            <a:extLst>
              <a:ext uri="{FF2B5EF4-FFF2-40B4-BE49-F238E27FC236}">
                <a16:creationId xmlns:a16="http://schemas.microsoft.com/office/drawing/2014/main" id="{C120D160-156E-252B-4EF5-F5C77F346AD4}"/>
              </a:ext>
            </a:extLst>
          </p:cNvPr>
          <p:cNvSpPr/>
          <p:nvPr/>
        </p:nvSpPr>
        <p:spPr>
          <a:xfrm>
            <a:off x="5908127" y="4388813"/>
            <a:ext cx="181005" cy="2297064"/>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B092B37-34EC-06EE-2257-720F30EED8C2}"/>
              </a:ext>
            </a:extLst>
          </p:cNvPr>
          <p:cNvSpPr/>
          <p:nvPr/>
        </p:nvSpPr>
        <p:spPr>
          <a:xfrm>
            <a:off x="11620500" y="4892491"/>
            <a:ext cx="209306" cy="1748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930A0220-C17A-342E-C548-2A1709AB5769}"/>
              </a:ext>
            </a:extLst>
          </p:cNvPr>
          <p:cNvSpPr/>
          <p:nvPr/>
        </p:nvSpPr>
        <p:spPr>
          <a:xfrm>
            <a:off x="6091160" y="4386140"/>
            <a:ext cx="152970" cy="2299737"/>
          </a:xfrm>
          <a:prstGeom prst="rect">
            <a:avLst/>
          </a:prstGeom>
          <a:solidFill>
            <a:srgbClr val="00B05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C92D8403-7706-B39B-65DC-4604AE1D3DB9}"/>
              </a:ext>
            </a:extLst>
          </p:cNvPr>
          <p:cNvGrpSpPr/>
          <p:nvPr/>
        </p:nvGrpSpPr>
        <p:grpSpPr>
          <a:xfrm>
            <a:off x="9170055" y="5044631"/>
            <a:ext cx="228071" cy="1235593"/>
            <a:chOff x="9170055" y="5044631"/>
            <a:chExt cx="228071" cy="1235593"/>
          </a:xfrm>
        </p:grpSpPr>
        <p:sp>
          <p:nvSpPr>
            <p:cNvPr id="53" name="Rectangle 52">
              <a:extLst>
                <a:ext uri="{FF2B5EF4-FFF2-40B4-BE49-F238E27FC236}">
                  <a16:creationId xmlns:a16="http://schemas.microsoft.com/office/drawing/2014/main" id="{D8AE8695-792C-7171-EAFD-59996B392F71}"/>
                </a:ext>
              </a:extLst>
            </p:cNvPr>
            <p:cNvSpPr/>
            <p:nvPr/>
          </p:nvSpPr>
          <p:spPr>
            <a:xfrm>
              <a:off x="9287691" y="5044631"/>
              <a:ext cx="110435" cy="1199416"/>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D2F82D9-FED1-E35A-B748-0039D97C2B81}"/>
                </a:ext>
              </a:extLst>
            </p:cNvPr>
            <p:cNvSpPr/>
            <p:nvPr/>
          </p:nvSpPr>
          <p:spPr>
            <a:xfrm>
              <a:off x="9170055" y="5080808"/>
              <a:ext cx="93330" cy="1199416"/>
            </a:xfrm>
            <a:prstGeom prst="rect">
              <a:avLst/>
            </a:prstGeom>
            <a:solidFill>
              <a:srgbClr val="00B05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a:extLst>
              <a:ext uri="{FF2B5EF4-FFF2-40B4-BE49-F238E27FC236}">
                <a16:creationId xmlns:a16="http://schemas.microsoft.com/office/drawing/2014/main" id="{70EE3662-00D9-4FB4-CB68-B3E1A05A0D5C}"/>
              </a:ext>
            </a:extLst>
          </p:cNvPr>
          <p:cNvSpPr/>
          <p:nvPr/>
        </p:nvSpPr>
        <p:spPr>
          <a:xfrm>
            <a:off x="11620500" y="4921159"/>
            <a:ext cx="209306" cy="1748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DED43A82-E3F1-E081-2DC2-7101F519CC8A}"/>
              </a:ext>
            </a:extLst>
          </p:cNvPr>
          <p:cNvSpPr/>
          <p:nvPr/>
        </p:nvSpPr>
        <p:spPr>
          <a:xfrm>
            <a:off x="11620500" y="4913963"/>
            <a:ext cx="209306" cy="174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1" name="Group 60">
            <a:extLst>
              <a:ext uri="{FF2B5EF4-FFF2-40B4-BE49-F238E27FC236}">
                <a16:creationId xmlns:a16="http://schemas.microsoft.com/office/drawing/2014/main" id="{434761FF-02ED-1FB9-DF91-C72613935210}"/>
              </a:ext>
            </a:extLst>
          </p:cNvPr>
          <p:cNvGrpSpPr/>
          <p:nvPr/>
        </p:nvGrpSpPr>
        <p:grpSpPr>
          <a:xfrm>
            <a:off x="9809240" y="5481680"/>
            <a:ext cx="2357764" cy="383502"/>
            <a:chOff x="9809240" y="5481680"/>
            <a:chExt cx="2357764" cy="383502"/>
          </a:xfrm>
        </p:grpSpPr>
        <p:sp>
          <p:nvSpPr>
            <p:cNvPr id="59" name="TextBox 58">
              <a:extLst>
                <a:ext uri="{FF2B5EF4-FFF2-40B4-BE49-F238E27FC236}">
                  <a16:creationId xmlns:a16="http://schemas.microsoft.com/office/drawing/2014/main" id="{522D9C51-BE85-D3FC-62B8-5EE39C0A42F9}"/>
                </a:ext>
              </a:extLst>
            </p:cNvPr>
            <p:cNvSpPr txBox="1"/>
            <p:nvPr/>
          </p:nvSpPr>
          <p:spPr>
            <a:xfrm>
              <a:off x="11866922" y="5495850"/>
              <a:ext cx="300082" cy="369332"/>
            </a:xfrm>
            <a:prstGeom prst="rect">
              <a:avLst/>
            </a:prstGeom>
            <a:solidFill>
              <a:schemeClr val="bg1"/>
            </a:solid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v</a:t>
              </a:r>
            </a:p>
          </p:txBody>
        </p:sp>
        <p:sp>
          <p:nvSpPr>
            <p:cNvPr id="60" name="TextBox 59">
              <a:extLst>
                <a:ext uri="{FF2B5EF4-FFF2-40B4-BE49-F238E27FC236}">
                  <a16:creationId xmlns:a16="http://schemas.microsoft.com/office/drawing/2014/main" id="{89873DDC-131A-C9D2-9E8F-BF02911AE903}"/>
                </a:ext>
              </a:extLst>
            </p:cNvPr>
            <p:cNvSpPr txBox="1"/>
            <p:nvPr/>
          </p:nvSpPr>
          <p:spPr>
            <a:xfrm>
              <a:off x="9809240" y="5481680"/>
              <a:ext cx="300082" cy="369332"/>
            </a:xfrm>
            <a:prstGeom prst="rect">
              <a:avLst/>
            </a:prstGeom>
            <a:solidFill>
              <a:schemeClr val="bg1"/>
            </a:solidFill>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v</a:t>
              </a:r>
            </a:p>
          </p:txBody>
        </p:sp>
      </p:grpSp>
      <p:sp>
        <p:nvSpPr>
          <p:cNvPr id="62" name="TextBox 61">
            <a:extLst>
              <a:ext uri="{FF2B5EF4-FFF2-40B4-BE49-F238E27FC236}">
                <a16:creationId xmlns:a16="http://schemas.microsoft.com/office/drawing/2014/main" id="{92A50050-D663-0EE9-B359-3712843475CF}"/>
              </a:ext>
            </a:extLst>
          </p:cNvPr>
          <p:cNvSpPr txBox="1"/>
          <p:nvPr/>
        </p:nvSpPr>
        <p:spPr>
          <a:xfrm>
            <a:off x="1455534" y="5430937"/>
            <a:ext cx="2672526" cy="646331"/>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Eigenvectors of SPD </a:t>
            </a:r>
            <a:r>
              <a:rPr lang="en-US" b="1" dirty="0">
                <a:latin typeface="Times New Roman" panose="02020603050405020304" pitchFamily="18" charset="0"/>
                <a:cs typeface="Times New Roman" panose="02020603050405020304" pitchFamily="18" charset="0"/>
              </a:rPr>
              <a:t>X</a:t>
            </a:r>
            <a:r>
              <a:rPr lang="en-US" b="1" baseline="30000"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are orthonormal </a:t>
            </a:r>
          </a:p>
        </p:txBody>
      </p:sp>
      <p:sp>
        <p:nvSpPr>
          <p:cNvPr id="63" name="TextBox 62">
            <a:extLst>
              <a:ext uri="{FF2B5EF4-FFF2-40B4-BE49-F238E27FC236}">
                <a16:creationId xmlns:a16="http://schemas.microsoft.com/office/drawing/2014/main" id="{5F04360C-A3CB-AF97-0DD0-02133AC200C5}"/>
              </a:ext>
            </a:extLst>
          </p:cNvPr>
          <p:cNvSpPr txBox="1"/>
          <p:nvPr/>
        </p:nvSpPr>
        <p:spPr>
          <a:xfrm>
            <a:off x="10988142" y="4078855"/>
            <a:ext cx="582211" cy="369332"/>
          </a:xfrm>
          <a:prstGeom prst="rect">
            <a:avLst/>
          </a:prstGeom>
          <a:noFill/>
        </p:spPr>
        <p:txBody>
          <a:bodyPr wrap="none" rtlCol="0">
            <a:spAutoFit/>
          </a:bodyPr>
          <a:lstStyle/>
          <a:p>
            <a:r>
              <a:rPr lang="en-US" b="1" dirty="0">
                <a:solidFill>
                  <a:srgbClr val="FF0000"/>
                </a:solidFill>
              </a:rPr>
              <a:t>v</a:t>
            </a:r>
            <a:r>
              <a:rPr lang="en-US" b="1"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a:t>
            </a:r>
            <a:endParaRPr lang="en-US" b="1" dirty="0"/>
          </a:p>
        </p:txBody>
      </p:sp>
      <p:sp>
        <p:nvSpPr>
          <p:cNvPr id="65" name="Rectangle 64">
            <a:extLst>
              <a:ext uri="{FF2B5EF4-FFF2-40B4-BE49-F238E27FC236}">
                <a16:creationId xmlns:a16="http://schemas.microsoft.com/office/drawing/2014/main" id="{38813303-0214-50A0-CF92-3D49039C3AD8}"/>
              </a:ext>
            </a:extLst>
          </p:cNvPr>
          <p:cNvSpPr/>
          <p:nvPr/>
        </p:nvSpPr>
        <p:spPr>
          <a:xfrm>
            <a:off x="11021939" y="4257023"/>
            <a:ext cx="803135" cy="135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03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66667E-6 2.96296E-6 L 0.31628 -0.1301 " pathEditMode="relative" rAng="0" ptsTypes="AA">
                                      <p:cBhvr>
                                        <p:cTn id="26" dur="2000" fill="hold"/>
                                        <p:tgtEl>
                                          <p:spTgt spid="36"/>
                                        </p:tgtEl>
                                        <p:attrNameLst>
                                          <p:attrName>ppt_x</p:attrName>
                                          <p:attrName>ppt_y</p:attrName>
                                        </p:attrNameLst>
                                      </p:cBhvr>
                                      <p:rCtr x="15807" y="-6505"/>
                                    </p:animMotion>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16667E-6 -1.48148E-6 L 0.51562 -0.06551 " pathEditMode="relative" rAng="0" ptsTypes="AA">
                                      <p:cBhvr>
                                        <p:cTn id="41" dur="2000" fill="hold"/>
                                        <p:tgtEl>
                                          <p:spTgt spid="46"/>
                                        </p:tgtEl>
                                        <p:attrNameLst>
                                          <p:attrName>ppt_x</p:attrName>
                                          <p:attrName>ppt_y</p:attrName>
                                        </p:attrNameLst>
                                      </p:cBhvr>
                                      <p:rCtr x="25781" y="-3287"/>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2.08333E-7 2.22222E-6 L -0.42565 -0.00741 " pathEditMode="relative" rAng="0" ptsTypes="AA">
                                      <p:cBhvr>
                                        <p:cTn id="57" dur="2000" fill="hold"/>
                                        <p:tgtEl>
                                          <p:spTgt spid="63"/>
                                        </p:tgtEl>
                                        <p:attrNameLst>
                                          <p:attrName>ppt_x</p:attrName>
                                          <p:attrName>ppt_y</p:attrName>
                                        </p:attrNameLst>
                                      </p:cBhvr>
                                      <p:rCtr x="-21289" y="-37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1.25E-6 2.59259E-6 L 0.01432 0.07153 " pathEditMode="relative" rAng="0" ptsTypes="AA">
                                      <p:cBhvr>
                                        <p:cTn id="85" dur="2000" fill="hold"/>
                                        <p:tgtEl>
                                          <p:spTgt spid="51"/>
                                        </p:tgtEl>
                                        <p:attrNameLst>
                                          <p:attrName>ppt_x</p:attrName>
                                          <p:attrName>ppt_y</p:attrName>
                                        </p:attrNameLst>
                                      </p:cBhvr>
                                      <p:rCtr x="716" y="3565"/>
                                    </p:animMotion>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1.25E-6 -4.07407E-6 L -0.11354 0.07593 " pathEditMode="relative" rAng="0" ptsTypes="AA">
                                      <p:cBhvr>
                                        <p:cTn id="93" dur="2000" fill="hold"/>
                                        <p:tgtEl>
                                          <p:spTgt spid="57"/>
                                        </p:tgtEl>
                                        <p:attrNameLst>
                                          <p:attrName>ppt_x</p:attrName>
                                          <p:attrName>ppt_y</p:attrName>
                                        </p:attrNameLst>
                                      </p:cBhvr>
                                      <p:rCtr x="-5677" y="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6" grpId="1"/>
      <p:bldP spid="46" grpId="0"/>
      <p:bldP spid="46" grpId="1"/>
      <p:bldP spid="48" grpId="0"/>
      <p:bldP spid="49" grpId="0" animBg="1"/>
      <p:bldP spid="51" grpId="0" animBg="1"/>
      <p:bldP spid="51" grpId="1" animBg="1"/>
      <p:bldP spid="52" grpId="0" animBg="1"/>
      <p:bldP spid="57" grpId="0" animBg="1"/>
      <p:bldP spid="57" grpId="1" animBg="1"/>
      <p:bldP spid="50" grpId="0" animBg="1"/>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951293" y="1863713"/>
            <a:ext cx="391325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1049082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 Turkana Geochem Data</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1529655" y="4311263"/>
            <a:ext cx="10389866"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94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323" y="1742874"/>
            <a:ext cx="819314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Problem: Different Turkana beds</a:t>
            </a:r>
          </a:p>
        </p:txBody>
      </p:sp>
      <p:pic>
        <p:nvPicPr>
          <p:cNvPr id="8" name="Picture 7">
            <a:extLst>
              <a:ext uri="{FF2B5EF4-FFF2-40B4-BE49-F238E27FC236}">
                <a16:creationId xmlns:a16="http://schemas.microsoft.com/office/drawing/2014/main" id="{B5C3ABA8-DAFB-3C87-F716-D5607EB15218}"/>
              </a:ext>
            </a:extLst>
          </p:cNvPr>
          <p:cNvPicPr>
            <a:picLocks noChangeAspect="1"/>
          </p:cNvPicPr>
          <p:nvPr/>
        </p:nvPicPr>
        <p:blipFill>
          <a:blip r:embed="rId2"/>
          <a:stretch>
            <a:fillRect/>
          </a:stretch>
        </p:blipFill>
        <p:spPr>
          <a:xfrm>
            <a:off x="6387353" y="2487871"/>
            <a:ext cx="5365376" cy="4333573"/>
          </a:xfrm>
          <a:prstGeom prst="rect">
            <a:avLst/>
          </a:prstGeom>
        </p:spPr>
      </p:pic>
      <p:pic>
        <p:nvPicPr>
          <p:cNvPr id="1026" name="Picture 2">
            <a:extLst>
              <a:ext uri="{FF2B5EF4-FFF2-40B4-BE49-F238E27FC236}">
                <a16:creationId xmlns:a16="http://schemas.microsoft.com/office/drawing/2014/main" id="{C1201352-2F05-AB5C-DFEA-6D608AC61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23" y="2512315"/>
            <a:ext cx="5589121" cy="4084067"/>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a:off x="867645" y="95005"/>
            <a:ext cx="10456709"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Dating </a:t>
            </a:r>
            <a:r>
              <a:rPr lang="en-US" sz="5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Homin</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Layers by Geochem</a:t>
            </a:r>
          </a:p>
        </p:txBody>
      </p:sp>
      <p:sp>
        <p:nvSpPr>
          <p:cNvPr id="147" name="Oval 146">
            <a:extLst>
              <a:ext uri="{FF2B5EF4-FFF2-40B4-BE49-F238E27FC236}">
                <a16:creationId xmlns:a16="http://schemas.microsoft.com/office/drawing/2014/main" id="{279ABAC0-7FE7-42D1-4588-54A0054B2390}"/>
              </a:ext>
            </a:extLst>
          </p:cNvPr>
          <p:cNvSpPr/>
          <p:nvPr/>
        </p:nvSpPr>
        <p:spPr>
          <a:xfrm>
            <a:off x="5415155" y="3175048"/>
            <a:ext cx="238581" cy="330556"/>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36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anim calcmode="lin" valueType="num">
                                      <p:cBhvr>
                                        <p:cTn id="16" dur="1000" fill="hold"/>
                                        <p:tgtEl>
                                          <p:spTgt spid="147"/>
                                        </p:tgtEl>
                                        <p:attrNameLst>
                                          <p:attrName>ppt_x</p:attrName>
                                        </p:attrNameLst>
                                      </p:cBhvr>
                                      <p:tavLst>
                                        <p:tav tm="0">
                                          <p:val>
                                            <p:strVal val="#ppt_x"/>
                                          </p:val>
                                        </p:tav>
                                        <p:tav tm="100000">
                                          <p:val>
                                            <p:strVal val="#ppt_x"/>
                                          </p:val>
                                        </p:tav>
                                      </p:tavLst>
                                    </p:anim>
                                    <p:anim calcmode="lin" valueType="num">
                                      <p:cBhvr>
                                        <p:cTn id="17"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3116311" y="0"/>
            <a:ext cx="7495513"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Random Variables</a:t>
            </a:r>
          </a:p>
        </p:txBody>
      </p:sp>
      <p:sp>
        <p:nvSpPr>
          <p:cNvPr id="7" name="Rectangle 6">
            <a:extLst>
              <a:ext uri="{FF2B5EF4-FFF2-40B4-BE49-F238E27FC236}">
                <a16:creationId xmlns:a16="http://schemas.microsoft.com/office/drawing/2014/main" id="{232B198D-03C5-BA41-A844-CCF3AEC71CA7}"/>
              </a:ext>
            </a:extLst>
          </p:cNvPr>
          <p:cNvSpPr/>
          <p:nvPr/>
        </p:nvSpPr>
        <p:spPr>
          <a:xfrm>
            <a:off x="2322576" y="1664208"/>
            <a:ext cx="8229600" cy="4443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F2F6D23-AC6F-045E-DA12-A53FF4BF3BE9}"/>
              </a:ext>
            </a:extLst>
          </p:cNvPr>
          <p:cNvCxnSpPr>
            <a:cxnSpLocks/>
          </p:cNvCxnSpPr>
          <p:nvPr/>
        </p:nvCxnSpPr>
        <p:spPr>
          <a:xfrm>
            <a:off x="2322576" y="2487168"/>
            <a:ext cx="828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11842D-78B6-8778-33D7-3F75DC1D3A40}"/>
              </a:ext>
            </a:extLst>
          </p:cNvPr>
          <p:cNvCxnSpPr>
            <a:cxnSpLocks/>
          </p:cNvCxnSpPr>
          <p:nvPr/>
        </p:nvCxnSpPr>
        <p:spPr>
          <a:xfrm>
            <a:off x="2322576" y="3429000"/>
            <a:ext cx="828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EA3EEE-2C41-1785-7378-7059052D1D62}"/>
              </a:ext>
            </a:extLst>
          </p:cNvPr>
          <p:cNvCxnSpPr>
            <a:cxnSpLocks/>
          </p:cNvCxnSpPr>
          <p:nvPr/>
        </p:nvCxnSpPr>
        <p:spPr>
          <a:xfrm>
            <a:off x="2322576" y="4370832"/>
            <a:ext cx="828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8BBD79-7B06-F9FD-BF6A-1A2F982C4634}"/>
              </a:ext>
            </a:extLst>
          </p:cNvPr>
          <p:cNvCxnSpPr>
            <a:cxnSpLocks/>
          </p:cNvCxnSpPr>
          <p:nvPr/>
        </p:nvCxnSpPr>
        <p:spPr>
          <a:xfrm>
            <a:off x="2322576" y="5312664"/>
            <a:ext cx="8289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8D02416-A83C-7E5C-CE35-F12374798619}"/>
              </a:ext>
            </a:extLst>
          </p:cNvPr>
          <p:cNvSpPr/>
          <p:nvPr/>
        </p:nvSpPr>
        <p:spPr>
          <a:xfrm>
            <a:off x="2322576" y="1664208"/>
            <a:ext cx="1371600" cy="4443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43D072-131B-6566-E7F0-5F158C7F1D41}"/>
              </a:ext>
            </a:extLst>
          </p:cNvPr>
          <p:cNvSpPr/>
          <p:nvPr/>
        </p:nvSpPr>
        <p:spPr>
          <a:xfrm>
            <a:off x="3694176" y="1664207"/>
            <a:ext cx="1371600" cy="4431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09951D-4AA4-5C88-0EF4-090F95846E81}"/>
              </a:ext>
            </a:extLst>
          </p:cNvPr>
          <p:cNvSpPr/>
          <p:nvPr/>
        </p:nvSpPr>
        <p:spPr>
          <a:xfrm>
            <a:off x="5065776" y="1664208"/>
            <a:ext cx="1371600" cy="4443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71B036-F319-0D42-8D51-E253CB43408D}"/>
              </a:ext>
            </a:extLst>
          </p:cNvPr>
          <p:cNvSpPr/>
          <p:nvPr/>
        </p:nvSpPr>
        <p:spPr>
          <a:xfrm>
            <a:off x="6437376" y="1664208"/>
            <a:ext cx="1371600" cy="4443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2B50DB-E863-F7B4-37A7-8C6C36885F48}"/>
              </a:ext>
            </a:extLst>
          </p:cNvPr>
          <p:cNvSpPr/>
          <p:nvPr/>
        </p:nvSpPr>
        <p:spPr>
          <a:xfrm>
            <a:off x="7808976" y="1664207"/>
            <a:ext cx="1371600" cy="4443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91978A-3BA6-4FDE-8BE0-E0B67A0A5CE7}"/>
              </a:ext>
            </a:extLst>
          </p:cNvPr>
          <p:cNvSpPr/>
          <p:nvPr/>
        </p:nvSpPr>
        <p:spPr>
          <a:xfrm>
            <a:off x="9180576" y="1664208"/>
            <a:ext cx="1371600" cy="4443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7AAF69-FF29-7BE7-1157-526CAC855460}"/>
              </a:ext>
            </a:extLst>
          </p:cNvPr>
          <p:cNvSpPr txBox="1"/>
          <p:nvPr/>
        </p:nvSpPr>
        <p:spPr>
          <a:xfrm>
            <a:off x="940096" y="2225558"/>
            <a:ext cx="1011815" cy="523220"/>
          </a:xfrm>
          <a:prstGeom prst="rect">
            <a:avLst/>
          </a:prstGeom>
          <a:noFill/>
        </p:spPr>
        <p:txBody>
          <a:bodyPr wrap="none" rtlCol="0">
            <a:spAutoFit/>
          </a:bodyPr>
          <a:lstStyle/>
          <a:p>
            <a:r>
              <a:rPr lang="en-US" sz="2800" dirty="0"/>
              <a:t>Bed 1</a:t>
            </a:r>
          </a:p>
        </p:txBody>
      </p:sp>
      <p:sp>
        <p:nvSpPr>
          <p:cNvPr id="24" name="TextBox 23">
            <a:extLst>
              <a:ext uri="{FF2B5EF4-FFF2-40B4-BE49-F238E27FC236}">
                <a16:creationId xmlns:a16="http://schemas.microsoft.com/office/drawing/2014/main" id="{B58683D6-EDD1-8795-F438-58E22343D99D}"/>
              </a:ext>
            </a:extLst>
          </p:cNvPr>
          <p:cNvSpPr txBox="1"/>
          <p:nvPr/>
        </p:nvSpPr>
        <p:spPr>
          <a:xfrm>
            <a:off x="950976" y="3161811"/>
            <a:ext cx="1011815" cy="523220"/>
          </a:xfrm>
          <a:prstGeom prst="rect">
            <a:avLst/>
          </a:prstGeom>
          <a:noFill/>
        </p:spPr>
        <p:txBody>
          <a:bodyPr wrap="none" rtlCol="0">
            <a:spAutoFit/>
          </a:bodyPr>
          <a:lstStyle/>
          <a:p>
            <a:r>
              <a:rPr lang="en-US" sz="2800" dirty="0"/>
              <a:t>Bed 2</a:t>
            </a:r>
          </a:p>
        </p:txBody>
      </p:sp>
      <p:sp>
        <p:nvSpPr>
          <p:cNvPr id="25" name="TextBox 24">
            <a:extLst>
              <a:ext uri="{FF2B5EF4-FFF2-40B4-BE49-F238E27FC236}">
                <a16:creationId xmlns:a16="http://schemas.microsoft.com/office/drawing/2014/main" id="{56DFAD66-1C0B-C173-6DF6-7C9F514F432B}"/>
              </a:ext>
            </a:extLst>
          </p:cNvPr>
          <p:cNvSpPr txBox="1"/>
          <p:nvPr/>
        </p:nvSpPr>
        <p:spPr>
          <a:xfrm>
            <a:off x="961856" y="4098064"/>
            <a:ext cx="1011815" cy="523220"/>
          </a:xfrm>
          <a:prstGeom prst="rect">
            <a:avLst/>
          </a:prstGeom>
          <a:noFill/>
        </p:spPr>
        <p:txBody>
          <a:bodyPr wrap="none" rtlCol="0">
            <a:spAutoFit/>
          </a:bodyPr>
          <a:lstStyle/>
          <a:p>
            <a:r>
              <a:rPr lang="en-US" sz="2800" dirty="0"/>
              <a:t>Bed 3</a:t>
            </a:r>
          </a:p>
        </p:txBody>
      </p:sp>
      <p:sp>
        <p:nvSpPr>
          <p:cNvPr id="26" name="TextBox 25">
            <a:extLst>
              <a:ext uri="{FF2B5EF4-FFF2-40B4-BE49-F238E27FC236}">
                <a16:creationId xmlns:a16="http://schemas.microsoft.com/office/drawing/2014/main" id="{80DE3A18-6A64-F086-906E-F9BCB3BC93F4}"/>
              </a:ext>
            </a:extLst>
          </p:cNvPr>
          <p:cNvSpPr txBox="1"/>
          <p:nvPr/>
        </p:nvSpPr>
        <p:spPr>
          <a:xfrm>
            <a:off x="972736" y="5034317"/>
            <a:ext cx="1011815" cy="523220"/>
          </a:xfrm>
          <a:prstGeom prst="rect">
            <a:avLst/>
          </a:prstGeom>
          <a:noFill/>
        </p:spPr>
        <p:txBody>
          <a:bodyPr wrap="none" rtlCol="0">
            <a:spAutoFit/>
          </a:bodyPr>
          <a:lstStyle/>
          <a:p>
            <a:r>
              <a:rPr lang="en-US" sz="2800" dirty="0"/>
              <a:t>Bed 4</a:t>
            </a:r>
          </a:p>
        </p:txBody>
      </p:sp>
      <p:grpSp>
        <p:nvGrpSpPr>
          <p:cNvPr id="49" name="Group 48">
            <a:extLst>
              <a:ext uri="{FF2B5EF4-FFF2-40B4-BE49-F238E27FC236}">
                <a16:creationId xmlns:a16="http://schemas.microsoft.com/office/drawing/2014/main" id="{47723894-F702-530F-5FFB-98428EA8E23A}"/>
              </a:ext>
            </a:extLst>
          </p:cNvPr>
          <p:cNvGrpSpPr/>
          <p:nvPr/>
        </p:nvGrpSpPr>
        <p:grpSpPr>
          <a:xfrm>
            <a:off x="2971800" y="1847088"/>
            <a:ext cx="7072542" cy="1175068"/>
            <a:chOff x="2971800" y="1847088"/>
            <a:chExt cx="7072542" cy="1175068"/>
          </a:xfrm>
        </p:grpSpPr>
        <p:grpSp>
          <p:nvGrpSpPr>
            <p:cNvPr id="30" name="Group 29">
              <a:extLst>
                <a:ext uri="{FF2B5EF4-FFF2-40B4-BE49-F238E27FC236}">
                  <a16:creationId xmlns:a16="http://schemas.microsoft.com/office/drawing/2014/main" id="{8A17B92F-F940-4054-121E-F37301606AC3}"/>
                </a:ext>
              </a:extLst>
            </p:cNvPr>
            <p:cNvGrpSpPr/>
            <p:nvPr/>
          </p:nvGrpSpPr>
          <p:grpSpPr>
            <a:xfrm>
              <a:off x="2971800" y="1847088"/>
              <a:ext cx="265176" cy="640080"/>
              <a:chOff x="2971800" y="1847088"/>
              <a:chExt cx="265176" cy="640080"/>
            </a:xfrm>
          </p:grpSpPr>
          <p:cxnSp>
            <p:nvCxnSpPr>
              <p:cNvPr id="28" name="Straight Connector 27">
                <a:extLst>
                  <a:ext uri="{FF2B5EF4-FFF2-40B4-BE49-F238E27FC236}">
                    <a16:creationId xmlns:a16="http://schemas.microsoft.com/office/drawing/2014/main" id="{BB2B674A-E310-7798-E479-617CC6341516}"/>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40DD2C4E-BD6E-95A6-13B6-B3EF4192DC47}"/>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7A1466C-B6C9-94BA-3F45-ED24063E625B}"/>
                </a:ext>
              </a:extLst>
            </p:cNvPr>
            <p:cNvGrpSpPr/>
            <p:nvPr/>
          </p:nvGrpSpPr>
          <p:grpSpPr>
            <a:xfrm>
              <a:off x="8315480" y="2249424"/>
              <a:ext cx="287768" cy="243839"/>
              <a:chOff x="2971800" y="1847088"/>
              <a:chExt cx="265176" cy="640080"/>
            </a:xfrm>
          </p:grpSpPr>
          <p:cxnSp>
            <p:nvCxnSpPr>
              <p:cNvPr id="35" name="Straight Connector 34">
                <a:extLst>
                  <a:ext uri="{FF2B5EF4-FFF2-40B4-BE49-F238E27FC236}">
                    <a16:creationId xmlns:a16="http://schemas.microsoft.com/office/drawing/2014/main" id="{F06E5287-C1A6-0BC2-65E1-AB2B699B4F4E}"/>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C6A9E41-682B-8E9F-253D-1BAF3003BD93}"/>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59E66E3A-FD54-BCD4-5C07-F0C75F3A62CE}"/>
                </a:ext>
              </a:extLst>
            </p:cNvPr>
            <p:cNvGrpSpPr/>
            <p:nvPr/>
          </p:nvGrpSpPr>
          <p:grpSpPr>
            <a:xfrm flipV="1">
              <a:off x="9733354" y="2498937"/>
              <a:ext cx="310988" cy="523219"/>
              <a:chOff x="2971800" y="1847088"/>
              <a:chExt cx="265176" cy="640080"/>
            </a:xfrm>
          </p:grpSpPr>
          <p:cxnSp>
            <p:nvCxnSpPr>
              <p:cNvPr id="38" name="Straight Connector 37">
                <a:extLst>
                  <a:ext uri="{FF2B5EF4-FFF2-40B4-BE49-F238E27FC236}">
                    <a16:creationId xmlns:a16="http://schemas.microsoft.com/office/drawing/2014/main" id="{3FCE41EF-F379-D205-9125-B2A55F5901F1}"/>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0C28022-5272-43C0-93A7-ED3C935A2FC5}"/>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2136831-E012-1B53-E81C-236706CF55E2}"/>
                </a:ext>
              </a:extLst>
            </p:cNvPr>
            <p:cNvGrpSpPr/>
            <p:nvPr/>
          </p:nvGrpSpPr>
          <p:grpSpPr>
            <a:xfrm rot="10800000">
              <a:off x="6990386" y="2498937"/>
              <a:ext cx="265812" cy="500439"/>
              <a:chOff x="2971800" y="1847088"/>
              <a:chExt cx="265176" cy="640080"/>
            </a:xfrm>
          </p:grpSpPr>
          <p:cxnSp>
            <p:nvCxnSpPr>
              <p:cNvPr id="41" name="Straight Connector 40">
                <a:extLst>
                  <a:ext uri="{FF2B5EF4-FFF2-40B4-BE49-F238E27FC236}">
                    <a16:creationId xmlns:a16="http://schemas.microsoft.com/office/drawing/2014/main" id="{7C2FB5FB-5982-6DE3-977A-0B5D28FFBE3C}"/>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9F0F7EF-78CF-6DCC-1539-722A1919294B}"/>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932E04C7-9CDC-4802-05EF-1BD10A6C3587}"/>
                </a:ext>
              </a:extLst>
            </p:cNvPr>
            <p:cNvGrpSpPr/>
            <p:nvPr/>
          </p:nvGrpSpPr>
          <p:grpSpPr>
            <a:xfrm rot="10800000">
              <a:off x="5737898" y="2510443"/>
              <a:ext cx="192974" cy="289603"/>
              <a:chOff x="2971800" y="1847088"/>
              <a:chExt cx="265176" cy="640080"/>
            </a:xfrm>
          </p:grpSpPr>
          <p:cxnSp>
            <p:nvCxnSpPr>
              <p:cNvPr id="44" name="Straight Connector 43">
                <a:extLst>
                  <a:ext uri="{FF2B5EF4-FFF2-40B4-BE49-F238E27FC236}">
                    <a16:creationId xmlns:a16="http://schemas.microsoft.com/office/drawing/2014/main" id="{D4B569E5-D7B2-68F6-D7B8-8FA08615C0E2}"/>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219485B-2E92-1BDE-285A-A75245B6D547}"/>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3D6DB65-0755-C44C-800A-E76AF6123CEA}"/>
                </a:ext>
              </a:extLst>
            </p:cNvPr>
            <p:cNvGrpSpPr/>
            <p:nvPr/>
          </p:nvGrpSpPr>
          <p:grpSpPr>
            <a:xfrm rot="10800000" flipV="1">
              <a:off x="4284507" y="2078152"/>
              <a:ext cx="214607" cy="392316"/>
              <a:chOff x="2971800" y="1847088"/>
              <a:chExt cx="265176" cy="640080"/>
            </a:xfrm>
          </p:grpSpPr>
          <p:cxnSp>
            <p:nvCxnSpPr>
              <p:cNvPr id="47" name="Straight Connector 46">
                <a:extLst>
                  <a:ext uri="{FF2B5EF4-FFF2-40B4-BE49-F238E27FC236}">
                    <a16:creationId xmlns:a16="http://schemas.microsoft.com/office/drawing/2014/main" id="{3E4704DC-894C-D443-1ADA-A72F99B327A4}"/>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F232176-815E-32E0-CF25-4227BBC2CE44}"/>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a:extLst>
              <a:ext uri="{FF2B5EF4-FFF2-40B4-BE49-F238E27FC236}">
                <a16:creationId xmlns:a16="http://schemas.microsoft.com/office/drawing/2014/main" id="{131C3FE1-0AC5-81B2-DAED-82A77A6D29A1}"/>
              </a:ext>
            </a:extLst>
          </p:cNvPr>
          <p:cNvGrpSpPr/>
          <p:nvPr/>
        </p:nvGrpSpPr>
        <p:grpSpPr>
          <a:xfrm>
            <a:off x="2971800" y="2800523"/>
            <a:ext cx="6989328" cy="1152288"/>
            <a:chOff x="2971800" y="1847088"/>
            <a:chExt cx="6989328" cy="1152288"/>
          </a:xfrm>
        </p:grpSpPr>
        <p:grpSp>
          <p:nvGrpSpPr>
            <p:cNvPr id="51" name="Group 50">
              <a:extLst>
                <a:ext uri="{FF2B5EF4-FFF2-40B4-BE49-F238E27FC236}">
                  <a16:creationId xmlns:a16="http://schemas.microsoft.com/office/drawing/2014/main" id="{A5323D2C-A329-E2BF-246E-6CE845956FA9}"/>
                </a:ext>
              </a:extLst>
            </p:cNvPr>
            <p:cNvGrpSpPr/>
            <p:nvPr/>
          </p:nvGrpSpPr>
          <p:grpSpPr>
            <a:xfrm>
              <a:off x="2971800" y="1847088"/>
              <a:ext cx="265176" cy="640080"/>
              <a:chOff x="2971800" y="1847088"/>
              <a:chExt cx="265176" cy="640080"/>
            </a:xfrm>
          </p:grpSpPr>
          <p:cxnSp>
            <p:nvCxnSpPr>
              <p:cNvPr id="131" name="Straight Connector 130">
                <a:extLst>
                  <a:ext uri="{FF2B5EF4-FFF2-40B4-BE49-F238E27FC236}">
                    <a16:creationId xmlns:a16="http://schemas.microsoft.com/office/drawing/2014/main" id="{ACEE8BD6-31A4-B685-DD48-E12B1A862303}"/>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1181629D-E880-B50D-9468-A21C7C23D895}"/>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930BFE0F-4B30-013A-035D-92957DB6E220}"/>
                </a:ext>
              </a:extLst>
            </p:cNvPr>
            <p:cNvGrpSpPr/>
            <p:nvPr/>
          </p:nvGrpSpPr>
          <p:grpSpPr>
            <a:xfrm>
              <a:off x="8315480" y="2249424"/>
              <a:ext cx="287768" cy="243839"/>
              <a:chOff x="2971800" y="1847088"/>
              <a:chExt cx="265176" cy="640080"/>
            </a:xfrm>
          </p:grpSpPr>
          <p:cxnSp>
            <p:nvCxnSpPr>
              <p:cNvPr id="129" name="Straight Connector 128">
                <a:extLst>
                  <a:ext uri="{FF2B5EF4-FFF2-40B4-BE49-F238E27FC236}">
                    <a16:creationId xmlns:a16="http://schemas.microsoft.com/office/drawing/2014/main" id="{3F11FCB4-0447-2D00-9576-65F24DE84993}"/>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470532B4-E46E-7405-E64D-0479EF8A3CCB}"/>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31B8C6F-BEAD-EAFF-CE31-5DDA9B52C3BD}"/>
                </a:ext>
              </a:extLst>
            </p:cNvPr>
            <p:cNvGrpSpPr/>
            <p:nvPr/>
          </p:nvGrpSpPr>
          <p:grpSpPr>
            <a:xfrm flipV="1">
              <a:off x="9733361" y="2498936"/>
              <a:ext cx="227767" cy="371718"/>
              <a:chOff x="2971800" y="2032427"/>
              <a:chExt cx="194214" cy="454741"/>
            </a:xfrm>
          </p:grpSpPr>
          <p:cxnSp>
            <p:nvCxnSpPr>
              <p:cNvPr id="63" name="Straight Connector 62">
                <a:extLst>
                  <a:ext uri="{FF2B5EF4-FFF2-40B4-BE49-F238E27FC236}">
                    <a16:creationId xmlns:a16="http://schemas.microsoft.com/office/drawing/2014/main" id="{C0094C79-791E-B4DA-4204-E461872D54EC}"/>
                  </a:ext>
                </a:extLst>
              </p:cNvPr>
              <p:cNvCxnSpPr>
                <a:cxnSpLocks/>
              </p:cNvCxnSpPr>
              <p:nvPr/>
            </p:nvCxnSpPr>
            <p:spPr>
              <a:xfrm flipV="1">
                <a:off x="3085123" y="2213052"/>
                <a:ext cx="21261" cy="274116"/>
              </a:xfrm>
              <a:prstGeom prst="line">
                <a:avLst/>
              </a:prstGeom>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335C2638-AE8A-FC0B-F952-157E37FEDC8D}"/>
                  </a:ext>
                </a:extLst>
              </p:cNvPr>
              <p:cNvSpPr/>
              <p:nvPr/>
            </p:nvSpPr>
            <p:spPr>
              <a:xfrm flipV="1">
                <a:off x="2971800" y="2032427"/>
                <a:ext cx="194214" cy="211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2DCE8F99-ABBA-A0B8-0D4B-57AEE099C6E0}"/>
                </a:ext>
              </a:extLst>
            </p:cNvPr>
            <p:cNvGrpSpPr/>
            <p:nvPr/>
          </p:nvGrpSpPr>
          <p:grpSpPr>
            <a:xfrm rot="10800000">
              <a:off x="6990386" y="2498937"/>
              <a:ext cx="265812" cy="500439"/>
              <a:chOff x="2971800" y="1847088"/>
              <a:chExt cx="265176" cy="640080"/>
            </a:xfrm>
          </p:grpSpPr>
          <p:cxnSp>
            <p:nvCxnSpPr>
              <p:cNvPr id="61" name="Straight Connector 60">
                <a:extLst>
                  <a:ext uri="{FF2B5EF4-FFF2-40B4-BE49-F238E27FC236}">
                    <a16:creationId xmlns:a16="http://schemas.microsoft.com/office/drawing/2014/main" id="{1E18CE6F-5D5E-1495-A3A9-F6EC5EF298A4}"/>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ADA2AE60-1D8B-240C-B298-51C3B6011C2D}"/>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247B8773-5989-889C-D98D-E62575D07464}"/>
                </a:ext>
              </a:extLst>
            </p:cNvPr>
            <p:cNvGrpSpPr/>
            <p:nvPr/>
          </p:nvGrpSpPr>
          <p:grpSpPr>
            <a:xfrm rot="10800000">
              <a:off x="5737898" y="2510443"/>
              <a:ext cx="192974" cy="289603"/>
              <a:chOff x="2971800" y="1847088"/>
              <a:chExt cx="265176" cy="640080"/>
            </a:xfrm>
          </p:grpSpPr>
          <p:cxnSp>
            <p:nvCxnSpPr>
              <p:cNvPr id="59" name="Straight Connector 58">
                <a:extLst>
                  <a:ext uri="{FF2B5EF4-FFF2-40B4-BE49-F238E27FC236}">
                    <a16:creationId xmlns:a16="http://schemas.microsoft.com/office/drawing/2014/main" id="{2601ABA4-2FF4-5412-C537-E4D1DFB7FEEF}"/>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6951B48-B756-C18F-B23C-79BA610A95FC}"/>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85FEE8B-3759-4F44-5DED-A07DB9364452}"/>
                </a:ext>
              </a:extLst>
            </p:cNvPr>
            <p:cNvGrpSpPr/>
            <p:nvPr/>
          </p:nvGrpSpPr>
          <p:grpSpPr>
            <a:xfrm rot="10800000" flipV="1">
              <a:off x="4284507" y="2078152"/>
              <a:ext cx="214607" cy="392316"/>
              <a:chOff x="2971800" y="1847088"/>
              <a:chExt cx="265176" cy="640080"/>
            </a:xfrm>
          </p:grpSpPr>
          <p:cxnSp>
            <p:nvCxnSpPr>
              <p:cNvPr id="57" name="Straight Connector 56">
                <a:extLst>
                  <a:ext uri="{FF2B5EF4-FFF2-40B4-BE49-F238E27FC236}">
                    <a16:creationId xmlns:a16="http://schemas.microsoft.com/office/drawing/2014/main" id="{EC4BC82D-8F69-D495-4196-AA3AA477C393}"/>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164DE968-8269-371D-0924-F1B07AAE7386}"/>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a:extLst>
              <a:ext uri="{FF2B5EF4-FFF2-40B4-BE49-F238E27FC236}">
                <a16:creationId xmlns:a16="http://schemas.microsoft.com/office/drawing/2014/main" id="{7BAD9A85-D069-E790-F4F3-6D45F88741C2}"/>
              </a:ext>
            </a:extLst>
          </p:cNvPr>
          <p:cNvGrpSpPr/>
          <p:nvPr/>
        </p:nvGrpSpPr>
        <p:grpSpPr>
          <a:xfrm flipH="1">
            <a:off x="2913629" y="3909757"/>
            <a:ext cx="7047492" cy="989729"/>
            <a:chOff x="2971801" y="2032427"/>
            <a:chExt cx="7072541" cy="989729"/>
          </a:xfrm>
        </p:grpSpPr>
        <p:grpSp>
          <p:nvGrpSpPr>
            <p:cNvPr id="134" name="Group 133">
              <a:extLst>
                <a:ext uri="{FF2B5EF4-FFF2-40B4-BE49-F238E27FC236}">
                  <a16:creationId xmlns:a16="http://schemas.microsoft.com/office/drawing/2014/main" id="{15662393-245E-6046-DFC8-C46D2B3A360D}"/>
                </a:ext>
              </a:extLst>
            </p:cNvPr>
            <p:cNvGrpSpPr/>
            <p:nvPr/>
          </p:nvGrpSpPr>
          <p:grpSpPr>
            <a:xfrm>
              <a:off x="2971801" y="2032427"/>
              <a:ext cx="177018" cy="454741"/>
              <a:chOff x="2971801" y="2032427"/>
              <a:chExt cx="177018" cy="454741"/>
            </a:xfrm>
          </p:grpSpPr>
          <p:cxnSp>
            <p:nvCxnSpPr>
              <p:cNvPr id="150" name="Straight Connector 149">
                <a:extLst>
                  <a:ext uri="{FF2B5EF4-FFF2-40B4-BE49-F238E27FC236}">
                    <a16:creationId xmlns:a16="http://schemas.microsoft.com/office/drawing/2014/main" id="{B27D7169-C34E-C9B9-9541-6FD89559FA53}"/>
                  </a:ext>
                </a:extLst>
              </p:cNvPr>
              <p:cNvCxnSpPr>
                <a:cxnSpLocks/>
              </p:cNvCxnSpPr>
              <p:nvPr/>
            </p:nvCxnSpPr>
            <p:spPr>
              <a:xfrm flipV="1">
                <a:off x="3024546" y="2235904"/>
                <a:ext cx="6584" cy="251264"/>
              </a:xfrm>
              <a:prstGeom prst="line">
                <a:avLst/>
              </a:prstGeom>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C35E7166-793A-0B88-6E45-9D3726451C51}"/>
                  </a:ext>
                </a:extLst>
              </p:cNvPr>
              <p:cNvSpPr/>
              <p:nvPr/>
            </p:nvSpPr>
            <p:spPr>
              <a:xfrm flipV="1">
                <a:off x="2971801" y="2032427"/>
                <a:ext cx="177018" cy="23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42950A97-2E9F-00EC-050B-D5F1A64C7AD4}"/>
                </a:ext>
              </a:extLst>
            </p:cNvPr>
            <p:cNvGrpSpPr/>
            <p:nvPr/>
          </p:nvGrpSpPr>
          <p:grpSpPr>
            <a:xfrm>
              <a:off x="8315480" y="2249424"/>
              <a:ext cx="287768" cy="243839"/>
              <a:chOff x="2971800" y="1847088"/>
              <a:chExt cx="265176" cy="640080"/>
            </a:xfrm>
          </p:grpSpPr>
          <p:cxnSp>
            <p:nvCxnSpPr>
              <p:cNvPr id="148" name="Straight Connector 147">
                <a:extLst>
                  <a:ext uri="{FF2B5EF4-FFF2-40B4-BE49-F238E27FC236}">
                    <a16:creationId xmlns:a16="http://schemas.microsoft.com/office/drawing/2014/main" id="{14AA9A80-B16D-E7F9-BDA1-CC9C98495293}"/>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DF7DD5F1-1500-0040-A8FC-C6BF8C5934B5}"/>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2273FD3B-FECE-63D7-942D-6DC2CC120B3D}"/>
                </a:ext>
              </a:extLst>
            </p:cNvPr>
            <p:cNvGrpSpPr/>
            <p:nvPr/>
          </p:nvGrpSpPr>
          <p:grpSpPr>
            <a:xfrm flipV="1">
              <a:off x="9733354" y="2498937"/>
              <a:ext cx="310988" cy="523219"/>
              <a:chOff x="2971800" y="1847088"/>
              <a:chExt cx="265176" cy="640080"/>
            </a:xfrm>
          </p:grpSpPr>
          <p:cxnSp>
            <p:nvCxnSpPr>
              <p:cNvPr id="146" name="Straight Connector 145">
                <a:extLst>
                  <a:ext uri="{FF2B5EF4-FFF2-40B4-BE49-F238E27FC236}">
                    <a16:creationId xmlns:a16="http://schemas.microsoft.com/office/drawing/2014/main" id="{C1885D80-1296-3868-87EA-D70F7DD0066D}"/>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CB49258A-8828-1F52-C4C3-4B8CEBCAFA29}"/>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32DAA373-5EC0-1255-D4F8-4BF450431C2D}"/>
                </a:ext>
              </a:extLst>
            </p:cNvPr>
            <p:cNvGrpSpPr/>
            <p:nvPr/>
          </p:nvGrpSpPr>
          <p:grpSpPr>
            <a:xfrm rot="10800000">
              <a:off x="6990386" y="2498937"/>
              <a:ext cx="265812" cy="500439"/>
              <a:chOff x="2971800" y="1847088"/>
              <a:chExt cx="265176" cy="640080"/>
            </a:xfrm>
          </p:grpSpPr>
          <p:cxnSp>
            <p:nvCxnSpPr>
              <p:cNvPr id="144" name="Straight Connector 143">
                <a:extLst>
                  <a:ext uri="{FF2B5EF4-FFF2-40B4-BE49-F238E27FC236}">
                    <a16:creationId xmlns:a16="http://schemas.microsoft.com/office/drawing/2014/main" id="{4FCE2DE1-94ED-6A58-76AF-434AFC9F746D}"/>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AF93E45-DEF2-AA28-F1B6-D747D5064462}"/>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AF482CAB-16AD-E9FD-E75A-00FD78661535}"/>
                </a:ext>
              </a:extLst>
            </p:cNvPr>
            <p:cNvGrpSpPr/>
            <p:nvPr/>
          </p:nvGrpSpPr>
          <p:grpSpPr>
            <a:xfrm rot="10800000">
              <a:off x="5737898" y="2510443"/>
              <a:ext cx="192974" cy="289603"/>
              <a:chOff x="2971800" y="1847088"/>
              <a:chExt cx="265176" cy="640080"/>
            </a:xfrm>
          </p:grpSpPr>
          <p:cxnSp>
            <p:nvCxnSpPr>
              <p:cNvPr id="142" name="Straight Connector 141">
                <a:extLst>
                  <a:ext uri="{FF2B5EF4-FFF2-40B4-BE49-F238E27FC236}">
                    <a16:creationId xmlns:a16="http://schemas.microsoft.com/office/drawing/2014/main" id="{C11C3820-5ECB-99A6-BC40-C11DE6A83FFC}"/>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77220C04-60C4-3B5E-5346-ABC0025D1E87}"/>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00773EC7-B664-FA8D-577C-654E862900FF}"/>
                </a:ext>
              </a:extLst>
            </p:cNvPr>
            <p:cNvGrpSpPr/>
            <p:nvPr/>
          </p:nvGrpSpPr>
          <p:grpSpPr>
            <a:xfrm rot="10800000" flipV="1">
              <a:off x="4284507" y="2078152"/>
              <a:ext cx="214607" cy="392316"/>
              <a:chOff x="2971800" y="1847088"/>
              <a:chExt cx="265176" cy="640080"/>
            </a:xfrm>
          </p:grpSpPr>
          <p:cxnSp>
            <p:nvCxnSpPr>
              <p:cNvPr id="140" name="Straight Connector 139">
                <a:extLst>
                  <a:ext uri="{FF2B5EF4-FFF2-40B4-BE49-F238E27FC236}">
                    <a16:creationId xmlns:a16="http://schemas.microsoft.com/office/drawing/2014/main" id="{889A1432-D51D-CF3C-D598-92BA8A14CD8C}"/>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DA62F3B9-1A86-83D5-5170-8782046F7324}"/>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D41A68CF-6C98-AF59-AB6D-395BD889FB74}"/>
              </a:ext>
            </a:extLst>
          </p:cNvPr>
          <p:cNvGrpSpPr/>
          <p:nvPr/>
        </p:nvGrpSpPr>
        <p:grpSpPr>
          <a:xfrm flipH="1">
            <a:off x="2940881" y="4856170"/>
            <a:ext cx="7097380" cy="944004"/>
            <a:chOff x="4284507" y="2078152"/>
            <a:chExt cx="7122607" cy="944004"/>
          </a:xfrm>
        </p:grpSpPr>
        <p:grpSp>
          <p:nvGrpSpPr>
            <p:cNvPr id="156" name="Group 155">
              <a:extLst>
                <a:ext uri="{FF2B5EF4-FFF2-40B4-BE49-F238E27FC236}">
                  <a16:creationId xmlns:a16="http://schemas.microsoft.com/office/drawing/2014/main" id="{5FF98A36-2EE8-A911-4A7E-F1938250CBB0}"/>
                </a:ext>
              </a:extLst>
            </p:cNvPr>
            <p:cNvGrpSpPr/>
            <p:nvPr/>
          </p:nvGrpSpPr>
          <p:grpSpPr>
            <a:xfrm>
              <a:off x="11230096" y="2546800"/>
              <a:ext cx="177018" cy="453075"/>
              <a:chOff x="11230096" y="2546800"/>
              <a:chExt cx="177018" cy="453075"/>
            </a:xfrm>
          </p:grpSpPr>
          <p:cxnSp>
            <p:nvCxnSpPr>
              <p:cNvPr id="172" name="Straight Connector 171">
                <a:extLst>
                  <a:ext uri="{FF2B5EF4-FFF2-40B4-BE49-F238E27FC236}">
                    <a16:creationId xmlns:a16="http://schemas.microsoft.com/office/drawing/2014/main" id="{3D3E453C-7B50-588E-8BCD-5C6E8462DE56}"/>
                  </a:ext>
                </a:extLst>
              </p:cNvPr>
              <p:cNvCxnSpPr>
                <a:cxnSpLocks/>
              </p:cNvCxnSpPr>
              <p:nvPr/>
            </p:nvCxnSpPr>
            <p:spPr>
              <a:xfrm flipV="1">
                <a:off x="11338455" y="2546800"/>
                <a:ext cx="6584" cy="251264"/>
              </a:xfrm>
              <a:prstGeom prst="line">
                <a:avLst/>
              </a:prstGeom>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20B07E28-23A1-63B8-540F-130AA7B5DE47}"/>
                  </a:ext>
                </a:extLst>
              </p:cNvPr>
              <p:cNvSpPr/>
              <p:nvPr/>
            </p:nvSpPr>
            <p:spPr>
              <a:xfrm flipV="1">
                <a:off x="11230096" y="2761487"/>
                <a:ext cx="177018" cy="238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DFB8C130-4F45-BE94-B4B9-297A82973352}"/>
                </a:ext>
              </a:extLst>
            </p:cNvPr>
            <p:cNvGrpSpPr/>
            <p:nvPr/>
          </p:nvGrpSpPr>
          <p:grpSpPr>
            <a:xfrm>
              <a:off x="8315480" y="2249424"/>
              <a:ext cx="287768" cy="243839"/>
              <a:chOff x="2971800" y="1847088"/>
              <a:chExt cx="265176" cy="640080"/>
            </a:xfrm>
          </p:grpSpPr>
          <p:cxnSp>
            <p:nvCxnSpPr>
              <p:cNvPr id="170" name="Straight Connector 169">
                <a:extLst>
                  <a:ext uri="{FF2B5EF4-FFF2-40B4-BE49-F238E27FC236}">
                    <a16:creationId xmlns:a16="http://schemas.microsoft.com/office/drawing/2014/main" id="{D00FC379-5A00-E042-71CE-254DAE645418}"/>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AF5C8E85-950C-EFA7-20EE-89FA0795BE04}"/>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D91ADC66-8EE1-A10E-8DFC-F33326982884}"/>
                </a:ext>
              </a:extLst>
            </p:cNvPr>
            <p:cNvGrpSpPr/>
            <p:nvPr/>
          </p:nvGrpSpPr>
          <p:grpSpPr>
            <a:xfrm flipV="1">
              <a:off x="9733354" y="2498937"/>
              <a:ext cx="310988" cy="523219"/>
              <a:chOff x="2971800" y="1847088"/>
              <a:chExt cx="265176" cy="640080"/>
            </a:xfrm>
          </p:grpSpPr>
          <p:cxnSp>
            <p:nvCxnSpPr>
              <p:cNvPr id="168" name="Straight Connector 167">
                <a:extLst>
                  <a:ext uri="{FF2B5EF4-FFF2-40B4-BE49-F238E27FC236}">
                    <a16:creationId xmlns:a16="http://schemas.microsoft.com/office/drawing/2014/main" id="{328A7221-6393-762C-5D22-D39E11912401}"/>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30A18FAD-3051-7D70-80A4-2CE7F242505B}"/>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D468562A-2DAF-3ED1-4762-62D7592DD112}"/>
                </a:ext>
              </a:extLst>
            </p:cNvPr>
            <p:cNvGrpSpPr/>
            <p:nvPr/>
          </p:nvGrpSpPr>
          <p:grpSpPr>
            <a:xfrm rot="10800000">
              <a:off x="6990386" y="2498937"/>
              <a:ext cx="265812" cy="500439"/>
              <a:chOff x="2971800" y="1847088"/>
              <a:chExt cx="265176" cy="640080"/>
            </a:xfrm>
          </p:grpSpPr>
          <p:cxnSp>
            <p:nvCxnSpPr>
              <p:cNvPr id="166" name="Straight Connector 165">
                <a:extLst>
                  <a:ext uri="{FF2B5EF4-FFF2-40B4-BE49-F238E27FC236}">
                    <a16:creationId xmlns:a16="http://schemas.microsoft.com/office/drawing/2014/main" id="{5F76F953-3C1A-0234-B180-093D4B364BD8}"/>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67" name="Oval 166">
                <a:extLst>
                  <a:ext uri="{FF2B5EF4-FFF2-40B4-BE49-F238E27FC236}">
                    <a16:creationId xmlns:a16="http://schemas.microsoft.com/office/drawing/2014/main" id="{D83F8CDD-F529-FB1B-F67B-BBCDA513662C}"/>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001A0199-719A-1678-0832-ACA0674CCF22}"/>
                </a:ext>
              </a:extLst>
            </p:cNvPr>
            <p:cNvGrpSpPr/>
            <p:nvPr/>
          </p:nvGrpSpPr>
          <p:grpSpPr>
            <a:xfrm rot="10800000">
              <a:off x="5737898" y="2510443"/>
              <a:ext cx="192974" cy="289603"/>
              <a:chOff x="2971800" y="1847088"/>
              <a:chExt cx="265176" cy="640080"/>
            </a:xfrm>
          </p:grpSpPr>
          <p:cxnSp>
            <p:nvCxnSpPr>
              <p:cNvPr id="164" name="Straight Connector 163">
                <a:extLst>
                  <a:ext uri="{FF2B5EF4-FFF2-40B4-BE49-F238E27FC236}">
                    <a16:creationId xmlns:a16="http://schemas.microsoft.com/office/drawing/2014/main" id="{2DE49FF6-97CF-0691-C632-089660671A0D}"/>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769B6CDC-9D64-5C6A-B84E-205CE6CF8933}"/>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98FBCF12-C2E4-F279-F179-E85653CC5620}"/>
                </a:ext>
              </a:extLst>
            </p:cNvPr>
            <p:cNvGrpSpPr/>
            <p:nvPr/>
          </p:nvGrpSpPr>
          <p:grpSpPr>
            <a:xfrm rot="10800000" flipV="1">
              <a:off x="4284507" y="2078152"/>
              <a:ext cx="214607" cy="392316"/>
              <a:chOff x="2971800" y="1847088"/>
              <a:chExt cx="265176" cy="640080"/>
            </a:xfrm>
          </p:grpSpPr>
          <p:cxnSp>
            <p:nvCxnSpPr>
              <p:cNvPr id="162" name="Straight Connector 161">
                <a:extLst>
                  <a:ext uri="{FF2B5EF4-FFF2-40B4-BE49-F238E27FC236}">
                    <a16:creationId xmlns:a16="http://schemas.microsoft.com/office/drawing/2014/main" id="{C8146F13-D75D-8418-2BD7-1969A5F60D86}"/>
                  </a:ext>
                </a:extLst>
              </p:cNvPr>
              <p:cNvCxnSpPr/>
              <p:nvPr/>
            </p:nvCxnSpPr>
            <p:spPr>
              <a:xfrm flipV="1">
                <a:off x="3116311" y="1975104"/>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4C0D8A0A-480C-2C42-308F-29FB42922309}"/>
                  </a:ext>
                </a:extLst>
              </p:cNvPr>
              <p:cNvSpPr/>
              <p:nvPr/>
            </p:nvSpPr>
            <p:spPr>
              <a:xfrm>
                <a:off x="2971800" y="1847088"/>
                <a:ext cx="265176" cy="185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Freeform: Shape 174">
            <a:extLst>
              <a:ext uri="{FF2B5EF4-FFF2-40B4-BE49-F238E27FC236}">
                <a16:creationId xmlns:a16="http://schemas.microsoft.com/office/drawing/2014/main" id="{C55E1A1F-AED6-ECDB-CA6B-5A5FD8BB3812}"/>
              </a:ext>
            </a:extLst>
          </p:cNvPr>
          <p:cNvSpPr/>
          <p:nvPr/>
        </p:nvSpPr>
        <p:spPr>
          <a:xfrm>
            <a:off x="2414016" y="1953132"/>
            <a:ext cx="8101584" cy="1101523"/>
          </a:xfrm>
          <a:custGeom>
            <a:avLst/>
            <a:gdLst>
              <a:gd name="connsiteX0" fmla="*/ 0 w 8101584"/>
              <a:gd name="connsiteY0" fmla="*/ 460884 h 1101523"/>
              <a:gd name="connsiteX1" fmla="*/ 694944 w 8101584"/>
              <a:gd name="connsiteY1" fmla="*/ 3684 h 1101523"/>
              <a:gd name="connsiteX2" fmla="*/ 2194560 w 8101584"/>
              <a:gd name="connsiteY2" fmla="*/ 278004 h 1101523"/>
              <a:gd name="connsiteX3" fmla="*/ 3419856 w 8101584"/>
              <a:gd name="connsiteY3" fmla="*/ 844932 h 1101523"/>
              <a:gd name="connsiteX4" fmla="*/ 4809744 w 8101584"/>
              <a:gd name="connsiteY4" fmla="*/ 972948 h 1101523"/>
              <a:gd name="connsiteX5" fmla="*/ 5998464 w 8101584"/>
              <a:gd name="connsiteY5" fmla="*/ 351156 h 1101523"/>
              <a:gd name="connsiteX6" fmla="*/ 6656832 w 8101584"/>
              <a:gd name="connsiteY6" fmla="*/ 662052 h 1101523"/>
              <a:gd name="connsiteX7" fmla="*/ 7479792 w 8101584"/>
              <a:gd name="connsiteY7" fmla="*/ 1100964 h 1101523"/>
              <a:gd name="connsiteX8" fmla="*/ 8101584 w 8101584"/>
              <a:gd name="connsiteY8" fmla="*/ 735204 h 110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1584" h="1101523">
                <a:moveTo>
                  <a:pt x="0" y="460884"/>
                </a:moveTo>
                <a:cubicBezTo>
                  <a:pt x="164592" y="247524"/>
                  <a:pt x="329184" y="34164"/>
                  <a:pt x="694944" y="3684"/>
                </a:cubicBezTo>
                <a:cubicBezTo>
                  <a:pt x="1060704" y="-26796"/>
                  <a:pt x="1740408" y="137796"/>
                  <a:pt x="2194560" y="278004"/>
                </a:cubicBezTo>
                <a:cubicBezTo>
                  <a:pt x="2648712" y="418212"/>
                  <a:pt x="2983992" y="729108"/>
                  <a:pt x="3419856" y="844932"/>
                </a:cubicBezTo>
                <a:cubicBezTo>
                  <a:pt x="3855720" y="960756"/>
                  <a:pt x="4379976" y="1055244"/>
                  <a:pt x="4809744" y="972948"/>
                </a:cubicBezTo>
                <a:cubicBezTo>
                  <a:pt x="5239512" y="890652"/>
                  <a:pt x="5690616" y="402972"/>
                  <a:pt x="5998464" y="351156"/>
                </a:cubicBezTo>
                <a:cubicBezTo>
                  <a:pt x="6306312" y="299340"/>
                  <a:pt x="6656832" y="662052"/>
                  <a:pt x="6656832" y="662052"/>
                </a:cubicBezTo>
                <a:cubicBezTo>
                  <a:pt x="6903720" y="787020"/>
                  <a:pt x="7239000" y="1088772"/>
                  <a:pt x="7479792" y="1100964"/>
                </a:cubicBezTo>
                <a:cubicBezTo>
                  <a:pt x="7720584" y="1113156"/>
                  <a:pt x="7911084" y="924180"/>
                  <a:pt x="8101584" y="735204"/>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5DC08009-3B7C-53D9-0EF7-2B497E0E735D}"/>
              </a:ext>
            </a:extLst>
          </p:cNvPr>
          <p:cNvGrpSpPr/>
          <p:nvPr/>
        </p:nvGrpSpPr>
        <p:grpSpPr>
          <a:xfrm>
            <a:off x="463096" y="1199219"/>
            <a:ext cx="2450533" cy="736973"/>
            <a:chOff x="463096" y="1199219"/>
            <a:chExt cx="2450533" cy="736973"/>
          </a:xfrm>
        </p:grpSpPr>
        <p:sp>
          <p:nvSpPr>
            <p:cNvPr id="176" name="TextBox 175">
              <a:extLst>
                <a:ext uri="{FF2B5EF4-FFF2-40B4-BE49-F238E27FC236}">
                  <a16:creationId xmlns:a16="http://schemas.microsoft.com/office/drawing/2014/main" id="{02F346FA-0961-ABC1-6E15-9F6F7DE057C4}"/>
                </a:ext>
              </a:extLst>
            </p:cNvPr>
            <p:cNvSpPr txBox="1"/>
            <p:nvPr/>
          </p:nvSpPr>
          <p:spPr>
            <a:xfrm>
              <a:off x="463096" y="1199219"/>
              <a:ext cx="2199769" cy="369332"/>
            </a:xfrm>
            <a:prstGeom prst="rect">
              <a:avLst/>
            </a:prstGeom>
            <a:noFill/>
          </p:spPr>
          <p:txBody>
            <a:bodyPr wrap="none" rtlCol="0">
              <a:spAutoFit/>
            </a:bodyPr>
            <a:lstStyle/>
            <a:p>
              <a:r>
                <a:rPr lang="en-US" dirty="0">
                  <a:solidFill>
                    <a:srgbClr val="FF0000"/>
                  </a:solidFill>
                </a:rPr>
                <a:t>% concentration level</a:t>
              </a:r>
            </a:p>
          </p:txBody>
        </p:sp>
        <p:cxnSp>
          <p:nvCxnSpPr>
            <p:cNvPr id="178" name="Straight Arrow Connector 177">
              <a:extLst>
                <a:ext uri="{FF2B5EF4-FFF2-40B4-BE49-F238E27FC236}">
                  <a16:creationId xmlns:a16="http://schemas.microsoft.com/office/drawing/2014/main" id="{CB2D0035-C6D3-25A3-8DC1-426C20EFC98A}"/>
                </a:ext>
              </a:extLst>
            </p:cNvPr>
            <p:cNvCxnSpPr/>
            <p:nvPr/>
          </p:nvCxnSpPr>
          <p:spPr>
            <a:xfrm>
              <a:off x="1799788" y="1575778"/>
              <a:ext cx="1113841" cy="360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CFCD9B07-5A82-A23F-EB89-875820C56741}"/>
              </a:ext>
            </a:extLst>
          </p:cNvPr>
          <p:cNvSpPr txBox="1"/>
          <p:nvPr/>
        </p:nvSpPr>
        <p:spPr>
          <a:xfrm>
            <a:off x="144943" y="436211"/>
            <a:ext cx="2659511" cy="923330"/>
          </a:xfrm>
          <a:prstGeom prst="rect">
            <a:avLst/>
          </a:prstGeom>
          <a:noFill/>
        </p:spPr>
        <p:txBody>
          <a:bodyPr wrap="none" rtlCol="0">
            <a:spAutoFit/>
          </a:bodyPr>
          <a:lstStyle/>
          <a:p>
            <a:pPr algn="ctr"/>
            <a:r>
              <a:rPr lang="en-US" dirty="0">
                <a:solidFill>
                  <a:srgbClr val="C00000"/>
                </a:solidFill>
              </a:rPr>
              <a:t>Each % measurement</a:t>
            </a:r>
          </a:p>
          <a:p>
            <a:pPr algn="ctr"/>
            <a:r>
              <a:rPr lang="en-US" dirty="0">
                <a:solidFill>
                  <a:srgbClr val="C00000"/>
                </a:solidFill>
              </a:rPr>
              <a:t>is a RV because of random</a:t>
            </a:r>
          </a:p>
          <a:p>
            <a:pPr algn="ctr"/>
            <a:r>
              <a:rPr lang="en-US" dirty="0">
                <a:solidFill>
                  <a:srgbClr val="C00000"/>
                </a:solidFill>
              </a:rPr>
              <a:t>error </a:t>
            </a:r>
          </a:p>
        </p:txBody>
      </p:sp>
      <p:sp>
        <p:nvSpPr>
          <p:cNvPr id="183" name="TextBox 182">
            <a:extLst>
              <a:ext uri="{FF2B5EF4-FFF2-40B4-BE49-F238E27FC236}">
                <a16:creationId xmlns:a16="http://schemas.microsoft.com/office/drawing/2014/main" id="{C75F8DE6-0649-723D-3429-3FFCBBCE550F}"/>
              </a:ext>
            </a:extLst>
          </p:cNvPr>
          <p:cNvSpPr txBox="1"/>
          <p:nvPr/>
        </p:nvSpPr>
        <p:spPr>
          <a:xfrm>
            <a:off x="987552" y="2147278"/>
            <a:ext cx="952505" cy="646331"/>
          </a:xfrm>
          <a:prstGeom prst="rect">
            <a:avLst/>
          </a:prstGeom>
          <a:solidFill>
            <a:schemeClr val="bg1"/>
          </a:solidFill>
        </p:spPr>
        <p:txBody>
          <a:bodyPr wrap="none" rtlCol="0">
            <a:spAutoFit/>
          </a:bodyPr>
          <a:lstStyle/>
          <a:p>
            <a:r>
              <a:rPr lang="en-US" sz="3600" b="1" dirty="0"/>
              <a:t>  x</a:t>
            </a:r>
            <a:r>
              <a:rPr lang="en-US" sz="3600" b="1" baseline="30000" dirty="0"/>
              <a:t>(1)</a:t>
            </a:r>
            <a:endParaRPr lang="en-US" sz="3600" b="1" dirty="0"/>
          </a:p>
        </p:txBody>
      </p:sp>
      <p:sp>
        <p:nvSpPr>
          <p:cNvPr id="184" name="TextBox 183">
            <a:extLst>
              <a:ext uri="{FF2B5EF4-FFF2-40B4-BE49-F238E27FC236}">
                <a16:creationId xmlns:a16="http://schemas.microsoft.com/office/drawing/2014/main" id="{892FA47F-2DA7-93BB-422F-8353DE197AD3}"/>
              </a:ext>
            </a:extLst>
          </p:cNvPr>
          <p:cNvSpPr txBox="1"/>
          <p:nvPr/>
        </p:nvSpPr>
        <p:spPr>
          <a:xfrm>
            <a:off x="975529" y="2956125"/>
            <a:ext cx="952505" cy="646331"/>
          </a:xfrm>
          <a:prstGeom prst="rect">
            <a:avLst/>
          </a:prstGeom>
          <a:solidFill>
            <a:schemeClr val="bg1"/>
          </a:solidFill>
        </p:spPr>
        <p:txBody>
          <a:bodyPr wrap="none" rtlCol="0">
            <a:spAutoFit/>
          </a:bodyPr>
          <a:lstStyle/>
          <a:p>
            <a:r>
              <a:rPr lang="en-US" sz="3600" b="1" dirty="0"/>
              <a:t>  x</a:t>
            </a:r>
            <a:r>
              <a:rPr lang="en-US" sz="3600" b="1" baseline="30000" dirty="0"/>
              <a:t>(2)</a:t>
            </a:r>
            <a:endParaRPr lang="en-US" sz="3600" b="1" dirty="0"/>
          </a:p>
        </p:txBody>
      </p:sp>
      <p:sp>
        <p:nvSpPr>
          <p:cNvPr id="185" name="TextBox 184">
            <a:extLst>
              <a:ext uri="{FF2B5EF4-FFF2-40B4-BE49-F238E27FC236}">
                <a16:creationId xmlns:a16="http://schemas.microsoft.com/office/drawing/2014/main" id="{CC874494-6EAA-C909-DDA2-33E60E3CB790}"/>
              </a:ext>
            </a:extLst>
          </p:cNvPr>
          <p:cNvSpPr txBox="1"/>
          <p:nvPr/>
        </p:nvSpPr>
        <p:spPr>
          <a:xfrm>
            <a:off x="1000082" y="3874700"/>
            <a:ext cx="952505" cy="646331"/>
          </a:xfrm>
          <a:prstGeom prst="rect">
            <a:avLst/>
          </a:prstGeom>
          <a:solidFill>
            <a:schemeClr val="bg1"/>
          </a:solidFill>
        </p:spPr>
        <p:txBody>
          <a:bodyPr wrap="none" rtlCol="0">
            <a:spAutoFit/>
          </a:bodyPr>
          <a:lstStyle/>
          <a:p>
            <a:r>
              <a:rPr lang="en-US" sz="3600" b="1" dirty="0"/>
              <a:t>  x</a:t>
            </a:r>
            <a:r>
              <a:rPr lang="en-US" sz="3600" b="1" baseline="30000" dirty="0"/>
              <a:t>(3)</a:t>
            </a:r>
            <a:endParaRPr lang="en-US" sz="3600" b="1" dirty="0"/>
          </a:p>
        </p:txBody>
      </p:sp>
      <p:sp>
        <p:nvSpPr>
          <p:cNvPr id="186" name="TextBox 185">
            <a:extLst>
              <a:ext uri="{FF2B5EF4-FFF2-40B4-BE49-F238E27FC236}">
                <a16:creationId xmlns:a16="http://schemas.microsoft.com/office/drawing/2014/main" id="{BAC8E85E-F5B4-238A-3556-AC700FDE02CD}"/>
              </a:ext>
            </a:extLst>
          </p:cNvPr>
          <p:cNvSpPr txBox="1"/>
          <p:nvPr/>
        </p:nvSpPr>
        <p:spPr>
          <a:xfrm>
            <a:off x="1024635" y="4793275"/>
            <a:ext cx="952505" cy="646331"/>
          </a:xfrm>
          <a:prstGeom prst="rect">
            <a:avLst/>
          </a:prstGeom>
          <a:solidFill>
            <a:schemeClr val="bg1"/>
          </a:solidFill>
        </p:spPr>
        <p:txBody>
          <a:bodyPr wrap="none" rtlCol="0">
            <a:spAutoFit/>
          </a:bodyPr>
          <a:lstStyle/>
          <a:p>
            <a:r>
              <a:rPr lang="en-US" sz="3600" b="1" dirty="0"/>
              <a:t>  x</a:t>
            </a:r>
            <a:r>
              <a:rPr lang="en-US" sz="3600" b="1" baseline="30000" dirty="0"/>
              <a:t>(4)</a:t>
            </a:r>
            <a:endParaRPr lang="en-US" sz="3600" b="1" dirty="0"/>
          </a:p>
        </p:txBody>
      </p:sp>
      <p:sp>
        <p:nvSpPr>
          <p:cNvPr id="187" name="TextBox 186">
            <a:extLst>
              <a:ext uri="{FF2B5EF4-FFF2-40B4-BE49-F238E27FC236}">
                <a16:creationId xmlns:a16="http://schemas.microsoft.com/office/drawing/2014/main" id="{E60C7A83-4376-DBD9-73FF-C5AB06FECAAE}"/>
              </a:ext>
            </a:extLst>
          </p:cNvPr>
          <p:cNvSpPr txBox="1"/>
          <p:nvPr/>
        </p:nvSpPr>
        <p:spPr>
          <a:xfrm>
            <a:off x="2929011" y="2040321"/>
            <a:ext cx="788999" cy="461665"/>
          </a:xfrm>
          <a:prstGeom prst="rect">
            <a:avLst/>
          </a:prstGeom>
          <a:noFill/>
        </p:spPr>
        <p:txBody>
          <a:bodyPr wrap="none" rtlCol="0">
            <a:spAutoFit/>
          </a:bodyPr>
          <a:lstStyle/>
          <a:p>
            <a:r>
              <a:rPr lang="en-US" sz="2400" dirty="0"/>
              <a:t>  x</a:t>
            </a:r>
            <a:r>
              <a:rPr lang="en-US" sz="2400" baseline="-25000" dirty="0"/>
              <a:t>1</a:t>
            </a:r>
            <a:r>
              <a:rPr lang="en-US" sz="2400" baseline="30000" dirty="0"/>
              <a:t>(1)</a:t>
            </a:r>
            <a:endParaRPr lang="en-US" sz="2400" dirty="0"/>
          </a:p>
        </p:txBody>
      </p:sp>
      <p:sp>
        <p:nvSpPr>
          <p:cNvPr id="188" name="TextBox 187">
            <a:extLst>
              <a:ext uri="{FF2B5EF4-FFF2-40B4-BE49-F238E27FC236}">
                <a16:creationId xmlns:a16="http://schemas.microsoft.com/office/drawing/2014/main" id="{9B266DF9-2A1C-9264-5D5F-2D1C9C15399A}"/>
              </a:ext>
            </a:extLst>
          </p:cNvPr>
          <p:cNvSpPr txBox="1"/>
          <p:nvPr/>
        </p:nvSpPr>
        <p:spPr>
          <a:xfrm>
            <a:off x="4285206" y="2045045"/>
            <a:ext cx="788999" cy="461665"/>
          </a:xfrm>
          <a:prstGeom prst="rect">
            <a:avLst/>
          </a:prstGeom>
          <a:noFill/>
        </p:spPr>
        <p:txBody>
          <a:bodyPr wrap="none" rtlCol="0">
            <a:spAutoFit/>
          </a:bodyPr>
          <a:lstStyle/>
          <a:p>
            <a:r>
              <a:rPr lang="en-US" sz="2400" dirty="0"/>
              <a:t>  x</a:t>
            </a:r>
            <a:r>
              <a:rPr lang="en-US" sz="2400" baseline="-25000" dirty="0"/>
              <a:t>2</a:t>
            </a:r>
            <a:r>
              <a:rPr lang="en-US" sz="2400" baseline="30000" dirty="0"/>
              <a:t>(1)</a:t>
            </a:r>
            <a:endParaRPr lang="en-US" sz="2400" dirty="0"/>
          </a:p>
        </p:txBody>
      </p:sp>
      <p:sp>
        <p:nvSpPr>
          <p:cNvPr id="189" name="TextBox 188">
            <a:extLst>
              <a:ext uri="{FF2B5EF4-FFF2-40B4-BE49-F238E27FC236}">
                <a16:creationId xmlns:a16="http://schemas.microsoft.com/office/drawing/2014/main" id="{AD618ADA-DCBB-5CCF-CE0E-2935307BD303}"/>
              </a:ext>
            </a:extLst>
          </p:cNvPr>
          <p:cNvSpPr txBox="1"/>
          <p:nvPr/>
        </p:nvSpPr>
        <p:spPr>
          <a:xfrm>
            <a:off x="5641401" y="2049769"/>
            <a:ext cx="788999" cy="461665"/>
          </a:xfrm>
          <a:prstGeom prst="rect">
            <a:avLst/>
          </a:prstGeom>
          <a:noFill/>
        </p:spPr>
        <p:txBody>
          <a:bodyPr wrap="none" rtlCol="0">
            <a:spAutoFit/>
          </a:bodyPr>
          <a:lstStyle/>
          <a:p>
            <a:r>
              <a:rPr lang="en-US" sz="2400" dirty="0"/>
              <a:t>  x</a:t>
            </a:r>
            <a:r>
              <a:rPr lang="en-US" sz="2400" baseline="-25000" dirty="0"/>
              <a:t>3</a:t>
            </a:r>
            <a:r>
              <a:rPr lang="en-US" sz="2400" baseline="30000" dirty="0"/>
              <a:t>(1)</a:t>
            </a:r>
            <a:endParaRPr lang="en-US" sz="2400" dirty="0"/>
          </a:p>
        </p:txBody>
      </p:sp>
      <p:sp>
        <p:nvSpPr>
          <p:cNvPr id="190" name="TextBox 189">
            <a:extLst>
              <a:ext uri="{FF2B5EF4-FFF2-40B4-BE49-F238E27FC236}">
                <a16:creationId xmlns:a16="http://schemas.microsoft.com/office/drawing/2014/main" id="{C79397D7-8E10-AB40-3C20-EA0CD0E17D6B}"/>
              </a:ext>
            </a:extLst>
          </p:cNvPr>
          <p:cNvSpPr txBox="1"/>
          <p:nvPr/>
        </p:nvSpPr>
        <p:spPr>
          <a:xfrm>
            <a:off x="6997596" y="2054493"/>
            <a:ext cx="788999" cy="461665"/>
          </a:xfrm>
          <a:prstGeom prst="rect">
            <a:avLst/>
          </a:prstGeom>
          <a:noFill/>
        </p:spPr>
        <p:txBody>
          <a:bodyPr wrap="none" rtlCol="0">
            <a:spAutoFit/>
          </a:bodyPr>
          <a:lstStyle/>
          <a:p>
            <a:r>
              <a:rPr lang="en-US" sz="2400" dirty="0"/>
              <a:t>  x</a:t>
            </a:r>
            <a:r>
              <a:rPr lang="en-US" sz="2400" baseline="-25000" dirty="0"/>
              <a:t>4</a:t>
            </a:r>
            <a:r>
              <a:rPr lang="en-US" sz="2400" baseline="30000" dirty="0"/>
              <a:t>(1)</a:t>
            </a:r>
            <a:endParaRPr lang="en-US" sz="2400" dirty="0"/>
          </a:p>
        </p:txBody>
      </p:sp>
      <p:sp>
        <p:nvSpPr>
          <p:cNvPr id="191" name="TextBox 190">
            <a:extLst>
              <a:ext uri="{FF2B5EF4-FFF2-40B4-BE49-F238E27FC236}">
                <a16:creationId xmlns:a16="http://schemas.microsoft.com/office/drawing/2014/main" id="{0536CB73-AC75-D5E7-B074-A330D23410CA}"/>
              </a:ext>
            </a:extLst>
          </p:cNvPr>
          <p:cNvSpPr txBox="1"/>
          <p:nvPr/>
        </p:nvSpPr>
        <p:spPr>
          <a:xfrm>
            <a:off x="8353791" y="2059217"/>
            <a:ext cx="788999" cy="461665"/>
          </a:xfrm>
          <a:prstGeom prst="rect">
            <a:avLst/>
          </a:prstGeom>
          <a:noFill/>
        </p:spPr>
        <p:txBody>
          <a:bodyPr wrap="none" rtlCol="0">
            <a:spAutoFit/>
          </a:bodyPr>
          <a:lstStyle/>
          <a:p>
            <a:r>
              <a:rPr lang="en-US" sz="2400" dirty="0"/>
              <a:t>  x</a:t>
            </a:r>
            <a:r>
              <a:rPr lang="en-US" sz="2400" baseline="-25000" dirty="0"/>
              <a:t>5</a:t>
            </a:r>
            <a:r>
              <a:rPr lang="en-US" sz="2400" baseline="30000" dirty="0"/>
              <a:t>(1)</a:t>
            </a:r>
            <a:endParaRPr lang="en-US" sz="2400" dirty="0"/>
          </a:p>
        </p:txBody>
      </p:sp>
      <p:sp>
        <p:nvSpPr>
          <p:cNvPr id="192" name="TextBox 191">
            <a:extLst>
              <a:ext uri="{FF2B5EF4-FFF2-40B4-BE49-F238E27FC236}">
                <a16:creationId xmlns:a16="http://schemas.microsoft.com/office/drawing/2014/main" id="{A24C232C-F91A-50A6-4425-B855DCC20A7E}"/>
              </a:ext>
            </a:extLst>
          </p:cNvPr>
          <p:cNvSpPr txBox="1"/>
          <p:nvPr/>
        </p:nvSpPr>
        <p:spPr>
          <a:xfrm>
            <a:off x="9709986" y="2063941"/>
            <a:ext cx="684803" cy="461665"/>
          </a:xfrm>
          <a:prstGeom prst="rect">
            <a:avLst/>
          </a:prstGeom>
          <a:noFill/>
        </p:spPr>
        <p:txBody>
          <a:bodyPr wrap="none" rtlCol="0">
            <a:spAutoFit/>
          </a:bodyPr>
          <a:lstStyle/>
          <a:p>
            <a:r>
              <a:rPr lang="en-US" sz="2400" dirty="0"/>
              <a:t>  x</a:t>
            </a:r>
            <a:r>
              <a:rPr lang="en-US" sz="2400" baseline="30000" dirty="0"/>
              <a:t>(1)</a:t>
            </a:r>
            <a:endParaRPr lang="en-US" sz="2400" dirty="0"/>
          </a:p>
        </p:txBody>
      </p:sp>
      <p:sp>
        <p:nvSpPr>
          <p:cNvPr id="193" name="TextBox 192">
            <a:extLst>
              <a:ext uri="{FF2B5EF4-FFF2-40B4-BE49-F238E27FC236}">
                <a16:creationId xmlns:a16="http://schemas.microsoft.com/office/drawing/2014/main" id="{CCBA0369-E6CF-E4E8-9DFF-BC4FBC51A5E8}"/>
              </a:ext>
            </a:extLst>
          </p:cNvPr>
          <p:cNvSpPr txBox="1"/>
          <p:nvPr/>
        </p:nvSpPr>
        <p:spPr>
          <a:xfrm>
            <a:off x="995346" y="5439606"/>
            <a:ext cx="952505" cy="646331"/>
          </a:xfrm>
          <a:prstGeom prst="rect">
            <a:avLst/>
          </a:prstGeom>
          <a:solidFill>
            <a:schemeClr val="bg1"/>
          </a:solidFill>
        </p:spPr>
        <p:txBody>
          <a:bodyPr wrap="none" rtlCol="0">
            <a:spAutoFit/>
          </a:bodyPr>
          <a:lstStyle/>
          <a:p>
            <a:r>
              <a:rPr lang="en-US" sz="3600" b="1" dirty="0"/>
              <a:t>  x</a:t>
            </a:r>
            <a:r>
              <a:rPr lang="en-US" sz="3600" b="1" baseline="30000" dirty="0"/>
              <a:t>(5)</a:t>
            </a:r>
            <a:endParaRPr lang="en-US" sz="3600" b="1" dirty="0"/>
          </a:p>
        </p:txBody>
      </p:sp>
      <p:grpSp>
        <p:nvGrpSpPr>
          <p:cNvPr id="199" name="Group 198">
            <a:extLst>
              <a:ext uri="{FF2B5EF4-FFF2-40B4-BE49-F238E27FC236}">
                <a16:creationId xmlns:a16="http://schemas.microsoft.com/office/drawing/2014/main" id="{D258F9AA-7F28-64BE-A0D3-B79F6AE1D6A2}"/>
              </a:ext>
            </a:extLst>
          </p:cNvPr>
          <p:cNvGrpSpPr/>
          <p:nvPr/>
        </p:nvGrpSpPr>
        <p:grpSpPr>
          <a:xfrm>
            <a:off x="886560" y="1383885"/>
            <a:ext cx="11905488" cy="5644676"/>
            <a:chOff x="-565572" y="6379713"/>
            <a:chExt cx="12192000" cy="5943600"/>
          </a:xfrm>
        </p:grpSpPr>
        <p:pic>
          <p:nvPicPr>
            <p:cNvPr id="182" name="Picture 181" descr="Chart&#10;&#10;Description automatically generated">
              <a:extLst>
                <a:ext uri="{FF2B5EF4-FFF2-40B4-BE49-F238E27FC236}">
                  <a16:creationId xmlns:a16="http://schemas.microsoft.com/office/drawing/2014/main" id="{09520843-67B7-5110-7DE9-139D397AE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72" y="6379713"/>
              <a:ext cx="12192000" cy="5943600"/>
            </a:xfrm>
            <a:prstGeom prst="rect">
              <a:avLst/>
            </a:prstGeom>
          </p:spPr>
        </p:pic>
        <p:grpSp>
          <p:nvGrpSpPr>
            <p:cNvPr id="198" name="Group 197">
              <a:extLst>
                <a:ext uri="{FF2B5EF4-FFF2-40B4-BE49-F238E27FC236}">
                  <a16:creationId xmlns:a16="http://schemas.microsoft.com/office/drawing/2014/main" id="{59876B8B-F06F-A24B-8C08-4DD854751C0F}"/>
                </a:ext>
              </a:extLst>
            </p:cNvPr>
            <p:cNvGrpSpPr/>
            <p:nvPr/>
          </p:nvGrpSpPr>
          <p:grpSpPr>
            <a:xfrm>
              <a:off x="274320" y="6581235"/>
              <a:ext cx="10610744" cy="5338987"/>
              <a:chOff x="274320" y="6581235"/>
              <a:chExt cx="10610744" cy="5338987"/>
            </a:xfrm>
          </p:grpSpPr>
          <p:sp>
            <p:nvSpPr>
              <p:cNvPr id="194" name="Rectangle 193">
                <a:extLst>
                  <a:ext uri="{FF2B5EF4-FFF2-40B4-BE49-F238E27FC236}">
                    <a16:creationId xmlns:a16="http://schemas.microsoft.com/office/drawing/2014/main" id="{20878B8C-1809-B3C2-46C0-1B38FF8F2094}"/>
                  </a:ext>
                </a:extLst>
              </p:cNvPr>
              <p:cNvSpPr/>
              <p:nvPr/>
            </p:nvSpPr>
            <p:spPr>
              <a:xfrm>
                <a:off x="274320" y="6926162"/>
                <a:ext cx="665776" cy="4778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38777592-9F63-47CE-2F5A-01CEB4AFC9F0}"/>
                  </a:ext>
                </a:extLst>
              </p:cNvPr>
              <p:cNvSpPr/>
              <p:nvPr/>
            </p:nvSpPr>
            <p:spPr>
              <a:xfrm>
                <a:off x="10219288" y="6685590"/>
                <a:ext cx="665776" cy="5094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93CBEB5-8E1E-A642-6C53-AC83E51012AD}"/>
                  </a:ext>
                </a:extLst>
              </p:cNvPr>
              <p:cNvSpPr/>
              <p:nvPr/>
            </p:nvSpPr>
            <p:spPr>
              <a:xfrm>
                <a:off x="995346" y="6581235"/>
                <a:ext cx="9455160" cy="20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998CF7E6-9E9F-058C-FC77-0CF52B622F05}"/>
                  </a:ext>
                </a:extLst>
              </p:cNvPr>
              <p:cNvSpPr/>
              <p:nvPr/>
            </p:nvSpPr>
            <p:spPr>
              <a:xfrm>
                <a:off x="764128" y="11718300"/>
                <a:ext cx="9455160" cy="201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a:extLst>
              <a:ext uri="{FF2B5EF4-FFF2-40B4-BE49-F238E27FC236}">
                <a16:creationId xmlns:a16="http://schemas.microsoft.com/office/drawing/2014/main" id="{EB32709A-877A-E8E1-778B-AAA5874F262E}"/>
              </a:ext>
            </a:extLst>
          </p:cNvPr>
          <p:cNvSpPr txBox="1"/>
          <p:nvPr/>
        </p:nvSpPr>
        <p:spPr>
          <a:xfrm>
            <a:off x="2764035" y="1106886"/>
            <a:ext cx="348172" cy="461665"/>
          </a:xfrm>
          <a:prstGeom prst="rect">
            <a:avLst/>
          </a:prstGeom>
          <a:noFill/>
        </p:spPr>
        <p:txBody>
          <a:bodyPr wrap="none" rtlCol="0">
            <a:spAutoFit/>
          </a:bodyPr>
          <a:lstStyle/>
          <a:p>
            <a:r>
              <a:rPr lang="en-US" sz="2400" dirty="0"/>
              <a:t>C</a:t>
            </a:r>
          </a:p>
        </p:txBody>
      </p:sp>
      <p:sp>
        <p:nvSpPr>
          <p:cNvPr id="21" name="TextBox 20">
            <a:extLst>
              <a:ext uri="{FF2B5EF4-FFF2-40B4-BE49-F238E27FC236}">
                <a16:creationId xmlns:a16="http://schemas.microsoft.com/office/drawing/2014/main" id="{6BDB3AFA-975D-A8D5-A4C2-6725C4CBFA24}"/>
              </a:ext>
            </a:extLst>
          </p:cNvPr>
          <p:cNvSpPr txBox="1"/>
          <p:nvPr/>
        </p:nvSpPr>
        <p:spPr>
          <a:xfrm>
            <a:off x="4092301" y="1069424"/>
            <a:ext cx="6822317" cy="523220"/>
          </a:xfrm>
          <a:prstGeom prst="rect">
            <a:avLst/>
          </a:prstGeom>
          <a:noFill/>
        </p:spPr>
        <p:txBody>
          <a:bodyPr wrap="none" rtlCol="0">
            <a:spAutoFit/>
          </a:bodyPr>
          <a:lstStyle/>
          <a:p>
            <a:r>
              <a:rPr lang="en-US" sz="2800" dirty="0"/>
              <a:t>O</a:t>
            </a:r>
            <a:r>
              <a:rPr lang="en-US" sz="2800" baseline="-25000" dirty="0"/>
              <a:t>2</a:t>
            </a:r>
            <a:r>
              <a:rPr lang="en-US" sz="2800" dirty="0"/>
              <a:t>        CaCO</a:t>
            </a:r>
            <a:r>
              <a:rPr lang="en-US" sz="2800" baseline="-25000" dirty="0"/>
              <a:t>3</a:t>
            </a:r>
            <a:r>
              <a:rPr lang="en-US" sz="2800" dirty="0"/>
              <a:t>           Fe          NaCl            K        </a:t>
            </a:r>
          </a:p>
        </p:txBody>
      </p:sp>
      <p:sp>
        <p:nvSpPr>
          <p:cNvPr id="203" name="TextBox 202">
            <a:extLst>
              <a:ext uri="{FF2B5EF4-FFF2-40B4-BE49-F238E27FC236}">
                <a16:creationId xmlns:a16="http://schemas.microsoft.com/office/drawing/2014/main" id="{1FE1EE90-760B-2FD7-8712-BF1E789BF2B6}"/>
              </a:ext>
            </a:extLst>
          </p:cNvPr>
          <p:cNvSpPr txBox="1"/>
          <p:nvPr/>
        </p:nvSpPr>
        <p:spPr>
          <a:xfrm>
            <a:off x="1314365" y="2001075"/>
            <a:ext cx="1911164" cy="4832092"/>
          </a:xfrm>
          <a:prstGeom prst="rect">
            <a:avLst/>
          </a:prstGeom>
          <a:noFill/>
        </p:spPr>
        <p:txBody>
          <a:bodyPr wrap="none" rtlCol="0">
            <a:spAutoFit/>
          </a:bodyPr>
          <a:lstStyle/>
          <a:p>
            <a:r>
              <a:rPr lang="en-US" sz="2800" dirty="0"/>
              <a:t>C</a:t>
            </a:r>
          </a:p>
          <a:p>
            <a:endParaRPr lang="en-US" sz="2800" dirty="0"/>
          </a:p>
          <a:p>
            <a:r>
              <a:rPr lang="en-US" sz="2800" dirty="0"/>
              <a:t>O</a:t>
            </a:r>
            <a:r>
              <a:rPr lang="en-US" sz="2800" baseline="-25000" dirty="0"/>
              <a:t>2</a:t>
            </a:r>
            <a:r>
              <a:rPr lang="en-US" sz="2800" dirty="0"/>
              <a:t>        </a:t>
            </a:r>
          </a:p>
          <a:p>
            <a:endParaRPr lang="en-US" sz="2800" dirty="0"/>
          </a:p>
          <a:p>
            <a:r>
              <a:rPr lang="en-US" sz="2800" dirty="0"/>
              <a:t>CaCO</a:t>
            </a:r>
            <a:r>
              <a:rPr lang="en-US" sz="2800" baseline="-25000" dirty="0"/>
              <a:t>3</a:t>
            </a:r>
            <a:r>
              <a:rPr lang="en-US" sz="2800" dirty="0"/>
              <a:t>          </a:t>
            </a:r>
          </a:p>
          <a:p>
            <a:endParaRPr lang="en-US" sz="2800" dirty="0"/>
          </a:p>
          <a:p>
            <a:r>
              <a:rPr lang="en-US" sz="2800" dirty="0"/>
              <a:t> Fe          </a:t>
            </a:r>
          </a:p>
          <a:p>
            <a:endParaRPr lang="en-US" sz="2800" dirty="0"/>
          </a:p>
          <a:p>
            <a:r>
              <a:rPr lang="en-US" sz="2800" dirty="0"/>
              <a:t>NaCl           </a:t>
            </a:r>
          </a:p>
          <a:p>
            <a:endParaRPr lang="en-US" sz="2800" dirty="0"/>
          </a:p>
          <a:p>
            <a:r>
              <a:rPr lang="en-US" sz="2800" dirty="0"/>
              <a:t> K        </a:t>
            </a:r>
          </a:p>
        </p:txBody>
      </p:sp>
      <p:sp>
        <p:nvSpPr>
          <p:cNvPr id="200" name="TextBox 199">
            <a:extLst>
              <a:ext uri="{FF2B5EF4-FFF2-40B4-BE49-F238E27FC236}">
                <a16:creationId xmlns:a16="http://schemas.microsoft.com/office/drawing/2014/main" id="{CEF9A862-C78C-1B54-B2AC-F77452D33D01}"/>
              </a:ext>
            </a:extLst>
          </p:cNvPr>
          <p:cNvSpPr txBox="1"/>
          <p:nvPr/>
        </p:nvSpPr>
        <p:spPr>
          <a:xfrm>
            <a:off x="6014086" y="3564796"/>
            <a:ext cx="1067921" cy="830997"/>
          </a:xfrm>
          <a:prstGeom prst="rect">
            <a:avLst/>
          </a:prstGeom>
          <a:noFill/>
        </p:spPr>
        <p:txBody>
          <a:bodyPr wrap="none" rtlCol="0">
            <a:spAutoFit/>
          </a:bodyPr>
          <a:lstStyle/>
          <a:p>
            <a:r>
              <a:rPr lang="en-US" sz="4800" b="1" dirty="0"/>
              <a:t>X</a:t>
            </a:r>
            <a:r>
              <a:rPr lang="en-US" sz="4800" b="1" baseline="30000" dirty="0"/>
              <a:t>T</a:t>
            </a:r>
            <a:r>
              <a:rPr lang="en-US" sz="4800" b="1" dirty="0"/>
              <a:t>X</a:t>
            </a:r>
          </a:p>
        </p:txBody>
      </p:sp>
      <p:sp>
        <p:nvSpPr>
          <p:cNvPr id="204" name="Rectangle 203">
            <a:extLst>
              <a:ext uri="{FF2B5EF4-FFF2-40B4-BE49-F238E27FC236}">
                <a16:creationId xmlns:a16="http://schemas.microsoft.com/office/drawing/2014/main" id="{6036F8D2-2149-8789-8D5F-22102722062E}"/>
              </a:ext>
            </a:extLst>
          </p:cNvPr>
          <p:cNvSpPr/>
          <p:nvPr/>
        </p:nvSpPr>
        <p:spPr>
          <a:xfrm>
            <a:off x="1123128" y="6385189"/>
            <a:ext cx="1061885" cy="300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80" grpId="0"/>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203" grpId="0"/>
      <p:bldP spid="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map&#10;&#10;Description automatically generated">
            <a:extLst>
              <a:ext uri="{FF2B5EF4-FFF2-40B4-BE49-F238E27FC236}">
                <a16:creationId xmlns:a16="http://schemas.microsoft.com/office/drawing/2014/main" id="{273C8680-C308-8EC7-8C04-FD2B90DF0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1" y="1657527"/>
            <a:ext cx="10514751" cy="4838274"/>
          </a:xfrm>
          <a:prstGeom prst="rect">
            <a:avLst/>
          </a:prstGeom>
        </p:spPr>
      </p:pic>
      <p:sp>
        <p:nvSpPr>
          <p:cNvPr id="173" name="TextBox 172"/>
          <p:cNvSpPr txBox="1"/>
          <p:nvPr/>
        </p:nvSpPr>
        <p:spPr>
          <a:xfrm>
            <a:off x="3116311" y="0"/>
            <a:ext cx="7495513"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Random Variables</a:t>
            </a:r>
          </a:p>
        </p:txBody>
      </p:sp>
      <p:sp>
        <p:nvSpPr>
          <p:cNvPr id="20" name="TextBox 19">
            <a:extLst>
              <a:ext uri="{FF2B5EF4-FFF2-40B4-BE49-F238E27FC236}">
                <a16:creationId xmlns:a16="http://schemas.microsoft.com/office/drawing/2014/main" id="{EB32709A-877A-E8E1-778B-AAA5874F262E}"/>
              </a:ext>
            </a:extLst>
          </p:cNvPr>
          <p:cNvSpPr txBox="1"/>
          <p:nvPr/>
        </p:nvSpPr>
        <p:spPr>
          <a:xfrm>
            <a:off x="2764035" y="1106886"/>
            <a:ext cx="348172" cy="461665"/>
          </a:xfrm>
          <a:prstGeom prst="rect">
            <a:avLst/>
          </a:prstGeom>
          <a:noFill/>
        </p:spPr>
        <p:txBody>
          <a:bodyPr wrap="none" rtlCol="0">
            <a:spAutoFit/>
          </a:bodyPr>
          <a:lstStyle/>
          <a:p>
            <a:r>
              <a:rPr lang="en-US" sz="2400" dirty="0"/>
              <a:t>C</a:t>
            </a:r>
          </a:p>
        </p:txBody>
      </p:sp>
      <p:sp>
        <p:nvSpPr>
          <p:cNvPr id="21" name="TextBox 20">
            <a:extLst>
              <a:ext uri="{FF2B5EF4-FFF2-40B4-BE49-F238E27FC236}">
                <a16:creationId xmlns:a16="http://schemas.microsoft.com/office/drawing/2014/main" id="{6BDB3AFA-975D-A8D5-A4C2-6725C4CBFA24}"/>
              </a:ext>
            </a:extLst>
          </p:cNvPr>
          <p:cNvSpPr txBox="1"/>
          <p:nvPr/>
        </p:nvSpPr>
        <p:spPr>
          <a:xfrm>
            <a:off x="4436858" y="1108155"/>
            <a:ext cx="5491824" cy="523220"/>
          </a:xfrm>
          <a:prstGeom prst="rect">
            <a:avLst/>
          </a:prstGeom>
          <a:noFill/>
        </p:spPr>
        <p:txBody>
          <a:bodyPr wrap="none" rtlCol="0">
            <a:spAutoFit/>
          </a:bodyPr>
          <a:lstStyle/>
          <a:p>
            <a:r>
              <a:rPr lang="en-US" sz="2800" dirty="0"/>
              <a:t>O</a:t>
            </a:r>
            <a:r>
              <a:rPr lang="en-US" sz="2800" baseline="-25000" dirty="0"/>
              <a:t>2</a:t>
            </a:r>
            <a:r>
              <a:rPr lang="en-US" sz="2800" dirty="0"/>
              <a:t>               CaCO</a:t>
            </a:r>
            <a:r>
              <a:rPr lang="en-US" sz="2800" baseline="-25000" dirty="0"/>
              <a:t>3</a:t>
            </a:r>
            <a:r>
              <a:rPr lang="en-US" sz="2800" dirty="0"/>
              <a:t>           Fe           NaCl</a:t>
            </a:r>
          </a:p>
        </p:txBody>
      </p:sp>
      <p:sp>
        <p:nvSpPr>
          <p:cNvPr id="203" name="TextBox 202">
            <a:extLst>
              <a:ext uri="{FF2B5EF4-FFF2-40B4-BE49-F238E27FC236}">
                <a16:creationId xmlns:a16="http://schemas.microsoft.com/office/drawing/2014/main" id="{1FE1EE90-760B-2FD7-8712-BF1E789BF2B6}"/>
              </a:ext>
            </a:extLst>
          </p:cNvPr>
          <p:cNvSpPr txBox="1"/>
          <p:nvPr/>
        </p:nvSpPr>
        <p:spPr>
          <a:xfrm>
            <a:off x="1334594" y="2025908"/>
            <a:ext cx="1911164" cy="4832092"/>
          </a:xfrm>
          <a:prstGeom prst="rect">
            <a:avLst/>
          </a:prstGeom>
          <a:noFill/>
        </p:spPr>
        <p:txBody>
          <a:bodyPr wrap="none" rtlCol="0">
            <a:spAutoFit/>
          </a:bodyPr>
          <a:lstStyle/>
          <a:p>
            <a:r>
              <a:rPr lang="en-US" sz="2800" dirty="0"/>
              <a:t>C</a:t>
            </a:r>
          </a:p>
          <a:p>
            <a:endParaRPr lang="en-US" sz="2800" dirty="0"/>
          </a:p>
          <a:p>
            <a:r>
              <a:rPr lang="en-US" sz="2800" dirty="0"/>
              <a:t>O</a:t>
            </a:r>
            <a:r>
              <a:rPr lang="en-US" sz="2800" baseline="-25000" dirty="0"/>
              <a:t>2</a:t>
            </a:r>
            <a:r>
              <a:rPr lang="en-US" sz="2800" dirty="0"/>
              <a:t>        </a:t>
            </a:r>
          </a:p>
          <a:p>
            <a:endParaRPr lang="en-US" sz="2800" dirty="0"/>
          </a:p>
          <a:p>
            <a:r>
              <a:rPr lang="en-US" sz="2800" dirty="0"/>
              <a:t>CaCO</a:t>
            </a:r>
            <a:r>
              <a:rPr lang="en-US" sz="2800" baseline="-25000" dirty="0"/>
              <a:t>3</a:t>
            </a:r>
            <a:r>
              <a:rPr lang="en-US" sz="2800" dirty="0"/>
              <a:t>          </a:t>
            </a:r>
          </a:p>
          <a:p>
            <a:endParaRPr lang="en-US" sz="2800" dirty="0"/>
          </a:p>
          <a:p>
            <a:r>
              <a:rPr lang="en-US" sz="2800" dirty="0"/>
              <a:t> Fe          </a:t>
            </a:r>
          </a:p>
          <a:p>
            <a:endParaRPr lang="en-US" sz="2800" dirty="0"/>
          </a:p>
          <a:p>
            <a:r>
              <a:rPr lang="en-US" sz="2800" dirty="0"/>
              <a:t>NaCl           </a:t>
            </a:r>
          </a:p>
          <a:p>
            <a:endParaRPr lang="en-US" sz="2800" dirty="0"/>
          </a:p>
          <a:p>
            <a:r>
              <a:rPr lang="en-US" sz="2800" dirty="0"/>
              <a:t> K        </a:t>
            </a:r>
          </a:p>
        </p:txBody>
      </p:sp>
      <p:sp>
        <p:nvSpPr>
          <p:cNvPr id="204" name="Rectangle 203">
            <a:extLst>
              <a:ext uri="{FF2B5EF4-FFF2-40B4-BE49-F238E27FC236}">
                <a16:creationId xmlns:a16="http://schemas.microsoft.com/office/drawing/2014/main" id="{6036F8D2-2149-8789-8D5F-22102722062E}"/>
              </a:ext>
            </a:extLst>
          </p:cNvPr>
          <p:cNvSpPr/>
          <p:nvPr/>
        </p:nvSpPr>
        <p:spPr>
          <a:xfrm>
            <a:off x="1123128" y="6385189"/>
            <a:ext cx="1061885" cy="300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8B39C9-266F-DDAF-C01E-3BC63B741D69}"/>
              </a:ext>
            </a:extLst>
          </p:cNvPr>
          <p:cNvSpPr/>
          <p:nvPr/>
        </p:nvSpPr>
        <p:spPr>
          <a:xfrm>
            <a:off x="4092301" y="2049842"/>
            <a:ext cx="1508399" cy="750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314C0E-AA6B-DF60-80AF-62204CC157E0}"/>
              </a:ext>
            </a:extLst>
          </p:cNvPr>
          <p:cNvSpPr/>
          <p:nvPr/>
        </p:nvSpPr>
        <p:spPr>
          <a:xfrm>
            <a:off x="4092300" y="2800350"/>
            <a:ext cx="1508399" cy="750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1D43FC-5CEE-B0BC-989D-76AB3B5CC500}"/>
              </a:ext>
            </a:extLst>
          </p:cNvPr>
          <p:cNvSpPr/>
          <p:nvPr/>
        </p:nvSpPr>
        <p:spPr>
          <a:xfrm>
            <a:off x="5731466" y="3691446"/>
            <a:ext cx="1698034" cy="750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453F0F-DDF7-76DA-E8BE-4B503CCA8D28}"/>
              </a:ext>
            </a:extLst>
          </p:cNvPr>
          <p:cNvSpPr/>
          <p:nvPr/>
        </p:nvSpPr>
        <p:spPr>
          <a:xfrm>
            <a:off x="7503459" y="4449965"/>
            <a:ext cx="1698034" cy="750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288CE5-B7CD-BE6B-56A6-5AB96F2D057C}"/>
              </a:ext>
            </a:extLst>
          </p:cNvPr>
          <p:cNvSpPr/>
          <p:nvPr/>
        </p:nvSpPr>
        <p:spPr>
          <a:xfrm>
            <a:off x="9275452" y="5208484"/>
            <a:ext cx="1698034" cy="88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8707F9-722C-21E1-0243-DD35545C0B1D}"/>
              </a:ext>
            </a:extLst>
          </p:cNvPr>
          <p:cNvSpPr/>
          <p:nvPr/>
        </p:nvSpPr>
        <p:spPr>
          <a:xfrm>
            <a:off x="5731466" y="2025908"/>
            <a:ext cx="1698034" cy="88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F42CF9-33E4-0E05-CE72-7733F7E95346}"/>
              </a:ext>
            </a:extLst>
          </p:cNvPr>
          <p:cNvSpPr/>
          <p:nvPr/>
        </p:nvSpPr>
        <p:spPr>
          <a:xfrm>
            <a:off x="7416517" y="2003908"/>
            <a:ext cx="1698034" cy="88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64E369-C43E-C1D5-DEDF-8152A7300CC7}"/>
              </a:ext>
            </a:extLst>
          </p:cNvPr>
          <p:cNvSpPr/>
          <p:nvPr/>
        </p:nvSpPr>
        <p:spPr>
          <a:xfrm>
            <a:off x="9066191" y="1871492"/>
            <a:ext cx="1698034" cy="88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C9F59A9-5709-A792-30C3-4E7D77E179E6}"/>
              </a:ext>
            </a:extLst>
          </p:cNvPr>
          <p:cNvSpPr/>
          <p:nvPr/>
        </p:nvSpPr>
        <p:spPr>
          <a:xfrm>
            <a:off x="2209753" y="2724150"/>
            <a:ext cx="7312737" cy="3551299"/>
          </a:xfrm>
          <a:custGeom>
            <a:avLst/>
            <a:gdLst>
              <a:gd name="connsiteX0" fmla="*/ 152447 w 7312737"/>
              <a:gd name="connsiteY0" fmla="*/ 0 h 3551299"/>
              <a:gd name="connsiteX1" fmla="*/ 1504997 w 7312737"/>
              <a:gd name="connsiteY1" fmla="*/ 114300 h 3551299"/>
              <a:gd name="connsiteX2" fmla="*/ 1885997 w 7312737"/>
              <a:gd name="connsiteY2" fmla="*/ 171450 h 3551299"/>
              <a:gd name="connsiteX3" fmla="*/ 1847897 w 7312737"/>
              <a:gd name="connsiteY3" fmla="*/ 704850 h 3551299"/>
              <a:gd name="connsiteX4" fmla="*/ 2190797 w 7312737"/>
              <a:gd name="connsiteY4" fmla="*/ 819150 h 3551299"/>
              <a:gd name="connsiteX5" fmla="*/ 2857547 w 7312737"/>
              <a:gd name="connsiteY5" fmla="*/ 819150 h 3551299"/>
              <a:gd name="connsiteX6" fmla="*/ 3048047 w 7312737"/>
              <a:gd name="connsiteY6" fmla="*/ 971550 h 3551299"/>
              <a:gd name="connsiteX7" fmla="*/ 3409997 w 7312737"/>
              <a:gd name="connsiteY7" fmla="*/ 1524000 h 3551299"/>
              <a:gd name="connsiteX8" fmla="*/ 4114847 w 7312737"/>
              <a:gd name="connsiteY8" fmla="*/ 1809750 h 3551299"/>
              <a:gd name="connsiteX9" fmla="*/ 5334047 w 7312737"/>
              <a:gd name="connsiteY9" fmla="*/ 2190750 h 3551299"/>
              <a:gd name="connsiteX10" fmla="*/ 5410247 w 7312737"/>
              <a:gd name="connsiteY10" fmla="*/ 2457450 h 3551299"/>
              <a:gd name="connsiteX11" fmla="*/ 5600747 w 7312737"/>
              <a:gd name="connsiteY11" fmla="*/ 2628900 h 3551299"/>
              <a:gd name="connsiteX12" fmla="*/ 6762797 w 7312737"/>
              <a:gd name="connsiteY12" fmla="*/ 2514600 h 3551299"/>
              <a:gd name="connsiteX13" fmla="*/ 6877097 w 7312737"/>
              <a:gd name="connsiteY13" fmla="*/ 3429000 h 3551299"/>
              <a:gd name="connsiteX14" fmla="*/ 1123997 w 7312737"/>
              <a:gd name="connsiteY14" fmla="*/ 3505200 h 3551299"/>
              <a:gd name="connsiteX15" fmla="*/ 171497 w 7312737"/>
              <a:gd name="connsiteY15" fmla="*/ 3086100 h 3551299"/>
              <a:gd name="connsiteX16" fmla="*/ 47 w 7312737"/>
              <a:gd name="connsiteY16" fmla="*/ 1638300 h 3551299"/>
              <a:gd name="connsiteX17" fmla="*/ 152447 w 7312737"/>
              <a:gd name="connsiteY17" fmla="*/ 1428750 h 3551299"/>
              <a:gd name="connsiteX18" fmla="*/ 190547 w 7312737"/>
              <a:gd name="connsiteY18" fmla="*/ 1371600 h 3551299"/>
              <a:gd name="connsiteX19" fmla="*/ 171497 w 7312737"/>
              <a:gd name="connsiteY19" fmla="*/ 666750 h 3551299"/>
              <a:gd name="connsiteX20" fmla="*/ 152447 w 7312737"/>
              <a:gd name="connsiteY20" fmla="*/ 76200 h 35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12737" h="3551299">
                <a:moveTo>
                  <a:pt x="152447" y="0"/>
                </a:moveTo>
                <a:lnTo>
                  <a:pt x="1504997" y="114300"/>
                </a:lnTo>
                <a:cubicBezTo>
                  <a:pt x="1793922" y="142875"/>
                  <a:pt x="1828847" y="73025"/>
                  <a:pt x="1885997" y="171450"/>
                </a:cubicBezTo>
                <a:cubicBezTo>
                  <a:pt x="1943147" y="269875"/>
                  <a:pt x="1797097" y="596900"/>
                  <a:pt x="1847897" y="704850"/>
                </a:cubicBezTo>
                <a:cubicBezTo>
                  <a:pt x="1898697" y="812800"/>
                  <a:pt x="2022522" y="800100"/>
                  <a:pt x="2190797" y="819150"/>
                </a:cubicBezTo>
                <a:cubicBezTo>
                  <a:pt x="2359072" y="838200"/>
                  <a:pt x="2714672" y="793750"/>
                  <a:pt x="2857547" y="819150"/>
                </a:cubicBezTo>
                <a:cubicBezTo>
                  <a:pt x="3000422" y="844550"/>
                  <a:pt x="2955972" y="854075"/>
                  <a:pt x="3048047" y="971550"/>
                </a:cubicBezTo>
                <a:cubicBezTo>
                  <a:pt x="3140122" y="1089025"/>
                  <a:pt x="3232197" y="1384300"/>
                  <a:pt x="3409997" y="1524000"/>
                </a:cubicBezTo>
                <a:cubicBezTo>
                  <a:pt x="3587797" y="1663700"/>
                  <a:pt x="3794172" y="1698625"/>
                  <a:pt x="4114847" y="1809750"/>
                </a:cubicBezTo>
                <a:cubicBezTo>
                  <a:pt x="4435522" y="1920875"/>
                  <a:pt x="5118147" y="2082800"/>
                  <a:pt x="5334047" y="2190750"/>
                </a:cubicBezTo>
                <a:cubicBezTo>
                  <a:pt x="5549947" y="2298700"/>
                  <a:pt x="5365797" y="2384425"/>
                  <a:pt x="5410247" y="2457450"/>
                </a:cubicBezTo>
                <a:cubicBezTo>
                  <a:pt x="5454697" y="2530475"/>
                  <a:pt x="5375322" y="2619375"/>
                  <a:pt x="5600747" y="2628900"/>
                </a:cubicBezTo>
                <a:cubicBezTo>
                  <a:pt x="5826172" y="2638425"/>
                  <a:pt x="6550072" y="2381250"/>
                  <a:pt x="6762797" y="2514600"/>
                </a:cubicBezTo>
                <a:cubicBezTo>
                  <a:pt x="6975522" y="2647950"/>
                  <a:pt x="7816897" y="3263900"/>
                  <a:pt x="6877097" y="3429000"/>
                </a:cubicBezTo>
                <a:cubicBezTo>
                  <a:pt x="5937297" y="3594100"/>
                  <a:pt x="2241597" y="3562350"/>
                  <a:pt x="1123997" y="3505200"/>
                </a:cubicBezTo>
                <a:cubicBezTo>
                  <a:pt x="6397" y="3448050"/>
                  <a:pt x="358822" y="3397250"/>
                  <a:pt x="171497" y="3086100"/>
                </a:cubicBezTo>
                <a:cubicBezTo>
                  <a:pt x="-15828" y="2774950"/>
                  <a:pt x="3222" y="1914525"/>
                  <a:pt x="47" y="1638300"/>
                </a:cubicBezTo>
                <a:cubicBezTo>
                  <a:pt x="-3128" y="1362075"/>
                  <a:pt x="152447" y="1428750"/>
                  <a:pt x="152447" y="1428750"/>
                </a:cubicBezTo>
                <a:cubicBezTo>
                  <a:pt x="184197" y="1384300"/>
                  <a:pt x="187372" y="1498600"/>
                  <a:pt x="190547" y="1371600"/>
                </a:cubicBezTo>
                <a:cubicBezTo>
                  <a:pt x="193722" y="1244600"/>
                  <a:pt x="177847" y="882650"/>
                  <a:pt x="171497" y="666750"/>
                </a:cubicBezTo>
                <a:cubicBezTo>
                  <a:pt x="165147" y="450850"/>
                  <a:pt x="158797" y="263525"/>
                  <a:pt x="152447" y="762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3A15665-96D7-6DC8-007D-19486025C896}"/>
              </a:ext>
            </a:extLst>
          </p:cNvPr>
          <p:cNvSpPr/>
          <p:nvPr/>
        </p:nvSpPr>
        <p:spPr>
          <a:xfrm>
            <a:off x="5628986" y="2660559"/>
            <a:ext cx="5630189" cy="2605686"/>
          </a:xfrm>
          <a:custGeom>
            <a:avLst/>
            <a:gdLst>
              <a:gd name="connsiteX0" fmla="*/ 5400964 w 5630189"/>
              <a:gd name="connsiteY0" fmla="*/ 2501991 h 2605686"/>
              <a:gd name="connsiteX1" fmla="*/ 3857914 w 5630189"/>
              <a:gd name="connsiteY1" fmla="*/ 2597241 h 2605686"/>
              <a:gd name="connsiteX2" fmla="*/ 3553114 w 5630189"/>
              <a:gd name="connsiteY2" fmla="*/ 2311491 h 2605686"/>
              <a:gd name="connsiteX3" fmla="*/ 3629314 w 5630189"/>
              <a:gd name="connsiteY3" fmla="*/ 1816191 h 2605686"/>
              <a:gd name="connsiteX4" fmla="*/ 2543464 w 5630189"/>
              <a:gd name="connsiteY4" fmla="*/ 1701891 h 2605686"/>
              <a:gd name="connsiteX5" fmla="*/ 1876714 w 5630189"/>
              <a:gd name="connsiteY5" fmla="*/ 1625691 h 2605686"/>
              <a:gd name="connsiteX6" fmla="*/ 1838614 w 5630189"/>
              <a:gd name="connsiteY6" fmla="*/ 1149441 h 2605686"/>
              <a:gd name="connsiteX7" fmla="*/ 1362364 w 5630189"/>
              <a:gd name="connsiteY7" fmla="*/ 958941 h 2605686"/>
              <a:gd name="connsiteX8" fmla="*/ 771814 w 5630189"/>
              <a:gd name="connsiteY8" fmla="*/ 939891 h 2605686"/>
              <a:gd name="connsiteX9" fmla="*/ 276514 w 5630189"/>
              <a:gd name="connsiteY9" fmla="*/ 901791 h 2605686"/>
              <a:gd name="connsiteX10" fmla="*/ 66964 w 5630189"/>
              <a:gd name="connsiteY10" fmla="*/ 558891 h 2605686"/>
              <a:gd name="connsiteX11" fmla="*/ 276514 w 5630189"/>
              <a:gd name="connsiteY11" fmla="*/ 120741 h 2605686"/>
              <a:gd name="connsiteX12" fmla="*/ 2810164 w 5630189"/>
              <a:gd name="connsiteY12" fmla="*/ 6441 h 2605686"/>
              <a:gd name="connsiteX13" fmla="*/ 5286664 w 5630189"/>
              <a:gd name="connsiteY13" fmla="*/ 101691 h 2605686"/>
              <a:gd name="connsiteX14" fmla="*/ 5400964 w 5630189"/>
              <a:gd name="connsiteY14" fmla="*/ 806541 h 2605686"/>
              <a:gd name="connsiteX15" fmla="*/ 5629564 w 5630189"/>
              <a:gd name="connsiteY15" fmla="*/ 1854291 h 2605686"/>
              <a:gd name="connsiteX16" fmla="*/ 5324764 w 5630189"/>
              <a:gd name="connsiteY16" fmla="*/ 2501991 h 260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0189" h="2605686">
                <a:moveTo>
                  <a:pt x="5400964" y="2501991"/>
                </a:moveTo>
                <a:cubicBezTo>
                  <a:pt x="4783426" y="2565491"/>
                  <a:pt x="4165889" y="2628991"/>
                  <a:pt x="3857914" y="2597241"/>
                </a:cubicBezTo>
                <a:cubicBezTo>
                  <a:pt x="3549939" y="2565491"/>
                  <a:pt x="3591214" y="2441666"/>
                  <a:pt x="3553114" y="2311491"/>
                </a:cubicBezTo>
                <a:cubicBezTo>
                  <a:pt x="3515014" y="2181316"/>
                  <a:pt x="3797589" y="1917791"/>
                  <a:pt x="3629314" y="1816191"/>
                </a:cubicBezTo>
                <a:cubicBezTo>
                  <a:pt x="3461039" y="1714591"/>
                  <a:pt x="2835564" y="1733641"/>
                  <a:pt x="2543464" y="1701891"/>
                </a:cubicBezTo>
                <a:cubicBezTo>
                  <a:pt x="2251364" y="1670141"/>
                  <a:pt x="1994189" y="1717766"/>
                  <a:pt x="1876714" y="1625691"/>
                </a:cubicBezTo>
                <a:cubicBezTo>
                  <a:pt x="1759239" y="1533616"/>
                  <a:pt x="1924339" y="1260566"/>
                  <a:pt x="1838614" y="1149441"/>
                </a:cubicBezTo>
                <a:cubicBezTo>
                  <a:pt x="1752889" y="1038316"/>
                  <a:pt x="1540164" y="993866"/>
                  <a:pt x="1362364" y="958941"/>
                </a:cubicBezTo>
                <a:cubicBezTo>
                  <a:pt x="1184564" y="924016"/>
                  <a:pt x="952789" y="949416"/>
                  <a:pt x="771814" y="939891"/>
                </a:cubicBezTo>
                <a:cubicBezTo>
                  <a:pt x="590839" y="930366"/>
                  <a:pt x="393989" y="965291"/>
                  <a:pt x="276514" y="901791"/>
                </a:cubicBezTo>
                <a:cubicBezTo>
                  <a:pt x="159039" y="838291"/>
                  <a:pt x="66964" y="689066"/>
                  <a:pt x="66964" y="558891"/>
                </a:cubicBezTo>
                <a:cubicBezTo>
                  <a:pt x="66964" y="428716"/>
                  <a:pt x="-180686" y="212816"/>
                  <a:pt x="276514" y="120741"/>
                </a:cubicBezTo>
                <a:cubicBezTo>
                  <a:pt x="733714" y="28666"/>
                  <a:pt x="1975139" y="9616"/>
                  <a:pt x="2810164" y="6441"/>
                </a:cubicBezTo>
                <a:cubicBezTo>
                  <a:pt x="3645189" y="3266"/>
                  <a:pt x="4854864" y="-31659"/>
                  <a:pt x="5286664" y="101691"/>
                </a:cubicBezTo>
                <a:cubicBezTo>
                  <a:pt x="5718464" y="235041"/>
                  <a:pt x="5343814" y="514441"/>
                  <a:pt x="5400964" y="806541"/>
                </a:cubicBezTo>
                <a:cubicBezTo>
                  <a:pt x="5458114" y="1098641"/>
                  <a:pt x="5642264" y="1571716"/>
                  <a:pt x="5629564" y="1854291"/>
                </a:cubicBezTo>
                <a:cubicBezTo>
                  <a:pt x="5616864" y="2136866"/>
                  <a:pt x="5470814" y="2319428"/>
                  <a:pt x="5324764" y="2501991"/>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E64F253-E366-63AC-9AC8-C85FC9A644AE}"/>
              </a:ext>
            </a:extLst>
          </p:cNvPr>
          <p:cNvSpPr txBox="1"/>
          <p:nvPr/>
        </p:nvSpPr>
        <p:spPr>
          <a:xfrm>
            <a:off x="6014086" y="3564796"/>
            <a:ext cx="1067921" cy="830997"/>
          </a:xfrm>
          <a:prstGeom prst="rect">
            <a:avLst/>
          </a:prstGeom>
          <a:noFill/>
        </p:spPr>
        <p:txBody>
          <a:bodyPr wrap="none" rtlCol="0">
            <a:spAutoFit/>
          </a:bodyPr>
          <a:lstStyle/>
          <a:p>
            <a:r>
              <a:rPr lang="en-US" sz="4800" b="1" dirty="0"/>
              <a:t>X</a:t>
            </a:r>
            <a:r>
              <a:rPr lang="en-US" sz="4800" b="1" baseline="30000" dirty="0"/>
              <a:t>T</a:t>
            </a:r>
            <a:r>
              <a:rPr lang="en-US" sz="4800" b="1" dirty="0"/>
              <a:t>X</a:t>
            </a:r>
          </a:p>
        </p:txBody>
      </p:sp>
    </p:spTree>
    <p:extLst>
      <p:ext uri="{BB962C8B-B14F-4D97-AF65-F5344CB8AC3E}">
        <p14:creationId xmlns:p14="http://schemas.microsoft.com/office/powerpoint/2010/main" val="38605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23" grpId="0" animBg="1"/>
      <p:bldP spid="27" grpId="0" animBg="1"/>
      <p:bldP spid="31" grpId="0" animBg="1"/>
      <p:bldP spid="32" grpId="0" animBg="1"/>
      <p:bldP spid="33" grpId="0"/>
      <p:bldP spid="3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829C97A-E7D6-0F32-1B43-0D05905EE819}"/>
              </a:ext>
            </a:extLst>
          </p:cNvPr>
          <p:cNvCxnSpPr>
            <a:cxnSpLocks/>
          </p:cNvCxnSpPr>
          <p:nvPr/>
        </p:nvCxnSpPr>
        <p:spPr>
          <a:xfrm>
            <a:off x="1178650" y="3603704"/>
            <a:ext cx="5313475" cy="9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116311" y="0"/>
            <a:ext cx="7495513"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Random Variables</a:t>
            </a:r>
          </a:p>
        </p:txBody>
      </p:sp>
      <p:sp>
        <p:nvSpPr>
          <p:cNvPr id="6" name="TextBox 5">
            <a:extLst>
              <a:ext uri="{FF2B5EF4-FFF2-40B4-BE49-F238E27FC236}">
                <a16:creationId xmlns:a16="http://schemas.microsoft.com/office/drawing/2014/main" id="{69E4A982-8548-7874-FEA4-D37DD25E40FF}"/>
              </a:ext>
            </a:extLst>
          </p:cNvPr>
          <p:cNvSpPr txBox="1"/>
          <p:nvPr/>
        </p:nvSpPr>
        <p:spPr>
          <a:xfrm>
            <a:off x="1787482" y="3281877"/>
            <a:ext cx="636713" cy="461665"/>
          </a:xfrm>
          <a:prstGeom prst="rect">
            <a:avLst/>
          </a:prstGeom>
          <a:noFill/>
        </p:spPr>
        <p:txBody>
          <a:bodyPr wrap="none" rtlCol="0">
            <a:spAutoFit/>
          </a:bodyPr>
          <a:lstStyle/>
          <a:p>
            <a:r>
              <a:rPr lang="en-US" sz="2400" dirty="0"/>
              <a:t>% C</a:t>
            </a:r>
          </a:p>
        </p:txBody>
      </p:sp>
      <p:grpSp>
        <p:nvGrpSpPr>
          <p:cNvPr id="313" name="Group 312">
            <a:extLst>
              <a:ext uri="{FF2B5EF4-FFF2-40B4-BE49-F238E27FC236}">
                <a16:creationId xmlns:a16="http://schemas.microsoft.com/office/drawing/2014/main" id="{C6CB57CC-10C0-A3B9-93B6-12F596A1F09C}"/>
              </a:ext>
            </a:extLst>
          </p:cNvPr>
          <p:cNvGrpSpPr/>
          <p:nvPr/>
        </p:nvGrpSpPr>
        <p:grpSpPr>
          <a:xfrm>
            <a:off x="1927542" y="1759914"/>
            <a:ext cx="2871734" cy="2930451"/>
            <a:chOff x="1927542" y="1759914"/>
            <a:chExt cx="2871734" cy="2930451"/>
          </a:xfrm>
        </p:grpSpPr>
        <p:cxnSp>
          <p:nvCxnSpPr>
            <p:cNvPr id="5" name="Straight Connector 4">
              <a:extLst>
                <a:ext uri="{FF2B5EF4-FFF2-40B4-BE49-F238E27FC236}">
                  <a16:creationId xmlns:a16="http://schemas.microsoft.com/office/drawing/2014/main" id="{E99676E1-B57C-9F38-2447-5F034C19CA45}"/>
                </a:ext>
              </a:extLst>
            </p:cNvPr>
            <p:cNvCxnSpPr>
              <a:cxnSpLocks/>
            </p:cNvCxnSpPr>
            <p:nvPr/>
          </p:nvCxnSpPr>
          <p:spPr>
            <a:xfrm flipH="1">
              <a:off x="3360443" y="1759914"/>
              <a:ext cx="23877" cy="2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E2D87E-FBEE-26E4-6D36-C7C27399E442}"/>
                </a:ext>
              </a:extLst>
            </p:cNvPr>
            <p:cNvSpPr txBox="1"/>
            <p:nvPr/>
          </p:nvSpPr>
          <p:spPr>
            <a:xfrm>
              <a:off x="2537459" y="2476012"/>
              <a:ext cx="1164695" cy="523220"/>
            </a:xfrm>
            <a:prstGeom prst="rect">
              <a:avLst/>
            </a:prstGeom>
            <a:noFill/>
          </p:spPr>
          <p:txBody>
            <a:bodyPr wrap="square">
              <a:spAutoFit/>
            </a:bodyPr>
            <a:lstStyle/>
            <a:p>
              <a:r>
                <a:rPr lang="en-US" sz="2800" dirty="0"/>
                <a:t>% O</a:t>
              </a:r>
              <a:r>
                <a:rPr lang="en-US" sz="2800" baseline="-25000" dirty="0"/>
                <a:t>2</a:t>
              </a:r>
              <a:r>
                <a:rPr lang="en-US" sz="2800" dirty="0"/>
                <a:t> </a:t>
              </a:r>
            </a:p>
          </p:txBody>
        </p:sp>
        <p:cxnSp>
          <p:nvCxnSpPr>
            <p:cNvPr id="185" name="Straight Connector 184">
              <a:extLst>
                <a:ext uri="{FF2B5EF4-FFF2-40B4-BE49-F238E27FC236}">
                  <a16:creationId xmlns:a16="http://schemas.microsoft.com/office/drawing/2014/main" id="{AD89B784-B727-2EDF-9DB1-DA758E525AFA}"/>
                </a:ext>
              </a:extLst>
            </p:cNvPr>
            <p:cNvCxnSpPr>
              <a:cxnSpLocks/>
            </p:cNvCxnSpPr>
            <p:nvPr/>
          </p:nvCxnSpPr>
          <p:spPr>
            <a:xfrm flipV="1">
              <a:off x="2004314" y="3241384"/>
              <a:ext cx="2794962" cy="1448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27DA59D9-9A68-0DC2-884D-8ACC9000E6D6}"/>
                </a:ext>
              </a:extLst>
            </p:cNvPr>
            <p:cNvSpPr txBox="1"/>
            <p:nvPr/>
          </p:nvSpPr>
          <p:spPr>
            <a:xfrm>
              <a:off x="1927542" y="4012846"/>
              <a:ext cx="784189" cy="461665"/>
            </a:xfrm>
            <a:prstGeom prst="rect">
              <a:avLst/>
            </a:prstGeom>
            <a:noFill/>
          </p:spPr>
          <p:txBody>
            <a:bodyPr wrap="none" rtlCol="0">
              <a:spAutoFit/>
            </a:bodyPr>
            <a:lstStyle/>
            <a:p>
              <a:r>
                <a:rPr lang="en-US" sz="2400" dirty="0">
                  <a:solidFill>
                    <a:srgbClr val="00B050"/>
                  </a:solidFill>
                </a:rPr>
                <a:t>% Ca</a:t>
              </a:r>
            </a:p>
          </p:txBody>
        </p:sp>
      </p:grpSp>
      <p:grpSp>
        <p:nvGrpSpPr>
          <p:cNvPr id="241" name="Group 240">
            <a:extLst>
              <a:ext uri="{FF2B5EF4-FFF2-40B4-BE49-F238E27FC236}">
                <a16:creationId xmlns:a16="http://schemas.microsoft.com/office/drawing/2014/main" id="{1E457B8F-735F-DDA2-303A-8DE552600518}"/>
              </a:ext>
            </a:extLst>
          </p:cNvPr>
          <p:cNvGrpSpPr/>
          <p:nvPr/>
        </p:nvGrpSpPr>
        <p:grpSpPr>
          <a:xfrm>
            <a:off x="2919942" y="2871172"/>
            <a:ext cx="1070450" cy="2069573"/>
            <a:chOff x="3377918" y="4567725"/>
            <a:chExt cx="1070450" cy="2069573"/>
          </a:xfrm>
        </p:grpSpPr>
        <p:sp>
          <p:nvSpPr>
            <p:cNvPr id="195" name="Oval 194">
              <a:extLst>
                <a:ext uri="{FF2B5EF4-FFF2-40B4-BE49-F238E27FC236}">
                  <a16:creationId xmlns:a16="http://schemas.microsoft.com/office/drawing/2014/main" id="{E62E147C-3D52-97C8-3BCD-5EFE1DE62FE1}"/>
                </a:ext>
              </a:extLst>
            </p:cNvPr>
            <p:cNvSpPr/>
            <p:nvPr/>
          </p:nvSpPr>
          <p:spPr>
            <a:xfrm rot="19190400">
              <a:off x="3594454" y="4723246"/>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a:extLst>
                <a:ext uri="{FF2B5EF4-FFF2-40B4-BE49-F238E27FC236}">
                  <a16:creationId xmlns:a16="http://schemas.microsoft.com/office/drawing/2014/main" id="{4993444E-997A-20AC-7E13-EADFD9670B31}"/>
                </a:ext>
              </a:extLst>
            </p:cNvPr>
            <p:cNvGrpSpPr/>
            <p:nvPr/>
          </p:nvGrpSpPr>
          <p:grpSpPr>
            <a:xfrm>
              <a:off x="3377918" y="4567725"/>
              <a:ext cx="1070450" cy="2069573"/>
              <a:chOff x="3377918" y="3887983"/>
              <a:chExt cx="1070450" cy="2069573"/>
            </a:xfrm>
          </p:grpSpPr>
          <p:cxnSp>
            <p:nvCxnSpPr>
              <p:cNvPr id="27" name="Straight Connector 26">
                <a:extLst>
                  <a:ext uri="{FF2B5EF4-FFF2-40B4-BE49-F238E27FC236}">
                    <a16:creationId xmlns:a16="http://schemas.microsoft.com/office/drawing/2014/main" id="{CD1BE7DE-DD44-B136-B7CB-D5141ADED982}"/>
                  </a:ext>
                </a:extLst>
              </p:cNvPr>
              <p:cNvCxnSpPr>
                <a:cxnSpLocks/>
              </p:cNvCxnSpPr>
              <p:nvPr/>
            </p:nvCxnSpPr>
            <p:spPr>
              <a:xfrm>
                <a:off x="3377918" y="4074153"/>
                <a:ext cx="987453" cy="188340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5D08592-4C5F-7E37-5FB8-2B2A6B9D26DE}"/>
                  </a:ext>
                </a:extLst>
              </p:cNvPr>
              <p:cNvCxnSpPr>
                <a:cxnSpLocks/>
              </p:cNvCxnSpPr>
              <p:nvPr/>
            </p:nvCxnSpPr>
            <p:spPr>
              <a:xfrm flipV="1">
                <a:off x="3632428" y="4168425"/>
                <a:ext cx="19887" cy="4233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BADFAC6B-C057-2E47-B689-4B705A95E23B}"/>
                  </a:ext>
                </a:extLst>
              </p:cNvPr>
              <p:cNvGrpSpPr/>
              <p:nvPr/>
            </p:nvGrpSpPr>
            <p:grpSpPr>
              <a:xfrm>
                <a:off x="3844633" y="3887983"/>
                <a:ext cx="134272" cy="1169215"/>
                <a:chOff x="3844633" y="3887983"/>
                <a:chExt cx="134272" cy="1169215"/>
              </a:xfrm>
            </p:grpSpPr>
            <p:sp>
              <p:nvSpPr>
                <p:cNvPr id="198" name="Oval 197">
                  <a:extLst>
                    <a:ext uri="{FF2B5EF4-FFF2-40B4-BE49-F238E27FC236}">
                      <a16:creationId xmlns:a16="http://schemas.microsoft.com/office/drawing/2014/main" id="{3FAAC608-D797-D4CA-DBD6-5DE17D54EA0A}"/>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a:extLst>
                    <a:ext uri="{FF2B5EF4-FFF2-40B4-BE49-F238E27FC236}">
                      <a16:creationId xmlns:a16="http://schemas.microsoft.com/office/drawing/2014/main" id="{7DE1F5BE-8EE2-A745-120C-8C041FE06CB5}"/>
                    </a:ext>
                  </a:extLst>
                </p:cNvPr>
                <p:cNvCxnSpPr>
                  <a:cxnSpLocks/>
                </p:cNvCxnSpPr>
                <p:nvPr/>
              </p:nvCxnSpPr>
              <p:spPr>
                <a:xfrm flipV="1">
                  <a:off x="3853304" y="3887983"/>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30" name="Group 229">
                <a:extLst>
                  <a:ext uri="{FF2B5EF4-FFF2-40B4-BE49-F238E27FC236}">
                    <a16:creationId xmlns:a16="http://schemas.microsoft.com/office/drawing/2014/main" id="{0611A9AC-50C1-E9B6-EAD6-CBD3C4E64E5D}"/>
                  </a:ext>
                </a:extLst>
              </p:cNvPr>
              <p:cNvGrpSpPr/>
              <p:nvPr/>
            </p:nvGrpSpPr>
            <p:grpSpPr>
              <a:xfrm>
                <a:off x="3997033" y="4086263"/>
                <a:ext cx="134272" cy="1178199"/>
                <a:chOff x="3844633" y="3933863"/>
                <a:chExt cx="134272" cy="1178199"/>
              </a:xfrm>
            </p:grpSpPr>
            <p:sp>
              <p:nvSpPr>
                <p:cNvPr id="231" name="Oval 230">
                  <a:extLst>
                    <a:ext uri="{FF2B5EF4-FFF2-40B4-BE49-F238E27FC236}">
                      <a16:creationId xmlns:a16="http://schemas.microsoft.com/office/drawing/2014/main" id="{0FE77DD7-E32D-CD0B-D6C0-BB3F84B0C474}"/>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a:extLst>
                    <a:ext uri="{FF2B5EF4-FFF2-40B4-BE49-F238E27FC236}">
                      <a16:creationId xmlns:a16="http://schemas.microsoft.com/office/drawing/2014/main" id="{4A2F8419-A549-159F-39A9-7AF80A12AD5C}"/>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036AAFB6-F8CF-E368-9C00-7BE89B380860}"/>
                  </a:ext>
                </a:extLst>
              </p:cNvPr>
              <p:cNvGrpSpPr/>
              <p:nvPr/>
            </p:nvGrpSpPr>
            <p:grpSpPr>
              <a:xfrm>
                <a:off x="4310575" y="4001187"/>
                <a:ext cx="137793" cy="1787799"/>
                <a:chOff x="3841112" y="3933863"/>
                <a:chExt cx="137793" cy="1787799"/>
              </a:xfrm>
            </p:grpSpPr>
            <p:sp>
              <p:nvSpPr>
                <p:cNvPr id="234" name="Oval 233">
                  <a:extLst>
                    <a:ext uri="{FF2B5EF4-FFF2-40B4-BE49-F238E27FC236}">
                      <a16:creationId xmlns:a16="http://schemas.microsoft.com/office/drawing/2014/main" id="{5575B231-16DF-0FEC-C456-EFB067C090AC}"/>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BE222208-24A6-7703-0800-BCD3A812F162}"/>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E9A22A9-801E-B8B1-7272-8AFCE51B18BB}"/>
                    </a:ext>
                  </a:extLst>
                </p:cNvPr>
                <p:cNvCxnSpPr>
                  <a:cxnSpLocks/>
                </p:cNvCxnSpPr>
                <p:nvPr/>
              </p:nvCxnSpPr>
              <p:spPr>
                <a:xfrm flipV="1">
                  <a:off x="3841112" y="45524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255" name="Group 254">
            <a:extLst>
              <a:ext uri="{FF2B5EF4-FFF2-40B4-BE49-F238E27FC236}">
                <a16:creationId xmlns:a16="http://schemas.microsoft.com/office/drawing/2014/main" id="{893B65B6-F869-0343-4114-51E5C1117C56}"/>
              </a:ext>
            </a:extLst>
          </p:cNvPr>
          <p:cNvGrpSpPr/>
          <p:nvPr/>
        </p:nvGrpSpPr>
        <p:grpSpPr>
          <a:xfrm>
            <a:off x="1910637" y="2188005"/>
            <a:ext cx="2934562" cy="1893070"/>
            <a:chOff x="5283414" y="2119776"/>
            <a:chExt cx="2934562" cy="1893070"/>
          </a:xfrm>
        </p:grpSpPr>
        <p:grpSp>
          <p:nvGrpSpPr>
            <p:cNvPr id="182" name="Group 181">
              <a:extLst>
                <a:ext uri="{FF2B5EF4-FFF2-40B4-BE49-F238E27FC236}">
                  <a16:creationId xmlns:a16="http://schemas.microsoft.com/office/drawing/2014/main" id="{98A2BBAF-EE90-F4CD-D6D0-D4E2722636B1}"/>
                </a:ext>
              </a:extLst>
            </p:cNvPr>
            <p:cNvGrpSpPr/>
            <p:nvPr/>
          </p:nvGrpSpPr>
          <p:grpSpPr>
            <a:xfrm rot="1805029">
              <a:off x="6220699" y="2119776"/>
              <a:ext cx="963328" cy="1800931"/>
              <a:chOff x="3128971" y="2543620"/>
              <a:chExt cx="963328" cy="1800931"/>
            </a:xfrm>
            <a:solidFill>
              <a:srgbClr val="00B050"/>
            </a:solidFill>
          </p:grpSpPr>
          <p:sp>
            <p:nvSpPr>
              <p:cNvPr id="32" name="Oval 31">
                <a:extLst>
                  <a:ext uri="{FF2B5EF4-FFF2-40B4-BE49-F238E27FC236}">
                    <a16:creationId xmlns:a16="http://schemas.microsoft.com/office/drawing/2014/main" id="{4B6EB468-014D-042B-D920-2A7337918F74}"/>
                  </a:ext>
                </a:extLst>
              </p:cNvPr>
              <p:cNvSpPr/>
              <p:nvPr/>
            </p:nvSpPr>
            <p:spPr>
              <a:xfrm>
                <a:off x="3958027" y="254362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7B9DC1E-3675-3B92-420A-72B23A43DE03}"/>
                  </a:ext>
                </a:extLst>
              </p:cNvPr>
              <p:cNvSpPr/>
              <p:nvPr/>
            </p:nvSpPr>
            <p:spPr>
              <a:xfrm>
                <a:off x="3927547" y="282403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7498C06D-FC44-C543-04E5-6C7975E936BA}"/>
                  </a:ext>
                </a:extLst>
              </p:cNvPr>
              <p:cNvSpPr/>
              <p:nvPr/>
            </p:nvSpPr>
            <p:spPr>
              <a:xfrm>
                <a:off x="3567883" y="3104452"/>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87784337-7751-78A2-1465-BCFB664441C9}"/>
                  </a:ext>
                </a:extLst>
              </p:cNvPr>
              <p:cNvSpPr/>
              <p:nvPr/>
            </p:nvSpPr>
            <p:spPr>
              <a:xfrm>
                <a:off x="3628843" y="338486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570F03B-54AB-41D8-0ABD-DF5E03797031}"/>
                  </a:ext>
                </a:extLst>
              </p:cNvPr>
              <p:cNvSpPr/>
              <p:nvPr/>
            </p:nvSpPr>
            <p:spPr>
              <a:xfrm>
                <a:off x="3415483" y="3665284"/>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D1571949-3405-4E56-5DB2-67F16C987599}"/>
                  </a:ext>
                </a:extLst>
              </p:cNvPr>
              <p:cNvSpPr/>
              <p:nvPr/>
            </p:nvSpPr>
            <p:spPr>
              <a:xfrm>
                <a:off x="3128971" y="394570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291FE7-AEDE-1822-8AC8-3FCDA3356A11}"/>
                  </a:ext>
                </a:extLst>
              </p:cNvPr>
              <p:cNvSpPr/>
              <p:nvPr/>
            </p:nvSpPr>
            <p:spPr>
              <a:xfrm>
                <a:off x="3244795" y="422611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a:extLst>
                <a:ext uri="{FF2B5EF4-FFF2-40B4-BE49-F238E27FC236}">
                  <a16:creationId xmlns:a16="http://schemas.microsoft.com/office/drawing/2014/main" id="{D3400678-8707-6D99-CDC7-EC14A10F9EBD}"/>
                </a:ext>
              </a:extLst>
            </p:cNvPr>
            <p:cNvGrpSpPr/>
            <p:nvPr/>
          </p:nvGrpSpPr>
          <p:grpSpPr>
            <a:xfrm>
              <a:off x="5283414" y="2172595"/>
              <a:ext cx="2934562" cy="1840251"/>
              <a:chOff x="3440741" y="2098519"/>
              <a:chExt cx="2934562" cy="1840251"/>
            </a:xfrm>
          </p:grpSpPr>
          <p:grpSp>
            <p:nvGrpSpPr>
              <p:cNvPr id="219" name="Group 218">
                <a:extLst>
                  <a:ext uri="{FF2B5EF4-FFF2-40B4-BE49-F238E27FC236}">
                    <a16:creationId xmlns:a16="http://schemas.microsoft.com/office/drawing/2014/main" id="{ABCD36D7-BFF0-23D6-6933-6790DFEC1D11}"/>
                  </a:ext>
                </a:extLst>
              </p:cNvPr>
              <p:cNvGrpSpPr/>
              <p:nvPr/>
            </p:nvGrpSpPr>
            <p:grpSpPr>
              <a:xfrm>
                <a:off x="3440741" y="2098519"/>
                <a:ext cx="2934562" cy="1840251"/>
                <a:chOff x="6124167" y="1715332"/>
                <a:chExt cx="2934562" cy="1840251"/>
              </a:xfrm>
            </p:grpSpPr>
            <p:cxnSp>
              <p:nvCxnSpPr>
                <p:cNvPr id="203" name="Straight Connector 202">
                  <a:extLst>
                    <a:ext uri="{FF2B5EF4-FFF2-40B4-BE49-F238E27FC236}">
                      <a16:creationId xmlns:a16="http://schemas.microsoft.com/office/drawing/2014/main" id="{78B9F5BD-9094-3055-000A-8540E0196750}"/>
                    </a:ext>
                  </a:extLst>
                </p:cNvPr>
                <p:cNvCxnSpPr>
                  <a:cxnSpLocks/>
                </p:cNvCxnSpPr>
                <p:nvPr/>
              </p:nvCxnSpPr>
              <p:spPr>
                <a:xfrm flipV="1">
                  <a:off x="6124167" y="3358203"/>
                  <a:ext cx="2934562" cy="19738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217" name="Group 216">
                  <a:extLst>
                    <a:ext uri="{FF2B5EF4-FFF2-40B4-BE49-F238E27FC236}">
                      <a16:creationId xmlns:a16="http://schemas.microsoft.com/office/drawing/2014/main" id="{544EDF70-4429-0055-8A89-AB6C07C674EA}"/>
                    </a:ext>
                  </a:extLst>
                </p:cNvPr>
                <p:cNvGrpSpPr/>
                <p:nvPr/>
              </p:nvGrpSpPr>
              <p:grpSpPr>
                <a:xfrm>
                  <a:off x="6124167" y="1715332"/>
                  <a:ext cx="2794435" cy="1781413"/>
                  <a:chOff x="3424227" y="2169029"/>
                  <a:chExt cx="2794435" cy="1781413"/>
                </a:xfrm>
              </p:grpSpPr>
              <p:cxnSp>
                <p:nvCxnSpPr>
                  <p:cNvPr id="200" name="Straight Connector 199">
                    <a:extLst>
                      <a:ext uri="{FF2B5EF4-FFF2-40B4-BE49-F238E27FC236}">
                        <a16:creationId xmlns:a16="http://schemas.microsoft.com/office/drawing/2014/main" id="{9561F91F-5A09-14C2-5938-810EECB2DA7C}"/>
                      </a:ext>
                    </a:extLst>
                  </p:cNvPr>
                  <p:cNvCxnSpPr>
                    <a:cxnSpLocks/>
                  </p:cNvCxnSpPr>
                  <p:nvPr/>
                </p:nvCxnSpPr>
                <p:spPr>
                  <a:xfrm flipV="1">
                    <a:off x="3424227" y="2169029"/>
                    <a:ext cx="2791016" cy="17814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5A5E866-C0A6-043B-5E8B-DD7332AAF710}"/>
                      </a:ext>
                    </a:extLst>
                  </p:cNvPr>
                  <p:cNvCxnSpPr>
                    <a:cxnSpLocks/>
                  </p:cNvCxnSpPr>
                  <p:nvPr/>
                </p:nvCxnSpPr>
                <p:spPr>
                  <a:xfrm flipV="1">
                    <a:off x="6218662" y="2188331"/>
                    <a:ext cx="0" cy="165669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243" name="Straight Connector 242">
                <a:extLst>
                  <a:ext uri="{FF2B5EF4-FFF2-40B4-BE49-F238E27FC236}">
                    <a16:creationId xmlns:a16="http://schemas.microsoft.com/office/drawing/2014/main" id="{671A5174-2476-108F-B5D0-943C606A357E}"/>
                  </a:ext>
                </a:extLst>
              </p:cNvPr>
              <p:cNvCxnSpPr>
                <a:cxnSpLocks/>
              </p:cNvCxnSpPr>
              <p:nvPr/>
            </p:nvCxnSpPr>
            <p:spPr>
              <a:xfrm flipH="1">
                <a:off x="5640068" y="2378341"/>
                <a:ext cx="20087" cy="13518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63D296C-5F87-078D-AE82-82F970072F60}"/>
                  </a:ext>
                </a:extLst>
              </p:cNvPr>
              <p:cNvCxnSpPr>
                <a:cxnSpLocks/>
              </p:cNvCxnSpPr>
              <p:nvPr/>
            </p:nvCxnSpPr>
            <p:spPr>
              <a:xfrm flipH="1">
                <a:off x="5424776" y="2620653"/>
                <a:ext cx="33079" cy="11994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6F747A0-9CE1-33BD-789B-3C7C003EDF0C}"/>
                  </a:ext>
                </a:extLst>
              </p:cNvPr>
              <p:cNvCxnSpPr>
                <a:cxnSpLocks/>
              </p:cNvCxnSpPr>
              <p:nvPr/>
            </p:nvCxnSpPr>
            <p:spPr>
              <a:xfrm>
                <a:off x="5012047" y="2699901"/>
                <a:ext cx="0" cy="11367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A5AE016-490F-30A2-60DB-2BA9E13283C1}"/>
                  </a:ext>
                </a:extLst>
              </p:cNvPr>
              <p:cNvCxnSpPr>
                <a:cxnSpLocks/>
              </p:cNvCxnSpPr>
              <p:nvPr/>
            </p:nvCxnSpPr>
            <p:spPr>
              <a:xfrm flipH="1">
                <a:off x="4582147" y="3119139"/>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0E13912-A46B-7DF8-5A9F-166F43EF6CF2}"/>
                  </a:ext>
                </a:extLst>
              </p:cNvPr>
              <p:cNvCxnSpPr>
                <a:cxnSpLocks/>
              </p:cNvCxnSpPr>
              <p:nvPr/>
            </p:nvCxnSpPr>
            <p:spPr>
              <a:xfrm flipH="1">
                <a:off x="4918684" y="3077240"/>
                <a:ext cx="3325" cy="72472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0BABCB3-CDB3-2ABD-1325-19DCD741596F}"/>
                  </a:ext>
                </a:extLst>
              </p:cNvPr>
              <p:cNvCxnSpPr>
                <a:cxnSpLocks/>
              </p:cNvCxnSpPr>
              <p:nvPr/>
            </p:nvCxnSpPr>
            <p:spPr>
              <a:xfrm flipH="1">
                <a:off x="4203078" y="3191246"/>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12" name="Group 311">
            <a:extLst>
              <a:ext uri="{FF2B5EF4-FFF2-40B4-BE49-F238E27FC236}">
                <a16:creationId xmlns:a16="http://schemas.microsoft.com/office/drawing/2014/main" id="{91037A06-9CF9-2D4C-E1D0-2F2AA81FCD63}"/>
              </a:ext>
            </a:extLst>
          </p:cNvPr>
          <p:cNvGrpSpPr/>
          <p:nvPr/>
        </p:nvGrpSpPr>
        <p:grpSpPr>
          <a:xfrm>
            <a:off x="611226" y="1410067"/>
            <a:ext cx="6283283" cy="4478972"/>
            <a:chOff x="5731933" y="1592644"/>
            <a:chExt cx="6283283" cy="4478972"/>
          </a:xfrm>
        </p:grpSpPr>
        <p:sp>
          <p:nvSpPr>
            <p:cNvPr id="311" name="Rectangle 310">
              <a:extLst>
                <a:ext uri="{FF2B5EF4-FFF2-40B4-BE49-F238E27FC236}">
                  <a16:creationId xmlns:a16="http://schemas.microsoft.com/office/drawing/2014/main" id="{9EDDBF77-207C-066D-A568-589F8771298F}"/>
                </a:ext>
              </a:extLst>
            </p:cNvPr>
            <p:cNvSpPr/>
            <p:nvPr/>
          </p:nvSpPr>
          <p:spPr>
            <a:xfrm>
              <a:off x="5731933" y="1592644"/>
              <a:ext cx="6283283" cy="4478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a:extLst>
                <a:ext uri="{FF2B5EF4-FFF2-40B4-BE49-F238E27FC236}">
                  <a16:creationId xmlns:a16="http://schemas.microsoft.com/office/drawing/2014/main" id="{69DBF7C5-F994-EDA1-414B-5CE8565CA9C9}"/>
                </a:ext>
              </a:extLst>
            </p:cNvPr>
            <p:cNvGrpSpPr/>
            <p:nvPr/>
          </p:nvGrpSpPr>
          <p:grpSpPr>
            <a:xfrm>
              <a:off x="6249082" y="1920289"/>
              <a:ext cx="5313475" cy="2826523"/>
              <a:chOff x="5173731" y="1537335"/>
              <a:chExt cx="5313475" cy="2826523"/>
            </a:xfrm>
          </p:grpSpPr>
          <p:grpSp>
            <p:nvGrpSpPr>
              <p:cNvPr id="258" name="Group 257">
                <a:extLst>
                  <a:ext uri="{FF2B5EF4-FFF2-40B4-BE49-F238E27FC236}">
                    <a16:creationId xmlns:a16="http://schemas.microsoft.com/office/drawing/2014/main" id="{75251B5B-95E9-30E0-EDB7-D19F40612ADA}"/>
                  </a:ext>
                </a:extLst>
              </p:cNvPr>
              <p:cNvGrpSpPr/>
              <p:nvPr/>
            </p:nvGrpSpPr>
            <p:grpSpPr>
              <a:xfrm>
                <a:off x="5173731" y="1537335"/>
                <a:ext cx="5313475" cy="2826523"/>
                <a:chOff x="5173731" y="1537335"/>
                <a:chExt cx="5313475" cy="2826523"/>
              </a:xfrm>
            </p:grpSpPr>
            <p:cxnSp>
              <p:nvCxnSpPr>
                <p:cNvPr id="256" name="Straight Connector 255">
                  <a:extLst>
                    <a:ext uri="{FF2B5EF4-FFF2-40B4-BE49-F238E27FC236}">
                      <a16:creationId xmlns:a16="http://schemas.microsoft.com/office/drawing/2014/main" id="{B9AC0221-2792-5814-17EA-AB7595C9DCCB}"/>
                    </a:ext>
                  </a:extLst>
                </p:cNvPr>
                <p:cNvCxnSpPr>
                  <a:cxnSpLocks/>
                </p:cNvCxnSpPr>
                <p:nvPr/>
              </p:nvCxnSpPr>
              <p:spPr>
                <a:xfrm>
                  <a:off x="5173731" y="3381125"/>
                  <a:ext cx="5313475" cy="9827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C20AB66-CCBC-5D18-6078-E6F8BF0D493D}"/>
                    </a:ext>
                  </a:extLst>
                </p:cNvPr>
                <p:cNvCxnSpPr>
                  <a:cxnSpLocks/>
                </p:cNvCxnSpPr>
                <p:nvPr/>
              </p:nvCxnSpPr>
              <p:spPr>
                <a:xfrm flipH="1">
                  <a:off x="7355524" y="1537335"/>
                  <a:ext cx="23877" cy="2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Group 258">
                <a:extLst>
                  <a:ext uri="{FF2B5EF4-FFF2-40B4-BE49-F238E27FC236}">
                    <a16:creationId xmlns:a16="http://schemas.microsoft.com/office/drawing/2014/main" id="{A353B7F1-43D1-DD58-BABD-E88A7A44916B}"/>
                  </a:ext>
                </a:extLst>
              </p:cNvPr>
              <p:cNvGrpSpPr/>
              <p:nvPr/>
            </p:nvGrpSpPr>
            <p:grpSpPr>
              <a:xfrm rot="822989">
                <a:off x="6009341" y="2009625"/>
                <a:ext cx="2934562" cy="1893070"/>
                <a:chOff x="5283414" y="2119776"/>
                <a:chExt cx="2934562" cy="1893070"/>
              </a:xfrm>
            </p:grpSpPr>
            <p:grpSp>
              <p:nvGrpSpPr>
                <p:cNvPr id="260" name="Group 259">
                  <a:extLst>
                    <a:ext uri="{FF2B5EF4-FFF2-40B4-BE49-F238E27FC236}">
                      <a16:creationId xmlns:a16="http://schemas.microsoft.com/office/drawing/2014/main" id="{3182F2C9-CE84-8D34-D2B8-5EBF421C3DE0}"/>
                    </a:ext>
                  </a:extLst>
                </p:cNvPr>
                <p:cNvGrpSpPr/>
                <p:nvPr/>
              </p:nvGrpSpPr>
              <p:grpSpPr>
                <a:xfrm rot="1805029">
                  <a:off x="6220699" y="2119776"/>
                  <a:ext cx="963328" cy="1800931"/>
                  <a:chOff x="3128971" y="2543620"/>
                  <a:chExt cx="963328" cy="1800931"/>
                </a:xfrm>
                <a:solidFill>
                  <a:srgbClr val="00B050"/>
                </a:solidFill>
              </p:grpSpPr>
              <p:sp>
                <p:nvSpPr>
                  <p:cNvPr id="273" name="Oval 272">
                    <a:extLst>
                      <a:ext uri="{FF2B5EF4-FFF2-40B4-BE49-F238E27FC236}">
                        <a16:creationId xmlns:a16="http://schemas.microsoft.com/office/drawing/2014/main" id="{65AAE9B5-B05B-9E83-F1EE-56D43068EF91}"/>
                      </a:ext>
                    </a:extLst>
                  </p:cNvPr>
                  <p:cNvSpPr/>
                  <p:nvPr/>
                </p:nvSpPr>
                <p:spPr>
                  <a:xfrm>
                    <a:off x="3958027" y="254362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3B43E7CD-A6C7-8354-39B8-62C798202065}"/>
                      </a:ext>
                    </a:extLst>
                  </p:cNvPr>
                  <p:cNvSpPr/>
                  <p:nvPr/>
                </p:nvSpPr>
                <p:spPr>
                  <a:xfrm>
                    <a:off x="3927547" y="282403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AB9C01C0-634A-ABEB-1404-CE16E36D2F05}"/>
                      </a:ext>
                    </a:extLst>
                  </p:cNvPr>
                  <p:cNvSpPr/>
                  <p:nvPr/>
                </p:nvSpPr>
                <p:spPr>
                  <a:xfrm>
                    <a:off x="3567883" y="3104452"/>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1BAB23A8-D1DD-3AE0-C67A-2D6B0CCB89FC}"/>
                      </a:ext>
                    </a:extLst>
                  </p:cNvPr>
                  <p:cNvSpPr/>
                  <p:nvPr/>
                </p:nvSpPr>
                <p:spPr>
                  <a:xfrm>
                    <a:off x="3628843" y="338486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A7410977-099F-E3C7-0947-9802095D0459}"/>
                      </a:ext>
                    </a:extLst>
                  </p:cNvPr>
                  <p:cNvSpPr/>
                  <p:nvPr/>
                </p:nvSpPr>
                <p:spPr>
                  <a:xfrm>
                    <a:off x="3415483" y="3665284"/>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954BCE7A-1EDD-B2DF-A1C4-CD8CDED52A67}"/>
                      </a:ext>
                    </a:extLst>
                  </p:cNvPr>
                  <p:cNvSpPr/>
                  <p:nvPr/>
                </p:nvSpPr>
                <p:spPr>
                  <a:xfrm>
                    <a:off x="3128971" y="394570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F9ECD3B0-E9D6-E2AB-6FDF-BACF1AA548D6}"/>
                      </a:ext>
                    </a:extLst>
                  </p:cNvPr>
                  <p:cNvSpPr/>
                  <p:nvPr/>
                </p:nvSpPr>
                <p:spPr>
                  <a:xfrm>
                    <a:off x="3244795" y="422611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E7237C8E-5C01-E279-FEBC-4F9EAB50FD6D}"/>
                    </a:ext>
                  </a:extLst>
                </p:cNvPr>
                <p:cNvGrpSpPr/>
                <p:nvPr/>
              </p:nvGrpSpPr>
              <p:grpSpPr>
                <a:xfrm>
                  <a:off x="5283414" y="2434105"/>
                  <a:ext cx="2934562" cy="1578741"/>
                  <a:chOff x="3440741" y="2360029"/>
                  <a:chExt cx="2934562" cy="1578741"/>
                </a:xfrm>
              </p:grpSpPr>
              <p:cxnSp>
                <p:nvCxnSpPr>
                  <p:cNvPr id="269" name="Straight Connector 268">
                    <a:extLst>
                      <a:ext uri="{FF2B5EF4-FFF2-40B4-BE49-F238E27FC236}">
                        <a16:creationId xmlns:a16="http://schemas.microsoft.com/office/drawing/2014/main" id="{9AF4285B-95CD-EA50-A610-4995A766E7F2}"/>
                      </a:ext>
                    </a:extLst>
                  </p:cNvPr>
                  <p:cNvCxnSpPr>
                    <a:cxnSpLocks/>
                  </p:cNvCxnSpPr>
                  <p:nvPr/>
                </p:nvCxnSpPr>
                <p:spPr>
                  <a:xfrm flipV="1">
                    <a:off x="3440741" y="3741390"/>
                    <a:ext cx="2934562" cy="19738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AA0BA148-E77E-F32E-C8BD-C4DED2E4B639}"/>
                      </a:ext>
                    </a:extLst>
                  </p:cNvPr>
                  <p:cNvCxnSpPr>
                    <a:cxnSpLocks/>
                  </p:cNvCxnSpPr>
                  <p:nvPr/>
                </p:nvCxnSpPr>
                <p:spPr>
                  <a:xfrm rot="20777011" flipH="1">
                    <a:off x="5812407" y="2360029"/>
                    <a:ext cx="16850" cy="142428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BD17AAD9-63D6-DF70-B583-AE2A6DFFDFF9}"/>
                      </a:ext>
                    </a:extLst>
                  </p:cNvPr>
                  <p:cNvCxnSpPr>
                    <a:cxnSpLocks/>
                  </p:cNvCxnSpPr>
                  <p:nvPr/>
                </p:nvCxnSpPr>
                <p:spPr>
                  <a:xfrm rot="20777011" flipH="1">
                    <a:off x="5580279" y="2605928"/>
                    <a:ext cx="20585" cy="1203759"/>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2027054-A1EB-4CD9-5C25-408A6CD46249}"/>
                      </a:ext>
                    </a:extLst>
                  </p:cNvPr>
                  <p:cNvCxnSpPr>
                    <a:cxnSpLocks/>
                  </p:cNvCxnSpPr>
                  <p:nvPr/>
                </p:nvCxnSpPr>
                <p:spPr>
                  <a:xfrm rot="20777011" flipH="1">
                    <a:off x="5109902" y="2688131"/>
                    <a:ext cx="40317" cy="116057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EFAD414-BD9A-1D6D-2D86-FF5645D682FC}"/>
                      </a:ext>
                    </a:extLst>
                  </p:cNvPr>
                  <p:cNvCxnSpPr>
                    <a:cxnSpLocks/>
                  </p:cNvCxnSpPr>
                  <p:nvPr/>
                </p:nvCxnSpPr>
                <p:spPr>
                  <a:xfrm rot="20777011" flipH="1">
                    <a:off x="4652125" y="3111157"/>
                    <a:ext cx="20412" cy="729509"/>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7D941067-0CD9-43B6-B287-8622EECFF192}"/>
                      </a:ext>
                    </a:extLst>
                  </p:cNvPr>
                  <p:cNvCxnSpPr>
                    <a:cxnSpLocks/>
                  </p:cNvCxnSpPr>
                  <p:nvPr/>
                </p:nvCxnSpPr>
                <p:spPr>
                  <a:xfrm rot="20777011" flipH="1">
                    <a:off x="4976168" y="3015864"/>
                    <a:ext cx="33087" cy="841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45EDADF-9282-4651-403E-02B5D0E107A5}"/>
                      </a:ext>
                    </a:extLst>
                  </p:cNvPr>
                  <p:cNvCxnSpPr>
                    <a:cxnSpLocks/>
                  </p:cNvCxnSpPr>
                  <p:nvPr/>
                </p:nvCxnSpPr>
                <p:spPr>
                  <a:xfrm rot="20777011" flipH="1">
                    <a:off x="4264140" y="3184335"/>
                    <a:ext cx="16257" cy="6197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6792907-8DA8-F06E-330C-05D85C0F8740}"/>
                      </a:ext>
                    </a:extLst>
                  </p:cNvPr>
                  <p:cNvCxnSpPr>
                    <a:cxnSpLocks/>
                  </p:cNvCxnSpPr>
                  <p:nvPr/>
                </p:nvCxnSpPr>
                <p:spPr>
                  <a:xfrm rot="20777011" flipH="1">
                    <a:off x="4223691" y="3590444"/>
                    <a:ext cx="9195" cy="291062"/>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89" name="Group 288">
                <a:extLst>
                  <a:ext uri="{FF2B5EF4-FFF2-40B4-BE49-F238E27FC236}">
                    <a16:creationId xmlns:a16="http://schemas.microsoft.com/office/drawing/2014/main" id="{60EDB322-96A4-1A92-5400-836974019375}"/>
                  </a:ext>
                </a:extLst>
              </p:cNvPr>
              <p:cNvGrpSpPr/>
              <p:nvPr/>
            </p:nvGrpSpPr>
            <p:grpSpPr>
              <a:xfrm>
                <a:off x="7078634" y="2476012"/>
                <a:ext cx="1268442" cy="1486392"/>
                <a:chOff x="3179926" y="4567725"/>
                <a:chExt cx="1268442" cy="1486392"/>
              </a:xfrm>
            </p:grpSpPr>
            <p:sp>
              <p:nvSpPr>
                <p:cNvPr id="290" name="Oval 289">
                  <a:extLst>
                    <a:ext uri="{FF2B5EF4-FFF2-40B4-BE49-F238E27FC236}">
                      <a16:creationId xmlns:a16="http://schemas.microsoft.com/office/drawing/2014/main" id="{9F4EDB27-8A9B-AC45-7740-7CD9DB4D83E5}"/>
                    </a:ext>
                  </a:extLst>
                </p:cNvPr>
                <p:cNvSpPr/>
                <p:nvPr/>
              </p:nvSpPr>
              <p:spPr>
                <a:xfrm rot="19190400">
                  <a:off x="3594454" y="5473054"/>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a:extLst>
                    <a:ext uri="{FF2B5EF4-FFF2-40B4-BE49-F238E27FC236}">
                      <a16:creationId xmlns:a16="http://schemas.microsoft.com/office/drawing/2014/main" id="{7343C8CA-96C0-4F80-82BE-44FB5A361F2C}"/>
                    </a:ext>
                  </a:extLst>
                </p:cNvPr>
                <p:cNvGrpSpPr/>
                <p:nvPr/>
              </p:nvGrpSpPr>
              <p:grpSpPr>
                <a:xfrm>
                  <a:off x="3217900" y="4567725"/>
                  <a:ext cx="1230468" cy="1486392"/>
                  <a:chOff x="3217900" y="3887983"/>
                  <a:chExt cx="1230468" cy="1486392"/>
                </a:xfrm>
              </p:grpSpPr>
              <p:cxnSp>
                <p:nvCxnSpPr>
                  <p:cNvPr id="293" name="Straight Connector 292">
                    <a:extLst>
                      <a:ext uri="{FF2B5EF4-FFF2-40B4-BE49-F238E27FC236}">
                        <a16:creationId xmlns:a16="http://schemas.microsoft.com/office/drawing/2014/main" id="{2F1EC610-81F2-EFEA-EDCE-F485E3BA099E}"/>
                      </a:ext>
                    </a:extLst>
                  </p:cNvPr>
                  <p:cNvCxnSpPr>
                    <a:cxnSpLocks/>
                  </p:cNvCxnSpPr>
                  <p:nvPr/>
                </p:nvCxnSpPr>
                <p:spPr>
                  <a:xfrm flipV="1">
                    <a:off x="3632428" y="4790217"/>
                    <a:ext cx="19887" cy="4233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94" name="Group 293">
                    <a:extLst>
                      <a:ext uri="{FF2B5EF4-FFF2-40B4-BE49-F238E27FC236}">
                        <a16:creationId xmlns:a16="http://schemas.microsoft.com/office/drawing/2014/main" id="{D29ADA58-BC3D-FC7A-D559-43FCB5588E57}"/>
                      </a:ext>
                    </a:extLst>
                  </p:cNvPr>
                  <p:cNvGrpSpPr/>
                  <p:nvPr/>
                </p:nvGrpSpPr>
                <p:grpSpPr>
                  <a:xfrm>
                    <a:off x="3844633" y="3887983"/>
                    <a:ext cx="134272" cy="1414528"/>
                    <a:chOff x="3844633" y="3887983"/>
                    <a:chExt cx="134272" cy="1414528"/>
                  </a:xfrm>
                </p:grpSpPr>
                <p:sp>
                  <p:nvSpPr>
                    <p:cNvPr id="302" name="Oval 301">
                      <a:extLst>
                        <a:ext uri="{FF2B5EF4-FFF2-40B4-BE49-F238E27FC236}">
                          <a16:creationId xmlns:a16="http://schemas.microsoft.com/office/drawing/2014/main" id="{BF84382F-E45A-0014-D152-87228FFF2CE9}"/>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a:extLst>
                        <a:ext uri="{FF2B5EF4-FFF2-40B4-BE49-F238E27FC236}">
                          <a16:creationId xmlns:a16="http://schemas.microsoft.com/office/drawing/2014/main" id="{12BA762E-89D0-0EC1-8592-15B3372985DB}"/>
                        </a:ext>
                      </a:extLst>
                    </p:cNvPr>
                    <p:cNvCxnSpPr>
                      <a:cxnSpLocks/>
                    </p:cNvCxnSpPr>
                    <p:nvPr/>
                  </p:nvCxnSpPr>
                  <p:spPr>
                    <a:xfrm flipV="1">
                      <a:off x="3857398" y="3887983"/>
                      <a:ext cx="38510" cy="14145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2ADDCD84-C2DF-DE22-0926-516955711A9B}"/>
                      </a:ext>
                    </a:extLst>
                  </p:cNvPr>
                  <p:cNvGrpSpPr/>
                  <p:nvPr/>
                </p:nvGrpSpPr>
                <p:grpSpPr>
                  <a:xfrm>
                    <a:off x="3997033" y="4086263"/>
                    <a:ext cx="134272" cy="1178199"/>
                    <a:chOff x="3844633" y="3933863"/>
                    <a:chExt cx="134272" cy="1178199"/>
                  </a:xfrm>
                </p:grpSpPr>
                <p:sp>
                  <p:nvSpPr>
                    <p:cNvPr id="300" name="Oval 299">
                      <a:extLst>
                        <a:ext uri="{FF2B5EF4-FFF2-40B4-BE49-F238E27FC236}">
                          <a16:creationId xmlns:a16="http://schemas.microsoft.com/office/drawing/2014/main" id="{8A531CC1-0D7A-1146-C700-CCEEDBCCCE70}"/>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43B43AFF-10BC-6F23-B935-57F476049370}"/>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3D9F6710-64DF-9DF3-88AB-60C989BE2F7D}"/>
                      </a:ext>
                    </a:extLst>
                  </p:cNvPr>
                  <p:cNvGrpSpPr/>
                  <p:nvPr/>
                </p:nvGrpSpPr>
                <p:grpSpPr>
                  <a:xfrm>
                    <a:off x="4303592" y="4001187"/>
                    <a:ext cx="144776" cy="1373188"/>
                    <a:chOff x="3834129" y="3933863"/>
                    <a:chExt cx="144776" cy="1373188"/>
                  </a:xfrm>
                </p:grpSpPr>
                <p:sp>
                  <p:nvSpPr>
                    <p:cNvPr id="297" name="Oval 296">
                      <a:extLst>
                        <a:ext uri="{FF2B5EF4-FFF2-40B4-BE49-F238E27FC236}">
                          <a16:creationId xmlns:a16="http://schemas.microsoft.com/office/drawing/2014/main" id="{0214B8C6-A114-F26A-2D07-F05D21098FCA}"/>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D5FE9F99-0AEF-F988-66E2-623686A3D86A}"/>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498C347-11A2-A829-E1C3-F8E71B7EE469}"/>
                        </a:ext>
                      </a:extLst>
                    </p:cNvPr>
                    <p:cNvCxnSpPr>
                      <a:cxnSpLocks/>
                    </p:cNvCxnSpPr>
                    <p:nvPr/>
                  </p:nvCxnSpPr>
                  <p:spPr>
                    <a:xfrm flipV="1">
                      <a:off x="3834129" y="4552447"/>
                      <a:ext cx="49587" cy="7546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306" name="Straight Connector 305">
                    <a:extLst>
                      <a:ext uri="{FF2B5EF4-FFF2-40B4-BE49-F238E27FC236}">
                        <a16:creationId xmlns:a16="http://schemas.microsoft.com/office/drawing/2014/main" id="{7F4FE200-D582-0BEA-8418-BA2EA4903EFF}"/>
                      </a:ext>
                    </a:extLst>
                  </p:cNvPr>
                  <p:cNvCxnSpPr>
                    <a:cxnSpLocks/>
                  </p:cNvCxnSpPr>
                  <p:nvPr/>
                </p:nvCxnSpPr>
                <p:spPr>
                  <a:xfrm flipV="1">
                    <a:off x="3217900" y="4741449"/>
                    <a:ext cx="19887" cy="4233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07" name="Oval 306">
                  <a:extLst>
                    <a:ext uri="{FF2B5EF4-FFF2-40B4-BE49-F238E27FC236}">
                      <a16:creationId xmlns:a16="http://schemas.microsoft.com/office/drawing/2014/main" id="{89552C24-0D9E-3086-5EB3-8F99688B953C}"/>
                    </a:ext>
                  </a:extLst>
                </p:cNvPr>
                <p:cNvSpPr/>
                <p:nvPr/>
              </p:nvSpPr>
              <p:spPr>
                <a:xfrm rot="19190400">
                  <a:off x="3179926" y="5405998"/>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extBox 307">
                <a:extLst>
                  <a:ext uri="{FF2B5EF4-FFF2-40B4-BE49-F238E27FC236}">
                    <a16:creationId xmlns:a16="http://schemas.microsoft.com/office/drawing/2014/main" id="{17A0C874-6311-AE3A-8075-10CB7579E0A2}"/>
                  </a:ext>
                </a:extLst>
              </p:cNvPr>
              <p:cNvSpPr txBox="1"/>
              <p:nvPr/>
            </p:nvSpPr>
            <p:spPr>
              <a:xfrm>
                <a:off x="6493079" y="1896768"/>
                <a:ext cx="1164695" cy="523220"/>
              </a:xfrm>
              <a:prstGeom prst="rect">
                <a:avLst/>
              </a:prstGeom>
              <a:noFill/>
            </p:spPr>
            <p:txBody>
              <a:bodyPr wrap="square">
                <a:spAutoFit/>
              </a:bodyPr>
              <a:lstStyle/>
              <a:p>
                <a:r>
                  <a:rPr lang="en-US" sz="2800" dirty="0"/>
                  <a:t>% O</a:t>
                </a:r>
                <a:r>
                  <a:rPr lang="en-US" sz="2800" baseline="-25000" dirty="0"/>
                  <a:t>2</a:t>
                </a:r>
                <a:r>
                  <a:rPr lang="en-US" sz="2800" dirty="0"/>
                  <a:t> </a:t>
                </a:r>
              </a:p>
            </p:txBody>
          </p:sp>
          <p:sp>
            <p:nvSpPr>
              <p:cNvPr id="309" name="TextBox 308">
                <a:extLst>
                  <a:ext uri="{FF2B5EF4-FFF2-40B4-BE49-F238E27FC236}">
                    <a16:creationId xmlns:a16="http://schemas.microsoft.com/office/drawing/2014/main" id="{43273505-0F7B-2762-F6E9-6D771CDF21E7}"/>
                  </a:ext>
                </a:extLst>
              </p:cNvPr>
              <p:cNvSpPr txBox="1"/>
              <p:nvPr/>
            </p:nvSpPr>
            <p:spPr>
              <a:xfrm>
                <a:off x="5833102" y="3036109"/>
                <a:ext cx="636713" cy="461665"/>
              </a:xfrm>
              <a:prstGeom prst="rect">
                <a:avLst/>
              </a:prstGeom>
              <a:noFill/>
            </p:spPr>
            <p:txBody>
              <a:bodyPr wrap="none" rtlCol="0">
                <a:spAutoFit/>
              </a:bodyPr>
              <a:lstStyle/>
              <a:p>
                <a:r>
                  <a:rPr lang="en-US" sz="2400" dirty="0"/>
                  <a:t>% C</a:t>
                </a:r>
              </a:p>
            </p:txBody>
          </p:sp>
        </p:grpSp>
      </p:grpSp>
      <p:grpSp>
        <p:nvGrpSpPr>
          <p:cNvPr id="360" name="Group 359">
            <a:extLst>
              <a:ext uri="{FF2B5EF4-FFF2-40B4-BE49-F238E27FC236}">
                <a16:creationId xmlns:a16="http://schemas.microsoft.com/office/drawing/2014/main" id="{75E47F7E-038A-411F-726D-597E08977AD8}"/>
              </a:ext>
            </a:extLst>
          </p:cNvPr>
          <p:cNvGrpSpPr/>
          <p:nvPr/>
        </p:nvGrpSpPr>
        <p:grpSpPr>
          <a:xfrm>
            <a:off x="340301" y="1206132"/>
            <a:ext cx="6283283" cy="4474065"/>
            <a:chOff x="6151459" y="1568551"/>
            <a:chExt cx="6283283" cy="4474065"/>
          </a:xfrm>
        </p:grpSpPr>
        <p:sp>
          <p:nvSpPr>
            <p:cNvPr id="359" name="Rectangle 358">
              <a:extLst>
                <a:ext uri="{FF2B5EF4-FFF2-40B4-BE49-F238E27FC236}">
                  <a16:creationId xmlns:a16="http://schemas.microsoft.com/office/drawing/2014/main" id="{D6993476-60A2-C59D-977C-B1412C5F4E40}"/>
                </a:ext>
              </a:extLst>
            </p:cNvPr>
            <p:cNvSpPr/>
            <p:nvPr/>
          </p:nvSpPr>
          <p:spPr>
            <a:xfrm>
              <a:off x="6151459" y="1568551"/>
              <a:ext cx="6283283" cy="447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a:extLst>
                <a:ext uri="{FF2B5EF4-FFF2-40B4-BE49-F238E27FC236}">
                  <a16:creationId xmlns:a16="http://schemas.microsoft.com/office/drawing/2014/main" id="{3835645C-70C6-2B03-D9E5-891A6E06C0A0}"/>
                </a:ext>
              </a:extLst>
            </p:cNvPr>
            <p:cNvGrpSpPr/>
            <p:nvPr/>
          </p:nvGrpSpPr>
          <p:grpSpPr>
            <a:xfrm>
              <a:off x="7128399" y="2137734"/>
              <a:ext cx="3438937" cy="2930451"/>
              <a:chOff x="7128399" y="2137734"/>
              <a:chExt cx="3438937" cy="2930451"/>
            </a:xfrm>
          </p:grpSpPr>
          <p:grpSp>
            <p:nvGrpSpPr>
              <p:cNvPr id="334" name="Group 333">
                <a:extLst>
                  <a:ext uri="{FF2B5EF4-FFF2-40B4-BE49-F238E27FC236}">
                    <a16:creationId xmlns:a16="http://schemas.microsoft.com/office/drawing/2014/main" id="{2ECA0345-5DC8-5824-EAE4-27DFF9368804}"/>
                  </a:ext>
                </a:extLst>
              </p:cNvPr>
              <p:cNvGrpSpPr/>
              <p:nvPr/>
            </p:nvGrpSpPr>
            <p:grpSpPr>
              <a:xfrm>
                <a:off x="7128399" y="2137734"/>
                <a:ext cx="3438937" cy="2930451"/>
                <a:chOff x="7128399" y="2137734"/>
                <a:chExt cx="3438937" cy="2930451"/>
              </a:xfrm>
            </p:grpSpPr>
            <p:grpSp>
              <p:nvGrpSpPr>
                <p:cNvPr id="314" name="Group 313">
                  <a:extLst>
                    <a:ext uri="{FF2B5EF4-FFF2-40B4-BE49-F238E27FC236}">
                      <a16:creationId xmlns:a16="http://schemas.microsoft.com/office/drawing/2014/main" id="{C47DB05D-4D9D-5DFC-A9AD-53C89E7E4A27}"/>
                    </a:ext>
                  </a:extLst>
                </p:cNvPr>
                <p:cNvGrpSpPr/>
                <p:nvPr/>
              </p:nvGrpSpPr>
              <p:grpSpPr>
                <a:xfrm>
                  <a:off x="7128399" y="2137734"/>
                  <a:ext cx="3438937" cy="2930451"/>
                  <a:chOff x="1360339" y="1759914"/>
                  <a:chExt cx="3438937" cy="2930451"/>
                </a:xfrm>
              </p:grpSpPr>
              <p:cxnSp>
                <p:nvCxnSpPr>
                  <p:cNvPr id="315" name="Straight Connector 314">
                    <a:extLst>
                      <a:ext uri="{FF2B5EF4-FFF2-40B4-BE49-F238E27FC236}">
                        <a16:creationId xmlns:a16="http://schemas.microsoft.com/office/drawing/2014/main" id="{54D72AFD-C2AA-0FC5-7B43-8224308A986A}"/>
                      </a:ext>
                    </a:extLst>
                  </p:cNvPr>
                  <p:cNvCxnSpPr>
                    <a:cxnSpLocks/>
                  </p:cNvCxnSpPr>
                  <p:nvPr/>
                </p:nvCxnSpPr>
                <p:spPr>
                  <a:xfrm flipH="1">
                    <a:off x="3360443" y="1759914"/>
                    <a:ext cx="23877" cy="2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2AE3C3CB-9BB4-25CB-FB08-3EA4200D6829}"/>
                      </a:ext>
                    </a:extLst>
                  </p:cNvPr>
                  <p:cNvSpPr txBox="1"/>
                  <p:nvPr/>
                </p:nvSpPr>
                <p:spPr>
                  <a:xfrm>
                    <a:off x="2372700" y="1906431"/>
                    <a:ext cx="1164695" cy="523220"/>
                  </a:xfrm>
                  <a:prstGeom prst="rect">
                    <a:avLst/>
                  </a:prstGeom>
                  <a:noFill/>
                </p:spPr>
                <p:txBody>
                  <a:bodyPr wrap="square">
                    <a:spAutoFit/>
                  </a:bodyPr>
                  <a:lstStyle/>
                  <a:p>
                    <a:r>
                      <a:rPr lang="en-US" sz="2800" dirty="0"/>
                      <a:t>% O</a:t>
                    </a:r>
                    <a:r>
                      <a:rPr lang="en-US" sz="2800" baseline="-25000" dirty="0"/>
                      <a:t>2</a:t>
                    </a:r>
                    <a:r>
                      <a:rPr lang="en-US" sz="2800" dirty="0"/>
                      <a:t> </a:t>
                    </a:r>
                  </a:p>
                </p:txBody>
              </p:sp>
              <p:cxnSp>
                <p:nvCxnSpPr>
                  <p:cNvPr id="317" name="Straight Connector 316">
                    <a:extLst>
                      <a:ext uri="{FF2B5EF4-FFF2-40B4-BE49-F238E27FC236}">
                        <a16:creationId xmlns:a16="http://schemas.microsoft.com/office/drawing/2014/main" id="{73B1F010-FEAE-F923-958A-380C3A9BD905}"/>
                      </a:ext>
                    </a:extLst>
                  </p:cNvPr>
                  <p:cNvCxnSpPr>
                    <a:cxnSpLocks/>
                  </p:cNvCxnSpPr>
                  <p:nvPr/>
                </p:nvCxnSpPr>
                <p:spPr>
                  <a:xfrm flipV="1">
                    <a:off x="2004314" y="3241384"/>
                    <a:ext cx="2794962" cy="1448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FB2D926D-D363-5AB2-8234-8D571C58E327}"/>
                      </a:ext>
                    </a:extLst>
                  </p:cNvPr>
                  <p:cNvSpPr txBox="1"/>
                  <p:nvPr/>
                </p:nvSpPr>
                <p:spPr>
                  <a:xfrm>
                    <a:off x="1360339" y="3867599"/>
                    <a:ext cx="784189" cy="461665"/>
                  </a:xfrm>
                  <a:prstGeom prst="rect">
                    <a:avLst/>
                  </a:prstGeom>
                  <a:noFill/>
                </p:spPr>
                <p:txBody>
                  <a:bodyPr wrap="none" rtlCol="0">
                    <a:spAutoFit/>
                  </a:bodyPr>
                  <a:lstStyle/>
                  <a:p>
                    <a:r>
                      <a:rPr lang="en-US" sz="2400" dirty="0">
                        <a:solidFill>
                          <a:srgbClr val="00B050"/>
                        </a:solidFill>
                      </a:rPr>
                      <a:t>% Ca</a:t>
                    </a:r>
                  </a:p>
                </p:txBody>
              </p:sp>
            </p:grpSp>
            <p:sp>
              <p:nvSpPr>
                <p:cNvPr id="320" name="Oval 319">
                  <a:extLst>
                    <a:ext uri="{FF2B5EF4-FFF2-40B4-BE49-F238E27FC236}">
                      <a16:creationId xmlns:a16="http://schemas.microsoft.com/office/drawing/2014/main" id="{33AE397B-0AB6-81BF-A7D3-C2C382014537}"/>
                    </a:ext>
                  </a:extLst>
                </p:cNvPr>
                <p:cNvSpPr/>
                <p:nvPr/>
              </p:nvSpPr>
              <p:spPr>
                <a:xfrm rot="19190400">
                  <a:off x="9415292" y="3632298"/>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a:extLst>
                    <a:ext uri="{FF2B5EF4-FFF2-40B4-BE49-F238E27FC236}">
                      <a16:creationId xmlns:a16="http://schemas.microsoft.com/office/drawing/2014/main" id="{68441E00-E2D0-E382-DCE2-EAA83C163EAB}"/>
                    </a:ext>
                  </a:extLst>
                </p:cNvPr>
                <p:cNvCxnSpPr>
                  <a:cxnSpLocks/>
                </p:cNvCxnSpPr>
                <p:nvPr/>
              </p:nvCxnSpPr>
              <p:spPr>
                <a:xfrm flipV="1">
                  <a:off x="9460270" y="3737275"/>
                  <a:ext cx="19887" cy="4233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24" name="Group 323">
                  <a:extLst>
                    <a:ext uri="{FF2B5EF4-FFF2-40B4-BE49-F238E27FC236}">
                      <a16:creationId xmlns:a16="http://schemas.microsoft.com/office/drawing/2014/main" id="{CA26C5C1-6B84-8D76-B7D6-1E736497EAD1}"/>
                    </a:ext>
                  </a:extLst>
                </p:cNvPr>
                <p:cNvGrpSpPr/>
                <p:nvPr/>
              </p:nvGrpSpPr>
              <p:grpSpPr>
                <a:xfrm>
                  <a:off x="8938146" y="3235336"/>
                  <a:ext cx="134272" cy="1169215"/>
                  <a:chOff x="3844633" y="3887983"/>
                  <a:chExt cx="134272" cy="1169215"/>
                </a:xfrm>
              </p:grpSpPr>
              <p:sp>
                <p:nvSpPr>
                  <p:cNvPr id="332" name="Oval 331">
                    <a:extLst>
                      <a:ext uri="{FF2B5EF4-FFF2-40B4-BE49-F238E27FC236}">
                        <a16:creationId xmlns:a16="http://schemas.microsoft.com/office/drawing/2014/main" id="{2F1A123E-6888-0E5B-1A68-DB2D9A6385FB}"/>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3" name="Straight Connector 332">
                    <a:extLst>
                      <a:ext uri="{FF2B5EF4-FFF2-40B4-BE49-F238E27FC236}">
                        <a16:creationId xmlns:a16="http://schemas.microsoft.com/office/drawing/2014/main" id="{C848E997-76F9-7F85-B885-7FAE4EF43D56}"/>
                      </a:ext>
                    </a:extLst>
                  </p:cNvPr>
                  <p:cNvCxnSpPr>
                    <a:cxnSpLocks/>
                  </p:cNvCxnSpPr>
                  <p:nvPr/>
                </p:nvCxnSpPr>
                <p:spPr>
                  <a:xfrm flipV="1">
                    <a:off x="3853304" y="3887983"/>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BF95A925-4798-C5F3-18DF-B1F10B33BFE6}"/>
                    </a:ext>
                  </a:extLst>
                </p:cNvPr>
                <p:cNvGrpSpPr/>
                <p:nvPr/>
              </p:nvGrpSpPr>
              <p:grpSpPr>
                <a:xfrm>
                  <a:off x="8505347" y="3461668"/>
                  <a:ext cx="134272" cy="1178199"/>
                  <a:chOff x="3844633" y="3933863"/>
                  <a:chExt cx="134272" cy="1178199"/>
                </a:xfrm>
              </p:grpSpPr>
              <p:sp>
                <p:nvSpPr>
                  <p:cNvPr id="330" name="Oval 329">
                    <a:extLst>
                      <a:ext uri="{FF2B5EF4-FFF2-40B4-BE49-F238E27FC236}">
                        <a16:creationId xmlns:a16="http://schemas.microsoft.com/office/drawing/2014/main" id="{16003E52-1A99-3AA0-1B39-A94BC7D30E9E}"/>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956221D0-87C6-6DA7-85D7-BB0C73CC4717}"/>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26" name="Group 325">
                  <a:extLst>
                    <a:ext uri="{FF2B5EF4-FFF2-40B4-BE49-F238E27FC236}">
                      <a16:creationId xmlns:a16="http://schemas.microsoft.com/office/drawing/2014/main" id="{F5CDA9BB-9BDD-1098-8F64-B3204FACBF27}"/>
                    </a:ext>
                  </a:extLst>
                </p:cNvPr>
                <p:cNvGrpSpPr/>
                <p:nvPr/>
              </p:nvGrpSpPr>
              <p:grpSpPr>
                <a:xfrm>
                  <a:off x="8070103" y="3129746"/>
                  <a:ext cx="137793" cy="1787799"/>
                  <a:chOff x="3841112" y="3933863"/>
                  <a:chExt cx="137793" cy="1787799"/>
                </a:xfrm>
              </p:grpSpPr>
              <p:sp>
                <p:nvSpPr>
                  <p:cNvPr id="327" name="Oval 326">
                    <a:extLst>
                      <a:ext uri="{FF2B5EF4-FFF2-40B4-BE49-F238E27FC236}">
                        <a16:creationId xmlns:a16="http://schemas.microsoft.com/office/drawing/2014/main" id="{3E52BAB7-5A10-BFFA-0DBA-114650CAB9D2}"/>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a:extLst>
                      <a:ext uri="{FF2B5EF4-FFF2-40B4-BE49-F238E27FC236}">
                        <a16:creationId xmlns:a16="http://schemas.microsoft.com/office/drawing/2014/main" id="{CFBA4D7D-B806-ECCA-5899-4CA310987466}"/>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22B75BC-A116-CC97-3510-487D0ABA794D}"/>
                      </a:ext>
                    </a:extLst>
                  </p:cNvPr>
                  <p:cNvCxnSpPr>
                    <a:cxnSpLocks/>
                  </p:cNvCxnSpPr>
                  <p:nvPr/>
                </p:nvCxnSpPr>
                <p:spPr>
                  <a:xfrm flipV="1">
                    <a:off x="3841112" y="45524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36" name="Group 335">
                <a:extLst>
                  <a:ext uri="{FF2B5EF4-FFF2-40B4-BE49-F238E27FC236}">
                    <a16:creationId xmlns:a16="http://schemas.microsoft.com/office/drawing/2014/main" id="{3A0A87D4-4537-505A-6EA1-21D9B45EC3F7}"/>
                  </a:ext>
                </a:extLst>
              </p:cNvPr>
              <p:cNvGrpSpPr/>
              <p:nvPr/>
            </p:nvGrpSpPr>
            <p:grpSpPr>
              <a:xfrm rot="1356452">
                <a:off x="8670716" y="2564546"/>
                <a:ext cx="963328" cy="1800931"/>
                <a:chOff x="3128971" y="2543620"/>
                <a:chExt cx="963328" cy="1800931"/>
              </a:xfrm>
              <a:solidFill>
                <a:srgbClr val="00B050"/>
              </a:solidFill>
            </p:grpSpPr>
            <p:sp>
              <p:nvSpPr>
                <p:cNvPr id="349" name="Oval 348">
                  <a:extLst>
                    <a:ext uri="{FF2B5EF4-FFF2-40B4-BE49-F238E27FC236}">
                      <a16:creationId xmlns:a16="http://schemas.microsoft.com/office/drawing/2014/main" id="{E98BC161-DBAF-7B94-0A4A-5360860FF3A0}"/>
                    </a:ext>
                  </a:extLst>
                </p:cNvPr>
                <p:cNvSpPr/>
                <p:nvPr/>
              </p:nvSpPr>
              <p:spPr>
                <a:xfrm>
                  <a:off x="3958027" y="254362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8669D225-D67C-9339-5C8F-48CACDFAAD3F}"/>
                    </a:ext>
                  </a:extLst>
                </p:cNvPr>
                <p:cNvSpPr/>
                <p:nvPr/>
              </p:nvSpPr>
              <p:spPr>
                <a:xfrm>
                  <a:off x="3927547" y="282403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E813B08B-5D55-268E-5F99-3BC744961826}"/>
                    </a:ext>
                  </a:extLst>
                </p:cNvPr>
                <p:cNvSpPr/>
                <p:nvPr/>
              </p:nvSpPr>
              <p:spPr>
                <a:xfrm>
                  <a:off x="3567883" y="3104452"/>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14981C92-FB0A-5B08-6B37-464276BABFAF}"/>
                    </a:ext>
                  </a:extLst>
                </p:cNvPr>
                <p:cNvSpPr/>
                <p:nvPr/>
              </p:nvSpPr>
              <p:spPr>
                <a:xfrm>
                  <a:off x="3628843" y="338486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6C77A671-0CEA-7DAA-463F-5FFCBC6E22A1}"/>
                    </a:ext>
                  </a:extLst>
                </p:cNvPr>
                <p:cNvSpPr/>
                <p:nvPr/>
              </p:nvSpPr>
              <p:spPr>
                <a:xfrm>
                  <a:off x="3415483" y="3665284"/>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EA74B78D-6A63-254D-B8D4-67F4A6ACDAE2}"/>
                    </a:ext>
                  </a:extLst>
                </p:cNvPr>
                <p:cNvSpPr/>
                <p:nvPr/>
              </p:nvSpPr>
              <p:spPr>
                <a:xfrm>
                  <a:off x="3128971" y="394570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E4BF7462-B4E0-7AF5-5AA7-58F91C1A3AA2}"/>
                    </a:ext>
                  </a:extLst>
                </p:cNvPr>
                <p:cNvSpPr/>
                <p:nvPr/>
              </p:nvSpPr>
              <p:spPr>
                <a:xfrm>
                  <a:off x="3244795" y="422611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9" name="Straight Connector 338">
                <a:extLst>
                  <a:ext uri="{FF2B5EF4-FFF2-40B4-BE49-F238E27FC236}">
                    <a16:creationId xmlns:a16="http://schemas.microsoft.com/office/drawing/2014/main" id="{EB05E1C7-7B9D-EE04-3211-47D3BAD9D468}"/>
                  </a:ext>
                </a:extLst>
              </p:cNvPr>
              <p:cNvCxnSpPr>
                <a:cxnSpLocks/>
              </p:cNvCxnSpPr>
              <p:nvPr/>
            </p:nvCxnSpPr>
            <p:spPr>
              <a:xfrm flipH="1">
                <a:off x="9873696" y="2850735"/>
                <a:ext cx="4836" cy="114830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30ABF64-9A2C-BC9C-F157-4EF0105E526F}"/>
                  </a:ext>
                </a:extLst>
              </p:cNvPr>
              <p:cNvCxnSpPr>
                <a:cxnSpLocks/>
              </p:cNvCxnSpPr>
              <p:nvPr/>
            </p:nvCxnSpPr>
            <p:spPr>
              <a:xfrm>
                <a:off x="9730465" y="3020362"/>
                <a:ext cx="0" cy="10607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5CD60A2-62E2-BEAB-F354-1114FE207941}"/>
                  </a:ext>
                </a:extLst>
              </p:cNvPr>
              <p:cNvCxnSpPr>
                <a:cxnSpLocks/>
              </p:cNvCxnSpPr>
              <p:nvPr/>
            </p:nvCxnSpPr>
            <p:spPr>
              <a:xfrm>
                <a:off x="9264399" y="3175123"/>
                <a:ext cx="0" cy="11367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D79733BC-3EF5-AACA-7F00-F6BDEF3581AB}"/>
                  </a:ext>
                </a:extLst>
              </p:cNvPr>
              <p:cNvCxnSpPr>
                <a:cxnSpLocks/>
              </p:cNvCxnSpPr>
              <p:nvPr/>
            </p:nvCxnSpPr>
            <p:spPr>
              <a:xfrm flipH="1">
                <a:off x="8909644" y="3779708"/>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7B84905-6980-C15A-75FF-9F9C0BC2BA88}"/>
                  </a:ext>
                </a:extLst>
              </p:cNvPr>
              <p:cNvCxnSpPr>
                <a:cxnSpLocks/>
              </p:cNvCxnSpPr>
              <p:nvPr/>
            </p:nvCxnSpPr>
            <p:spPr>
              <a:xfrm flipH="1">
                <a:off x="9209566" y="3496798"/>
                <a:ext cx="3325" cy="72472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219091A-A9AC-4F67-C6EB-299E77632FF6}"/>
                  </a:ext>
                </a:extLst>
              </p:cNvPr>
              <p:cNvCxnSpPr>
                <a:cxnSpLocks/>
              </p:cNvCxnSpPr>
              <p:nvPr/>
            </p:nvCxnSpPr>
            <p:spPr>
              <a:xfrm flipH="1">
                <a:off x="8567535" y="3996201"/>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13" name="Group 412">
            <a:extLst>
              <a:ext uri="{FF2B5EF4-FFF2-40B4-BE49-F238E27FC236}">
                <a16:creationId xmlns:a16="http://schemas.microsoft.com/office/drawing/2014/main" id="{BAE11F88-2AAC-F7D8-390B-3D7DAA5626DE}"/>
              </a:ext>
            </a:extLst>
          </p:cNvPr>
          <p:cNvGrpSpPr/>
          <p:nvPr/>
        </p:nvGrpSpPr>
        <p:grpSpPr>
          <a:xfrm>
            <a:off x="312764" y="1240462"/>
            <a:ext cx="7388513" cy="4474065"/>
            <a:chOff x="6217759" y="5471355"/>
            <a:chExt cx="7388513" cy="4474065"/>
          </a:xfrm>
        </p:grpSpPr>
        <p:sp>
          <p:nvSpPr>
            <p:cNvPr id="412" name="Rectangle 411">
              <a:extLst>
                <a:ext uri="{FF2B5EF4-FFF2-40B4-BE49-F238E27FC236}">
                  <a16:creationId xmlns:a16="http://schemas.microsoft.com/office/drawing/2014/main" id="{1D71FEAD-EA58-7EC0-C52D-E95275D9D871}"/>
                </a:ext>
              </a:extLst>
            </p:cNvPr>
            <p:cNvSpPr/>
            <p:nvPr/>
          </p:nvSpPr>
          <p:spPr>
            <a:xfrm>
              <a:off x="6217759" y="5471355"/>
              <a:ext cx="7388513" cy="447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410">
              <a:extLst>
                <a:ext uri="{FF2B5EF4-FFF2-40B4-BE49-F238E27FC236}">
                  <a16:creationId xmlns:a16="http://schemas.microsoft.com/office/drawing/2014/main" id="{65A44375-2A2E-BCF9-B10C-D066962F8A5A}"/>
                </a:ext>
              </a:extLst>
            </p:cNvPr>
            <p:cNvGrpSpPr/>
            <p:nvPr/>
          </p:nvGrpSpPr>
          <p:grpSpPr>
            <a:xfrm>
              <a:off x="7489823" y="6007893"/>
              <a:ext cx="3443706" cy="3457635"/>
              <a:chOff x="7489823" y="6007893"/>
              <a:chExt cx="3443706" cy="3457635"/>
            </a:xfrm>
          </p:grpSpPr>
          <p:cxnSp>
            <p:nvCxnSpPr>
              <p:cNvPr id="361" name="Straight Connector 360">
                <a:extLst>
                  <a:ext uri="{FF2B5EF4-FFF2-40B4-BE49-F238E27FC236}">
                    <a16:creationId xmlns:a16="http://schemas.microsoft.com/office/drawing/2014/main" id="{07051F84-0E7D-21C5-959F-2110BE5286B6}"/>
                  </a:ext>
                </a:extLst>
              </p:cNvPr>
              <p:cNvCxnSpPr>
                <a:cxnSpLocks/>
              </p:cNvCxnSpPr>
              <p:nvPr/>
            </p:nvCxnSpPr>
            <p:spPr>
              <a:xfrm>
                <a:off x="8703713" y="7247167"/>
                <a:ext cx="1174961" cy="2218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TextBox 361">
                <a:extLst>
                  <a:ext uri="{FF2B5EF4-FFF2-40B4-BE49-F238E27FC236}">
                    <a16:creationId xmlns:a16="http://schemas.microsoft.com/office/drawing/2014/main" id="{93E9D62D-8898-5C40-3535-33799BC5CD5B}"/>
                  </a:ext>
                </a:extLst>
              </p:cNvPr>
              <p:cNvSpPr txBox="1"/>
              <p:nvPr/>
            </p:nvSpPr>
            <p:spPr>
              <a:xfrm>
                <a:off x="7588994" y="8340456"/>
                <a:ext cx="1061509" cy="461665"/>
              </a:xfrm>
              <a:prstGeom prst="rect">
                <a:avLst/>
              </a:prstGeom>
              <a:noFill/>
            </p:spPr>
            <p:txBody>
              <a:bodyPr wrap="none" rtlCol="0">
                <a:spAutoFit/>
              </a:bodyPr>
              <a:lstStyle/>
              <a:p>
                <a:r>
                  <a:rPr lang="en-US" sz="2400" dirty="0"/>
                  <a:t>% </a:t>
                </a:r>
                <a:r>
                  <a:rPr lang="en-US" dirty="0" err="1"/>
                  <a:t>C</a:t>
                </a:r>
                <a:r>
                  <a:rPr lang="en-US" sz="2400" dirty="0" err="1"/>
                  <a:t>+</a:t>
                </a:r>
                <a:r>
                  <a:rPr lang="en-US" sz="2400" dirty="0" err="1">
                    <a:solidFill>
                      <a:srgbClr val="00B050"/>
                    </a:solidFill>
                  </a:rPr>
                  <a:t>Ca</a:t>
                </a:r>
                <a:endParaRPr lang="en-US" sz="2400" dirty="0">
                  <a:solidFill>
                    <a:srgbClr val="00B050"/>
                  </a:solidFill>
                </a:endParaRPr>
              </a:p>
            </p:txBody>
          </p:sp>
          <p:cxnSp>
            <p:nvCxnSpPr>
              <p:cNvPr id="364" name="Straight Connector 363">
                <a:extLst>
                  <a:ext uri="{FF2B5EF4-FFF2-40B4-BE49-F238E27FC236}">
                    <a16:creationId xmlns:a16="http://schemas.microsoft.com/office/drawing/2014/main" id="{5991BFD1-AB4D-D448-5EED-14D21A6A5B30}"/>
                  </a:ext>
                </a:extLst>
              </p:cNvPr>
              <p:cNvCxnSpPr>
                <a:cxnSpLocks/>
              </p:cNvCxnSpPr>
              <p:nvPr/>
            </p:nvCxnSpPr>
            <p:spPr>
              <a:xfrm flipH="1">
                <a:off x="9176670" y="6007893"/>
                <a:ext cx="24089" cy="2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26571E7-C3A7-D5EF-5A0E-502169E03265}"/>
                  </a:ext>
                </a:extLst>
              </p:cNvPr>
              <p:cNvSpPr txBox="1"/>
              <p:nvPr/>
            </p:nvSpPr>
            <p:spPr>
              <a:xfrm>
                <a:off x="8366609" y="6156770"/>
                <a:ext cx="1175050" cy="523220"/>
              </a:xfrm>
              <a:prstGeom prst="rect">
                <a:avLst/>
              </a:prstGeom>
              <a:noFill/>
            </p:spPr>
            <p:txBody>
              <a:bodyPr wrap="square">
                <a:spAutoFit/>
              </a:bodyPr>
              <a:lstStyle/>
              <a:p>
                <a:r>
                  <a:rPr lang="en-US" sz="2800" dirty="0"/>
                  <a:t>% O</a:t>
                </a:r>
                <a:r>
                  <a:rPr lang="en-US" sz="2800" baseline="-25000" dirty="0"/>
                  <a:t>2</a:t>
                </a:r>
                <a:r>
                  <a:rPr lang="en-US" sz="2800" dirty="0"/>
                  <a:t> </a:t>
                </a:r>
              </a:p>
            </p:txBody>
          </p:sp>
          <p:cxnSp>
            <p:nvCxnSpPr>
              <p:cNvPr id="366" name="Straight Connector 365">
                <a:extLst>
                  <a:ext uri="{FF2B5EF4-FFF2-40B4-BE49-F238E27FC236}">
                    <a16:creationId xmlns:a16="http://schemas.microsoft.com/office/drawing/2014/main" id="{5F699225-68D8-E3D0-FADD-3D02D40CAD7A}"/>
                  </a:ext>
                </a:extLst>
              </p:cNvPr>
              <p:cNvCxnSpPr>
                <a:cxnSpLocks/>
              </p:cNvCxnSpPr>
              <p:nvPr/>
            </p:nvCxnSpPr>
            <p:spPr>
              <a:xfrm flipV="1">
                <a:off x="7489823" y="8082367"/>
                <a:ext cx="3443706" cy="225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7057AC9F-6D17-145B-8F43-AFBA77E43EC9}"/>
                  </a:ext>
                </a:extLst>
              </p:cNvPr>
              <p:cNvGrpSpPr/>
              <p:nvPr/>
            </p:nvGrpSpPr>
            <p:grpSpPr>
              <a:xfrm>
                <a:off x="8723429" y="7119151"/>
                <a:ext cx="1070450" cy="2069573"/>
                <a:chOff x="3377918" y="4567725"/>
                <a:chExt cx="1070450" cy="2069573"/>
              </a:xfrm>
            </p:grpSpPr>
            <p:sp>
              <p:nvSpPr>
                <p:cNvPr id="369" name="Oval 368">
                  <a:extLst>
                    <a:ext uri="{FF2B5EF4-FFF2-40B4-BE49-F238E27FC236}">
                      <a16:creationId xmlns:a16="http://schemas.microsoft.com/office/drawing/2014/main" id="{307345D3-1833-937F-640F-9D990CB08715}"/>
                    </a:ext>
                  </a:extLst>
                </p:cNvPr>
                <p:cNvSpPr/>
                <p:nvPr/>
              </p:nvSpPr>
              <p:spPr>
                <a:xfrm rot="19190400">
                  <a:off x="3594454" y="4723246"/>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a:extLst>
                    <a:ext uri="{FF2B5EF4-FFF2-40B4-BE49-F238E27FC236}">
                      <a16:creationId xmlns:a16="http://schemas.microsoft.com/office/drawing/2014/main" id="{21D2220E-373A-2E45-4952-06D8C5BAFEAE}"/>
                    </a:ext>
                  </a:extLst>
                </p:cNvPr>
                <p:cNvGrpSpPr/>
                <p:nvPr/>
              </p:nvGrpSpPr>
              <p:grpSpPr>
                <a:xfrm>
                  <a:off x="3377918" y="4567725"/>
                  <a:ext cx="1070450" cy="2069573"/>
                  <a:chOff x="3377918" y="3887983"/>
                  <a:chExt cx="1070450" cy="2069573"/>
                </a:xfrm>
              </p:grpSpPr>
              <p:cxnSp>
                <p:nvCxnSpPr>
                  <p:cNvPr id="371" name="Straight Connector 370">
                    <a:extLst>
                      <a:ext uri="{FF2B5EF4-FFF2-40B4-BE49-F238E27FC236}">
                        <a16:creationId xmlns:a16="http://schemas.microsoft.com/office/drawing/2014/main" id="{BAAC4C46-FF04-8DF9-2B23-1945A24EDC32}"/>
                      </a:ext>
                    </a:extLst>
                  </p:cNvPr>
                  <p:cNvCxnSpPr>
                    <a:cxnSpLocks/>
                  </p:cNvCxnSpPr>
                  <p:nvPr/>
                </p:nvCxnSpPr>
                <p:spPr>
                  <a:xfrm>
                    <a:off x="3377918" y="4074153"/>
                    <a:ext cx="987453" cy="188340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8E3D9A12-6609-7BD9-3C9E-17A3FF2BD5A6}"/>
                      </a:ext>
                    </a:extLst>
                  </p:cNvPr>
                  <p:cNvCxnSpPr>
                    <a:cxnSpLocks/>
                  </p:cNvCxnSpPr>
                  <p:nvPr/>
                </p:nvCxnSpPr>
                <p:spPr>
                  <a:xfrm flipV="1">
                    <a:off x="3632428" y="4168425"/>
                    <a:ext cx="19887" cy="42337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73" name="Group 372">
                    <a:extLst>
                      <a:ext uri="{FF2B5EF4-FFF2-40B4-BE49-F238E27FC236}">
                        <a16:creationId xmlns:a16="http://schemas.microsoft.com/office/drawing/2014/main" id="{668DCC71-29BF-A8FF-3148-686D6E188C83}"/>
                      </a:ext>
                    </a:extLst>
                  </p:cNvPr>
                  <p:cNvGrpSpPr/>
                  <p:nvPr/>
                </p:nvGrpSpPr>
                <p:grpSpPr>
                  <a:xfrm>
                    <a:off x="3844633" y="3887983"/>
                    <a:ext cx="134272" cy="1169215"/>
                    <a:chOff x="3844633" y="3887983"/>
                    <a:chExt cx="134272" cy="1169215"/>
                  </a:xfrm>
                </p:grpSpPr>
                <p:sp>
                  <p:nvSpPr>
                    <p:cNvPr id="381" name="Oval 380">
                      <a:extLst>
                        <a:ext uri="{FF2B5EF4-FFF2-40B4-BE49-F238E27FC236}">
                          <a16:creationId xmlns:a16="http://schemas.microsoft.com/office/drawing/2014/main" id="{3E3C8805-270A-5B91-6C8F-AE0A76D36EFE}"/>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a:extLst>
                        <a:ext uri="{FF2B5EF4-FFF2-40B4-BE49-F238E27FC236}">
                          <a16:creationId xmlns:a16="http://schemas.microsoft.com/office/drawing/2014/main" id="{0397D906-4DA2-7FF7-F5CE-27814E5FBE05}"/>
                        </a:ext>
                      </a:extLst>
                    </p:cNvPr>
                    <p:cNvCxnSpPr>
                      <a:cxnSpLocks/>
                    </p:cNvCxnSpPr>
                    <p:nvPr/>
                  </p:nvCxnSpPr>
                  <p:spPr>
                    <a:xfrm flipV="1">
                      <a:off x="3853304" y="3887983"/>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74" name="Group 373">
                    <a:extLst>
                      <a:ext uri="{FF2B5EF4-FFF2-40B4-BE49-F238E27FC236}">
                        <a16:creationId xmlns:a16="http://schemas.microsoft.com/office/drawing/2014/main" id="{E1ED9E55-0EE9-58F4-31D0-579B9ECD9F46}"/>
                      </a:ext>
                    </a:extLst>
                  </p:cNvPr>
                  <p:cNvGrpSpPr/>
                  <p:nvPr/>
                </p:nvGrpSpPr>
                <p:grpSpPr>
                  <a:xfrm>
                    <a:off x="3997033" y="4086263"/>
                    <a:ext cx="134272" cy="1178199"/>
                    <a:chOff x="3844633" y="3933863"/>
                    <a:chExt cx="134272" cy="1178199"/>
                  </a:xfrm>
                </p:grpSpPr>
                <p:sp>
                  <p:nvSpPr>
                    <p:cNvPr id="379" name="Oval 378">
                      <a:extLst>
                        <a:ext uri="{FF2B5EF4-FFF2-40B4-BE49-F238E27FC236}">
                          <a16:creationId xmlns:a16="http://schemas.microsoft.com/office/drawing/2014/main" id="{EF9B8304-C4BB-0219-2259-0B0A2976645B}"/>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8E9245D0-BEF9-AFE2-3257-A5E1E2BCFC68}"/>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F316AE33-20BE-3EF8-21F1-BB57865229E8}"/>
                      </a:ext>
                    </a:extLst>
                  </p:cNvPr>
                  <p:cNvGrpSpPr/>
                  <p:nvPr/>
                </p:nvGrpSpPr>
                <p:grpSpPr>
                  <a:xfrm>
                    <a:off x="4310575" y="4001187"/>
                    <a:ext cx="137793" cy="1787799"/>
                    <a:chOff x="3841112" y="3933863"/>
                    <a:chExt cx="137793" cy="1787799"/>
                  </a:xfrm>
                </p:grpSpPr>
                <p:sp>
                  <p:nvSpPr>
                    <p:cNvPr id="376" name="Oval 375">
                      <a:extLst>
                        <a:ext uri="{FF2B5EF4-FFF2-40B4-BE49-F238E27FC236}">
                          <a16:creationId xmlns:a16="http://schemas.microsoft.com/office/drawing/2014/main" id="{6880E3D1-90E4-CA3D-AEDB-D439422442D8}"/>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A8913B06-4FAA-57F0-C6AB-8594BC3E30C2}"/>
                        </a:ext>
                      </a:extLst>
                    </p:cNvPr>
                    <p:cNvCxnSpPr>
                      <a:cxnSpLocks/>
                    </p:cNvCxnSpPr>
                    <p:nvPr/>
                  </p:nvCxnSpPr>
                  <p:spPr>
                    <a:xfrm flipV="1">
                      <a:off x="3853304" y="39428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FA01DF0-F9FA-80D8-D669-1F1F32FA93B7}"/>
                        </a:ext>
                      </a:extLst>
                    </p:cNvPr>
                    <p:cNvCxnSpPr>
                      <a:cxnSpLocks/>
                    </p:cNvCxnSpPr>
                    <p:nvPr/>
                  </p:nvCxnSpPr>
                  <p:spPr>
                    <a:xfrm flipV="1">
                      <a:off x="3841112" y="4552447"/>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383" name="Group 382">
                <a:extLst>
                  <a:ext uri="{FF2B5EF4-FFF2-40B4-BE49-F238E27FC236}">
                    <a16:creationId xmlns:a16="http://schemas.microsoft.com/office/drawing/2014/main" id="{07E80088-C5DB-BF22-44C1-B368F3CBD01D}"/>
                  </a:ext>
                </a:extLst>
              </p:cNvPr>
              <p:cNvGrpSpPr/>
              <p:nvPr/>
            </p:nvGrpSpPr>
            <p:grpSpPr>
              <a:xfrm>
                <a:off x="7715593" y="6434001"/>
                <a:ext cx="2934562" cy="1893070"/>
                <a:chOff x="5283414" y="2119776"/>
                <a:chExt cx="2934562" cy="1893070"/>
              </a:xfrm>
            </p:grpSpPr>
            <p:grpSp>
              <p:nvGrpSpPr>
                <p:cNvPr id="384" name="Group 383">
                  <a:extLst>
                    <a:ext uri="{FF2B5EF4-FFF2-40B4-BE49-F238E27FC236}">
                      <a16:creationId xmlns:a16="http://schemas.microsoft.com/office/drawing/2014/main" id="{A54F6655-9534-7053-E0F3-2B400F0BC7CA}"/>
                    </a:ext>
                  </a:extLst>
                </p:cNvPr>
                <p:cNvGrpSpPr/>
                <p:nvPr/>
              </p:nvGrpSpPr>
              <p:grpSpPr>
                <a:xfrm rot="1805029">
                  <a:off x="6220699" y="2119776"/>
                  <a:ext cx="963328" cy="1800931"/>
                  <a:chOff x="3128971" y="2543620"/>
                  <a:chExt cx="963328" cy="1800931"/>
                </a:xfrm>
                <a:solidFill>
                  <a:srgbClr val="00B050"/>
                </a:solidFill>
              </p:grpSpPr>
              <p:sp>
                <p:nvSpPr>
                  <p:cNvPr id="397" name="Oval 396">
                    <a:extLst>
                      <a:ext uri="{FF2B5EF4-FFF2-40B4-BE49-F238E27FC236}">
                        <a16:creationId xmlns:a16="http://schemas.microsoft.com/office/drawing/2014/main" id="{4FF40991-238C-EFDB-74AB-E6E2AF82A285}"/>
                      </a:ext>
                    </a:extLst>
                  </p:cNvPr>
                  <p:cNvSpPr/>
                  <p:nvPr/>
                </p:nvSpPr>
                <p:spPr>
                  <a:xfrm>
                    <a:off x="3958027" y="254362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F5DF8601-3CE7-76A0-B938-D60494E5996F}"/>
                      </a:ext>
                    </a:extLst>
                  </p:cNvPr>
                  <p:cNvSpPr/>
                  <p:nvPr/>
                </p:nvSpPr>
                <p:spPr>
                  <a:xfrm>
                    <a:off x="3927547" y="282403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100FEC77-33BF-2AEB-30CF-A20A33C0A81E}"/>
                      </a:ext>
                    </a:extLst>
                  </p:cNvPr>
                  <p:cNvSpPr/>
                  <p:nvPr/>
                </p:nvSpPr>
                <p:spPr>
                  <a:xfrm>
                    <a:off x="3567883" y="3104452"/>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69B553A0-1612-73DB-53B1-A275EEDD6A75}"/>
                      </a:ext>
                    </a:extLst>
                  </p:cNvPr>
                  <p:cNvSpPr/>
                  <p:nvPr/>
                </p:nvSpPr>
                <p:spPr>
                  <a:xfrm>
                    <a:off x="3628843" y="338486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267BBB13-40CD-617F-6BDC-F4F42ACCEE7A}"/>
                      </a:ext>
                    </a:extLst>
                  </p:cNvPr>
                  <p:cNvSpPr/>
                  <p:nvPr/>
                </p:nvSpPr>
                <p:spPr>
                  <a:xfrm>
                    <a:off x="3415483" y="3665284"/>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994D143E-5A18-19C1-513D-4264F4FF4F99}"/>
                      </a:ext>
                    </a:extLst>
                  </p:cNvPr>
                  <p:cNvSpPr/>
                  <p:nvPr/>
                </p:nvSpPr>
                <p:spPr>
                  <a:xfrm>
                    <a:off x="3128971" y="394570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BE23DD42-9465-4C66-4123-6E0F00A79355}"/>
                      </a:ext>
                    </a:extLst>
                  </p:cNvPr>
                  <p:cNvSpPr/>
                  <p:nvPr/>
                </p:nvSpPr>
                <p:spPr>
                  <a:xfrm>
                    <a:off x="3244795" y="422611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a:extLst>
                    <a:ext uri="{FF2B5EF4-FFF2-40B4-BE49-F238E27FC236}">
                      <a16:creationId xmlns:a16="http://schemas.microsoft.com/office/drawing/2014/main" id="{B8014C14-98EB-CAB5-5AF6-8673587444E4}"/>
                    </a:ext>
                  </a:extLst>
                </p:cNvPr>
                <p:cNvGrpSpPr/>
                <p:nvPr/>
              </p:nvGrpSpPr>
              <p:grpSpPr>
                <a:xfrm>
                  <a:off x="5283414" y="2172595"/>
                  <a:ext cx="2934562" cy="1840251"/>
                  <a:chOff x="3440741" y="2098519"/>
                  <a:chExt cx="2934562" cy="1840251"/>
                </a:xfrm>
              </p:grpSpPr>
              <p:grpSp>
                <p:nvGrpSpPr>
                  <p:cNvPr id="386" name="Group 385">
                    <a:extLst>
                      <a:ext uri="{FF2B5EF4-FFF2-40B4-BE49-F238E27FC236}">
                        <a16:creationId xmlns:a16="http://schemas.microsoft.com/office/drawing/2014/main" id="{D4D4BF65-D8D6-9A7F-DD49-1190EC7096BB}"/>
                      </a:ext>
                    </a:extLst>
                  </p:cNvPr>
                  <p:cNvGrpSpPr/>
                  <p:nvPr/>
                </p:nvGrpSpPr>
                <p:grpSpPr>
                  <a:xfrm>
                    <a:off x="3440741" y="2098519"/>
                    <a:ext cx="2934562" cy="1840251"/>
                    <a:chOff x="6124167" y="1715332"/>
                    <a:chExt cx="2934562" cy="1840251"/>
                  </a:xfrm>
                </p:grpSpPr>
                <p:cxnSp>
                  <p:nvCxnSpPr>
                    <p:cNvPr id="393" name="Straight Connector 392">
                      <a:extLst>
                        <a:ext uri="{FF2B5EF4-FFF2-40B4-BE49-F238E27FC236}">
                          <a16:creationId xmlns:a16="http://schemas.microsoft.com/office/drawing/2014/main" id="{B9AADBC5-BDB1-0670-CCB9-3FA882745BC5}"/>
                        </a:ext>
                      </a:extLst>
                    </p:cNvPr>
                    <p:cNvCxnSpPr>
                      <a:cxnSpLocks/>
                    </p:cNvCxnSpPr>
                    <p:nvPr/>
                  </p:nvCxnSpPr>
                  <p:spPr>
                    <a:xfrm flipV="1">
                      <a:off x="6124167" y="3358203"/>
                      <a:ext cx="2934562" cy="19738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394" name="Group 393">
                      <a:extLst>
                        <a:ext uri="{FF2B5EF4-FFF2-40B4-BE49-F238E27FC236}">
                          <a16:creationId xmlns:a16="http://schemas.microsoft.com/office/drawing/2014/main" id="{DD7C025A-40B2-D4E9-0269-1CDA53C6828E}"/>
                        </a:ext>
                      </a:extLst>
                    </p:cNvPr>
                    <p:cNvGrpSpPr/>
                    <p:nvPr/>
                  </p:nvGrpSpPr>
                  <p:grpSpPr>
                    <a:xfrm>
                      <a:off x="6124167" y="1715332"/>
                      <a:ext cx="2794435" cy="1781413"/>
                      <a:chOff x="3424227" y="2169029"/>
                      <a:chExt cx="2794435" cy="1781413"/>
                    </a:xfrm>
                  </p:grpSpPr>
                  <p:cxnSp>
                    <p:nvCxnSpPr>
                      <p:cNvPr id="395" name="Straight Connector 394">
                        <a:extLst>
                          <a:ext uri="{FF2B5EF4-FFF2-40B4-BE49-F238E27FC236}">
                            <a16:creationId xmlns:a16="http://schemas.microsoft.com/office/drawing/2014/main" id="{993EBEEC-3C97-C53A-968F-F705CB5AF312}"/>
                          </a:ext>
                        </a:extLst>
                      </p:cNvPr>
                      <p:cNvCxnSpPr>
                        <a:cxnSpLocks/>
                      </p:cNvCxnSpPr>
                      <p:nvPr/>
                    </p:nvCxnSpPr>
                    <p:spPr>
                      <a:xfrm flipV="1">
                        <a:off x="3424227" y="2169029"/>
                        <a:ext cx="2791016" cy="17814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70A08F4-12F8-B79A-34A5-9705F87D07DE}"/>
                          </a:ext>
                        </a:extLst>
                      </p:cNvPr>
                      <p:cNvCxnSpPr>
                        <a:cxnSpLocks/>
                      </p:cNvCxnSpPr>
                      <p:nvPr/>
                    </p:nvCxnSpPr>
                    <p:spPr>
                      <a:xfrm flipV="1">
                        <a:off x="6218662" y="2188331"/>
                        <a:ext cx="0" cy="165669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87" name="Straight Connector 386">
                    <a:extLst>
                      <a:ext uri="{FF2B5EF4-FFF2-40B4-BE49-F238E27FC236}">
                        <a16:creationId xmlns:a16="http://schemas.microsoft.com/office/drawing/2014/main" id="{2CF2D1F4-47E5-1B19-4A07-5515C4513D82}"/>
                      </a:ext>
                    </a:extLst>
                  </p:cNvPr>
                  <p:cNvCxnSpPr>
                    <a:cxnSpLocks/>
                  </p:cNvCxnSpPr>
                  <p:nvPr/>
                </p:nvCxnSpPr>
                <p:spPr>
                  <a:xfrm flipH="1">
                    <a:off x="5640068" y="2378341"/>
                    <a:ext cx="20087" cy="13518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879C369F-0523-FAA5-F90B-C5CB681100DF}"/>
                      </a:ext>
                    </a:extLst>
                  </p:cNvPr>
                  <p:cNvCxnSpPr>
                    <a:cxnSpLocks/>
                  </p:cNvCxnSpPr>
                  <p:nvPr/>
                </p:nvCxnSpPr>
                <p:spPr>
                  <a:xfrm flipH="1">
                    <a:off x="5424776" y="2620653"/>
                    <a:ext cx="33079" cy="11994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330EF9BA-8AAB-F108-7C7F-8BE096206210}"/>
                      </a:ext>
                    </a:extLst>
                  </p:cNvPr>
                  <p:cNvCxnSpPr>
                    <a:cxnSpLocks/>
                  </p:cNvCxnSpPr>
                  <p:nvPr/>
                </p:nvCxnSpPr>
                <p:spPr>
                  <a:xfrm>
                    <a:off x="5012047" y="2699901"/>
                    <a:ext cx="0" cy="11367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31F410BF-CE1D-C013-F5AF-8FAD590C2B60}"/>
                      </a:ext>
                    </a:extLst>
                  </p:cNvPr>
                  <p:cNvCxnSpPr>
                    <a:cxnSpLocks/>
                  </p:cNvCxnSpPr>
                  <p:nvPr/>
                </p:nvCxnSpPr>
                <p:spPr>
                  <a:xfrm flipH="1">
                    <a:off x="4582147" y="3119139"/>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BFA44E6-15A6-0285-DEE5-56F831B9F7A2}"/>
                      </a:ext>
                    </a:extLst>
                  </p:cNvPr>
                  <p:cNvCxnSpPr>
                    <a:cxnSpLocks/>
                  </p:cNvCxnSpPr>
                  <p:nvPr/>
                </p:nvCxnSpPr>
                <p:spPr>
                  <a:xfrm flipH="1">
                    <a:off x="4918684" y="3077240"/>
                    <a:ext cx="3325" cy="72472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6A86B8C2-2FBC-E8FF-8036-BF68EEF328C9}"/>
                      </a:ext>
                    </a:extLst>
                  </p:cNvPr>
                  <p:cNvCxnSpPr>
                    <a:cxnSpLocks/>
                  </p:cNvCxnSpPr>
                  <p:nvPr/>
                </p:nvCxnSpPr>
                <p:spPr>
                  <a:xfrm flipH="1">
                    <a:off x="4203078" y="3191246"/>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sp>
            <p:nvSpPr>
              <p:cNvPr id="410" name="TextBox 409">
                <a:extLst>
                  <a:ext uri="{FF2B5EF4-FFF2-40B4-BE49-F238E27FC236}">
                    <a16:creationId xmlns:a16="http://schemas.microsoft.com/office/drawing/2014/main" id="{E5151A98-0988-CBFC-EB94-8BF60D1CE57E}"/>
                  </a:ext>
                </a:extLst>
              </p:cNvPr>
              <p:cNvSpPr txBox="1"/>
              <p:nvPr/>
            </p:nvSpPr>
            <p:spPr>
              <a:xfrm>
                <a:off x="9882354" y="9003863"/>
                <a:ext cx="997389" cy="461665"/>
              </a:xfrm>
              <a:prstGeom prst="rect">
                <a:avLst/>
              </a:prstGeom>
              <a:noFill/>
            </p:spPr>
            <p:txBody>
              <a:bodyPr wrap="none" rtlCol="0">
                <a:spAutoFit/>
              </a:bodyPr>
              <a:lstStyle/>
              <a:p>
                <a:r>
                  <a:rPr lang="en-US" sz="2400" dirty="0"/>
                  <a:t>% </a:t>
                </a:r>
                <a:r>
                  <a:rPr lang="en-US" sz="2400" dirty="0" err="1"/>
                  <a:t>C+</a:t>
                </a:r>
                <a:r>
                  <a:rPr lang="en-US" sz="1600" dirty="0" err="1">
                    <a:solidFill>
                      <a:srgbClr val="00B050"/>
                    </a:solidFill>
                  </a:rPr>
                  <a:t>Ca</a:t>
                </a:r>
                <a:endParaRPr lang="en-US" sz="2400" dirty="0">
                  <a:solidFill>
                    <a:srgbClr val="00B050"/>
                  </a:solidFill>
                </a:endParaRPr>
              </a:p>
            </p:txBody>
          </p:sp>
        </p:grpSp>
      </p:grpSp>
      <p:sp>
        <p:nvSpPr>
          <p:cNvPr id="414" name="TextBox 413">
            <a:extLst>
              <a:ext uri="{FF2B5EF4-FFF2-40B4-BE49-F238E27FC236}">
                <a16:creationId xmlns:a16="http://schemas.microsoft.com/office/drawing/2014/main" id="{78C7AC36-E3B5-8848-CFE0-EA69EBC3924E}"/>
              </a:ext>
            </a:extLst>
          </p:cNvPr>
          <p:cNvSpPr txBox="1"/>
          <p:nvPr/>
        </p:nvSpPr>
        <p:spPr>
          <a:xfrm>
            <a:off x="1682282" y="1465483"/>
            <a:ext cx="2696444" cy="523220"/>
          </a:xfrm>
          <a:prstGeom prst="rect">
            <a:avLst/>
          </a:prstGeom>
          <a:solidFill>
            <a:schemeClr val="bg1"/>
          </a:solidFill>
        </p:spPr>
        <p:txBody>
          <a:bodyPr wrap="none" rtlCol="0">
            <a:spAutoFit/>
          </a:bodyPr>
          <a:lstStyle/>
          <a:p>
            <a:r>
              <a:rPr lang="en-US" sz="2800" dirty="0"/>
              <a:t>View C-O</a:t>
            </a:r>
            <a:r>
              <a:rPr lang="en-US" sz="2800" baseline="-25000" dirty="0"/>
              <a:t>2</a:t>
            </a:r>
            <a:r>
              <a:rPr lang="en-US" sz="2800" dirty="0"/>
              <a:t>   Plane</a:t>
            </a:r>
          </a:p>
        </p:txBody>
      </p:sp>
      <p:sp>
        <p:nvSpPr>
          <p:cNvPr id="415" name="TextBox 414">
            <a:extLst>
              <a:ext uri="{FF2B5EF4-FFF2-40B4-BE49-F238E27FC236}">
                <a16:creationId xmlns:a16="http://schemas.microsoft.com/office/drawing/2014/main" id="{D34E4A7B-4449-4A5B-94AC-92D4A6A90F2C}"/>
              </a:ext>
            </a:extLst>
          </p:cNvPr>
          <p:cNvSpPr txBox="1"/>
          <p:nvPr/>
        </p:nvSpPr>
        <p:spPr>
          <a:xfrm>
            <a:off x="1519825" y="1418290"/>
            <a:ext cx="2867965" cy="523220"/>
          </a:xfrm>
          <a:prstGeom prst="rect">
            <a:avLst/>
          </a:prstGeom>
          <a:solidFill>
            <a:schemeClr val="bg1"/>
          </a:solidFill>
        </p:spPr>
        <p:txBody>
          <a:bodyPr wrap="none" rtlCol="0">
            <a:spAutoFit/>
          </a:bodyPr>
          <a:lstStyle/>
          <a:p>
            <a:r>
              <a:rPr lang="en-US" sz="2800" dirty="0"/>
              <a:t>View Ca-O</a:t>
            </a:r>
            <a:r>
              <a:rPr lang="en-US" sz="2800" baseline="-25000" dirty="0"/>
              <a:t>2</a:t>
            </a:r>
            <a:r>
              <a:rPr lang="en-US" sz="2800" dirty="0"/>
              <a:t>   Plane</a:t>
            </a:r>
          </a:p>
        </p:txBody>
      </p:sp>
      <p:sp>
        <p:nvSpPr>
          <p:cNvPr id="416" name="TextBox 415">
            <a:extLst>
              <a:ext uri="{FF2B5EF4-FFF2-40B4-BE49-F238E27FC236}">
                <a16:creationId xmlns:a16="http://schemas.microsoft.com/office/drawing/2014/main" id="{7A091E8C-56A5-1008-3761-0C494BFD5CCF}"/>
              </a:ext>
            </a:extLst>
          </p:cNvPr>
          <p:cNvSpPr txBox="1"/>
          <p:nvPr/>
        </p:nvSpPr>
        <p:spPr>
          <a:xfrm>
            <a:off x="1068685" y="1349674"/>
            <a:ext cx="3664978" cy="523220"/>
          </a:xfrm>
          <a:prstGeom prst="rect">
            <a:avLst/>
          </a:prstGeom>
          <a:solidFill>
            <a:schemeClr val="bg1"/>
          </a:solidFill>
        </p:spPr>
        <p:txBody>
          <a:bodyPr wrap="none" rtlCol="0">
            <a:spAutoFit/>
          </a:bodyPr>
          <a:lstStyle/>
          <a:p>
            <a:r>
              <a:rPr lang="en-US" sz="2800" dirty="0"/>
              <a:t>Rotate 45</a:t>
            </a:r>
            <a:r>
              <a:rPr lang="en-US" sz="2800" baseline="30000" dirty="0"/>
              <a:t>o</a:t>
            </a:r>
            <a:r>
              <a:rPr lang="en-US" sz="2800" dirty="0"/>
              <a:t> along O</a:t>
            </a:r>
            <a:r>
              <a:rPr lang="en-US" sz="2800" baseline="-25000" dirty="0"/>
              <a:t>2</a:t>
            </a:r>
            <a:r>
              <a:rPr lang="en-US" sz="2800" dirty="0"/>
              <a:t> axis</a:t>
            </a:r>
          </a:p>
        </p:txBody>
      </p:sp>
      <p:grpSp>
        <p:nvGrpSpPr>
          <p:cNvPr id="417" name="Group 416">
            <a:extLst>
              <a:ext uri="{FF2B5EF4-FFF2-40B4-BE49-F238E27FC236}">
                <a16:creationId xmlns:a16="http://schemas.microsoft.com/office/drawing/2014/main" id="{6AFE7ACA-91FF-5F28-1898-99AC6CF6B0C5}"/>
              </a:ext>
            </a:extLst>
          </p:cNvPr>
          <p:cNvGrpSpPr/>
          <p:nvPr/>
        </p:nvGrpSpPr>
        <p:grpSpPr>
          <a:xfrm>
            <a:off x="311103" y="1269579"/>
            <a:ext cx="7388513" cy="4474065"/>
            <a:chOff x="6217759" y="5471355"/>
            <a:chExt cx="7388513" cy="4474065"/>
          </a:xfrm>
        </p:grpSpPr>
        <p:sp>
          <p:nvSpPr>
            <p:cNvPr id="418" name="Rectangle 417">
              <a:extLst>
                <a:ext uri="{FF2B5EF4-FFF2-40B4-BE49-F238E27FC236}">
                  <a16:creationId xmlns:a16="http://schemas.microsoft.com/office/drawing/2014/main" id="{24A3586E-1683-80C0-6615-9B30A073C987}"/>
                </a:ext>
              </a:extLst>
            </p:cNvPr>
            <p:cNvSpPr/>
            <p:nvPr/>
          </p:nvSpPr>
          <p:spPr>
            <a:xfrm>
              <a:off x="6217759" y="5471355"/>
              <a:ext cx="7388513" cy="447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 name="Group 418">
              <a:extLst>
                <a:ext uri="{FF2B5EF4-FFF2-40B4-BE49-F238E27FC236}">
                  <a16:creationId xmlns:a16="http://schemas.microsoft.com/office/drawing/2014/main" id="{BA3C6F16-728F-5104-D86F-B04151B766CC}"/>
                </a:ext>
              </a:extLst>
            </p:cNvPr>
            <p:cNvGrpSpPr/>
            <p:nvPr/>
          </p:nvGrpSpPr>
          <p:grpSpPr>
            <a:xfrm>
              <a:off x="7489823" y="6007893"/>
              <a:ext cx="3443706" cy="3457635"/>
              <a:chOff x="7489823" y="6007893"/>
              <a:chExt cx="3443706" cy="3457635"/>
            </a:xfrm>
          </p:grpSpPr>
          <p:sp>
            <p:nvSpPr>
              <p:cNvPr id="421" name="TextBox 420">
                <a:extLst>
                  <a:ext uri="{FF2B5EF4-FFF2-40B4-BE49-F238E27FC236}">
                    <a16:creationId xmlns:a16="http://schemas.microsoft.com/office/drawing/2014/main" id="{0C68E5E9-0E85-5142-642B-BE8D4F519655}"/>
                  </a:ext>
                </a:extLst>
              </p:cNvPr>
              <p:cNvSpPr txBox="1"/>
              <p:nvPr/>
            </p:nvSpPr>
            <p:spPr>
              <a:xfrm>
                <a:off x="7588994" y="8340456"/>
                <a:ext cx="1061509" cy="461665"/>
              </a:xfrm>
              <a:prstGeom prst="rect">
                <a:avLst/>
              </a:prstGeom>
              <a:noFill/>
            </p:spPr>
            <p:txBody>
              <a:bodyPr wrap="none" rtlCol="0">
                <a:spAutoFit/>
              </a:bodyPr>
              <a:lstStyle/>
              <a:p>
                <a:r>
                  <a:rPr lang="en-US" sz="2400" dirty="0"/>
                  <a:t>% </a:t>
                </a:r>
                <a:r>
                  <a:rPr lang="en-US" dirty="0" err="1"/>
                  <a:t>C</a:t>
                </a:r>
                <a:r>
                  <a:rPr lang="en-US" sz="2400" dirty="0" err="1"/>
                  <a:t>+</a:t>
                </a:r>
                <a:r>
                  <a:rPr lang="en-US" sz="2400" dirty="0" err="1">
                    <a:solidFill>
                      <a:srgbClr val="00B050"/>
                    </a:solidFill>
                  </a:rPr>
                  <a:t>Ca</a:t>
                </a:r>
                <a:endParaRPr lang="en-US" sz="2400" dirty="0">
                  <a:solidFill>
                    <a:srgbClr val="00B050"/>
                  </a:solidFill>
                </a:endParaRPr>
              </a:p>
            </p:txBody>
          </p:sp>
          <p:cxnSp>
            <p:nvCxnSpPr>
              <p:cNvPr id="422" name="Straight Connector 421">
                <a:extLst>
                  <a:ext uri="{FF2B5EF4-FFF2-40B4-BE49-F238E27FC236}">
                    <a16:creationId xmlns:a16="http://schemas.microsoft.com/office/drawing/2014/main" id="{F6B69DD8-7962-A47D-848D-0311E12011CB}"/>
                  </a:ext>
                </a:extLst>
              </p:cNvPr>
              <p:cNvCxnSpPr>
                <a:cxnSpLocks/>
              </p:cNvCxnSpPr>
              <p:nvPr/>
            </p:nvCxnSpPr>
            <p:spPr>
              <a:xfrm flipH="1">
                <a:off x="9176670" y="6007893"/>
                <a:ext cx="24089" cy="2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B26F1BB9-7D46-854C-38B1-56F130966CB2}"/>
                  </a:ext>
                </a:extLst>
              </p:cNvPr>
              <p:cNvSpPr txBox="1"/>
              <p:nvPr/>
            </p:nvSpPr>
            <p:spPr>
              <a:xfrm>
                <a:off x="8366609" y="6156770"/>
                <a:ext cx="1175050" cy="523220"/>
              </a:xfrm>
              <a:prstGeom prst="rect">
                <a:avLst/>
              </a:prstGeom>
              <a:noFill/>
            </p:spPr>
            <p:txBody>
              <a:bodyPr wrap="square">
                <a:spAutoFit/>
              </a:bodyPr>
              <a:lstStyle/>
              <a:p>
                <a:r>
                  <a:rPr lang="en-US" sz="2800" dirty="0"/>
                  <a:t>% O</a:t>
                </a:r>
                <a:r>
                  <a:rPr lang="en-US" sz="2800" baseline="-25000" dirty="0"/>
                  <a:t>2</a:t>
                </a:r>
                <a:r>
                  <a:rPr lang="en-US" sz="2800" dirty="0"/>
                  <a:t> </a:t>
                </a:r>
              </a:p>
            </p:txBody>
          </p:sp>
          <p:cxnSp>
            <p:nvCxnSpPr>
              <p:cNvPr id="424" name="Straight Connector 423">
                <a:extLst>
                  <a:ext uri="{FF2B5EF4-FFF2-40B4-BE49-F238E27FC236}">
                    <a16:creationId xmlns:a16="http://schemas.microsoft.com/office/drawing/2014/main" id="{47298CBB-4E9C-C427-C931-10F434C1BC1A}"/>
                  </a:ext>
                </a:extLst>
              </p:cNvPr>
              <p:cNvCxnSpPr>
                <a:cxnSpLocks/>
              </p:cNvCxnSpPr>
              <p:nvPr/>
            </p:nvCxnSpPr>
            <p:spPr>
              <a:xfrm flipV="1">
                <a:off x="7489823" y="8082367"/>
                <a:ext cx="3443706" cy="225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5" name="Group 424">
                <a:extLst>
                  <a:ext uri="{FF2B5EF4-FFF2-40B4-BE49-F238E27FC236}">
                    <a16:creationId xmlns:a16="http://schemas.microsoft.com/office/drawing/2014/main" id="{35F304F7-FE1E-F7DD-25D5-3F0B4E1E34CB}"/>
                  </a:ext>
                </a:extLst>
              </p:cNvPr>
              <p:cNvGrpSpPr/>
              <p:nvPr/>
            </p:nvGrpSpPr>
            <p:grpSpPr>
              <a:xfrm>
                <a:off x="9074391" y="7119151"/>
                <a:ext cx="250025" cy="1169215"/>
                <a:chOff x="3728880" y="4567725"/>
                <a:chExt cx="250025" cy="1169215"/>
              </a:xfrm>
            </p:grpSpPr>
            <p:sp>
              <p:nvSpPr>
                <p:cNvPr id="448" name="Oval 447">
                  <a:extLst>
                    <a:ext uri="{FF2B5EF4-FFF2-40B4-BE49-F238E27FC236}">
                      <a16:creationId xmlns:a16="http://schemas.microsoft.com/office/drawing/2014/main" id="{D9796C70-D9B5-CA05-06EC-3D77EDB7C345}"/>
                    </a:ext>
                  </a:extLst>
                </p:cNvPr>
                <p:cNvSpPr/>
                <p:nvPr/>
              </p:nvSpPr>
              <p:spPr>
                <a:xfrm rot="19190400">
                  <a:off x="3759046" y="5290174"/>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448">
                  <a:extLst>
                    <a:ext uri="{FF2B5EF4-FFF2-40B4-BE49-F238E27FC236}">
                      <a16:creationId xmlns:a16="http://schemas.microsoft.com/office/drawing/2014/main" id="{AB3B0770-539B-8696-4D95-C510EFF24A18}"/>
                    </a:ext>
                  </a:extLst>
                </p:cNvPr>
                <p:cNvGrpSpPr/>
                <p:nvPr/>
              </p:nvGrpSpPr>
              <p:grpSpPr>
                <a:xfrm>
                  <a:off x="3728880" y="4567725"/>
                  <a:ext cx="250025" cy="1169215"/>
                  <a:chOff x="3728880" y="3887983"/>
                  <a:chExt cx="250025" cy="1169215"/>
                </a:xfrm>
              </p:grpSpPr>
              <p:grpSp>
                <p:nvGrpSpPr>
                  <p:cNvPr id="452" name="Group 451">
                    <a:extLst>
                      <a:ext uri="{FF2B5EF4-FFF2-40B4-BE49-F238E27FC236}">
                        <a16:creationId xmlns:a16="http://schemas.microsoft.com/office/drawing/2014/main" id="{A6A0E970-29F7-D6C0-7433-EF949BDEC0AE}"/>
                      </a:ext>
                    </a:extLst>
                  </p:cNvPr>
                  <p:cNvGrpSpPr/>
                  <p:nvPr/>
                </p:nvGrpSpPr>
                <p:grpSpPr>
                  <a:xfrm>
                    <a:off x="3844633" y="3887983"/>
                    <a:ext cx="134272" cy="1169215"/>
                    <a:chOff x="3844633" y="3887983"/>
                    <a:chExt cx="134272" cy="1169215"/>
                  </a:xfrm>
                </p:grpSpPr>
                <p:sp>
                  <p:nvSpPr>
                    <p:cNvPr id="460" name="Oval 459">
                      <a:extLst>
                        <a:ext uri="{FF2B5EF4-FFF2-40B4-BE49-F238E27FC236}">
                          <a16:creationId xmlns:a16="http://schemas.microsoft.com/office/drawing/2014/main" id="{58AFE233-68F5-A28E-4136-A39D2689B42A}"/>
                        </a:ext>
                      </a:extLst>
                    </p:cNvPr>
                    <p:cNvSpPr/>
                    <p:nvPr/>
                  </p:nvSpPr>
                  <p:spPr>
                    <a:xfrm rot="19190400">
                      <a:off x="3844633" y="3933863"/>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1" name="Straight Connector 460">
                      <a:extLst>
                        <a:ext uri="{FF2B5EF4-FFF2-40B4-BE49-F238E27FC236}">
                          <a16:creationId xmlns:a16="http://schemas.microsoft.com/office/drawing/2014/main" id="{E6D4DD9E-5AD2-B006-DE2E-B1B379A153EF}"/>
                        </a:ext>
                      </a:extLst>
                    </p:cNvPr>
                    <p:cNvCxnSpPr>
                      <a:cxnSpLocks/>
                    </p:cNvCxnSpPr>
                    <p:nvPr/>
                  </p:nvCxnSpPr>
                  <p:spPr>
                    <a:xfrm flipV="1">
                      <a:off x="3853304" y="3887983"/>
                      <a:ext cx="42604" cy="11692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58" name="Oval 457">
                    <a:extLst>
                      <a:ext uri="{FF2B5EF4-FFF2-40B4-BE49-F238E27FC236}">
                        <a16:creationId xmlns:a16="http://schemas.microsoft.com/office/drawing/2014/main" id="{CCBF62D5-C17E-4096-4A26-3E96681F6BA4}"/>
                      </a:ext>
                    </a:extLst>
                  </p:cNvPr>
                  <p:cNvSpPr/>
                  <p:nvPr/>
                </p:nvSpPr>
                <p:spPr>
                  <a:xfrm rot="19190400">
                    <a:off x="3832441" y="4250855"/>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7540CE16-3B1F-B351-5E62-09A6846E36F5}"/>
                      </a:ext>
                    </a:extLst>
                  </p:cNvPr>
                  <p:cNvSpPr/>
                  <p:nvPr/>
                </p:nvSpPr>
                <p:spPr>
                  <a:xfrm rot="19190400">
                    <a:off x="3728880" y="4238931"/>
                    <a:ext cx="134272" cy="1184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6" name="Group 425">
                <a:extLst>
                  <a:ext uri="{FF2B5EF4-FFF2-40B4-BE49-F238E27FC236}">
                    <a16:creationId xmlns:a16="http://schemas.microsoft.com/office/drawing/2014/main" id="{43135B18-1F7F-764F-E00B-4F1DE013A4D1}"/>
                  </a:ext>
                </a:extLst>
              </p:cNvPr>
              <p:cNvGrpSpPr/>
              <p:nvPr/>
            </p:nvGrpSpPr>
            <p:grpSpPr>
              <a:xfrm>
                <a:off x="7715593" y="6434001"/>
                <a:ext cx="2934562" cy="1893070"/>
                <a:chOff x="5283414" y="2119776"/>
                <a:chExt cx="2934562" cy="1893070"/>
              </a:xfrm>
            </p:grpSpPr>
            <p:grpSp>
              <p:nvGrpSpPr>
                <p:cNvPr id="428" name="Group 427">
                  <a:extLst>
                    <a:ext uri="{FF2B5EF4-FFF2-40B4-BE49-F238E27FC236}">
                      <a16:creationId xmlns:a16="http://schemas.microsoft.com/office/drawing/2014/main" id="{956F5FFE-D4C2-4321-0840-4C501BCD22A1}"/>
                    </a:ext>
                  </a:extLst>
                </p:cNvPr>
                <p:cNvGrpSpPr/>
                <p:nvPr/>
              </p:nvGrpSpPr>
              <p:grpSpPr>
                <a:xfrm rot="1805029">
                  <a:off x="6220699" y="2119776"/>
                  <a:ext cx="963328" cy="1800931"/>
                  <a:chOff x="3128971" y="2543620"/>
                  <a:chExt cx="963328" cy="1800931"/>
                </a:xfrm>
                <a:solidFill>
                  <a:srgbClr val="00B050"/>
                </a:solidFill>
              </p:grpSpPr>
              <p:sp>
                <p:nvSpPr>
                  <p:cNvPr id="441" name="Oval 440">
                    <a:extLst>
                      <a:ext uri="{FF2B5EF4-FFF2-40B4-BE49-F238E27FC236}">
                        <a16:creationId xmlns:a16="http://schemas.microsoft.com/office/drawing/2014/main" id="{A81DC26E-4DFC-D0B4-EC17-EEB2F2F45B19}"/>
                      </a:ext>
                    </a:extLst>
                  </p:cNvPr>
                  <p:cNvSpPr/>
                  <p:nvPr/>
                </p:nvSpPr>
                <p:spPr>
                  <a:xfrm>
                    <a:off x="3958027" y="254362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3F37E05B-17E0-DD20-5888-9B872ABAEB92}"/>
                      </a:ext>
                    </a:extLst>
                  </p:cNvPr>
                  <p:cNvSpPr/>
                  <p:nvPr/>
                </p:nvSpPr>
                <p:spPr>
                  <a:xfrm>
                    <a:off x="3927547" y="282403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344C1C2A-DEB4-5DC1-2E1F-B490B94AD87E}"/>
                      </a:ext>
                    </a:extLst>
                  </p:cNvPr>
                  <p:cNvSpPr/>
                  <p:nvPr/>
                </p:nvSpPr>
                <p:spPr>
                  <a:xfrm>
                    <a:off x="3710303" y="302194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6C69319D-23E7-D576-9979-5B28569D857E}"/>
                      </a:ext>
                    </a:extLst>
                  </p:cNvPr>
                  <p:cNvSpPr/>
                  <p:nvPr/>
                </p:nvSpPr>
                <p:spPr>
                  <a:xfrm>
                    <a:off x="3628843" y="3384868"/>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30C09D47-F68F-D8CB-A2E8-BC89F74B8D15}"/>
                      </a:ext>
                    </a:extLst>
                  </p:cNvPr>
                  <p:cNvSpPr/>
                  <p:nvPr/>
                </p:nvSpPr>
                <p:spPr>
                  <a:xfrm>
                    <a:off x="3415483" y="3665284"/>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CEC9E539-1361-7A2F-D2AB-0520A38631AF}"/>
                      </a:ext>
                    </a:extLst>
                  </p:cNvPr>
                  <p:cNvSpPr/>
                  <p:nvPr/>
                </p:nvSpPr>
                <p:spPr>
                  <a:xfrm>
                    <a:off x="3128971" y="3945700"/>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7C663B47-E394-4CE9-E068-B76B4A107047}"/>
                      </a:ext>
                    </a:extLst>
                  </p:cNvPr>
                  <p:cNvSpPr/>
                  <p:nvPr/>
                </p:nvSpPr>
                <p:spPr>
                  <a:xfrm>
                    <a:off x="3244795" y="4226116"/>
                    <a:ext cx="134272" cy="1184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a:extLst>
                    <a:ext uri="{FF2B5EF4-FFF2-40B4-BE49-F238E27FC236}">
                      <a16:creationId xmlns:a16="http://schemas.microsoft.com/office/drawing/2014/main" id="{34EFA3E3-C4B8-74CE-8E10-A4657EB35A05}"/>
                    </a:ext>
                  </a:extLst>
                </p:cNvPr>
                <p:cNvGrpSpPr/>
                <p:nvPr/>
              </p:nvGrpSpPr>
              <p:grpSpPr>
                <a:xfrm>
                  <a:off x="5283414" y="2172595"/>
                  <a:ext cx="2934562" cy="1840251"/>
                  <a:chOff x="3440741" y="2098519"/>
                  <a:chExt cx="2934562" cy="1840251"/>
                </a:xfrm>
              </p:grpSpPr>
              <p:grpSp>
                <p:nvGrpSpPr>
                  <p:cNvPr id="430" name="Group 429">
                    <a:extLst>
                      <a:ext uri="{FF2B5EF4-FFF2-40B4-BE49-F238E27FC236}">
                        <a16:creationId xmlns:a16="http://schemas.microsoft.com/office/drawing/2014/main" id="{09E063C1-87EA-E289-41C3-428152B4C456}"/>
                      </a:ext>
                    </a:extLst>
                  </p:cNvPr>
                  <p:cNvGrpSpPr/>
                  <p:nvPr/>
                </p:nvGrpSpPr>
                <p:grpSpPr>
                  <a:xfrm>
                    <a:off x="3440741" y="2098519"/>
                    <a:ext cx="2934562" cy="1840251"/>
                    <a:chOff x="6124167" y="1715332"/>
                    <a:chExt cx="2934562" cy="1840251"/>
                  </a:xfrm>
                </p:grpSpPr>
                <p:cxnSp>
                  <p:nvCxnSpPr>
                    <p:cNvPr id="437" name="Straight Connector 436">
                      <a:extLst>
                        <a:ext uri="{FF2B5EF4-FFF2-40B4-BE49-F238E27FC236}">
                          <a16:creationId xmlns:a16="http://schemas.microsoft.com/office/drawing/2014/main" id="{32B83E4A-5376-70EC-88F4-6EAFFEC18378}"/>
                        </a:ext>
                      </a:extLst>
                    </p:cNvPr>
                    <p:cNvCxnSpPr>
                      <a:cxnSpLocks/>
                    </p:cNvCxnSpPr>
                    <p:nvPr/>
                  </p:nvCxnSpPr>
                  <p:spPr>
                    <a:xfrm flipV="1">
                      <a:off x="6124167" y="3358203"/>
                      <a:ext cx="2934562" cy="19738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A057481C-0AA7-DC6F-88EA-2FCEC24CBC97}"/>
                        </a:ext>
                      </a:extLst>
                    </p:cNvPr>
                    <p:cNvGrpSpPr/>
                    <p:nvPr/>
                  </p:nvGrpSpPr>
                  <p:grpSpPr>
                    <a:xfrm>
                      <a:off x="6124167" y="1715332"/>
                      <a:ext cx="2794435" cy="1781413"/>
                      <a:chOff x="3424227" y="2169029"/>
                      <a:chExt cx="2794435" cy="1781413"/>
                    </a:xfrm>
                  </p:grpSpPr>
                  <p:cxnSp>
                    <p:nvCxnSpPr>
                      <p:cNvPr id="439" name="Straight Connector 438">
                        <a:extLst>
                          <a:ext uri="{FF2B5EF4-FFF2-40B4-BE49-F238E27FC236}">
                            <a16:creationId xmlns:a16="http://schemas.microsoft.com/office/drawing/2014/main" id="{EC8A0012-8E1E-F84B-4037-E07BC6544BA4}"/>
                          </a:ext>
                        </a:extLst>
                      </p:cNvPr>
                      <p:cNvCxnSpPr>
                        <a:cxnSpLocks/>
                      </p:cNvCxnSpPr>
                      <p:nvPr/>
                    </p:nvCxnSpPr>
                    <p:spPr>
                      <a:xfrm flipV="1">
                        <a:off x="3424227" y="2169029"/>
                        <a:ext cx="2791016" cy="17814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5AD016E8-6326-29A8-A6FA-E37AFE746509}"/>
                          </a:ext>
                        </a:extLst>
                      </p:cNvPr>
                      <p:cNvCxnSpPr>
                        <a:cxnSpLocks/>
                      </p:cNvCxnSpPr>
                      <p:nvPr/>
                    </p:nvCxnSpPr>
                    <p:spPr>
                      <a:xfrm flipV="1">
                        <a:off x="6218662" y="2188331"/>
                        <a:ext cx="0" cy="165669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31" name="Straight Connector 430">
                    <a:extLst>
                      <a:ext uri="{FF2B5EF4-FFF2-40B4-BE49-F238E27FC236}">
                        <a16:creationId xmlns:a16="http://schemas.microsoft.com/office/drawing/2014/main" id="{45D6DAF4-F44B-3BBB-3D94-F77B2F11847B}"/>
                      </a:ext>
                    </a:extLst>
                  </p:cNvPr>
                  <p:cNvCxnSpPr>
                    <a:cxnSpLocks/>
                  </p:cNvCxnSpPr>
                  <p:nvPr/>
                </p:nvCxnSpPr>
                <p:spPr>
                  <a:xfrm flipH="1">
                    <a:off x="5640068" y="2378341"/>
                    <a:ext cx="20087" cy="13518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00F60854-B62D-CC68-C4CE-D1CA382591E3}"/>
                      </a:ext>
                    </a:extLst>
                  </p:cNvPr>
                  <p:cNvCxnSpPr>
                    <a:cxnSpLocks/>
                  </p:cNvCxnSpPr>
                  <p:nvPr/>
                </p:nvCxnSpPr>
                <p:spPr>
                  <a:xfrm flipH="1">
                    <a:off x="5443486" y="2674710"/>
                    <a:ext cx="33079" cy="11994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4E001589-6103-8BF9-4C12-4658E60E135F}"/>
                      </a:ext>
                    </a:extLst>
                  </p:cNvPr>
                  <p:cNvCxnSpPr>
                    <a:cxnSpLocks/>
                  </p:cNvCxnSpPr>
                  <p:nvPr/>
                </p:nvCxnSpPr>
                <p:spPr>
                  <a:xfrm>
                    <a:off x="5266807" y="2736292"/>
                    <a:ext cx="0" cy="11367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E5515B64-45F9-005A-0D47-3C00BDED7FB0}"/>
                      </a:ext>
                    </a:extLst>
                  </p:cNvPr>
                  <p:cNvCxnSpPr>
                    <a:cxnSpLocks/>
                  </p:cNvCxnSpPr>
                  <p:nvPr/>
                </p:nvCxnSpPr>
                <p:spPr>
                  <a:xfrm flipH="1">
                    <a:off x="4582147" y="3119139"/>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5A4BB8CF-851A-5D9A-7D76-B9882440135C}"/>
                      </a:ext>
                    </a:extLst>
                  </p:cNvPr>
                  <p:cNvCxnSpPr>
                    <a:cxnSpLocks/>
                  </p:cNvCxnSpPr>
                  <p:nvPr/>
                </p:nvCxnSpPr>
                <p:spPr>
                  <a:xfrm flipH="1">
                    <a:off x="4918684" y="3077240"/>
                    <a:ext cx="3325" cy="72472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97AD07BB-55AB-B83C-6FFC-46932F7EA8F7}"/>
                      </a:ext>
                    </a:extLst>
                  </p:cNvPr>
                  <p:cNvCxnSpPr>
                    <a:cxnSpLocks/>
                  </p:cNvCxnSpPr>
                  <p:nvPr/>
                </p:nvCxnSpPr>
                <p:spPr>
                  <a:xfrm flipH="1">
                    <a:off x="4203078" y="3191246"/>
                    <a:ext cx="3609" cy="6941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sp>
            <p:nvSpPr>
              <p:cNvPr id="427" name="TextBox 426">
                <a:extLst>
                  <a:ext uri="{FF2B5EF4-FFF2-40B4-BE49-F238E27FC236}">
                    <a16:creationId xmlns:a16="http://schemas.microsoft.com/office/drawing/2014/main" id="{86C7B3F6-A847-D6C9-DE0A-7AD1AE093AC7}"/>
                  </a:ext>
                </a:extLst>
              </p:cNvPr>
              <p:cNvSpPr txBox="1"/>
              <p:nvPr/>
            </p:nvSpPr>
            <p:spPr>
              <a:xfrm>
                <a:off x="9882354" y="9003863"/>
                <a:ext cx="997389" cy="461665"/>
              </a:xfrm>
              <a:prstGeom prst="rect">
                <a:avLst/>
              </a:prstGeom>
              <a:noFill/>
            </p:spPr>
            <p:txBody>
              <a:bodyPr wrap="none" rtlCol="0">
                <a:spAutoFit/>
              </a:bodyPr>
              <a:lstStyle/>
              <a:p>
                <a:r>
                  <a:rPr lang="en-US" sz="2400" dirty="0"/>
                  <a:t>% </a:t>
                </a:r>
                <a:r>
                  <a:rPr lang="en-US" sz="2400" dirty="0" err="1"/>
                  <a:t>C+</a:t>
                </a:r>
                <a:r>
                  <a:rPr lang="en-US" sz="1600" dirty="0" err="1">
                    <a:solidFill>
                      <a:srgbClr val="00B050"/>
                    </a:solidFill>
                  </a:rPr>
                  <a:t>Ca</a:t>
                </a:r>
                <a:endParaRPr lang="en-US" sz="2400" dirty="0">
                  <a:solidFill>
                    <a:srgbClr val="00B050"/>
                  </a:solidFill>
                </a:endParaRPr>
              </a:p>
            </p:txBody>
          </p:sp>
        </p:grpSp>
      </p:grpSp>
      <p:sp>
        <p:nvSpPr>
          <p:cNvPr id="462" name="Oval 461">
            <a:extLst>
              <a:ext uri="{FF2B5EF4-FFF2-40B4-BE49-F238E27FC236}">
                <a16:creationId xmlns:a16="http://schemas.microsoft.com/office/drawing/2014/main" id="{160470B6-63BE-96E9-F542-DF48856223A9}"/>
              </a:ext>
            </a:extLst>
          </p:cNvPr>
          <p:cNvSpPr/>
          <p:nvPr/>
        </p:nvSpPr>
        <p:spPr>
          <a:xfrm>
            <a:off x="3129675" y="3274348"/>
            <a:ext cx="196525" cy="604538"/>
          </a:xfrm>
          <a:prstGeom prst="ellipse">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3FD6D76A-941B-F2D2-D506-B03C85E77B72}"/>
              </a:ext>
            </a:extLst>
          </p:cNvPr>
          <p:cNvSpPr/>
          <p:nvPr/>
        </p:nvSpPr>
        <p:spPr>
          <a:xfrm rot="19642096">
            <a:off x="1904613" y="2997816"/>
            <a:ext cx="2598454" cy="272989"/>
          </a:xfrm>
          <a:prstGeom prst="ellipse">
            <a:avLst/>
          </a:prstGeom>
          <a:solidFill>
            <a:srgbClr val="00B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xtBox 463">
            <a:extLst>
              <a:ext uri="{FF2B5EF4-FFF2-40B4-BE49-F238E27FC236}">
                <a16:creationId xmlns:a16="http://schemas.microsoft.com/office/drawing/2014/main" id="{A7150C51-D46D-27C2-AD29-8985323B23AF}"/>
              </a:ext>
            </a:extLst>
          </p:cNvPr>
          <p:cNvSpPr txBox="1"/>
          <p:nvPr/>
        </p:nvSpPr>
        <p:spPr>
          <a:xfrm>
            <a:off x="931202" y="1393093"/>
            <a:ext cx="4216091" cy="523220"/>
          </a:xfrm>
          <a:prstGeom prst="rect">
            <a:avLst/>
          </a:prstGeom>
          <a:solidFill>
            <a:schemeClr val="bg1"/>
          </a:solidFill>
        </p:spPr>
        <p:txBody>
          <a:bodyPr wrap="none" rtlCol="0">
            <a:spAutoFit/>
          </a:bodyPr>
          <a:lstStyle/>
          <a:p>
            <a:r>
              <a:rPr lang="en-US" sz="2800" dirty="0"/>
              <a:t>View along </a:t>
            </a:r>
            <a:r>
              <a:rPr lang="en-US" sz="2800" dirty="0" err="1"/>
              <a:t>c+</a:t>
            </a:r>
            <a:r>
              <a:rPr lang="en-US" sz="2800" dirty="0" err="1">
                <a:solidFill>
                  <a:srgbClr val="00B050"/>
                </a:solidFill>
              </a:rPr>
              <a:t>Ca</a:t>
            </a:r>
            <a:r>
              <a:rPr lang="en-US" sz="2800" dirty="0"/>
              <a:t> &amp; O</a:t>
            </a:r>
            <a:r>
              <a:rPr lang="en-US" sz="2800" baseline="-25000" dirty="0"/>
              <a:t>2</a:t>
            </a:r>
            <a:r>
              <a:rPr lang="en-US" sz="2800" dirty="0"/>
              <a:t> Plane</a:t>
            </a:r>
          </a:p>
        </p:txBody>
      </p:sp>
      <p:sp>
        <p:nvSpPr>
          <p:cNvPr id="21" name="TextBox 20">
            <a:extLst>
              <a:ext uri="{FF2B5EF4-FFF2-40B4-BE49-F238E27FC236}">
                <a16:creationId xmlns:a16="http://schemas.microsoft.com/office/drawing/2014/main" id="{6BDB3AFA-975D-A8D5-A4C2-6725C4CBFA24}"/>
              </a:ext>
            </a:extLst>
          </p:cNvPr>
          <p:cNvSpPr txBox="1"/>
          <p:nvPr/>
        </p:nvSpPr>
        <p:spPr>
          <a:xfrm>
            <a:off x="4092301" y="1069424"/>
            <a:ext cx="7208705" cy="523220"/>
          </a:xfrm>
          <a:prstGeom prst="rect">
            <a:avLst/>
          </a:prstGeom>
          <a:noFill/>
        </p:spPr>
        <p:txBody>
          <a:bodyPr wrap="none" rtlCol="0">
            <a:spAutoFit/>
          </a:bodyPr>
          <a:lstStyle/>
          <a:p>
            <a:r>
              <a:rPr lang="en-US" sz="2800" dirty="0">
                <a:solidFill>
                  <a:srgbClr val="FF0000"/>
                </a:solidFill>
              </a:rPr>
              <a:t>CaCO</a:t>
            </a:r>
            <a:r>
              <a:rPr lang="en-US" sz="2800" baseline="-25000" dirty="0">
                <a:solidFill>
                  <a:srgbClr val="FF0000"/>
                </a:solidFill>
              </a:rPr>
              <a:t>3</a:t>
            </a:r>
            <a:r>
              <a:rPr lang="en-US" sz="2800" dirty="0"/>
              <a:t>        </a:t>
            </a:r>
            <a:r>
              <a:rPr lang="en-US" sz="2800" dirty="0">
                <a:solidFill>
                  <a:srgbClr val="00B050"/>
                </a:solidFill>
              </a:rPr>
              <a:t>CaCO</a:t>
            </a:r>
            <a:r>
              <a:rPr lang="en-US" sz="2800" baseline="-25000" dirty="0">
                <a:solidFill>
                  <a:srgbClr val="00B050"/>
                </a:solidFill>
              </a:rPr>
              <a:t>2</a:t>
            </a:r>
            <a:r>
              <a:rPr lang="en-US" sz="2800" dirty="0">
                <a:solidFill>
                  <a:srgbClr val="00B050"/>
                </a:solidFill>
              </a:rPr>
              <a:t> </a:t>
            </a:r>
            <a:r>
              <a:rPr lang="en-US" sz="2800" dirty="0"/>
              <a:t>          Fe          NaCl            K        </a:t>
            </a:r>
          </a:p>
        </p:txBody>
      </p:sp>
      <p:sp>
        <p:nvSpPr>
          <p:cNvPr id="20" name="TextBox 19">
            <a:extLst>
              <a:ext uri="{FF2B5EF4-FFF2-40B4-BE49-F238E27FC236}">
                <a16:creationId xmlns:a16="http://schemas.microsoft.com/office/drawing/2014/main" id="{EB32709A-877A-E8E1-778B-AAA5874F262E}"/>
              </a:ext>
            </a:extLst>
          </p:cNvPr>
          <p:cNvSpPr txBox="1"/>
          <p:nvPr/>
        </p:nvSpPr>
        <p:spPr>
          <a:xfrm>
            <a:off x="2764035" y="1106886"/>
            <a:ext cx="348172" cy="461665"/>
          </a:xfrm>
          <a:prstGeom prst="rect">
            <a:avLst/>
          </a:prstGeom>
          <a:noFill/>
        </p:spPr>
        <p:txBody>
          <a:bodyPr wrap="none" rtlCol="0">
            <a:spAutoFit/>
          </a:bodyPr>
          <a:lstStyle/>
          <a:p>
            <a:r>
              <a:rPr lang="en-US" sz="2400" dirty="0">
                <a:solidFill>
                  <a:srgbClr val="FF0000"/>
                </a:solidFill>
              </a:rPr>
              <a:t>C</a:t>
            </a:r>
          </a:p>
        </p:txBody>
      </p:sp>
    </p:spTree>
    <p:extLst>
      <p:ext uri="{BB962C8B-B14F-4D97-AF65-F5344CB8AC3E}">
        <p14:creationId xmlns:p14="http://schemas.microsoft.com/office/powerpoint/2010/main" val="35651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anim calcmode="lin" valueType="num">
                                      <p:cBhvr>
                                        <p:cTn id="8" dur="1000" fill="hold"/>
                                        <p:tgtEl>
                                          <p:spTgt spid="241"/>
                                        </p:tgtEl>
                                        <p:attrNameLst>
                                          <p:attrName>ppt_x</p:attrName>
                                        </p:attrNameLst>
                                      </p:cBhvr>
                                      <p:tavLst>
                                        <p:tav tm="0">
                                          <p:val>
                                            <p:strVal val="#ppt_x"/>
                                          </p:val>
                                        </p:tav>
                                        <p:tav tm="100000">
                                          <p:val>
                                            <p:strVal val="#ppt_x"/>
                                          </p:val>
                                        </p:tav>
                                      </p:tavLst>
                                    </p:anim>
                                    <p:anim calcmode="lin" valueType="num">
                                      <p:cBhvr>
                                        <p:cTn id="9" dur="1000" fill="hold"/>
                                        <p:tgtEl>
                                          <p:spTgt spid="2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5"/>
                                        </p:tgtEl>
                                        <p:attrNameLst>
                                          <p:attrName>style.visibility</p:attrName>
                                        </p:attrNameLst>
                                      </p:cBhvr>
                                      <p:to>
                                        <p:strVal val="visible"/>
                                      </p:to>
                                    </p:set>
                                    <p:animEffect transition="in" filter="fade">
                                      <p:cBhvr>
                                        <p:cTn id="14" dur="1000"/>
                                        <p:tgtEl>
                                          <p:spTgt spid="255"/>
                                        </p:tgtEl>
                                      </p:cBhvr>
                                    </p:animEffect>
                                    <p:anim calcmode="lin" valueType="num">
                                      <p:cBhvr>
                                        <p:cTn id="15" dur="1000" fill="hold"/>
                                        <p:tgtEl>
                                          <p:spTgt spid="255"/>
                                        </p:tgtEl>
                                        <p:attrNameLst>
                                          <p:attrName>ppt_x</p:attrName>
                                        </p:attrNameLst>
                                      </p:cBhvr>
                                      <p:tavLst>
                                        <p:tav tm="0">
                                          <p:val>
                                            <p:strVal val="#ppt_x"/>
                                          </p:val>
                                        </p:tav>
                                        <p:tav tm="100000">
                                          <p:val>
                                            <p:strVal val="#ppt_x"/>
                                          </p:val>
                                        </p:tav>
                                      </p:tavLst>
                                    </p:anim>
                                    <p:anim calcmode="lin" valueType="num">
                                      <p:cBhvr>
                                        <p:cTn id="16" dur="10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12"/>
                                        </p:tgtEl>
                                      </p:cBhvr>
                                    </p:animEffect>
                                    <p:set>
                                      <p:cBhvr>
                                        <p:cTn id="33" dur="1" fill="hold">
                                          <p:stCondLst>
                                            <p:cond delay="499"/>
                                          </p:stCondLst>
                                        </p:cTn>
                                        <p:tgtEl>
                                          <p:spTgt spid="3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6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4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6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1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6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62"/>
                                        </p:tgtEl>
                                        <p:attrNameLst>
                                          <p:attrName>style.visibility</p:attrName>
                                        </p:attrNameLst>
                                      </p:cBhvr>
                                      <p:to>
                                        <p:strVal val="visible"/>
                                      </p:to>
                                    </p:set>
                                    <p:animEffect transition="in" filter="fade">
                                      <p:cBhvr>
                                        <p:cTn id="74" dur="1000"/>
                                        <p:tgtEl>
                                          <p:spTgt spid="462"/>
                                        </p:tgtEl>
                                      </p:cBhvr>
                                    </p:animEffect>
                                    <p:anim calcmode="lin" valueType="num">
                                      <p:cBhvr>
                                        <p:cTn id="75" dur="1000" fill="hold"/>
                                        <p:tgtEl>
                                          <p:spTgt spid="462"/>
                                        </p:tgtEl>
                                        <p:attrNameLst>
                                          <p:attrName>ppt_x</p:attrName>
                                        </p:attrNameLst>
                                      </p:cBhvr>
                                      <p:tavLst>
                                        <p:tav tm="0">
                                          <p:val>
                                            <p:strVal val="#ppt_x"/>
                                          </p:val>
                                        </p:tav>
                                        <p:tav tm="100000">
                                          <p:val>
                                            <p:strVal val="#ppt_x"/>
                                          </p:val>
                                        </p:tav>
                                      </p:tavLst>
                                    </p:anim>
                                    <p:anim calcmode="lin" valueType="num">
                                      <p:cBhvr>
                                        <p:cTn id="76" dur="1000" fill="hold"/>
                                        <p:tgtEl>
                                          <p:spTgt spid="46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63"/>
                                        </p:tgtEl>
                                        <p:attrNameLst>
                                          <p:attrName>style.visibility</p:attrName>
                                        </p:attrNameLst>
                                      </p:cBhvr>
                                      <p:to>
                                        <p:strVal val="visible"/>
                                      </p:to>
                                    </p:set>
                                    <p:animEffect transition="in" filter="fade">
                                      <p:cBhvr>
                                        <p:cTn id="81" dur="1000"/>
                                        <p:tgtEl>
                                          <p:spTgt spid="463"/>
                                        </p:tgtEl>
                                      </p:cBhvr>
                                    </p:animEffect>
                                    <p:anim calcmode="lin" valueType="num">
                                      <p:cBhvr>
                                        <p:cTn id="82" dur="1000" fill="hold"/>
                                        <p:tgtEl>
                                          <p:spTgt spid="463"/>
                                        </p:tgtEl>
                                        <p:attrNameLst>
                                          <p:attrName>ppt_x</p:attrName>
                                        </p:attrNameLst>
                                      </p:cBhvr>
                                      <p:tavLst>
                                        <p:tav tm="0">
                                          <p:val>
                                            <p:strVal val="#ppt_x"/>
                                          </p:val>
                                        </p:tav>
                                        <p:tav tm="100000">
                                          <p:val>
                                            <p:strVal val="#ppt_x"/>
                                          </p:val>
                                        </p:tav>
                                      </p:tavLst>
                                    </p:anim>
                                    <p:anim calcmode="lin" valueType="num">
                                      <p:cBhvr>
                                        <p:cTn id="83" dur="1000" fill="hold"/>
                                        <p:tgtEl>
                                          <p:spTgt spid="4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4" grpId="1" animBg="1"/>
      <p:bldP spid="415" grpId="0" animBg="1"/>
      <p:bldP spid="415" grpId="1" animBg="1"/>
      <p:bldP spid="416" grpId="0" animBg="1"/>
      <p:bldP spid="416" grpId="1" animBg="1"/>
      <p:bldP spid="462" grpId="0" animBg="1"/>
      <p:bldP spid="463" grpId="0" animBg="1"/>
      <p:bldP spid="4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323" y="1742874"/>
            <a:ext cx="819314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Problem: Different Turkana beds</a:t>
            </a:r>
          </a:p>
        </p:txBody>
      </p:sp>
      <p:pic>
        <p:nvPicPr>
          <p:cNvPr id="8" name="Picture 7">
            <a:extLst>
              <a:ext uri="{FF2B5EF4-FFF2-40B4-BE49-F238E27FC236}">
                <a16:creationId xmlns:a16="http://schemas.microsoft.com/office/drawing/2014/main" id="{B5C3ABA8-DAFB-3C87-F716-D5607EB15218}"/>
              </a:ext>
            </a:extLst>
          </p:cNvPr>
          <p:cNvPicPr>
            <a:picLocks noChangeAspect="1"/>
          </p:cNvPicPr>
          <p:nvPr/>
        </p:nvPicPr>
        <p:blipFill>
          <a:blip r:embed="rId2"/>
          <a:stretch>
            <a:fillRect/>
          </a:stretch>
        </p:blipFill>
        <p:spPr>
          <a:xfrm>
            <a:off x="6387353" y="2487871"/>
            <a:ext cx="5365376" cy="4333573"/>
          </a:xfrm>
          <a:prstGeom prst="rect">
            <a:avLst/>
          </a:prstGeom>
        </p:spPr>
      </p:pic>
      <p:pic>
        <p:nvPicPr>
          <p:cNvPr id="1026" name="Picture 2">
            <a:extLst>
              <a:ext uri="{FF2B5EF4-FFF2-40B4-BE49-F238E27FC236}">
                <a16:creationId xmlns:a16="http://schemas.microsoft.com/office/drawing/2014/main" id="{C1201352-2F05-AB5C-DFEA-6D608AC61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23" y="2512315"/>
            <a:ext cx="5589121" cy="40840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21EA4D4-F0E2-CD4C-581E-1FE0C5A30736}"/>
              </a:ext>
            </a:extLst>
          </p:cNvPr>
          <p:cNvGrpSpPr/>
          <p:nvPr/>
        </p:nvGrpSpPr>
        <p:grpSpPr>
          <a:xfrm>
            <a:off x="309282" y="947714"/>
            <a:ext cx="11537577" cy="6142514"/>
            <a:chOff x="309282" y="947714"/>
            <a:chExt cx="11537577" cy="6142514"/>
          </a:xfrm>
        </p:grpSpPr>
        <p:sp>
          <p:nvSpPr>
            <p:cNvPr id="11" name="Rectangle 10">
              <a:extLst>
                <a:ext uri="{FF2B5EF4-FFF2-40B4-BE49-F238E27FC236}">
                  <a16:creationId xmlns:a16="http://schemas.microsoft.com/office/drawing/2014/main" id="{D2110358-8E9E-C4A4-0A9A-EDFBC518F75F}"/>
                </a:ext>
              </a:extLst>
            </p:cNvPr>
            <p:cNvSpPr/>
            <p:nvPr/>
          </p:nvSpPr>
          <p:spPr>
            <a:xfrm>
              <a:off x="309282" y="1742874"/>
              <a:ext cx="11537577" cy="5115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chart, scatter chart&#10;&#10;Description automatically generated">
              <a:extLst>
                <a:ext uri="{FF2B5EF4-FFF2-40B4-BE49-F238E27FC236}">
                  <a16:creationId xmlns:a16="http://schemas.microsoft.com/office/drawing/2014/main" id="{F051E0AC-D806-8851-FDCA-1702865AD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522" y="947714"/>
              <a:ext cx="8193140" cy="6142514"/>
            </a:xfrm>
            <a:prstGeom prst="rect">
              <a:avLst/>
            </a:prstGeom>
          </p:spPr>
        </p:pic>
      </p:grpSp>
      <p:pic>
        <p:nvPicPr>
          <p:cNvPr id="17" name="Picture 16" descr="Chart, scatter chart&#10;&#10;Description automatically generated">
            <a:extLst>
              <a:ext uri="{FF2B5EF4-FFF2-40B4-BE49-F238E27FC236}">
                <a16:creationId xmlns:a16="http://schemas.microsoft.com/office/drawing/2014/main" id="{625BB98D-D3E7-9FC9-9F85-E3C3869DA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754" y="743595"/>
            <a:ext cx="8417525" cy="6313144"/>
          </a:xfrm>
          <a:prstGeom prst="rect">
            <a:avLst/>
          </a:prstGeom>
        </p:spPr>
      </p:pic>
      <p:pic>
        <p:nvPicPr>
          <p:cNvPr id="19" name="Picture 18" descr="Chart, scatter chart&#10;&#10;Description automatically generated">
            <a:extLst>
              <a:ext uri="{FF2B5EF4-FFF2-40B4-BE49-F238E27FC236}">
                <a16:creationId xmlns:a16="http://schemas.microsoft.com/office/drawing/2014/main" id="{ADEC527D-3EF3-A9D8-795D-FE6BA0069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55" y="743423"/>
            <a:ext cx="8733830" cy="6192280"/>
          </a:xfrm>
          <a:prstGeom prst="rect">
            <a:avLst/>
          </a:prstGeom>
        </p:spPr>
      </p:pic>
      <p:pic>
        <p:nvPicPr>
          <p:cNvPr id="28" name="Picture 27">
            <a:extLst>
              <a:ext uri="{FF2B5EF4-FFF2-40B4-BE49-F238E27FC236}">
                <a16:creationId xmlns:a16="http://schemas.microsoft.com/office/drawing/2014/main" id="{B89A2293-F4B1-9240-86CC-F62388C2A287}"/>
              </a:ext>
            </a:extLst>
          </p:cNvPr>
          <p:cNvPicPr>
            <a:picLocks noChangeAspect="1"/>
          </p:cNvPicPr>
          <p:nvPr/>
        </p:nvPicPr>
        <p:blipFill>
          <a:blip r:embed="rId7"/>
          <a:stretch>
            <a:fillRect/>
          </a:stretch>
        </p:blipFill>
        <p:spPr>
          <a:xfrm>
            <a:off x="1795819" y="743424"/>
            <a:ext cx="8071075" cy="6742514"/>
          </a:xfrm>
          <a:prstGeom prst="rect">
            <a:avLst/>
          </a:prstGeom>
        </p:spPr>
      </p:pic>
      <p:pic>
        <p:nvPicPr>
          <p:cNvPr id="21" name="Picture 20">
            <a:extLst>
              <a:ext uri="{FF2B5EF4-FFF2-40B4-BE49-F238E27FC236}">
                <a16:creationId xmlns:a16="http://schemas.microsoft.com/office/drawing/2014/main" id="{6B197240-4DFE-D427-95D8-8D7A4F98B1F9}"/>
              </a:ext>
            </a:extLst>
          </p:cNvPr>
          <p:cNvPicPr>
            <a:picLocks noChangeAspect="1"/>
          </p:cNvPicPr>
          <p:nvPr/>
        </p:nvPicPr>
        <p:blipFill>
          <a:blip r:embed="rId8"/>
          <a:stretch>
            <a:fillRect/>
          </a:stretch>
        </p:blipFill>
        <p:spPr>
          <a:xfrm>
            <a:off x="8528082" y="1247055"/>
            <a:ext cx="3483435" cy="3053382"/>
          </a:xfrm>
          <a:prstGeom prst="rect">
            <a:avLst/>
          </a:prstGeom>
        </p:spPr>
      </p:pic>
      <p:sp>
        <p:nvSpPr>
          <p:cNvPr id="2" name="Rectangle 1"/>
          <p:cNvSpPr/>
          <p:nvPr/>
        </p:nvSpPr>
        <p:spPr>
          <a:xfrm>
            <a:off x="11289184" y="1743906"/>
            <a:ext cx="558364" cy="1861974"/>
          </a:xfrm>
          <a:prstGeom prst="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172825E-4D27-924D-C214-E048C4DE5118}"/>
              </a:ext>
            </a:extLst>
          </p:cNvPr>
          <p:cNvPicPr>
            <a:picLocks noChangeAspect="1"/>
          </p:cNvPicPr>
          <p:nvPr/>
        </p:nvPicPr>
        <p:blipFill>
          <a:blip r:embed="rId9"/>
          <a:stretch>
            <a:fillRect/>
          </a:stretch>
        </p:blipFill>
        <p:spPr>
          <a:xfrm>
            <a:off x="8826602" y="4368678"/>
            <a:ext cx="3123036" cy="2265963"/>
          </a:xfrm>
          <a:prstGeom prst="rect">
            <a:avLst/>
          </a:prstGeom>
        </p:spPr>
      </p:pic>
      <p:sp>
        <p:nvSpPr>
          <p:cNvPr id="26" name="Rectangle 25">
            <a:extLst>
              <a:ext uri="{FF2B5EF4-FFF2-40B4-BE49-F238E27FC236}">
                <a16:creationId xmlns:a16="http://schemas.microsoft.com/office/drawing/2014/main" id="{0D408C0F-63B7-EF87-64A7-62EE13D82B9D}"/>
              </a:ext>
            </a:extLst>
          </p:cNvPr>
          <p:cNvSpPr/>
          <p:nvPr/>
        </p:nvSpPr>
        <p:spPr>
          <a:xfrm>
            <a:off x="9089105" y="4582928"/>
            <a:ext cx="2803334" cy="366100"/>
          </a:xfrm>
          <a:prstGeom prst="rect">
            <a:avLst/>
          </a:prstGeom>
          <a:solidFill>
            <a:srgbClr val="00B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EFCB642-DAC8-633B-5448-B567986B1090}"/>
              </a:ext>
            </a:extLst>
          </p:cNvPr>
          <p:cNvSpPr/>
          <p:nvPr/>
        </p:nvSpPr>
        <p:spPr>
          <a:xfrm>
            <a:off x="7031765" y="3839563"/>
            <a:ext cx="1613647" cy="549261"/>
          </a:xfrm>
          <a:prstGeom prst="ellipse">
            <a:avLst/>
          </a:prstGeom>
          <a:solidFill>
            <a:srgbClr val="00B0F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CE0A00C-44CB-5096-1A38-07E2F658EB71}"/>
              </a:ext>
            </a:extLst>
          </p:cNvPr>
          <p:cNvSpPr/>
          <p:nvPr/>
        </p:nvSpPr>
        <p:spPr>
          <a:xfrm rot="3836946">
            <a:off x="4925251" y="3936472"/>
            <a:ext cx="1613647" cy="549261"/>
          </a:xfrm>
          <a:prstGeom prst="ellipse">
            <a:avLst/>
          </a:prstGeom>
          <a:solidFill>
            <a:srgbClr val="FF000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60D1CD8-9A00-A8E4-0EC1-CAFC64400E7F}"/>
              </a:ext>
            </a:extLst>
          </p:cNvPr>
          <p:cNvSpPr/>
          <p:nvPr/>
        </p:nvSpPr>
        <p:spPr>
          <a:xfrm rot="4870648">
            <a:off x="4564281" y="2967932"/>
            <a:ext cx="739173" cy="549261"/>
          </a:xfrm>
          <a:prstGeom prst="ellipse">
            <a:avLst/>
          </a:prstGeom>
          <a:solidFill>
            <a:srgbClr val="00206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DABBD8E-C2C6-29E2-FACF-9F24F0A58920}"/>
              </a:ext>
            </a:extLst>
          </p:cNvPr>
          <p:cNvSpPr/>
          <p:nvPr/>
        </p:nvSpPr>
        <p:spPr>
          <a:xfrm rot="4870648">
            <a:off x="3986797" y="4406617"/>
            <a:ext cx="1255164" cy="549261"/>
          </a:xfrm>
          <a:prstGeom prst="ellipse">
            <a:avLst/>
          </a:prstGeom>
          <a:solidFill>
            <a:schemeClr val="accent4">
              <a:alpha val="34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B70D25-B863-6C1B-EDEF-8611EFA9CC70}"/>
              </a:ext>
            </a:extLst>
          </p:cNvPr>
          <p:cNvSpPr/>
          <p:nvPr/>
        </p:nvSpPr>
        <p:spPr>
          <a:xfrm rot="1025533">
            <a:off x="2925600" y="1785683"/>
            <a:ext cx="1422072" cy="861112"/>
          </a:xfrm>
          <a:prstGeom prst="ellipse">
            <a:avLst/>
          </a:prstGeom>
          <a:solidFill>
            <a:srgbClr val="00B050">
              <a:alpha val="19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7CF18F7-820A-3925-8FBE-F5A1A3B7D483}"/>
              </a:ext>
            </a:extLst>
          </p:cNvPr>
          <p:cNvSpPr txBox="1"/>
          <p:nvPr/>
        </p:nvSpPr>
        <p:spPr>
          <a:xfrm>
            <a:off x="4392162" y="985345"/>
            <a:ext cx="4514494" cy="1569660"/>
          </a:xfrm>
          <a:prstGeom prst="rect">
            <a:avLst/>
          </a:prstGeom>
          <a:solidFill>
            <a:srgbClr val="FFFF00"/>
          </a:solidFill>
          <a:ln>
            <a:solidFill>
              <a:srgbClr val="FF0000"/>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Compute </a:t>
            </a:r>
            <a:r>
              <a:rPr lang="en-US" sz="2400" dirty="0" err="1">
                <a:latin typeface="Times New Roman" panose="02020603050405020304" pitchFamily="18" charset="0"/>
                <a:cs typeface="Times New Roman" panose="02020603050405020304" pitchFamily="18" charset="0"/>
              </a:rPr>
              <a:t>centers+variance</a:t>
            </a:r>
            <a:r>
              <a:rPr lang="en-US" sz="2400" dirty="0">
                <a:latin typeface="Times New Roman" panose="02020603050405020304" pitchFamily="18" charset="0"/>
                <a:cs typeface="Times New Roman" panose="02020603050405020304" pitchFamily="18" charset="0"/>
              </a:rPr>
              <a:t> of</a:t>
            </a:r>
          </a:p>
          <a:p>
            <a:pPr algn="ctr"/>
            <a:r>
              <a:rPr lang="en-US" sz="2400" dirty="0">
                <a:latin typeface="Times New Roman" panose="02020603050405020304" pitchFamily="18" charset="0"/>
                <a:cs typeface="Times New Roman" panose="02020603050405020304" pitchFamily="18" charset="0"/>
              </a:rPr>
              <a:t>classes. Now probability table</a:t>
            </a:r>
          </a:p>
          <a:p>
            <a:pPr algn="ctr"/>
            <a:r>
              <a:rPr lang="en-US" sz="2400" dirty="0">
                <a:latin typeface="Times New Roman" panose="02020603050405020304" pitchFamily="18" charset="0"/>
                <a:cs typeface="Times New Roman" panose="02020603050405020304" pitchFamily="18" charset="0"/>
              </a:rPr>
              <a:t>P(</a:t>
            </a:r>
            <a:r>
              <a:rPr lang="en-US" sz="2400" dirty="0" err="1">
                <a:latin typeface="Times New Roman" panose="02020603050405020304" pitchFamily="18" charset="0"/>
                <a:cs typeface="Times New Roman" panose="02020603050405020304" pitchFamily="18" charset="0"/>
              </a:rPr>
              <a:t>class|</a:t>
            </a:r>
            <a:r>
              <a:rPr lang="en-US" sz="2400" b="1" dirty="0" err="1">
                <a:latin typeface="Times New Roman" panose="02020603050405020304" pitchFamily="18" charset="0"/>
                <a:cs typeface="Times New Roman" panose="02020603050405020304" pitchFamily="18" charset="0"/>
              </a:rPr>
              <a:t>x</a:t>
            </a:r>
            <a:r>
              <a:rPr lang="en-US" sz="2400" b="1"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 N  exp(-||</a:t>
            </a:r>
            <a:r>
              <a:rPr lang="en-US" sz="2400" b="1" dirty="0">
                <a:latin typeface="Times New Roman" panose="02020603050405020304" pitchFamily="18" charset="0"/>
                <a:cs typeface="Times New Roman" panose="02020603050405020304" pitchFamily="18" charset="0"/>
              </a:rPr>
              <a:t>x</a:t>
            </a:r>
            <a:r>
              <a:rPr lang="en-US" sz="2400" b="1" baseline="-25000"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a:t>
            </a:r>
            <a:r>
              <a:rPr lang="en-US" sz="2400" b="1" dirty="0" err="1">
                <a:latin typeface="Symbol" panose="05050102010706020507" pitchFamily="18" charset="2"/>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class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t>
            </a:r>
            <a:r>
              <a:rPr lang="en-US" sz="2400" dirty="0">
                <a:latin typeface="Symbol" panose="05050102010706020507" pitchFamily="18" charset="2"/>
                <a:cs typeface="Times New Roman" panose="02020603050405020304" pitchFamily="18" charset="0"/>
              </a:rPr>
              <a:t>s</a:t>
            </a:r>
            <a:r>
              <a:rPr lang="en-US" sz="2400" baseline="300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class</a:t>
            </a:r>
            <a:r>
              <a:rPr lang="en-US" sz="2400" dirty="0">
                <a:latin typeface="Times New Roman" panose="02020603050405020304" pitchFamily="18" charset="0"/>
                <a:cs typeface="Times New Roman" panose="02020603050405020304" pitchFamily="18" charset="0"/>
              </a:rPr>
              <a:t>)</a:t>
            </a:r>
          </a:p>
        </p:txBody>
      </p:sp>
      <p:grpSp>
        <p:nvGrpSpPr>
          <p:cNvPr id="38" name="Group 37">
            <a:extLst>
              <a:ext uri="{FF2B5EF4-FFF2-40B4-BE49-F238E27FC236}">
                <a16:creationId xmlns:a16="http://schemas.microsoft.com/office/drawing/2014/main" id="{9C5686D8-2CEF-3DE3-4DA9-440A25F39475}"/>
              </a:ext>
            </a:extLst>
          </p:cNvPr>
          <p:cNvGrpSpPr/>
          <p:nvPr/>
        </p:nvGrpSpPr>
        <p:grpSpPr>
          <a:xfrm>
            <a:off x="4923100" y="2851904"/>
            <a:ext cx="1000821" cy="369332"/>
            <a:chOff x="2829770" y="2637179"/>
            <a:chExt cx="1000821" cy="369332"/>
          </a:xfrm>
        </p:grpSpPr>
        <p:sp>
          <p:nvSpPr>
            <p:cNvPr id="36" name="TextBox 35">
              <a:extLst>
                <a:ext uri="{FF2B5EF4-FFF2-40B4-BE49-F238E27FC236}">
                  <a16:creationId xmlns:a16="http://schemas.microsoft.com/office/drawing/2014/main" id="{447F6AF8-12AA-D144-319D-C87FE54FBF17}"/>
                </a:ext>
              </a:extLst>
            </p:cNvPr>
            <p:cNvSpPr txBox="1"/>
            <p:nvPr/>
          </p:nvSpPr>
          <p:spPr>
            <a:xfrm>
              <a:off x="3007868" y="2637179"/>
              <a:ext cx="822723" cy="369332"/>
            </a:xfrm>
            <a:prstGeom prst="rect">
              <a:avLst/>
            </a:prstGeom>
            <a:noFill/>
          </p:spPr>
          <p:txBody>
            <a:bodyPr wrap="square">
              <a:spAutoFit/>
            </a:bodyPr>
            <a:lstStyle/>
            <a:p>
              <a:r>
                <a:rPr lang="en-US" b="1" dirty="0" err="1">
                  <a:solidFill>
                    <a:srgbClr val="0070C0"/>
                  </a:solidFill>
                </a:rPr>
                <a:t>x</a:t>
              </a:r>
              <a:r>
                <a:rPr lang="en-US" b="1" baseline="-25000" dirty="0" err="1">
                  <a:solidFill>
                    <a:srgbClr val="0070C0"/>
                  </a:solidFill>
                </a:rPr>
                <a:t>KBS</a:t>
              </a:r>
              <a:endParaRPr lang="en-US" dirty="0">
                <a:solidFill>
                  <a:srgbClr val="0070C0"/>
                </a:solidFill>
              </a:endParaRPr>
            </a:p>
          </p:txBody>
        </p:sp>
        <p:sp>
          <p:nvSpPr>
            <p:cNvPr id="37" name="Oval 36">
              <a:extLst>
                <a:ext uri="{FF2B5EF4-FFF2-40B4-BE49-F238E27FC236}">
                  <a16:creationId xmlns:a16="http://schemas.microsoft.com/office/drawing/2014/main" id="{A5ECBA5E-B63A-4211-3932-BEEFECD1152D}"/>
                </a:ext>
              </a:extLst>
            </p:cNvPr>
            <p:cNvSpPr/>
            <p:nvPr/>
          </p:nvSpPr>
          <p:spPr>
            <a:xfrm>
              <a:off x="2829770" y="2792497"/>
              <a:ext cx="101437" cy="14032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E21795A-9E8B-5703-65B2-9BB0B43A579A}"/>
              </a:ext>
            </a:extLst>
          </p:cNvPr>
          <p:cNvGrpSpPr/>
          <p:nvPr/>
        </p:nvGrpSpPr>
        <p:grpSpPr>
          <a:xfrm>
            <a:off x="4569044" y="4329758"/>
            <a:ext cx="1000821" cy="369332"/>
            <a:chOff x="2829770" y="2637179"/>
            <a:chExt cx="1000821" cy="369332"/>
          </a:xfrm>
        </p:grpSpPr>
        <p:sp>
          <p:nvSpPr>
            <p:cNvPr id="43" name="TextBox 42">
              <a:extLst>
                <a:ext uri="{FF2B5EF4-FFF2-40B4-BE49-F238E27FC236}">
                  <a16:creationId xmlns:a16="http://schemas.microsoft.com/office/drawing/2014/main" id="{D12D5BFD-1DB6-A893-1EF4-21C8B05BAA74}"/>
                </a:ext>
              </a:extLst>
            </p:cNvPr>
            <p:cNvSpPr txBox="1"/>
            <p:nvPr/>
          </p:nvSpPr>
          <p:spPr>
            <a:xfrm>
              <a:off x="3007868" y="2637179"/>
              <a:ext cx="822723" cy="369332"/>
            </a:xfrm>
            <a:prstGeom prst="rect">
              <a:avLst/>
            </a:prstGeom>
            <a:noFill/>
          </p:spPr>
          <p:txBody>
            <a:bodyPr wrap="square">
              <a:spAutoFit/>
            </a:bodyPr>
            <a:lstStyle/>
            <a:p>
              <a:r>
                <a:rPr lang="en-US" b="1" dirty="0" err="1">
                  <a:solidFill>
                    <a:srgbClr val="FF0000"/>
                  </a:solidFill>
                </a:rPr>
                <a:t>x</a:t>
              </a:r>
              <a:r>
                <a:rPr lang="en-US" baseline="-25000" dirty="0" err="1">
                  <a:solidFill>
                    <a:srgbClr val="FF0000"/>
                  </a:solidFill>
                </a:rPr>
                <a:t>Sil</a:t>
              </a:r>
              <a:endParaRPr lang="en-US" dirty="0">
                <a:solidFill>
                  <a:srgbClr val="FF0000"/>
                </a:solidFill>
              </a:endParaRPr>
            </a:p>
          </p:txBody>
        </p:sp>
        <p:sp>
          <p:nvSpPr>
            <p:cNvPr id="44" name="Oval 43">
              <a:extLst>
                <a:ext uri="{FF2B5EF4-FFF2-40B4-BE49-F238E27FC236}">
                  <a16:creationId xmlns:a16="http://schemas.microsoft.com/office/drawing/2014/main" id="{C186CDD9-0E86-8CCA-CB5E-F522B6B93FBC}"/>
                </a:ext>
              </a:extLst>
            </p:cNvPr>
            <p:cNvSpPr/>
            <p:nvPr/>
          </p:nvSpPr>
          <p:spPr>
            <a:xfrm>
              <a:off x="2829770" y="2792497"/>
              <a:ext cx="101437" cy="1403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grpSp>
        <p:nvGrpSpPr>
          <p:cNvPr id="45" name="Group 44">
            <a:extLst>
              <a:ext uri="{FF2B5EF4-FFF2-40B4-BE49-F238E27FC236}">
                <a16:creationId xmlns:a16="http://schemas.microsoft.com/office/drawing/2014/main" id="{365695FE-B235-C495-816D-5D24BC5A1F1F}"/>
              </a:ext>
            </a:extLst>
          </p:cNvPr>
          <p:cNvGrpSpPr/>
          <p:nvPr/>
        </p:nvGrpSpPr>
        <p:grpSpPr>
          <a:xfrm>
            <a:off x="5679320" y="3806011"/>
            <a:ext cx="1000821" cy="369332"/>
            <a:chOff x="2829770" y="2637179"/>
            <a:chExt cx="1000821" cy="369332"/>
          </a:xfrm>
        </p:grpSpPr>
        <p:sp>
          <p:nvSpPr>
            <p:cNvPr id="46" name="TextBox 45">
              <a:extLst>
                <a:ext uri="{FF2B5EF4-FFF2-40B4-BE49-F238E27FC236}">
                  <a16:creationId xmlns:a16="http://schemas.microsoft.com/office/drawing/2014/main" id="{B56C5755-028F-518A-316D-67A95841B9C5}"/>
                </a:ext>
              </a:extLst>
            </p:cNvPr>
            <p:cNvSpPr txBox="1"/>
            <p:nvPr/>
          </p:nvSpPr>
          <p:spPr>
            <a:xfrm>
              <a:off x="3007868" y="2637179"/>
              <a:ext cx="822723" cy="369332"/>
            </a:xfrm>
            <a:prstGeom prst="rect">
              <a:avLst/>
            </a:prstGeom>
            <a:noFill/>
          </p:spPr>
          <p:txBody>
            <a:bodyPr wrap="square">
              <a:spAutoFit/>
            </a:bodyPr>
            <a:lstStyle/>
            <a:p>
              <a:r>
                <a:rPr lang="en-US" b="1" dirty="0" err="1">
                  <a:solidFill>
                    <a:srgbClr val="C00000"/>
                  </a:solidFill>
                </a:rPr>
                <a:t>x</a:t>
              </a:r>
              <a:r>
                <a:rPr lang="en-US" b="1" baseline="-25000" dirty="0" err="1">
                  <a:solidFill>
                    <a:srgbClr val="C00000"/>
                  </a:solidFill>
                </a:rPr>
                <a:t>Lok</a:t>
              </a:r>
              <a:endParaRPr lang="en-US" dirty="0">
                <a:solidFill>
                  <a:srgbClr val="C00000"/>
                </a:solidFill>
              </a:endParaRPr>
            </a:p>
          </p:txBody>
        </p:sp>
        <p:sp>
          <p:nvSpPr>
            <p:cNvPr id="47" name="Oval 46">
              <a:extLst>
                <a:ext uri="{FF2B5EF4-FFF2-40B4-BE49-F238E27FC236}">
                  <a16:creationId xmlns:a16="http://schemas.microsoft.com/office/drawing/2014/main" id="{DA905478-0898-83A1-742A-8DB9B469A311}"/>
                </a:ext>
              </a:extLst>
            </p:cNvPr>
            <p:cNvSpPr/>
            <p:nvPr/>
          </p:nvSpPr>
          <p:spPr>
            <a:xfrm>
              <a:off x="2829770" y="2792497"/>
              <a:ext cx="101437" cy="1403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nvGrpSpPr>
          <p:cNvPr id="48" name="Group 47">
            <a:extLst>
              <a:ext uri="{FF2B5EF4-FFF2-40B4-BE49-F238E27FC236}">
                <a16:creationId xmlns:a16="http://schemas.microsoft.com/office/drawing/2014/main" id="{83F7EC30-C483-DDE4-5586-BB8275B2A5A5}"/>
              </a:ext>
            </a:extLst>
          </p:cNvPr>
          <p:cNvGrpSpPr/>
          <p:nvPr/>
        </p:nvGrpSpPr>
        <p:grpSpPr>
          <a:xfrm>
            <a:off x="5984074" y="5115759"/>
            <a:ext cx="822723" cy="649288"/>
            <a:chOff x="2445322" y="2283536"/>
            <a:chExt cx="822723" cy="649288"/>
          </a:xfrm>
        </p:grpSpPr>
        <p:sp>
          <p:nvSpPr>
            <p:cNvPr id="49" name="TextBox 48">
              <a:extLst>
                <a:ext uri="{FF2B5EF4-FFF2-40B4-BE49-F238E27FC236}">
                  <a16:creationId xmlns:a16="http://schemas.microsoft.com/office/drawing/2014/main" id="{0AE538D0-8C04-FE4D-C20D-DBAF1B9A9475}"/>
                </a:ext>
              </a:extLst>
            </p:cNvPr>
            <p:cNvSpPr txBox="1"/>
            <p:nvPr/>
          </p:nvSpPr>
          <p:spPr>
            <a:xfrm>
              <a:off x="2445322" y="2283536"/>
              <a:ext cx="822723" cy="369332"/>
            </a:xfrm>
            <a:prstGeom prst="rect">
              <a:avLst/>
            </a:prstGeom>
            <a:noFill/>
          </p:spPr>
          <p:txBody>
            <a:bodyPr wrap="square">
              <a:spAutoFit/>
            </a:bodyPr>
            <a:lstStyle/>
            <a:p>
              <a:r>
                <a:rPr lang="en-US" b="1" dirty="0" err="1">
                  <a:effectLst>
                    <a:outerShdw blurRad="38100" dist="38100" dir="2700000" algn="tl">
                      <a:srgbClr val="000000">
                        <a:alpha val="43137"/>
                      </a:srgbClr>
                    </a:outerShdw>
                  </a:effectLst>
                </a:rPr>
                <a:t>X</a:t>
              </a:r>
              <a:r>
                <a:rPr lang="en-US" baseline="-25000" dirty="0" err="1">
                  <a:effectLst>
                    <a:outerShdw blurRad="38100" dist="38100" dir="2700000" algn="tl">
                      <a:srgbClr val="000000">
                        <a:alpha val="43137"/>
                      </a:srgbClr>
                    </a:outerShdw>
                  </a:effectLst>
                </a:rPr>
                <a:t>b</a:t>
              </a:r>
              <a:r>
                <a:rPr lang="en-US" baseline="-25000" dirty="0">
                  <a:effectLst>
                    <a:outerShdw blurRad="38100" dist="38100" dir="2700000" algn="tl">
                      <a:srgbClr val="000000">
                        <a:alpha val="43137"/>
                      </a:srgbClr>
                    </a:outerShdw>
                  </a:effectLst>
                </a:rPr>
                <a:t>-T</a:t>
              </a:r>
              <a:endParaRPr lang="en-US" dirty="0">
                <a:effectLst>
                  <a:outerShdw blurRad="38100" dist="38100" dir="2700000" algn="tl">
                    <a:srgbClr val="000000">
                      <a:alpha val="43137"/>
                    </a:srgbClr>
                  </a:outerShdw>
                </a:effectLst>
              </a:endParaRPr>
            </a:p>
          </p:txBody>
        </p:sp>
        <p:sp>
          <p:nvSpPr>
            <p:cNvPr id="50" name="Oval 49">
              <a:extLst>
                <a:ext uri="{FF2B5EF4-FFF2-40B4-BE49-F238E27FC236}">
                  <a16:creationId xmlns:a16="http://schemas.microsoft.com/office/drawing/2014/main" id="{688CD373-DC62-E856-29D7-68A32F1D3188}"/>
                </a:ext>
              </a:extLst>
            </p:cNvPr>
            <p:cNvSpPr/>
            <p:nvPr/>
          </p:nvSpPr>
          <p:spPr>
            <a:xfrm>
              <a:off x="2829770" y="2792497"/>
              <a:ext cx="101437" cy="140327"/>
            </a:xfrm>
            <a:prstGeom prst="ellipse">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nvGrpSpPr>
          <p:cNvPr id="52" name="Group 51">
            <a:extLst>
              <a:ext uri="{FF2B5EF4-FFF2-40B4-BE49-F238E27FC236}">
                <a16:creationId xmlns:a16="http://schemas.microsoft.com/office/drawing/2014/main" id="{15959E05-8121-CDA9-1B2B-3EB125DBC6A3}"/>
              </a:ext>
            </a:extLst>
          </p:cNvPr>
          <p:cNvGrpSpPr/>
          <p:nvPr/>
        </p:nvGrpSpPr>
        <p:grpSpPr>
          <a:xfrm>
            <a:off x="7441326" y="3363971"/>
            <a:ext cx="822723" cy="795778"/>
            <a:chOff x="3497487" y="2003699"/>
            <a:chExt cx="822723" cy="795778"/>
          </a:xfrm>
        </p:grpSpPr>
        <p:sp>
          <p:nvSpPr>
            <p:cNvPr id="53" name="TextBox 52">
              <a:extLst>
                <a:ext uri="{FF2B5EF4-FFF2-40B4-BE49-F238E27FC236}">
                  <a16:creationId xmlns:a16="http://schemas.microsoft.com/office/drawing/2014/main" id="{3FC11252-C259-4587-218D-3CCCEB5C5F4F}"/>
                </a:ext>
              </a:extLst>
            </p:cNvPr>
            <p:cNvSpPr txBox="1"/>
            <p:nvPr/>
          </p:nvSpPr>
          <p:spPr>
            <a:xfrm>
              <a:off x="3497487" y="2003699"/>
              <a:ext cx="822723" cy="369332"/>
            </a:xfrm>
            <a:prstGeom prst="rect">
              <a:avLst/>
            </a:prstGeom>
            <a:noFill/>
          </p:spPr>
          <p:txBody>
            <a:bodyPr wrap="square">
              <a:spAutoFit/>
            </a:bodyPr>
            <a:lstStyle/>
            <a:p>
              <a:r>
                <a:rPr lang="en-US" b="1" dirty="0" err="1">
                  <a:solidFill>
                    <a:srgbClr val="00B0F0"/>
                  </a:solidFill>
                  <a:effectLst>
                    <a:outerShdw blurRad="38100" dist="38100" dir="2700000" algn="tl">
                      <a:srgbClr val="000000">
                        <a:alpha val="43137"/>
                      </a:srgbClr>
                    </a:outerShdw>
                  </a:effectLst>
                </a:rPr>
                <a:t>x</a:t>
              </a:r>
              <a:r>
                <a:rPr lang="en-US" b="1" baseline="-25000" dirty="0" err="1">
                  <a:solidFill>
                    <a:srgbClr val="00B0F0"/>
                  </a:solidFill>
                  <a:effectLst>
                    <a:outerShdw blurRad="38100" dist="38100" dir="2700000" algn="tl">
                      <a:srgbClr val="000000">
                        <a:alpha val="43137"/>
                      </a:srgbClr>
                    </a:outerShdw>
                  </a:effectLst>
                </a:rPr>
                <a:t>Moi</a:t>
              </a:r>
              <a:endParaRPr lang="en-US" dirty="0">
                <a:solidFill>
                  <a:srgbClr val="00B0F0"/>
                </a:solidFill>
                <a:effectLst>
                  <a:outerShdw blurRad="38100" dist="38100" dir="2700000" algn="tl">
                    <a:srgbClr val="000000">
                      <a:alpha val="43137"/>
                    </a:srgbClr>
                  </a:outerShdw>
                </a:effectLst>
              </a:endParaRPr>
            </a:p>
          </p:txBody>
        </p:sp>
        <p:sp>
          <p:nvSpPr>
            <p:cNvPr id="54" name="Oval 53">
              <a:extLst>
                <a:ext uri="{FF2B5EF4-FFF2-40B4-BE49-F238E27FC236}">
                  <a16:creationId xmlns:a16="http://schemas.microsoft.com/office/drawing/2014/main" id="{2C7BF9FE-2A4D-7D2A-49D7-EB267AE026EE}"/>
                </a:ext>
              </a:extLst>
            </p:cNvPr>
            <p:cNvSpPr/>
            <p:nvPr/>
          </p:nvSpPr>
          <p:spPr>
            <a:xfrm>
              <a:off x="3751944" y="2659150"/>
              <a:ext cx="101437" cy="140327"/>
            </a:xfrm>
            <a:prstGeom prst="ellipse">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ffectLst>
                  <a:outerShdw blurRad="38100" dist="38100" dir="2700000" algn="tl">
                    <a:srgbClr val="000000">
                      <a:alpha val="43137"/>
                    </a:srgbClr>
                  </a:outerShdw>
                </a:effectLst>
              </a:endParaRPr>
            </a:p>
          </p:txBody>
        </p:sp>
      </p:grpSp>
      <p:grpSp>
        <p:nvGrpSpPr>
          <p:cNvPr id="39" name="Group 38">
            <a:extLst>
              <a:ext uri="{FF2B5EF4-FFF2-40B4-BE49-F238E27FC236}">
                <a16:creationId xmlns:a16="http://schemas.microsoft.com/office/drawing/2014/main" id="{7FD19B35-091E-3EA8-9E61-84280EC9F456}"/>
              </a:ext>
            </a:extLst>
          </p:cNvPr>
          <p:cNvGrpSpPr/>
          <p:nvPr/>
        </p:nvGrpSpPr>
        <p:grpSpPr>
          <a:xfrm>
            <a:off x="3554184" y="2038958"/>
            <a:ext cx="1000821" cy="369332"/>
            <a:chOff x="2829770" y="2637179"/>
            <a:chExt cx="1000821" cy="369332"/>
          </a:xfrm>
        </p:grpSpPr>
        <p:sp>
          <p:nvSpPr>
            <p:cNvPr id="40" name="TextBox 39">
              <a:extLst>
                <a:ext uri="{FF2B5EF4-FFF2-40B4-BE49-F238E27FC236}">
                  <a16:creationId xmlns:a16="http://schemas.microsoft.com/office/drawing/2014/main" id="{6846CAC2-512E-F849-FAE7-9B8842039C0C}"/>
                </a:ext>
              </a:extLst>
            </p:cNvPr>
            <p:cNvSpPr txBox="1"/>
            <p:nvPr/>
          </p:nvSpPr>
          <p:spPr>
            <a:xfrm>
              <a:off x="3007868" y="2637179"/>
              <a:ext cx="822723" cy="369332"/>
            </a:xfrm>
            <a:prstGeom prst="rect">
              <a:avLst/>
            </a:prstGeom>
            <a:noFill/>
          </p:spPr>
          <p:txBody>
            <a:bodyPr wrap="square">
              <a:spAutoFit/>
            </a:bodyPr>
            <a:lstStyle/>
            <a:p>
              <a:r>
                <a:rPr lang="en-US" b="1" dirty="0" err="1">
                  <a:solidFill>
                    <a:srgbClr val="00B050"/>
                  </a:solidFill>
                </a:rPr>
                <a:t>x</a:t>
              </a:r>
              <a:r>
                <a:rPr lang="en-US" b="1" baseline="-25000" dirty="0" err="1">
                  <a:solidFill>
                    <a:srgbClr val="00B050"/>
                  </a:solidFill>
                </a:rPr>
                <a:t>Has</a:t>
              </a:r>
              <a:endParaRPr lang="en-US" dirty="0">
                <a:solidFill>
                  <a:srgbClr val="00B050"/>
                </a:solidFill>
              </a:endParaRPr>
            </a:p>
          </p:txBody>
        </p:sp>
        <p:sp>
          <p:nvSpPr>
            <p:cNvPr id="41" name="Oval 40">
              <a:extLst>
                <a:ext uri="{FF2B5EF4-FFF2-40B4-BE49-F238E27FC236}">
                  <a16:creationId xmlns:a16="http://schemas.microsoft.com/office/drawing/2014/main" id="{50B2123B-B626-14A9-A445-299208B20692}"/>
                </a:ext>
              </a:extLst>
            </p:cNvPr>
            <p:cNvSpPr/>
            <p:nvPr/>
          </p:nvSpPr>
          <p:spPr>
            <a:xfrm>
              <a:off x="2829770" y="2792497"/>
              <a:ext cx="101437" cy="1403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sp>
        <p:nvSpPr>
          <p:cNvPr id="55" name="Oval 54">
            <a:extLst>
              <a:ext uri="{FF2B5EF4-FFF2-40B4-BE49-F238E27FC236}">
                <a16:creationId xmlns:a16="http://schemas.microsoft.com/office/drawing/2014/main" id="{B0590263-C66C-C13F-5876-F6672D15528C}"/>
              </a:ext>
            </a:extLst>
          </p:cNvPr>
          <p:cNvSpPr/>
          <p:nvPr/>
        </p:nvSpPr>
        <p:spPr>
          <a:xfrm>
            <a:off x="5689453" y="5436697"/>
            <a:ext cx="1613647" cy="549261"/>
          </a:xfrm>
          <a:prstGeom prst="ellipse">
            <a:avLst/>
          </a:prstGeom>
          <a:solidFill>
            <a:schemeClr val="tx1">
              <a:alpha val="34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A0578B-8F9E-86A3-F550-2C34231CABB9}"/>
              </a:ext>
            </a:extLst>
          </p:cNvPr>
          <p:cNvSpPr txBox="1"/>
          <p:nvPr/>
        </p:nvSpPr>
        <p:spPr>
          <a:xfrm>
            <a:off x="-87683" y="2188742"/>
            <a:ext cx="2186816" cy="646331"/>
          </a:xfrm>
          <a:prstGeom prst="rect">
            <a:avLst/>
          </a:prstGeom>
          <a:solidFill>
            <a:srgbClr val="FFFF00"/>
          </a:solidFill>
          <a:ln>
            <a:solidFill>
              <a:srgbClr val="FF0000"/>
            </a:solidFill>
          </a:ln>
        </p:spPr>
        <p:txBody>
          <a:bodyPr wrap="none" rtlCol="0">
            <a:spAutoFit/>
          </a:bodyPr>
          <a:lstStyle/>
          <a:p>
            <a:pPr algn="ctr"/>
            <a:r>
              <a:rPr lang="en-US" dirty="0">
                <a:latin typeface="Times New Roman" panose="02020603050405020304" pitchFamily="18" charset="0"/>
                <a:cs typeface="Times New Roman" panose="02020603050405020304" pitchFamily="18" charset="0"/>
              </a:rPr>
              <a:t>11x(11-1)x(11-2) </a:t>
            </a:r>
          </a:p>
          <a:p>
            <a:pPr algn="ctr"/>
            <a:r>
              <a:rPr lang="en-US" dirty="0">
                <a:latin typeface="Times New Roman" panose="02020603050405020304" pitchFamily="18" charset="0"/>
                <a:cs typeface="Times New Roman" panose="02020603050405020304" pitchFamily="18" charset="0"/>
              </a:rPr>
              <a:t>&gt; 1000 Combinations</a:t>
            </a:r>
          </a:p>
        </p:txBody>
      </p:sp>
      <p:sp>
        <p:nvSpPr>
          <p:cNvPr id="56" name="Rectangle 55">
            <a:extLst>
              <a:ext uri="{FF2B5EF4-FFF2-40B4-BE49-F238E27FC236}">
                <a16:creationId xmlns:a16="http://schemas.microsoft.com/office/drawing/2014/main" id="{81623B41-8104-2B9B-7A6F-A41BD41E07A7}"/>
              </a:ext>
            </a:extLst>
          </p:cNvPr>
          <p:cNvSpPr/>
          <p:nvPr/>
        </p:nvSpPr>
        <p:spPr>
          <a:xfrm>
            <a:off x="5060791" y="1801227"/>
            <a:ext cx="3424424"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3851F881-20D9-8A25-7B2D-2BD35DC91E50}"/>
              </a:ext>
            </a:extLst>
          </p:cNvPr>
          <p:cNvSpPr txBox="1"/>
          <p:nvPr/>
        </p:nvSpPr>
        <p:spPr>
          <a:xfrm>
            <a:off x="10591679" y="2811293"/>
            <a:ext cx="717114" cy="2677656"/>
          </a:xfrm>
          <a:prstGeom prst="rect">
            <a:avLst/>
          </a:prstGeom>
          <a:solidFill>
            <a:schemeClr val="bg1"/>
          </a:solidFill>
        </p:spPr>
        <p:txBody>
          <a:bodyPr wrap="square" rtlCol="0">
            <a:spAutoFit/>
          </a:bodyPr>
          <a:lstStyle/>
          <a:p>
            <a:pPr algn="ctr"/>
            <a:r>
              <a:rPr lang="en-US" sz="1400" dirty="0"/>
              <a:t>.01</a:t>
            </a:r>
          </a:p>
          <a:p>
            <a:pPr algn="ctr"/>
            <a:endParaRPr lang="en-US" sz="1400" dirty="0"/>
          </a:p>
          <a:p>
            <a:pPr algn="ctr"/>
            <a:r>
              <a:rPr lang="en-US" sz="1400" dirty="0"/>
              <a:t>.02</a:t>
            </a:r>
          </a:p>
          <a:p>
            <a:pPr algn="ctr"/>
            <a:endParaRPr lang="en-US" sz="1400" dirty="0"/>
          </a:p>
          <a:p>
            <a:pPr algn="ctr"/>
            <a:r>
              <a:rPr lang="en-US" sz="1400" dirty="0"/>
              <a:t>.13</a:t>
            </a:r>
          </a:p>
          <a:p>
            <a:pPr algn="ctr"/>
            <a:endParaRPr lang="en-US" sz="1400" dirty="0"/>
          </a:p>
          <a:p>
            <a:pPr algn="ctr"/>
            <a:r>
              <a:rPr lang="en-US" sz="1400" dirty="0"/>
              <a:t>.85</a:t>
            </a:r>
          </a:p>
          <a:p>
            <a:pPr algn="ctr"/>
            <a:endParaRPr lang="en-US" sz="1400" dirty="0"/>
          </a:p>
          <a:p>
            <a:pPr algn="ctr"/>
            <a:r>
              <a:rPr lang="en-US" sz="1400" dirty="0"/>
              <a:t>.01</a:t>
            </a:r>
          </a:p>
          <a:p>
            <a:pPr algn="ctr"/>
            <a:endParaRPr lang="en-US" sz="1400" dirty="0"/>
          </a:p>
          <a:p>
            <a:pPr algn="ctr"/>
            <a:r>
              <a:rPr lang="en-US" sz="1400" dirty="0"/>
              <a:t>.08</a:t>
            </a:r>
          </a:p>
          <a:p>
            <a:pPr algn="ctr"/>
            <a:endParaRPr lang="en-US" sz="1400" dirty="0"/>
          </a:p>
        </p:txBody>
      </p:sp>
      <p:sp>
        <p:nvSpPr>
          <p:cNvPr id="147" name="Oval 146">
            <a:extLst>
              <a:ext uri="{FF2B5EF4-FFF2-40B4-BE49-F238E27FC236}">
                <a16:creationId xmlns:a16="http://schemas.microsoft.com/office/drawing/2014/main" id="{279ABAC0-7FE7-42D1-4588-54A0054B2390}"/>
              </a:ext>
            </a:extLst>
          </p:cNvPr>
          <p:cNvSpPr/>
          <p:nvPr/>
        </p:nvSpPr>
        <p:spPr>
          <a:xfrm>
            <a:off x="5075518" y="2705235"/>
            <a:ext cx="238581" cy="330556"/>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F091579-FBDE-BE2A-3EC5-9FB5C7A22044}"/>
              </a:ext>
            </a:extLst>
          </p:cNvPr>
          <p:cNvSpPr/>
          <p:nvPr/>
        </p:nvSpPr>
        <p:spPr>
          <a:xfrm>
            <a:off x="7455877" y="1842389"/>
            <a:ext cx="3319975" cy="464713"/>
          </a:xfrm>
          <a:custGeom>
            <a:avLst/>
            <a:gdLst>
              <a:gd name="connsiteX0" fmla="*/ 0 w 3319975"/>
              <a:gd name="connsiteY0" fmla="*/ 56749 h 464713"/>
              <a:gd name="connsiteX1" fmla="*/ 1364566 w 3319975"/>
              <a:gd name="connsiteY1" fmla="*/ 479 h 464713"/>
              <a:gd name="connsiteX2" fmla="*/ 2827606 w 3319975"/>
              <a:gd name="connsiteY2" fmla="*/ 84885 h 464713"/>
              <a:gd name="connsiteX3" fmla="*/ 3319975 w 3319975"/>
              <a:gd name="connsiteY3" fmla="*/ 464713 h 464713"/>
            </a:gdLst>
            <a:ahLst/>
            <a:cxnLst>
              <a:cxn ang="0">
                <a:pos x="connsiteX0" y="connsiteY0"/>
              </a:cxn>
              <a:cxn ang="0">
                <a:pos x="connsiteX1" y="connsiteY1"/>
              </a:cxn>
              <a:cxn ang="0">
                <a:pos x="connsiteX2" y="connsiteY2"/>
              </a:cxn>
              <a:cxn ang="0">
                <a:pos x="connsiteX3" y="connsiteY3"/>
              </a:cxn>
            </a:cxnLst>
            <a:rect l="l" t="t" r="r" b="b"/>
            <a:pathLst>
              <a:path w="3319975" h="464713">
                <a:moveTo>
                  <a:pt x="0" y="56749"/>
                </a:moveTo>
                <a:cubicBezTo>
                  <a:pt x="446649" y="26269"/>
                  <a:pt x="893298" y="-4210"/>
                  <a:pt x="1364566" y="479"/>
                </a:cubicBezTo>
                <a:cubicBezTo>
                  <a:pt x="1835834" y="5168"/>
                  <a:pt x="2501705" y="7513"/>
                  <a:pt x="2827606" y="84885"/>
                </a:cubicBezTo>
                <a:cubicBezTo>
                  <a:pt x="3153507" y="162257"/>
                  <a:pt x="3236741" y="313485"/>
                  <a:pt x="3319975" y="464713"/>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6C76A4CE-488B-A24D-38EE-16371AB9E998}"/>
              </a:ext>
            </a:extLst>
          </p:cNvPr>
          <p:cNvSpPr/>
          <p:nvPr/>
        </p:nvSpPr>
        <p:spPr>
          <a:xfrm>
            <a:off x="4893647" y="2695158"/>
            <a:ext cx="574276" cy="420226"/>
          </a:xfrm>
          <a:prstGeom prst="rect">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1C2E3E-B08F-9A2B-BDDA-D39A78ED9729}"/>
              </a:ext>
            </a:extLst>
          </p:cNvPr>
          <p:cNvGrpSpPr/>
          <p:nvPr/>
        </p:nvGrpSpPr>
        <p:grpSpPr>
          <a:xfrm>
            <a:off x="1488727" y="3281756"/>
            <a:ext cx="7747079" cy="3375144"/>
            <a:chOff x="1488727" y="3281756"/>
            <a:chExt cx="7747079" cy="3375144"/>
          </a:xfrm>
        </p:grpSpPr>
        <p:sp>
          <p:nvSpPr>
            <p:cNvPr id="3" name="TextBox 2">
              <a:extLst>
                <a:ext uri="{FF2B5EF4-FFF2-40B4-BE49-F238E27FC236}">
                  <a16:creationId xmlns:a16="http://schemas.microsoft.com/office/drawing/2014/main" id="{A806B4CE-C1FE-5E34-4E4F-8602DDD23105}"/>
                </a:ext>
              </a:extLst>
            </p:cNvPr>
            <p:cNvSpPr txBox="1"/>
            <p:nvPr/>
          </p:nvSpPr>
          <p:spPr>
            <a:xfrm>
              <a:off x="8722524" y="6028351"/>
              <a:ext cx="513282" cy="584775"/>
            </a:xfrm>
            <a:prstGeom prst="rect">
              <a:avLst/>
            </a:prstGeom>
            <a:solidFill>
              <a:schemeClr val="bg1"/>
            </a:solidFill>
          </p:spPr>
          <p:txBody>
            <a:bodyPr wrap="none" rtlCol="0">
              <a:spAutoFit/>
            </a:bodyPr>
            <a:lstStyle/>
            <a:p>
              <a:r>
                <a:rPr lang="en-US" sz="3200" b="1" dirty="0"/>
                <a:t>x</a:t>
              </a:r>
              <a:r>
                <a:rPr lang="en-US" sz="3200" b="1" baseline="-25000" dirty="0"/>
                <a:t>1</a:t>
              </a:r>
              <a:endParaRPr lang="en-US" sz="3200" b="1" dirty="0"/>
            </a:p>
          </p:txBody>
        </p:sp>
        <p:sp>
          <p:nvSpPr>
            <p:cNvPr id="4" name="TextBox 3">
              <a:extLst>
                <a:ext uri="{FF2B5EF4-FFF2-40B4-BE49-F238E27FC236}">
                  <a16:creationId xmlns:a16="http://schemas.microsoft.com/office/drawing/2014/main" id="{21D10E08-3299-A037-AA95-34B176ACB4F3}"/>
                </a:ext>
              </a:extLst>
            </p:cNvPr>
            <p:cNvSpPr txBox="1"/>
            <p:nvPr/>
          </p:nvSpPr>
          <p:spPr>
            <a:xfrm>
              <a:off x="2335486" y="6072125"/>
              <a:ext cx="513282" cy="584775"/>
            </a:xfrm>
            <a:prstGeom prst="rect">
              <a:avLst/>
            </a:prstGeom>
            <a:noFill/>
          </p:spPr>
          <p:txBody>
            <a:bodyPr wrap="none" rtlCol="0">
              <a:spAutoFit/>
            </a:bodyPr>
            <a:lstStyle/>
            <a:p>
              <a:r>
                <a:rPr lang="en-US" sz="3200" b="1" dirty="0"/>
                <a:t>x</a:t>
              </a:r>
              <a:r>
                <a:rPr lang="en-US" sz="3200" b="1" baseline="-25000" dirty="0"/>
                <a:t>2</a:t>
              </a:r>
              <a:endParaRPr lang="en-US" sz="3200" b="1" dirty="0"/>
            </a:p>
          </p:txBody>
        </p:sp>
        <p:sp>
          <p:nvSpPr>
            <p:cNvPr id="6" name="TextBox 5">
              <a:extLst>
                <a:ext uri="{FF2B5EF4-FFF2-40B4-BE49-F238E27FC236}">
                  <a16:creationId xmlns:a16="http://schemas.microsoft.com/office/drawing/2014/main" id="{36A40A78-7598-4DAB-BBC7-C21B939FCE40}"/>
                </a:ext>
              </a:extLst>
            </p:cNvPr>
            <p:cNvSpPr txBox="1"/>
            <p:nvPr/>
          </p:nvSpPr>
          <p:spPr>
            <a:xfrm>
              <a:off x="1488727" y="3281756"/>
              <a:ext cx="513282" cy="584775"/>
            </a:xfrm>
            <a:prstGeom prst="rect">
              <a:avLst/>
            </a:prstGeom>
            <a:solidFill>
              <a:schemeClr val="bg1"/>
            </a:solidFill>
          </p:spPr>
          <p:txBody>
            <a:bodyPr wrap="none" rtlCol="0">
              <a:spAutoFit/>
            </a:bodyPr>
            <a:lstStyle/>
            <a:p>
              <a:r>
                <a:rPr lang="en-US" sz="3200" b="1" dirty="0"/>
                <a:t>x</a:t>
              </a:r>
              <a:r>
                <a:rPr lang="en-US" sz="3200" b="1" baseline="-25000" dirty="0"/>
                <a:t>3</a:t>
              </a:r>
              <a:endParaRPr lang="en-US" sz="3200" b="1" dirty="0"/>
            </a:p>
          </p:txBody>
        </p:sp>
      </p:grpSp>
      <p:sp>
        <p:nvSpPr>
          <p:cNvPr id="173" name="TextBox 172"/>
          <p:cNvSpPr txBox="1"/>
          <p:nvPr/>
        </p:nvSpPr>
        <p:spPr>
          <a:xfrm>
            <a:off x="867645" y="95005"/>
            <a:ext cx="10456709"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Dating </a:t>
            </a:r>
            <a:r>
              <a:rPr lang="en-US" sz="5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Homin</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Layers by Geochem</a:t>
            </a:r>
          </a:p>
        </p:txBody>
      </p:sp>
      <p:pic>
        <p:nvPicPr>
          <p:cNvPr id="14" name="Picture 13">
            <a:extLst>
              <a:ext uri="{FF2B5EF4-FFF2-40B4-BE49-F238E27FC236}">
                <a16:creationId xmlns:a16="http://schemas.microsoft.com/office/drawing/2014/main" id="{79EEB1B2-7410-93EF-9515-C71DA3CA68D1}"/>
              </a:ext>
            </a:extLst>
          </p:cNvPr>
          <p:cNvPicPr>
            <a:picLocks noChangeAspect="1"/>
          </p:cNvPicPr>
          <p:nvPr/>
        </p:nvPicPr>
        <p:blipFill>
          <a:blip r:embed="rId10"/>
          <a:stretch>
            <a:fillRect/>
          </a:stretch>
        </p:blipFill>
        <p:spPr>
          <a:xfrm>
            <a:off x="778683" y="-71957"/>
            <a:ext cx="10290475" cy="1095528"/>
          </a:xfrm>
          <a:prstGeom prst="rect">
            <a:avLst/>
          </a:prstGeom>
        </p:spPr>
      </p:pic>
      <p:grpSp>
        <p:nvGrpSpPr>
          <p:cNvPr id="18" name="Group 17">
            <a:extLst>
              <a:ext uri="{FF2B5EF4-FFF2-40B4-BE49-F238E27FC236}">
                <a16:creationId xmlns:a16="http://schemas.microsoft.com/office/drawing/2014/main" id="{0CBF4052-F0AF-72F9-52E0-2749C833EBEA}"/>
              </a:ext>
            </a:extLst>
          </p:cNvPr>
          <p:cNvGrpSpPr/>
          <p:nvPr/>
        </p:nvGrpSpPr>
        <p:grpSpPr>
          <a:xfrm>
            <a:off x="10109375" y="3638667"/>
            <a:ext cx="1134229" cy="705963"/>
            <a:chOff x="10214404" y="3763941"/>
            <a:chExt cx="1134229" cy="705963"/>
          </a:xfrm>
        </p:grpSpPr>
        <p:sp>
          <p:nvSpPr>
            <p:cNvPr id="15" name="Rectangle 14">
              <a:extLst>
                <a:ext uri="{FF2B5EF4-FFF2-40B4-BE49-F238E27FC236}">
                  <a16:creationId xmlns:a16="http://schemas.microsoft.com/office/drawing/2014/main" id="{747C273F-8609-92CD-CA43-F65A21953B97}"/>
                </a:ext>
              </a:extLst>
            </p:cNvPr>
            <p:cNvSpPr/>
            <p:nvPr/>
          </p:nvSpPr>
          <p:spPr>
            <a:xfrm>
              <a:off x="10589795" y="3763941"/>
              <a:ext cx="177842" cy="16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041767-C4C8-C553-29BC-DC1DD06B3290}"/>
                </a:ext>
              </a:extLst>
            </p:cNvPr>
            <p:cNvSpPr/>
            <p:nvPr/>
          </p:nvSpPr>
          <p:spPr>
            <a:xfrm>
              <a:off x="11174186" y="3785764"/>
              <a:ext cx="72401" cy="163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844A39-7AB5-AF91-12BE-2FD87D0C9FE2}"/>
                </a:ext>
              </a:extLst>
            </p:cNvPr>
            <p:cNvSpPr/>
            <p:nvPr/>
          </p:nvSpPr>
          <p:spPr>
            <a:xfrm>
              <a:off x="10214404" y="4078700"/>
              <a:ext cx="1134229" cy="391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a:extLst>
              <a:ext uri="{FF2B5EF4-FFF2-40B4-BE49-F238E27FC236}">
                <a16:creationId xmlns:a16="http://schemas.microsoft.com/office/drawing/2014/main" id="{793D0F82-6781-FED3-BD03-158FEB50B109}"/>
              </a:ext>
            </a:extLst>
          </p:cNvPr>
          <p:cNvSpPr/>
          <p:nvPr/>
        </p:nvSpPr>
        <p:spPr>
          <a:xfrm>
            <a:off x="10167940" y="4028273"/>
            <a:ext cx="1029358" cy="420226"/>
          </a:xfrm>
          <a:prstGeom prst="rect">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45BAAA73-7065-D9DD-791E-33013E87322D}"/>
              </a:ext>
            </a:extLst>
          </p:cNvPr>
          <p:cNvGrpSpPr/>
          <p:nvPr/>
        </p:nvGrpSpPr>
        <p:grpSpPr>
          <a:xfrm>
            <a:off x="10123163" y="2333346"/>
            <a:ext cx="1093579" cy="3185451"/>
            <a:chOff x="11468975" y="-1679840"/>
            <a:chExt cx="1093579" cy="3185451"/>
          </a:xfrm>
        </p:grpSpPr>
        <p:grpSp>
          <p:nvGrpSpPr>
            <p:cNvPr id="142" name="Group 141">
              <a:extLst>
                <a:ext uri="{FF2B5EF4-FFF2-40B4-BE49-F238E27FC236}">
                  <a16:creationId xmlns:a16="http://schemas.microsoft.com/office/drawing/2014/main" id="{3B152BB0-E1FB-9DFF-A479-63B638B25A5D}"/>
                </a:ext>
              </a:extLst>
            </p:cNvPr>
            <p:cNvGrpSpPr/>
            <p:nvPr/>
          </p:nvGrpSpPr>
          <p:grpSpPr>
            <a:xfrm>
              <a:off x="11472672" y="-1316736"/>
              <a:ext cx="1089882" cy="2661504"/>
              <a:chOff x="11472672" y="-1316736"/>
              <a:chExt cx="1089882" cy="2661504"/>
            </a:xfrm>
          </p:grpSpPr>
          <p:grpSp>
            <p:nvGrpSpPr>
              <p:cNvPr id="139" name="Group 138">
                <a:extLst>
                  <a:ext uri="{FF2B5EF4-FFF2-40B4-BE49-F238E27FC236}">
                    <a16:creationId xmlns:a16="http://schemas.microsoft.com/office/drawing/2014/main" id="{9FD8AEF4-A428-B879-D00E-8CD307A4CA73}"/>
                  </a:ext>
                </a:extLst>
              </p:cNvPr>
              <p:cNvGrpSpPr/>
              <p:nvPr/>
            </p:nvGrpSpPr>
            <p:grpSpPr>
              <a:xfrm>
                <a:off x="11472672" y="-1316736"/>
                <a:ext cx="1089882" cy="2661504"/>
                <a:chOff x="11472672" y="-1316736"/>
                <a:chExt cx="1089882" cy="2661504"/>
              </a:xfrm>
            </p:grpSpPr>
            <p:grpSp>
              <p:nvGrpSpPr>
                <p:cNvPr id="59" name="Group 58">
                  <a:extLst>
                    <a:ext uri="{FF2B5EF4-FFF2-40B4-BE49-F238E27FC236}">
                      <a16:creationId xmlns:a16="http://schemas.microsoft.com/office/drawing/2014/main" id="{8A309A07-E28F-E4F5-DA09-BD78E51A4330}"/>
                    </a:ext>
                  </a:extLst>
                </p:cNvPr>
                <p:cNvGrpSpPr/>
                <p:nvPr/>
              </p:nvGrpSpPr>
              <p:grpSpPr>
                <a:xfrm>
                  <a:off x="11484864" y="-1316736"/>
                  <a:ext cx="1065498" cy="438912"/>
                  <a:chOff x="11484864" y="-1316736"/>
                  <a:chExt cx="1065498" cy="438912"/>
                </a:xfrm>
              </p:grpSpPr>
              <p:sp>
                <p:nvSpPr>
                  <p:cNvPr id="57" name="Rectangle 56">
                    <a:extLst>
                      <a:ext uri="{FF2B5EF4-FFF2-40B4-BE49-F238E27FC236}">
                        <a16:creationId xmlns:a16="http://schemas.microsoft.com/office/drawing/2014/main" id="{D5952337-3738-E41D-8C1C-3A669D509694}"/>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C2A48C6-2B75-743B-1ED0-1F02E8C7AD23}"/>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26304CB9-DE3C-20C0-2778-D9304AE7D47D}"/>
                    </a:ext>
                  </a:extLst>
                </p:cNvPr>
                <p:cNvGrpSpPr/>
                <p:nvPr/>
              </p:nvGrpSpPr>
              <p:grpSpPr>
                <a:xfrm>
                  <a:off x="11472672" y="-886848"/>
                  <a:ext cx="1065498" cy="438912"/>
                  <a:chOff x="11484864" y="-1316736"/>
                  <a:chExt cx="1065498" cy="438912"/>
                </a:xfrm>
              </p:grpSpPr>
              <p:sp>
                <p:nvSpPr>
                  <p:cNvPr id="61" name="Rectangle 60">
                    <a:extLst>
                      <a:ext uri="{FF2B5EF4-FFF2-40B4-BE49-F238E27FC236}">
                        <a16:creationId xmlns:a16="http://schemas.microsoft.com/office/drawing/2014/main" id="{BBB35785-B98E-802D-0BF6-8F38CCCA9560}"/>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2BB664D-65FC-E722-9F0B-90898C0B303F}"/>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9111AF30-183C-4631-DEDF-27C6C1064D7C}"/>
                    </a:ext>
                  </a:extLst>
                </p:cNvPr>
                <p:cNvGrpSpPr/>
                <p:nvPr/>
              </p:nvGrpSpPr>
              <p:grpSpPr>
                <a:xfrm>
                  <a:off x="11478768" y="-438672"/>
                  <a:ext cx="1065498" cy="438912"/>
                  <a:chOff x="11484864" y="-1316736"/>
                  <a:chExt cx="1065498" cy="438912"/>
                </a:xfrm>
              </p:grpSpPr>
              <p:sp>
                <p:nvSpPr>
                  <p:cNvPr id="128" name="Rectangle 127">
                    <a:extLst>
                      <a:ext uri="{FF2B5EF4-FFF2-40B4-BE49-F238E27FC236}">
                        <a16:creationId xmlns:a16="http://schemas.microsoft.com/office/drawing/2014/main" id="{80590155-D145-8389-779B-C8DBC6A12C1B}"/>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1D58E67-6992-2612-004C-6A2A58C79A67}"/>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4CF3C598-1D3F-A0E3-AC9A-17CE8C55E358}"/>
                    </a:ext>
                  </a:extLst>
                </p:cNvPr>
                <p:cNvGrpSpPr/>
                <p:nvPr/>
              </p:nvGrpSpPr>
              <p:grpSpPr>
                <a:xfrm>
                  <a:off x="11484864" y="9504"/>
                  <a:ext cx="1065498" cy="438912"/>
                  <a:chOff x="11484864" y="-1316736"/>
                  <a:chExt cx="1065498" cy="438912"/>
                </a:xfrm>
              </p:grpSpPr>
              <p:sp>
                <p:nvSpPr>
                  <p:cNvPr id="131" name="Rectangle 130">
                    <a:extLst>
                      <a:ext uri="{FF2B5EF4-FFF2-40B4-BE49-F238E27FC236}">
                        <a16:creationId xmlns:a16="http://schemas.microsoft.com/office/drawing/2014/main" id="{C97F1E41-AD37-8EDC-F21C-B0E35EA09641}"/>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8CC22BD-91C0-F842-D087-DA58CE89B661}"/>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1DC1AFA6-B4A1-52D5-4FEC-A11713059F1E}"/>
                    </a:ext>
                  </a:extLst>
                </p:cNvPr>
                <p:cNvGrpSpPr/>
                <p:nvPr/>
              </p:nvGrpSpPr>
              <p:grpSpPr>
                <a:xfrm>
                  <a:off x="11490960" y="457680"/>
                  <a:ext cx="1065498" cy="438912"/>
                  <a:chOff x="11484864" y="-1316736"/>
                  <a:chExt cx="1065498" cy="438912"/>
                </a:xfrm>
              </p:grpSpPr>
              <p:sp>
                <p:nvSpPr>
                  <p:cNvPr id="134" name="Rectangle 133">
                    <a:extLst>
                      <a:ext uri="{FF2B5EF4-FFF2-40B4-BE49-F238E27FC236}">
                        <a16:creationId xmlns:a16="http://schemas.microsoft.com/office/drawing/2014/main" id="{D11DC404-1F46-7F45-EDD5-93E5A8D100BF}"/>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D116298-8F29-1687-C492-AC37BF5EBFF4}"/>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12B2CA44-86CA-88DE-A288-0E2AFD89C486}"/>
                    </a:ext>
                  </a:extLst>
                </p:cNvPr>
                <p:cNvGrpSpPr/>
                <p:nvPr/>
              </p:nvGrpSpPr>
              <p:grpSpPr>
                <a:xfrm>
                  <a:off x="11497056" y="905856"/>
                  <a:ext cx="1065498" cy="438912"/>
                  <a:chOff x="11484864" y="-1316736"/>
                  <a:chExt cx="1065498" cy="438912"/>
                </a:xfrm>
              </p:grpSpPr>
              <p:sp>
                <p:nvSpPr>
                  <p:cNvPr id="137" name="Rectangle 136">
                    <a:extLst>
                      <a:ext uri="{FF2B5EF4-FFF2-40B4-BE49-F238E27FC236}">
                        <a16:creationId xmlns:a16="http://schemas.microsoft.com/office/drawing/2014/main" id="{D4FBD111-3978-1608-95FE-766DCDFF4FA1}"/>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71E41FB-59CC-1845-1A7D-574C6E65A943}"/>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a:extLst>
                  <a:ext uri="{FF2B5EF4-FFF2-40B4-BE49-F238E27FC236}">
                    <a16:creationId xmlns:a16="http://schemas.microsoft.com/office/drawing/2014/main" id="{C36B5ADB-F6B4-E315-FEA5-5FBEDFB78988}"/>
                  </a:ext>
                </a:extLst>
              </p:cNvPr>
              <p:cNvSpPr/>
              <p:nvPr/>
            </p:nvSpPr>
            <p:spPr>
              <a:xfrm>
                <a:off x="11490959" y="-1273952"/>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2CA8CB1-A58E-86B6-1887-37F15C1B476C}"/>
                  </a:ext>
                </a:extLst>
              </p:cNvPr>
              <p:cNvSpPr/>
              <p:nvPr/>
            </p:nvSpPr>
            <p:spPr>
              <a:xfrm>
                <a:off x="12026106" y="-1282976"/>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a:extLst>
                <a:ext uri="{FF2B5EF4-FFF2-40B4-BE49-F238E27FC236}">
                  <a16:creationId xmlns:a16="http://schemas.microsoft.com/office/drawing/2014/main" id="{F9DBAA0C-051E-6A92-3509-05AC5A26EDD2}"/>
                </a:ext>
              </a:extLst>
            </p:cNvPr>
            <p:cNvSpPr txBox="1"/>
            <p:nvPr/>
          </p:nvSpPr>
          <p:spPr>
            <a:xfrm>
              <a:off x="11468975" y="-1679840"/>
              <a:ext cx="1063112" cy="369332"/>
            </a:xfrm>
            <a:prstGeom prst="rect">
              <a:avLst/>
            </a:prstGeom>
            <a:noFill/>
          </p:spPr>
          <p:txBody>
            <a:bodyPr wrap="none" rtlCol="0">
              <a:spAutoFit/>
            </a:bodyPr>
            <a:lstStyle/>
            <a:p>
              <a:r>
                <a:rPr lang="en-US" dirty="0"/>
                <a:t>Bed   P(c)</a:t>
              </a:r>
            </a:p>
          </p:txBody>
        </p:sp>
        <p:sp>
          <p:nvSpPr>
            <p:cNvPr id="143" name="TextBox 142">
              <a:extLst>
                <a:ext uri="{FF2B5EF4-FFF2-40B4-BE49-F238E27FC236}">
                  <a16:creationId xmlns:a16="http://schemas.microsoft.com/office/drawing/2014/main" id="{A663FC91-32E8-20AC-5A3F-C11EF215287A}"/>
                </a:ext>
              </a:extLst>
            </p:cNvPr>
            <p:cNvSpPr txBox="1"/>
            <p:nvPr/>
          </p:nvSpPr>
          <p:spPr>
            <a:xfrm>
              <a:off x="11553912" y="-1172045"/>
              <a:ext cx="583371" cy="2677656"/>
            </a:xfrm>
            <a:prstGeom prst="rect">
              <a:avLst/>
            </a:prstGeom>
            <a:noFill/>
          </p:spPr>
          <p:txBody>
            <a:bodyPr wrap="square" rtlCol="0">
              <a:spAutoFit/>
            </a:bodyPr>
            <a:lstStyle/>
            <a:p>
              <a:r>
                <a:rPr lang="en-US" sz="1400" dirty="0"/>
                <a:t>Moi</a:t>
              </a:r>
            </a:p>
            <a:p>
              <a:endParaRPr lang="en-US" sz="1400" dirty="0"/>
            </a:p>
            <a:p>
              <a:r>
                <a:rPr lang="en-US" sz="1400" dirty="0"/>
                <a:t>b-T</a:t>
              </a:r>
            </a:p>
            <a:p>
              <a:endParaRPr lang="en-US" sz="1400" dirty="0"/>
            </a:p>
            <a:p>
              <a:r>
                <a:rPr lang="en-US" sz="1400" dirty="0"/>
                <a:t>Lok</a:t>
              </a:r>
            </a:p>
            <a:p>
              <a:endParaRPr lang="en-US" sz="1400" dirty="0"/>
            </a:p>
            <a:p>
              <a:r>
                <a:rPr lang="en-US" sz="1400" dirty="0"/>
                <a:t>KBS</a:t>
              </a:r>
            </a:p>
            <a:p>
              <a:endParaRPr lang="en-US" sz="1400" dirty="0"/>
            </a:p>
            <a:p>
              <a:r>
                <a:rPr lang="en-US" sz="1400" dirty="0"/>
                <a:t>Sil</a:t>
              </a:r>
            </a:p>
            <a:p>
              <a:endParaRPr lang="en-US" sz="1400" dirty="0"/>
            </a:p>
            <a:p>
              <a:r>
                <a:rPr lang="en-US" sz="1400" dirty="0"/>
                <a:t>Has</a:t>
              </a:r>
            </a:p>
            <a:p>
              <a:endParaRPr lang="en-US" sz="1400" dirty="0"/>
            </a:p>
          </p:txBody>
        </p:sp>
      </p:grpSp>
      <p:sp>
        <p:nvSpPr>
          <p:cNvPr id="23" name="TextBox 22">
            <a:extLst>
              <a:ext uri="{FF2B5EF4-FFF2-40B4-BE49-F238E27FC236}">
                <a16:creationId xmlns:a16="http://schemas.microsoft.com/office/drawing/2014/main" id="{1FB0F509-A8B4-1314-29B1-118BA86FEEE7}"/>
              </a:ext>
            </a:extLst>
          </p:cNvPr>
          <p:cNvSpPr txBox="1"/>
          <p:nvPr/>
        </p:nvSpPr>
        <p:spPr>
          <a:xfrm>
            <a:off x="10593851" y="4068491"/>
            <a:ext cx="656133" cy="369332"/>
          </a:xfrm>
          <a:prstGeom prst="rect">
            <a:avLst/>
          </a:prstGeom>
          <a:noFill/>
        </p:spPr>
        <p:txBody>
          <a:bodyPr wrap="square">
            <a:spAutoFit/>
          </a:bodyPr>
          <a:lstStyle/>
          <a:p>
            <a:pPr algn="ctr"/>
            <a:r>
              <a:rPr lang="en-US" sz="1800" dirty="0"/>
              <a:t>.85</a:t>
            </a:r>
          </a:p>
        </p:txBody>
      </p:sp>
      <p:sp>
        <p:nvSpPr>
          <p:cNvPr id="24" name="TextBox 23">
            <a:extLst>
              <a:ext uri="{FF2B5EF4-FFF2-40B4-BE49-F238E27FC236}">
                <a16:creationId xmlns:a16="http://schemas.microsoft.com/office/drawing/2014/main" id="{226667BE-0B40-FB28-CD4E-47E9E9F61CF9}"/>
              </a:ext>
            </a:extLst>
          </p:cNvPr>
          <p:cNvSpPr txBox="1"/>
          <p:nvPr/>
        </p:nvSpPr>
        <p:spPr>
          <a:xfrm>
            <a:off x="7403871" y="5407245"/>
            <a:ext cx="4697872" cy="1077218"/>
          </a:xfrm>
          <a:prstGeom prst="rect">
            <a:avLst/>
          </a:prstGeom>
          <a:solidFill>
            <a:srgbClr val="FFFF00"/>
          </a:solidFill>
          <a:ln>
            <a:solidFill>
              <a:srgbClr val="FF0000"/>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You do this for all possible triplet trios (PC</a:t>
            </a:r>
            <a:r>
              <a:rPr lang="en-US" sz="1600" baseline="-25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,PC</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,PC</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This finds the  cluster </a:t>
            </a:r>
            <a:r>
              <a:rPr lang="en-US" sz="1600" b="1" dirty="0">
                <a:latin typeface="Times New Roman" panose="02020603050405020304" pitchFamily="18" charset="0"/>
                <a:cs typeface="Times New Roman" panose="02020603050405020304" pitchFamily="18" charset="0"/>
              </a:rPr>
              <a:t>x</a:t>
            </a:r>
            <a:r>
              <a:rPr lang="en-US" sz="1600" b="1" baseline="-25000"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belongs to with highest probability if all but one bed should have low probabilities.</a:t>
            </a:r>
          </a:p>
        </p:txBody>
      </p:sp>
      <p:sp>
        <p:nvSpPr>
          <p:cNvPr id="35" name="TextBox 34">
            <a:extLst>
              <a:ext uri="{FF2B5EF4-FFF2-40B4-BE49-F238E27FC236}">
                <a16:creationId xmlns:a16="http://schemas.microsoft.com/office/drawing/2014/main" id="{29F70D32-7D6D-57DE-9C37-5E1A9EBF0812}"/>
              </a:ext>
            </a:extLst>
          </p:cNvPr>
          <p:cNvSpPr txBox="1"/>
          <p:nvPr/>
        </p:nvSpPr>
        <p:spPr>
          <a:xfrm>
            <a:off x="10691722" y="2824004"/>
            <a:ext cx="512072" cy="261610"/>
          </a:xfrm>
          <a:prstGeom prst="rect">
            <a:avLst/>
          </a:prstGeom>
          <a:solidFill>
            <a:schemeClr val="bg1"/>
          </a:solidFill>
        </p:spPr>
        <p:txBody>
          <a:bodyPr wrap="square">
            <a:spAutoFit/>
          </a:bodyPr>
          <a:lstStyle/>
          <a:p>
            <a:pPr algn="ctr"/>
            <a:r>
              <a:rPr lang="en-US" sz="1100" dirty="0"/>
              <a:t>.84</a:t>
            </a:r>
          </a:p>
        </p:txBody>
      </p:sp>
      <p:sp>
        <p:nvSpPr>
          <p:cNvPr id="1024" name="Rectangle 1023">
            <a:extLst>
              <a:ext uri="{FF2B5EF4-FFF2-40B4-BE49-F238E27FC236}">
                <a16:creationId xmlns:a16="http://schemas.microsoft.com/office/drawing/2014/main" id="{E9C22CAB-D32A-DE6A-1BC8-A01B15CF60E1}"/>
              </a:ext>
            </a:extLst>
          </p:cNvPr>
          <p:cNvSpPr/>
          <p:nvPr/>
        </p:nvSpPr>
        <p:spPr>
          <a:xfrm>
            <a:off x="10137949" y="2775814"/>
            <a:ext cx="1057737" cy="36610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1E81B51C-7D48-7174-4102-C7D04F6EB48A}"/>
              </a:ext>
            </a:extLst>
          </p:cNvPr>
          <p:cNvSpPr txBox="1"/>
          <p:nvPr/>
        </p:nvSpPr>
        <p:spPr>
          <a:xfrm>
            <a:off x="4081196" y="775200"/>
            <a:ext cx="5197889" cy="369332"/>
          </a:xfrm>
          <a:prstGeom prst="rect">
            <a:avLst/>
          </a:prstGeom>
          <a:solidFill>
            <a:srgbClr val="FFFF00"/>
          </a:solidFill>
          <a:ln>
            <a:solidFill>
              <a:srgbClr val="FF0000"/>
            </a:solidFill>
          </a:ln>
        </p:spPr>
        <p:txBody>
          <a:bodyPr wrap="square">
            <a:spAutoFit/>
          </a:bodyPr>
          <a:lstStyle/>
          <a:p>
            <a:r>
              <a:rPr lang="en-US" sz="1800" dirty="0">
                <a:latin typeface="Times New Roman" panose="02020603050405020304" pitchFamily="18" charset="0"/>
                <a:cs typeface="Times New Roman" panose="02020603050405020304" pitchFamily="18" charset="0"/>
              </a:rPr>
              <a:t>Get best fit ellipse to each cloud of points </a:t>
            </a:r>
            <a:r>
              <a:rPr lang="en-US" sz="1800" dirty="0">
                <a:latin typeface="Times New Roman" panose="02020603050405020304" pitchFamily="18" charset="0"/>
                <a:cs typeface="Times New Roman" panose="02020603050405020304" pitchFamily="18" charset="0"/>
                <a:sym typeface="Wingdings" panose="05000000000000000000" pitchFamily="2" charset="2"/>
              </a:rPr>
              <a:t> </a:t>
            </a:r>
            <a:r>
              <a:rPr lang="en-US" sz="1800" dirty="0">
                <a:latin typeface="Symbol" panose="05050102010706020507" pitchFamily="18" charset="2"/>
                <a:cs typeface="Times New Roman" panose="02020603050405020304" pitchFamily="18" charset="0"/>
                <a:sym typeface="Wingdings" panose="05000000000000000000" pitchFamily="2" charset="2"/>
              </a:rPr>
              <a:t>s</a:t>
            </a:r>
            <a:r>
              <a:rPr lang="en-US" sz="1800" baseline="30000" dirty="0">
                <a:latin typeface="Times New Roman" panose="02020603050405020304" pitchFamily="18" charset="0"/>
                <a:cs typeface="Times New Roman" panose="02020603050405020304" pitchFamily="18" charset="0"/>
                <a:sym typeface="Wingdings" panose="05000000000000000000" pitchFamily="2" charset="2"/>
              </a:rPr>
              <a:t>2</a:t>
            </a:r>
            <a:r>
              <a:rPr lang="en-US" sz="1800" dirty="0">
                <a:latin typeface="Times New Roman" panose="02020603050405020304" pitchFamily="18" charset="0"/>
                <a:cs typeface="Times New Roman" panose="02020603050405020304" pitchFamily="18" charset="0"/>
                <a:sym typeface="Wingdings" panose="05000000000000000000" pitchFamily="2" charset="2"/>
              </a:rPr>
              <a:t> and </a:t>
            </a:r>
            <a:r>
              <a:rPr lang="en-US" sz="1800" dirty="0">
                <a:latin typeface="Symbol" panose="05050102010706020507" pitchFamily="18" charset="2"/>
                <a:cs typeface="Times New Roman" panose="02020603050405020304" pitchFamily="18" charset="0"/>
                <a:sym typeface="Wingdings" panose="05000000000000000000" pitchFamily="2" charset="2"/>
              </a:rPr>
              <a:t>m</a:t>
            </a:r>
            <a:endParaRPr lang="en-US" dirty="0">
              <a:latin typeface="Symbol" panose="05050102010706020507" pitchFamily="18" charset="2"/>
            </a:endParaRPr>
          </a:p>
        </p:txBody>
      </p:sp>
      <p:pic>
        <p:nvPicPr>
          <p:cNvPr id="2050" name="Picture 2">
            <a:extLst>
              <a:ext uri="{FF2B5EF4-FFF2-40B4-BE49-F238E27FC236}">
                <a16:creationId xmlns:a16="http://schemas.microsoft.com/office/drawing/2014/main" id="{C85C5ABA-1580-285C-F705-FDD80789C9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286" y="1109372"/>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1028" name="TextBox 1027">
            <a:extLst>
              <a:ext uri="{FF2B5EF4-FFF2-40B4-BE49-F238E27FC236}">
                <a16:creationId xmlns:a16="http://schemas.microsoft.com/office/drawing/2014/main" id="{E807274E-1F44-62BF-6EF1-E2A8E148ACF1}"/>
              </a:ext>
            </a:extLst>
          </p:cNvPr>
          <p:cNvSpPr txBox="1"/>
          <p:nvPr/>
        </p:nvSpPr>
        <p:spPr>
          <a:xfrm>
            <a:off x="9701286" y="1525046"/>
            <a:ext cx="1668727" cy="646331"/>
          </a:xfrm>
          <a:prstGeom prst="rect">
            <a:avLst/>
          </a:prstGeom>
          <a:solidFill>
            <a:schemeClr val="bg1"/>
          </a:solidFill>
        </p:spPr>
        <p:txBody>
          <a:bodyPr wrap="none" rtlCol="0">
            <a:spAutoFit/>
          </a:bodyPr>
          <a:lstStyle/>
          <a:p>
            <a:pPr algn="ctr"/>
            <a:r>
              <a:rPr lang="en-US" dirty="0" err="1"/>
              <a:t>Gathogo</a:t>
            </a:r>
            <a:r>
              <a:rPr lang="en-US" dirty="0"/>
              <a:t>-Brown</a:t>
            </a:r>
          </a:p>
          <a:p>
            <a:pPr algn="ctr"/>
            <a:r>
              <a:rPr lang="en-US" dirty="0"/>
              <a:t> PCA Test #1</a:t>
            </a:r>
          </a:p>
        </p:txBody>
      </p:sp>
    </p:spTree>
    <p:extLst>
      <p:ext uri="{BB962C8B-B14F-4D97-AF65-F5344CB8AC3E}">
        <p14:creationId xmlns:p14="http://schemas.microsoft.com/office/powerpoint/2010/main" val="16023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500" fill="hold"/>
                                        <p:tgtEl>
                                          <p:spTgt spid="39"/>
                                        </p:tgtEl>
                                        <p:attrNameLst>
                                          <p:attrName>ppt_x</p:attrName>
                                        </p:attrNameLst>
                                      </p:cBhvr>
                                      <p:tavLst>
                                        <p:tav tm="0">
                                          <p:val>
                                            <p:strVal val="#ppt_x"/>
                                          </p:val>
                                        </p:tav>
                                        <p:tav tm="100000">
                                          <p:val>
                                            <p:strVal val="#ppt_x"/>
                                          </p:val>
                                        </p:tav>
                                      </p:tavLst>
                                    </p:anim>
                                    <p:anim calcmode="lin" valueType="num">
                                      <p:cBhvr additive="base">
                                        <p:cTn id="1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45"/>
                                        </p:tgtEl>
                                        <p:attrNameLst>
                                          <p:attrName>style.visibility</p:attrName>
                                        </p:attrNameLst>
                                      </p:cBhvr>
                                      <p:to>
                                        <p:strVal val="visible"/>
                                      </p:to>
                                    </p:set>
                                    <p:anim calcmode="lin" valueType="num">
                                      <p:cBhvr additive="base">
                                        <p:cTn id="129" dur="500" fill="hold"/>
                                        <p:tgtEl>
                                          <p:spTgt spid="45"/>
                                        </p:tgtEl>
                                        <p:attrNameLst>
                                          <p:attrName>ppt_x</p:attrName>
                                        </p:attrNameLst>
                                      </p:cBhvr>
                                      <p:tavLst>
                                        <p:tav tm="0">
                                          <p:val>
                                            <p:strVal val="#ppt_x"/>
                                          </p:val>
                                        </p:tav>
                                        <p:tav tm="100000">
                                          <p:val>
                                            <p:strVal val="#ppt_x"/>
                                          </p:val>
                                        </p:tav>
                                      </p:tavLst>
                                    </p:anim>
                                    <p:anim calcmode="lin" valueType="num">
                                      <p:cBhvr additive="base">
                                        <p:cTn id="1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additive="base">
                                        <p:cTn id="141" dur="500" fill="hold"/>
                                        <p:tgtEl>
                                          <p:spTgt spid="52"/>
                                        </p:tgtEl>
                                        <p:attrNameLst>
                                          <p:attrName>ppt_x</p:attrName>
                                        </p:attrNameLst>
                                      </p:cBhvr>
                                      <p:tavLst>
                                        <p:tav tm="0">
                                          <p:val>
                                            <p:strVal val="#ppt_x"/>
                                          </p:val>
                                        </p:tav>
                                        <p:tav tm="100000">
                                          <p:val>
                                            <p:strVal val="#ppt_x"/>
                                          </p:val>
                                        </p:tav>
                                      </p:tavLst>
                                    </p:anim>
                                    <p:anim calcmode="lin" valueType="num">
                                      <p:cBhvr additive="base">
                                        <p:cTn id="1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additive="base">
                                        <p:cTn id="147" dur="500" fill="hold"/>
                                        <p:tgtEl>
                                          <p:spTgt spid="56"/>
                                        </p:tgtEl>
                                        <p:attrNameLst>
                                          <p:attrName>ppt_x</p:attrName>
                                        </p:attrNameLst>
                                      </p:cBhvr>
                                      <p:tavLst>
                                        <p:tav tm="0">
                                          <p:val>
                                            <p:strVal val="#ppt_x"/>
                                          </p:val>
                                        </p:tav>
                                        <p:tav tm="100000">
                                          <p:val>
                                            <p:strVal val="#ppt_x"/>
                                          </p:val>
                                        </p:tav>
                                      </p:tavLst>
                                    </p:anim>
                                    <p:anim calcmode="lin" valueType="num">
                                      <p:cBhvr additive="base">
                                        <p:cTn id="1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147"/>
                                        </p:tgtEl>
                                        <p:attrNameLst>
                                          <p:attrName>style.visibility</p:attrName>
                                        </p:attrNameLst>
                                      </p:cBhvr>
                                      <p:to>
                                        <p:strVal val="visible"/>
                                      </p:to>
                                    </p:set>
                                    <p:animEffect transition="in" filter="fade">
                                      <p:cBhvr>
                                        <p:cTn id="153" dur="1000"/>
                                        <p:tgtEl>
                                          <p:spTgt spid="147"/>
                                        </p:tgtEl>
                                      </p:cBhvr>
                                    </p:animEffect>
                                    <p:anim calcmode="lin" valueType="num">
                                      <p:cBhvr>
                                        <p:cTn id="154" dur="1000" fill="hold"/>
                                        <p:tgtEl>
                                          <p:spTgt spid="147"/>
                                        </p:tgtEl>
                                        <p:attrNameLst>
                                          <p:attrName>ppt_x</p:attrName>
                                        </p:attrNameLst>
                                      </p:cBhvr>
                                      <p:tavLst>
                                        <p:tav tm="0">
                                          <p:val>
                                            <p:strVal val="#ppt_x"/>
                                          </p:val>
                                        </p:tav>
                                        <p:tav tm="100000">
                                          <p:val>
                                            <p:strVal val="#ppt_x"/>
                                          </p:val>
                                        </p:tav>
                                      </p:tavLst>
                                    </p:anim>
                                    <p:anim calcmode="lin" valueType="num">
                                      <p:cBhvr>
                                        <p:cTn id="155"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151"/>
                                        </p:tgtEl>
                                        <p:attrNameLst>
                                          <p:attrName>style.visibility</p:attrName>
                                        </p:attrNameLst>
                                      </p:cBhvr>
                                      <p:to>
                                        <p:strVal val="visible"/>
                                      </p:to>
                                    </p:set>
                                    <p:anim calcmode="lin" valueType="num">
                                      <p:cBhvr additive="base">
                                        <p:cTn id="160" dur="500" fill="hold"/>
                                        <p:tgtEl>
                                          <p:spTgt spid="151"/>
                                        </p:tgtEl>
                                        <p:attrNameLst>
                                          <p:attrName>ppt_x</p:attrName>
                                        </p:attrNameLst>
                                      </p:cBhvr>
                                      <p:tavLst>
                                        <p:tav tm="0">
                                          <p:val>
                                            <p:strVal val="#ppt_x"/>
                                          </p:val>
                                        </p:tav>
                                        <p:tav tm="100000">
                                          <p:val>
                                            <p:strVal val="#ppt_x"/>
                                          </p:val>
                                        </p:tav>
                                      </p:tavLst>
                                    </p:anim>
                                    <p:anim calcmode="lin" valueType="num">
                                      <p:cBhvr additive="base">
                                        <p:cTn id="161"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2050"/>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2050"/>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145"/>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wipe(left)">
                                      <p:cBhvr>
                                        <p:cTn id="178" dur="500"/>
                                        <p:tgtEl>
                                          <p:spTgt spid="148"/>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4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3"/>
                                        </p:tgtEl>
                                        <p:attrNameLst>
                                          <p:attrName>style.visibility</p:attrName>
                                        </p:attrNameLst>
                                      </p:cBhvr>
                                      <p:to>
                                        <p:strVal val="visible"/>
                                      </p:to>
                                    </p:set>
                                    <p:anim calcmode="lin" valueType="num">
                                      <p:cBhvr additive="base">
                                        <p:cTn id="191" dur="500" fill="hold"/>
                                        <p:tgtEl>
                                          <p:spTgt spid="23"/>
                                        </p:tgtEl>
                                        <p:attrNameLst>
                                          <p:attrName>ppt_x</p:attrName>
                                        </p:attrNameLst>
                                      </p:cBhvr>
                                      <p:tavLst>
                                        <p:tav tm="0">
                                          <p:val>
                                            <p:strVal val="#ppt_x"/>
                                          </p:val>
                                        </p:tav>
                                        <p:tav tm="100000">
                                          <p:val>
                                            <p:strVal val="#ppt_x"/>
                                          </p:val>
                                        </p:tav>
                                      </p:tavLst>
                                    </p:anim>
                                    <p:anim calcmode="lin" valueType="num">
                                      <p:cBhvr additive="base">
                                        <p:cTn id="1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49"/>
                                        </p:tgtEl>
                                        <p:attrNameLst>
                                          <p:attrName>style.visibility</p:attrName>
                                        </p:attrNameLst>
                                      </p:cBhvr>
                                      <p:to>
                                        <p:strVal val="visible"/>
                                      </p:to>
                                    </p:set>
                                    <p:anim calcmode="lin" valueType="num">
                                      <p:cBhvr additive="base">
                                        <p:cTn id="197" dur="500" fill="hold"/>
                                        <p:tgtEl>
                                          <p:spTgt spid="149"/>
                                        </p:tgtEl>
                                        <p:attrNameLst>
                                          <p:attrName>ppt_x</p:attrName>
                                        </p:attrNameLst>
                                      </p:cBhvr>
                                      <p:tavLst>
                                        <p:tav tm="0">
                                          <p:val>
                                            <p:strVal val="#ppt_x"/>
                                          </p:val>
                                        </p:tav>
                                        <p:tav tm="100000">
                                          <p:val>
                                            <p:strVal val="#ppt_x"/>
                                          </p:val>
                                        </p:tav>
                                      </p:tavLst>
                                    </p:anim>
                                    <p:anim calcmode="lin" valueType="num">
                                      <p:cBhvr additive="base">
                                        <p:cTn id="19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34"/>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grpId="1" nodeType="clickEffect">
                                  <p:stCondLst>
                                    <p:cond delay="0"/>
                                  </p:stCondLst>
                                  <p:childTnLst>
                                    <p:set>
                                      <p:cBhvr>
                                        <p:cTn id="210" dur="1" fill="hold">
                                          <p:stCondLst>
                                            <p:cond delay="0"/>
                                          </p:stCondLst>
                                        </p:cTn>
                                        <p:tgtEl>
                                          <p:spTgt spid="56"/>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42" presetClass="path" presetSubtype="0" accel="50000" decel="50000" fill="hold" grpId="1" nodeType="clickEffect">
                                  <p:stCondLst>
                                    <p:cond delay="0"/>
                                  </p:stCondLst>
                                  <p:childTnLst>
                                    <p:animMotion origin="layout" path="M 1.45833E-6 1.11022E-16 L -0.18555 -0.15995 " pathEditMode="relative" rAng="0" ptsTypes="AA">
                                      <p:cBhvr>
                                        <p:cTn id="214" dur="2000" fill="hold"/>
                                        <p:tgtEl>
                                          <p:spTgt spid="29"/>
                                        </p:tgtEl>
                                        <p:attrNameLst>
                                          <p:attrName>ppt_x</p:attrName>
                                          <p:attrName>ppt_y</p:attrName>
                                        </p:attrNameLst>
                                      </p:cBhvr>
                                      <p:rCtr x="-9284" y="-8009"/>
                                    </p:animMotion>
                                  </p:childTnLst>
                                </p:cTn>
                              </p:par>
                            </p:childTnLst>
                          </p:cTn>
                        </p:par>
                      </p:childTnLst>
                    </p:cTn>
                  </p:par>
                  <p:par>
                    <p:cTn id="215" fill="hold">
                      <p:stCondLst>
                        <p:cond delay="indefinite"/>
                      </p:stCondLst>
                      <p:childTnLst>
                        <p:par>
                          <p:cTn id="216" fill="hold">
                            <p:stCondLst>
                              <p:cond delay="0"/>
                            </p:stCondLst>
                            <p:childTnLst>
                              <p:par>
                                <p:cTn id="217" presetID="42" presetClass="path" presetSubtype="0" accel="50000" decel="50000" fill="hold" nodeType="clickEffect">
                                  <p:stCondLst>
                                    <p:cond delay="0"/>
                                  </p:stCondLst>
                                  <p:childTnLst>
                                    <p:animMotion origin="layout" path="M -4.16667E-7 3.7037E-7 L -0.18333 -0.15949 " pathEditMode="relative" rAng="0" ptsTypes="AA">
                                      <p:cBhvr>
                                        <p:cTn id="218" dur="2000" fill="hold"/>
                                        <p:tgtEl>
                                          <p:spTgt spid="52"/>
                                        </p:tgtEl>
                                        <p:attrNameLst>
                                          <p:attrName>ppt_x</p:attrName>
                                          <p:attrName>ppt_y</p:attrName>
                                        </p:attrNameLst>
                                      </p:cBhvr>
                                      <p:rCtr x="-9167" y="-7986"/>
                                    </p:animMotion>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35"/>
                                        </p:tgtEl>
                                        <p:attrNameLst>
                                          <p:attrName>style.visibility</p:attrName>
                                        </p:attrNameLst>
                                      </p:cBhvr>
                                      <p:to>
                                        <p:strVal val="visible"/>
                                      </p:to>
                                    </p:set>
                                    <p:anim calcmode="lin" valueType="num">
                                      <p:cBhvr additive="base">
                                        <p:cTn id="223" dur="500" fill="hold"/>
                                        <p:tgtEl>
                                          <p:spTgt spid="35"/>
                                        </p:tgtEl>
                                        <p:attrNameLst>
                                          <p:attrName>ppt_x</p:attrName>
                                        </p:attrNameLst>
                                      </p:cBhvr>
                                      <p:tavLst>
                                        <p:tav tm="0">
                                          <p:val>
                                            <p:strVal val="#ppt_x"/>
                                          </p:val>
                                        </p:tav>
                                        <p:tav tm="100000">
                                          <p:val>
                                            <p:strVal val="#ppt_x"/>
                                          </p:val>
                                        </p:tav>
                                      </p:tavLst>
                                    </p:anim>
                                    <p:anim calcmode="lin" valueType="num">
                                      <p:cBhvr additive="base">
                                        <p:cTn id="2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1024"/>
                                        </p:tgtEl>
                                        <p:attrNameLst>
                                          <p:attrName>style.visibility</p:attrName>
                                        </p:attrNameLst>
                                      </p:cBhvr>
                                      <p:to>
                                        <p:strVal val="visible"/>
                                      </p:to>
                                    </p:set>
                                    <p:anim calcmode="lin" valueType="num">
                                      <p:cBhvr additive="base">
                                        <p:cTn id="229" dur="500" fill="hold"/>
                                        <p:tgtEl>
                                          <p:spTgt spid="1024"/>
                                        </p:tgtEl>
                                        <p:attrNameLst>
                                          <p:attrName>ppt_x</p:attrName>
                                        </p:attrNameLst>
                                      </p:cBhvr>
                                      <p:tavLst>
                                        <p:tav tm="0">
                                          <p:val>
                                            <p:strVal val="#ppt_x"/>
                                          </p:val>
                                        </p:tav>
                                        <p:tav tm="100000">
                                          <p:val>
                                            <p:strVal val="#ppt_x"/>
                                          </p:val>
                                        </p:tav>
                                      </p:tavLst>
                                    </p:anim>
                                    <p:anim calcmode="lin" valueType="num">
                                      <p:cBhvr additive="base">
                                        <p:cTn id="230"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028"/>
                                        </p:tgtEl>
                                        <p:attrNameLst>
                                          <p:attrName>style.visibility</p:attrName>
                                        </p:attrNameLst>
                                      </p:cBhvr>
                                      <p:to>
                                        <p:strVal val="visible"/>
                                      </p:to>
                                    </p:set>
                                    <p:anim calcmode="lin" valueType="num">
                                      <p:cBhvr additive="base">
                                        <p:cTn id="235" dur="500" fill="hold"/>
                                        <p:tgtEl>
                                          <p:spTgt spid="1028"/>
                                        </p:tgtEl>
                                        <p:attrNameLst>
                                          <p:attrName>ppt_x</p:attrName>
                                        </p:attrNameLst>
                                      </p:cBhvr>
                                      <p:tavLst>
                                        <p:tav tm="0">
                                          <p:val>
                                            <p:strVal val="#ppt_x"/>
                                          </p:val>
                                        </p:tav>
                                        <p:tav tm="100000">
                                          <p:val>
                                            <p:strVal val="#ppt_x"/>
                                          </p:val>
                                        </p:tav>
                                      </p:tavLst>
                                    </p:anim>
                                    <p:anim calcmode="lin" valueType="num">
                                      <p:cBhvr additive="base">
                                        <p:cTn id="2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6" grpId="0" animBg="1"/>
      <p:bldP spid="26" grpId="1" animBg="1"/>
      <p:bldP spid="29" grpId="0" animBg="1"/>
      <p:bldP spid="29" grpId="1" animBg="1"/>
      <p:bldP spid="30" grpId="0" animBg="1"/>
      <p:bldP spid="31" grpId="0" animBg="1"/>
      <p:bldP spid="32" grpId="0" animBg="1"/>
      <p:bldP spid="33" grpId="0" animBg="1"/>
      <p:bldP spid="34" grpId="0" animBg="1"/>
      <p:bldP spid="34" grpId="1" animBg="1"/>
      <p:bldP spid="55" grpId="0" animBg="1"/>
      <p:bldP spid="13" grpId="0" animBg="1"/>
      <p:bldP spid="56" grpId="0" animBg="1"/>
      <p:bldP spid="56" grpId="1" animBg="1"/>
      <p:bldP spid="146" grpId="0" animBg="1"/>
      <p:bldP spid="147" grpId="0" animBg="1"/>
      <p:bldP spid="148" grpId="0" animBg="1"/>
      <p:bldP spid="151" grpId="0" animBg="1"/>
      <p:bldP spid="149" grpId="0" animBg="1"/>
      <p:bldP spid="23" grpId="0"/>
      <p:bldP spid="24" grpId="0" animBg="1"/>
      <p:bldP spid="35" grpId="0" animBg="1"/>
      <p:bldP spid="1024" grpId="0" animBg="1"/>
      <p:bldP spid="1027" grpId="0" animBg="1"/>
      <p:bldP spid="10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323" y="1742874"/>
            <a:ext cx="819314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Problem: Different Turkana beds</a:t>
            </a:r>
          </a:p>
        </p:txBody>
      </p:sp>
      <p:pic>
        <p:nvPicPr>
          <p:cNvPr id="8" name="Picture 7">
            <a:extLst>
              <a:ext uri="{FF2B5EF4-FFF2-40B4-BE49-F238E27FC236}">
                <a16:creationId xmlns:a16="http://schemas.microsoft.com/office/drawing/2014/main" id="{B5C3ABA8-DAFB-3C87-F716-D5607EB15218}"/>
              </a:ext>
            </a:extLst>
          </p:cNvPr>
          <p:cNvPicPr>
            <a:picLocks noChangeAspect="1"/>
          </p:cNvPicPr>
          <p:nvPr/>
        </p:nvPicPr>
        <p:blipFill>
          <a:blip r:embed="rId2"/>
          <a:stretch>
            <a:fillRect/>
          </a:stretch>
        </p:blipFill>
        <p:spPr>
          <a:xfrm>
            <a:off x="6387353" y="2487871"/>
            <a:ext cx="5365376" cy="4333573"/>
          </a:xfrm>
          <a:prstGeom prst="rect">
            <a:avLst/>
          </a:prstGeom>
        </p:spPr>
      </p:pic>
      <p:pic>
        <p:nvPicPr>
          <p:cNvPr id="1026" name="Picture 2">
            <a:extLst>
              <a:ext uri="{FF2B5EF4-FFF2-40B4-BE49-F238E27FC236}">
                <a16:creationId xmlns:a16="http://schemas.microsoft.com/office/drawing/2014/main" id="{C1201352-2F05-AB5C-DFEA-6D608AC61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23" y="2512315"/>
            <a:ext cx="5589121" cy="40840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21EA4D4-F0E2-CD4C-581E-1FE0C5A30736}"/>
              </a:ext>
            </a:extLst>
          </p:cNvPr>
          <p:cNvGrpSpPr/>
          <p:nvPr/>
        </p:nvGrpSpPr>
        <p:grpSpPr>
          <a:xfrm>
            <a:off x="309282" y="947714"/>
            <a:ext cx="11537577" cy="6142514"/>
            <a:chOff x="309282" y="947714"/>
            <a:chExt cx="11537577" cy="6142514"/>
          </a:xfrm>
        </p:grpSpPr>
        <p:sp>
          <p:nvSpPr>
            <p:cNvPr id="11" name="Rectangle 10">
              <a:extLst>
                <a:ext uri="{FF2B5EF4-FFF2-40B4-BE49-F238E27FC236}">
                  <a16:creationId xmlns:a16="http://schemas.microsoft.com/office/drawing/2014/main" id="{D2110358-8E9E-C4A4-0A9A-EDFBC518F75F}"/>
                </a:ext>
              </a:extLst>
            </p:cNvPr>
            <p:cNvSpPr/>
            <p:nvPr/>
          </p:nvSpPr>
          <p:spPr>
            <a:xfrm>
              <a:off x="309282" y="1742874"/>
              <a:ext cx="11537577" cy="5115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chart, scatter chart&#10;&#10;Description automatically generated">
              <a:extLst>
                <a:ext uri="{FF2B5EF4-FFF2-40B4-BE49-F238E27FC236}">
                  <a16:creationId xmlns:a16="http://schemas.microsoft.com/office/drawing/2014/main" id="{F051E0AC-D806-8851-FDCA-1702865AD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522" y="947714"/>
              <a:ext cx="8193140" cy="6142514"/>
            </a:xfrm>
            <a:prstGeom prst="rect">
              <a:avLst/>
            </a:prstGeom>
          </p:spPr>
        </p:pic>
      </p:grpSp>
      <p:pic>
        <p:nvPicPr>
          <p:cNvPr id="17" name="Picture 16" descr="Chart, scatter chart&#10;&#10;Description automatically generated">
            <a:extLst>
              <a:ext uri="{FF2B5EF4-FFF2-40B4-BE49-F238E27FC236}">
                <a16:creationId xmlns:a16="http://schemas.microsoft.com/office/drawing/2014/main" id="{625BB98D-D3E7-9FC9-9F85-E3C3869DA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754" y="743595"/>
            <a:ext cx="8417525" cy="6313144"/>
          </a:xfrm>
          <a:prstGeom prst="rect">
            <a:avLst/>
          </a:prstGeom>
        </p:spPr>
      </p:pic>
      <p:pic>
        <p:nvPicPr>
          <p:cNvPr id="19" name="Picture 18" descr="Chart, scatter chart&#10;&#10;Description automatically generated">
            <a:extLst>
              <a:ext uri="{FF2B5EF4-FFF2-40B4-BE49-F238E27FC236}">
                <a16:creationId xmlns:a16="http://schemas.microsoft.com/office/drawing/2014/main" id="{ADEC527D-3EF3-A9D8-795D-FE6BA0069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55" y="743423"/>
            <a:ext cx="8733830" cy="6192280"/>
          </a:xfrm>
          <a:prstGeom prst="rect">
            <a:avLst/>
          </a:prstGeom>
        </p:spPr>
      </p:pic>
      <p:pic>
        <p:nvPicPr>
          <p:cNvPr id="28" name="Picture 27">
            <a:extLst>
              <a:ext uri="{FF2B5EF4-FFF2-40B4-BE49-F238E27FC236}">
                <a16:creationId xmlns:a16="http://schemas.microsoft.com/office/drawing/2014/main" id="{B89A2293-F4B1-9240-86CC-F62388C2A287}"/>
              </a:ext>
            </a:extLst>
          </p:cNvPr>
          <p:cNvPicPr>
            <a:picLocks noChangeAspect="1"/>
          </p:cNvPicPr>
          <p:nvPr/>
        </p:nvPicPr>
        <p:blipFill>
          <a:blip r:embed="rId7"/>
          <a:stretch>
            <a:fillRect/>
          </a:stretch>
        </p:blipFill>
        <p:spPr>
          <a:xfrm>
            <a:off x="1795819" y="743424"/>
            <a:ext cx="8071075" cy="6742514"/>
          </a:xfrm>
          <a:prstGeom prst="rect">
            <a:avLst/>
          </a:prstGeom>
        </p:spPr>
      </p:pic>
      <p:sp>
        <p:nvSpPr>
          <p:cNvPr id="29" name="Oval 28">
            <a:extLst>
              <a:ext uri="{FF2B5EF4-FFF2-40B4-BE49-F238E27FC236}">
                <a16:creationId xmlns:a16="http://schemas.microsoft.com/office/drawing/2014/main" id="{5EFCB642-DAC8-633B-5448-B567986B1090}"/>
              </a:ext>
            </a:extLst>
          </p:cNvPr>
          <p:cNvSpPr/>
          <p:nvPr/>
        </p:nvSpPr>
        <p:spPr>
          <a:xfrm>
            <a:off x="7033428" y="3839563"/>
            <a:ext cx="1613647" cy="549261"/>
          </a:xfrm>
          <a:prstGeom prst="ellipse">
            <a:avLst/>
          </a:prstGeom>
          <a:solidFill>
            <a:srgbClr val="00B0F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CE0A00C-44CB-5096-1A38-07E2F658EB71}"/>
              </a:ext>
            </a:extLst>
          </p:cNvPr>
          <p:cNvSpPr/>
          <p:nvPr/>
        </p:nvSpPr>
        <p:spPr>
          <a:xfrm rot="3836946">
            <a:off x="4925251" y="3936472"/>
            <a:ext cx="1613647" cy="549261"/>
          </a:xfrm>
          <a:prstGeom prst="ellipse">
            <a:avLst/>
          </a:prstGeom>
          <a:solidFill>
            <a:srgbClr val="FF000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60D1CD8-9A00-A8E4-0EC1-CAFC64400E7F}"/>
              </a:ext>
            </a:extLst>
          </p:cNvPr>
          <p:cNvSpPr/>
          <p:nvPr/>
        </p:nvSpPr>
        <p:spPr>
          <a:xfrm rot="4870648">
            <a:off x="4564281" y="2967932"/>
            <a:ext cx="739173" cy="549261"/>
          </a:xfrm>
          <a:prstGeom prst="ellipse">
            <a:avLst/>
          </a:prstGeom>
          <a:solidFill>
            <a:srgbClr val="002060">
              <a:alpha val="34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DABBD8E-C2C6-29E2-FACF-9F24F0A58920}"/>
              </a:ext>
            </a:extLst>
          </p:cNvPr>
          <p:cNvSpPr/>
          <p:nvPr/>
        </p:nvSpPr>
        <p:spPr>
          <a:xfrm rot="4870648">
            <a:off x="3986797" y="4406617"/>
            <a:ext cx="1255164" cy="549261"/>
          </a:xfrm>
          <a:prstGeom prst="ellipse">
            <a:avLst/>
          </a:prstGeom>
          <a:solidFill>
            <a:schemeClr val="accent4">
              <a:alpha val="34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B70D25-B863-6C1B-EDEF-8611EFA9CC70}"/>
              </a:ext>
            </a:extLst>
          </p:cNvPr>
          <p:cNvSpPr/>
          <p:nvPr/>
        </p:nvSpPr>
        <p:spPr>
          <a:xfrm rot="1025533">
            <a:off x="2925600" y="1785683"/>
            <a:ext cx="1422072" cy="861112"/>
          </a:xfrm>
          <a:prstGeom prst="ellipse">
            <a:avLst/>
          </a:prstGeom>
          <a:solidFill>
            <a:srgbClr val="00B050">
              <a:alpha val="19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7CF18F7-820A-3925-8FBE-F5A1A3B7D483}"/>
              </a:ext>
            </a:extLst>
          </p:cNvPr>
          <p:cNvSpPr txBox="1"/>
          <p:nvPr/>
        </p:nvSpPr>
        <p:spPr>
          <a:xfrm>
            <a:off x="4392162" y="985345"/>
            <a:ext cx="4514494" cy="1569660"/>
          </a:xfrm>
          <a:prstGeom prst="rect">
            <a:avLst/>
          </a:prstGeom>
          <a:solidFill>
            <a:srgbClr val="FFFF00"/>
          </a:solidFill>
          <a:ln>
            <a:solidFill>
              <a:srgbClr val="FF0000"/>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Compute </a:t>
            </a:r>
            <a:r>
              <a:rPr lang="en-US" sz="2400" dirty="0" err="1">
                <a:latin typeface="Times New Roman" panose="02020603050405020304" pitchFamily="18" charset="0"/>
                <a:cs typeface="Times New Roman" panose="02020603050405020304" pitchFamily="18" charset="0"/>
              </a:rPr>
              <a:t>centers+variance</a:t>
            </a:r>
            <a:r>
              <a:rPr lang="en-US" sz="2400" dirty="0">
                <a:latin typeface="Times New Roman" panose="02020603050405020304" pitchFamily="18" charset="0"/>
                <a:cs typeface="Times New Roman" panose="02020603050405020304" pitchFamily="18" charset="0"/>
              </a:rPr>
              <a:t> of</a:t>
            </a:r>
          </a:p>
          <a:p>
            <a:pPr algn="ctr"/>
            <a:r>
              <a:rPr lang="en-US" sz="2400" dirty="0">
                <a:latin typeface="Times New Roman" panose="02020603050405020304" pitchFamily="18" charset="0"/>
                <a:cs typeface="Times New Roman" panose="02020603050405020304" pitchFamily="18" charset="0"/>
              </a:rPr>
              <a:t>classes. Now probability table</a:t>
            </a:r>
          </a:p>
          <a:p>
            <a:pPr algn="ctr"/>
            <a:r>
              <a:rPr lang="en-US" sz="2400" dirty="0">
                <a:latin typeface="Times New Roman" panose="02020603050405020304" pitchFamily="18" charset="0"/>
                <a:cs typeface="Times New Roman" panose="02020603050405020304" pitchFamily="18" charset="0"/>
              </a:rPr>
              <a:t>P(</a:t>
            </a:r>
            <a:r>
              <a:rPr lang="en-US" sz="2400" dirty="0" err="1">
                <a:latin typeface="Times New Roman" panose="02020603050405020304" pitchFamily="18" charset="0"/>
                <a:cs typeface="Times New Roman" panose="02020603050405020304" pitchFamily="18" charset="0"/>
              </a:rPr>
              <a:t>class|</a:t>
            </a:r>
            <a:r>
              <a:rPr lang="en-US" sz="2400" b="1" dirty="0" err="1">
                <a:latin typeface="Times New Roman" panose="02020603050405020304" pitchFamily="18" charset="0"/>
                <a:cs typeface="Times New Roman" panose="02020603050405020304" pitchFamily="18" charset="0"/>
              </a:rPr>
              <a:t>x</a:t>
            </a:r>
            <a:r>
              <a:rPr lang="en-US" sz="2400" b="1"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 N  exp(-||</a:t>
            </a:r>
            <a:r>
              <a:rPr lang="en-US" sz="2400" b="1" dirty="0">
                <a:latin typeface="Times New Roman" panose="02020603050405020304" pitchFamily="18" charset="0"/>
                <a:cs typeface="Times New Roman" panose="02020603050405020304" pitchFamily="18" charset="0"/>
              </a:rPr>
              <a:t>x</a:t>
            </a:r>
            <a:r>
              <a:rPr lang="en-US" sz="2400" b="1" baseline="-25000"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class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a:t>
            </a:r>
            <a:r>
              <a:rPr lang="en-US" sz="2400" dirty="0">
                <a:latin typeface="Symbol" panose="05050102010706020507" pitchFamily="18" charset="2"/>
                <a:cs typeface="Times New Roman" panose="02020603050405020304" pitchFamily="18" charset="0"/>
              </a:rPr>
              <a:t>s</a:t>
            </a:r>
            <a:r>
              <a:rPr lang="en-US" sz="2400" baseline="300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class</a:t>
            </a:r>
            <a:r>
              <a:rPr lang="en-US" sz="2400" dirty="0">
                <a:latin typeface="Times New Roman" panose="02020603050405020304" pitchFamily="18" charset="0"/>
                <a:cs typeface="Times New Roman" panose="02020603050405020304" pitchFamily="18" charset="0"/>
              </a:rPr>
              <a:t>)</a:t>
            </a:r>
          </a:p>
        </p:txBody>
      </p:sp>
      <p:sp>
        <p:nvSpPr>
          <p:cNvPr id="55" name="Oval 54">
            <a:extLst>
              <a:ext uri="{FF2B5EF4-FFF2-40B4-BE49-F238E27FC236}">
                <a16:creationId xmlns:a16="http://schemas.microsoft.com/office/drawing/2014/main" id="{B0590263-C66C-C13F-5876-F6672D15528C}"/>
              </a:ext>
            </a:extLst>
          </p:cNvPr>
          <p:cNvSpPr/>
          <p:nvPr/>
        </p:nvSpPr>
        <p:spPr>
          <a:xfrm>
            <a:off x="5689453" y="5436697"/>
            <a:ext cx="1613647" cy="549261"/>
          </a:xfrm>
          <a:prstGeom prst="ellipse">
            <a:avLst/>
          </a:prstGeom>
          <a:solidFill>
            <a:schemeClr val="tx1">
              <a:alpha val="34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divot"/>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A0578B-8F9E-86A3-F550-2C34231CABB9}"/>
              </a:ext>
            </a:extLst>
          </p:cNvPr>
          <p:cNvSpPr txBox="1"/>
          <p:nvPr/>
        </p:nvSpPr>
        <p:spPr>
          <a:xfrm>
            <a:off x="-48874" y="1769920"/>
            <a:ext cx="2186816" cy="646331"/>
          </a:xfrm>
          <a:prstGeom prst="rect">
            <a:avLst/>
          </a:prstGeom>
          <a:solidFill>
            <a:srgbClr val="FFFF00"/>
          </a:solidFill>
          <a:ln>
            <a:solidFill>
              <a:srgbClr val="FF0000"/>
            </a:solidFill>
          </a:ln>
        </p:spPr>
        <p:txBody>
          <a:bodyPr wrap="none" rtlCol="0">
            <a:spAutoFit/>
          </a:bodyPr>
          <a:lstStyle/>
          <a:p>
            <a:pPr algn="ctr"/>
            <a:r>
              <a:rPr lang="en-US" dirty="0">
                <a:latin typeface="Times New Roman" panose="02020603050405020304" pitchFamily="18" charset="0"/>
                <a:cs typeface="Times New Roman" panose="02020603050405020304" pitchFamily="18" charset="0"/>
              </a:rPr>
              <a:t>11x(11-1)x(11-2) </a:t>
            </a:r>
          </a:p>
          <a:p>
            <a:pPr algn="ctr"/>
            <a:r>
              <a:rPr lang="en-US" dirty="0">
                <a:latin typeface="Times New Roman" panose="02020603050405020304" pitchFamily="18" charset="0"/>
                <a:cs typeface="Times New Roman" panose="02020603050405020304" pitchFamily="18" charset="0"/>
              </a:rPr>
              <a:t>&gt; 1000 Combinations</a:t>
            </a:r>
          </a:p>
        </p:txBody>
      </p:sp>
      <p:sp>
        <p:nvSpPr>
          <p:cNvPr id="56" name="Rectangle 55">
            <a:extLst>
              <a:ext uri="{FF2B5EF4-FFF2-40B4-BE49-F238E27FC236}">
                <a16:creationId xmlns:a16="http://schemas.microsoft.com/office/drawing/2014/main" id="{81623B41-8104-2B9B-7A6F-A41BD41E07A7}"/>
              </a:ext>
            </a:extLst>
          </p:cNvPr>
          <p:cNvSpPr/>
          <p:nvPr/>
        </p:nvSpPr>
        <p:spPr>
          <a:xfrm>
            <a:off x="4967929" y="1787517"/>
            <a:ext cx="3424424"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45BAAA73-7065-D9DD-791E-33013E87322D}"/>
              </a:ext>
            </a:extLst>
          </p:cNvPr>
          <p:cNvGrpSpPr/>
          <p:nvPr/>
        </p:nvGrpSpPr>
        <p:grpSpPr>
          <a:xfrm>
            <a:off x="10163265" y="2673448"/>
            <a:ext cx="1089882" cy="5420329"/>
            <a:chOff x="11472672" y="-1316736"/>
            <a:chExt cx="1089882" cy="5420329"/>
          </a:xfrm>
        </p:grpSpPr>
        <p:grpSp>
          <p:nvGrpSpPr>
            <p:cNvPr id="142" name="Group 141">
              <a:extLst>
                <a:ext uri="{FF2B5EF4-FFF2-40B4-BE49-F238E27FC236}">
                  <a16:creationId xmlns:a16="http://schemas.microsoft.com/office/drawing/2014/main" id="{3B152BB0-E1FB-9DFF-A479-63B638B25A5D}"/>
                </a:ext>
              </a:extLst>
            </p:cNvPr>
            <p:cNvGrpSpPr/>
            <p:nvPr/>
          </p:nvGrpSpPr>
          <p:grpSpPr>
            <a:xfrm>
              <a:off x="11472672" y="-1316736"/>
              <a:ext cx="1089882" cy="2661504"/>
              <a:chOff x="11472672" y="-1316736"/>
              <a:chExt cx="1089882" cy="2661504"/>
            </a:xfrm>
          </p:grpSpPr>
          <p:grpSp>
            <p:nvGrpSpPr>
              <p:cNvPr id="139" name="Group 138">
                <a:extLst>
                  <a:ext uri="{FF2B5EF4-FFF2-40B4-BE49-F238E27FC236}">
                    <a16:creationId xmlns:a16="http://schemas.microsoft.com/office/drawing/2014/main" id="{9FD8AEF4-A428-B879-D00E-8CD307A4CA73}"/>
                  </a:ext>
                </a:extLst>
              </p:cNvPr>
              <p:cNvGrpSpPr/>
              <p:nvPr/>
            </p:nvGrpSpPr>
            <p:grpSpPr>
              <a:xfrm>
                <a:off x="11472672" y="-1316736"/>
                <a:ext cx="1089882" cy="2661504"/>
                <a:chOff x="11472672" y="-1316736"/>
                <a:chExt cx="1089882" cy="2661504"/>
              </a:xfrm>
            </p:grpSpPr>
            <p:grpSp>
              <p:nvGrpSpPr>
                <p:cNvPr id="59" name="Group 58">
                  <a:extLst>
                    <a:ext uri="{FF2B5EF4-FFF2-40B4-BE49-F238E27FC236}">
                      <a16:creationId xmlns:a16="http://schemas.microsoft.com/office/drawing/2014/main" id="{8A309A07-E28F-E4F5-DA09-BD78E51A4330}"/>
                    </a:ext>
                  </a:extLst>
                </p:cNvPr>
                <p:cNvGrpSpPr/>
                <p:nvPr/>
              </p:nvGrpSpPr>
              <p:grpSpPr>
                <a:xfrm>
                  <a:off x="11484864" y="-1316736"/>
                  <a:ext cx="1065498" cy="438912"/>
                  <a:chOff x="11484864" y="-1316736"/>
                  <a:chExt cx="1065498" cy="438912"/>
                </a:xfrm>
              </p:grpSpPr>
              <p:sp>
                <p:nvSpPr>
                  <p:cNvPr id="57" name="Rectangle 56">
                    <a:extLst>
                      <a:ext uri="{FF2B5EF4-FFF2-40B4-BE49-F238E27FC236}">
                        <a16:creationId xmlns:a16="http://schemas.microsoft.com/office/drawing/2014/main" id="{D5952337-3738-E41D-8C1C-3A669D509694}"/>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C2A48C6-2B75-743B-1ED0-1F02E8C7AD23}"/>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26304CB9-DE3C-20C0-2778-D9304AE7D47D}"/>
                    </a:ext>
                  </a:extLst>
                </p:cNvPr>
                <p:cNvGrpSpPr/>
                <p:nvPr/>
              </p:nvGrpSpPr>
              <p:grpSpPr>
                <a:xfrm>
                  <a:off x="11472672" y="-886848"/>
                  <a:ext cx="1065498" cy="438912"/>
                  <a:chOff x="11484864" y="-1316736"/>
                  <a:chExt cx="1065498" cy="438912"/>
                </a:xfrm>
              </p:grpSpPr>
              <p:sp>
                <p:nvSpPr>
                  <p:cNvPr id="61" name="Rectangle 60">
                    <a:extLst>
                      <a:ext uri="{FF2B5EF4-FFF2-40B4-BE49-F238E27FC236}">
                        <a16:creationId xmlns:a16="http://schemas.microsoft.com/office/drawing/2014/main" id="{BBB35785-B98E-802D-0BF6-8F38CCCA9560}"/>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2BB664D-65FC-E722-9F0B-90898C0B303F}"/>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9111AF30-183C-4631-DEDF-27C6C1064D7C}"/>
                    </a:ext>
                  </a:extLst>
                </p:cNvPr>
                <p:cNvGrpSpPr/>
                <p:nvPr/>
              </p:nvGrpSpPr>
              <p:grpSpPr>
                <a:xfrm>
                  <a:off x="11478768" y="-438672"/>
                  <a:ext cx="1065498" cy="438912"/>
                  <a:chOff x="11484864" y="-1316736"/>
                  <a:chExt cx="1065498" cy="438912"/>
                </a:xfrm>
              </p:grpSpPr>
              <p:sp>
                <p:nvSpPr>
                  <p:cNvPr id="128" name="Rectangle 127">
                    <a:extLst>
                      <a:ext uri="{FF2B5EF4-FFF2-40B4-BE49-F238E27FC236}">
                        <a16:creationId xmlns:a16="http://schemas.microsoft.com/office/drawing/2014/main" id="{80590155-D145-8389-779B-C8DBC6A12C1B}"/>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1D58E67-6992-2612-004C-6A2A58C79A67}"/>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4CF3C598-1D3F-A0E3-AC9A-17CE8C55E358}"/>
                    </a:ext>
                  </a:extLst>
                </p:cNvPr>
                <p:cNvGrpSpPr/>
                <p:nvPr/>
              </p:nvGrpSpPr>
              <p:grpSpPr>
                <a:xfrm>
                  <a:off x="11484864" y="9504"/>
                  <a:ext cx="1065498" cy="438912"/>
                  <a:chOff x="11484864" y="-1316736"/>
                  <a:chExt cx="1065498" cy="438912"/>
                </a:xfrm>
              </p:grpSpPr>
              <p:sp>
                <p:nvSpPr>
                  <p:cNvPr id="131" name="Rectangle 130">
                    <a:extLst>
                      <a:ext uri="{FF2B5EF4-FFF2-40B4-BE49-F238E27FC236}">
                        <a16:creationId xmlns:a16="http://schemas.microsoft.com/office/drawing/2014/main" id="{C97F1E41-AD37-8EDC-F21C-B0E35EA09641}"/>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8CC22BD-91C0-F842-D087-DA58CE89B661}"/>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1DC1AFA6-B4A1-52D5-4FEC-A11713059F1E}"/>
                    </a:ext>
                  </a:extLst>
                </p:cNvPr>
                <p:cNvGrpSpPr/>
                <p:nvPr/>
              </p:nvGrpSpPr>
              <p:grpSpPr>
                <a:xfrm>
                  <a:off x="11490960" y="457680"/>
                  <a:ext cx="1065498" cy="438912"/>
                  <a:chOff x="11484864" y="-1316736"/>
                  <a:chExt cx="1065498" cy="438912"/>
                </a:xfrm>
              </p:grpSpPr>
              <p:sp>
                <p:nvSpPr>
                  <p:cNvPr id="134" name="Rectangle 133">
                    <a:extLst>
                      <a:ext uri="{FF2B5EF4-FFF2-40B4-BE49-F238E27FC236}">
                        <a16:creationId xmlns:a16="http://schemas.microsoft.com/office/drawing/2014/main" id="{D11DC404-1F46-7F45-EDD5-93E5A8D100BF}"/>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D116298-8F29-1687-C492-AC37BF5EBFF4}"/>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12B2CA44-86CA-88DE-A288-0E2AFD89C486}"/>
                    </a:ext>
                  </a:extLst>
                </p:cNvPr>
                <p:cNvGrpSpPr/>
                <p:nvPr/>
              </p:nvGrpSpPr>
              <p:grpSpPr>
                <a:xfrm>
                  <a:off x="11497056" y="905856"/>
                  <a:ext cx="1065498" cy="438912"/>
                  <a:chOff x="11484864" y="-1316736"/>
                  <a:chExt cx="1065498" cy="438912"/>
                </a:xfrm>
              </p:grpSpPr>
              <p:sp>
                <p:nvSpPr>
                  <p:cNvPr id="137" name="Rectangle 136">
                    <a:extLst>
                      <a:ext uri="{FF2B5EF4-FFF2-40B4-BE49-F238E27FC236}">
                        <a16:creationId xmlns:a16="http://schemas.microsoft.com/office/drawing/2014/main" id="{D4FBD111-3978-1608-95FE-766DCDFF4FA1}"/>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71E41FB-59CC-1845-1A7D-574C6E65A943}"/>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a:extLst>
                  <a:ext uri="{FF2B5EF4-FFF2-40B4-BE49-F238E27FC236}">
                    <a16:creationId xmlns:a16="http://schemas.microsoft.com/office/drawing/2014/main" id="{C36B5ADB-F6B4-E315-FEA5-5FBEDFB78988}"/>
                  </a:ext>
                </a:extLst>
              </p:cNvPr>
              <p:cNvSpPr/>
              <p:nvPr/>
            </p:nvSpPr>
            <p:spPr>
              <a:xfrm>
                <a:off x="11490959" y="-1273952"/>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2CA8CB1-A58E-86B6-1887-37F15C1B476C}"/>
                  </a:ext>
                </a:extLst>
              </p:cNvPr>
              <p:cNvSpPr/>
              <p:nvPr/>
            </p:nvSpPr>
            <p:spPr>
              <a:xfrm>
                <a:off x="12026106" y="-1282976"/>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a:extLst>
                <a:ext uri="{FF2B5EF4-FFF2-40B4-BE49-F238E27FC236}">
                  <a16:creationId xmlns:a16="http://schemas.microsoft.com/office/drawing/2014/main" id="{A663FC91-32E8-20AC-5A3F-C11EF215287A}"/>
                </a:ext>
              </a:extLst>
            </p:cNvPr>
            <p:cNvSpPr txBox="1"/>
            <p:nvPr/>
          </p:nvSpPr>
          <p:spPr>
            <a:xfrm>
              <a:off x="11494443" y="-1202992"/>
              <a:ext cx="1011504" cy="2677656"/>
            </a:xfrm>
            <a:prstGeom prst="rect">
              <a:avLst/>
            </a:prstGeom>
            <a:noFill/>
          </p:spPr>
          <p:txBody>
            <a:bodyPr wrap="square" rtlCol="0">
              <a:spAutoFit/>
            </a:bodyPr>
            <a:lstStyle/>
            <a:p>
              <a:r>
                <a:rPr lang="en-US" sz="1400" dirty="0"/>
                <a:t>SiO</a:t>
              </a:r>
              <a:r>
                <a:rPr lang="en-US" sz="1400" baseline="-25000" dirty="0"/>
                <a:t>2</a:t>
              </a:r>
              <a:endParaRPr lang="en-US" sz="1400" dirty="0"/>
            </a:p>
            <a:p>
              <a:endParaRPr lang="en-US" sz="1400" dirty="0"/>
            </a:p>
            <a:p>
              <a:r>
                <a:rPr lang="en-US" sz="1400" dirty="0"/>
                <a:t>TiO</a:t>
              </a:r>
              <a:r>
                <a:rPr lang="en-US" sz="1400" baseline="-25000" dirty="0"/>
                <a:t>2</a:t>
              </a:r>
              <a:endParaRPr lang="en-US" sz="1400" dirty="0"/>
            </a:p>
            <a:p>
              <a:endParaRPr lang="en-US" sz="1400" dirty="0"/>
            </a:p>
            <a:p>
              <a:r>
                <a:rPr lang="en-US" sz="1400" dirty="0"/>
                <a:t>ZrO</a:t>
              </a:r>
              <a:r>
                <a:rPr lang="en-US" sz="1400" baseline="-25000" dirty="0"/>
                <a:t>2</a:t>
              </a:r>
              <a:endParaRPr lang="en-US" sz="1400" dirty="0"/>
            </a:p>
            <a:p>
              <a:endParaRPr lang="en-US" sz="1400" dirty="0"/>
            </a:p>
            <a:p>
              <a:r>
                <a:rPr lang="en-US" sz="1400" dirty="0"/>
                <a:t>AlO</a:t>
              </a:r>
              <a:r>
                <a:rPr lang="en-US" sz="1400" baseline="-25000" dirty="0"/>
                <a:t>3</a:t>
              </a:r>
              <a:endParaRPr lang="en-US" sz="1400" dirty="0"/>
            </a:p>
            <a:p>
              <a:endParaRPr lang="en-US" sz="1400" dirty="0"/>
            </a:p>
            <a:p>
              <a:r>
                <a:rPr lang="en-US" sz="1400" dirty="0"/>
                <a:t>MnO</a:t>
              </a:r>
              <a:r>
                <a:rPr lang="en-US" sz="1400" baseline="-25000" dirty="0"/>
                <a:t>3</a:t>
              </a:r>
              <a:endParaRPr lang="en-US" sz="1400" dirty="0"/>
            </a:p>
            <a:p>
              <a:endParaRPr lang="en-US" sz="1400" dirty="0"/>
            </a:p>
            <a:p>
              <a:r>
                <a:rPr lang="en-US" sz="1400" dirty="0" err="1"/>
                <a:t>CaO</a:t>
              </a:r>
              <a:endParaRPr lang="en-US" sz="1400" dirty="0"/>
            </a:p>
            <a:p>
              <a:endParaRPr lang="en-US" sz="1400" dirty="0"/>
            </a:p>
          </p:txBody>
        </p:sp>
        <p:sp>
          <p:nvSpPr>
            <p:cNvPr id="9" name="TextBox 8">
              <a:extLst>
                <a:ext uri="{FF2B5EF4-FFF2-40B4-BE49-F238E27FC236}">
                  <a16:creationId xmlns:a16="http://schemas.microsoft.com/office/drawing/2014/main" id="{E4CB15AE-A8FA-E1F7-2AE9-068B9BFE4ED4}"/>
                </a:ext>
              </a:extLst>
            </p:cNvPr>
            <p:cNvSpPr txBox="1"/>
            <p:nvPr/>
          </p:nvSpPr>
          <p:spPr>
            <a:xfrm>
              <a:off x="11513759" y="1425937"/>
              <a:ext cx="1011504" cy="2677656"/>
            </a:xfrm>
            <a:prstGeom prst="rect">
              <a:avLst/>
            </a:prstGeom>
            <a:noFill/>
          </p:spPr>
          <p:txBody>
            <a:bodyPr wrap="square" rtlCol="0">
              <a:spAutoFit/>
            </a:bodyPr>
            <a:lstStyle/>
            <a:p>
              <a:r>
                <a:rPr lang="en-US" sz="1400" dirty="0"/>
                <a:t>MgO</a:t>
              </a:r>
            </a:p>
            <a:p>
              <a:endParaRPr lang="en-US" sz="1400" dirty="0"/>
            </a:p>
            <a:p>
              <a:r>
                <a:rPr lang="en-US" sz="1400" dirty="0"/>
                <a:t>TiO</a:t>
              </a:r>
              <a:r>
                <a:rPr lang="en-US" sz="1400" baseline="-25000" dirty="0"/>
                <a:t>2</a:t>
              </a:r>
              <a:endParaRPr lang="en-US" sz="1400" dirty="0"/>
            </a:p>
            <a:p>
              <a:endParaRPr lang="en-US" sz="1400" dirty="0"/>
            </a:p>
            <a:p>
              <a:r>
                <a:rPr lang="en-US" sz="1400" dirty="0"/>
                <a:t>ZrO</a:t>
              </a:r>
              <a:r>
                <a:rPr lang="en-US" sz="1400" baseline="-25000" dirty="0"/>
                <a:t>2</a:t>
              </a:r>
              <a:endParaRPr lang="en-US" sz="1400" dirty="0"/>
            </a:p>
            <a:p>
              <a:endParaRPr lang="en-US" sz="1400" dirty="0"/>
            </a:p>
            <a:p>
              <a:r>
                <a:rPr lang="en-US" sz="1400" dirty="0"/>
                <a:t>AlO</a:t>
              </a:r>
              <a:r>
                <a:rPr lang="en-US" sz="1400" baseline="-25000" dirty="0"/>
                <a:t>3</a:t>
              </a:r>
              <a:endParaRPr lang="en-US" sz="1400" dirty="0"/>
            </a:p>
            <a:p>
              <a:endParaRPr lang="en-US" sz="1400" dirty="0"/>
            </a:p>
            <a:p>
              <a:r>
                <a:rPr lang="en-US" sz="1400" dirty="0"/>
                <a:t>MnH</a:t>
              </a:r>
              <a:r>
                <a:rPr lang="en-US" sz="1400" baseline="-25000" dirty="0"/>
                <a:t>2</a:t>
              </a:r>
              <a:endParaRPr lang="en-US" sz="1400" dirty="0"/>
            </a:p>
            <a:p>
              <a:endParaRPr lang="en-US" sz="1400" dirty="0"/>
            </a:p>
            <a:p>
              <a:r>
                <a:rPr lang="en-US" sz="1400" dirty="0" err="1"/>
                <a:t>CaO</a:t>
              </a:r>
              <a:endParaRPr lang="en-US" sz="1400" dirty="0"/>
            </a:p>
            <a:p>
              <a:endParaRPr lang="en-US" sz="1400" dirty="0"/>
            </a:p>
          </p:txBody>
        </p:sp>
      </p:grpSp>
      <p:sp>
        <p:nvSpPr>
          <p:cNvPr id="146" name="TextBox 145">
            <a:extLst>
              <a:ext uri="{FF2B5EF4-FFF2-40B4-BE49-F238E27FC236}">
                <a16:creationId xmlns:a16="http://schemas.microsoft.com/office/drawing/2014/main" id="{3851F881-20D9-8A25-7B2D-2BD35DC91E50}"/>
              </a:ext>
            </a:extLst>
          </p:cNvPr>
          <p:cNvSpPr txBox="1"/>
          <p:nvPr/>
        </p:nvSpPr>
        <p:spPr>
          <a:xfrm>
            <a:off x="10646105" y="3024310"/>
            <a:ext cx="717114" cy="3323987"/>
          </a:xfrm>
          <a:prstGeom prst="rect">
            <a:avLst/>
          </a:prstGeom>
          <a:noFill/>
        </p:spPr>
        <p:txBody>
          <a:bodyPr wrap="square" rtlCol="0">
            <a:spAutoFit/>
          </a:bodyPr>
          <a:lstStyle/>
          <a:p>
            <a:pPr algn="ctr"/>
            <a:endParaRPr lang="en-US" sz="1400" dirty="0"/>
          </a:p>
          <a:p>
            <a:pPr algn="ctr"/>
            <a:r>
              <a:rPr lang="en-US" sz="1400" dirty="0"/>
              <a:t>(.6,.9)</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.85</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(.1,4)</a:t>
            </a:r>
          </a:p>
          <a:p>
            <a:pPr algn="ctr"/>
            <a:endParaRPr lang="en-US" sz="1400" dirty="0"/>
          </a:p>
        </p:txBody>
      </p:sp>
      <p:sp>
        <p:nvSpPr>
          <p:cNvPr id="147" name="Oval 146">
            <a:extLst>
              <a:ext uri="{FF2B5EF4-FFF2-40B4-BE49-F238E27FC236}">
                <a16:creationId xmlns:a16="http://schemas.microsoft.com/office/drawing/2014/main" id="{279ABAC0-7FE7-42D1-4588-54A0054B2390}"/>
              </a:ext>
            </a:extLst>
          </p:cNvPr>
          <p:cNvSpPr/>
          <p:nvPr/>
        </p:nvSpPr>
        <p:spPr>
          <a:xfrm>
            <a:off x="5415155" y="3175048"/>
            <a:ext cx="238581" cy="330556"/>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F091579-FBDE-BE2A-3EC5-9FB5C7A22044}"/>
              </a:ext>
            </a:extLst>
          </p:cNvPr>
          <p:cNvSpPr/>
          <p:nvPr/>
        </p:nvSpPr>
        <p:spPr>
          <a:xfrm>
            <a:off x="7455877" y="1842389"/>
            <a:ext cx="3319975" cy="464713"/>
          </a:xfrm>
          <a:custGeom>
            <a:avLst/>
            <a:gdLst>
              <a:gd name="connsiteX0" fmla="*/ 0 w 3319975"/>
              <a:gd name="connsiteY0" fmla="*/ 56749 h 464713"/>
              <a:gd name="connsiteX1" fmla="*/ 1364566 w 3319975"/>
              <a:gd name="connsiteY1" fmla="*/ 479 h 464713"/>
              <a:gd name="connsiteX2" fmla="*/ 2827606 w 3319975"/>
              <a:gd name="connsiteY2" fmla="*/ 84885 h 464713"/>
              <a:gd name="connsiteX3" fmla="*/ 3319975 w 3319975"/>
              <a:gd name="connsiteY3" fmla="*/ 464713 h 464713"/>
            </a:gdLst>
            <a:ahLst/>
            <a:cxnLst>
              <a:cxn ang="0">
                <a:pos x="connsiteX0" y="connsiteY0"/>
              </a:cxn>
              <a:cxn ang="0">
                <a:pos x="connsiteX1" y="connsiteY1"/>
              </a:cxn>
              <a:cxn ang="0">
                <a:pos x="connsiteX2" y="connsiteY2"/>
              </a:cxn>
              <a:cxn ang="0">
                <a:pos x="connsiteX3" y="connsiteY3"/>
              </a:cxn>
            </a:cxnLst>
            <a:rect l="l" t="t" r="r" b="b"/>
            <a:pathLst>
              <a:path w="3319975" h="464713">
                <a:moveTo>
                  <a:pt x="0" y="56749"/>
                </a:moveTo>
                <a:cubicBezTo>
                  <a:pt x="446649" y="26269"/>
                  <a:pt x="893298" y="-4210"/>
                  <a:pt x="1364566" y="479"/>
                </a:cubicBezTo>
                <a:cubicBezTo>
                  <a:pt x="1835834" y="5168"/>
                  <a:pt x="2501705" y="7513"/>
                  <a:pt x="2827606" y="84885"/>
                </a:cubicBezTo>
                <a:cubicBezTo>
                  <a:pt x="3153507" y="162257"/>
                  <a:pt x="3236741" y="313485"/>
                  <a:pt x="3319975" y="464713"/>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6C76A4CE-488B-A24D-38EE-16371AB9E998}"/>
              </a:ext>
            </a:extLst>
          </p:cNvPr>
          <p:cNvSpPr/>
          <p:nvPr/>
        </p:nvSpPr>
        <p:spPr>
          <a:xfrm>
            <a:off x="5229867" y="3125843"/>
            <a:ext cx="574276" cy="420226"/>
          </a:xfrm>
          <a:prstGeom prst="rect">
            <a:avLst/>
          </a:prstGeom>
          <a:solidFill>
            <a:srgbClr val="FFFF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1C2E3E-B08F-9A2B-BDDA-D39A78ED9729}"/>
              </a:ext>
            </a:extLst>
          </p:cNvPr>
          <p:cNvGrpSpPr/>
          <p:nvPr/>
        </p:nvGrpSpPr>
        <p:grpSpPr>
          <a:xfrm>
            <a:off x="1488727" y="3281756"/>
            <a:ext cx="7747079" cy="3375144"/>
            <a:chOff x="1488727" y="3281756"/>
            <a:chExt cx="7747079" cy="3375144"/>
          </a:xfrm>
        </p:grpSpPr>
        <p:sp>
          <p:nvSpPr>
            <p:cNvPr id="3" name="TextBox 2">
              <a:extLst>
                <a:ext uri="{FF2B5EF4-FFF2-40B4-BE49-F238E27FC236}">
                  <a16:creationId xmlns:a16="http://schemas.microsoft.com/office/drawing/2014/main" id="{A806B4CE-C1FE-5E34-4E4F-8602DDD23105}"/>
                </a:ext>
              </a:extLst>
            </p:cNvPr>
            <p:cNvSpPr txBox="1"/>
            <p:nvPr/>
          </p:nvSpPr>
          <p:spPr>
            <a:xfrm>
              <a:off x="8722524" y="6028351"/>
              <a:ext cx="513282" cy="584775"/>
            </a:xfrm>
            <a:prstGeom prst="rect">
              <a:avLst/>
            </a:prstGeom>
            <a:solidFill>
              <a:schemeClr val="bg1"/>
            </a:solidFill>
          </p:spPr>
          <p:txBody>
            <a:bodyPr wrap="none" rtlCol="0">
              <a:spAutoFit/>
            </a:bodyPr>
            <a:lstStyle/>
            <a:p>
              <a:r>
                <a:rPr lang="en-US" sz="3200" b="1" dirty="0"/>
                <a:t>x</a:t>
              </a:r>
              <a:r>
                <a:rPr lang="en-US" sz="3200" b="1" baseline="-25000" dirty="0"/>
                <a:t>1</a:t>
              </a:r>
              <a:endParaRPr lang="en-US" sz="3200" b="1" dirty="0"/>
            </a:p>
          </p:txBody>
        </p:sp>
        <p:sp>
          <p:nvSpPr>
            <p:cNvPr id="4" name="TextBox 3">
              <a:extLst>
                <a:ext uri="{FF2B5EF4-FFF2-40B4-BE49-F238E27FC236}">
                  <a16:creationId xmlns:a16="http://schemas.microsoft.com/office/drawing/2014/main" id="{21D10E08-3299-A037-AA95-34B176ACB4F3}"/>
                </a:ext>
              </a:extLst>
            </p:cNvPr>
            <p:cNvSpPr txBox="1"/>
            <p:nvPr/>
          </p:nvSpPr>
          <p:spPr>
            <a:xfrm>
              <a:off x="2335486" y="6072125"/>
              <a:ext cx="513282" cy="584775"/>
            </a:xfrm>
            <a:prstGeom prst="rect">
              <a:avLst/>
            </a:prstGeom>
            <a:noFill/>
          </p:spPr>
          <p:txBody>
            <a:bodyPr wrap="none" rtlCol="0">
              <a:spAutoFit/>
            </a:bodyPr>
            <a:lstStyle/>
            <a:p>
              <a:r>
                <a:rPr lang="en-US" sz="3200" b="1" dirty="0"/>
                <a:t>x</a:t>
              </a:r>
              <a:r>
                <a:rPr lang="en-US" sz="3200" b="1" baseline="-25000" dirty="0"/>
                <a:t>2</a:t>
              </a:r>
              <a:endParaRPr lang="en-US" sz="3200" b="1" dirty="0"/>
            </a:p>
          </p:txBody>
        </p:sp>
        <p:sp>
          <p:nvSpPr>
            <p:cNvPr id="6" name="TextBox 5">
              <a:extLst>
                <a:ext uri="{FF2B5EF4-FFF2-40B4-BE49-F238E27FC236}">
                  <a16:creationId xmlns:a16="http://schemas.microsoft.com/office/drawing/2014/main" id="{36A40A78-7598-4DAB-BBC7-C21B939FCE40}"/>
                </a:ext>
              </a:extLst>
            </p:cNvPr>
            <p:cNvSpPr txBox="1"/>
            <p:nvPr/>
          </p:nvSpPr>
          <p:spPr>
            <a:xfrm>
              <a:off x="1488727" y="3281756"/>
              <a:ext cx="513282" cy="584775"/>
            </a:xfrm>
            <a:prstGeom prst="rect">
              <a:avLst/>
            </a:prstGeom>
            <a:solidFill>
              <a:schemeClr val="bg1"/>
            </a:solidFill>
          </p:spPr>
          <p:txBody>
            <a:bodyPr wrap="none" rtlCol="0">
              <a:spAutoFit/>
            </a:bodyPr>
            <a:lstStyle/>
            <a:p>
              <a:r>
                <a:rPr lang="en-US" sz="3200" b="1" dirty="0"/>
                <a:t>x</a:t>
              </a:r>
              <a:r>
                <a:rPr lang="en-US" sz="3200" b="1" baseline="-25000" dirty="0"/>
                <a:t>3</a:t>
              </a:r>
              <a:endParaRPr lang="en-US" sz="3200" b="1" dirty="0"/>
            </a:p>
          </p:txBody>
        </p:sp>
      </p:grpSp>
      <p:sp>
        <p:nvSpPr>
          <p:cNvPr id="173" name="TextBox 172"/>
          <p:cNvSpPr txBox="1"/>
          <p:nvPr/>
        </p:nvSpPr>
        <p:spPr>
          <a:xfrm>
            <a:off x="867645" y="95005"/>
            <a:ext cx="10456709"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Dating </a:t>
            </a:r>
            <a:r>
              <a:rPr lang="en-US" sz="5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Homin</a:t>
            </a: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Layers by Geochem</a:t>
            </a:r>
          </a:p>
        </p:txBody>
      </p:sp>
      <p:pic>
        <p:nvPicPr>
          <p:cNvPr id="14" name="Picture 13">
            <a:extLst>
              <a:ext uri="{FF2B5EF4-FFF2-40B4-BE49-F238E27FC236}">
                <a16:creationId xmlns:a16="http://schemas.microsoft.com/office/drawing/2014/main" id="{79EEB1B2-7410-93EF-9515-C71DA3CA68D1}"/>
              </a:ext>
            </a:extLst>
          </p:cNvPr>
          <p:cNvPicPr>
            <a:picLocks noChangeAspect="1"/>
          </p:cNvPicPr>
          <p:nvPr/>
        </p:nvPicPr>
        <p:blipFill>
          <a:blip r:embed="rId8"/>
          <a:stretch>
            <a:fillRect/>
          </a:stretch>
        </p:blipFill>
        <p:spPr>
          <a:xfrm>
            <a:off x="778683" y="-71957"/>
            <a:ext cx="10290475" cy="1095528"/>
          </a:xfrm>
          <a:prstGeom prst="rect">
            <a:avLst/>
          </a:prstGeom>
        </p:spPr>
      </p:pic>
      <p:grpSp>
        <p:nvGrpSpPr>
          <p:cNvPr id="1042" name="Group 1041">
            <a:extLst>
              <a:ext uri="{FF2B5EF4-FFF2-40B4-BE49-F238E27FC236}">
                <a16:creationId xmlns:a16="http://schemas.microsoft.com/office/drawing/2014/main" id="{0892C162-9557-0676-BFEA-ACB2DEB8FAAE}"/>
              </a:ext>
            </a:extLst>
          </p:cNvPr>
          <p:cNvGrpSpPr/>
          <p:nvPr/>
        </p:nvGrpSpPr>
        <p:grpSpPr>
          <a:xfrm>
            <a:off x="10181537" y="5294909"/>
            <a:ext cx="1089882" cy="5420329"/>
            <a:chOff x="11472672" y="-1316736"/>
            <a:chExt cx="1089882" cy="5420329"/>
          </a:xfrm>
        </p:grpSpPr>
        <p:grpSp>
          <p:nvGrpSpPr>
            <p:cNvPr id="1043" name="Group 1042">
              <a:extLst>
                <a:ext uri="{FF2B5EF4-FFF2-40B4-BE49-F238E27FC236}">
                  <a16:creationId xmlns:a16="http://schemas.microsoft.com/office/drawing/2014/main" id="{19A67A9A-47A7-FB16-8FA6-5BBB80B2CAEA}"/>
                </a:ext>
              </a:extLst>
            </p:cNvPr>
            <p:cNvGrpSpPr/>
            <p:nvPr/>
          </p:nvGrpSpPr>
          <p:grpSpPr>
            <a:xfrm>
              <a:off x="11472672" y="-1316736"/>
              <a:ext cx="1089882" cy="2661504"/>
              <a:chOff x="11472672" y="-1316736"/>
              <a:chExt cx="1089882" cy="2661504"/>
            </a:xfrm>
          </p:grpSpPr>
          <p:grpSp>
            <p:nvGrpSpPr>
              <p:cNvPr id="1047" name="Group 1046">
                <a:extLst>
                  <a:ext uri="{FF2B5EF4-FFF2-40B4-BE49-F238E27FC236}">
                    <a16:creationId xmlns:a16="http://schemas.microsoft.com/office/drawing/2014/main" id="{380A2D38-B958-C69D-A5A7-77FF5A29A777}"/>
                  </a:ext>
                </a:extLst>
              </p:cNvPr>
              <p:cNvGrpSpPr/>
              <p:nvPr/>
            </p:nvGrpSpPr>
            <p:grpSpPr>
              <a:xfrm>
                <a:off x="11472672" y="-1316736"/>
                <a:ext cx="1089882" cy="2661504"/>
                <a:chOff x="11472672" y="-1316736"/>
                <a:chExt cx="1089882" cy="2661504"/>
              </a:xfrm>
            </p:grpSpPr>
            <p:grpSp>
              <p:nvGrpSpPr>
                <p:cNvPr id="1050" name="Group 1049">
                  <a:extLst>
                    <a:ext uri="{FF2B5EF4-FFF2-40B4-BE49-F238E27FC236}">
                      <a16:creationId xmlns:a16="http://schemas.microsoft.com/office/drawing/2014/main" id="{4344C097-3ACF-BB92-11D1-A66944EA56EA}"/>
                    </a:ext>
                  </a:extLst>
                </p:cNvPr>
                <p:cNvGrpSpPr/>
                <p:nvPr/>
              </p:nvGrpSpPr>
              <p:grpSpPr>
                <a:xfrm>
                  <a:off x="11484864" y="-1316736"/>
                  <a:ext cx="1065498" cy="438912"/>
                  <a:chOff x="11484864" y="-1316736"/>
                  <a:chExt cx="1065498" cy="438912"/>
                </a:xfrm>
              </p:grpSpPr>
              <p:sp>
                <p:nvSpPr>
                  <p:cNvPr id="1066" name="Rectangle 1065">
                    <a:extLst>
                      <a:ext uri="{FF2B5EF4-FFF2-40B4-BE49-F238E27FC236}">
                        <a16:creationId xmlns:a16="http://schemas.microsoft.com/office/drawing/2014/main" id="{158E0F40-4868-2050-649F-EA14A52CEAE2}"/>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81A3631B-1358-3205-3CCF-1DD9EBE0615E}"/>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5EE4F112-7B04-E0EE-6F48-665333DE0491}"/>
                    </a:ext>
                  </a:extLst>
                </p:cNvPr>
                <p:cNvGrpSpPr/>
                <p:nvPr/>
              </p:nvGrpSpPr>
              <p:grpSpPr>
                <a:xfrm>
                  <a:off x="11472672" y="-886848"/>
                  <a:ext cx="1065498" cy="438912"/>
                  <a:chOff x="11484864" y="-1316736"/>
                  <a:chExt cx="1065498" cy="438912"/>
                </a:xfrm>
              </p:grpSpPr>
              <p:sp>
                <p:nvSpPr>
                  <p:cNvPr id="1064" name="Rectangle 1063">
                    <a:extLst>
                      <a:ext uri="{FF2B5EF4-FFF2-40B4-BE49-F238E27FC236}">
                        <a16:creationId xmlns:a16="http://schemas.microsoft.com/office/drawing/2014/main" id="{F9431761-0312-7B64-941A-6C186DE036E5}"/>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5B5DC88F-761F-B8F8-4F8A-B5C245357C3B}"/>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1051">
                  <a:extLst>
                    <a:ext uri="{FF2B5EF4-FFF2-40B4-BE49-F238E27FC236}">
                      <a16:creationId xmlns:a16="http://schemas.microsoft.com/office/drawing/2014/main" id="{45762EC3-CE82-8466-865E-9AB6F1364662}"/>
                    </a:ext>
                  </a:extLst>
                </p:cNvPr>
                <p:cNvGrpSpPr/>
                <p:nvPr/>
              </p:nvGrpSpPr>
              <p:grpSpPr>
                <a:xfrm>
                  <a:off x="11478768" y="-438672"/>
                  <a:ext cx="1065498" cy="438912"/>
                  <a:chOff x="11484864" y="-1316736"/>
                  <a:chExt cx="1065498" cy="438912"/>
                </a:xfrm>
              </p:grpSpPr>
              <p:sp>
                <p:nvSpPr>
                  <p:cNvPr id="1062" name="Rectangle 1061">
                    <a:extLst>
                      <a:ext uri="{FF2B5EF4-FFF2-40B4-BE49-F238E27FC236}">
                        <a16:creationId xmlns:a16="http://schemas.microsoft.com/office/drawing/2014/main" id="{72F5F4B8-24D8-DA6B-95AC-FA5B49CE74FF}"/>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510BF3C6-CD75-BB14-DEA7-BB500DF2F50F}"/>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4E56D97F-C5D0-CEE6-3B8E-FF967825E979}"/>
                    </a:ext>
                  </a:extLst>
                </p:cNvPr>
                <p:cNvGrpSpPr/>
                <p:nvPr/>
              </p:nvGrpSpPr>
              <p:grpSpPr>
                <a:xfrm>
                  <a:off x="11484864" y="9504"/>
                  <a:ext cx="1065498" cy="438912"/>
                  <a:chOff x="11484864" y="-1316736"/>
                  <a:chExt cx="1065498" cy="438912"/>
                </a:xfrm>
              </p:grpSpPr>
              <p:sp>
                <p:nvSpPr>
                  <p:cNvPr id="1060" name="Rectangle 1059">
                    <a:extLst>
                      <a:ext uri="{FF2B5EF4-FFF2-40B4-BE49-F238E27FC236}">
                        <a16:creationId xmlns:a16="http://schemas.microsoft.com/office/drawing/2014/main" id="{64665E27-4D68-F454-E183-67C030CFD130}"/>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D740C4DE-D915-9799-DEC6-D481205812B8}"/>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a:extLst>
                    <a:ext uri="{FF2B5EF4-FFF2-40B4-BE49-F238E27FC236}">
                      <a16:creationId xmlns:a16="http://schemas.microsoft.com/office/drawing/2014/main" id="{125C342A-20F0-2830-2616-F2AD0C5212F2}"/>
                    </a:ext>
                  </a:extLst>
                </p:cNvPr>
                <p:cNvGrpSpPr/>
                <p:nvPr/>
              </p:nvGrpSpPr>
              <p:grpSpPr>
                <a:xfrm>
                  <a:off x="11490960" y="457680"/>
                  <a:ext cx="1065498" cy="438912"/>
                  <a:chOff x="11484864" y="-1316736"/>
                  <a:chExt cx="1065498" cy="438912"/>
                </a:xfrm>
              </p:grpSpPr>
              <p:sp>
                <p:nvSpPr>
                  <p:cNvPr id="1058" name="Rectangle 1057">
                    <a:extLst>
                      <a:ext uri="{FF2B5EF4-FFF2-40B4-BE49-F238E27FC236}">
                        <a16:creationId xmlns:a16="http://schemas.microsoft.com/office/drawing/2014/main" id="{F1C158B2-FF57-8CDB-E1AF-8FCEB74F8B0A}"/>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5B930ED8-3123-C3B4-9F60-9AD134B0383C}"/>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CE812CB4-DB1E-6C7E-1F50-08FD39219AD5}"/>
                    </a:ext>
                  </a:extLst>
                </p:cNvPr>
                <p:cNvGrpSpPr/>
                <p:nvPr/>
              </p:nvGrpSpPr>
              <p:grpSpPr>
                <a:xfrm>
                  <a:off x="11497056" y="905856"/>
                  <a:ext cx="1065498" cy="438912"/>
                  <a:chOff x="11484864" y="-1316736"/>
                  <a:chExt cx="1065498" cy="438912"/>
                </a:xfrm>
              </p:grpSpPr>
              <p:sp>
                <p:nvSpPr>
                  <p:cNvPr id="1056" name="Rectangle 1055">
                    <a:extLst>
                      <a:ext uri="{FF2B5EF4-FFF2-40B4-BE49-F238E27FC236}">
                        <a16:creationId xmlns:a16="http://schemas.microsoft.com/office/drawing/2014/main" id="{633D89BB-650F-3BA4-1F76-4CCD176DDE19}"/>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2BCA9882-53FE-89D3-D1A1-04C2061A4349}"/>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8" name="Rectangle 1047">
                <a:extLst>
                  <a:ext uri="{FF2B5EF4-FFF2-40B4-BE49-F238E27FC236}">
                    <a16:creationId xmlns:a16="http://schemas.microsoft.com/office/drawing/2014/main" id="{EC28A6D4-952E-2BF8-AE4E-DEB163457340}"/>
                  </a:ext>
                </a:extLst>
              </p:cNvPr>
              <p:cNvSpPr/>
              <p:nvPr/>
            </p:nvSpPr>
            <p:spPr>
              <a:xfrm>
                <a:off x="11490959" y="-1273952"/>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ECD86E58-2ADE-4126-B40E-F48A7C76F89A}"/>
                  </a:ext>
                </a:extLst>
              </p:cNvPr>
              <p:cNvSpPr/>
              <p:nvPr/>
            </p:nvSpPr>
            <p:spPr>
              <a:xfrm>
                <a:off x="12026106" y="-1282976"/>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6" name="TextBox 1045">
              <a:extLst>
                <a:ext uri="{FF2B5EF4-FFF2-40B4-BE49-F238E27FC236}">
                  <a16:creationId xmlns:a16="http://schemas.microsoft.com/office/drawing/2014/main" id="{A03E3139-DB44-6846-DA15-FE8AD6073618}"/>
                </a:ext>
              </a:extLst>
            </p:cNvPr>
            <p:cNvSpPr txBox="1"/>
            <p:nvPr/>
          </p:nvSpPr>
          <p:spPr>
            <a:xfrm>
              <a:off x="11513759" y="1425937"/>
              <a:ext cx="1011504" cy="2677656"/>
            </a:xfrm>
            <a:prstGeom prst="rect">
              <a:avLst/>
            </a:prstGeom>
            <a:noFill/>
          </p:spPr>
          <p:txBody>
            <a:bodyPr wrap="square" rtlCol="0">
              <a:spAutoFit/>
            </a:bodyPr>
            <a:lstStyle/>
            <a:p>
              <a:r>
                <a:rPr lang="en-US" sz="1400" dirty="0"/>
                <a:t>MgO</a:t>
              </a:r>
            </a:p>
            <a:p>
              <a:endParaRPr lang="en-US" sz="1400" dirty="0"/>
            </a:p>
            <a:p>
              <a:r>
                <a:rPr lang="en-US" sz="1400" dirty="0"/>
                <a:t>TiO</a:t>
              </a:r>
              <a:r>
                <a:rPr lang="en-US" sz="1400" baseline="-25000" dirty="0"/>
                <a:t>2</a:t>
              </a:r>
              <a:endParaRPr lang="en-US" sz="1400" dirty="0"/>
            </a:p>
            <a:p>
              <a:endParaRPr lang="en-US" sz="1400" dirty="0"/>
            </a:p>
            <a:p>
              <a:r>
                <a:rPr lang="en-US" sz="1400" dirty="0"/>
                <a:t>ZrO</a:t>
              </a:r>
              <a:r>
                <a:rPr lang="en-US" sz="1400" baseline="-25000" dirty="0"/>
                <a:t>2</a:t>
              </a:r>
              <a:endParaRPr lang="en-US" sz="1400" dirty="0"/>
            </a:p>
            <a:p>
              <a:endParaRPr lang="en-US" sz="1400" dirty="0"/>
            </a:p>
            <a:p>
              <a:r>
                <a:rPr lang="en-US" sz="1400" dirty="0"/>
                <a:t>AlO</a:t>
              </a:r>
              <a:r>
                <a:rPr lang="en-US" sz="1400" baseline="-25000" dirty="0"/>
                <a:t>3</a:t>
              </a:r>
              <a:endParaRPr lang="en-US" sz="1400" dirty="0"/>
            </a:p>
            <a:p>
              <a:endParaRPr lang="en-US" sz="1400" dirty="0"/>
            </a:p>
            <a:p>
              <a:r>
                <a:rPr lang="en-US" sz="1400" dirty="0"/>
                <a:t>MnO+3</a:t>
              </a:r>
            </a:p>
            <a:p>
              <a:endParaRPr lang="en-US" sz="1400" dirty="0"/>
            </a:p>
            <a:p>
              <a:r>
                <a:rPr lang="en-US" sz="1400" dirty="0" err="1"/>
                <a:t>CaO</a:t>
              </a:r>
              <a:endParaRPr lang="en-US" sz="1400" dirty="0"/>
            </a:p>
            <a:p>
              <a:endParaRPr lang="en-US" sz="1400" dirty="0"/>
            </a:p>
          </p:txBody>
        </p:sp>
      </p:grpSp>
      <p:sp>
        <p:nvSpPr>
          <p:cNvPr id="1069" name="TextBox 1068">
            <a:extLst>
              <a:ext uri="{FF2B5EF4-FFF2-40B4-BE49-F238E27FC236}">
                <a16:creationId xmlns:a16="http://schemas.microsoft.com/office/drawing/2014/main" id="{59626F1F-C906-6C1B-5606-F04B1CB79AA5}"/>
              </a:ext>
            </a:extLst>
          </p:cNvPr>
          <p:cNvSpPr txBox="1"/>
          <p:nvPr/>
        </p:nvSpPr>
        <p:spPr>
          <a:xfrm>
            <a:off x="10797576" y="2361411"/>
            <a:ext cx="1662131" cy="307777"/>
          </a:xfrm>
          <a:prstGeom prst="rect">
            <a:avLst/>
          </a:prstGeom>
          <a:noFill/>
        </p:spPr>
        <p:txBody>
          <a:bodyPr wrap="square" rtlCol="0">
            <a:spAutoFit/>
          </a:bodyPr>
          <a:lstStyle/>
          <a:p>
            <a:r>
              <a:rPr lang="en-US" sz="1400" dirty="0">
                <a:latin typeface="Symbol" panose="05050102010706020507" pitchFamily="18" charset="2"/>
              </a:rPr>
              <a:t>m           s</a:t>
            </a:r>
            <a:r>
              <a:rPr lang="en-US" sz="1400" baseline="30000" dirty="0">
                <a:latin typeface="Symbol" panose="05050102010706020507" pitchFamily="18" charset="2"/>
              </a:rPr>
              <a:t>2</a:t>
            </a:r>
            <a:r>
              <a:rPr lang="en-US" sz="1400" baseline="-25000" dirty="0">
                <a:latin typeface="Symbol" panose="05050102010706020507" pitchFamily="18" charset="2"/>
              </a:rPr>
              <a:t>        </a:t>
            </a:r>
            <a:r>
              <a:rPr lang="en-US" sz="1400" baseline="30000" dirty="0">
                <a:latin typeface="Symbol" panose="05050102010706020507" pitchFamily="18" charset="2"/>
              </a:rPr>
              <a:t> </a:t>
            </a:r>
            <a:r>
              <a:rPr lang="en-US" sz="1400" dirty="0">
                <a:latin typeface="Symbol" panose="05050102010706020507" pitchFamily="18" charset="2"/>
              </a:rPr>
              <a:t>   </a:t>
            </a:r>
            <a:r>
              <a:rPr lang="en-US" sz="1400" dirty="0"/>
              <a:t>P</a:t>
            </a:r>
          </a:p>
        </p:txBody>
      </p:sp>
      <p:grpSp>
        <p:nvGrpSpPr>
          <p:cNvPr id="1071" name="Group 1070">
            <a:extLst>
              <a:ext uri="{FF2B5EF4-FFF2-40B4-BE49-F238E27FC236}">
                <a16:creationId xmlns:a16="http://schemas.microsoft.com/office/drawing/2014/main" id="{183F523A-2CCD-6EA1-97FD-CD8C0FF12E4C}"/>
              </a:ext>
            </a:extLst>
          </p:cNvPr>
          <p:cNvGrpSpPr/>
          <p:nvPr/>
        </p:nvGrpSpPr>
        <p:grpSpPr>
          <a:xfrm>
            <a:off x="11225029" y="2668366"/>
            <a:ext cx="1089882" cy="2661504"/>
            <a:chOff x="11472672" y="-1316736"/>
            <a:chExt cx="1089882" cy="2661504"/>
          </a:xfrm>
        </p:grpSpPr>
        <p:grpSp>
          <p:nvGrpSpPr>
            <p:cNvPr id="1074" name="Group 1073">
              <a:extLst>
                <a:ext uri="{FF2B5EF4-FFF2-40B4-BE49-F238E27FC236}">
                  <a16:creationId xmlns:a16="http://schemas.microsoft.com/office/drawing/2014/main" id="{1F7B9439-E328-81AC-48EA-AC55D009E500}"/>
                </a:ext>
              </a:extLst>
            </p:cNvPr>
            <p:cNvGrpSpPr/>
            <p:nvPr/>
          </p:nvGrpSpPr>
          <p:grpSpPr>
            <a:xfrm>
              <a:off x="11472672" y="-1316736"/>
              <a:ext cx="1089882" cy="2661504"/>
              <a:chOff x="11472672" y="-1316736"/>
              <a:chExt cx="1089882" cy="2661504"/>
            </a:xfrm>
          </p:grpSpPr>
          <p:grpSp>
            <p:nvGrpSpPr>
              <p:cNvPr id="1077" name="Group 1076">
                <a:extLst>
                  <a:ext uri="{FF2B5EF4-FFF2-40B4-BE49-F238E27FC236}">
                    <a16:creationId xmlns:a16="http://schemas.microsoft.com/office/drawing/2014/main" id="{599FAAE7-CE61-6E68-17E7-4758F963A910}"/>
                  </a:ext>
                </a:extLst>
              </p:cNvPr>
              <p:cNvGrpSpPr/>
              <p:nvPr/>
            </p:nvGrpSpPr>
            <p:grpSpPr>
              <a:xfrm>
                <a:off x="11484864" y="-1316736"/>
                <a:ext cx="1065498" cy="438912"/>
                <a:chOff x="11484864" y="-1316736"/>
                <a:chExt cx="1065498" cy="438912"/>
              </a:xfrm>
            </p:grpSpPr>
            <p:sp>
              <p:nvSpPr>
                <p:cNvPr id="156" name="Rectangle 155">
                  <a:extLst>
                    <a:ext uri="{FF2B5EF4-FFF2-40B4-BE49-F238E27FC236}">
                      <a16:creationId xmlns:a16="http://schemas.microsoft.com/office/drawing/2014/main" id="{23ADC4AE-3734-ACE4-71A5-89982DA972A2}"/>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482F7B0F-D0CE-7586-D0E1-FA0D09DAE408}"/>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8" name="Group 1077">
                <a:extLst>
                  <a:ext uri="{FF2B5EF4-FFF2-40B4-BE49-F238E27FC236}">
                    <a16:creationId xmlns:a16="http://schemas.microsoft.com/office/drawing/2014/main" id="{9E502BB1-C03C-8594-5D20-09E2D248170B}"/>
                  </a:ext>
                </a:extLst>
              </p:cNvPr>
              <p:cNvGrpSpPr/>
              <p:nvPr/>
            </p:nvGrpSpPr>
            <p:grpSpPr>
              <a:xfrm>
                <a:off x="11472672" y="-886848"/>
                <a:ext cx="1065498" cy="438912"/>
                <a:chOff x="11484864" y="-1316736"/>
                <a:chExt cx="1065498" cy="438912"/>
              </a:xfrm>
            </p:grpSpPr>
            <p:sp>
              <p:nvSpPr>
                <p:cNvPr id="154" name="Rectangle 153">
                  <a:extLst>
                    <a:ext uri="{FF2B5EF4-FFF2-40B4-BE49-F238E27FC236}">
                      <a16:creationId xmlns:a16="http://schemas.microsoft.com/office/drawing/2014/main" id="{101D9206-FEE1-0522-339A-EBF363B7B98B}"/>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7AD402D-ED7F-63FC-29D1-C5BB68F14DB5}"/>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9" name="Group 1078">
                <a:extLst>
                  <a:ext uri="{FF2B5EF4-FFF2-40B4-BE49-F238E27FC236}">
                    <a16:creationId xmlns:a16="http://schemas.microsoft.com/office/drawing/2014/main" id="{0076C18A-5695-756A-D788-CB0899A3E1F6}"/>
                  </a:ext>
                </a:extLst>
              </p:cNvPr>
              <p:cNvGrpSpPr/>
              <p:nvPr/>
            </p:nvGrpSpPr>
            <p:grpSpPr>
              <a:xfrm>
                <a:off x="11478768" y="-438672"/>
                <a:ext cx="1065498" cy="438912"/>
                <a:chOff x="11484864" y="-1316736"/>
                <a:chExt cx="1065498" cy="438912"/>
              </a:xfrm>
            </p:grpSpPr>
            <p:sp>
              <p:nvSpPr>
                <p:cNvPr id="152" name="Rectangle 151">
                  <a:extLst>
                    <a:ext uri="{FF2B5EF4-FFF2-40B4-BE49-F238E27FC236}">
                      <a16:creationId xmlns:a16="http://schemas.microsoft.com/office/drawing/2014/main" id="{74D1D497-AAB8-54E3-2038-2878E6C4C349}"/>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F893FCD-2875-4CFD-3397-7EC19FF3EB0F}"/>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1079">
                <a:extLst>
                  <a:ext uri="{FF2B5EF4-FFF2-40B4-BE49-F238E27FC236}">
                    <a16:creationId xmlns:a16="http://schemas.microsoft.com/office/drawing/2014/main" id="{02A5902A-708B-FC51-33BB-64CCD1E0E94A}"/>
                  </a:ext>
                </a:extLst>
              </p:cNvPr>
              <p:cNvGrpSpPr/>
              <p:nvPr/>
            </p:nvGrpSpPr>
            <p:grpSpPr>
              <a:xfrm>
                <a:off x="11484864" y="9504"/>
                <a:ext cx="1065498" cy="438912"/>
                <a:chOff x="11484864" y="-1316736"/>
                <a:chExt cx="1065498" cy="438912"/>
              </a:xfrm>
            </p:grpSpPr>
            <p:sp>
              <p:nvSpPr>
                <p:cNvPr id="1087" name="Rectangle 1086">
                  <a:extLst>
                    <a:ext uri="{FF2B5EF4-FFF2-40B4-BE49-F238E27FC236}">
                      <a16:creationId xmlns:a16="http://schemas.microsoft.com/office/drawing/2014/main" id="{438F140F-E6FC-D74B-7F77-17211644C652}"/>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DE242D01-6E7A-651F-3F0C-D4B51B508DA1}"/>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080">
                <a:extLst>
                  <a:ext uri="{FF2B5EF4-FFF2-40B4-BE49-F238E27FC236}">
                    <a16:creationId xmlns:a16="http://schemas.microsoft.com/office/drawing/2014/main" id="{3C654D23-15C7-042F-C543-9829915C05E6}"/>
                  </a:ext>
                </a:extLst>
              </p:cNvPr>
              <p:cNvGrpSpPr/>
              <p:nvPr/>
            </p:nvGrpSpPr>
            <p:grpSpPr>
              <a:xfrm>
                <a:off x="11490960" y="457680"/>
                <a:ext cx="1065498" cy="438912"/>
                <a:chOff x="11484864" y="-1316736"/>
                <a:chExt cx="1065498" cy="438912"/>
              </a:xfrm>
            </p:grpSpPr>
            <p:sp>
              <p:nvSpPr>
                <p:cNvPr id="1085" name="Rectangle 1084">
                  <a:extLst>
                    <a:ext uri="{FF2B5EF4-FFF2-40B4-BE49-F238E27FC236}">
                      <a16:creationId xmlns:a16="http://schemas.microsoft.com/office/drawing/2014/main" id="{C5912F90-A8C6-2FAD-CD13-5AD201D57EA8}"/>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ectangle 1085">
                  <a:extLst>
                    <a:ext uri="{FF2B5EF4-FFF2-40B4-BE49-F238E27FC236}">
                      <a16:creationId xmlns:a16="http://schemas.microsoft.com/office/drawing/2014/main" id="{E2ED8BFD-6C03-C12C-06D6-2BAB7946C36E}"/>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2" name="Group 1081">
                <a:extLst>
                  <a:ext uri="{FF2B5EF4-FFF2-40B4-BE49-F238E27FC236}">
                    <a16:creationId xmlns:a16="http://schemas.microsoft.com/office/drawing/2014/main" id="{E514846C-E7E9-DD79-38EF-520CC1B3C790}"/>
                  </a:ext>
                </a:extLst>
              </p:cNvPr>
              <p:cNvGrpSpPr/>
              <p:nvPr/>
            </p:nvGrpSpPr>
            <p:grpSpPr>
              <a:xfrm>
                <a:off x="11497056" y="905856"/>
                <a:ext cx="1065498" cy="438912"/>
                <a:chOff x="11484864" y="-1316736"/>
                <a:chExt cx="1065498" cy="438912"/>
              </a:xfrm>
            </p:grpSpPr>
            <p:sp>
              <p:nvSpPr>
                <p:cNvPr id="1083" name="Rectangle 1082">
                  <a:extLst>
                    <a:ext uri="{FF2B5EF4-FFF2-40B4-BE49-F238E27FC236}">
                      <a16:creationId xmlns:a16="http://schemas.microsoft.com/office/drawing/2014/main" id="{B125D9B6-5CDC-CF87-97C7-E6316DF57108}"/>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a:extLst>
                    <a:ext uri="{FF2B5EF4-FFF2-40B4-BE49-F238E27FC236}">
                      <a16:creationId xmlns:a16="http://schemas.microsoft.com/office/drawing/2014/main" id="{9877716A-24CF-BCC1-D7EE-6F877E7A5A18}"/>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5" name="Rectangle 1074">
              <a:extLst>
                <a:ext uri="{FF2B5EF4-FFF2-40B4-BE49-F238E27FC236}">
                  <a16:creationId xmlns:a16="http://schemas.microsoft.com/office/drawing/2014/main" id="{DD7FA9B5-69FC-C2CD-0542-7B724A2C5D85}"/>
                </a:ext>
              </a:extLst>
            </p:cNvPr>
            <p:cNvSpPr/>
            <p:nvPr/>
          </p:nvSpPr>
          <p:spPr>
            <a:xfrm>
              <a:off x="11490959" y="-1273952"/>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71FBED15-C723-1B83-259C-8B1BC4F61434}"/>
                </a:ext>
              </a:extLst>
            </p:cNvPr>
            <p:cNvSpPr/>
            <p:nvPr/>
          </p:nvSpPr>
          <p:spPr>
            <a:xfrm>
              <a:off x="12026106" y="-1282976"/>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TextBox 158">
            <a:extLst>
              <a:ext uri="{FF2B5EF4-FFF2-40B4-BE49-F238E27FC236}">
                <a16:creationId xmlns:a16="http://schemas.microsoft.com/office/drawing/2014/main" id="{B206FAA5-3A66-5C15-2B83-7A6F6B244474}"/>
              </a:ext>
            </a:extLst>
          </p:cNvPr>
          <p:cNvSpPr txBox="1"/>
          <p:nvPr/>
        </p:nvSpPr>
        <p:spPr>
          <a:xfrm>
            <a:off x="11146692" y="2795232"/>
            <a:ext cx="717114" cy="3323987"/>
          </a:xfrm>
          <a:prstGeom prst="rect">
            <a:avLst/>
          </a:prstGeom>
          <a:noFill/>
        </p:spPr>
        <p:txBody>
          <a:bodyPr wrap="square" rtlCol="0">
            <a:spAutoFit/>
          </a:bodyPr>
          <a:lstStyle/>
          <a:p>
            <a:pPr algn="ctr"/>
            <a:endParaRPr lang="en-US" sz="1400" dirty="0"/>
          </a:p>
          <a:p>
            <a:pPr algn="ctr"/>
            <a:endParaRPr lang="en-US" sz="1400" dirty="0"/>
          </a:p>
          <a:p>
            <a:pPr algn="ctr"/>
            <a:r>
              <a:rPr lang="en-US" sz="1400" dirty="0"/>
              <a:t>1</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.6</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.01</a:t>
            </a:r>
          </a:p>
        </p:txBody>
      </p:sp>
      <p:grpSp>
        <p:nvGrpSpPr>
          <p:cNvPr id="160" name="Group 159">
            <a:extLst>
              <a:ext uri="{FF2B5EF4-FFF2-40B4-BE49-F238E27FC236}">
                <a16:creationId xmlns:a16="http://schemas.microsoft.com/office/drawing/2014/main" id="{F339FE46-8980-707F-5E54-EB0D24E4B69F}"/>
              </a:ext>
            </a:extLst>
          </p:cNvPr>
          <p:cNvGrpSpPr/>
          <p:nvPr/>
        </p:nvGrpSpPr>
        <p:grpSpPr>
          <a:xfrm>
            <a:off x="11225940" y="5296872"/>
            <a:ext cx="1089882" cy="2661504"/>
            <a:chOff x="11472672" y="-1316736"/>
            <a:chExt cx="1089882" cy="2661504"/>
          </a:xfrm>
        </p:grpSpPr>
        <p:grpSp>
          <p:nvGrpSpPr>
            <p:cNvPr id="161" name="Group 160">
              <a:extLst>
                <a:ext uri="{FF2B5EF4-FFF2-40B4-BE49-F238E27FC236}">
                  <a16:creationId xmlns:a16="http://schemas.microsoft.com/office/drawing/2014/main" id="{2C0049D0-0A1D-402B-A742-2AAC33B97CFC}"/>
                </a:ext>
              </a:extLst>
            </p:cNvPr>
            <p:cNvGrpSpPr/>
            <p:nvPr/>
          </p:nvGrpSpPr>
          <p:grpSpPr>
            <a:xfrm>
              <a:off x="11472672" y="-1316736"/>
              <a:ext cx="1089882" cy="2661504"/>
              <a:chOff x="11472672" y="-1316736"/>
              <a:chExt cx="1089882" cy="2661504"/>
            </a:xfrm>
          </p:grpSpPr>
          <p:grpSp>
            <p:nvGrpSpPr>
              <p:cNvPr id="164" name="Group 163">
                <a:extLst>
                  <a:ext uri="{FF2B5EF4-FFF2-40B4-BE49-F238E27FC236}">
                    <a16:creationId xmlns:a16="http://schemas.microsoft.com/office/drawing/2014/main" id="{A193885F-7049-EC78-E237-31FDE54A5CD2}"/>
                  </a:ext>
                </a:extLst>
              </p:cNvPr>
              <p:cNvGrpSpPr/>
              <p:nvPr/>
            </p:nvGrpSpPr>
            <p:grpSpPr>
              <a:xfrm>
                <a:off x="11484864" y="-1316736"/>
                <a:ext cx="1065498" cy="438912"/>
                <a:chOff x="11484864" y="-1316736"/>
                <a:chExt cx="1065498" cy="438912"/>
              </a:xfrm>
            </p:grpSpPr>
            <p:sp>
              <p:nvSpPr>
                <p:cNvPr id="181" name="Rectangle 180">
                  <a:extLst>
                    <a:ext uri="{FF2B5EF4-FFF2-40B4-BE49-F238E27FC236}">
                      <a16:creationId xmlns:a16="http://schemas.microsoft.com/office/drawing/2014/main" id="{7DC65211-F014-C432-285A-8645DF349E8D}"/>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4A8EC9BF-55E2-8CD4-5EDA-7A77D6D5C798}"/>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6770ABEA-5220-10F0-587C-2FE54C997C9E}"/>
                  </a:ext>
                </a:extLst>
              </p:cNvPr>
              <p:cNvGrpSpPr/>
              <p:nvPr/>
            </p:nvGrpSpPr>
            <p:grpSpPr>
              <a:xfrm>
                <a:off x="11472672" y="-886848"/>
                <a:ext cx="1065498" cy="438912"/>
                <a:chOff x="11484864" y="-1316736"/>
                <a:chExt cx="1065498" cy="438912"/>
              </a:xfrm>
            </p:grpSpPr>
            <p:sp>
              <p:nvSpPr>
                <p:cNvPr id="179" name="Rectangle 178">
                  <a:extLst>
                    <a:ext uri="{FF2B5EF4-FFF2-40B4-BE49-F238E27FC236}">
                      <a16:creationId xmlns:a16="http://schemas.microsoft.com/office/drawing/2014/main" id="{BAF47D56-6835-1E9B-1191-B29F7837B45A}"/>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B4079937-54D5-1F10-CB4C-B8B2E5DBB8EB}"/>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351E7F72-5F61-7EAA-F6C7-5E310A3D83A6}"/>
                  </a:ext>
                </a:extLst>
              </p:cNvPr>
              <p:cNvGrpSpPr/>
              <p:nvPr/>
            </p:nvGrpSpPr>
            <p:grpSpPr>
              <a:xfrm>
                <a:off x="11478768" y="-438672"/>
                <a:ext cx="1065498" cy="438912"/>
                <a:chOff x="11484864" y="-1316736"/>
                <a:chExt cx="1065498" cy="438912"/>
              </a:xfrm>
            </p:grpSpPr>
            <p:sp>
              <p:nvSpPr>
                <p:cNvPr id="177" name="Rectangle 176">
                  <a:extLst>
                    <a:ext uri="{FF2B5EF4-FFF2-40B4-BE49-F238E27FC236}">
                      <a16:creationId xmlns:a16="http://schemas.microsoft.com/office/drawing/2014/main" id="{8D818774-CA53-BE5D-E212-03A0E48BA67D}"/>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05F8CCD-0A45-9A2D-6A1C-3C594440DF45}"/>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5174A670-EF21-7246-514B-C2A3031A069A}"/>
                  </a:ext>
                </a:extLst>
              </p:cNvPr>
              <p:cNvGrpSpPr/>
              <p:nvPr/>
            </p:nvGrpSpPr>
            <p:grpSpPr>
              <a:xfrm>
                <a:off x="11484864" y="9504"/>
                <a:ext cx="1065498" cy="438912"/>
                <a:chOff x="11484864" y="-1316736"/>
                <a:chExt cx="1065498" cy="438912"/>
              </a:xfrm>
            </p:grpSpPr>
            <p:sp>
              <p:nvSpPr>
                <p:cNvPr id="175" name="Rectangle 174">
                  <a:extLst>
                    <a:ext uri="{FF2B5EF4-FFF2-40B4-BE49-F238E27FC236}">
                      <a16:creationId xmlns:a16="http://schemas.microsoft.com/office/drawing/2014/main" id="{2DD114B7-6967-CEBD-67D1-5235E402B219}"/>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482D539-601F-63AF-F2E4-362834895585}"/>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4E0C404B-B5B9-3458-DEA5-A3FFFCDA1FCB}"/>
                  </a:ext>
                </a:extLst>
              </p:cNvPr>
              <p:cNvGrpSpPr/>
              <p:nvPr/>
            </p:nvGrpSpPr>
            <p:grpSpPr>
              <a:xfrm>
                <a:off x="11490960" y="457680"/>
                <a:ext cx="1065498" cy="438912"/>
                <a:chOff x="11484864" y="-1316736"/>
                <a:chExt cx="1065498" cy="438912"/>
              </a:xfrm>
            </p:grpSpPr>
            <p:sp>
              <p:nvSpPr>
                <p:cNvPr id="172" name="Rectangle 171">
                  <a:extLst>
                    <a:ext uri="{FF2B5EF4-FFF2-40B4-BE49-F238E27FC236}">
                      <a16:creationId xmlns:a16="http://schemas.microsoft.com/office/drawing/2014/main" id="{F5C71936-6E05-CA1A-B5D9-0FAFDFA2F4FA}"/>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9F674373-419A-6977-DCE9-63F6250BB4EC}"/>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22A814AA-4337-8320-BA8D-9B13D9789DE9}"/>
                  </a:ext>
                </a:extLst>
              </p:cNvPr>
              <p:cNvGrpSpPr/>
              <p:nvPr/>
            </p:nvGrpSpPr>
            <p:grpSpPr>
              <a:xfrm>
                <a:off x="11497056" y="905856"/>
                <a:ext cx="1065498" cy="438912"/>
                <a:chOff x="11484864" y="-1316736"/>
                <a:chExt cx="1065498" cy="438912"/>
              </a:xfrm>
            </p:grpSpPr>
            <p:sp>
              <p:nvSpPr>
                <p:cNvPr id="170" name="Rectangle 169">
                  <a:extLst>
                    <a:ext uri="{FF2B5EF4-FFF2-40B4-BE49-F238E27FC236}">
                      <a16:creationId xmlns:a16="http://schemas.microsoft.com/office/drawing/2014/main" id="{AE3B1E50-A016-1F3A-3104-860BB0E8536C}"/>
                    </a:ext>
                  </a:extLst>
                </p:cNvPr>
                <p:cNvSpPr/>
                <p:nvPr/>
              </p:nvSpPr>
              <p:spPr>
                <a:xfrm>
                  <a:off x="11484864"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939AFED3-76CC-6788-1813-A161BD07839B}"/>
                    </a:ext>
                  </a:extLst>
                </p:cNvPr>
                <p:cNvSpPr/>
                <p:nvPr/>
              </p:nvSpPr>
              <p:spPr>
                <a:xfrm>
                  <a:off x="12023709" y="-1316736"/>
                  <a:ext cx="526653" cy="438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a:extLst>
                <a:ext uri="{FF2B5EF4-FFF2-40B4-BE49-F238E27FC236}">
                  <a16:creationId xmlns:a16="http://schemas.microsoft.com/office/drawing/2014/main" id="{BC2615F9-C240-267A-DF9C-CEA6232D3F7C}"/>
                </a:ext>
              </a:extLst>
            </p:cNvPr>
            <p:cNvSpPr/>
            <p:nvPr/>
          </p:nvSpPr>
          <p:spPr>
            <a:xfrm>
              <a:off x="11490959" y="-1273952"/>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E21F6BCB-10E0-087E-D052-9ABC21269DB4}"/>
                </a:ext>
              </a:extLst>
            </p:cNvPr>
            <p:cNvSpPr/>
            <p:nvPr/>
          </p:nvSpPr>
          <p:spPr>
            <a:xfrm>
              <a:off x="12026106" y="-1282976"/>
              <a:ext cx="523155" cy="26187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extBox 182">
            <a:extLst>
              <a:ext uri="{FF2B5EF4-FFF2-40B4-BE49-F238E27FC236}">
                <a16:creationId xmlns:a16="http://schemas.microsoft.com/office/drawing/2014/main" id="{804FDB09-FA0D-DD1A-AA20-140452472D17}"/>
              </a:ext>
            </a:extLst>
          </p:cNvPr>
          <p:cNvSpPr txBox="1"/>
          <p:nvPr/>
        </p:nvSpPr>
        <p:spPr>
          <a:xfrm>
            <a:off x="11643923" y="2976604"/>
            <a:ext cx="717114" cy="3754874"/>
          </a:xfrm>
          <a:prstGeom prst="rect">
            <a:avLst/>
          </a:prstGeom>
          <a:noFill/>
        </p:spPr>
        <p:txBody>
          <a:bodyPr wrap="square" rtlCol="0">
            <a:spAutoFit/>
          </a:bodyPr>
          <a:lstStyle/>
          <a:p>
            <a:pPr algn="ctr"/>
            <a:endParaRPr lang="en-US" sz="1400" dirty="0"/>
          </a:p>
          <a:p>
            <a:pPr algn="ctr"/>
            <a:r>
              <a:rPr lang="en-US" sz="1400" dirty="0"/>
              <a:t>.6</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.85</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.31</a:t>
            </a:r>
          </a:p>
          <a:p>
            <a:pPr algn="ctr"/>
            <a:endParaRPr lang="en-US" sz="1400" dirty="0"/>
          </a:p>
          <a:p>
            <a:pPr algn="ctr"/>
            <a:endParaRPr lang="en-US" sz="1400" dirty="0"/>
          </a:p>
          <a:p>
            <a:pPr algn="ctr"/>
            <a:endParaRPr lang="en-US" sz="1400" dirty="0"/>
          </a:p>
        </p:txBody>
      </p:sp>
      <p:sp>
        <p:nvSpPr>
          <p:cNvPr id="187" name="Rectangle 186">
            <a:extLst>
              <a:ext uri="{FF2B5EF4-FFF2-40B4-BE49-F238E27FC236}">
                <a16:creationId xmlns:a16="http://schemas.microsoft.com/office/drawing/2014/main" id="{2B8960DF-B3E9-FEAE-4E1B-89C400A1B9C6}"/>
              </a:ext>
            </a:extLst>
          </p:cNvPr>
          <p:cNvSpPr/>
          <p:nvPr/>
        </p:nvSpPr>
        <p:spPr>
          <a:xfrm>
            <a:off x="10160393" y="2678428"/>
            <a:ext cx="520151" cy="1290241"/>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B3B0169C-E339-0F13-062E-8259A482908B}"/>
              </a:ext>
            </a:extLst>
          </p:cNvPr>
          <p:cNvSpPr/>
          <p:nvPr/>
        </p:nvSpPr>
        <p:spPr>
          <a:xfrm>
            <a:off x="11774940" y="3107952"/>
            <a:ext cx="520151" cy="43117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A0F1C348-92FF-49ED-EDCC-F94D71ECF82D}"/>
              </a:ext>
            </a:extLst>
          </p:cNvPr>
          <p:cNvSpPr txBox="1"/>
          <p:nvPr/>
        </p:nvSpPr>
        <p:spPr>
          <a:xfrm>
            <a:off x="10928889" y="1967966"/>
            <a:ext cx="976549" cy="369332"/>
          </a:xfrm>
          <a:prstGeom prst="rect">
            <a:avLst/>
          </a:prstGeom>
          <a:noFill/>
        </p:spPr>
        <p:txBody>
          <a:bodyPr wrap="none" rtlCol="0">
            <a:spAutoFit/>
          </a:bodyPr>
          <a:lstStyle/>
          <a:p>
            <a:r>
              <a:rPr lang="en-US" dirty="0"/>
              <a:t>Loki Bed</a:t>
            </a:r>
          </a:p>
        </p:txBody>
      </p:sp>
      <p:sp>
        <p:nvSpPr>
          <p:cNvPr id="191" name="Rectangle 190">
            <a:extLst>
              <a:ext uri="{FF2B5EF4-FFF2-40B4-BE49-F238E27FC236}">
                <a16:creationId xmlns:a16="http://schemas.microsoft.com/office/drawing/2014/main" id="{645EA8B0-BD47-3A1A-7FE7-20515EAD9BC9}"/>
              </a:ext>
            </a:extLst>
          </p:cNvPr>
          <p:cNvSpPr/>
          <p:nvPr/>
        </p:nvSpPr>
        <p:spPr>
          <a:xfrm>
            <a:off x="10249386" y="4014096"/>
            <a:ext cx="438615" cy="1259058"/>
          </a:xfrm>
          <a:prstGeom prst="rect">
            <a:avLst/>
          </a:prstGeom>
          <a:solidFill>
            <a:srgbClr val="00B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extBox 1090">
            <a:extLst>
              <a:ext uri="{FF2B5EF4-FFF2-40B4-BE49-F238E27FC236}">
                <a16:creationId xmlns:a16="http://schemas.microsoft.com/office/drawing/2014/main" id="{156D0FCC-F216-F685-A3D3-6155CA2FAAE9}"/>
              </a:ext>
            </a:extLst>
          </p:cNvPr>
          <p:cNvSpPr txBox="1"/>
          <p:nvPr/>
        </p:nvSpPr>
        <p:spPr>
          <a:xfrm>
            <a:off x="10439833" y="1316314"/>
            <a:ext cx="1758174" cy="646331"/>
          </a:xfrm>
          <a:prstGeom prst="rect">
            <a:avLst/>
          </a:prstGeom>
          <a:solidFill>
            <a:schemeClr val="bg1"/>
          </a:solidFill>
        </p:spPr>
        <p:txBody>
          <a:bodyPr wrap="none" rtlCol="0">
            <a:spAutoFit/>
          </a:bodyPr>
          <a:lstStyle/>
          <a:p>
            <a:pPr algn="ctr"/>
            <a:r>
              <a:rPr lang="en-US" dirty="0" err="1"/>
              <a:t>Gathogo</a:t>
            </a:r>
            <a:r>
              <a:rPr lang="en-US" dirty="0"/>
              <a:t>-Brown</a:t>
            </a:r>
          </a:p>
          <a:p>
            <a:pPr algn="ctr"/>
            <a:r>
              <a:rPr lang="en-US" dirty="0"/>
              <a:t> non-PCA Test #2</a:t>
            </a:r>
          </a:p>
        </p:txBody>
      </p:sp>
      <p:grpSp>
        <p:nvGrpSpPr>
          <p:cNvPr id="1110" name="Group 1109">
            <a:extLst>
              <a:ext uri="{FF2B5EF4-FFF2-40B4-BE49-F238E27FC236}">
                <a16:creationId xmlns:a16="http://schemas.microsoft.com/office/drawing/2014/main" id="{6BB5B3AA-B30D-A4C5-3BBB-76EA6E531FCA}"/>
              </a:ext>
            </a:extLst>
          </p:cNvPr>
          <p:cNvGrpSpPr/>
          <p:nvPr/>
        </p:nvGrpSpPr>
        <p:grpSpPr>
          <a:xfrm>
            <a:off x="3554184" y="2038958"/>
            <a:ext cx="4717586" cy="3726089"/>
            <a:chOff x="3554184" y="2038958"/>
            <a:chExt cx="4717586" cy="3726089"/>
          </a:xfrm>
        </p:grpSpPr>
        <p:grpSp>
          <p:nvGrpSpPr>
            <p:cNvPr id="1092" name="Group 1091">
              <a:extLst>
                <a:ext uri="{FF2B5EF4-FFF2-40B4-BE49-F238E27FC236}">
                  <a16:creationId xmlns:a16="http://schemas.microsoft.com/office/drawing/2014/main" id="{02AF9445-D9C9-0D1C-3E44-21C2378727C7}"/>
                </a:ext>
              </a:extLst>
            </p:cNvPr>
            <p:cNvGrpSpPr/>
            <p:nvPr/>
          </p:nvGrpSpPr>
          <p:grpSpPr>
            <a:xfrm>
              <a:off x="4923100" y="2851904"/>
              <a:ext cx="1000821" cy="369332"/>
              <a:chOff x="2829770" y="2637179"/>
              <a:chExt cx="1000821" cy="369332"/>
            </a:xfrm>
          </p:grpSpPr>
          <p:sp>
            <p:nvSpPr>
              <p:cNvPr id="1093" name="TextBox 1092">
                <a:extLst>
                  <a:ext uri="{FF2B5EF4-FFF2-40B4-BE49-F238E27FC236}">
                    <a16:creationId xmlns:a16="http://schemas.microsoft.com/office/drawing/2014/main" id="{16944212-FB95-2B02-BBD6-CAF36F76462C}"/>
                  </a:ext>
                </a:extLst>
              </p:cNvPr>
              <p:cNvSpPr txBox="1"/>
              <p:nvPr/>
            </p:nvSpPr>
            <p:spPr>
              <a:xfrm>
                <a:off x="3007868" y="2637179"/>
                <a:ext cx="822723" cy="369332"/>
              </a:xfrm>
              <a:prstGeom prst="rect">
                <a:avLst/>
              </a:prstGeom>
              <a:noFill/>
            </p:spPr>
            <p:txBody>
              <a:bodyPr wrap="square">
                <a:spAutoFit/>
              </a:bodyPr>
              <a:lstStyle/>
              <a:p>
                <a:r>
                  <a:rPr lang="en-US" b="1" dirty="0" err="1">
                    <a:solidFill>
                      <a:srgbClr val="0070C0"/>
                    </a:solidFill>
                  </a:rPr>
                  <a:t>x</a:t>
                </a:r>
                <a:r>
                  <a:rPr lang="en-US" b="1" baseline="-25000" dirty="0" err="1">
                    <a:solidFill>
                      <a:srgbClr val="0070C0"/>
                    </a:solidFill>
                  </a:rPr>
                  <a:t>KBS</a:t>
                </a:r>
                <a:endParaRPr lang="en-US" dirty="0">
                  <a:solidFill>
                    <a:srgbClr val="0070C0"/>
                  </a:solidFill>
                </a:endParaRPr>
              </a:p>
            </p:txBody>
          </p:sp>
          <p:sp>
            <p:nvSpPr>
              <p:cNvPr id="1094" name="Oval 1093">
                <a:extLst>
                  <a:ext uri="{FF2B5EF4-FFF2-40B4-BE49-F238E27FC236}">
                    <a16:creationId xmlns:a16="http://schemas.microsoft.com/office/drawing/2014/main" id="{058ABCC8-C0ED-D25B-2B04-B2AAD0AABC22}"/>
                  </a:ext>
                </a:extLst>
              </p:cNvPr>
              <p:cNvSpPr/>
              <p:nvPr/>
            </p:nvSpPr>
            <p:spPr>
              <a:xfrm>
                <a:off x="2829770" y="2792497"/>
                <a:ext cx="101437" cy="14032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1094">
              <a:extLst>
                <a:ext uri="{FF2B5EF4-FFF2-40B4-BE49-F238E27FC236}">
                  <a16:creationId xmlns:a16="http://schemas.microsoft.com/office/drawing/2014/main" id="{3AF3CBD8-F855-4640-FE54-3763F3FEB28C}"/>
                </a:ext>
              </a:extLst>
            </p:cNvPr>
            <p:cNvGrpSpPr/>
            <p:nvPr/>
          </p:nvGrpSpPr>
          <p:grpSpPr>
            <a:xfrm>
              <a:off x="4569044" y="4329758"/>
              <a:ext cx="1000821" cy="369332"/>
              <a:chOff x="2829770" y="2637179"/>
              <a:chExt cx="1000821" cy="369332"/>
            </a:xfrm>
          </p:grpSpPr>
          <p:sp>
            <p:nvSpPr>
              <p:cNvPr id="1096" name="TextBox 1095">
                <a:extLst>
                  <a:ext uri="{FF2B5EF4-FFF2-40B4-BE49-F238E27FC236}">
                    <a16:creationId xmlns:a16="http://schemas.microsoft.com/office/drawing/2014/main" id="{992950E0-9F8C-CD7A-2EB9-0649842258F7}"/>
                  </a:ext>
                </a:extLst>
              </p:cNvPr>
              <p:cNvSpPr txBox="1"/>
              <p:nvPr/>
            </p:nvSpPr>
            <p:spPr>
              <a:xfrm>
                <a:off x="3007868" y="2637179"/>
                <a:ext cx="822723" cy="369332"/>
              </a:xfrm>
              <a:prstGeom prst="rect">
                <a:avLst/>
              </a:prstGeom>
              <a:noFill/>
            </p:spPr>
            <p:txBody>
              <a:bodyPr wrap="square">
                <a:spAutoFit/>
              </a:bodyPr>
              <a:lstStyle/>
              <a:p>
                <a:r>
                  <a:rPr lang="en-US" b="1" dirty="0" err="1">
                    <a:solidFill>
                      <a:srgbClr val="FF0000"/>
                    </a:solidFill>
                  </a:rPr>
                  <a:t>x</a:t>
                </a:r>
                <a:r>
                  <a:rPr lang="en-US" baseline="-25000" dirty="0" err="1">
                    <a:solidFill>
                      <a:srgbClr val="FF0000"/>
                    </a:solidFill>
                  </a:rPr>
                  <a:t>Sil</a:t>
                </a:r>
                <a:endParaRPr lang="en-US" dirty="0">
                  <a:solidFill>
                    <a:srgbClr val="FF0000"/>
                  </a:solidFill>
                </a:endParaRPr>
              </a:p>
            </p:txBody>
          </p:sp>
          <p:sp>
            <p:nvSpPr>
              <p:cNvPr id="1097" name="Oval 1096">
                <a:extLst>
                  <a:ext uri="{FF2B5EF4-FFF2-40B4-BE49-F238E27FC236}">
                    <a16:creationId xmlns:a16="http://schemas.microsoft.com/office/drawing/2014/main" id="{2D6548F4-9B12-882A-27C4-6764998253D7}"/>
                  </a:ext>
                </a:extLst>
              </p:cNvPr>
              <p:cNvSpPr/>
              <p:nvPr/>
            </p:nvSpPr>
            <p:spPr>
              <a:xfrm>
                <a:off x="2829770" y="2792497"/>
                <a:ext cx="101437" cy="1403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grpSp>
          <p:nvGrpSpPr>
            <p:cNvPr id="1098" name="Group 1097">
              <a:extLst>
                <a:ext uri="{FF2B5EF4-FFF2-40B4-BE49-F238E27FC236}">
                  <a16:creationId xmlns:a16="http://schemas.microsoft.com/office/drawing/2014/main" id="{D0EA38FE-6DD3-5763-CE72-120B00B88862}"/>
                </a:ext>
              </a:extLst>
            </p:cNvPr>
            <p:cNvGrpSpPr/>
            <p:nvPr/>
          </p:nvGrpSpPr>
          <p:grpSpPr>
            <a:xfrm>
              <a:off x="5726292" y="3806011"/>
              <a:ext cx="1000821" cy="369332"/>
              <a:chOff x="2829770" y="2637179"/>
              <a:chExt cx="1000821" cy="369332"/>
            </a:xfrm>
          </p:grpSpPr>
          <p:sp>
            <p:nvSpPr>
              <p:cNvPr id="1099" name="TextBox 1098">
                <a:extLst>
                  <a:ext uri="{FF2B5EF4-FFF2-40B4-BE49-F238E27FC236}">
                    <a16:creationId xmlns:a16="http://schemas.microsoft.com/office/drawing/2014/main" id="{8B06E92E-2D1F-9C19-3623-AB8F97351362}"/>
                  </a:ext>
                </a:extLst>
              </p:cNvPr>
              <p:cNvSpPr txBox="1"/>
              <p:nvPr/>
            </p:nvSpPr>
            <p:spPr>
              <a:xfrm>
                <a:off x="3007868" y="2637179"/>
                <a:ext cx="822723" cy="369332"/>
              </a:xfrm>
              <a:prstGeom prst="rect">
                <a:avLst/>
              </a:prstGeom>
              <a:noFill/>
            </p:spPr>
            <p:txBody>
              <a:bodyPr wrap="square">
                <a:spAutoFit/>
              </a:bodyPr>
              <a:lstStyle/>
              <a:p>
                <a:r>
                  <a:rPr lang="en-US" b="1" dirty="0" err="1">
                    <a:solidFill>
                      <a:srgbClr val="C00000"/>
                    </a:solidFill>
                  </a:rPr>
                  <a:t>x</a:t>
                </a:r>
                <a:r>
                  <a:rPr lang="en-US" b="1" baseline="-25000" dirty="0" err="1">
                    <a:solidFill>
                      <a:srgbClr val="C00000"/>
                    </a:solidFill>
                  </a:rPr>
                  <a:t>Lok</a:t>
                </a:r>
                <a:endParaRPr lang="en-US" dirty="0">
                  <a:solidFill>
                    <a:srgbClr val="C00000"/>
                  </a:solidFill>
                </a:endParaRPr>
              </a:p>
            </p:txBody>
          </p:sp>
          <p:sp>
            <p:nvSpPr>
              <p:cNvPr id="1100" name="Oval 1099">
                <a:extLst>
                  <a:ext uri="{FF2B5EF4-FFF2-40B4-BE49-F238E27FC236}">
                    <a16:creationId xmlns:a16="http://schemas.microsoft.com/office/drawing/2014/main" id="{FDDED0C5-9C1C-6A57-5047-9544F14FC32A}"/>
                  </a:ext>
                </a:extLst>
              </p:cNvPr>
              <p:cNvSpPr/>
              <p:nvPr/>
            </p:nvSpPr>
            <p:spPr>
              <a:xfrm>
                <a:off x="2829770" y="2792497"/>
                <a:ext cx="101437" cy="1403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grpSp>
          <p:nvGrpSpPr>
            <p:cNvPr id="1101" name="Group 1100">
              <a:extLst>
                <a:ext uri="{FF2B5EF4-FFF2-40B4-BE49-F238E27FC236}">
                  <a16:creationId xmlns:a16="http://schemas.microsoft.com/office/drawing/2014/main" id="{639DE47B-1605-1F73-8EA9-0594E1DA4E04}"/>
                </a:ext>
              </a:extLst>
            </p:cNvPr>
            <p:cNvGrpSpPr/>
            <p:nvPr/>
          </p:nvGrpSpPr>
          <p:grpSpPr>
            <a:xfrm>
              <a:off x="5984074" y="5115759"/>
              <a:ext cx="822723" cy="649288"/>
              <a:chOff x="2445322" y="2283536"/>
              <a:chExt cx="822723" cy="649288"/>
            </a:xfrm>
          </p:grpSpPr>
          <p:sp>
            <p:nvSpPr>
              <p:cNvPr id="1102" name="TextBox 1101">
                <a:extLst>
                  <a:ext uri="{FF2B5EF4-FFF2-40B4-BE49-F238E27FC236}">
                    <a16:creationId xmlns:a16="http://schemas.microsoft.com/office/drawing/2014/main" id="{0D6937B4-4BB6-0878-24FA-D7C0FFC2F570}"/>
                  </a:ext>
                </a:extLst>
              </p:cNvPr>
              <p:cNvSpPr txBox="1"/>
              <p:nvPr/>
            </p:nvSpPr>
            <p:spPr>
              <a:xfrm>
                <a:off x="2445322" y="2283536"/>
                <a:ext cx="822723" cy="369332"/>
              </a:xfrm>
              <a:prstGeom prst="rect">
                <a:avLst/>
              </a:prstGeom>
              <a:noFill/>
            </p:spPr>
            <p:txBody>
              <a:bodyPr wrap="square">
                <a:spAutoFit/>
              </a:bodyPr>
              <a:lstStyle/>
              <a:p>
                <a:r>
                  <a:rPr lang="en-US" b="1" dirty="0" err="1">
                    <a:effectLst>
                      <a:outerShdw blurRad="38100" dist="38100" dir="2700000" algn="tl">
                        <a:srgbClr val="000000">
                          <a:alpha val="43137"/>
                        </a:srgbClr>
                      </a:outerShdw>
                    </a:effectLst>
                  </a:rPr>
                  <a:t>X</a:t>
                </a:r>
                <a:r>
                  <a:rPr lang="en-US" baseline="-25000" dirty="0" err="1">
                    <a:effectLst>
                      <a:outerShdw blurRad="38100" dist="38100" dir="2700000" algn="tl">
                        <a:srgbClr val="000000">
                          <a:alpha val="43137"/>
                        </a:srgbClr>
                      </a:outerShdw>
                    </a:effectLst>
                  </a:rPr>
                  <a:t>b</a:t>
                </a:r>
                <a:r>
                  <a:rPr lang="en-US" baseline="-25000" dirty="0">
                    <a:effectLst>
                      <a:outerShdw blurRad="38100" dist="38100" dir="2700000" algn="tl">
                        <a:srgbClr val="000000">
                          <a:alpha val="43137"/>
                        </a:srgbClr>
                      </a:outerShdw>
                    </a:effectLst>
                  </a:rPr>
                  <a:t>-T</a:t>
                </a:r>
                <a:endParaRPr lang="en-US" dirty="0">
                  <a:effectLst>
                    <a:outerShdw blurRad="38100" dist="38100" dir="2700000" algn="tl">
                      <a:srgbClr val="000000">
                        <a:alpha val="43137"/>
                      </a:srgbClr>
                    </a:outerShdw>
                  </a:effectLst>
                </a:endParaRPr>
              </a:p>
            </p:txBody>
          </p:sp>
          <p:sp>
            <p:nvSpPr>
              <p:cNvPr id="1103" name="Oval 1102">
                <a:extLst>
                  <a:ext uri="{FF2B5EF4-FFF2-40B4-BE49-F238E27FC236}">
                    <a16:creationId xmlns:a16="http://schemas.microsoft.com/office/drawing/2014/main" id="{74E95AFB-F033-CAF1-48EA-8EA96E3258AF}"/>
                  </a:ext>
                </a:extLst>
              </p:cNvPr>
              <p:cNvSpPr/>
              <p:nvPr/>
            </p:nvSpPr>
            <p:spPr>
              <a:xfrm>
                <a:off x="2829770" y="2792497"/>
                <a:ext cx="101437" cy="140327"/>
              </a:xfrm>
              <a:prstGeom prst="ellipse">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nvGrpSpPr>
            <p:cNvPr id="1104" name="Group 1103">
              <a:extLst>
                <a:ext uri="{FF2B5EF4-FFF2-40B4-BE49-F238E27FC236}">
                  <a16:creationId xmlns:a16="http://schemas.microsoft.com/office/drawing/2014/main" id="{2D501579-4C9B-67FC-585F-A9D7DC045534}"/>
                </a:ext>
              </a:extLst>
            </p:cNvPr>
            <p:cNvGrpSpPr/>
            <p:nvPr/>
          </p:nvGrpSpPr>
          <p:grpSpPr>
            <a:xfrm>
              <a:off x="7449047" y="3429000"/>
              <a:ext cx="822723" cy="795778"/>
              <a:chOff x="3497487" y="2003699"/>
              <a:chExt cx="822723" cy="795778"/>
            </a:xfrm>
          </p:grpSpPr>
          <p:sp>
            <p:nvSpPr>
              <p:cNvPr id="1105" name="TextBox 1104">
                <a:extLst>
                  <a:ext uri="{FF2B5EF4-FFF2-40B4-BE49-F238E27FC236}">
                    <a16:creationId xmlns:a16="http://schemas.microsoft.com/office/drawing/2014/main" id="{59114C75-990A-B966-C6AA-D8F26E1F02FB}"/>
                  </a:ext>
                </a:extLst>
              </p:cNvPr>
              <p:cNvSpPr txBox="1"/>
              <p:nvPr/>
            </p:nvSpPr>
            <p:spPr>
              <a:xfrm>
                <a:off x="3497487" y="2003699"/>
                <a:ext cx="822723" cy="369332"/>
              </a:xfrm>
              <a:prstGeom prst="rect">
                <a:avLst/>
              </a:prstGeom>
              <a:noFill/>
            </p:spPr>
            <p:txBody>
              <a:bodyPr wrap="square">
                <a:spAutoFit/>
              </a:bodyPr>
              <a:lstStyle/>
              <a:p>
                <a:r>
                  <a:rPr lang="en-US" b="1" dirty="0" err="1">
                    <a:solidFill>
                      <a:srgbClr val="00B0F0"/>
                    </a:solidFill>
                    <a:effectLst>
                      <a:outerShdw blurRad="38100" dist="38100" dir="2700000" algn="tl">
                        <a:srgbClr val="000000">
                          <a:alpha val="43137"/>
                        </a:srgbClr>
                      </a:outerShdw>
                    </a:effectLst>
                  </a:rPr>
                  <a:t>x</a:t>
                </a:r>
                <a:r>
                  <a:rPr lang="en-US" b="1" baseline="-25000" dirty="0" err="1">
                    <a:solidFill>
                      <a:srgbClr val="00B0F0"/>
                    </a:solidFill>
                    <a:effectLst>
                      <a:outerShdw blurRad="38100" dist="38100" dir="2700000" algn="tl">
                        <a:srgbClr val="000000">
                          <a:alpha val="43137"/>
                        </a:srgbClr>
                      </a:outerShdw>
                    </a:effectLst>
                  </a:rPr>
                  <a:t>Moi</a:t>
                </a:r>
                <a:endParaRPr lang="en-US" dirty="0">
                  <a:solidFill>
                    <a:srgbClr val="00B0F0"/>
                  </a:solidFill>
                  <a:effectLst>
                    <a:outerShdw blurRad="38100" dist="38100" dir="2700000" algn="tl">
                      <a:srgbClr val="000000">
                        <a:alpha val="43137"/>
                      </a:srgbClr>
                    </a:outerShdw>
                  </a:effectLst>
                </a:endParaRPr>
              </a:p>
            </p:txBody>
          </p:sp>
          <p:sp>
            <p:nvSpPr>
              <p:cNvPr id="1106" name="Oval 1105">
                <a:extLst>
                  <a:ext uri="{FF2B5EF4-FFF2-40B4-BE49-F238E27FC236}">
                    <a16:creationId xmlns:a16="http://schemas.microsoft.com/office/drawing/2014/main" id="{A8EEFB72-8FC5-ABC4-7080-051065F9B779}"/>
                  </a:ext>
                </a:extLst>
              </p:cNvPr>
              <p:cNvSpPr/>
              <p:nvPr/>
            </p:nvSpPr>
            <p:spPr>
              <a:xfrm>
                <a:off x="3751944" y="2659150"/>
                <a:ext cx="101437" cy="140327"/>
              </a:xfrm>
              <a:prstGeom prst="ellipse">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ffectLst>
                    <a:outerShdw blurRad="38100" dist="38100" dir="2700000" algn="tl">
                      <a:srgbClr val="000000">
                        <a:alpha val="43137"/>
                      </a:srgbClr>
                    </a:outerShdw>
                  </a:effectLst>
                </a:endParaRPr>
              </a:p>
            </p:txBody>
          </p:sp>
        </p:grpSp>
        <p:grpSp>
          <p:nvGrpSpPr>
            <p:cNvPr id="1107" name="Group 1106">
              <a:extLst>
                <a:ext uri="{FF2B5EF4-FFF2-40B4-BE49-F238E27FC236}">
                  <a16:creationId xmlns:a16="http://schemas.microsoft.com/office/drawing/2014/main" id="{9A9AC483-5028-E4D9-1922-71EB8C8238D5}"/>
                </a:ext>
              </a:extLst>
            </p:cNvPr>
            <p:cNvGrpSpPr/>
            <p:nvPr/>
          </p:nvGrpSpPr>
          <p:grpSpPr>
            <a:xfrm>
              <a:off x="3554184" y="2038958"/>
              <a:ext cx="1000821" cy="369332"/>
              <a:chOff x="2829770" y="2637179"/>
              <a:chExt cx="1000821" cy="369332"/>
            </a:xfrm>
          </p:grpSpPr>
          <p:sp>
            <p:nvSpPr>
              <p:cNvPr id="1108" name="TextBox 1107">
                <a:extLst>
                  <a:ext uri="{FF2B5EF4-FFF2-40B4-BE49-F238E27FC236}">
                    <a16:creationId xmlns:a16="http://schemas.microsoft.com/office/drawing/2014/main" id="{24FE629A-F708-29B3-412C-0D05D4F18A66}"/>
                  </a:ext>
                </a:extLst>
              </p:cNvPr>
              <p:cNvSpPr txBox="1"/>
              <p:nvPr/>
            </p:nvSpPr>
            <p:spPr>
              <a:xfrm>
                <a:off x="3007868" y="2637179"/>
                <a:ext cx="822723" cy="369332"/>
              </a:xfrm>
              <a:prstGeom prst="rect">
                <a:avLst/>
              </a:prstGeom>
              <a:noFill/>
            </p:spPr>
            <p:txBody>
              <a:bodyPr wrap="square">
                <a:spAutoFit/>
              </a:bodyPr>
              <a:lstStyle/>
              <a:p>
                <a:r>
                  <a:rPr lang="en-US" b="1" dirty="0" err="1">
                    <a:solidFill>
                      <a:srgbClr val="00B050"/>
                    </a:solidFill>
                  </a:rPr>
                  <a:t>x</a:t>
                </a:r>
                <a:r>
                  <a:rPr lang="en-US" b="1" baseline="-25000" dirty="0" err="1">
                    <a:solidFill>
                      <a:srgbClr val="00B050"/>
                    </a:solidFill>
                  </a:rPr>
                  <a:t>Has</a:t>
                </a:r>
                <a:endParaRPr lang="en-US" dirty="0">
                  <a:solidFill>
                    <a:srgbClr val="00B050"/>
                  </a:solidFill>
                </a:endParaRPr>
              </a:p>
            </p:txBody>
          </p:sp>
          <p:sp>
            <p:nvSpPr>
              <p:cNvPr id="1109" name="Oval 1108">
                <a:extLst>
                  <a:ext uri="{FF2B5EF4-FFF2-40B4-BE49-F238E27FC236}">
                    <a16:creationId xmlns:a16="http://schemas.microsoft.com/office/drawing/2014/main" id="{C09988F2-2BFF-6EF5-76AA-343E88D381E1}"/>
                  </a:ext>
                </a:extLst>
              </p:cNvPr>
              <p:cNvSpPr/>
              <p:nvPr/>
            </p:nvSpPr>
            <p:spPr>
              <a:xfrm>
                <a:off x="2829770" y="2792497"/>
                <a:ext cx="101437" cy="1403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grpSp>
      <p:sp>
        <p:nvSpPr>
          <p:cNvPr id="1111" name="Rectangle 1110">
            <a:extLst>
              <a:ext uri="{FF2B5EF4-FFF2-40B4-BE49-F238E27FC236}">
                <a16:creationId xmlns:a16="http://schemas.microsoft.com/office/drawing/2014/main" id="{EC4C18C3-DA79-6B3F-7A33-800CFE0B1B8D}"/>
              </a:ext>
            </a:extLst>
          </p:cNvPr>
          <p:cNvSpPr/>
          <p:nvPr/>
        </p:nvSpPr>
        <p:spPr>
          <a:xfrm>
            <a:off x="10245326" y="5393982"/>
            <a:ext cx="438615" cy="1259058"/>
          </a:xfrm>
          <a:prstGeom prst="rect">
            <a:avLst/>
          </a:prstGeom>
          <a:solidFill>
            <a:srgbClr val="7030A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E1868A48-A4B1-BFFC-197B-A9A326EF8AD1}"/>
              </a:ext>
            </a:extLst>
          </p:cNvPr>
          <p:cNvSpPr/>
          <p:nvPr/>
        </p:nvSpPr>
        <p:spPr>
          <a:xfrm>
            <a:off x="11812578" y="4427037"/>
            <a:ext cx="462949" cy="469003"/>
          </a:xfrm>
          <a:prstGeom prst="rect">
            <a:avLst/>
          </a:prstGeom>
          <a:solidFill>
            <a:srgbClr val="00B05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ectangle 1112">
            <a:extLst>
              <a:ext uri="{FF2B5EF4-FFF2-40B4-BE49-F238E27FC236}">
                <a16:creationId xmlns:a16="http://schemas.microsoft.com/office/drawing/2014/main" id="{5CE8F238-B293-B482-01D8-3DF0157C697B}"/>
              </a:ext>
            </a:extLst>
          </p:cNvPr>
          <p:cNvSpPr/>
          <p:nvPr/>
        </p:nvSpPr>
        <p:spPr>
          <a:xfrm>
            <a:off x="11808851" y="5733820"/>
            <a:ext cx="438615" cy="444213"/>
          </a:xfrm>
          <a:prstGeom prst="rect">
            <a:avLst/>
          </a:prstGeom>
          <a:solidFill>
            <a:srgbClr val="7030A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7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ipe(left)">
                                      <p:cBhvr>
                                        <p:cTn id="15" dur="500"/>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91"/>
                                        </p:tgtEl>
                                        <p:attrNameLst>
                                          <p:attrName>style.visibility</p:attrName>
                                        </p:attrNameLst>
                                      </p:cBhvr>
                                      <p:to>
                                        <p:strVal val="visible"/>
                                      </p:to>
                                    </p:set>
                                    <p:anim calcmode="lin" valueType="num">
                                      <p:cBhvr additive="base">
                                        <p:cTn id="36" dur="500" fill="hold"/>
                                        <p:tgtEl>
                                          <p:spTgt spid="1091"/>
                                        </p:tgtEl>
                                        <p:attrNameLst>
                                          <p:attrName>ppt_x</p:attrName>
                                        </p:attrNameLst>
                                      </p:cBhvr>
                                      <p:tavLst>
                                        <p:tav tm="0">
                                          <p:val>
                                            <p:strVal val="#ppt_x"/>
                                          </p:val>
                                        </p:tav>
                                        <p:tav tm="100000">
                                          <p:val>
                                            <p:strVal val="#ppt_x"/>
                                          </p:val>
                                        </p:tav>
                                      </p:tavLst>
                                    </p:anim>
                                    <p:anim calcmode="lin" valueType="num">
                                      <p:cBhvr additive="base">
                                        <p:cTn id="37" dur="500" fill="hold"/>
                                        <p:tgtEl>
                                          <p:spTgt spid="1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87" grpId="0" animBg="1"/>
      <p:bldP spid="189" grpId="0" animBg="1"/>
      <p:bldP spid="191" grpId="0" animBg="1"/>
      <p:bldP spid="1091" grpId="0" animBg="1"/>
      <p:bldP spid="1111" grpId="0" animBg="1"/>
      <p:bldP spid="1112" grpId="0" animBg="1"/>
      <p:bldP spid="11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F8004F-40CD-0D5C-2AA1-213E8E4CA931}"/>
              </a:ext>
            </a:extLst>
          </p:cNvPr>
          <p:cNvGrpSpPr/>
          <p:nvPr/>
        </p:nvGrpSpPr>
        <p:grpSpPr>
          <a:xfrm>
            <a:off x="382465" y="843905"/>
            <a:ext cx="11683665" cy="2335654"/>
            <a:chOff x="243128" y="739402"/>
            <a:chExt cx="11683665" cy="2335654"/>
          </a:xfrm>
        </p:grpSpPr>
        <p:sp>
          <p:nvSpPr>
            <p:cNvPr id="3" name="TextBox 2"/>
            <p:cNvSpPr txBox="1"/>
            <p:nvPr/>
          </p:nvSpPr>
          <p:spPr>
            <a:xfrm>
              <a:off x="243128" y="1614842"/>
              <a:ext cx="682109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1. Create </a:t>
              </a:r>
              <a:r>
                <a:rPr lang="en-US" sz="3200" b="1" dirty="0">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&amp;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cs typeface="Times New Roman" panose="02020603050405020304" pitchFamily="18" charset="0"/>
                </a:rPr>
                <a:t>X</a:t>
              </a:r>
              <a:r>
                <a:rPr lang="en-US" sz="3200" dirty="0">
                  <a:latin typeface="Times New Roman" panose="02020603050405020304" pitchFamily="18" charset="0"/>
                  <a:cs typeface="Times New Roman" panose="02020603050405020304" pitchFamily="18" charset="0"/>
                </a:rPr>
                <a:t> from Geochem Data</a:t>
              </a:r>
            </a:p>
          </p:txBody>
        </p:sp>
        <p:pic>
          <p:nvPicPr>
            <p:cNvPr id="8" name="Picture 7">
              <a:extLst>
                <a:ext uri="{FF2B5EF4-FFF2-40B4-BE49-F238E27FC236}">
                  <a16:creationId xmlns:a16="http://schemas.microsoft.com/office/drawing/2014/main" id="{D38782FA-FC20-31EA-0EC9-19B0DBB49CB5}"/>
                </a:ext>
              </a:extLst>
            </p:cNvPr>
            <p:cNvPicPr>
              <a:picLocks noChangeAspect="1"/>
            </p:cNvPicPr>
            <p:nvPr/>
          </p:nvPicPr>
          <p:blipFill>
            <a:blip r:embed="rId2"/>
            <a:stretch>
              <a:fillRect/>
            </a:stretch>
          </p:blipFill>
          <p:spPr>
            <a:xfrm>
              <a:off x="7404063" y="739402"/>
              <a:ext cx="4522730" cy="2335654"/>
            </a:xfrm>
            <a:prstGeom prst="rect">
              <a:avLst/>
            </a:prstGeom>
          </p:spPr>
        </p:pic>
      </p:grpSp>
      <p:sp>
        <p:nvSpPr>
          <p:cNvPr id="173" name="TextBox 172"/>
          <p:cNvSpPr txBox="1"/>
          <p:nvPr/>
        </p:nvSpPr>
        <p:spPr>
          <a:xfrm>
            <a:off x="2107859" y="168800"/>
            <a:ext cx="7977890" cy="769441"/>
          </a:xfrm>
          <a:prstGeom prst="rect">
            <a:avLst/>
          </a:prstGeom>
          <a:noFill/>
        </p:spPr>
        <p:txBody>
          <a:bodyPr wrap="none" rtlCol="0">
            <a:sp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Summary: </a:t>
            </a:r>
            <a:r>
              <a:rPr lang="en-US" sz="4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Pathago</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-Brown PCA</a:t>
            </a:r>
          </a:p>
        </p:txBody>
      </p:sp>
      <p:grpSp>
        <p:nvGrpSpPr>
          <p:cNvPr id="28" name="Group 27">
            <a:extLst>
              <a:ext uri="{FF2B5EF4-FFF2-40B4-BE49-F238E27FC236}">
                <a16:creationId xmlns:a16="http://schemas.microsoft.com/office/drawing/2014/main" id="{A484632F-FB6A-4DC8-BDBE-A9CE75D52FF4}"/>
              </a:ext>
            </a:extLst>
          </p:cNvPr>
          <p:cNvGrpSpPr/>
          <p:nvPr/>
        </p:nvGrpSpPr>
        <p:grpSpPr>
          <a:xfrm>
            <a:off x="8072846" y="3459270"/>
            <a:ext cx="3942290" cy="442179"/>
            <a:chOff x="8072846" y="3459270"/>
            <a:chExt cx="3942290" cy="442179"/>
          </a:xfrm>
        </p:grpSpPr>
        <p:sp>
          <p:nvSpPr>
            <p:cNvPr id="22" name="TextBox 21">
              <a:extLst>
                <a:ext uri="{FF2B5EF4-FFF2-40B4-BE49-F238E27FC236}">
                  <a16:creationId xmlns:a16="http://schemas.microsoft.com/office/drawing/2014/main" id="{3A346498-E289-0036-CF80-32AF913EDB8E}"/>
                </a:ext>
              </a:extLst>
            </p:cNvPr>
            <p:cNvSpPr txBox="1"/>
            <p:nvPr/>
          </p:nvSpPr>
          <p:spPr>
            <a:xfrm>
              <a:off x="8072846" y="3459270"/>
              <a:ext cx="582211" cy="369332"/>
            </a:xfrm>
            <a:prstGeom prst="rect">
              <a:avLst/>
            </a:prstGeom>
            <a:noFill/>
          </p:spPr>
          <p:txBody>
            <a:bodyPr wrap="none" rtlCol="0">
              <a:spAutoFit/>
            </a:bodyPr>
            <a:lstStyle/>
            <a:p>
              <a:r>
                <a:rPr lang="en-US" b="1" dirty="0" err="1"/>
                <a:t>V</a:t>
              </a:r>
              <a:r>
                <a:rPr lang="en-US" b="1" baseline="-25000" dirty="0" err="1"/>
                <a:t>Loki</a:t>
              </a:r>
              <a:endParaRPr lang="en-US" b="1" dirty="0"/>
            </a:p>
          </p:txBody>
        </p:sp>
        <p:sp>
          <p:nvSpPr>
            <p:cNvPr id="23" name="TextBox 22">
              <a:extLst>
                <a:ext uri="{FF2B5EF4-FFF2-40B4-BE49-F238E27FC236}">
                  <a16:creationId xmlns:a16="http://schemas.microsoft.com/office/drawing/2014/main" id="{68062FCE-EC28-C5A4-9BC3-EEEA51FAE83D}"/>
                </a:ext>
              </a:extLst>
            </p:cNvPr>
            <p:cNvSpPr txBox="1"/>
            <p:nvPr/>
          </p:nvSpPr>
          <p:spPr>
            <a:xfrm>
              <a:off x="8813075" y="3480650"/>
              <a:ext cx="577402" cy="369332"/>
            </a:xfrm>
            <a:prstGeom prst="rect">
              <a:avLst/>
            </a:prstGeom>
            <a:noFill/>
          </p:spPr>
          <p:txBody>
            <a:bodyPr wrap="none" rtlCol="0">
              <a:spAutoFit/>
            </a:bodyPr>
            <a:lstStyle/>
            <a:p>
              <a:r>
                <a:rPr lang="en-US" b="1" dirty="0" err="1"/>
                <a:t>V</a:t>
              </a:r>
              <a:r>
                <a:rPr lang="en-US" b="1" baseline="-25000" dirty="0" err="1"/>
                <a:t>Moi</a:t>
              </a:r>
              <a:endParaRPr lang="en-US" b="1" dirty="0"/>
            </a:p>
          </p:txBody>
        </p:sp>
        <p:sp>
          <p:nvSpPr>
            <p:cNvPr id="24" name="TextBox 23">
              <a:extLst>
                <a:ext uri="{FF2B5EF4-FFF2-40B4-BE49-F238E27FC236}">
                  <a16:creationId xmlns:a16="http://schemas.microsoft.com/office/drawing/2014/main" id="{E1102B9E-0499-7D09-61F9-A951AF8BDB7E}"/>
                </a:ext>
              </a:extLst>
            </p:cNvPr>
            <p:cNvSpPr txBox="1"/>
            <p:nvPr/>
          </p:nvSpPr>
          <p:spPr>
            <a:xfrm>
              <a:off x="9553304" y="3502030"/>
              <a:ext cx="554960" cy="369332"/>
            </a:xfrm>
            <a:prstGeom prst="rect">
              <a:avLst/>
            </a:prstGeom>
            <a:noFill/>
          </p:spPr>
          <p:txBody>
            <a:bodyPr wrap="none" rtlCol="0">
              <a:spAutoFit/>
            </a:bodyPr>
            <a:lstStyle/>
            <a:p>
              <a:r>
                <a:rPr lang="en-US" b="1" dirty="0" err="1"/>
                <a:t>V</a:t>
              </a:r>
              <a:r>
                <a:rPr lang="en-US" b="1" baseline="-25000" dirty="0" err="1"/>
                <a:t>Has</a:t>
              </a:r>
              <a:endParaRPr lang="en-US" b="1" dirty="0"/>
            </a:p>
          </p:txBody>
        </p:sp>
        <p:sp>
          <p:nvSpPr>
            <p:cNvPr id="25" name="TextBox 24">
              <a:extLst>
                <a:ext uri="{FF2B5EF4-FFF2-40B4-BE49-F238E27FC236}">
                  <a16:creationId xmlns:a16="http://schemas.microsoft.com/office/drawing/2014/main" id="{AB8F640A-4E3F-F937-9025-71ACD05F4391}"/>
                </a:ext>
              </a:extLst>
            </p:cNvPr>
            <p:cNvSpPr txBox="1"/>
            <p:nvPr/>
          </p:nvSpPr>
          <p:spPr>
            <a:xfrm>
              <a:off x="10293533" y="3523410"/>
              <a:ext cx="527709" cy="369332"/>
            </a:xfrm>
            <a:prstGeom prst="rect">
              <a:avLst/>
            </a:prstGeom>
            <a:noFill/>
          </p:spPr>
          <p:txBody>
            <a:bodyPr wrap="none" rtlCol="0">
              <a:spAutoFit/>
            </a:bodyPr>
            <a:lstStyle/>
            <a:p>
              <a:r>
                <a:rPr lang="en-US" b="1" dirty="0" err="1"/>
                <a:t>V</a:t>
              </a:r>
              <a:r>
                <a:rPr lang="en-US" b="1" baseline="-25000" dirty="0" err="1"/>
                <a:t>b</a:t>
              </a:r>
              <a:r>
                <a:rPr lang="en-US" b="1" baseline="-25000" dirty="0"/>
                <a:t>-T</a:t>
              </a:r>
              <a:endParaRPr lang="en-US" b="1" dirty="0"/>
            </a:p>
          </p:txBody>
        </p:sp>
        <p:sp>
          <p:nvSpPr>
            <p:cNvPr id="26" name="TextBox 25">
              <a:extLst>
                <a:ext uri="{FF2B5EF4-FFF2-40B4-BE49-F238E27FC236}">
                  <a16:creationId xmlns:a16="http://schemas.microsoft.com/office/drawing/2014/main" id="{74324F46-6B5C-6007-D96C-9486486C487D}"/>
                </a:ext>
              </a:extLst>
            </p:cNvPr>
            <p:cNvSpPr txBox="1"/>
            <p:nvPr/>
          </p:nvSpPr>
          <p:spPr>
            <a:xfrm>
              <a:off x="10863946" y="3532117"/>
              <a:ext cx="564578" cy="369332"/>
            </a:xfrm>
            <a:prstGeom prst="rect">
              <a:avLst/>
            </a:prstGeom>
            <a:noFill/>
          </p:spPr>
          <p:txBody>
            <a:bodyPr wrap="none" rtlCol="0">
              <a:spAutoFit/>
            </a:bodyPr>
            <a:lstStyle/>
            <a:p>
              <a:r>
                <a:rPr lang="en-US" b="1" dirty="0"/>
                <a:t>V</a:t>
              </a:r>
              <a:r>
                <a:rPr lang="en-US" b="1" baseline="-25000" dirty="0"/>
                <a:t>KBS</a:t>
              </a:r>
              <a:endParaRPr lang="en-US" b="1" dirty="0"/>
            </a:p>
          </p:txBody>
        </p:sp>
        <p:sp>
          <p:nvSpPr>
            <p:cNvPr id="27" name="TextBox 26">
              <a:extLst>
                <a:ext uri="{FF2B5EF4-FFF2-40B4-BE49-F238E27FC236}">
                  <a16:creationId xmlns:a16="http://schemas.microsoft.com/office/drawing/2014/main" id="{D0B095CF-BA40-2367-03C8-7665CE562575}"/>
                </a:ext>
              </a:extLst>
            </p:cNvPr>
            <p:cNvSpPr txBox="1"/>
            <p:nvPr/>
          </p:nvSpPr>
          <p:spPr>
            <a:xfrm>
              <a:off x="11463575" y="3526676"/>
              <a:ext cx="551561" cy="369332"/>
            </a:xfrm>
            <a:prstGeom prst="rect">
              <a:avLst/>
            </a:prstGeom>
            <a:noFill/>
          </p:spPr>
          <p:txBody>
            <a:bodyPr wrap="none" rtlCol="0">
              <a:spAutoFit/>
            </a:bodyPr>
            <a:lstStyle/>
            <a:p>
              <a:r>
                <a:rPr lang="en-US" b="1" dirty="0" err="1"/>
                <a:t>V</a:t>
              </a:r>
              <a:r>
                <a:rPr lang="en-US" b="1" baseline="-25000" dirty="0" err="1"/>
                <a:t>Silo</a:t>
              </a:r>
              <a:endParaRPr lang="en-US" b="1" dirty="0"/>
            </a:p>
          </p:txBody>
        </p:sp>
      </p:grpSp>
      <p:grpSp>
        <p:nvGrpSpPr>
          <p:cNvPr id="30" name="Group 29">
            <a:extLst>
              <a:ext uri="{FF2B5EF4-FFF2-40B4-BE49-F238E27FC236}">
                <a16:creationId xmlns:a16="http://schemas.microsoft.com/office/drawing/2014/main" id="{8295D1C0-6C9C-F86D-62A1-1E2B486ADA1B}"/>
              </a:ext>
            </a:extLst>
          </p:cNvPr>
          <p:cNvGrpSpPr/>
          <p:nvPr/>
        </p:nvGrpSpPr>
        <p:grpSpPr>
          <a:xfrm>
            <a:off x="382465" y="2461152"/>
            <a:ext cx="6815452" cy="2240662"/>
            <a:chOff x="382465" y="2461152"/>
            <a:chExt cx="6815452" cy="2240662"/>
          </a:xfrm>
        </p:grpSpPr>
        <p:sp>
          <p:nvSpPr>
            <p:cNvPr id="11" name="TextBox 10">
              <a:extLst>
                <a:ext uri="{FF2B5EF4-FFF2-40B4-BE49-F238E27FC236}">
                  <a16:creationId xmlns:a16="http://schemas.microsoft.com/office/drawing/2014/main" id="{288CACCA-10DB-B339-D855-EB19EB1AEFC3}"/>
                </a:ext>
              </a:extLst>
            </p:cNvPr>
            <p:cNvSpPr txBox="1"/>
            <p:nvPr/>
          </p:nvSpPr>
          <p:spPr>
            <a:xfrm>
              <a:off x="382465" y="3459270"/>
              <a:ext cx="354193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V D</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eig</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cs typeface="Times New Roman" panose="02020603050405020304" pitchFamily="18" charset="0"/>
                </a:rPr>
                <a:t>X)</a:t>
              </a:r>
              <a:endParaRPr lang="en-US" sz="3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17C1237-42E3-D10B-235D-D8C5B5C8259E}"/>
                </a:ext>
              </a:extLst>
            </p:cNvPr>
            <p:cNvPicPr>
              <a:picLocks noChangeAspect="1"/>
            </p:cNvPicPr>
            <p:nvPr/>
          </p:nvPicPr>
          <p:blipFill>
            <a:blip r:embed="rId3"/>
            <a:stretch>
              <a:fillRect/>
            </a:stretch>
          </p:blipFill>
          <p:spPr>
            <a:xfrm>
              <a:off x="5263947" y="3179559"/>
              <a:ext cx="1933970" cy="1350976"/>
            </a:xfrm>
            <a:prstGeom prst="rect">
              <a:avLst/>
            </a:prstGeom>
          </p:spPr>
        </p:pic>
        <p:grpSp>
          <p:nvGrpSpPr>
            <p:cNvPr id="14" name="Group 13">
              <a:extLst>
                <a:ext uri="{FF2B5EF4-FFF2-40B4-BE49-F238E27FC236}">
                  <a16:creationId xmlns:a16="http://schemas.microsoft.com/office/drawing/2014/main" id="{8BC441CC-1199-21EF-F5B6-91DC3B906E6F}"/>
                </a:ext>
              </a:extLst>
            </p:cNvPr>
            <p:cNvGrpSpPr/>
            <p:nvPr/>
          </p:nvGrpSpPr>
          <p:grpSpPr>
            <a:xfrm>
              <a:off x="4179312" y="2763685"/>
              <a:ext cx="1057555" cy="1938129"/>
              <a:chOff x="4582987" y="4104229"/>
              <a:chExt cx="2013218" cy="2758597"/>
            </a:xfrm>
          </p:grpSpPr>
          <p:grpSp>
            <p:nvGrpSpPr>
              <p:cNvPr id="15" name="Group 14">
                <a:extLst>
                  <a:ext uri="{FF2B5EF4-FFF2-40B4-BE49-F238E27FC236}">
                    <a16:creationId xmlns:a16="http://schemas.microsoft.com/office/drawing/2014/main" id="{8537A0C0-04E2-77D8-F472-4A2834F99DFE}"/>
                  </a:ext>
                </a:extLst>
              </p:cNvPr>
              <p:cNvGrpSpPr/>
              <p:nvPr/>
            </p:nvGrpSpPr>
            <p:grpSpPr>
              <a:xfrm>
                <a:off x="4582987" y="4104229"/>
                <a:ext cx="2013218" cy="2758597"/>
                <a:chOff x="4582987" y="4104229"/>
                <a:chExt cx="2013218" cy="2758597"/>
              </a:xfrm>
            </p:grpSpPr>
            <p:pic>
              <p:nvPicPr>
                <p:cNvPr id="17" name="Picture 16">
                  <a:extLst>
                    <a:ext uri="{FF2B5EF4-FFF2-40B4-BE49-F238E27FC236}">
                      <a16:creationId xmlns:a16="http://schemas.microsoft.com/office/drawing/2014/main" id="{AEC80D13-A9CF-897E-57E2-9518F5B83465}"/>
                    </a:ext>
                  </a:extLst>
                </p:cNvPr>
                <p:cNvPicPr>
                  <a:picLocks noChangeAspect="1"/>
                </p:cNvPicPr>
                <p:nvPr/>
              </p:nvPicPr>
              <p:blipFill>
                <a:blip r:embed="rId4"/>
                <a:stretch>
                  <a:fillRect/>
                </a:stretch>
              </p:blipFill>
              <p:spPr>
                <a:xfrm rot="5400000">
                  <a:off x="4231831" y="4531584"/>
                  <a:ext cx="2590593" cy="1888282"/>
                </a:xfrm>
                <a:prstGeom prst="rect">
                  <a:avLst/>
                </a:prstGeom>
              </p:spPr>
            </p:pic>
            <p:grpSp>
              <p:nvGrpSpPr>
                <p:cNvPr id="18" name="Group 17">
                  <a:extLst>
                    <a:ext uri="{FF2B5EF4-FFF2-40B4-BE49-F238E27FC236}">
                      <a16:creationId xmlns:a16="http://schemas.microsoft.com/office/drawing/2014/main" id="{14831741-474B-86D8-2A37-081556679240}"/>
                    </a:ext>
                  </a:extLst>
                </p:cNvPr>
                <p:cNvGrpSpPr/>
                <p:nvPr/>
              </p:nvGrpSpPr>
              <p:grpSpPr>
                <a:xfrm>
                  <a:off x="4596871" y="4104229"/>
                  <a:ext cx="1999334" cy="2758597"/>
                  <a:chOff x="4596871" y="4104229"/>
                  <a:chExt cx="1999334" cy="2758597"/>
                </a:xfrm>
              </p:grpSpPr>
              <p:sp>
                <p:nvSpPr>
                  <p:cNvPr id="19" name="Rectangle 18">
                    <a:extLst>
                      <a:ext uri="{FF2B5EF4-FFF2-40B4-BE49-F238E27FC236}">
                        <a16:creationId xmlns:a16="http://schemas.microsoft.com/office/drawing/2014/main" id="{0CB3DBC2-CB53-23D4-8E1E-16DD400A427E}"/>
                      </a:ext>
                    </a:extLst>
                  </p:cNvPr>
                  <p:cNvSpPr/>
                  <p:nvPr/>
                </p:nvSpPr>
                <p:spPr>
                  <a:xfrm>
                    <a:off x="4732439" y="4104229"/>
                    <a:ext cx="1700732" cy="192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1A86E1-DD9E-5C6C-B1F8-FF6C0C86B6FB}"/>
                      </a:ext>
                    </a:extLst>
                  </p:cNvPr>
                  <p:cNvSpPr/>
                  <p:nvPr/>
                </p:nvSpPr>
                <p:spPr>
                  <a:xfrm>
                    <a:off x="4596871" y="4336523"/>
                    <a:ext cx="326068" cy="2526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0771757-2FDC-AA63-1AC1-88D2C2449058}"/>
                      </a:ext>
                    </a:extLst>
                  </p:cNvPr>
                  <p:cNvSpPr/>
                  <p:nvPr/>
                </p:nvSpPr>
                <p:spPr>
                  <a:xfrm>
                    <a:off x="6270137" y="4263521"/>
                    <a:ext cx="326068" cy="2526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a:extLst>
                  <a:ext uri="{FF2B5EF4-FFF2-40B4-BE49-F238E27FC236}">
                    <a16:creationId xmlns:a16="http://schemas.microsoft.com/office/drawing/2014/main" id="{195A0D98-ED68-13E4-1B02-EC10032DF536}"/>
                  </a:ext>
                </a:extLst>
              </p:cNvPr>
              <p:cNvSpPr/>
              <p:nvPr/>
            </p:nvSpPr>
            <p:spPr>
              <a:xfrm>
                <a:off x="4953000" y="4373235"/>
                <a:ext cx="1314450" cy="23179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A2C2811E-0021-7C9F-E91A-AD1C9C7FD3E7}"/>
                </a:ext>
              </a:extLst>
            </p:cNvPr>
            <p:cNvSpPr txBox="1"/>
            <p:nvPr/>
          </p:nvSpPr>
          <p:spPr>
            <a:xfrm>
              <a:off x="4430223" y="2461152"/>
              <a:ext cx="577402" cy="369332"/>
            </a:xfrm>
            <a:prstGeom prst="rect">
              <a:avLst/>
            </a:prstGeom>
            <a:noFill/>
          </p:spPr>
          <p:txBody>
            <a:bodyPr wrap="none" rtlCol="0">
              <a:spAutoFit/>
            </a:bodyPr>
            <a:lstStyle/>
            <a:p>
              <a:r>
                <a:rPr lang="en-US" b="1" dirty="0" err="1"/>
                <a:t>V</a:t>
              </a:r>
              <a:r>
                <a:rPr lang="en-US" b="1" baseline="-25000" dirty="0" err="1"/>
                <a:t>Moi</a:t>
              </a:r>
              <a:endParaRPr lang="en-US" b="1" dirty="0"/>
            </a:p>
          </p:txBody>
        </p:sp>
      </p:grpSp>
      <p:pic>
        <p:nvPicPr>
          <p:cNvPr id="45" name="Picture 44">
            <a:extLst>
              <a:ext uri="{FF2B5EF4-FFF2-40B4-BE49-F238E27FC236}">
                <a16:creationId xmlns:a16="http://schemas.microsoft.com/office/drawing/2014/main" id="{417CA12F-8C4C-E822-DC0F-A0D7BFBACF54}"/>
              </a:ext>
            </a:extLst>
          </p:cNvPr>
          <p:cNvPicPr>
            <a:picLocks noChangeAspect="1"/>
          </p:cNvPicPr>
          <p:nvPr/>
        </p:nvPicPr>
        <p:blipFill>
          <a:blip r:embed="rId5"/>
          <a:stretch>
            <a:fillRect/>
          </a:stretch>
        </p:blipFill>
        <p:spPr>
          <a:xfrm>
            <a:off x="9487684" y="4496884"/>
            <a:ext cx="971686" cy="2248214"/>
          </a:xfrm>
          <a:prstGeom prst="rect">
            <a:avLst/>
          </a:prstGeom>
        </p:spPr>
      </p:pic>
      <p:grpSp>
        <p:nvGrpSpPr>
          <p:cNvPr id="49" name="Group 48">
            <a:extLst>
              <a:ext uri="{FF2B5EF4-FFF2-40B4-BE49-F238E27FC236}">
                <a16:creationId xmlns:a16="http://schemas.microsoft.com/office/drawing/2014/main" id="{505F2FF5-07CF-AB8E-89DC-22B1EFD62017}"/>
              </a:ext>
            </a:extLst>
          </p:cNvPr>
          <p:cNvGrpSpPr/>
          <p:nvPr/>
        </p:nvGrpSpPr>
        <p:grpSpPr>
          <a:xfrm>
            <a:off x="6185964" y="4512699"/>
            <a:ext cx="2460223" cy="2248214"/>
            <a:chOff x="6194834" y="3883398"/>
            <a:chExt cx="4101285" cy="3221871"/>
          </a:xfrm>
        </p:grpSpPr>
        <p:pic>
          <p:nvPicPr>
            <p:cNvPr id="47" name="Picture 46">
              <a:extLst>
                <a:ext uri="{FF2B5EF4-FFF2-40B4-BE49-F238E27FC236}">
                  <a16:creationId xmlns:a16="http://schemas.microsoft.com/office/drawing/2014/main" id="{5139B4FD-8DF3-D03C-2017-3F47CF88AF73}"/>
                </a:ext>
              </a:extLst>
            </p:cNvPr>
            <p:cNvPicPr>
              <a:picLocks noChangeAspect="1"/>
            </p:cNvPicPr>
            <p:nvPr/>
          </p:nvPicPr>
          <p:blipFill>
            <a:blip r:embed="rId6"/>
            <a:stretch>
              <a:fillRect/>
            </a:stretch>
          </p:blipFill>
          <p:spPr>
            <a:xfrm>
              <a:off x="6194834" y="4108313"/>
              <a:ext cx="3784888" cy="2996956"/>
            </a:xfrm>
            <a:prstGeom prst="rect">
              <a:avLst/>
            </a:prstGeom>
          </p:spPr>
        </p:pic>
        <p:sp>
          <p:nvSpPr>
            <p:cNvPr id="48" name="Freeform: Shape 47">
              <a:extLst>
                <a:ext uri="{FF2B5EF4-FFF2-40B4-BE49-F238E27FC236}">
                  <a16:creationId xmlns:a16="http://schemas.microsoft.com/office/drawing/2014/main" id="{F8EA5736-8F3E-0406-BA75-CEE8825DE598}"/>
                </a:ext>
              </a:extLst>
            </p:cNvPr>
            <p:cNvSpPr/>
            <p:nvPr/>
          </p:nvSpPr>
          <p:spPr>
            <a:xfrm>
              <a:off x="7151052" y="3883398"/>
              <a:ext cx="3145067" cy="2817909"/>
            </a:xfrm>
            <a:custGeom>
              <a:avLst/>
              <a:gdLst>
                <a:gd name="connsiteX0" fmla="*/ 2711405 w 3145067"/>
                <a:gd name="connsiteY0" fmla="*/ 1067425 h 2817909"/>
                <a:gd name="connsiteX1" fmla="*/ 2476274 w 3145067"/>
                <a:gd name="connsiteY1" fmla="*/ 910671 h 2817909"/>
                <a:gd name="connsiteX2" fmla="*/ 1783942 w 3145067"/>
                <a:gd name="connsiteY2" fmla="*/ 714728 h 2817909"/>
                <a:gd name="connsiteX3" fmla="*/ 869542 w 3145067"/>
                <a:gd name="connsiteY3" fmla="*/ 766979 h 2817909"/>
                <a:gd name="connsiteX4" fmla="*/ 255588 w 3145067"/>
                <a:gd name="connsiteY4" fmla="*/ 740853 h 2817909"/>
                <a:gd name="connsiteX5" fmla="*/ 190274 w 3145067"/>
                <a:gd name="connsiteY5" fmla="*/ 675539 h 2817909"/>
                <a:gd name="connsiteX6" fmla="*/ 124959 w 3145067"/>
                <a:gd name="connsiteY6" fmla="*/ 296716 h 2817909"/>
                <a:gd name="connsiteX7" fmla="*/ 216399 w 3145067"/>
                <a:gd name="connsiteY7" fmla="*/ 153025 h 2817909"/>
                <a:gd name="connsiteX8" fmla="*/ 2698342 w 3145067"/>
                <a:gd name="connsiteY8" fmla="*/ 113836 h 2817909"/>
                <a:gd name="connsiteX9" fmla="*/ 3142479 w 3145067"/>
                <a:gd name="connsiteY9" fmla="*/ 1733631 h 2817909"/>
                <a:gd name="connsiteX10" fmla="*/ 2868159 w 3145067"/>
                <a:gd name="connsiteY10" fmla="*/ 2791722 h 2817909"/>
                <a:gd name="connsiteX11" fmla="*/ 2593839 w 3145067"/>
                <a:gd name="connsiteY11" fmla="*/ 2373711 h 2817909"/>
                <a:gd name="connsiteX12" fmla="*/ 2489337 w 3145067"/>
                <a:gd name="connsiteY12" fmla="*/ 1054362 h 2817909"/>
                <a:gd name="connsiteX13" fmla="*/ 2489337 w 3145067"/>
                <a:gd name="connsiteY13" fmla="*/ 1054362 h 2817909"/>
                <a:gd name="connsiteX14" fmla="*/ 1862319 w 3145067"/>
                <a:gd name="connsiteY14" fmla="*/ 675539 h 281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5067" h="2817909">
                  <a:moveTo>
                    <a:pt x="2711405" y="1067425"/>
                  </a:moveTo>
                  <a:cubicBezTo>
                    <a:pt x="2671128" y="1018439"/>
                    <a:pt x="2630851" y="969454"/>
                    <a:pt x="2476274" y="910671"/>
                  </a:cubicBezTo>
                  <a:cubicBezTo>
                    <a:pt x="2321697" y="851888"/>
                    <a:pt x="2051731" y="738677"/>
                    <a:pt x="1783942" y="714728"/>
                  </a:cubicBezTo>
                  <a:cubicBezTo>
                    <a:pt x="1516153" y="690779"/>
                    <a:pt x="1124268" y="762625"/>
                    <a:pt x="869542" y="766979"/>
                  </a:cubicBezTo>
                  <a:cubicBezTo>
                    <a:pt x="614816" y="771333"/>
                    <a:pt x="368799" y="756093"/>
                    <a:pt x="255588" y="740853"/>
                  </a:cubicBezTo>
                  <a:cubicBezTo>
                    <a:pt x="142377" y="725613"/>
                    <a:pt x="212046" y="749562"/>
                    <a:pt x="190274" y="675539"/>
                  </a:cubicBezTo>
                  <a:cubicBezTo>
                    <a:pt x="168502" y="601516"/>
                    <a:pt x="120605" y="383802"/>
                    <a:pt x="124959" y="296716"/>
                  </a:cubicBezTo>
                  <a:cubicBezTo>
                    <a:pt x="129313" y="209630"/>
                    <a:pt x="-212498" y="183505"/>
                    <a:pt x="216399" y="153025"/>
                  </a:cubicBezTo>
                  <a:cubicBezTo>
                    <a:pt x="645296" y="122545"/>
                    <a:pt x="2210662" y="-149598"/>
                    <a:pt x="2698342" y="113836"/>
                  </a:cubicBezTo>
                  <a:cubicBezTo>
                    <a:pt x="3186022" y="377270"/>
                    <a:pt x="3114176" y="1287317"/>
                    <a:pt x="3142479" y="1733631"/>
                  </a:cubicBezTo>
                  <a:cubicBezTo>
                    <a:pt x="3170782" y="2179945"/>
                    <a:pt x="2959599" y="2685042"/>
                    <a:pt x="2868159" y="2791722"/>
                  </a:cubicBezTo>
                  <a:cubicBezTo>
                    <a:pt x="2776719" y="2898402"/>
                    <a:pt x="2656976" y="2663271"/>
                    <a:pt x="2593839" y="2373711"/>
                  </a:cubicBezTo>
                  <a:cubicBezTo>
                    <a:pt x="2530702" y="2084151"/>
                    <a:pt x="2489337" y="1054362"/>
                    <a:pt x="2489337" y="1054362"/>
                  </a:cubicBezTo>
                  <a:lnTo>
                    <a:pt x="2489337" y="1054362"/>
                  </a:lnTo>
                  <a:lnTo>
                    <a:pt x="1862319" y="675539"/>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F678BF9-F68C-5126-4D44-23114E6A8DB8}"/>
              </a:ext>
            </a:extLst>
          </p:cNvPr>
          <p:cNvGrpSpPr/>
          <p:nvPr/>
        </p:nvGrpSpPr>
        <p:grpSpPr>
          <a:xfrm>
            <a:off x="385288" y="4772700"/>
            <a:ext cx="5059878" cy="1094939"/>
            <a:chOff x="385288" y="4772700"/>
            <a:chExt cx="5059878" cy="1094939"/>
          </a:xfrm>
        </p:grpSpPr>
        <p:sp>
          <p:nvSpPr>
            <p:cNvPr id="32" name="TextBox 31">
              <a:extLst>
                <a:ext uri="{FF2B5EF4-FFF2-40B4-BE49-F238E27FC236}">
                  <a16:creationId xmlns:a16="http://schemas.microsoft.com/office/drawing/2014/main" id="{86A75C25-0D28-D405-68DF-29528C86581C}"/>
                </a:ext>
              </a:extLst>
            </p:cNvPr>
            <p:cNvSpPr txBox="1"/>
            <p:nvPr/>
          </p:nvSpPr>
          <p:spPr>
            <a:xfrm>
              <a:off x="385288" y="4772700"/>
              <a:ext cx="373692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3. Project </a:t>
              </a:r>
              <a:r>
                <a:rPr lang="en-US" sz="3200" b="1" dirty="0">
                  <a:latin typeface="Times New Roman" panose="02020603050405020304" pitchFamily="18" charset="0"/>
                  <a:cs typeface="Times New Roman" panose="02020603050405020304" pitchFamily="18" charset="0"/>
                </a:rPr>
                <a:t>x</a:t>
              </a:r>
              <a:r>
                <a:rPr lang="en-US" sz="3200" b="1" baseline="-25000" dirty="0">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onto PCs</a:t>
              </a:r>
            </a:p>
          </p:txBody>
        </p:sp>
        <p:sp>
          <p:nvSpPr>
            <p:cNvPr id="50" name="TextBox 49">
              <a:extLst>
                <a:ext uri="{FF2B5EF4-FFF2-40B4-BE49-F238E27FC236}">
                  <a16:creationId xmlns:a16="http://schemas.microsoft.com/office/drawing/2014/main" id="{25C5EBE2-C163-E91A-8B79-9141BC24B930}"/>
                </a:ext>
              </a:extLst>
            </p:cNvPr>
            <p:cNvSpPr txBox="1"/>
            <p:nvPr/>
          </p:nvSpPr>
          <p:spPr>
            <a:xfrm>
              <a:off x="655072" y="5405974"/>
              <a:ext cx="479009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(PC1∙</a:t>
              </a:r>
              <a:r>
                <a:rPr lang="en-US" sz="2400" b="1" dirty="0">
                  <a:latin typeface="Times New Roman" panose="02020603050405020304" pitchFamily="18" charset="0"/>
                  <a:cs typeface="Times New Roman" panose="02020603050405020304" pitchFamily="18" charset="0"/>
                </a:rPr>
                <a:t>x</a:t>
              </a:r>
              <a:r>
                <a:rPr lang="en-US" sz="2400" b="1" baseline="-25000"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PC2∙</a:t>
              </a:r>
              <a:r>
                <a:rPr lang="en-US" sz="2400" b="1" dirty="0">
                  <a:latin typeface="Times New Roman" panose="02020603050405020304" pitchFamily="18" charset="0"/>
                  <a:cs typeface="Times New Roman" panose="02020603050405020304" pitchFamily="18" charset="0"/>
                </a:rPr>
                <a:t>x</a:t>
              </a:r>
              <a:r>
                <a:rPr lang="en-US" sz="2400" b="1" baseline="-25000"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PC3∙</a:t>
              </a:r>
              <a:r>
                <a:rPr lang="en-US" sz="2400" b="1" dirty="0">
                  <a:latin typeface="Times New Roman" panose="02020603050405020304" pitchFamily="18" charset="0"/>
                  <a:cs typeface="Times New Roman" panose="02020603050405020304" pitchFamily="18" charset="0"/>
                </a:rPr>
                <a:t>x</a:t>
              </a:r>
              <a:r>
                <a:rPr lang="en-US" sz="2400" b="1" baseline="-25000" dirty="0">
                  <a:latin typeface="Times New Roman" panose="02020603050405020304" pitchFamily="18" charset="0"/>
                  <a:cs typeface="Times New Roman" panose="02020603050405020304" pitchFamily="18" charset="0"/>
                </a:rPr>
                <a:t>i </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grpSp>
        <p:nvGrpSpPr>
          <p:cNvPr id="57" name="Group 56">
            <a:extLst>
              <a:ext uri="{FF2B5EF4-FFF2-40B4-BE49-F238E27FC236}">
                <a16:creationId xmlns:a16="http://schemas.microsoft.com/office/drawing/2014/main" id="{54EBBAA6-13BF-E91F-8768-76D906D09CC5}"/>
              </a:ext>
            </a:extLst>
          </p:cNvPr>
          <p:cNvGrpSpPr/>
          <p:nvPr/>
        </p:nvGrpSpPr>
        <p:grpSpPr>
          <a:xfrm>
            <a:off x="5946159" y="5221308"/>
            <a:ext cx="2700028" cy="1429302"/>
            <a:chOff x="5946159" y="5221308"/>
            <a:chExt cx="2700028" cy="1429302"/>
          </a:xfrm>
        </p:grpSpPr>
        <p:sp>
          <p:nvSpPr>
            <p:cNvPr id="54" name="TextBox 53">
              <a:extLst>
                <a:ext uri="{FF2B5EF4-FFF2-40B4-BE49-F238E27FC236}">
                  <a16:creationId xmlns:a16="http://schemas.microsoft.com/office/drawing/2014/main" id="{A52186D6-6013-F424-0FC3-2D53B58E686F}"/>
                </a:ext>
              </a:extLst>
            </p:cNvPr>
            <p:cNvSpPr txBox="1"/>
            <p:nvPr/>
          </p:nvSpPr>
          <p:spPr>
            <a:xfrm>
              <a:off x="8242675" y="6281278"/>
              <a:ext cx="403512" cy="369332"/>
            </a:xfrm>
            <a:prstGeom prst="rect">
              <a:avLst/>
            </a:prstGeom>
            <a:solidFill>
              <a:schemeClr val="bg1"/>
            </a:solidFill>
          </p:spPr>
          <p:txBody>
            <a:bodyPr wrap="square">
              <a:spAutoFit/>
            </a:bodyPr>
            <a:lstStyle/>
            <a:p>
              <a:r>
                <a:rPr lang="en-US" sz="1800" dirty="0">
                  <a:latin typeface="Times New Roman" panose="02020603050405020304" pitchFamily="18" charset="0"/>
                  <a:cs typeface="Times New Roman" panose="02020603050405020304" pitchFamily="18" charset="0"/>
                </a:rPr>
                <a:t>y</a:t>
              </a:r>
              <a:r>
                <a:rPr lang="en-US" sz="1800" baseline="-25000" dirty="0">
                  <a:latin typeface="Times New Roman" panose="02020603050405020304" pitchFamily="18" charset="0"/>
                  <a:cs typeface="Times New Roman" panose="02020603050405020304" pitchFamily="18" charset="0"/>
                </a:rPr>
                <a:t>1</a:t>
              </a:r>
              <a:endParaRPr lang="en-US" dirty="0"/>
            </a:p>
          </p:txBody>
        </p:sp>
        <p:sp>
          <p:nvSpPr>
            <p:cNvPr id="55" name="TextBox 54">
              <a:extLst>
                <a:ext uri="{FF2B5EF4-FFF2-40B4-BE49-F238E27FC236}">
                  <a16:creationId xmlns:a16="http://schemas.microsoft.com/office/drawing/2014/main" id="{93729722-7F2D-8BDE-75E7-D3FF5A7AAE7D}"/>
                </a:ext>
              </a:extLst>
            </p:cNvPr>
            <p:cNvSpPr txBox="1"/>
            <p:nvPr/>
          </p:nvSpPr>
          <p:spPr>
            <a:xfrm>
              <a:off x="6070365" y="6268045"/>
              <a:ext cx="403512" cy="369332"/>
            </a:xfrm>
            <a:prstGeom prst="rect">
              <a:avLst/>
            </a:prstGeom>
            <a:solidFill>
              <a:schemeClr val="bg1"/>
            </a:solidFill>
          </p:spPr>
          <p:txBody>
            <a:bodyPr wrap="square">
              <a:spAutoFit/>
            </a:bodyPr>
            <a:lstStyle/>
            <a:p>
              <a:r>
                <a:rPr lang="en-US" sz="1800" dirty="0">
                  <a:latin typeface="Times New Roman" panose="02020603050405020304" pitchFamily="18" charset="0"/>
                  <a:cs typeface="Times New Roman" panose="02020603050405020304" pitchFamily="18" charset="0"/>
                </a:rPr>
                <a:t>y</a:t>
              </a:r>
              <a:r>
                <a:rPr lang="en-US" baseline="-25000" dirty="0">
                  <a:latin typeface="Times New Roman" panose="02020603050405020304" pitchFamily="18" charset="0"/>
                  <a:cs typeface="Times New Roman" panose="02020603050405020304" pitchFamily="18" charset="0"/>
                </a:rPr>
                <a:t>2</a:t>
              </a:r>
              <a:endParaRPr lang="en-US" dirty="0"/>
            </a:p>
          </p:txBody>
        </p:sp>
        <p:sp>
          <p:nvSpPr>
            <p:cNvPr id="56" name="TextBox 55">
              <a:extLst>
                <a:ext uri="{FF2B5EF4-FFF2-40B4-BE49-F238E27FC236}">
                  <a16:creationId xmlns:a16="http://schemas.microsoft.com/office/drawing/2014/main" id="{24C00F5E-FC29-F8E1-4558-123D5E03F67A}"/>
                </a:ext>
              </a:extLst>
            </p:cNvPr>
            <p:cNvSpPr txBox="1"/>
            <p:nvPr/>
          </p:nvSpPr>
          <p:spPr>
            <a:xfrm>
              <a:off x="5946159" y="5221308"/>
              <a:ext cx="403512" cy="369332"/>
            </a:xfrm>
            <a:prstGeom prst="rect">
              <a:avLst/>
            </a:prstGeom>
            <a:solidFill>
              <a:schemeClr val="bg1"/>
            </a:solidFill>
          </p:spPr>
          <p:txBody>
            <a:bodyPr wrap="square">
              <a:spAutoFit/>
            </a:bodyPr>
            <a:lstStyle/>
            <a:p>
              <a:r>
                <a:rPr lang="en-US" sz="1800" dirty="0">
                  <a:latin typeface="Times New Roman" panose="02020603050405020304" pitchFamily="18" charset="0"/>
                  <a:cs typeface="Times New Roman" panose="02020603050405020304" pitchFamily="18" charset="0"/>
                </a:rPr>
                <a:t>y</a:t>
              </a:r>
              <a:r>
                <a:rPr lang="en-US" sz="1800" baseline="-25000" dirty="0">
                  <a:latin typeface="Times New Roman" panose="02020603050405020304" pitchFamily="18" charset="0"/>
                  <a:cs typeface="Times New Roman" panose="02020603050405020304" pitchFamily="18" charset="0"/>
                </a:rPr>
                <a:t>3</a:t>
              </a:r>
              <a:endParaRPr lang="en-US" dirty="0"/>
            </a:p>
          </p:txBody>
        </p:sp>
      </p:grpSp>
      <p:sp>
        <p:nvSpPr>
          <p:cNvPr id="58" name="TextBox 57">
            <a:extLst>
              <a:ext uri="{FF2B5EF4-FFF2-40B4-BE49-F238E27FC236}">
                <a16:creationId xmlns:a16="http://schemas.microsoft.com/office/drawing/2014/main" id="{0B0EABAB-A874-411B-2817-2DE5C9710DA1}"/>
              </a:ext>
            </a:extLst>
          </p:cNvPr>
          <p:cNvSpPr txBox="1"/>
          <p:nvPr/>
        </p:nvSpPr>
        <p:spPr>
          <a:xfrm>
            <a:off x="459261" y="6160323"/>
            <a:ext cx="3853106"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4. Test new point </a:t>
            </a:r>
            <a:r>
              <a:rPr lang="en-US" sz="3200" b="1" dirty="0" err="1">
                <a:latin typeface="Times New Roman" panose="02020603050405020304" pitchFamily="18" charset="0"/>
                <a:cs typeface="Times New Roman" panose="02020603050405020304" pitchFamily="18" charset="0"/>
              </a:rPr>
              <a:t>x</a:t>
            </a:r>
            <a:r>
              <a:rPr lang="en-US" sz="3200" b="1" baseline="-25000" dirty="0" err="1">
                <a:latin typeface="Times New Roman" panose="02020603050405020304" pitchFamily="18" charset="0"/>
                <a:cs typeface="Times New Roman" panose="02020603050405020304" pitchFamily="18" charset="0"/>
              </a:rPr>
              <a:t>i</a:t>
            </a:r>
            <a:r>
              <a:rPr lang="en-US" sz="3200" b="1" baseline="30000" dirty="0" err="1">
                <a:latin typeface="Times New Roman" panose="02020603050405020304" pitchFamily="18" charset="0"/>
                <a:cs typeface="Times New Roman" panose="02020603050405020304" pitchFamily="18" charset="0"/>
              </a:rPr>
              <a:t>new</a:t>
            </a:r>
            <a:endParaRPr lang="en-US" sz="3200" dirty="0">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id="{D0F3C8F3-51F6-AFD6-6029-66955385C9CD}"/>
              </a:ext>
            </a:extLst>
          </p:cNvPr>
          <p:cNvSpPr/>
          <p:nvPr/>
        </p:nvSpPr>
        <p:spPr>
          <a:xfrm>
            <a:off x="7083027" y="5065087"/>
            <a:ext cx="114890" cy="1657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4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ppt_x"/>
                                          </p:val>
                                        </p:tav>
                                        <p:tav tm="100000">
                                          <p:val>
                                            <p:strVal val="#ppt_x"/>
                                          </p:val>
                                        </p:tav>
                                      </p:tavLst>
                                    </p:anim>
                                    <p:anim calcmode="lin" valueType="num">
                                      <p:cBhvr additive="base">
                                        <p:cTn id="2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912033" y="531578"/>
            <a:ext cx="11027506"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Picture is a sum of weighted basis vectors</a:t>
            </a:r>
          </a:p>
        </p:txBody>
      </p:sp>
      <p:sp>
        <p:nvSpPr>
          <p:cNvPr id="1063" name="Rectangle 1062">
            <a:extLst>
              <a:ext uri="{FF2B5EF4-FFF2-40B4-BE49-F238E27FC236}">
                <a16:creationId xmlns:a16="http://schemas.microsoft.com/office/drawing/2014/main" id="{55C261EC-77BB-8AC5-D832-209A1837A23C}"/>
              </a:ext>
            </a:extLst>
          </p:cNvPr>
          <p:cNvSpPr/>
          <p:nvPr/>
        </p:nvSpPr>
        <p:spPr>
          <a:xfrm>
            <a:off x="106144" y="536919"/>
            <a:ext cx="11824058" cy="830997"/>
          </a:xfrm>
          <a:prstGeom prst="rect">
            <a:avLst/>
          </a:prstGeom>
          <a:solidFill>
            <a:schemeClr val="bg1"/>
          </a:solidFill>
          <a:ln>
            <a:solidFill>
              <a:schemeClr val="bg1"/>
            </a:solidFill>
          </a:ln>
        </p:spPr>
        <p:txBody>
          <a:bodyPr wrap="square">
            <a:spAutoFit/>
          </a:bodyPr>
          <a:lstStyle/>
          <a:p>
            <a:pPr algn="ctr"/>
            <a:r>
              <a:rPr lang="en-US" sz="2400" dirty="0">
                <a:solidFill>
                  <a:srgbClr val="000000"/>
                </a:solidFill>
                <a:latin typeface="Helvetica" panose="020B0604020202020204" pitchFamily="34" charset="0"/>
              </a:rPr>
              <a:t>Principal component analysis (PCA) can  approximate the vector image by using a much lower-dimensional space, often with very little error.</a:t>
            </a:r>
            <a:endParaRPr lang="en-US" sz="2400" dirty="0"/>
          </a:p>
        </p:txBody>
      </p:sp>
      <p:sp>
        <p:nvSpPr>
          <p:cNvPr id="137" name="Rectangle 136"/>
          <p:cNvSpPr/>
          <p:nvPr/>
        </p:nvSpPr>
        <p:spPr>
          <a:xfrm>
            <a:off x="525773" y="7017554"/>
            <a:ext cx="6096000" cy="2031325"/>
          </a:xfrm>
          <a:prstGeom prst="rect">
            <a:avLst/>
          </a:prstGeom>
        </p:spPr>
        <p:txBody>
          <a:bodyPr>
            <a:spAutoFit/>
          </a:bodyPr>
          <a:lstStyle/>
          <a:p>
            <a:r>
              <a:rPr lang="en-US" dirty="0">
                <a:solidFill>
                  <a:srgbClr val="000000"/>
                </a:solidFill>
                <a:latin typeface="Helvetica" panose="020B0604020202020204" pitchFamily="34" charset="0"/>
              </a:rPr>
              <a:t>PCA is an algorithm that transforms a set of possibly-correlated variables into a set of uncorrelated linear combinations of those variables; these combinations are called principal components. PCA finds these new features in such a way that most of the variance of the data is retained in the generated low-dimensional representation.</a:t>
            </a:r>
            <a:endParaRPr lang="en-US" dirty="0"/>
          </a:p>
        </p:txBody>
      </p:sp>
      <p:sp>
        <p:nvSpPr>
          <p:cNvPr id="44" name="TextBox 43"/>
          <p:cNvSpPr txBox="1"/>
          <p:nvPr/>
        </p:nvSpPr>
        <p:spPr>
          <a:xfrm>
            <a:off x="3261395" y="-119300"/>
            <a:ext cx="5093061"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Facial Recognition</a:t>
            </a:r>
          </a:p>
        </p:txBody>
      </p:sp>
      <p:grpSp>
        <p:nvGrpSpPr>
          <p:cNvPr id="146" name="Group 145">
            <a:extLst>
              <a:ext uri="{FF2B5EF4-FFF2-40B4-BE49-F238E27FC236}">
                <a16:creationId xmlns:a16="http://schemas.microsoft.com/office/drawing/2014/main" id="{8331159C-ED44-BB71-1B43-01F8EF3E43B8}"/>
              </a:ext>
            </a:extLst>
          </p:cNvPr>
          <p:cNvGrpSpPr/>
          <p:nvPr/>
        </p:nvGrpSpPr>
        <p:grpSpPr>
          <a:xfrm>
            <a:off x="3586090" y="2349847"/>
            <a:ext cx="6252206" cy="2450067"/>
            <a:chOff x="3586090" y="2349847"/>
            <a:chExt cx="6252206" cy="2450067"/>
          </a:xfrm>
        </p:grpSpPr>
        <p:grpSp>
          <p:nvGrpSpPr>
            <p:cNvPr id="51" name="Group 50">
              <a:extLst>
                <a:ext uri="{FF2B5EF4-FFF2-40B4-BE49-F238E27FC236}">
                  <a16:creationId xmlns:a16="http://schemas.microsoft.com/office/drawing/2014/main" id="{30E2E943-E7A4-4E38-20CF-214C3B819981}"/>
                </a:ext>
              </a:extLst>
            </p:cNvPr>
            <p:cNvGrpSpPr/>
            <p:nvPr/>
          </p:nvGrpSpPr>
          <p:grpSpPr>
            <a:xfrm>
              <a:off x="4183078" y="2391424"/>
              <a:ext cx="1068162" cy="2308324"/>
              <a:chOff x="8423036" y="-3154563"/>
              <a:chExt cx="1068162" cy="2308324"/>
            </a:xfrm>
          </p:grpSpPr>
          <p:sp>
            <p:nvSpPr>
              <p:cNvPr id="86" name="TextBox 85">
                <a:extLst>
                  <a:ext uri="{FF2B5EF4-FFF2-40B4-BE49-F238E27FC236}">
                    <a16:creationId xmlns:a16="http://schemas.microsoft.com/office/drawing/2014/main" id="{A2787AA1-01CD-53C0-FC70-BA29EFF61EF8}"/>
                  </a:ext>
                </a:extLst>
              </p:cNvPr>
              <p:cNvSpPr txBox="1"/>
              <p:nvPr/>
            </p:nvSpPr>
            <p:spPr>
              <a:xfrm>
                <a:off x="8869680" y="-3154563"/>
                <a:ext cx="301686" cy="2308324"/>
              </a:xfrm>
              <a:prstGeom prst="rect">
                <a:avLst/>
              </a:prstGeom>
              <a:noFill/>
            </p:spPr>
            <p:txBody>
              <a:bodyPr wrap="none" rtlCol="0">
                <a:spAutoFit/>
              </a:bodyPr>
              <a:lstStyle/>
              <a:p>
                <a:r>
                  <a:rPr lang="en-US" dirty="0"/>
                  <a:t>1</a:t>
                </a:r>
              </a:p>
              <a:p>
                <a:r>
                  <a:rPr lang="en-US" dirty="0"/>
                  <a:t>0</a:t>
                </a:r>
              </a:p>
              <a:p>
                <a:r>
                  <a:rPr lang="en-US" dirty="0"/>
                  <a:t>0</a:t>
                </a:r>
              </a:p>
              <a:p>
                <a:r>
                  <a:rPr lang="en-US" dirty="0"/>
                  <a:t>0</a:t>
                </a:r>
              </a:p>
              <a:p>
                <a:r>
                  <a:rPr lang="en-US" dirty="0"/>
                  <a:t>.</a:t>
                </a:r>
              </a:p>
              <a:p>
                <a:r>
                  <a:rPr lang="en-US" dirty="0"/>
                  <a:t>.</a:t>
                </a:r>
              </a:p>
              <a:p>
                <a:r>
                  <a:rPr lang="en-US" dirty="0"/>
                  <a:t>.</a:t>
                </a:r>
              </a:p>
              <a:p>
                <a:r>
                  <a:rPr lang="en-US" dirty="0"/>
                  <a:t>0</a:t>
                </a:r>
              </a:p>
            </p:txBody>
          </p:sp>
          <p:sp>
            <p:nvSpPr>
              <p:cNvPr id="87" name="TextBox 86">
                <a:extLst>
                  <a:ext uri="{FF2B5EF4-FFF2-40B4-BE49-F238E27FC236}">
                    <a16:creationId xmlns:a16="http://schemas.microsoft.com/office/drawing/2014/main" id="{33E2143C-AC90-98BE-68F9-C3AC3BE7D8D6}"/>
                  </a:ext>
                </a:extLst>
              </p:cNvPr>
              <p:cNvSpPr txBox="1"/>
              <p:nvPr/>
            </p:nvSpPr>
            <p:spPr>
              <a:xfrm>
                <a:off x="8423036" y="-2269567"/>
                <a:ext cx="418704" cy="369332"/>
              </a:xfrm>
              <a:prstGeom prst="rect">
                <a:avLst/>
              </a:prstGeom>
              <a:noFill/>
            </p:spPr>
            <p:txBody>
              <a:bodyPr wrap="none" rtlCol="0">
                <a:spAutoFit/>
              </a:bodyPr>
              <a:lstStyle/>
              <a:p>
                <a:r>
                  <a:rPr lang="en-US" dirty="0">
                    <a:solidFill>
                      <a:srgbClr val="7030A0"/>
                    </a:solidFill>
                  </a:rPr>
                  <a:t>55</a:t>
                </a:r>
              </a:p>
            </p:txBody>
          </p:sp>
          <p:sp>
            <p:nvSpPr>
              <p:cNvPr id="88" name="Double Brace 87">
                <a:extLst>
                  <a:ext uri="{FF2B5EF4-FFF2-40B4-BE49-F238E27FC236}">
                    <a16:creationId xmlns:a16="http://schemas.microsoft.com/office/drawing/2014/main" id="{295AFE1E-8FC1-A2B8-6B44-CB59933AD787}"/>
                  </a:ext>
                </a:extLst>
              </p:cNvPr>
              <p:cNvSpPr/>
              <p:nvPr/>
            </p:nvSpPr>
            <p:spPr>
              <a:xfrm>
                <a:off x="8869680" y="-3154563"/>
                <a:ext cx="301686" cy="23083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701BC8B2-8F02-A95A-0AFD-4E53610BC5D0}"/>
                  </a:ext>
                </a:extLst>
              </p:cNvPr>
              <p:cNvSpPr txBox="1"/>
              <p:nvPr/>
            </p:nvSpPr>
            <p:spPr>
              <a:xfrm>
                <a:off x="9191116" y="-2342788"/>
                <a:ext cx="300082" cy="369332"/>
              </a:xfrm>
              <a:prstGeom prst="rect">
                <a:avLst/>
              </a:prstGeom>
              <a:noFill/>
            </p:spPr>
            <p:txBody>
              <a:bodyPr wrap="none" rtlCol="0">
                <a:spAutoFit/>
              </a:bodyPr>
              <a:lstStyle/>
              <a:p>
                <a:r>
                  <a:rPr lang="en-US" dirty="0"/>
                  <a:t>+</a:t>
                </a:r>
              </a:p>
            </p:txBody>
          </p:sp>
        </p:grpSp>
        <p:grpSp>
          <p:nvGrpSpPr>
            <p:cNvPr id="52" name="Group 51">
              <a:extLst>
                <a:ext uri="{FF2B5EF4-FFF2-40B4-BE49-F238E27FC236}">
                  <a16:creationId xmlns:a16="http://schemas.microsoft.com/office/drawing/2014/main" id="{2B20FD29-8A92-8E35-3543-2A53826E0A4E}"/>
                </a:ext>
              </a:extLst>
            </p:cNvPr>
            <p:cNvGrpSpPr/>
            <p:nvPr/>
          </p:nvGrpSpPr>
          <p:grpSpPr>
            <a:xfrm>
              <a:off x="5298503" y="2384950"/>
              <a:ext cx="1068162" cy="2308324"/>
              <a:chOff x="8423036" y="-3154563"/>
              <a:chExt cx="1068162" cy="2308324"/>
            </a:xfrm>
          </p:grpSpPr>
          <p:sp>
            <p:nvSpPr>
              <p:cNvPr id="82" name="TextBox 81">
                <a:extLst>
                  <a:ext uri="{FF2B5EF4-FFF2-40B4-BE49-F238E27FC236}">
                    <a16:creationId xmlns:a16="http://schemas.microsoft.com/office/drawing/2014/main" id="{B80E2D44-6711-6A7D-4960-840DBE63A54E}"/>
                  </a:ext>
                </a:extLst>
              </p:cNvPr>
              <p:cNvSpPr txBox="1"/>
              <p:nvPr/>
            </p:nvSpPr>
            <p:spPr>
              <a:xfrm>
                <a:off x="8869680" y="-3154563"/>
                <a:ext cx="301686" cy="2308324"/>
              </a:xfrm>
              <a:prstGeom prst="rect">
                <a:avLst/>
              </a:prstGeom>
              <a:noFill/>
            </p:spPr>
            <p:txBody>
              <a:bodyPr wrap="none" rtlCol="0">
                <a:spAutoFit/>
              </a:bodyPr>
              <a:lstStyle/>
              <a:p>
                <a:r>
                  <a:rPr lang="en-US" dirty="0"/>
                  <a:t>0</a:t>
                </a:r>
              </a:p>
              <a:p>
                <a:r>
                  <a:rPr lang="en-US" dirty="0"/>
                  <a:t>1</a:t>
                </a:r>
              </a:p>
              <a:p>
                <a:r>
                  <a:rPr lang="en-US" dirty="0"/>
                  <a:t>0</a:t>
                </a:r>
              </a:p>
              <a:p>
                <a:r>
                  <a:rPr lang="en-US" dirty="0"/>
                  <a:t>0</a:t>
                </a:r>
              </a:p>
              <a:p>
                <a:r>
                  <a:rPr lang="en-US" dirty="0"/>
                  <a:t>.</a:t>
                </a:r>
              </a:p>
              <a:p>
                <a:r>
                  <a:rPr lang="en-US" dirty="0"/>
                  <a:t>.</a:t>
                </a:r>
              </a:p>
              <a:p>
                <a:r>
                  <a:rPr lang="en-US" dirty="0"/>
                  <a:t>.</a:t>
                </a:r>
              </a:p>
              <a:p>
                <a:r>
                  <a:rPr lang="en-US" dirty="0"/>
                  <a:t>0</a:t>
                </a:r>
              </a:p>
            </p:txBody>
          </p:sp>
          <p:sp>
            <p:nvSpPr>
              <p:cNvPr id="83" name="TextBox 82">
                <a:extLst>
                  <a:ext uri="{FF2B5EF4-FFF2-40B4-BE49-F238E27FC236}">
                    <a16:creationId xmlns:a16="http://schemas.microsoft.com/office/drawing/2014/main" id="{81E2CDE2-0E10-67DD-1876-31F9E4F3FC44}"/>
                  </a:ext>
                </a:extLst>
              </p:cNvPr>
              <p:cNvSpPr txBox="1"/>
              <p:nvPr/>
            </p:nvSpPr>
            <p:spPr>
              <a:xfrm>
                <a:off x="8423036" y="-2269567"/>
                <a:ext cx="418704" cy="369332"/>
              </a:xfrm>
              <a:prstGeom prst="rect">
                <a:avLst/>
              </a:prstGeom>
              <a:noFill/>
            </p:spPr>
            <p:txBody>
              <a:bodyPr wrap="none" rtlCol="0">
                <a:spAutoFit/>
              </a:bodyPr>
              <a:lstStyle/>
              <a:p>
                <a:r>
                  <a:rPr lang="en-US" dirty="0">
                    <a:solidFill>
                      <a:srgbClr val="7030A0"/>
                    </a:solidFill>
                  </a:rPr>
                  <a:t>88</a:t>
                </a:r>
              </a:p>
            </p:txBody>
          </p:sp>
          <p:sp>
            <p:nvSpPr>
              <p:cNvPr id="84" name="Double Brace 83">
                <a:extLst>
                  <a:ext uri="{FF2B5EF4-FFF2-40B4-BE49-F238E27FC236}">
                    <a16:creationId xmlns:a16="http://schemas.microsoft.com/office/drawing/2014/main" id="{63011C03-3BB4-2954-AF93-8FCB9E37E15B}"/>
                  </a:ext>
                </a:extLst>
              </p:cNvPr>
              <p:cNvSpPr/>
              <p:nvPr/>
            </p:nvSpPr>
            <p:spPr>
              <a:xfrm>
                <a:off x="8869680" y="-3154563"/>
                <a:ext cx="301686" cy="23083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7158FE06-29E5-C424-E117-53906A48E381}"/>
                  </a:ext>
                </a:extLst>
              </p:cNvPr>
              <p:cNvSpPr txBox="1"/>
              <p:nvPr/>
            </p:nvSpPr>
            <p:spPr>
              <a:xfrm>
                <a:off x="9191116" y="-2342788"/>
                <a:ext cx="300082" cy="369332"/>
              </a:xfrm>
              <a:prstGeom prst="rect">
                <a:avLst/>
              </a:prstGeom>
              <a:noFill/>
            </p:spPr>
            <p:txBody>
              <a:bodyPr wrap="none" rtlCol="0">
                <a:spAutoFit/>
              </a:bodyPr>
              <a:lstStyle/>
              <a:p>
                <a:r>
                  <a:rPr lang="en-US" dirty="0"/>
                  <a:t>+</a:t>
                </a:r>
              </a:p>
            </p:txBody>
          </p:sp>
        </p:grpSp>
        <p:grpSp>
          <p:nvGrpSpPr>
            <p:cNvPr id="53" name="Group 52">
              <a:extLst>
                <a:ext uri="{FF2B5EF4-FFF2-40B4-BE49-F238E27FC236}">
                  <a16:creationId xmlns:a16="http://schemas.microsoft.com/office/drawing/2014/main" id="{F98C4400-EECE-72A6-E592-5C62D1600513}"/>
                </a:ext>
              </a:extLst>
            </p:cNvPr>
            <p:cNvGrpSpPr/>
            <p:nvPr/>
          </p:nvGrpSpPr>
          <p:grpSpPr>
            <a:xfrm>
              <a:off x="6502463" y="2384375"/>
              <a:ext cx="1342276" cy="2308324"/>
              <a:chOff x="8423036" y="-3154563"/>
              <a:chExt cx="1342276" cy="2308324"/>
            </a:xfrm>
          </p:grpSpPr>
          <p:sp>
            <p:nvSpPr>
              <p:cNvPr id="76" name="TextBox 75">
                <a:extLst>
                  <a:ext uri="{FF2B5EF4-FFF2-40B4-BE49-F238E27FC236}">
                    <a16:creationId xmlns:a16="http://schemas.microsoft.com/office/drawing/2014/main" id="{840E2BB0-A871-2942-5D85-5C1643F8A904}"/>
                  </a:ext>
                </a:extLst>
              </p:cNvPr>
              <p:cNvSpPr txBox="1"/>
              <p:nvPr/>
            </p:nvSpPr>
            <p:spPr>
              <a:xfrm>
                <a:off x="8869680" y="-3154563"/>
                <a:ext cx="301686" cy="2308324"/>
              </a:xfrm>
              <a:prstGeom prst="rect">
                <a:avLst/>
              </a:prstGeom>
              <a:noFill/>
            </p:spPr>
            <p:txBody>
              <a:bodyPr wrap="none" rtlCol="0">
                <a:spAutoFit/>
              </a:bodyPr>
              <a:lstStyle/>
              <a:p>
                <a:r>
                  <a:rPr lang="en-US" dirty="0"/>
                  <a:t>0</a:t>
                </a:r>
              </a:p>
              <a:p>
                <a:r>
                  <a:rPr lang="en-US" dirty="0"/>
                  <a:t>0</a:t>
                </a:r>
              </a:p>
              <a:p>
                <a:r>
                  <a:rPr lang="en-US" dirty="0"/>
                  <a:t>1</a:t>
                </a:r>
              </a:p>
              <a:p>
                <a:r>
                  <a:rPr lang="en-US" dirty="0"/>
                  <a:t>0</a:t>
                </a:r>
              </a:p>
              <a:p>
                <a:r>
                  <a:rPr lang="en-US" dirty="0"/>
                  <a:t>.</a:t>
                </a:r>
              </a:p>
              <a:p>
                <a:r>
                  <a:rPr lang="en-US" dirty="0"/>
                  <a:t>.</a:t>
                </a:r>
              </a:p>
              <a:p>
                <a:r>
                  <a:rPr lang="en-US" dirty="0"/>
                  <a:t>.</a:t>
                </a:r>
              </a:p>
              <a:p>
                <a:r>
                  <a:rPr lang="en-US" dirty="0"/>
                  <a:t>0</a:t>
                </a:r>
              </a:p>
            </p:txBody>
          </p:sp>
          <p:sp>
            <p:nvSpPr>
              <p:cNvPr id="77" name="TextBox 76">
                <a:extLst>
                  <a:ext uri="{FF2B5EF4-FFF2-40B4-BE49-F238E27FC236}">
                    <a16:creationId xmlns:a16="http://schemas.microsoft.com/office/drawing/2014/main" id="{4B502AEE-6208-4D72-D9BD-A550D5AD8DF1}"/>
                  </a:ext>
                </a:extLst>
              </p:cNvPr>
              <p:cNvSpPr txBox="1"/>
              <p:nvPr/>
            </p:nvSpPr>
            <p:spPr>
              <a:xfrm>
                <a:off x="8423036" y="-2269567"/>
                <a:ext cx="418704" cy="369332"/>
              </a:xfrm>
              <a:prstGeom prst="rect">
                <a:avLst/>
              </a:prstGeom>
              <a:noFill/>
            </p:spPr>
            <p:txBody>
              <a:bodyPr wrap="none" rtlCol="0">
                <a:spAutoFit/>
              </a:bodyPr>
              <a:lstStyle/>
              <a:p>
                <a:r>
                  <a:rPr lang="en-US" dirty="0">
                    <a:solidFill>
                      <a:srgbClr val="7030A0"/>
                    </a:solidFill>
                  </a:rPr>
                  <a:t>89</a:t>
                </a:r>
              </a:p>
            </p:txBody>
          </p:sp>
          <p:sp>
            <p:nvSpPr>
              <p:cNvPr id="78" name="Double Brace 77">
                <a:extLst>
                  <a:ext uri="{FF2B5EF4-FFF2-40B4-BE49-F238E27FC236}">
                    <a16:creationId xmlns:a16="http://schemas.microsoft.com/office/drawing/2014/main" id="{B5B7D48B-9355-1738-341A-721E35C3CEC5}"/>
                  </a:ext>
                </a:extLst>
              </p:cNvPr>
              <p:cNvSpPr/>
              <p:nvPr/>
            </p:nvSpPr>
            <p:spPr>
              <a:xfrm>
                <a:off x="8869680" y="-3154563"/>
                <a:ext cx="301686" cy="23083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a:extLst>
                  <a:ext uri="{FF2B5EF4-FFF2-40B4-BE49-F238E27FC236}">
                    <a16:creationId xmlns:a16="http://schemas.microsoft.com/office/drawing/2014/main" id="{8B1A9C2F-5F7A-6439-2321-87022117B4F3}"/>
                  </a:ext>
                </a:extLst>
              </p:cNvPr>
              <p:cNvSpPr txBox="1"/>
              <p:nvPr/>
            </p:nvSpPr>
            <p:spPr>
              <a:xfrm>
                <a:off x="9191116" y="-2342788"/>
                <a:ext cx="574196" cy="369332"/>
              </a:xfrm>
              <a:prstGeom prst="rect">
                <a:avLst/>
              </a:prstGeom>
              <a:noFill/>
            </p:spPr>
            <p:txBody>
              <a:bodyPr wrap="none" rtlCol="0">
                <a:spAutoFit/>
              </a:bodyPr>
              <a:lstStyle/>
              <a:p>
                <a:r>
                  <a:rPr lang="en-US" dirty="0"/>
                  <a:t>+…+</a:t>
                </a:r>
              </a:p>
            </p:txBody>
          </p:sp>
        </p:grpSp>
        <p:grpSp>
          <p:nvGrpSpPr>
            <p:cNvPr id="54" name="Group 53">
              <a:extLst>
                <a:ext uri="{FF2B5EF4-FFF2-40B4-BE49-F238E27FC236}">
                  <a16:creationId xmlns:a16="http://schemas.microsoft.com/office/drawing/2014/main" id="{04F67E67-100C-C236-517A-8452A93944BD}"/>
                </a:ext>
              </a:extLst>
            </p:cNvPr>
            <p:cNvGrpSpPr/>
            <p:nvPr/>
          </p:nvGrpSpPr>
          <p:grpSpPr>
            <a:xfrm>
              <a:off x="7693819" y="2349847"/>
              <a:ext cx="2144477" cy="2450067"/>
              <a:chOff x="8473140" y="-3154563"/>
              <a:chExt cx="2144477" cy="2450067"/>
            </a:xfrm>
          </p:grpSpPr>
          <p:sp>
            <p:nvSpPr>
              <p:cNvPr id="72" name="TextBox 71">
                <a:extLst>
                  <a:ext uri="{FF2B5EF4-FFF2-40B4-BE49-F238E27FC236}">
                    <a16:creationId xmlns:a16="http://schemas.microsoft.com/office/drawing/2014/main" id="{6036904B-DA62-BA2B-DB91-B5FB62E036A7}"/>
                  </a:ext>
                </a:extLst>
              </p:cNvPr>
              <p:cNvSpPr txBox="1"/>
              <p:nvPr/>
            </p:nvSpPr>
            <p:spPr>
              <a:xfrm>
                <a:off x="8841740" y="-3012820"/>
                <a:ext cx="621519" cy="2308324"/>
              </a:xfrm>
              <a:prstGeom prst="rect">
                <a:avLst/>
              </a:prstGeom>
              <a:noFill/>
            </p:spPr>
            <p:txBody>
              <a:bodyPr wrap="square" rtlCol="0">
                <a:spAutoFit/>
              </a:bodyPr>
              <a:lstStyle/>
              <a:p>
                <a:pPr algn="ctr"/>
                <a:r>
                  <a:rPr lang="en-US" dirty="0"/>
                  <a:t>0</a:t>
                </a:r>
              </a:p>
              <a:p>
                <a:pPr algn="ctr"/>
                <a:r>
                  <a:rPr lang="en-US" dirty="0"/>
                  <a:t>0</a:t>
                </a:r>
              </a:p>
              <a:p>
                <a:pPr algn="ctr"/>
                <a:r>
                  <a:rPr lang="en-US" dirty="0"/>
                  <a:t>0</a:t>
                </a:r>
              </a:p>
              <a:p>
                <a:pPr algn="ctr"/>
                <a:r>
                  <a:rPr lang="en-US" dirty="0"/>
                  <a:t>.</a:t>
                </a:r>
              </a:p>
              <a:p>
                <a:pPr algn="ctr"/>
                <a:r>
                  <a:rPr lang="en-US" dirty="0"/>
                  <a:t>0</a:t>
                </a:r>
              </a:p>
              <a:p>
                <a:pPr algn="ctr"/>
                <a:r>
                  <a:rPr lang="en-US" dirty="0"/>
                  <a:t>1</a:t>
                </a:r>
              </a:p>
              <a:p>
                <a:pPr algn="ctr"/>
                <a:r>
                  <a:rPr lang="en-US" dirty="0"/>
                  <a:t>.</a:t>
                </a:r>
              </a:p>
              <a:p>
                <a:pPr algn="ctr"/>
                <a:r>
                  <a:rPr lang="en-US" dirty="0"/>
                  <a:t>0</a:t>
                </a:r>
              </a:p>
            </p:txBody>
          </p:sp>
          <p:sp>
            <p:nvSpPr>
              <p:cNvPr id="73" name="TextBox 72">
                <a:extLst>
                  <a:ext uri="{FF2B5EF4-FFF2-40B4-BE49-F238E27FC236}">
                    <a16:creationId xmlns:a16="http://schemas.microsoft.com/office/drawing/2014/main" id="{6D5DDA12-82E1-EF03-3EB9-382202591626}"/>
                  </a:ext>
                </a:extLst>
              </p:cNvPr>
              <p:cNvSpPr txBox="1"/>
              <p:nvPr/>
            </p:nvSpPr>
            <p:spPr>
              <a:xfrm>
                <a:off x="8473140" y="-2244515"/>
                <a:ext cx="535724" cy="369332"/>
              </a:xfrm>
              <a:prstGeom prst="rect">
                <a:avLst/>
              </a:prstGeom>
              <a:noFill/>
            </p:spPr>
            <p:txBody>
              <a:bodyPr wrap="none" rtlCol="0">
                <a:spAutoFit/>
              </a:bodyPr>
              <a:lstStyle/>
              <a:p>
                <a:r>
                  <a:rPr lang="en-US" dirty="0"/>
                  <a:t>155</a:t>
                </a:r>
              </a:p>
            </p:txBody>
          </p:sp>
          <p:sp>
            <p:nvSpPr>
              <p:cNvPr id="74" name="Double Brace 73">
                <a:extLst>
                  <a:ext uri="{FF2B5EF4-FFF2-40B4-BE49-F238E27FC236}">
                    <a16:creationId xmlns:a16="http://schemas.microsoft.com/office/drawing/2014/main" id="{395E7664-7D75-F4E0-7610-4001DBA051DA}"/>
                  </a:ext>
                </a:extLst>
              </p:cNvPr>
              <p:cNvSpPr/>
              <p:nvPr/>
            </p:nvSpPr>
            <p:spPr>
              <a:xfrm>
                <a:off x="8932388" y="-3154563"/>
                <a:ext cx="401146" cy="23083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53082344-E18E-A5BC-CB98-CF33A4DA709F}"/>
                  </a:ext>
                </a:extLst>
              </p:cNvPr>
              <p:cNvSpPr txBox="1"/>
              <p:nvPr/>
            </p:nvSpPr>
            <p:spPr>
              <a:xfrm>
                <a:off x="9716408" y="-2277187"/>
                <a:ext cx="901209" cy="369332"/>
              </a:xfrm>
              <a:prstGeom prst="rect">
                <a:avLst/>
              </a:prstGeom>
              <a:noFill/>
            </p:spPr>
            <p:txBody>
              <a:bodyPr wrap="none" rtlCol="0">
                <a:spAutoFit/>
              </a:bodyPr>
              <a:lstStyle/>
              <a:p>
                <a:r>
                  <a:rPr lang="en-US" dirty="0"/>
                  <a:t>+   . . . . </a:t>
                </a:r>
              </a:p>
            </p:txBody>
          </p:sp>
        </p:grpSp>
        <p:sp>
          <p:nvSpPr>
            <p:cNvPr id="55" name="TextBox 54">
              <a:extLst>
                <a:ext uri="{FF2B5EF4-FFF2-40B4-BE49-F238E27FC236}">
                  <a16:creationId xmlns:a16="http://schemas.microsoft.com/office/drawing/2014/main" id="{41D478A7-46C0-A5A5-3895-4D2F46464771}"/>
                </a:ext>
              </a:extLst>
            </p:cNvPr>
            <p:cNvSpPr txBox="1"/>
            <p:nvPr/>
          </p:nvSpPr>
          <p:spPr>
            <a:xfrm>
              <a:off x="3586090" y="3338631"/>
              <a:ext cx="300082" cy="369332"/>
            </a:xfrm>
            <a:prstGeom prst="rect">
              <a:avLst/>
            </a:prstGeom>
            <a:noFill/>
          </p:spPr>
          <p:txBody>
            <a:bodyPr wrap="none" rtlCol="0">
              <a:spAutoFit/>
            </a:bodyPr>
            <a:lstStyle/>
            <a:p>
              <a:r>
                <a:rPr lang="en-US" dirty="0"/>
                <a:t>=</a:t>
              </a:r>
            </a:p>
          </p:txBody>
        </p:sp>
      </p:grpSp>
      <p:sp>
        <p:nvSpPr>
          <p:cNvPr id="58" name="TextBox 57">
            <a:extLst>
              <a:ext uri="{FF2B5EF4-FFF2-40B4-BE49-F238E27FC236}">
                <a16:creationId xmlns:a16="http://schemas.microsoft.com/office/drawing/2014/main" id="{98DD0458-F245-4997-7158-1318FDAEBBFA}"/>
              </a:ext>
            </a:extLst>
          </p:cNvPr>
          <p:cNvSpPr txBox="1"/>
          <p:nvPr/>
        </p:nvSpPr>
        <p:spPr>
          <a:xfrm>
            <a:off x="2917775" y="1768707"/>
            <a:ext cx="8042586"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     =      </a:t>
            </a:r>
            <a:r>
              <a:rPr lang="en-US" sz="2800" dirty="0">
                <a:solidFill>
                  <a:srgbClr val="7030A0"/>
                </a:solidFill>
                <a:latin typeface="Symbol" panose="05050102010706020507" pitchFamily="18" charset="2"/>
                <a:cs typeface="Times New Roman" panose="02020603050405020304" pitchFamily="18" charset="0"/>
              </a:rPr>
              <a:t>a</a:t>
            </a:r>
            <a:r>
              <a:rPr lang="en-US" sz="2800" baseline="-25000" dirty="0">
                <a:solidFill>
                  <a:srgbClr val="7030A0"/>
                </a:solidFill>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baseline="-25000" dirty="0">
                <a:latin typeface="Times New Roman" panose="02020603050405020304" pitchFamily="18" charset="0"/>
                <a:cs typeface="Times New Roman" panose="02020603050405020304" pitchFamily="18" charset="0"/>
              </a:rPr>
              <a:t> </a:t>
            </a:r>
            <a:r>
              <a:rPr lang="en-US" sz="2800" dirty="0">
                <a:solidFill>
                  <a:srgbClr val="7030A0"/>
                </a:solidFill>
                <a:latin typeface="Symbol" panose="05050102010706020507" pitchFamily="18" charset="2"/>
                <a:cs typeface="Times New Roman" panose="02020603050405020304" pitchFamily="18" charset="0"/>
              </a:rPr>
              <a:t>a</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2   </a:t>
            </a:r>
            <a:r>
              <a:rPr lang="en-US" sz="2800" b="1" dirty="0">
                <a:latin typeface="Times New Roman" panose="02020603050405020304" pitchFamily="18" charset="0"/>
                <a:cs typeface="Times New Roman" panose="02020603050405020304" pitchFamily="18" charset="0"/>
              </a:rPr>
              <a:t>+  </a:t>
            </a:r>
            <a:r>
              <a:rPr lang="en-US" sz="2800" b="1" baseline="-25000" dirty="0">
                <a:latin typeface="Times New Roman" panose="02020603050405020304" pitchFamily="18" charset="0"/>
                <a:cs typeface="Times New Roman" panose="02020603050405020304" pitchFamily="18" charset="0"/>
              </a:rPr>
              <a:t> </a:t>
            </a:r>
            <a:r>
              <a:rPr lang="en-US" sz="2800" dirty="0">
                <a:solidFill>
                  <a:srgbClr val="7030A0"/>
                </a:solidFill>
                <a:latin typeface="Symbol" panose="05050102010706020507" pitchFamily="18" charset="2"/>
                <a:cs typeface="Times New Roman" panose="02020603050405020304" pitchFamily="18" charset="0"/>
              </a:rPr>
              <a:t>a</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3 </a:t>
            </a:r>
            <a:r>
              <a:rPr lang="en-US" sz="2800" b="1" dirty="0">
                <a:latin typeface="Times New Roman" panose="02020603050405020304" pitchFamily="18" charset="0"/>
                <a:cs typeface="Times New Roman" panose="02020603050405020304" pitchFamily="18" charset="0"/>
              </a:rPr>
              <a:t>+  </a:t>
            </a:r>
            <a:r>
              <a:rPr lang="en-US" sz="2800" b="1" baseline="-25000" dirty="0">
                <a:latin typeface="Times New Roman" panose="02020603050405020304" pitchFamily="18" charset="0"/>
                <a:cs typeface="Times New Roman" panose="02020603050405020304" pitchFamily="18" charset="0"/>
              </a:rPr>
              <a:t> </a:t>
            </a:r>
            <a:r>
              <a:rPr lang="en-US" sz="2800" dirty="0">
                <a:solidFill>
                  <a:srgbClr val="7030A0"/>
                </a:solidFill>
                <a:latin typeface="Symbol" panose="05050102010706020507" pitchFamily="18" charset="2"/>
                <a:cs typeface="Times New Roman" panose="02020603050405020304" pitchFamily="18" charset="0"/>
              </a:rPr>
              <a:t>a</a:t>
            </a:r>
            <a:r>
              <a:rPr lang="en-US" sz="2800" baseline="-25000" dirty="0">
                <a:solidFill>
                  <a:srgbClr val="7030A0"/>
                </a:solidFill>
                <a:latin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4 </a:t>
            </a:r>
            <a:r>
              <a:rPr lang="en-US" sz="2800" b="1" baseline="300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 .  =  </a:t>
            </a:r>
            <a:r>
              <a:rPr lang="en-US" sz="2800" b="1" dirty="0">
                <a:latin typeface="Symbol" panose="05050102010706020507" pitchFamily="18" charset="2"/>
                <a:cs typeface="Times New Roman" panose="02020603050405020304" pitchFamily="18" charset="0"/>
              </a:rPr>
              <a:t>S</a:t>
            </a:r>
            <a:r>
              <a:rPr lang="en-US" sz="2000" baseline="-25000" dirty="0">
                <a:latin typeface="Times New Roman" panose="02020603050405020304" pitchFamily="18" charset="0"/>
                <a:cs typeface="Times New Roman" panose="02020603050405020304" pitchFamily="18" charset="0"/>
              </a:rPr>
              <a:t>i=1</a:t>
            </a:r>
            <a:r>
              <a:rPr lang="en-US" sz="2800" dirty="0">
                <a:solidFill>
                  <a:srgbClr val="7030A0"/>
                </a:solidFill>
                <a:latin typeface="Symbol" panose="05050102010706020507" pitchFamily="18" charset="2"/>
                <a:cs typeface="Times New Roman" panose="02020603050405020304" pitchFamily="18" charset="0"/>
              </a:rPr>
              <a:t>a</a:t>
            </a:r>
            <a:r>
              <a:rPr lang="en-US" sz="2800" baseline="-25000" dirty="0">
                <a:solidFill>
                  <a:srgbClr val="7030A0"/>
                </a:solidFill>
                <a:latin typeface="Times New Roman" panose="02020603050405020304" pitchFamily="18" charset="0"/>
                <a:cs typeface="Times New Roman" panose="02020603050405020304" pitchFamily="18" charset="0"/>
              </a:rPr>
              <a:t>i</a:t>
            </a:r>
            <a:r>
              <a:rPr lang="en-US" sz="2800" dirty="0">
                <a:solidFill>
                  <a:srgbClr val="7030A0"/>
                </a:solidFill>
                <a:latin typeface="Symbol" panose="05050102010706020507" pitchFamily="18" charset="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grpSp>
        <p:nvGrpSpPr>
          <p:cNvPr id="156" name="Group 155">
            <a:extLst>
              <a:ext uri="{FF2B5EF4-FFF2-40B4-BE49-F238E27FC236}">
                <a16:creationId xmlns:a16="http://schemas.microsoft.com/office/drawing/2014/main" id="{B9ED45EE-0181-0EF3-609F-6B90EAB67C12}"/>
              </a:ext>
            </a:extLst>
          </p:cNvPr>
          <p:cNvGrpSpPr/>
          <p:nvPr/>
        </p:nvGrpSpPr>
        <p:grpSpPr>
          <a:xfrm>
            <a:off x="4708786" y="1306352"/>
            <a:ext cx="6046426" cy="974802"/>
            <a:chOff x="4708786" y="1306352"/>
            <a:chExt cx="6046426" cy="974802"/>
          </a:xfrm>
        </p:grpSpPr>
        <p:grpSp>
          <p:nvGrpSpPr>
            <p:cNvPr id="96" name="Group 95">
              <a:extLst>
                <a:ext uri="{FF2B5EF4-FFF2-40B4-BE49-F238E27FC236}">
                  <a16:creationId xmlns:a16="http://schemas.microsoft.com/office/drawing/2014/main" id="{25A1218A-82E7-4EDD-6B3D-0DDC019A1920}"/>
                </a:ext>
              </a:extLst>
            </p:cNvPr>
            <p:cNvGrpSpPr/>
            <p:nvPr/>
          </p:nvGrpSpPr>
          <p:grpSpPr>
            <a:xfrm>
              <a:off x="4708786" y="1338058"/>
              <a:ext cx="6046426" cy="943096"/>
              <a:chOff x="4708786" y="1338058"/>
              <a:chExt cx="6046426" cy="943096"/>
            </a:xfrm>
          </p:grpSpPr>
          <p:sp>
            <p:nvSpPr>
              <p:cNvPr id="91" name="Rectangle 90">
                <a:extLst>
                  <a:ext uri="{FF2B5EF4-FFF2-40B4-BE49-F238E27FC236}">
                    <a16:creationId xmlns:a16="http://schemas.microsoft.com/office/drawing/2014/main" id="{9A9D9CE4-DD31-3777-7D5F-1296FC3398BE}"/>
                  </a:ext>
                </a:extLst>
              </p:cNvPr>
              <p:cNvSpPr/>
              <p:nvPr/>
            </p:nvSpPr>
            <p:spPr>
              <a:xfrm>
                <a:off x="4708786" y="1925178"/>
                <a:ext cx="2924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DA859A1-CE2B-46A7-AA2F-F9458FC1BA57}"/>
                  </a:ext>
                </a:extLst>
              </p:cNvPr>
              <p:cNvSpPr/>
              <p:nvPr/>
            </p:nvSpPr>
            <p:spPr>
              <a:xfrm>
                <a:off x="5812203" y="1925955"/>
                <a:ext cx="2924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A3CC5FC-B558-A596-3763-A83E6A7EEBC2}"/>
                  </a:ext>
                </a:extLst>
              </p:cNvPr>
              <p:cNvSpPr/>
              <p:nvPr/>
            </p:nvSpPr>
            <p:spPr>
              <a:xfrm>
                <a:off x="7028354" y="1926732"/>
                <a:ext cx="2924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4C7C0AF-3507-F835-55DF-15551806E468}"/>
                  </a:ext>
                </a:extLst>
              </p:cNvPr>
              <p:cNvSpPr/>
              <p:nvPr/>
            </p:nvSpPr>
            <p:spPr>
              <a:xfrm>
                <a:off x="8231979" y="1914983"/>
                <a:ext cx="2924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A19F4A4-3A1C-40DA-94DB-BE388E90B401}"/>
                  </a:ext>
                </a:extLst>
              </p:cNvPr>
              <p:cNvSpPr/>
              <p:nvPr/>
            </p:nvSpPr>
            <p:spPr>
              <a:xfrm>
                <a:off x="10462736" y="1903234"/>
                <a:ext cx="2924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A8822FD-2894-04AE-7177-9796F7C5DD71}"/>
                  </a:ext>
                </a:extLst>
              </p:cNvPr>
              <p:cNvSpPr/>
              <p:nvPr/>
            </p:nvSpPr>
            <p:spPr>
              <a:xfrm flipH="1">
                <a:off x="5099769" y="1338058"/>
                <a:ext cx="1234876" cy="354422"/>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5BA076AE-1932-8068-16F7-FC0D49FBE64D}"/>
                </a:ext>
              </a:extLst>
            </p:cNvPr>
            <p:cNvSpPr txBox="1"/>
            <p:nvPr/>
          </p:nvSpPr>
          <p:spPr>
            <a:xfrm>
              <a:off x="5027178" y="1306352"/>
              <a:ext cx="1380058" cy="369332"/>
            </a:xfrm>
            <a:prstGeom prst="rect">
              <a:avLst/>
            </a:prstGeom>
            <a:noFill/>
          </p:spPr>
          <p:txBody>
            <a:bodyPr wrap="none" rtlCol="0">
              <a:spAutoFit/>
            </a:bodyPr>
            <a:lstStyle/>
            <a:p>
              <a:r>
                <a:rPr lang="en-US" dirty="0"/>
                <a:t>basis vectors</a:t>
              </a:r>
            </a:p>
          </p:txBody>
        </p:sp>
      </p:grpSp>
      <p:grpSp>
        <p:nvGrpSpPr>
          <p:cNvPr id="100" name="Group 99">
            <a:extLst>
              <a:ext uri="{FF2B5EF4-FFF2-40B4-BE49-F238E27FC236}">
                <a16:creationId xmlns:a16="http://schemas.microsoft.com/office/drawing/2014/main" id="{F96E9EC7-843A-CB1B-482F-7AD74276AD86}"/>
              </a:ext>
            </a:extLst>
          </p:cNvPr>
          <p:cNvGrpSpPr/>
          <p:nvPr/>
        </p:nvGrpSpPr>
        <p:grpSpPr>
          <a:xfrm>
            <a:off x="9372403" y="4221062"/>
            <a:ext cx="1698642" cy="1706123"/>
            <a:chOff x="9000812" y="3068477"/>
            <a:chExt cx="1698642" cy="1706123"/>
          </a:xfrm>
        </p:grpSpPr>
        <p:cxnSp>
          <p:nvCxnSpPr>
            <p:cNvPr id="101" name="Straight Arrow Connector 100">
              <a:extLst>
                <a:ext uri="{FF2B5EF4-FFF2-40B4-BE49-F238E27FC236}">
                  <a16:creationId xmlns:a16="http://schemas.microsoft.com/office/drawing/2014/main" id="{1E8C0C0D-ADD4-8470-3A82-6411672A9347}"/>
                </a:ext>
              </a:extLst>
            </p:cNvPr>
            <p:cNvCxnSpPr/>
            <p:nvPr/>
          </p:nvCxnSpPr>
          <p:spPr>
            <a:xfrm flipV="1">
              <a:off x="9000812" y="3405124"/>
              <a:ext cx="1350818" cy="1369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6EA27DEE-15B0-19EC-4C8B-4B638115D54E}"/>
                </a:ext>
              </a:extLst>
            </p:cNvPr>
            <p:cNvSpPr/>
            <p:nvPr/>
          </p:nvSpPr>
          <p:spPr>
            <a:xfrm>
              <a:off x="10251070" y="3068477"/>
              <a:ext cx="448384" cy="35764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32E9C812-3144-B7FF-73BA-4D30AA58DDF1}"/>
              </a:ext>
            </a:extLst>
          </p:cNvPr>
          <p:cNvGrpSpPr/>
          <p:nvPr/>
        </p:nvGrpSpPr>
        <p:grpSpPr>
          <a:xfrm>
            <a:off x="8697165" y="4325024"/>
            <a:ext cx="2969975" cy="2188609"/>
            <a:chOff x="8398104" y="2396261"/>
            <a:chExt cx="2969975" cy="2188609"/>
          </a:xfrm>
        </p:grpSpPr>
        <p:grpSp>
          <p:nvGrpSpPr>
            <p:cNvPr id="104" name="Group 103">
              <a:extLst>
                <a:ext uri="{FF2B5EF4-FFF2-40B4-BE49-F238E27FC236}">
                  <a16:creationId xmlns:a16="http://schemas.microsoft.com/office/drawing/2014/main" id="{CA7CFBD9-BCBF-3DA9-6533-0C209918A918}"/>
                </a:ext>
              </a:extLst>
            </p:cNvPr>
            <p:cNvGrpSpPr/>
            <p:nvPr/>
          </p:nvGrpSpPr>
          <p:grpSpPr>
            <a:xfrm>
              <a:off x="8513050" y="3944736"/>
              <a:ext cx="2855029" cy="640134"/>
              <a:chOff x="8513050" y="3944736"/>
              <a:chExt cx="2855029" cy="640134"/>
            </a:xfrm>
          </p:grpSpPr>
          <p:cxnSp>
            <p:nvCxnSpPr>
              <p:cNvPr id="108" name="Straight Connector 107">
                <a:extLst>
                  <a:ext uri="{FF2B5EF4-FFF2-40B4-BE49-F238E27FC236}">
                    <a16:creationId xmlns:a16="http://schemas.microsoft.com/office/drawing/2014/main" id="{454714A8-EC90-1F0A-D38D-8C4FC8A51370}"/>
                  </a:ext>
                </a:extLst>
              </p:cNvPr>
              <p:cNvCxnSpPr/>
              <p:nvPr/>
            </p:nvCxnSpPr>
            <p:spPr>
              <a:xfrm flipH="1">
                <a:off x="8648007" y="3998422"/>
                <a:ext cx="2224537" cy="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A94C6C-4BC4-B6EB-F157-EE4ED1A359E1}"/>
                  </a:ext>
                </a:extLst>
              </p:cNvPr>
              <p:cNvCxnSpPr/>
              <p:nvPr/>
            </p:nvCxnSpPr>
            <p:spPr>
              <a:xfrm flipH="1">
                <a:off x="8513050" y="3998422"/>
                <a:ext cx="569422" cy="401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1F49AE3-FE20-F711-9222-88C3F5F55894}"/>
                  </a:ext>
                </a:extLst>
              </p:cNvPr>
              <p:cNvSpPr txBox="1"/>
              <p:nvPr/>
            </p:nvSpPr>
            <p:spPr>
              <a:xfrm>
                <a:off x="10102989" y="3944736"/>
                <a:ext cx="1265090" cy="369332"/>
              </a:xfrm>
              <a:prstGeom prst="rect">
                <a:avLst/>
              </a:prstGeom>
              <a:noFill/>
            </p:spPr>
            <p:txBody>
              <a:bodyPr wrap="none" rtlCol="0">
                <a:spAutoFit/>
              </a:bodyPr>
              <a:lstStyle/>
              <a:p>
                <a:r>
                  <a:rPr lang="en-US" dirty="0"/>
                  <a:t>X</a:t>
                </a:r>
                <a:r>
                  <a:rPr lang="en-US" baseline="-25000" dirty="0"/>
                  <a:t>1</a:t>
                </a:r>
                <a:r>
                  <a:rPr lang="en-US" dirty="0"/>
                  <a:t>=(1,0,0…)</a:t>
                </a:r>
              </a:p>
            </p:txBody>
          </p:sp>
          <p:sp>
            <p:nvSpPr>
              <p:cNvPr id="112" name="TextBox 111">
                <a:extLst>
                  <a:ext uri="{FF2B5EF4-FFF2-40B4-BE49-F238E27FC236}">
                    <a16:creationId xmlns:a16="http://schemas.microsoft.com/office/drawing/2014/main" id="{F49F9A0D-6CF6-5F95-4837-E685250930B1}"/>
                  </a:ext>
                </a:extLst>
              </p:cNvPr>
              <p:cNvSpPr txBox="1"/>
              <p:nvPr/>
            </p:nvSpPr>
            <p:spPr>
              <a:xfrm>
                <a:off x="8648007" y="4215538"/>
                <a:ext cx="1322798" cy="369332"/>
              </a:xfrm>
              <a:prstGeom prst="rect">
                <a:avLst/>
              </a:prstGeom>
              <a:noFill/>
            </p:spPr>
            <p:txBody>
              <a:bodyPr wrap="none" rtlCol="0">
                <a:spAutoFit/>
              </a:bodyPr>
              <a:lstStyle/>
              <a:p>
                <a:r>
                  <a:rPr lang="en-US" dirty="0"/>
                  <a:t>X</a:t>
                </a:r>
                <a:r>
                  <a:rPr lang="en-US" baseline="-25000" dirty="0"/>
                  <a:t>2</a:t>
                </a:r>
                <a:r>
                  <a:rPr lang="en-US" dirty="0"/>
                  <a:t>=(0,1,0,…)</a:t>
                </a:r>
              </a:p>
            </p:txBody>
          </p:sp>
        </p:grpSp>
        <p:grpSp>
          <p:nvGrpSpPr>
            <p:cNvPr id="105" name="Group 104">
              <a:extLst>
                <a:ext uri="{FF2B5EF4-FFF2-40B4-BE49-F238E27FC236}">
                  <a16:creationId xmlns:a16="http://schemas.microsoft.com/office/drawing/2014/main" id="{7F2202F7-716A-734A-A24C-75457AF360D8}"/>
                </a:ext>
              </a:extLst>
            </p:cNvPr>
            <p:cNvGrpSpPr/>
            <p:nvPr/>
          </p:nvGrpSpPr>
          <p:grpSpPr>
            <a:xfrm>
              <a:off x="8398104" y="2396261"/>
              <a:ext cx="1008609" cy="1785041"/>
              <a:chOff x="8398104" y="2396261"/>
              <a:chExt cx="1008609" cy="1785041"/>
            </a:xfrm>
          </p:grpSpPr>
          <p:cxnSp>
            <p:nvCxnSpPr>
              <p:cNvPr id="106" name="Straight Connector 105">
                <a:extLst>
                  <a:ext uri="{FF2B5EF4-FFF2-40B4-BE49-F238E27FC236}">
                    <a16:creationId xmlns:a16="http://schemas.microsoft.com/office/drawing/2014/main" id="{A28DB0E6-4395-1BF6-2CA3-40B500984EE4}"/>
                  </a:ext>
                </a:extLst>
              </p:cNvPr>
              <p:cNvCxnSpPr/>
              <p:nvPr/>
            </p:nvCxnSpPr>
            <p:spPr>
              <a:xfrm>
                <a:off x="9060873" y="2628946"/>
                <a:ext cx="24938" cy="1552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34574F13-9E6D-69E9-4A50-2140758445D5}"/>
                  </a:ext>
                </a:extLst>
              </p:cNvPr>
              <p:cNvSpPr txBox="1"/>
              <p:nvPr/>
            </p:nvSpPr>
            <p:spPr>
              <a:xfrm>
                <a:off x="8398104" y="2396261"/>
                <a:ext cx="1008609" cy="646331"/>
              </a:xfrm>
              <a:prstGeom prst="rect">
                <a:avLst/>
              </a:prstGeom>
              <a:noFill/>
            </p:spPr>
            <p:txBody>
              <a:bodyPr wrap="none" rtlCol="0">
                <a:spAutoFit/>
              </a:bodyPr>
              <a:lstStyle/>
              <a:p>
                <a:pPr algn="ctr"/>
                <a:r>
                  <a:rPr lang="en-US" dirty="0"/>
                  <a:t>X</a:t>
                </a:r>
                <a:r>
                  <a:rPr lang="en-US" baseline="-25000" dirty="0"/>
                  <a:t>3</a:t>
                </a:r>
                <a:r>
                  <a:rPr lang="en-US" dirty="0"/>
                  <a:t> =</a:t>
                </a:r>
              </a:p>
              <a:p>
                <a:pPr algn="ctr"/>
                <a:r>
                  <a:rPr lang="en-US" dirty="0"/>
                  <a:t>(0,0,1,…)</a:t>
                </a:r>
              </a:p>
            </p:txBody>
          </p:sp>
        </p:grpSp>
      </p:grpSp>
      <p:sp>
        <p:nvSpPr>
          <p:cNvPr id="113" name="TextBox 112">
            <a:extLst>
              <a:ext uri="{FF2B5EF4-FFF2-40B4-BE49-F238E27FC236}">
                <a16:creationId xmlns:a16="http://schemas.microsoft.com/office/drawing/2014/main" id="{22338509-04AC-A73E-0178-82AB6C4037D8}"/>
              </a:ext>
            </a:extLst>
          </p:cNvPr>
          <p:cNvSpPr txBox="1"/>
          <p:nvPr/>
        </p:nvSpPr>
        <p:spPr>
          <a:xfrm>
            <a:off x="9136313" y="3777436"/>
            <a:ext cx="3005951" cy="369332"/>
          </a:xfrm>
          <a:prstGeom prst="rect">
            <a:avLst/>
          </a:prstGeom>
          <a:noFill/>
        </p:spPr>
        <p:txBody>
          <a:bodyPr wrap="none" rtlCol="0">
            <a:spAutoFit/>
          </a:bodyPr>
          <a:lstStyle/>
          <a:p>
            <a:r>
              <a:rPr lang="en-US" dirty="0"/>
              <a:t>16x16=256 dimensional space</a:t>
            </a:r>
          </a:p>
        </p:txBody>
      </p:sp>
      <p:grpSp>
        <p:nvGrpSpPr>
          <p:cNvPr id="123" name="Group 122">
            <a:extLst>
              <a:ext uri="{FF2B5EF4-FFF2-40B4-BE49-F238E27FC236}">
                <a16:creationId xmlns:a16="http://schemas.microsoft.com/office/drawing/2014/main" id="{73D34659-82D0-6F98-1670-BA1EC261F817}"/>
              </a:ext>
            </a:extLst>
          </p:cNvPr>
          <p:cNvGrpSpPr/>
          <p:nvPr/>
        </p:nvGrpSpPr>
        <p:grpSpPr>
          <a:xfrm>
            <a:off x="864011" y="2459983"/>
            <a:ext cx="1218603" cy="1795379"/>
            <a:chOff x="864011" y="2459983"/>
            <a:chExt cx="1218603" cy="1795379"/>
          </a:xfrm>
        </p:grpSpPr>
        <p:pic>
          <p:nvPicPr>
            <p:cNvPr id="66" name="Picture 65">
              <a:extLst>
                <a:ext uri="{FF2B5EF4-FFF2-40B4-BE49-F238E27FC236}">
                  <a16:creationId xmlns:a16="http://schemas.microsoft.com/office/drawing/2014/main" id="{03D8C5A0-627C-FDF3-9B44-A44D7A6B7E90}"/>
                </a:ext>
              </a:extLst>
            </p:cNvPr>
            <p:cNvPicPr>
              <a:picLocks noChangeAspect="1"/>
            </p:cNvPicPr>
            <p:nvPr/>
          </p:nvPicPr>
          <p:blipFill>
            <a:blip r:embed="rId3"/>
            <a:stretch>
              <a:fillRect/>
            </a:stretch>
          </p:blipFill>
          <p:spPr>
            <a:xfrm>
              <a:off x="1020395" y="3007413"/>
              <a:ext cx="924054" cy="1247949"/>
            </a:xfrm>
            <a:prstGeom prst="rect">
              <a:avLst/>
            </a:prstGeom>
          </p:spPr>
        </p:pic>
        <p:sp>
          <p:nvSpPr>
            <p:cNvPr id="114" name="TextBox 113">
              <a:extLst>
                <a:ext uri="{FF2B5EF4-FFF2-40B4-BE49-F238E27FC236}">
                  <a16:creationId xmlns:a16="http://schemas.microsoft.com/office/drawing/2014/main" id="{669050A7-5229-D444-9724-A82D7E88238F}"/>
                </a:ext>
              </a:extLst>
            </p:cNvPr>
            <p:cNvSpPr txBox="1"/>
            <p:nvPr/>
          </p:nvSpPr>
          <p:spPr>
            <a:xfrm>
              <a:off x="864011" y="2459983"/>
              <a:ext cx="1218603" cy="369332"/>
            </a:xfrm>
            <a:prstGeom prst="rect">
              <a:avLst/>
            </a:prstGeom>
            <a:noFill/>
          </p:spPr>
          <p:txBody>
            <a:bodyPr wrap="none" rtlCol="0">
              <a:spAutoFit/>
            </a:bodyPr>
            <a:lstStyle/>
            <a:p>
              <a:r>
                <a:rPr lang="en-US" dirty="0">
                  <a:solidFill>
                    <a:srgbClr val="0070C0"/>
                  </a:solidFill>
                </a:rPr>
                <a:t>16x16=256</a:t>
              </a:r>
            </a:p>
          </p:txBody>
        </p:sp>
      </p:grpSp>
      <p:grpSp>
        <p:nvGrpSpPr>
          <p:cNvPr id="145" name="Group 144">
            <a:extLst>
              <a:ext uri="{FF2B5EF4-FFF2-40B4-BE49-F238E27FC236}">
                <a16:creationId xmlns:a16="http://schemas.microsoft.com/office/drawing/2014/main" id="{8B1096C2-CC40-05FB-7ADC-262087D3CB35}"/>
              </a:ext>
            </a:extLst>
          </p:cNvPr>
          <p:cNvGrpSpPr/>
          <p:nvPr/>
        </p:nvGrpSpPr>
        <p:grpSpPr>
          <a:xfrm>
            <a:off x="2007608" y="1779206"/>
            <a:ext cx="1281333" cy="2988945"/>
            <a:chOff x="2007608" y="1779206"/>
            <a:chExt cx="1281333" cy="2988945"/>
          </a:xfrm>
        </p:grpSpPr>
        <p:sp>
          <p:nvSpPr>
            <p:cNvPr id="65" name="TextBox 64">
              <a:extLst>
                <a:ext uri="{FF2B5EF4-FFF2-40B4-BE49-F238E27FC236}">
                  <a16:creationId xmlns:a16="http://schemas.microsoft.com/office/drawing/2014/main" id="{8A7FE66D-39F8-BD26-0E87-794BF92B881A}"/>
                </a:ext>
              </a:extLst>
            </p:cNvPr>
            <p:cNvSpPr txBox="1"/>
            <p:nvPr/>
          </p:nvSpPr>
          <p:spPr>
            <a:xfrm>
              <a:off x="2094571" y="3355713"/>
              <a:ext cx="352982" cy="369332"/>
            </a:xfrm>
            <a:prstGeom prst="rect">
              <a:avLst/>
            </a:prstGeom>
            <a:noFill/>
          </p:spPr>
          <p:txBody>
            <a:bodyPr wrap="none" rtlCol="0">
              <a:spAutoFit/>
            </a:bodyPr>
            <a:lstStyle/>
            <a:p>
              <a:r>
                <a:rPr lang="en-US" dirty="0"/>
                <a:t>= </a:t>
              </a:r>
            </a:p>
          </p:txBody>
        </p:sp>
        <p:sp>
          <p:nvSpPr>
            <p:cNvPr id="115" name="TextBox 114">
              <a:extLst>
                <a:ext uri="{FF2B5EF4-FFF2-40B4-BE49-F238E27FC236}">
                  <a16:creationId xmlns:a16="http://schemas.microsoft.com/office/drawing/2014/main" id="{C7414B6B-92E3-9F13-CC0D-56F01DFD27F1}"/>
                </a:ext>
              </a:extLst>
            </p:cNvPr>
            <p:cNvSpPr txBox="1"/>
            <p:nvPr/>
          </p:nvSpPr>
          <p:spPr>
            <a:xfrm>
              <a:off x="2007608" y="4100743"/>
              <a:ext cx="752129" cy="369332"/>
            </a:xfrm>
            <a:prstGeom prst="rect">
              <a:avLst/>
            </a:prstGeom>
            <a:noFill/>
          </p:spPr>
          <p:txBody>
            <a:bodyPr wrap="none" rtlCol="0">
              <a:spAutoFit/>
            </a:bodyPr>
            <a:lstStyle/>
            <a:p>
              <a:r>
                <a:rPr lang="en-US" dirty="0">
                  <a:solidFill>
                    <a:srgbClr val="0070C0"/>
                  </a:solidFill>
                </a:rPr>
                <a:t>256x1</a:t>
              </a:r>
            </a:p>
          </p:txBody>
        </p:sp>
        <p:grpSp>
          <p:nvGrpSpPr>
            <p:cNvPr id="67" name="Group 66">
              <a:extLst>
                <a:ext uri="{FF2B5EF4-FFF2-40B4-BE49-F238E27FC236}">
                  <a16:creationId xmlns:a16="http://schemas.microsoft.com/office/drawing/2014/main" id="{3A973B78-20EB-7B4D-09F5-D6D3A9B08940}"/>
                </a:ext>
              </a:extLst>
            </p:cNvPr>
            <p:cNvGrpSpPr/>
            <p:nvPr/>
          </p:nvGrpSpPr>
          <p:grpSpPr>
            <a:xfrm>
              <a:off x="2765440" y="2459827"/>
              <a:ext cx="523501" cy="2308324"/>
              <a:chOff x="8869679" y="-3154563"/>
              <a:chExt cx="535725" cy="2308324"/>
            </a:xfrm>
          </p:grpSpPr>
          <p:sp>
            <p:nvSpPr>
              <p:cNvPr id="70" name="TextBox 69">
                <a:extLst>
                  <a:ext uri="{FF2B5EF4-FFF2-40B4-BE49-F238E27FC236}">
                    <a16:creationId xmlns:a16="http://schemas.microsoft.com/office/drawing/2014/main" id="{862B68F8-BCC1-5623-8852-457A6B544100}"/>
                  </a:ext>
                </a:extLst>
              </p:cNvPr>
              <p:cNvSpPr txBox="1"/>
              <p:nvPr/>
            </p:nvSpPr>
            <p:spPr>
              <a:xfrm>
                <a:off x="8869680" y="-3154563"/>
                <a:ext cx="535724" cy="2308324"/>
              </a:xfrm>
              <a:prstGeom prst="rect">
                <a:avLst/>
              </a:prstGeom>
              <a:noFill/>
            </p:spPr>
            <p:txBody>
              <a:bodyPr wrap="none" rtlCol="0">
                <a:spAutoFit/>
              </a:bodyPr>
              <a:lstStyle/>
              <a:p>
                <a:pPr algn="ctr"/>
                <a:r>
                  <a:rPr lang="en-US" dirty="0"/>
                  <a:t>55</a:t>
                </a:r>
              </a:p>
              <a:p>
                <a:pPr algn="ctr"/>
                <a:r>
                  <a:rPr lang="en-US" dirty="0"/>
                  <a:t>88</a:t>
                </a:r>
              </a:p>
              <a:p>
                <a:pPr algn="ctr"/>
                <a:r>
                  <a:rPr lang="en-US" dirty="0"/>
                  <a:t>89</a:t>
                </a:r>
              </a:p>
              <a:p>
                <a:pPr algn="ctr"/>
                <a:r>
                  <a:rPr lang="en-US" dirty="0"/>
                  <a:t>.</a:t>
                </a:r>
              </a:p>
              <a:p>
                <a:pPr algn="ctr"/>
                <a:r>
                  <a:rPr lang="en-US" dirty="0"/>
                  <a:t>.</a:t>
                </a:r>
              </a:p>
              <a:p>
                <a:pPr algn="ctr"/>
                <a:r>
                  <a:rPr lang="en-US" dirty="0"/>
                  <a:t>155</a:t>
                </a:r>
              </a:p>
              <a:p>
                <a:pPr algn="ctr"/>
                <a:r>
                  <a:rPr lang="en-US" dirty="0"/>
                  <a:t>155</a:t>
                </a:r>
              </a:p>
              <a:p>
                <a:pPr algn="ctr"/>
                <a:r>
                  <a:rPr lang="en-US" dirty="0"/>
                  <a:t>210</a:t>
                </a:r>
              </a:p>
            </p:txBody>
          </p:sp>
          <p:sp>
            <p:nvSpPr>
              <p:cNvPr id="71" name="Double Brace 70">
                <a:extLst>
                  <a:ext uri="{FF2B5EF4-FFF2-40B4-BE49-F238E27FC236}">
                    <a16:creationId xmlns:a16="http://schemas.microsoft.com/office/drawing/2014/main" id="{4DE8E1F3-8218-7C39-5C70-4D2A0DACE864}"/>
                  </a:ext>
                </a:extLst>
              </p:cNvPr>
              <p:cNvSpPr/>
              <p:nvPr/>
            </p:nvSpPr>
            <p:spPr>
              <a:xfrm>
                <a:off x="8869679" y="-3154563"/>
                <a:ext cx="509713" cy="230832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TextBox 67">
              <a:extLst>
                <a:ext uri="{FF2B5EF4-FFF2-40B4-BE49-F238E27FC236}">
                  <a16:creationId xmlns:a16="http://schemas.microsoft.com/office/drawing/2014/main" id="{92722BEF-D34E-E101-86F0-0E5991AD0183}"/>
                </a:ext>
              </a:extLst>
            </p:cNvPr>
            <p:cNvSpPr txBox="1"/>
            <p:nvPr/>
          </p:nvSpPr>
          <p:spPr>
            <a:xfrm>
              <a:off x="2896500" y="3144491"/>
              <a:ext cx="251961" cy="369332"/>
            </a:xfrm>
            <a:prstGeom prst="rect">
              <a:avLst/>
            </a:prstGeom>
            <a:noFill/>
          </p:spPr>
          <p:txBody>
            <a:bodyPr wrap="square">
              <a:spAutoFit/>
            </a:bodyPr>
            <a:lstStyle/>
            <a:p>
              <a:pPr algn="ctr"/>
              <a:r>
                <a:rPr lang="en-US" dirty="0"/>
                <a:t>.</a:t>
              </a:r>
            </a:p>
          </p:txBody>
        </p:sp>
        <p:sp>
          <p:nvSpPr>
            <p:cNvPr id="69" name="TextBox 68">
              <a:extLst>
                <a:ext uri="{FF2B5EF4-FFF2-40B4-BE49-F238E27FC236}">
                  <a16:creationId xmlns:a16="http://schemas.microsoft.com/office/drawing/2014/main" id="{BD0B423F-2959-5462-EA65-2BDC5D684FDE}"/>
                </a:ext>
              </a:extLst>
            </p:cNvPr>
            <p:cNvSpPr txBox="1"/>
            <p:nvPr/>
          </p:nvSpPr>
          <p:spPr>
            <a:xfrm>
              <a:off x="2900522" y="3408104"/>
              <a:ext cx="251961" cy="369332"/>
            </a:xfrm>
            <a:prstGeom prst="rect">
              <a:avLst/>
            </a:prstGeom>
            <a:noFill/>
          </p:spPr>
          <p:txBody>
            <a:bodyPr wrap="square">
              <a:spAutoFit/>
            </a:bodyPr>
            <a:lstStyle/>
            <a:p>
              <a:pPr algn="ctr"/>
              <a:r>
                <a:rPr lang="en-US" dirty="0"/>
                <a:t>.</a:t>
              </a:r>
            </a:p>
          </p:txBody>
        </p:sp>
        <p:cxnSp>
          <p:nvCxnSpPr>
            <p:cNvPr id="118" name="Straight Arrow Connector 117">
              <a:extLst>
                <a:ext uri="{FF2B5EF4-FFF2-40B4-BE49-F238E27FC236}">
                  <a16:creationId xmlns:a16="http://schemas.microsoft.com/office/drawing/2014/main" id="{555B56B3-FACD-6D71-5366-5625DCC50F22}"/>
                </a:ext>
              </a:extLst>
            </p:cNvPr>
            <p:cNvCxnSpPr/>
            <p:nvPr/>
          </p:nvCxnSpPr>
          <p:spPr>
            <a:xfrm flipV="1">
              <a:off x="2406721" y="3647206"/>
              <a:ext cx="318235" cy="4535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2110C2B-F9B3-7433-69B0-F8E83A576D78}"/>
                </a:ext>
              </a:extLst>
            </p:cNvPr>
            <p:cNvSpPr txBox="1"/>
            <p:nvPr/>
          </p:nvSpPr>
          <p:spPr>
            <a:xfrm>
              <a:off x="2912319" y="1779206"/>
              <a:ext cx="314623"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x</a:t>
              </a:r>
              <a:endParaRPr lang="en-US" sz="2800" dirty="0"/>
            </a:p>
          </p:txBody>
        </p:sp>
      </p:grpSp>
      <p:grpSp>
        <p:nvGrpSpPr>
          <p:cNvPr id="155" name="Group 154">
            <a:extLst>
              <a:ext uri="{FF2B5EF4-FFF2-40B4-BE49-F238E27FC236}">
                <a16:creationId xmlns:a16="http://schemas.microsoft.com/office/drawing/2014/main" id="{1B94B76D-D981-29D3-7DF4-6810ED673CEB}"/>
              </a:ext>
            </a:extLst>
          </p:cNvPr>
          <p:cNvGrpSpPr/>
          <p:nvPr/>
        </p:nvGrpSpPr>
        <p:grpSpPr>
          <a:xfrm>
            <a:off x="4663237" y="2235524"/>
            <a:ext cx="3882461" cy="2575545"/>
            <a:chOff x="4786727" y="2451925"/>
            <a:chExt cx="3882461" cy="2575545"/>
          </a:xfrm>
        </p:grpSpPr>
        <p:sp>
          <p:nvSpPr>
            <p:cNvPr id="151" name="Rectangle 150">
              <a:extLst>
                <a:ext uri="{FF2B5EF4-FFF2-40B4-BE49-F238E27FC236}">
                  <a16:creationId xmlns:a16="http://schemas.microsoft.com/office/drawing/2014/main" id="{622F2F40-8599-029D-35FF-1DB7C68BF815}"/>
                </a:ext>
              </a:extLst>
            </p:cNvPr>
            <p:cNvSpPr/>
            <p:nvPr/>
          </p:nvSpPr>
          <p:spPr>
            <a:xfrm>
              <a:off x="4786727" y="2529982"/>
              <a:ext cx="271254" cy="2497488"/>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765B285-8F18-F821-23F6-5DD8F3AED879}"/>
                </a:ext>
              </a:extLst>
            </p:cNvPr>
            <p:cNvSpPr/>
            <p:nvPr/>
          </p:nvSpPr>
          <p:spPr>
            <a:xfrm>
              <a:off x="5900342" y="2507831"/>
              <a:ext cx="271254" cy="2497488"/>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D240D867-50E4-C5DF-3629-5D200E7C4139}"/>
                </a:ext>
              </a:extLst>
            </p:cNvPr>
            <p:cNvSpPr/>
            <p:nvPr/>
          </p:nvSpPr>
          <p:spPr>
            <a:xfrm>
              <a:off x="7130349" y="2479878"/>
              <a:ext cx="271254" cy="2497488"/>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521A1559-8D37-AB78-905B-A301546641C0}"/>
                </a:ext>
              </a:extLst>
            </p:cNvPr>
            <p:cNvSpPr/>
            <p:nvPr/>
          </p:nvSpPr>
          <p:spPr>
            <a:xfrm>
              <a:off x="8397934" y="2451925"/>
              <a:ext cx="271254" cy="2497488"/>
            </a:xfrm>
            <a:prstGeom prst="rect">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5A2AE336-C399-C2E2-FED1-715437E5490B}"/>
              </a:ext>
            </a:extLst>
          </p:cNvPr>
          <p:cNvGrpSpPr/>
          <p:nvPr/>
        </p:nvGrpSpPr>
        <p:grpSpPr>
          <a:xfrm>
            <a:off x="11171605" y="4375364"/>
            <a:ext cx="448384" cy="357648"/>
            <a:chOff x="6537450" y="5149304"/>
            <a:chExt cx="448384" cy="357648"/>
          </a:xfrm>
        </p:grpSpPr>
        <p:sp>
          <p:nvSpPr>
            <p:cNvPr id="157" name="Oval 156">
              <a:extLst>
                <a:ext uri="{FF2B5EF4-FFF2-40B4-BE49-F238E27FC236}">
                  <a16:creationId xmlns:a16="http://schemas.microsoft.com/office/drawing/2014/main" id="{0B6CBE4F-9711-366C-F6D8-4A2B32D39A22}"/>
                </a:ext>
              </a:extLst>
            </p:cNvPr>
            <p:cNvSpPr/>
            <p:nvPr/>
          </p:nvSpPr>
          <p:spPr>
            <a:xfrm>
              <a:off x="6537450" y="5149304"/>
              <a:ext cx="448384" cy="35764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BBF7969E-D8B2-3932-3242-949E46350D2C}"/>
                </a:ext>
              </a:extLst>
            </p:cNvPr>
            <p:cNvSpPr/>
            <p:nvPr/>
          </p:nvSpPr>
          <p:spPr>
            <a:xfrm>
              <a:off x="6759146" y="5272216"/>
              <a:ext cx="115330"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TextBox 163">
            <a:extLst>
              <a:ext uri="{FF2B5EF4-FFF2-40B4-BE49-F238E27FC236}">
                <a16:creationId xmlns:a16="http://schemas.microsoft.com/office/drawing/2014/main" id="{E22FAAEB-DB80-07C0-2CB7-BA0794F82B56}"/>
              </a:ext>
            </a:extLst>
          </p:cNvPr>
          <p:cNvSpPr txBox="1"/>
          <p:nvPr/>
        </p:nvSpPr>
        <p:spPr>
          <a:xfrm>
            <a:off x="11463731" y="4086285"/>
            <a:ext cx="845103" cy="400110"/>
          </a:xfrm>
          <a:prstGeom prst="rect">
            <a:avLst/>
          </a:prstGeom>
          <a:noFill/>
        </p:spPr>
        <p:txBody>
          <a:bodyPr wrap="none" rtlCol="0">
            <a:spAutoFit/>
          </a:bodyPr>
          <a:lstStyle/>
          <a:p>
            <a:pPr algn="ctr"/>
            <a:r>
              <a:rPr lang="en-US" sz="1000" dirty="0"/>
              <a:t>Perturb eye </a:t>
            </a:r>
          </a:p>
          <a:p>
            <a:pPr algn="ctr"/>
            <a:r>
              <a:rPr lang="en-US" sz="1000" dirty="0"/>
              <a:t>pixels to 255</a:t>
            </a:r>
          </a:p>
        </p:txBody>
      </p:sp>
      <p:grpSp>
        <p:nvGrpSpPr>
          <p:cNvPr id="168" name="Group 167">
            <a:extLst>
              <a:ext uri="{FF2B5EF4-FFF2-40B4-BE49-F238E27FC236}">
                <a16:creationId xmlns:a16="http://schemas.microsoft.com/office/drawing/2014/main" id="{A970DEF0-0B55-2B17-4EA1-CACEBE6EC1B8}"/>
              </a:ext>
            </a:extLst>
          </p:cNvPr>
          <p:cNvGrpSpPr/>
          <p:nvPr/>
        </p:nvGrpSpPr>
        <p:grpSpPr>
          <a:xfrm>
            <a:off x="11368417" y="4889362"/>
            <a:ext cx="484559" cy="533632"/>
            <a:chOff x="11368417" y="4889362"/>
            <a:chExt cx="484559" cy="533632"/>
          </a:xfrm>
        </p:grpSpPr>
        <p:grpSp>
          <p:nvGrpSpPr>
            <p:cNvPr id="163" name="Group 162">
              <a:extLst>
                <a:ext uri="{FF2B5EF4-FFF2-40B4-BE49-F238E27FC236}">
                  <a16:creationId xmlns:a16="http://schemas.microsoft.com/office/drawing/2014/main" id="{CADCA03E-F70F-11BF-555A-DEFE11911F9B}"/>
                </a:ext>
              </a:extLst>
            </p:cNvPr>
            <p:cNvGrpSpPr/>
            <p:nvPr/>
          </p:nvGrpSpPr>
          <p:grpSpPr>
            <a:xfrm>
              <a:off x="11368417" y="4889362"/>
              <a:ext cx="484559" cy="533632"/>
              <a:chOff x="4241108" y="1655197"/>
              <a:chExt cx="3607736" cy="4027630"/>
            </a:xfrm>
          </p:grpSpPr>
          <p:pic>
            <p:nvPicPr>
              <p:cNvPr id="161" name="Picture 160">
                <a:extLst>
                  <a:ext uri="{FF2B5EF4-FFF2-40B4-BE49-F238E27FC236}">
                    <a16:creationId xmlns:a16="http://schemas.microsoft.com/office/drawing/2014/main" id="{2ADB50F1-55F3-3FEF-7A1E-B9D0EB810840}"/>
                  </a:ext>
                </a:extLst>
              </p:cNvPr>
              <p:cNvPicPr>
                <a:picLocks noChangeAspect="1"/>
              </p:cNvPicPr>
              <p:nvPr/>
            </p:nvPicPr>
            <p:blipFill>
              <a:blip r:embed="rId4"/>
              <a:stretch>
                <a:fillRect/>
              </a:stretch>
            </p:blipFill>
            <p:spPr>
              <a:xfrm>
                <a:off x="4605129" y="1823813"/>
                <a:ext cx="2981741" cy="3210373"/>
              </a:xfrm>
              <a:prstGeom prst="rect">
                <a:avLst/>
              </a:prstGeom>
            </p:spPr>
          </p:pic>
          <p:sp>
            <p:nvSpPr>
              <p:cNvPr id="162" name="Freeform: Shape 161">
                <a:extLst>
                  <a:ext uri="{FF2B5EF4-FFF2-40B4-BE49-F238E27FC236}">
                    <a16:creationId xmlns:a16="http://schemas.microsoft.com/office/drawing/2014/main" id="{9DA03DD4-46DF-CFD5-D480-7636A6FCAF74}"/>
                  </a:ext>
                </a:extLst>
              </p:cNvPr>
              <p:cNvSpPr/>
              <p:nvPr/>
            </p:nvSpPr>
            <p:spPr>
              <a:xfrm>
                <a:off x="4241108" y="1655197"/>
                <a:ext cx="3607736" cy="4027630"/>
              </a:xfrm>
              <a:custGeom>
                <a:avLst/>
                <a:gdLst>
                  <a:gd name="connsiteX0" fmla="*/ 935803 w 3607736"/>
                  <a:gd name="connsiteY0" fmla="*/ 792581 h 4027630"/>
                  <a:gd name="connsiteX1" fmla="*/ 1414104 w 3607736"/>
                  <a:gd name="connsiteY1" fmla="*/ 553431 h 4027630"/>
                  <a:gd name="connsiteX2" fmla="*/ 2215963 w 3607736"/>
                  <a:gd name="connsiteY2" fmla="*/ 539363 h 4027630"/>
                  <a:gd name="connsiteX3" fmla="*/ 2694264 w 3607736"/>
                  <a:gd name="connsiteY3" fmla="*/ 1059868 h 4027630"/>
                  <a:gd name="connsiteX4" fmla="*/ 2792738 w 3607736"/>
                  <a:gd name="connsiteY4" fmla="*/ 2157148 h 4027630"/>
                  <a:gd name="connsiteX5" fmla="*/ 2455114 w 3607736"/>
                  <a:gd name="connsiteY5" fmla="*/ 2959006 h 4027630"/>
                  <a:gd name="connsiteX6" fmla="*/ 1779864 w 3607736"/>
                  <a:gd name="connsiteY6" fmla="*/ 3127818 h 4027630"/>
                  <a:gd name="connsiteX7" fmla="*/ 809194 w 3607736"/>
                  <a:gd name="connsiteY7" fmla="*/ 2354095 h 4027630"/>
                  <a:gd name="connsiteX8" fmla="*/ 513772 w 3607736"/>
                  <a:gd name="connsiteY8" fmla="*/ 1411560 h 4027630"/>
                  <a:gd name="connsiteX9" fmla="*/ 766990 w 3607736"/>
                  <a:gd name="connsiteY9" fmla="*/ 1017665 h 4027630"/>
                  <a:gd name="connsiteX10" fmla="*/ 766990 w 3607736"/>
                  <a:gd name="connsiteY10" fmla="*/ 1017665 h 4027630"/>
                  <a:gd name="connsiteX11" fmla="*/ 190215 w 3607736"/>
                  <a:gd name="connsiteY11" fmla="*/ 961394 h 4027630"/>
                  <a:gd name="connsiteX12" fmla="*/ 288689 w 3607736"/>
                  <a:gd name="connsiteY12" fmla="*/ 3437308 h 4027630"/>
                  <a:gd name="connsiteX13" fmla="*/ 3397649 w 3607736"/>
                  <a:gd name="connsiteY13" fmla="*/ 3789000 h 4027630"/>
                  <a:gd name="connsiteX14" fmla="*/ 3341378 w 3607736"/>
                  <a:gd name="connsiteY14" fmla="*/ 398686 h 4027630"/>
                  <a:gd name="connsiteX15" fmla="*/ 3467987 w 3607736"/>
                  <a:gd name="connsiteY15" fmla="*/ 201738 h 4027630"/>
                  <a:gd name="connsiteX16" fmla="*/ 2989686 w 3607736"/>
                  <a:gd name="connsiteY16" fmla="*/ 46994 h 4027630"/>
                  <a:gd name="connsiteX17" fmla="*/ 274621 w 3607736"/>
                  <a:gd name="connsiteY17" fmla="*/ 32926 h 4027630"/>
                  <a:gd name="connsiteX18" fmla="*/ 133944 w 3607736"/>
                  <a:gd name="connsiteY18" fmla="*/ 454957 h 4027630"/>
                  <a:gd name="connsiteX19" fmla="*/ 429366 w 3607736"/>
                  <a:gd name="connsiteY19" fmla="*/ 764446 h 402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07736" h="4027630">
                    <a:moveTo>
                      <a:pt x="935803" y="792581"/>
                    </a:moveTo>
                    <a:cubicBezTo>
                      <a:pt x="1068273" y="694107"/>
                      <a:pt x="1200744" y="595634"/>
                      <a:pt x="1414104" y="553431"/>
                    </a:cubicBezTo>
                    <a:cubicBezTo>
                      <a:pt x="1627464" y="511228"/>
                      <a:pt x="2002603" y="454957"/>
                      <a:pt x="2215963" y="539363"/>
                    </a:cubicBezTo>
                    <a:cubicBezTo>
                      <a:pt x="2429323" y="623769"/>
                      <a:pt x="2598135" y="790237"/>
                      <a:pt x="2694264" y="1059868"/>
                    </a:cubicBezTo>
                    <a:cubicBezTo>
                      <a:pt x="2790393" y="1329499"/>
                      <a:pt x="2832596" y="1840625"/>
                      <a:pt x="2792738" y="2157148"/>
                    </a:cubicBezTo>
                    <a:cubicBezTo>
                      <a:pt x="2752880" y="2473671"/>
                      <a:pt x="2623926" y="2797228"/>
                      <a:pt x="2455114" y="2959006"/>
                    </a:cubicBezTo>
                    <a:cubicBezTo>
                      <a:pt x="2286302" y="3120784"/>
                      <a:pt x="2054184" y="3228636"/>
                      <a:pt x="1779864" y="3127818"/>
                    </a:cubicBezTo>
                    <a:cubicBezTo>
                      <a:pt x="1505544" y="3027000"/>
                      <a:pt x="1020209" y="2640138"/>
                      <a:pt x="809194" y="2354095"/>
                    </a:cubicBezTo>
                    <a:cubicBezTo>
                      <a:pt x="598179" y="2068052"/>
                      <a:pt x="520806" y="1634298"/>
                      <a:pt x="513772" y="1411560"/>
                    </a:cubicBezTo>
                    <a:cubicBezTo>
                      <a:pt x="506738" y="1188822"/>
                      <a:pt x="766990" y="1017665"/>
                      <a:pt x="766990" y="1017665"/>
                    </a:cubicBezTo>
                    <a:lnTo>
                      <a:pt x="766990" y="1017665"/>
                    </a:lnTo>
                    <a:cubicBezTo>
                      <a:pt x="670861" y="1008287"/>
                      <a:pt x="269932" y="558120"/>
                      <a:pt x="190215" y="961394"/>
                    </a:cubicBezTo>
                    <a:cubicBezTo>
                      <a:pt x="110498" y="1364668"/>
                      <a:pt x="-245883" y="2966040"/>
                      <a:pt x="288689" y="3437308"/>
                    </a:cubicBezTo>
                    <a:cubicBezTo>
                      <a:pt x="823261" y="3908576"/>
                      <a:pt x="2888868" y="4295437"/>
                      <a:pt x="3397649" y="3789000"/>
                    </a:cubicBezTo>
                    <a:cubicBezTo>
                      <a:pt x="3906430" y="3282563"/>
                      <a:pt x="3329655" y="996563"/>
                      <a:pt x="3341378" y="398686"/>
                    </a:cubicBezTo>
                    <a:cubicBezTo>
                      <a:pt x="3353101" y="-199191"/>
                      <a:pt x="3526602" y="260353"/>
                      <a:pt x="3467987" y="201738"/>
                    </a:cubicBezTo>
                    <a:cubicBezTo>
                      <a:pt x="3409372" y="143123"/>
                      <a:pt x="3521914" y="75129"/>
                      <a:pt x="2989686" y="46994"/>
                    </a:cubicBezTo>
                    <a:cubicBezTo>
                      <a:pt x="2457458" y="18859"/>
                      <a:pt x="750578" y="-35068"/>
                      <a:pt x="274621" y="32926"/>
                    </a:cubicBezTo>
                    <a:cubicBezTo>
                      <a:pt x="-201336" y="100920"/>
                      <a:pt x="108153" y="333037"/>
                      <a:pt x="133944" y="454957"/>
                    </a:cubicBezTo>
                    <a:cubicBezTo>
                      <a:pt x="159735" y="576877"/>
                      <a:pt x="294550" y="670661"/>
                      <a:pt x="429366" y="76444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Freeform: Shape 164">
              <a:extLst>
                <a:ext uri="{FF2B5EF4-FFF2-40B4-BE49-F238E27FC236}">
                  <a16:creationId xmlns:a16="http://schemas.microsoft.com/office/drawing/2014/main" id="{182A1D44-57A8-418A-29AC-D426D4FB48BB}"/>
                </a:ext>
              </a:extLst>
            </p:cNvPr>
            <p:cNvSpPr/>
            <p:nvPr/>
          </p:nvSpPr>
          <p:spPr>
            <a:xfrm>
              <a:off x="11411763" y="4941804"/>
              <a:ext cx="122058" cy="99534"/>
            </a:xfrm>
            <a:custGeom>
              <a:avLst/>
              <a:gdLst>
                <a:gd name="connsiteX0" fmla="*/ 15940 w 122058"/>
                <a:gd name="connsiteY0" fmla="*/ 98883 h 99534"/>
                <a:gd name="connsiteX1" fmla="*/ 75674 w 122058"/>
                <a:gd name="connsiteY1" fmla="*/ 66719 h 99534"/>
                <a:gd name="connsiteX2" fmla="*/ 121624 w 122058"/>
                <a:gd name="connsiteY2" fmla="*/ 2389 h 99534"/>
                <a:gd name="connsiteX3" fmla="*/ 48104 w 122058"/>
                <a:gd name="connsiteY3" fmla="*/ 16174 h 99534"/>
                <a:gd name="connsiteX4" fmla="*/ 2155 w 122058"/>
                <a:gd name="connsiteY4" fmla="*/ 39149 h 99534"/>
                <a:gd name="connsiteX5" fmla="*/ 15940 w 122058"/>
                <a:gd name="connsiteY5" fmla="*/ 98883 h 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58" h="99534">
                  <a:moveTo>
                    <a:pt x="15940" y="98883"/>
                  </a:moveTo>
                  <a:cubicBezTo>
                    <a:pt x="28193" y="103478"/>
                    <a:pt x="58060" y="82801"/>
                    <a:pt x="75674" y="66719"/>
                  </a:cubicBezTo>
                  <a:cubicBezTo>
                    <a:pt x="93288" y="50637"/>
                    <a:pt x="126219" y="10813"/>
                    <a:pt x="121624" y="2389"/>
                  </a:cubicBezTo>
                  <a:cubicBezTo>
                    <a:pt x="117029" y="-6035"/>
                    <a:pt x="68016" y="10047"/>
                    <a:pt x="48104" y="16174"/>
                  </a:cubicBezTo>
                  <a:cubicBezTo>
                    <a:pt x="28193" y="22301"/>
                    <a:pt x="8281" y="22301"/>
                    <a:pt x="2155" y="39149"/>
                  </a:cubicBezTo>
                  <a:cubicBezTo>
                    <a:pt x="-3971" y="55997"/>
                    <a:pt x="3687" y="94288"/>
                    <a:pt x="15940" y="988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F5CDAD89-4B33-E379-C215-887BF14AC132}"/>
                </a:ext>
              </a:extLst>
            </p:cNvPr>
            <p:cNvSpPr/>
            <p:nvPr/>
          </p:nvSpPr>
          <p:spPr>
            <a:xfrm>
              <a:off x="11405305" y="4922150"/>
              <a:ext cx="400481" cy="378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019E1A75-B6AB-449F-E2C8-409CF14C29D8}"/>
              </a:ext>
            </a:extLst>
          </p:cNvPr>
          <p:cNvGrpSpPr/>
          <p:nvPr/>
        </p:nvGrpSpPr>
        <p:grpSpPr>
          <a:xfrm>
            <a:off x="4448281" y="4896338"/>
            <a:ext cx="802959" cy="705180"/>
            <a:chOff x="4031659" y="5242447"/>
            <a:chExt cx="802959" cy="705180"/>
          </a:xfrm>
        </p:grpSpPr>
        <p:grpSp>
          <p:nvGrpSpPr>
            <p:cNvPr id="173" name="Group 172">
              <a:extLst>
                <a:ext uri="{FF2B5EF4-FFF2-40B4-BE49-F238E27FC236}">
                  <a16:creationId xmlns:a16="http://schemas.microsoft.com/office/drawing/2014/main" id="{83A840C7-AA03-27DF-6892-A82423C7354C}"/>
                </a:ext>
              </a:extLst>
            </p:cNvPr>
            <p:cNvGrpSpPr/>
            <p:nvPr/>
          </p:nvGrpSpPr>
          <p:grpSpPr>
            <a:xfrm>
              <a:off x="4031659" y="5242447"/>
              <a:ext cx="802959" cy="705179"/>
              <a:chOff x="4031659" y="5242447"/>
              <a:chExt cx="927459" cy="705179"/>
            </a:xfrm>
          </p:grpSpPr>
          <p:sp>
            <p:nvSpPr>
              <p:cNvPr id="169" name="Rectangle 168">
                <a:extLst>
                  <a:ext uri="{FF2B5EF4-FFF2-40B4-BE49-F238E27FC236}">
                    <a16:creationId xmlns:a16="http://schemas.microsoft.com/office/drawing/2014/main" id="{74E27D9A-84BB-1EE1-C5AB-E260C6C7DF33}"/>
                  </a:ext>
                </a:extLst>
              </p:cNvPr>
              <p:cNvSpPr/>
              <p:nvPr/>
            </p:nvSpPr>
            <p:spPr>
              <a:xfrm>
                <a:off x="4031674" y="524244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DCCFE7F-66FC-DE62-48FD-63413BE963B9}"/>
                  </a:ext>
                </a:extLst>
              </p:cNvPr>
              <p:cNvSpPr/>
              <p:nvPr/>
            </p:nvSpPr>
            <p:spPr>
              <a:xfrm>
                <a:off x="4031669" y="542255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A1AAC5C7-9B3E-A251-1873-2AF05A25BB5D}"/>
                  </a:ext>
                </a:extLst>
              </p:cNvPr>
              <p:cNvSpPr/>
              <p:nvPr/>
            </p:nvSpPr>
            <p:spPr>
              <a:xfrm>
                <a:off x="4031664" y="560266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F917DD4F-FD44-BB43-E4F1-128AB9287DD6}"/>
                  </a:ext>
                </a:extLst>
              </p:cNvPr>
              <p:cNvSpPr/>
              <p:nvPr/>
            </p:nvSpPr>
            <p:spPr>
              <a:xfrm>
                <a:off x="4031659" y="578277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a:extLst>
                <a:ext uri="{FF2B5EF4-FFF2-40B4-BE49-F238E27FC236}">
                  <a16:creationId xmlns:a16="http://schemas.microsoft.com/office/drawing/2014/main" id="{87D4B5DF-0D77-A517-EA94-185E24E234AC}"/>
                </a:ext>
              </a:extLst>
            </p:cNvPr>
            <p:cNvSpPr/>
            <p:nvPr/>
          </p:nvSpPr>
          <p:spPr>
            <a:xfrm rot="5400000">
              <a:off x="3787823" y="5498138"/>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5284817E-2B95-3EDB-6CCD-4AC36184A877}"/>
                </a:ext>
              </a:extLst>
            </p:cNvPr>
            <p:cNvSpPr/>
            <p:nvPr/>
          </p:nvSpPr>
          <p:spPr>
            <a:xfrm rot="5400000">
              <a:off x="3991841" y="5495684"/>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6288FA9-03CD-6917-BC0D-1CF491646C12}"/>
                </a:ext>
              </a:extLst>
            </p:cNvPr>
            <p:cNvSpPr/>
            <p:nvPr/>
          </p:nvSpPr>
          <p:spPr>
            <a:xfrm rot="5400000">
              <a:off x="4188485" y="5493230"/>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1F6191BA-C7D7-F3A9-DCB3-81DBC796B412}"/>
                </a:ext>
              </a:extLst>
            </p:cNvPr>
            <p:cNvSpPr/>
            <p:nvPr/>
          </p:nvSpPr>
          <p:spPr>
            <a:xfrm rot="5400000">
              <a:off x="4385129" y="5490776"/>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2C628B8-6C63-68BF-1A7E-916C3D66FA39}"/>
                </a:ext>
              </a:extLst>
            </p:cNvPr>
            <p:cNvSpPr/>
            <p:nvPr/>
          </p:nvSpPr>
          <p:spPr>
            <a:xfrm>
              <a:off x="4031659" y="5242447"/>
              <a:ext cx="195930" cy="16484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53B1AC9E-9518-38C4-9AD5-99C9818F7DD4}"/>
              </a:ext>
            </a:extLst>
          </p:cNvPr>
          <p:cNvGrpSpPr/>
          <p:nvPr/>
        </p:nvGrpSpPr>
        <p:grpSpPr>
          <a:xfrm>
            <a:off x="5604277" y="4879631"/>
            <a:ext cx="802959" cy="705180"/>
            <a:chOff x="4031659" y="5242447"/>
            <a:chExt cx="802959" cy="705180"/>
          </a:xfrm>
        </p:grpSpPr>
        <p:grpSp>
          <p:nvGrpSpPr>
            <p:cNvPr id="181" name="Group 180">
              <a:extLst>
                <a:ext uri="{FF2B5EF4-FFF2-40B4-BE49-F238E27FC236}">
                  <a16:creationId xmlns:a16="http://schemas.microsoft.com/office/drawing/2014/main" id="{9160EE8E-9AAF-C800-FEC5-B81BF63FA493}"/>
                </a:ext>
              </a:extLst>
            </p:cNvPr>
            <p:cNvGrpSpPr/>
            <p:nvPr/>
          </p:nvGrpSpPr>
          <p:grpSpPr>
            <a:xfrm>
              <a:off x="4031659" y="5242447"/>
              <a:ext cx="802959" cy="705179"/>
              <a:chOff x="4031659" y="5242447"/>
              <a:chExt cx="927459" cy="705179"/>
            </a:xfrm>
          </p:grpSpPr>
          <p:sp>
            <p:nvSpPr>
              <p:cNvPr id="187" name="Rectangle 186">
                <a:extLst>
                  <a:ext uri="{FF2B5EF4-FFF2-40B4-BE49-F238E27FC236}">
                    <a16:creationId xmlns:a16="http://schemas.microsoft.com/office/drawing/2014/main" id="{26523458-053E-39C5-7E5B-E4D73C3213C1}"/>
                  </a:ext>
                </a:extLst>
              </p:cNvPr>
              <p:cNvSpPr/>
              <p:nvPr/>
            </p:nvSpPr>
            <p:spPr>
              <a:xfrm>
                <a:off x="4031674" y="524244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605C5224-B4BC-5C79-3B92-16ED96794688}"/>
                  </a:ext>
                </a:extLst>
              </p:cNvPr>
              <p:cNvSpPr/>
              <p:nvPr/>
            </p:nvSpPr>
            <p:spPr>
              <a:xfrm>
                <a:off x="4031669" y="542255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3D3741A-5E1A-8825-C3CA-AC8E6B5DE13F}"/>
                  </a:ext>
                </a:extLst>
              </p:cNvPr>
              <p:cNvSpPr/>
              <p:nvPr/>
            </p:nvSpPr>
            <p:spPr>
              <a:xfrm>
                <a:off x="4031664" y="560266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E575AB6-8904-D0B1-61FB-6EB31289BBEF}"/>
                  </a:ext>
                </a:extLst>
              </p:cNvPr>
              <p:cNvSpPr/>
              <p:nvPr/>
            </p:nvSpPr>
            <p:spPr>
              <a:xfrm>
                <a:off x="4031659" y="578277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ectangle 181">
              <a:extLst>
                <a:ext uri="{FF2B5EF4-FFF2-40B4-BE49-F238E27FC236}">
                  <a16:creationId xmlns:a16="http://schemas.microsoft.com/office/drawing/2014/main" id="{305F0D30-A689-59F6-292E-B24B6A1E7B3D}"/>
                </a:ext>
              </a:extLst>
            </p:cNvPr>
            <p:cNvSpPr/>
            <p:nvPr/>
          </p:nvSpPr>
          <p:spPr>
            <a:xfrm rot="5400000">
              <a:off x="3787823" y="5498138"/>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87C9277D-320F-CC4E-ED75-6D76BE605A4D}"/>
                </a:ext>
              </a:extLst>
            </p:cNvPr>
            <p:cNvSpPr/>
            <p:nvPr/>
          </p:nvSpPr>
          <p:spPr>
            <a:xfrm rot="5400000">
              <a:off x="3991841" y="5495684"/>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CF7BEF6E-CC91-ED62-90E6-D4EB941B9F4F}"/>
                </a:ext>
              </a:extLst>
            </p:cNvPr>
            <p:cNvSpPr/>
            <p:nvPr/>
          </p:nvSpPr>
          <p:spPr>
            <a:xfrm rot="5400000">
              <a:off x="4188485" y="5493230"/>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027EE82C-EF80-2005-F4C7-F4DA54295B47}"/>
                </a:ext>
              </a:extLst>
            </p:cNvPr>
            <p:cNvSpPr/>
            <p:nvPr/>
          </p:nvSpPr>
          <p:spPr>
            <a:xfrm rot="5400000">
              <a:off x="4385129" y="5490776"/>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A7DCEB53-3D64-1C89-371F-49DC4ED65A2A}"/>
                </a:ext>
              </a:extLst>
            </p:cNvPr>
            <p:cNvSpPr/>
            <p:nvPr/>
          </p:nvSpPr>
          <p:spPr>
            <a:xfrm>
              <a:off x="4245507" y="5242447"/>
              <a:ext cx="195930" cy="16484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7FE5DF8A-6C08-9C88-8E13-060D497D92C8}"/>
              </a:ext>
            </a:extLst>
          </p:cNvPr>
          <p:cNvGrpSpPr/>
          <p:nvPr/>
        </p:nvGrpSpPr>
        <p:grpSpPr>
          <a:xfrm>
            <a:off x="6848060" y="4884548"/>
            <a:ext cx="802959" cy="705180"/>
            <a:chOff x="4031659" y="5242447"/>
            <a:chExt cx="802959" cy="705180"/>
          </a:xfrm>
        </p:grpSpPr>
        <p:grpSp>
          <p:nvGrpSpPr>
            <p:cNvPr id="1024" name="Group 1023">
              <a:extLst>
                <a:ext uri="{FF2B5EF4-FFF2-40B4-BE49-F238E27FC236}">
                  <a16:creationId xmlns:a16="http://schemas.microsoft.com/office/drawing/2014/main" id="{E555CC30-CF03-6400-8A3B-E109DAEEAC05}"/>
                </a:ext>
              </a:extLst>
            </p:cNvPr>
            <p:cNvGrpSpPr/>
            <p:nvPr/>
          </p:nvGrpSpPr>
          <p:grpSpPr>
            <a:xfrm>
              <a:off x="4031659" y="5242447"/>
              <a:ext cx="802959" cy="705179"/>
              <a:chOff x="4031659" y="5242447"/>
              <a:chExt cx="927459" cy="705179"/>
            </a:xfrm>
          </p:grpSpPr>
          <p:sp>
            <p:nvSpPr>
              <p:cNvPr id="1031" name="Rectangle 1030">
                <a:extLst>
                  <a:ext uri="{FF2B5EF4-FFF2-40B4-BE49-F238E27FC236}">
                    <a16:creationId xmlns:a16="http://schemas.microsoft.com/office/drawing/2014/main" id="{E1EECA30-D1A6-1ECA-A5CA-BA7B74123806}"/>
                  </a:ext>
                </a:extLst>
              </p:cNvPr>
              <p:cNvSpPr/>
              <p:nvPr/>
            </p:nvSpPr>
            <p:spPr>
              <a:xfrm>
                <a:off x="4031674" y="524244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FA90DA07-32F5-5780-C335-1511DB2FA900}"/>
                  </a:ext>
                </a:extLst>
              </p:cNvPr>
              <p:cNvSpPr/>
              <p:nvPr/>
            </p:nvSpPr>
            <p:spPr>
              <a:xfrm>
                <a:off x="4031669" y="542255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F585FC6-8216-C0EB-64E4-080CF47525AE}"/>
                  </a:ext>
                </a:extLst>
              </p:cNvPr>
              <p:cNvSpPr/>
              <p:nvPr/>
            </p:nvSpPr>
            <p:spPr>
              <a:xfrm>
                <a:off x="4031664" y="560266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F1C6820C-B2E4-89A5-0778-A2797D3061D8}"/>
                  </a:ext>
                </a:extLst>
              </p:cNvPr>
              <p:cNvSpPr/>
              <p:nvPr/>
            </p:nvSpPr>
            <p:spPr>
              <a:xfrm>
                <a:off x="4031659" y="578277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 name="Rectangle 1024">
              <a:extLst>
                <a:ext uri="{FF2B5EF4-FFF2-40B4-BE49-F238E27FC236}">
                  <a16:creationId xmlns:a16="http://schemas.microsoft.com/office/drawing/2014/main" id="{5193E328-3E7E-055F-D5A7-7D26778DC85D}"/>
                </a:ext>
              </a:extLst>
            </p:cNvPr>
            <p:cNvSpPr/>
            <p:nvPr/>
          </p:nvSpPr>
          <p:spPr>
            <a:xfrm rot="5400000">
              <a:off x="3787823" y="5498138"/>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C18E5267-2B2B-9CF5-991A-DE2E0B7D506F}"/>
                </a:ext>
              </a:extLst>
            </p:cNvPr>
            <p:cNvSpPr/>
            <p:nvPr/>
          </p:nvSpPr>
          <p:spPr>
            <a:xfrm rot="5400000">
              <a:off x="3991841" y="5495684"/>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a:extLst>
                <a:ext uri="{FF2B5EF4-FFF2-40B4-BE49-F238E27FC236}">
                  <a16:creationId xmlns:a16="http://schemas.microsoft.com/office/drawing/2014/main" id="{19209F9A-4D9D-D565-3603-1CAD96495C82}"/>
                </a:ext>
              </a:extLst>
            </p:cNvPr>
            <p:cNvSpPr/>
            <p:nvPr/>
          </p:nvSpPr>
          <p:spPr>
            <a:xfrm rot="5400000">
              <a:off x="4188485" y="5493230"/>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1A09EF9F-BC6F-2493-659C-4CC17435B5A1}"/>
                </a:ext>
              </a:extLst>
            </p:cNvPr>
            <p:cNvSpPr/>
            <p:nvPr/>
          </p:nvSpPr>
          <p:spPr>
            <a:xfrm rot="5400000">
              <a:off x="4385129" y="5490776"/>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6C4A5E87-0599-B1A7-1BE6-4F6047294815}"/>
                </a:ext>
              </a:extLst>
            </p:cNvPr>
            <p:cNvSpPr/>
            <p:nvPr/>
          </p:nvSpPr>
          <p:spPr>
            <a:xfrm>
              <a:off x="4442459" y="5242447"/>
              <a:ext cx="195930" cy="16484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034">
            <a:extLst>
              <a:ext uri="{FF2B5EF4-FFF2-40B4-BE49-F238E27FC236}">
                <a16:creationId xmlns:a16="http://schemas.microsoft.com/office/drawing/2014/main" id="{15AE3C6D-E068-4DC7-81DB-0E07116C2E3B}"/>
              </a:ext>
            </a:extLst>
          </p:cNvPr>
          <p:cNvGrpSpPr/>
          <p:nvPr/>
        </p:nvGrpSpPr>
        <p:grpSpPr>
          <a:xfrm>
            <a:off x="7982794" y="4872000"/>
            <a:ext cx="802959" cy="705180"/>
            <a:chOff x="4031659" y="5242447"/>
            <a:chExt cx="802959" cy="705180"/>
          </a:xfrm>
        </p:grpSpPr>
        <p:grpSp>
          <p:nvGrpSpPr>
            <p:cNvPr id="1036" name="Group 1035">
              <a:extLst>
                <a:ext uri="{FF2B5EF4-FFF2-40B4-BE49-F238E27FC236}">
                  <a16:creationId xmlns:a16="http://schemas.microsoft.com/office/drawing/2014/main" id="{7E247167-6AC3-E5C4-EB6C-46C3BF8E6209}"/>
                </a:ext>
              </a:extLst>
            </p:cNvPr>
            <p:cNvGrpSpPr/>
            <p:nvPr/>
          </p:nvGrpSpPr>
          <p:grpSpPr>
            <a:xfrm>
              <a:off x="4031659" y="5242447"/>
              <a:ext cx="802959" cy="705179"/>
              <a:chOff x="4031659" y="5242447"/>
              <a:chExt cx="927459" cy="705179"/>
            </a:xfrm>
          </p:grpSpPr>
          <p:sp>
            <p:nvSpPr>
              <p:cNvPr id="1042" name="Rectangle 1041">
                <a:extLst>
                  <a:ext uri="{FF2B5EF4-FFF2-40B4-BE49-F238E27FC236}">
                    <a16:creationId xmlns:a16="http://schemas.microsoft.com/office/drawing/2014/main" id="{1A94A861-DD78-B3D8-4BA5-C78DF9CE150F}"/>
                  </a:ext>
                </a:extLst>
              </p:cNvPr>
              <p:cNvSpPr/>
              <p:nvPr/>
            </p:nvSpPr>
            <p:spPr>
              <a:xfrm>
                <a:off x="4031674" y="524244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905C6FEC-FCF1-F522-45AF-26B39BFDF682}"/>
                  </a:ext>
                </a:extLst>
              </p:cNvPr>
              <p:cNvSpPr/>
              <p:nvPr/>
            </p:nvSpPr>
            <p:spPr>
              <a:xfrm>
                <a:off x="4031669" y="542255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19D5BA75-1289-B139-8DF7-F0A2394117BB}"/>
                  </a:ext>
                </a:extLst>
              </p:cNvPr>
              <p:cNvSpPr/>
              <p:nvPr/>
            </p:nvSpPr>
            <p:spPr>
              <a:xfrm>
                <a:off x="4031664" y="560266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30081151-531F-F0D3-8888-78343C495761}"/>
                  </a:ext>
                </a:extLst>
              </p:cNvPr>
              <p:cNvSpPr/>
              <p:nvPr/>
            </p:nvSpPr>
            <p:spPr>
              <a:xfrm>
                <a:off x="4031659" y="5782777"/>
                <a:ext cx="927444" cy="164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DBB53034-1809-7DD8-3526-1336E095D6F7}"/>
                </a:ext>
              </a:extLst>
            </p:cNvPr>
            <p:cNvSpPr/>
            <p:nvPr/>
          </p:nvSpPr>
          <p:spPr>
            <a:xfrm rot="5400000">
              <a:off x="3787823" y="5498138"/>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03F35254-7277-012B-D852-BE904AA4A628}"/>
                </a:ext>
              </a:extLst>
            </p:cNvPr>
            <p:cNvSpPr/>
            <p:nvPr/>
          </p:nvSpPr>
          <p:spPr>
            <a:xfrm rot="5400000">
              <a:off x="3991841" y="5495684"/>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59779210-DA9F-71ED-67DF-86BDF30FFF98}"/>
                </a:ext>
              </a:extLst>
            </p:cNvPr>
            <p:cNvSpPr/>
            <p:nvPr/>
          </p:nvSpPr>
          <p:spPr>
            <a:xfrm rot="5400000">
              <a:off x="4188485" y="5493230"/>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1C2CF5EA-F725-9406-78EE-0C69AB9DBC39}"/>
                </a:ext>
              </a:extLst>
            </p:cNvPr>
            <p:cNvSpPr/>
            <p:nvPr/>
          </p:nvSpPr>
          <p:spPr>
            <a:xfrm rot="5400000">
              <a:off x="4385129" y="5490776"/>
              <a:ext cx="697241" cy="201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849FC75E-952F-BFA8-9B54-B14D00123548}"/>
                </a:ext>
              </a:extLst>
            </p:cNvPr>
            <p:cNvSpPr/>
            <p:nvPr/>
          </p:nvSpPr>
          <p:spPr>
            <a:xfrm>
              <a:off x="4625343" y="5242447"/>
              <a:ext cx="195930" cy="16484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6" name="TextBox 1045">
            <a:extLst>
              <a:ext uri="{FF2B5EF4-FFF2-40B4-BE49-F238E27FC236}">
                <a16:creationId xmlns:a16="http://schemas.microsoft.com/office/drawing/2014/main" id="{65B8ABCE-C35D-3CF2-5E2F-4B3992C71090}"/>
              </a:ext>
            </a:extLst>
          </p:cNvPr>
          <p:cNvSpPr txBox="1"/>
          <p:nvPr/>
        </p:nvSpPr>
        <p:spPr>
          <a:xfrm>
            <a:off x="2514653" y="5584115"/>
            <a:ext cx="6858801" cy="369332"/>
          </a:xfrm>
          <a:prstGeom prst="rect">
            <a:avLst/>
          </a:prstGeom>
          <a:noFill/>
        </p:spPr>
        <p:txBody>
          <a:bodyPr wrap="none" rtlCol="0">
            <a:spAutoFit/>
          </a:bodyPr>
          <a:lstStyle/>
          <a:p>
            <a:r>
              <a:rPr lang="en-US" dirty="0"/>
              <a:t>Inefficient basis functions that don’t resemble main features of person!</a:t>
            </a:r>
          </a:p>
        </p:txBody>
      </p:sp>
      <p:pic>
        <p:nvPicPr>
          <p:cNvPr id="1047" name="Picture 1046">
            <a:extLst>
              <a:ext uri="{FF2B5EF4-FFF2-40B4-BE49-F238E27FC236}">
                <a16:creationId xmlns:a16="http://schemas.microsoft.com/office/drawing/2014/main" id="{6A191F65-AEDD-79BE-7842-D2B1843544AD}"/>
              </a:ext>
            </a:extLst>
          </p:cNvPr>
          <p:cNvPicPr>
            <a:picLocks noChangeAspect="1"/>
          </p:cNvPicPr>
          <p:nvPr/>
        </p:nvPicPr>
        <p:blipFill>
          <a:blip r:embed="rId5"/>
          <a:stretch>
            <a:fillRect/>
          </a:stretch>
        </p:blipFill>
        <p:spPr>
          <a:xfrm>
            <a:off x="4452667" y="5897224"/>
            <a:ext cx="839723" cy="850941"/>
          </a:xfrm>
          <a:prstGeom prst="rect">
            <a:avLst/>
          </a:prstGeom>
        </p:spPr>
      </p:pic>
      <p:pic>
        <p:nvPicPr>
          <p:cNvPr id="1048" name="Picture 1047">
            <a:extLst>
              <a:ext uri="{FF2B5EF4-FFF2-40B4-BE49-F238E27FC236}">
                <a16:creationId xmlns:a16="http://schemas.microsoft.com/office/drawing/2014/main" id="{EE367F50-1D05-B6F9-92AF-A002D6DFF5C2}"/>
              </a:ext>
            </a:extLst>
          </p:cNvPr>
          <p:cNvPicPr>
            <a:picLocks noChangeAspect="1"/>
          </p:cNvPicPr>
          <p:nvPr/>
        </p:nvPicPr>
        <p:blipFill>
          <a:blip r:embed="rId6"/>
          <a:stretch>
            <a:fillRect/>
          </a:stretch>
        </p:blipFill>
        <p:spPr>
          <a:xfrm>
            <a:off x="5567500" y="5893178"/>
            <a:ext cx="839723" cy="790265"/>
          </a:xfrm>
          <a:prstGeom prst="rect">
            <a:avLst/>
          </a:prstGeom>
        </p:spPr>
      </p:pic>
      <p:pic>
        <p:nvPicPr>
          <p:cNvPr id="1049" name="Picture 1048">
            <a:extLst>
              <a:ext uri="{FF2B5EF4-FFF2-40B4-BE49-F238E27FC236}">
                <a16:creationId xmlns:a16="http://schemas.microsoft.com/office/drawing/2014/main" id="{B45E8F8E-2572-0C2C-0745-DC74B5A15AA2}"/>
              </a:ext>
            </a:extLst>
          </p:cNvPr>
          <p:cNvPicPr>
            <a:picLocks noChangeAspect="1"/>
          </p:cNvPicPr>
          <p:nvPr/>
        </p:nvPicPr>
        <p:blipFill>
          <a:blip r:embed="rId7"/>
          <a:stretch>
            <a:fillRect/>
          </a:stretch>
        </p:blipFill>
        <p:spPr>
          <a:xfrm>
            <a:off x="6858670" y="5879416"/>
            <a:ext cx="838886" cy="828396"/>
          </a:xfrm>
          <a:prstGeom prst="rect">
            <a:avLst/>
          </a:prstGeom>
        </p:spPr>
      </p:pic>
      <p:grpSp>
        <p:nvGrpSpPr>
          <p:cNvPr id="1054" name="Group 1053">
            <a:extLst>
              <a:ext uri="{FF2B5EF4-FFF2-40B4-BE49-F238E27FC236}">
                <a16:creationId xmlns:a16="http://schemas.microsoft.com/office/drawing/2014/main" id="{C80DD030-F3D1-E6B1-B146-4B70EB2BB5D6}"/>
              </a:ext>
            </a:extLst>
          </p:cNvPr>
          <p:cNvGrpSpPr/>
          <p:nvPr/>
        </p:nvGrpSpPr>
        <p:grpSpPr>
          <a:xfrm>
            <a:off x="4124881" y="5043742"/>
            <a:ext cx="3969521" cy="324302"/>
            <a:chOff x="4124881" y="5043742"/>
            <a:chExt cx="3969521" cy="324302"/>
          </a:xfrm>
        </p:grpSpPr>
        <p:sp>
          <p:nvSpPr>
            <p:cNvPr id="1050" name="TextBox 1049">
              <a:extLst>
                <a:ext uri="{FF2B5EF4-FFF2-40B4-BE49-F238E27FC236}">
                  <a16:creationId xmlns:a16="http://schemas.microsoft.com/office/drawing/2014/main" id="{895A5735-22E7-ECA1-CEEC-B885BEDE2301}"/>
                </a:ext>
              </a:extLst>
            </p:cNvPr>
            <p:cNvSpPr txBox="1"/>
            <p:nvPr/>
          </p:nvSpPr>
          <p:spPr>
            <a:xfrm>
              <a:off x="4124881" y="5060267"/>
              <a:ext cx="367408" cy="307777"/>
            </a:xfrm>
            <a:prstGeom prst="rect">
              <a:avLst/>
            </a:prstGeom>
            <a:noFill/>
          </p:spPr>
          <p:txBody>
            <a:bodyPr wrap="none" rtlCol="0">
              <a:spAutoFit/>
            </a:bodyPr>
            <a:lstStyle/>
            <a:p>
              <a:r>
                <a:rPr lang="en-US" sz="1400" dirty="0">
                  <a:solidFill>
                    <a:srgbClr val="7030A0"/>
                  </a:solidFill>
                </a:rPr>
                <a:t>55</a:t>
              </a:r>
            </a:p>
          </p:txBody>
        </p:sp>
        <p:sp>
          <p:nvSpPr>
            <p:cNvPr id="1051" name="TextBox 1050">
              <a:extLst>
                <a:ext uri="{FF2B5EF4-FFF2-40B4-BE49-F238E27FC236}">
                  <a16:creationId xmlns:a16="http://schemas.microsoft.com/office/drawing/2014/main" id="{D64AF02E-463A-5EE4-18E6-54E8A90F6D0A}"/>
                </a:ext>
              </a:extLst>
            </p:cNvPr>
            <p:cNvSpPr txBox="1"/>
            <p:nvPr/>
          </p:nvSpPr>
          <p:spPr>
            <a:xfrm>
              <a:off x="5240306" y="5053793"/>
              <a:ext cx="367408" cy="307777"/>
            </a:xfrm>
            <a:prstGeom prst="rect">
              <a:avLst/>
            </a:prstGeom>
            <a:noFill/>
          </p:spPr>
          <p:txBody>
            <a:bodyPr wrap="none" rtlCol="0">
              <a:spAutoFit/>
            </a:bodyPr>
            <a:lstStyle/>
            <a:p>
              <a:r>
                <a:rPr lang="en-US" sz="1400" dirty="0">
                  <a:solidFill>
                    <a:srgbClr val="7030A0"/>
                  </a:solidFill>
                </a:rPr>
                <a:t>88</a:t>
              </a:r>
            </a:p>
          </p:txBody>
        </p:sp>
        <p:sp>
          <p:nvSpPr>
            <p:cNvPr id="1052" name="TextBox 1051">
              <a:extLst>
                <a:ext uri="{FF2B5EF4-FFF2-40B4-BE49-F238E27FC236}">
                  <a16:creationId xmlns:a16="http://schemas.microsoft.com/office/drawing/2014/main" id="{54BCA19E-3E9E-7DEB-F571-B989BA5FB9F2}"/>
                </a:ext>
              </a:extLst>
            </p:cNvPr>
            <p:cNvSpPr txBox="1"/>
            <p:nvPr/>
          </p:nvSpPr>
          <p:spPr>
            <a:xfrm>
              <a:off x="6444266" y="5053218"/>
              <a:ext cx="367408" cy="307777"/>
            </a:xfrm>
            <a:prstGeom prst="rect">
              <a:avLst/>
            </a:prstGeom>
            <a:noFill/>
          </p:spPr>
          <p:txBody>
            <a:bodyPr wrap="none" rtlCol="0">
              <a:spAutoFit/>
            </a:bodyPr>
            <a:lstStyle/>
            <a:p>
              <a:r>
                <a:rPr lang="en-US" sz="1400" dirty="0">
                  <a:solidFill>
                    <a:srgbClr val="7030A0"/>
                  </a:solidFill>
                </a:rPr>
                <a:t>89</a:t>
              </a:r>
            </a:p>
          </p:txBody>
        </p:sp>
        <p:sp>
          <p:nvSpPr>
            <p:cNvPr id="1053" name="TextBox 1052">
              <a:extLst>
                <a:ext uri="{FF2B5EF4-FFF2-40B4-BE49-F238E27FC236}">
                  <a16:creationId xmlns:a16="http://schemas.microsoft.com/office/drawing/2014/main" id="{03E0A4BF-73C5-15D2-6D42-C72E75F2FBD8}"/>
                </a:ext>
              </a:extLst>
            </p:cNvPr>
            <p:cNvSpPr txBox="1"/>
            <p:nvPr/>
          </p:nvSpPr>
          <p:spPr>
            <a:xfrm>
              <a:off x="7635622" y="5043742"/>
              <a:ext cx="458780" cy="307777"/>
            </a:xfrm>
            <a:prstGeom prst="rect">
              <a:avLst/>
            </a:prstGeom>
            <a:noFill/>
          </p:spPr>
          <p:txBody>
            <a:bodyPr wrap="none" rtlCol="0">
              <a:spAutoFit/>
            </a:bodyPr>
            <a:lstStyle/>
            <a:p>
              <a:r>
                <a:rPr lang="en-US" sz="1400" dirty="0">
                  <a:solidFill>
                    <a:srgbClr val="7030A0"/>
                  </a:solidFill>
                </a:rPr>
                <a:t>155</a:t>
              </a:r>
            </a:p>
          </p:txBody>
        </p:sp>
      </p:grpSp>
      <p:sp>
        <p:nvSpPr>
          <p:cNvPr id="1055" name="TextBox 1054">
            <a:extLst>
              <a:ext uri="{FF2B5EF4-FFF2-40B4-BE49-F238E27FC236}">
                <a16:creationId xmlns:a16="http://schemas.microsoft.com/office/drawing/2014/main" id="{921774ED-B2E4-F160-00E1-CE08F59FBD65}"/>
              </a:ext>
            </a:extLst>
          </p:cNvPr>
          <p:cNvSpPr txBox="1"/>
          <p:nvPr/>
        </p:nvSpPr>
        <p:spPr>
          <a:xfrm>
            <a:off x="528150" y="5952593"/>
            <a:ext cx="3677802" cy="646331"/>
          </a:xfrm>
          <a:prstGeom prst="rect">
            <a:avLst/>
          </a:prstGeom>
          <a:noFill/>
        </p:spPr>
        <p:txBody>
          <a:bodyPr wrap="none" rtlCol="0">
            <a:spAutoFit/>
          </a:bodyPr>
          <a:lstStyle/>
          <a:p>
            <a:r>
              <a:rPr lang="en-US" dirty="0"/>
              <a:t>Much more EFFICIENT basis function,</a:t>
            </a:r>
          </a:p>
          <a:p>
            <a:r>
              <a:rPr lang="en-US" dirty="0"/>
              <a:t>Only need a few to recognize person</a:t>
            </a:r>
          </a:p>
        </p:txBody>
      </p:sp>
      <p:pic>
        <p:nvPicPr>
          <p:cNvPr id="1056" name="Picture 1055">
            <a:extLst>
              <a:ext uri="{FF2B5EF4-FFF2-40B4-BE49-F238E27FC236}">
                <a16:creationId xmlns:a16="http://schemas.microsoft.com/office/drawing/2014/main" id="{2F64B35F-3756-4938-4993-3369F0B3B603}"/>
              </a:ext>
            </a:extLst>
          </p:cNvPr>
          <p:cNvPicPr>
            <a:picLocks noChangeAspect="1"/>
          </p:cNvPicPr>
          <p:nvPr/>
        </p:nvPicPr>
        <p:blipFill>
          <a:blip r:embed="rId7"/>
          <a:stretch>
            <a:fillRect/>
          </a:stretch>
        </p:blipFill>
        <p:spPr>
          <a:xfrm rot="16200000">
            <a:off x="8010242" y="5878744"/>
            <a:ext cx="838886" cy="828396"/>
          </a:xfrm>
          <a:prstGeom prst="rect">
            <a:avLst/>
          </a:prstGeom>
        </p:spPr>
      </p:pic>
      <p:grpSp>
        <p:nvGrpSpPr>
          <p:cNvPr id="1057" name="Group 1056">
            <a:extLst>
              <a:ext uri="{FF2B5EF4-FFF2-40B4-BE49-F238E27FC236}">
                <a16:creationId xmlns:a16="http://schemas.microsoft.com/office/drawing/2014/main" id="{8D0DB86C-C47D-795F-7E02-DD28E30E18E8}"/>
              </a:ext>
            </a:extLst>
          </p:cNvPr>
          <p:cNvGrpSpPr/>
          <p:nvPr/>
        </p:nvGrpSpPr>
        <p:grpSpPr>
          <a:xfrm>
            <a:off x="4176514" y="6054249"/>
            <a:ext cx="3923033" cy="324302"/>
            <a:chOff x="4124881" y="5043742"/>
            <a:chExt cx="3923033" cy="324302"/>
          </a:xfrm>
        </p:grpSpPr>
        <p:sp>
          <p:nvSpPr>
            <p:cNvPr id="1058" name="TextBox 1057">
              <a:extLst>
                <a:ext uri="{FF2B5EF4-FFF2-40B4-BE49-F238E27FC236}">
                  <a16:creationId xmlns:a16="http://schemas.microsoft.com/office/drawing/2014/main" id="{86BA6ACC-619E-E159-FA26-3D96A6D39E17}"/>
                </a:ext>
              </a:extLst>
            </p:cNvPr>
            <p:cNvSpPr txBox="1"/>
            <p:nvPr/>
          </p:nvSpPr>
          <p:spPr>
            <a:xfrm>
              <a:off x="4124881" y="5060267"/>
              <a:ext cx="367408" cy="307777"/>
            </a:xfrm>
            <a:prstGeom prst="rect">
              <a:avLst/>
            </a:prstGeom>
            <a:noFill/>
          </p:spPr>
          <p:txBody>
            <a:bodyPr wrap="none" rtlCol="0">
              <a:spAutoFit/>
            </a:bodyPr>
            <a:lstStyle/>
            <a:p>
              <a:r>
                <a:rPr lang="en-US" sz="1400" dirty="0">
                  <a:solidFill>
                    <a:srgbClr val="7030A0"/>
                  </a:solidFill>
                </a:rPr>
                <a:t>10</a:t>
              </a:r>
            </a:p>
          </p:txBody>
        </p:sp>
        <p:sp>
          <p:nvSpPr>
            <p:cNvPr id="1059" name="TextBox 1058">
              <a:extLst>
                <a:ext uri="{FF2B5EF4-FFF2-40B4-BE49-F238E27FC236}">
                  <a16:creationId xmlns:a16="http://schemas.microsoft.com/office/drawing/2014/main" id="{7FC5D5B8-C5D9-D082-7274-89F32FFF36CA}"/>
                </a:ext>
              </a:extLst>
            </p:cNvPr>
            <p:cNvSpPr txBox="1"/>
            <p:nvPr/>
          </p:nvSpPr>
          <p:spPr>
            <a:xfrm>
              <a:off x="5240306" y="5053793"/>
              <a:ext cx="276038" cy="307777"/>
            </a:xfrm>
            <a:prstGeom prst="rect">
              <a:avLst/>
            </a:prstGeom>
            <a:noFill/>
          </p:spPr>
          <p:txBody>
            <a:bodyPr wrap="none" rtlCol="0">
              <a:spAutoFit/>
            </a:bodyPr>
            <a:lstStyle/>
            <a:p>
              <a:r>
                <a:rPr lang="en-US" sz="1400" dirty="0">
                  <a:solidFill>
                    <a:srgbClr val="7030A0"/>
                  </a:solidFill>
                </a:rPr>
                <a:t>8</a:t>
              </a:r>
            </a:p>
          </p:txBody>
        </p:sp>
        <p:sp>
          <p:nvSpPr>
            <p:cNvPr id="1060" name="TextBox 1059">
              <a:extLst>
                <a:ext uri="{FF2B5EF4-FFF2-40B4-BE49-F238E27FC236}">
                  <a16:creationId xmlns:a16="http://schemas.microsoft.com/office/drawing/2014/main" id="{A0564931-2170-ED4A-821A-E6325852C499}"/>
                </a:ext>
              </a:extLst>
            </p:cNvPr>
            <p:cNvSpPr txBox="1"/>
            <p:nvPr/>
          </p:nvSpPr>
          <p:spPr>
            <a:xfrm>
              <a:off x="6444266" y="5053218"/>
              <a:ext cx="412292" cy="307777"/>
            </a:xfrm>
            <a:prstGeom prst="rect">
              <a:avLst/>
            </a:prstGeom>
            <a:noFill/>
          </p:spPr>
          <p:txBody>
            <a:bodyPr wrap="none" rtlCol="0">
              <a:spAutoFit/>
            </a:bodyPr>
            <a:lstStyle/>
            <a:p>
              <a:r>
                <a:rPr lang="en-US" sz="1400" dirty="0">
                  <a:solidFill>
                    <a:srgbClr val="7030A0"/>
                  </a:solidFill>
                </a:rPr>
                <a:t>.05</a:t>
              </a:r>
            </a:p>
          </p:txBody>
        </p:sp>
        <p:sp>
          <p:nvSpPr>
            <p:cNvPr id="1061" name="TextBox 1060">
              <a:extLst>
                <a:ext uri="{FF2B5EF4-FFF2-40B4-BE49-F238E27FC236}">
                  <a16:creationId xmlns:a16="http://schemas.microsoft.com/office/drawing/2014/main" id="{6C84E11C-9E01-8E9F-0637-1545590FF0BE}"/>
                </a:ext>
              </a:extLst>
            </p:cNvPr>
            <p:cNvSpPr txBox="1"/>
            <p:nvPr/>
          </p:nvSpPr>
          <p:spPr>
            <a:xfrm>
              <a:off x="7635622" y="5043742"/>
              <a:ext cx="412292" cy="307777"/>
            </a:xfrm>
            <a:prstGeom prst="rect">
              <a:avLst/>
            </a:prstGeom>
            <a:noFill/>
          </p:spPr>
          <p:txBody>
            <a:bodyPr wrap="none" rtlCol="0">
              <a:spAutoFit/>
            </a:bodyPr>
            <a:lstStyle/>
            <a:p>
              <a:r>
                <a:rPr lang="en-US" sz="1400" dirty="0">
                  <a:solidFill>
                    <a:srgbClr val="7030A0"/>
                  </a:solidFill>
                </a:rPr>
                <a:t>.01</a:t>
              </a:r>
            </a:p>
          </p:txBody>
        </p:sp>
      </p:grpSp>
      <p:sp>
        <p:nvSpPr>
          <p:cNvPr id="1062" name="Rectangle 1061">
            <a:extLst>
              <a:ext uri="{FF2B5EF4-FFF2-40B4-BE49-F238E27FC236}">
                <a16:creationId xmlns:a16="http://schemas.microsoft.com/office/drawing/2014/main" id="{FDC1E52A-A51A-9B4F-4FAC-9207E128ED98}"/>
              </a:ext>
            </a:extLst>
          </p:cNvPr>
          <p:cNvSpPr/>
          <p:nvPr/>
        </p:nvSpPr>
        <p:spPr>
          <a:xfrm>
            <a:off x="6621773" y="5849292"/>
            <a:ext cx="2313877" cy="908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500"/>
                                        <p:tgtEl>
                                          <p:spTgt spid="1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46"/>
                                        </p:tgtEl>
                                        <p:attrNameLst>
                                          <p:attrName>style.visibility</p:attrName>
                                        </p:attrNameLst>
                                      </p:cBhvr>
                                      <p:to>
                                        <p:strVal val="visible"/>
                                      </p:to>
                                    </p:set>
                                    <p:animEffect transition="in" filter="wipe(left)">
                                      <p:cBhvr>
                                        <p:cTn id="77" dur="500"/>
                                        <p:tgtEl>
                                          <p:spTgt spid="104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054"/>
                                        </p:tgtEl>
                                        <p:attrNameLst>
                                          <p:attrName>style.visibility</p:attrName>
                                        </p:attrNameLst>
                                      </p:cBhvr>
                                      <p:to>
                                        <p:strVal val="visible"/>
                                      </p:to>
                                    </p:set>
                                    <p:anim calcmode="lin" valueType="num">
                                      <p:cBhvr additive="base">
                                        <p:cTn id="82" dur="500" fill="hold"/>
                                        <p:tgtEl>
                                          <p:spTgt spid="1054"/>
                                        </p:tgtEl>
                                        <p:attrNameLst>
                                          <p:attrName>ppt_x</p:attrName>
                                        </p:attrNameLst>
                                      </p:cBhvr>
                                      <p:tavLst>
                                        <p:tav tm="0">
                                          <p:val>
                                            <p:strVal val="#ppt_x"/>
                                          </p:val>
                                        </p:tav>
                                        <p:tav tm="100000">
                                          <p:val>
                                            <p:strVal val="#ppt_x"/>
                                          </p:val>
                                        </p:tav>
                                      </p:tavLst>
                                    </p:anim>
                                    <p:anim calcmode="lin" valueType="num">
                                      <p:cBhvr additive="base">
                                        <p:cTn id="83" dur="500" fill="hold"/>
                                        <p:tgtEl>
                                          <p:spTgt spid="105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055"/>
                                        </p:tgtEl>
                                        <p:attrNameLst>
                                          <p:attrName>style.visibility</p:attrName>
                                        </p:attrNameLst>
                                      </p:cBhvr>
                                      <p:to>
                                        <p:strVal val="visible"/>
                                      </p:to>
                                    </p:set>
                                    <p:animEffect transition="in" filter="wipe(left)">
                                      <p:cBhvr>
                                        <p:cTn id="88" dur="500"/>
                                        <p:tgtEl>
                                          <p:spTgt spid="105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4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057"/>
                                        </p:tgtEl>
                                        <p:attrNameLst>
                                          <p:attrName>style.visibility</p:attrName>
                                        </p:attrNameLst>
                                      </p:cBhvr>
                                      <p:to>
                                        <p:strVal val="visible"/>
                                      </p:to>
                                    </p:set>
                                    <p:anim calcmode="lin" valueType="num">
                                      <p:cBhvr additive="base">
                                        <p:cTn id="109" dur="500" fill="hold"/>
                                        <p:tgtEl>
                                          <p:spTgt spid="1057"/>
                                        </p:tgtEl>
                                        <p:attrNameLst>
                                          <p:attrName>ppt_x</p:attrName>
                                        </p:attrNameLst>
                                      </p:cBhvr>
                                      <p:tavLst>
                                        <p:tav tm="0">
                                          <p:val>
                                            <p:strVal val="#ppt_x"/>
                                          </p:val>
                                        </p:tav>
                                        <p:tav tm="100000">
                                          <p:val>
                                            <p:strVal val="#ppt_x"/>
                                          </p:val>
                                        </p:tav>
                                      </p:tavLst>
                                    </p:anim>
                                    <p:anim calcmode="lin" valueType="num">
                                      <p:cBhvr additive="base">
                                        <p:cTn id="110" dur="500" fill="hold"/>
                                        <p:tgtEl>
                                          <p:spTgt spid="105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62"/>
                                        </p:tgtEl>
                                        <p:attrNameLst>
                                          <p:attrName>style.visibility</p:attrName>
                                        </p:attrNameLst>
                                      </p:cBhvr>
                                      <p:to>
                                        <p:strVal val="visible"/>
                                      </p:to>
                                    </p:set>
                                    <p:animEffect transition="in" filter="fade">
                                      <p:cBhvr>
                                        <p:cTn id="115" dur="500"/>
                                        <p:tgtEl>
                                          <p:spTgt spid="106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063"/>
                                        </p:tgtEl>
                                        <p:attrNameLst>
                                          <p:attrName>style.visibility</p:attrName>
                                        </p:attrNameLst>
                                      </p:cBhvr>
                                      <p:to>
                                        <p:strVal val="visible"/>
                                      </p:to>
                                    </p:set>
                                    <p:animEffect transition="in" filter="wipe(left)">
                                      <p:cBhvr>
                                        <p:cTn id="120" dur="500"/>
                                        <p:tgtEl>
                                          <p:spTgt spid="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063" grpId="0" animBg="1"/>
      <p:bldP spid="58" grpId="0"/>
      <p:bldP spid="113" grpId="0"/>
      <p:bldP spid="164" grpId="0"/>
      <p:bldP spid="1046" grpId="0"/>
      <p:bldP spid="1055" grpId="0"/>
      <p:bldP spid="10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951293" y="1863713"/>
            <a:ext cx="391325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10995767"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 </a:t>
            </a:r>
            <a:r>
              <a:rPr lang="en-US" sz="4400" dirty="0" err="1">
                <a:latin typeface="Times New Roman" panose="02020603050405020304" pitchFamily="18" charset="0"/>
                <a:cs typeface="Times New Roman" panose="02020603050405020304" pitchFamily="18" charset="0"/>
              </a:rPr>
              <a:t>Denoising</a:t>
            </a:r>
            <a:r>
              <a:rPr lang="en-US" sz="4400" dirty="0">
                <a:latin typeface="Times New Roman" panose="02020603050405020304" pitchFamily="18" charset="0"/>
                <a:cs typeface="Times New Roman" panose="02020603050405020304" pitchFamily="18" charset="0"/>
              </a:rPr>
              <a:t> Seismic Traces</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1489313" y="4311262"/>
            <a:ext cx="10389866"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27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D83E910-0160-48AA-9EF2-FE4D296DF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798" y="1122571"/>
            <a:ext cx="10684403" cy="5355145"/>
          </a:xfrm>
          <a:prstGeom prst="rect">
            <a:avLst/>
          </a:prstGeom>
        </p:spPr>
      </p:pic>
      <p:sp>
        <p:nvSpPr>
          <p:cNvPr id="8" name="Espaço Reservado para Número de Slide 7">
            <a:extLst>
              <a:ext uri="{FF2B5EF4-FFF2-40B4-BE49-F238E27FC236}">
                <a16:creationId xmlns:a16="http://schemas.microsoft.com/office/drawing/2014/main" id="{3012D31F-5802-4ED6-8ADC-8AF63D18BEF3}"/>
              </a:ext>
            </a:extLst>
          </p:cNvPr>
          <p:cNvSpPr>
            <a:spLocks noGrp="1"/>
          </p:cNvSpPr>
          <p:nvPr>
            <p:ph type="sldNum" sz="quarter" idx="12"/>
          </p:nvPr>
        </p:nvSpPr>
        <p:spPr/>
        <p:txBody>
          <a:bodyPr/>
          <a:lstStyle/>
          <a:p>
            <a:fld id="{A13DAC8F-9539-4FC3-82B4-D9C18D29E771}" type="slidenum">
              <a:rPr lang="pt-BR" smtClean="0"/>
              <a:t>31</a:t>
            </a:fld>
            <a:endParaRPr lang="pt-BR"/>
          </a:p>
        </p:txBody>
      </p:sp>
      <p:sp>
        <p:nvSpPr>
          <p:cNvPr id="3" name="Rectangle 2"/>
          <p:cNvSpPr/>
          <p:nvPr/>
        </p:nvSpPr>
        <p:spPr>
          <a:xfrm>
            <a:off x="6095999" y="905118"/>
            <a:ext cx="5720392" cy="5952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41611" y="1743560"/>
            <a:ext cx="350342" cy="278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941611" y="1693730"/>
            <a:ext cx="403988" cy="328799"/>
          </a:xfrm>
          <a:prstGeom prst="rect">
            <a:avLst/>
          </a:prstGeom>
        </p:spPr>
      </p:pic>
      <p:grpSp>
        <p:nvGrpSpPr>
          <p:cNvPr id="15" name="Group 14"/>
          <p:cNvGrpSpPr/>
          <p:nvPr/>
        </p:nvGrpSpPr>
        <p:grpSpPr>
          <a:xfrm>
            <a:off x="7291953" y="1224229"/>
            <a:ext cx="2930779" cy="1343424"/>
            <a:chOff x="7291953" y="1224229"/>
            <a:chExt cx="2930779" cy="1343424"/>
          </a:xfrm>
        </p:grpSpPr>
        <p:cxnSp>
          <p:nvCxnSpPr>
            <p:cNvPr id="10" name="Straight Arrow Connector 9"/>
            <p:cNvCxnSpPr/>
            <p:nvPr/>
          </p:nvCxnSpPr>
          <p:spPr>
            <a:xfrm flipV="1">
              <a:off x="7345599" y="1313446"/>
              <a:ext cx="607999" cy="430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291953" y="1224229"/>
              <a:ext cx="2930779" cy="1343424"/>
              <a:chOff x="7260309" y="1173007"/>
              <a:chExt cx="2930779" cy="1343424"/>
            </a:xfrm>
          </p:grpSpPr>
          <p:pic>
            <p:nvPicPr>
              <p:cNvPr id="4" name="Picture 3"/>
              <p:cNvPicPr>
                <a:picLocks noChangeAspect="1"/>
              </p:cNvPicPr>
              <p:nvPr/>
            </p:nvPicPr>
            <p:blipFill>
              <a:blip r:embed="rId3"/>
              <a:stretch>
                <a:fillRect/>
              </a:stretch>
            </p:blipFill>
            <p:spPr>
              <a:xfrm>
                <a:off x="7921954" y="1173007"/>
                <a:ext cx="2269134" cy="1343424"/>
              </a:xfrm>
              <a:prstGeom prst="rect">
                <a:avLst/>
              </a:prstGeom>
            </p:spPr>
          </p:pic>
          <p:cxnSp>
            <p:nvCxnSpPr>
              <p:cNvPr id="11" name="Straight Arrow Connector 10"/>
              <p:cNvCxnSpPr/>
              <p:nvPr/>
            </p:nvCxnSpPr>
            <p:spPr>
              <a:xfrm>
                <a:off x="7260309" y="1971307"/>
                <a:ext cx="661645" cy="498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ítulo 1">
            <a:extLst>
              <a:ext uri="{FF2B5EF4-FFF2-40B4-BE49-F238E27FC236}">
                <a16:creationId xmlns:a16="http://schemas.microsoft.com/office/drawing/2014/main" id="{5B52B715-C8CE-4BF0-84F3-A2C4E3FA49FE}"/>
              </a:ext>
            </a:extLst>
          </p:cNvPr>
          <p:cNvSpPr>
            <a:spLocks noGrp="1"/>
          </p:cNvSpPr>
          <p:nvPr>
            <p:ph type="title"/>
          </p:nvPr>
        </p:nvSpPr>
        <p:spPr>
          <a:xfrm>
            <a:off x="1676400" y="-58662"/>
            <a:ext cx="10515600" cy="1325563"/>
          </a:xfrm>
        </p:spPr>
        <p:txBody>
          <a:bodyPr>
            <a:normAutofit/>
          </a:bodyPr>
          <a:lstStyle/>
          <a:p>
            <a:pPr algn="ctr"/>
            <a:r>
              <a:rPr lang="pt-BR" dirty="0">
                <a:latin typeface="Times New Roman" panose="02020603050405020304" pitchFamily="18" charset="0"/>
                <a:cs typeface="Times New Roman" panose="02020603050405020304" pitchFamily="18" charset="0"/>
              </a:rPr>
              <a:t>Flattening the CSG</a:t>
            </a:r>
            <a:br>
              <a:rPr lang="pt-BR" dirty="0">
                <a:latin typeface="Times New Roman" panose="02020603050405020304" pitchFamily="18" charset="0"/>
                <a:cs typeface="Times New Roman" panose="02020603050405020304" pitchFamily="18" charset="0"/>
              </a:rPr>
            </a:br>
            <a:r>
              <a:rPr lang="pt-BR" sz="1300" dirty="0">
                <a:latin typeface="Times New Roman" panose="02020603050405020304" pitchFamily="18" charset="0"/>
                <a:cs typeface="Times New Roman" panose="02020603050405020304" pitchFamily="18" charset="0"/>
              </a:rPr>
              <a:t>Yasmin Oshoro, </a:t>
            </a:r>
            <a:r>
              <a:rPr lang="pt-BR" sz="1300" dirty="0"/>
              <a:t>Francisco Carlos Lajús Junior &lt;francisco.lajus.jr@gmail.com&gt;, Antonio Henrique da Fontoura Klein</a:t>
            </a:r>
            <a:endParaRPr lang="pt-BR"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2" name="Straight Connector 331">
            <a:extLst>
              <a:ext uri="{FF2B5EF4-FFF2-40B4-BE49-F238E27FC236}">
                <a16:creationId xmlns:a16="http://schemas.microsoft.com/office/drawing/2014/main" id="{DAA752D2-393C-418F-69BF-4AA487E46114}"/>
              </a:ext>
            </a:extLst>
          </p:cNvPr>
          <p:cNvCxnSpPr>
            <a:cxnSpLocks/>
          </p:cNvCxnSpPr>
          <p:nvPr/>
        </p:nvCxnSpPr>
        <p:spPr>
          <a:xfrm flipH="1">
            <a:off x="6698878" y="4135459"/>
            <a:ext cx="8078" cy="2301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985F4DD-8730-5B86-A616-D8CD15F8CD96}"/>
              </a:ext>
            </a:extLst>
          </p:cNvPr>
          <p:cNvGrpSpPr/>
          <p:nvPr/>
        </p:nvGrpSpPr>
        <p:grpSpPr>
          <a:xfrm>
            <a:off x="5373951" y="4438804"/>
            <a:ext cx="5204661" cy="1786495"/>
            <a:chOff x="5373951" y="4438804"/>
            <a:chExt cx="5204661" cy="1786495"/>
          </a:xfrm>
        </p:grpSpPr>
        <p:grpSp>
          <p:nvGrpSpPr>
            <p:cNvPr id="30" name="Group 29">
              <a:extLst>
                <a:ext uri="{FF2B5EF4-FFF2-40B4-BE49-F238E27FC236}">
                  <a16:creationId xmlns:a16="http://schemas.microsoft.com/office/drawing/2014/main" id="{02516090-1E43-C5DF-576E-B779F69CA25A}"/>
                </a:ext>
              </a:extLst>
            </p:cNvPr>
            <p:cNvGrpSpPr/>
            <p:nvPr/>
          </p:nvGrpSpPr>
          <p:grpSpPr>
            <a:xfrm>
              <a:off x="6645153" y="5208071"/>
              <a:ext cx="3933459" cy="906363"/>
              <a:chOff x="6645153" y="5208071"/>
              <a:chExt cx="3933459" cy="906363"/>
            </a:xfrm>
          </p:grpSpPr>
          <p:cxnSp>
            <p:nvCxnSpPr>
              <p:cNvPr id="400" name="Straight Connector 399">
                <a:extLst>
                  <a:ext uri="{FF2B5EF4-FFF2-40B4-BE49-F238E27FC236}">
                    <a16:creationId xmlns:a16="http://schemas.microsoft.com/office/drawing/2014/main" id="{B33CEF3B-1473-DF90-5FEE-A01E871097B5}"/>
                  </a:ext>
                </a:extLst>
              </p:cNvPr>
              <p:cNvCxnSpPr>
                <a:cxnSpLocks/>
              </p:cNvCxnSpPr>
              <p:nvPr/>
            </p:nvCxnSpPr>
            <p:spPr>
              <a:xfrm flipH="1">
                <a:off x="6714732" y="5310999"/>
                <a:ext cx="2352086" cy="697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134183A5-94BC-3213-3087-47B35B212022}"/>
                  </a:ext>
                </a:extLst>
              </p:cNvPr>
              <p:cNvCxnSpPr>
                <a:cxnSpLocks/>
                <a:stCxn id="336" idx="2"/>
              </p:cNvCxnSpPr>
              <p:nvPr/>
            </p:nvCxnSpPr>
            <p:spPr>
              <a:xfrm flipH="1" flipV="1">
                <a:off x="6706956" y="5208071"/>
                <a:ext cx="3871656" cy="341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31C987C-B651-C89F-2482-EDE37797B3A9}"/>
                  </a:ext>
                </a:extLst>
              </p:cNvPr>
              <p:cNvCxnSpPr>
                <a:cxnSpLocks/>
              </p:cNvCxnSpPr>
              <p:nvPr/>
            </p:nvCxnSpPr>
            <p:spPr>
              <a:xfrm flipH="1">
                <a:off x="6645153" y="5975575"/>
                <a:ext cx="3177379"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E8B0A4B7-F27B-1655-CD84-7F99FC8DE1CE}"/>
                  </a:ext>
                </a:extLst>
              </p:cNvPr>
              <p:cNvCxnSpPr>
                <a:cxnSpLocks/>
                <a:stCxn id="337" idx="2"/>
              </p:cNvCxnSpPr>
              <p:nvPr/>
            </p:nvCxnSpPr>
            <p:spPr>
              <a:xfrm flipH="1" flipV="1">
                <a:off x="6703417" y="6107803"/>
                <a:ext cx="1389330" cy="6631"/>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0A2123C-E6ED-D471-FA32-D7B0D282C400}"/>
                </a:ext>
              </a:extLst>
            </p:cNvPr>
            <p:cNvGrpSpPr/>
            <p:nvPr/>
          </p:nvGrpSpPr>
          <p:grpSpPr>
            <a:xfrm>
              <a:off x="5373951" y="4438804"/>
              <a:ext cx="1447131" cy="1786495"/>
              <a:chOff x="5373951" y="4438804"/>
              <a:chExt cx="1447131" cy="1786495"/>
            </a:xfrm>
          </p:grpSpPr>
          <p:cxnSp>
            <p:nvCxnSpPr>
              <p:cNvPr id="412" name="Straight Connector 411">
                <a:extLst>
                  <a:ext uri="{FF2B5EF4-FFF2-40B4-BE49-F238E27FC236}">
                    <a16:creationId xmlns:a16="http://schemas.microsoft.com/office/drawing/2014/main" id="{F93B3247-42B2-16B7-8057-16DA1DA2D369}"/>
                  </a:ext>
                </a:extLst>
              </p:cNvPr>
              <p:cNvCxnSpPr>
                <a:cxnSpLocks/>
                <a:stCxn id="339" idx="2"/>
              </p:cNvCxnSpPr>
              <p:nvPr/>
            </p:nvCxnSpPr>
            <p:spPr>
              <a:xfrm flipH="1" flipV="1">
                <a:off x="6710145" y="6161595"/>
                <a:ext cx="110937" cy="3834"/>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16" name="Oval 415">
                <a:extLst>
                  <a:ext uri="{FF2B5EF4-FFF2-40B4-BE49-F238E27FC236}">
                    <a16:creationId xmlns:a16="http://schemas.microsoft.com/office/drawing/2014/main" id="{77B4A709-292A-8225-3B46-2C37B46B97E6}"/>
                  </a:ext>
                </a:extLst>
              </p:cNvPr>
              <p:cNvSpPr/>
              <p:nvPr/>
            </p:nvSpPr>
            <p:spPr>
              <a:xfrm>
                <a:off x="6653988" y="6128245"/>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7" name="Oval 416">
                <a:extLst>
                  <a:ext uri="{FF2B5EF4-FFF2-40B4-BE49-F238E27FC236}">
                    <a16:creationId xmlns:a16="http://schemas.microsoft.com/office/drawing/2014/main" id="{F7003C32-E669-7B08-8DC2-524F3D35FB84}"/>
                  </a:ext>
                </a:extLst>
              </p:cNvPr>
              <p:cNvSpPr/>
              <p:nvPr/>
            </p:nvSpPr>
            <p:spPr>
              <a:xfrm>
                <a:off x="6658467" y="6072209"/>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8" name="Oval 417">
                <a:extLst>
                  <a:ext uri="{FF2B5EF4-FFF2-40B4-BE49-F238E27FC236}">
                    <a16:creationId xmlns:a16="http://schemas.microsoft.com/office/drawing/2014/main" id="{4D10BCBB-6470-3A1D-10A8-D126EADA282C}"/>
                  </a:ext>
                </a:extLst>
              </p:cNvPr>
              <p:cNvSpPr/>
              <p:nvPr/>
            </p:nvSpPr>
            <p:spPr>
              <a:xfrm>
                <a:off x="6656222" y="5935485"/>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9" name="Oval 418">
                <a:extLst>
                  <a:ext uri="{FF2B5EF4-FFF2-40B4-BE49-F238E27FC236}">
                    <a16:creationId xmlns:a16="http://schemas.microsoft.com/office/drawing/2014/main" id="{B5FA0C67-4039-4E48-6501-4911D7695DA1}"/>
                  </a:ext>
                </a:extLst>
              </p:cNvPr>
              <p:cNvSpPr/>
              <p:nvPr/>
            </p:nvSpPr>
            <p:spPr>
              <a:xfrm>
                <a:off x="6653977" y="5281042"/>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0" name="Oval 419">
                <a:extLst>
                  <a:ext uri="{FF2B5EF4-FFF2-40B4-BE49-F238E27FC236}">
                    <a16:creationId xmlns:a16="http://schemas.microsoft.com/office/drawing/2014/main" id="{0987DB94-96EA-2571-E373-3418EAED8E53}"/>
                  </a:ext>
                </a:extLst>
              </p:cNvPr>
              <p:cNvSpPr/>
              <p:nvPr/>
            </p:nvSpPr>
            <p:spPr>
              <a:xfrm>
                <a:off x="6651732" y="5157760"/>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2" name="TextBox 431">
                <a:extLst>
                  <a:ext uri="{FF2B5EF4-FFF2-40B4-BE49-F238E27FC236}">
                    <a16:creationId xmlns:a16="http://schemas.microsoft.com/office/drawing/2014/main" id="{76D3CD1C-5174-E5C4-79AE-4ED61B6A4426}"/>
                  </a:ext>
                </a:extLst>
              </p:cNvPr>
              <p:cNvSpPr txBox="1"/>
              <p:nvPr/>
            </p:nvSpPr>
            <p:spPr>
              <a:xfrm>
                <a:off x="5373951" y="4438804"/>
                <a:ext cx="942887" cy="646331"/>
              </a:xfrm>
              <a:prstGeom prst="rect">
                <a:avLst/>
              </a:prstGeom>
              <a:solidFill>
                <a:schemeClr val="bg1"/>
              </a:solidFill>
            </p:spPr>
            <p:txBody>
              <a:bodyPr wrap="non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Amplitudes </a:t>
                </a:r>
              </a:p>
              <a:p>
                <a:pPr algn="ctr"/>
                <a:r>
                  <a:rPr lang="en-US" sz="1200" dirty="0">
                    <a:solidFill>
                      <a:srgbClr val="7030A0"/>
                    </a:solidFill>
                    <a:latin typeface="Times New Roman" panose="02020603050405020304" pitchFamily="18" charset="0"/>
                    <a:cs typeface="Times New Roman" panose="02020603050405020304" pitchFamily="18" charset="0"/>
                  </a:rPr>
                  <a:t>projected</a:t>
                </a:r>
              </a:p>
              <a:p>
                <a:pPr algn="ctr"/>
                <a:r>
                  <a:rPr lang="en-US" sz="1200" dirty="0">
                    <a:solidFill>
                      <a:srgbClr val="7030A0"/>
                    </a:solidFill>
                    <a:latin typeface="Times New Roman" panose="02020603050405020304" pitchFamily="18" charset="0"/>
                    <a:cs typeface="Times New Roman" panose="02020603050405020304" pitchFamily="18" charset="0"/>
                  </a:rPr>
                  <a:t>onto PC2</a:t>
                </a:r>
              </a:p>
            </p:txBody>
          </p:sp>
          <p:cxnSp>
            <p:nvCxnSpPr>
              <p:cNvPr id="437" name="Straight Arrow Connector 436">
                <a:extLst>
                  <a:ext uri="{FF2B5EF4-FFF2-40B4-BE49-F238E27FC236}">
                    <a16:creationId xmlns:a16="http://schemas.microsoft.com/office/drawing/2014/main" id="{1421EF97-603D-5369-132F-52C2B6AD960A}"/>
                  </a:ext>
                </a:extLst>
              </p:cNvPr>
              <p:cNvCxnSpPr>
                <a:cxnSpLocks/>
                <a:endCxn id="420" idx="2"/>
              </p:cNvCxnSpPr>
              <p:nvPr/>
            </p:nvCxnSpPr>
            <p:spPr>
              <a:xfrm>
                <a:off x="6154887" y="4802103"/>
                <a:ext cx="496845" cy="4041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437">
                <a:extLst>
                  <a:ext uri="{FF2B5EF4-FFF2-40B4-BE49-F238E27FC236}">
                    <a16:creationId xmlns:a16="http://schemas.microsoft.com/office/drawing/2014/main" id="{39FF75E7-EA22-A20E-2019-D927C741AD34}"/>
                  </a:ext>
                </a:extLst>
              </p:cNvPr>
              <p:cNvCxnSpPr>
                <a:cxnSpLocks/>
                <a:endCxn id="418" idx="1"/>
              </p:cNvCxnSpPr>
              <p:nvPr/>
            </p:nvCxnSpPr>
            <p:spPr>
              <a:xfrm>
                <a:off x="6169061" y="4800290"/>
                <a:ext cx="500309" cy="11494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983252E7-E0A0-C959-6C6B-EA13B7DAD834}"/>
                  </a:ext>
                </a:extLst>
              </p:cNvPr>
              <p:cNvCxnSpPr>
                <a:cxnSpLocks/>
                <a:endCxn id="419" idx="2"/>
              </p:cNvCxnSpPr>
              <p:nvPr/>
            </p:nvCxnSpPr>
            <p:spPr>
              <a:xfrm>
                <a:off x="6162663" y="4806232"/>
                <a:ext cx="491314" cy="52333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a:extLst>
                  <a:ext uri="{FF2B5EF4-FFF2-40B4-BE49-F238E27FC236}">
                    <a16:creationId xmlns:a16="http://schemas.microsoft.com/office/drawing/2014/main" id="{4B20F1F0-C5D6-6CD7-B828-1790503736D5}"/>
                  </a:ext>
                </a:extLst>
              </p:cNvPr>
              <p:cNvCxnSpPr>
                <a:cxnSpLocks/>
                <a:endCxn id="417" idx="2"/>
              </p:cNvCxnSpPr>
              <p:nvPr/>
            </p:nvCxnSpPr>
            <p:spPr>
              <a:xfrm>
                <a:off x="6160510" y="4800290"/>
                <a:ext cx="497957" cy="132044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01196CD7-590F-FD13-8106-B3EE3FF32B7B}"/>
                  </a:ext>
                </a:extLst>
              </p:cNvPr>
              <p:cNvSpPr/>
              <p:nvPr/>
            </p:nvSpPr>
            <p:spPr>
              <a:xfrm>
                <a:off x="6159013" y="4780193"/>
                <a:ext cx="57910" cy="563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cxnSp>
        <p:nvCxnSpPr>
          <p:cNvPr id="315" name="Straight Connector 314">
            <a:extLst>
              <a:ext uri="{FF2B5EF4-FFF2-40B4-BE49-F238E27FC236}">
                <a16:creationId xmlns:a16="http://schemas.microsoft.com/office/drawing/2014/main" id="{53626E1C-4EDC-E59C-0B83-6ACD9FA15602}"/>
              </a:ext>
            </a:extLst>
          </p:cNvPr>
          <p:cNvCxnSpPr>
            <a:cxnSpLocks/>
          </p:cNvCxnSpPr>
          <p:nvPr/>
        </p:nvCxnSpPr>
        <p:spPr>
          <a:xfrm flipH="1">
            <a:off x="6086759" y="2376760"/>
            <a:ext cx="5966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3E04817C-7B18-836B-7250-EEC40B0A8F3A}"/>
              </a:ext>
            </a:extLst>
          </p:cNvPr>
          <p:cNvGrpSpPr/>
          <p:nvPr/>
        </p:nvGrpSpPr>
        <p:grpSpPr>
          <a:xfrm>
            <a:off x="6203085" y="2094397"/>
            <a:ext cx="2365469" cy="1429207"/>
            <a:chOff x="945927" y="3787370"/>
            <a:chExt cx="2365469" cy="1429207"/>
          </a:xfrm>
        </p:grpSpPr>
        <p:grpSp>
          <p:nvGrpSpPr>
            <p:cNvPr id="302" name="Group 301">
              <a:extLst>
                <a:ext uri="{FF2B5EF4-FFF2-40B4-BE49-F238E27FC236}">
                  <a16:creationId xmlns:a16="http://schemas.microsoft.com/office/drawing/2014/main" id="{22702D75-905E-B342-090C-C7EB0D9364A1}"/>
                </a:ext>
              </a:extLst>
            </p:cNvPr>
            <p:cNvGrpSpPr/>
            <p:nvPr/>
          </p:nvGrpSpPr>
          <p:grpSpPr>
            <a:xfrm>
              <a:off x="1097632" y="3787370"/>
              <a:ext cx="1993692" cy="1291730"/>
              <a:chOff x="5021705" y="2679611"/>
              <a:chExt cx="1993692" cy="1254819"/>
            </a:xfrm>
          </p:grpSpPr>
          <p:sp>
            <p:nvSpPr>
              <p:cNvPr id="308" name="Freeform: Shape 307">
                <a:extLst>
                  <a:ext uri="{FF2B5EF4-FFF2-40B4-BE49-F238E27FC236}">
                    <a16:creationId xmlns:a16="http://schemas.microsoft.com/office/drawing/2014/main" id="{B94EAFC1-56F8-ADCF-964E-47711C93FF8D}"/>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9" name="Freeform: Shape 308">
                <a:extLst>
                  <a:ext uri="{FF2B5EF4-FFF2-40B4-BE49-F238E27FC236}">
                    <a16:creationId xmlns:a16="http://schemas.microsoft.com/office/drawing/2014/main" id="{CCE686C3-967D-9F1B-DBF6-85D3EAC0CFD8}"/>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0" name="Freeform: Shape 309">
                <a:extLst>
                  <a:ext uri="{FF2B5EF4-FFF2-40B4-BE49-F238E27FC236}">
                    <a16:creationId xmlns:a16="http://schemas.microsoft.com/office/drawing/2014/main" id="{A3DE86C9-4E5A-C125-77AC-6854463BBC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1" name="Freeform: Shape 310">
                <a:extLst>
                  <a:ext uri="{FF2B5EF4-FFF2-40B4-BE49-F238E27FC236}">
                    <a16:creationId xmlns:a16="http://schemas.microsoft.com/office/drawing/2014/main" id="{207CEDF1-93F8-BA66-8D34-1BA2609E7810}"/>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2" name="Freeform: Shape 311">
                <a:extLst>
                  <a:ext uri="{FF2B5EF4-FFF2-40B4-BE49-F238E27FC236}">
                    <a16:creationId xmlns:a16="http://schemas.microsoft.com/office/drawing/2014/main" id="{775D2321-46A1-C9D7-5719-686FFAEA4A7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3" name="Freeform: Shape 312">
                <a:extLst>
                  <a:ext uri="{FF2B5EF4-FFF2-40B4-BE49-F238E27FC236}">
                    <a16:creationId xmlns:a16="http://schemas.microsoft.com/office/drawing/2014/main" id="{9775E29E-0483-B7FC-12FC-1D3AA4B61E3F}"/>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03" name="Freeform: Shape 302">
              <a:extLst>
                <a:ext uri="{FF2B5EF4-FFF2-40B4-BE49-F238E27FC236}">
                  <a16:creationId xmlns:a16="http://schemas.microsoft.com/office/drawing/2014/main" id="{5F6C1F0F-986F-397C-3E99-2308C214377B}"/>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AD5A1451-3A4C-198F-1C69-009F054D21B7}"/>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A62DCB09-2F1E-AC6E-308B-D4323673BD49}"/>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6FC0F442-FBF8-BD19-1D95-9B0E1E3C827B}"/>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984A088B-A51F-3E8B-FEA3-FBE8A8CE8C89}"/>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D55BF662-4449-D2BB-BD2B-A9193E13755C}"/>
              </a:ext>
            </a:extLst>
          </p:cNvPr>
          <p:cNvGrpSpPr/>
          <p:nvPr/>
        </p:nvGrpSpPr>
        <p:grpSpPr>
          <a:xfrm>
            <a:off x="9973174" y="1876317"/>
            <a:ext cx="2365469" cy="1670626"/>
            <a:chOff x="1915626" y="4907266"/>
            <a:chExt cx="2365469" cy="1670626"/>
          </a:xfrm>
        </p:grpSpPr>
        <p:grpSp>
          <p:nvGrpSpPr>
            <p:cNvPr id="285" name="Group 284">
              <a:extLst>
                <a:ext uri="{FF2B5EF4-FFF2-40B4-BE49-F238E27FC236}">
                  <a16:creationId xmlns:a16="http://schemas.microsoft.com/office/drawing/2014/main" id="{E34B6F2E-058A-531A-D79C-D7DFEF054F78}"/>
                </a:ext>
              </a:extLst>
            </p:cNvPr>
            <p:cNvGrpSpPr/>
            <p:nvPr/>
          </p:nvGrpSpPr>
          <p:grpSpPr>
            <a:xfrm>
              <a:off x="1915626" y="4907266"/>
              <a:ext cx="2365469" cy="1670626"/>
              <a:chOff x="873391" y="3545951"/>
              <a:chExt cx="2365469" cy="1670626"/>
            </a:xfrm>
          </p:grpSpPr>
          <p:grpSp>
            <p:nvGrpSpPr>
              <p:cNvPr id="286" name="Group 285">
                <a:extLst>
                  <a:ext uri="{FF2B5EF4-FFF2-40B4-BE49-F238E27FC236}">
                    <a16:creationId xmlns:a16="http://schemas.microsoft.com/office/drawing/2014/main" id="{C934B70E-3970-DEA8-53A6-4612B821764A}"/>
                  </a:ext>
                </a:extLst>
              </p:cNvPr>
              <p:cNvGrpSpPr/>
              <p:nvPr/>
            </p:nvGrpSpPr>
            <p:grpSpPr>
              <a:xfrm>
                <a:off x="1097632" y="3545951"/>
                <a:ext cx="1993692" cy="1533165"/>
                <a:chOff x="5021705" y="2445082"/>
                <a:chExt cx="1993692" cy="1489348"/>
              </a:xfrm>
            </p:grpSpPr>
            <p:sp>
              <p:nvSpPr>
                <p:cNvPr id="292" name="Freeform: Shape 291">
                  <a:extLst>
                    <a:ext uri="{FF2B5EF4-FFF2-40B4-BE49-F238E27FC236}">
                      <a16:creationId xmlns:a16="http://schemas.microsoft.com/office/drawing/2014/main" id="{E0ED921E-146A-B499-D969-21CE3A5D861C}"/>
                    </a:ext>
                  </a:extLst>
                </p:cNvPr>
                <p:cNvSpPr/>
                <p:nvPr/>
              </p:nvSpPr>
              <p:spPr>
                <a:xfrm>
                  <a:off x="5047760" y="2445082"/>
                  <a:ext cx="419998" cy="9278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3" name="Freeform: Shape 292">
                  <a:extLst>
                    <a:ext uri="{FF2B5EF4-FFF2-40B4-BE49-F238E27FC236}">
                      <a16:creationId xmlns:a16="http://schemas.microsoft.com/office/drawing/2014/main" id="{06603D7F-3521-CBC8-6E58-55765E04B74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4" name="Freeform: Shape 293">
                  <a:extLst>
                    <a:ext uri="{FF2B5EF4-FFF2-40B4-BE49-F238E27FC236}">
                      <a16:creationId xmlns:a16="http://schemas.microsoft.com/office/drawing/2014/main" id="{07D56DDC-96E4-1336-FDC3-8472B9D96C8C}"/>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5" name="Freeform: Shape 294">
                  <a:extLst>
                    <a:ext uri="{FF2B5EF4-FFF2-40B4-BE49-F238E27FC236}">
                      <a16:creationId xmlns:a16="http://schemas.microsoft.com/office/drawing/2014/main" id="{FC3AE4CB-2E8D-BA8E-BFC2-B0EA484977EA}"/>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6" name="Freeform: Shape 295">
                  <a:extLst>
                    <a:ext uri="{FF2B5EF4-FFF2-40B4-BE49-F238E27FC236}">
                      <a16:creationId xmlns:a16="http://schemas.microsoft.com/office/drawing/2014/main" id="{A0BF9FF7-2A77-C4F0-6490-7CAD1D79F082}"/>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7" name="Freeform: Shape 296">
                  <a:extLst>
                    <a:ext uri="{FF2B5EF4-FFF2-40B4-BE49-F238E27FC236}">
                      <a16:creationId xmlns:a16="http://schemas.microsoft.com/office/drawing/2014/main" id="{251E9A8D-44F5-538A-F750-96FA7185B974}"/>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87" name="Freeform: Shape 286">
                <a:extLst>
                  <a:ext uri="{FF2B5EF4-FFF2-40B4-BE49-F238E27FC236}">
                    <a16:creationId xmlns:a16="http://schemas.microsoft.com/office/drawing/2014/main" id="{4B93A082-A1F1-2417-540D-1E59FE929EED}"/>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E223FC8A-7993-5BD3-DB14-D5C756CABBA8}"/>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74244AD5-1127-DF44-5B0D-627FA7ED32BF}"/>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6D59C737-6623-B40F-671D-5844B821066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7B7A460-B868-DA5C-0D83-79760ADBD5B2}"/>
                  </a:ext>
                </a:extLst>
              </p:cNvPr>
              <p:cNvCxnSpPr>
                <a:cxnSpLocks/>
              </p:cNvCxnSpPr>
              <p:nvPr/>
            </p:nvCxnSpPr>
            <p:spPr>
              <a:xfrm>
                <a:off x="873391" y="4036657"/>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8" name="Freeform: Shape 297">
              <a:extLst>
                <a:ext uri="{FF2B5EF4-FFF2-40B4-BE49-F238E27FC236}">
                  <a16:creationId xmlns:a16="http://schemas.microsoft.com/office/drawing/2014/main" id="{AD9C82B7-0873-CCA6-248A-A1BE990A6955}"/>
                </a:ext>
              </a:extLst>
            </p:cNvPr>
            <p:cNvSpPr/>
            <p:nvPr/>
          </p:nvSpPr>
          <p:spPr>
            <a:xfrm>
              <a:off x="2308247" y="5676102"/>
              <a:ext cx="365574" cy="205039"/>
            </a:xfrm>
            <a:custGeom>
              <a:avLst/>
              <a:gdLst>
                <a:gd name="connsiteX0" fmla="*/ 238 w 365574"/>
                <a:gd name="connsiteY0" fmla="*/ 5170 h 205039"/>
                <a:gd name="connsiteX1" fmla="*/ 135150 w 365574"/>
                <a:gd name="connsiteY1" fmla="*/ 20160 h 205039"/>
                <a:gd name="connsiteX2" fmla="*/ 225091 w 365574"/>
                <a:gd name="connsiteY2" fmla="*/ 5170 h 205039"/>
                <a:gd name="connsiteX3" fmla="*/ 360002 w 365574"/>
                <a:gd name="connsiteY3" fmla="*/ 125091 h 205039"/>
                <a:gd name="connsiteX4" fmla="*/ 330022 w 365574"/>
                <a:gd name="connsiteY4" fmla="*/ 200042 h 205039"/>
                <a:gd name="connsiteX5" fmla="*/ 240081 w 365574"/>
                <a:gd name="connsiteY5" fmla="*/ 185052 h 205039"/>
                <a:gd name="connsiteX6" fmla="*/ 105169 w 365574"/>
                <a:gd name="connsiteY6" fmla="*/ 80121 h 205039"/>
                <a:gd name="connsiteX7" fmla="*/ 238 w 365574"/>
                <a:gd name="connsiteY7" fmla="*/ 5170 h 2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574" h="205039">
                  <a:moveTo>
                    <a:pt x="238" y="5170"/>
                  </a:moveTo>
                  <a:cubicBezTo>
                    <a:pt x="5235" y="-4823"/>
                    <a:pt x="97675" y="20160"/>
                    <a:pt x="135150" y="20160"/>
                  </a:cubicBezTo>
                  <a:cubicBezTo>
                    <a:pt x="172625" y="20160"/>
                    <a:pt x="187616" y="-12318"/>
                    <a:pt x="225091" y="5170"/>
                  </a:cubicBezTo>
                  <a:cubicBezTo>
                    <a:pt x="262566" y="22658"/>
                    <a:pt x="342513" y="92612"/>
                    <a:pt x="360002" y="125091"/>
                  </a:cubicBezTo>
                  <a:cubicBezTo>
                    <a:pt x="377491" y="157570"/>
                    <a:pt x="350009" y="190049"/>
                    <a:pt x="330022" y="200042"/>
                  </a:cubicBezTo>
                  <a:cubicBezTo>
                    <a:pt x="310035" y="210036"/>
                    <a:pt x="277556" y="205039"/>
                    <a:pt x="240081" y="185052"/>
                  </a:cubicBezTo>
                  <a:cubicBezTo>
                    <a:pt x="202606" y="165065"/>
                    <a:pt x="140146" y="105105"/>
                    <a:pt x="105169" y="80121"/>
                  </a:cubicBezTo>
                  <a:cubicBezTo>
                    <a:pt x="70192" y="55137"/>
                    <a:pt x="-4759" y="15163"/>
                    <a:pt x="238" y="51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BEC08480-B8CD-0281-2F31-4E1E759531AB}"/>
                </a:ext>
              </a:extLst>
            </p:cNvPr>
            <p:cNvSpPr/>
            <p:nvPr/>
          </p:nvSpPr>
          <p:spPr>
            <a:xfrm>
              <a:off x="2503357" y="5666282"/>
              <a:ext cx="29981" cy="224852"/>
            </a:xfrm>
            <a:custGeom>
              <a:avLst/>
              <a:gdLst>
                <a:gd name="connsiteX0" fmla="*/ 29981 w 29981"/>
                <a:gd name="connsiteY0" fmla="*/ 0 h 224852"/>
                <a:gd name="connsiteX1" fmla="*/ 0 w 29981"/>
                <a:gd name="connsiteY1" fmla="*/ 224852 h 224852"/>
              </a:gdLst>
              <a:ahLst/>
              <a:cxnLst>
                <a:cxn ang="0">
                  <a:pos x="connsiteX0" y="connsiteY0"/>
                </a:cxn>
                <a:cxn ang="0">
                  <a:pos x="connsiteX1" y="connsiteY1"/>
                </a:cxn>
              </a:cxnLst>
              <a:rect l="l" t="t" r="r" b="b"/>
              <a:pathLst>
                <a:path w="29981" h="224852">
                  <a:moveTo>
                    <a:pt x="29981" y="0"/>
                  </a:moveTo>
                  <a:lnTo>
                    <a:pt x="0" y="2248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2"/>
          <a:stretch>
            <a:fillRect/>
          </a:stretch>
        </p:blipFill>
        <p:spPr>
          <a:xfrm>
            <a:off x="7997917" y="7478680"/>
            <a:ext cx="4010021" cy="1121223"/>
          </a:xfrm>
          <a:prstGeom prst="rect">
            <a:avLst/>
          </a:prstGeom>
        </p:spPr>
      </p:pic>
      <p:sp>
        <p:nvSpPr>
          <p:cNvPr id="8" name="TextBox 7">
            <a:extLst>
              <a:ext uri="{FF2B5EF4-FFF2-40B4-BE49-F238E27FC236}">
                <a16:creationId xmlns:a16="http://schemas.microsoft.com/office/drawing/2014/main" id="{B14378C6-20F5-6A49-6F7D-2D500993EE49}"/>
              </a:ext>
            </a:extLst>
          </p:cNvPr>
          <p:cNvSpPr txBox="1"/>
          <p:nvPr/>
        </p:nvSpPr>
        <p:spPr>
          <a:xfrm>
            <a:off x="3661110" y="-113304"/>
            <a:ext cx="4981941"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Denoising Seismic Traces</a:t>
            </a:r>
          </a:p>
        </p:txBody>
      </p:sp>
      <p:grpSp>
        <p:nvGrpSpPr>
          <p:cNvPr id="32" name="Group 31">
            <a:extLst>
              <a:ext uri="{FF2B5EF4-FFF2-40B4-BE49-F238E27FC236}">
                <a16:creationId xmlns:a16="http://schemas.microsoft.com/office/drawing/2014/main" id="{0003706A-2838-F5A5-55B3-FAB98AABDDB3}"/>
              </a:ext>
            </a:extLst>
          </p:cNvPr>
          <p:cNvGrpSpPr/>
          <p:nvPr/>
        </p:nvGrpSpPr>
        <p:grpSpPr>
          <a:xfrm>
            <a:off x="289047" y="940809"/>
            <a:ext cx="3503465" cy="2335811"/>
            <a:chOff x="289047" y="1270589"/>
            <a:chExt cx="3503465" cy="2335811"/>
          </a:xfrm>
        </p:grpSpPr>
        <p:grpSp>
          <p:nvGrpSpPr>
            <p:cNvPr id="19" name="Group 18">
              <a:extLst>
                <a:ext uri="{FF2B5EF4-FFF2-40B4-BE49-F238E27FC236}">
                  <a16:creationId xmlns:a16="http://schemas.microsoft.com/office/drawing/2014/main" id="{68991E9E-0716-DEEA-F2AB-E056EB71CA95}"/>
                </a:ext>
              </a:extLst>
            </p:cNvPr>
            <p:cNvGrpSpPr/>
            <p:nvPr/>
          </p:nvGrpSpPr>
          <p:grpSpPr>
            <a:xfrm>
              <a:off x="289047" y="1521832"/>
              <a:ext cx="3503465" cy="2084568"/>
              <a:chOff x="289047" y="1521832"/>
              <a:chExt cx="3503465" cy="2084568"/>
            </a:xfrm>
          </p:grpSpPr>
          <p:grpSp>
            <p:nvGrpSpPr>
              <p:cNvPr id="9" name="Group 8">
                <a:extLst>
                  <a:ext uri="{FF2B5EF4-FFF2-40B4-BE49-F238E27FC236}">
                    <a16:creationId xmlns:a16="http://schemas.microsoft.com/office/drawing/2014/main" id="{4989276B-73FB-4C33-36D8-32AB200D74C7}"/>
                  </a:ext>
                </a:extLst>
              </p:cNvPr>
              <p:cNvGrpSpPr/>
              <p:nvPr/>
            </p:nvGrpSpPr>
            <p:grpSpPr>
              <a:xfrm>
                <a:off x="426458" y="1550265"/>
                <a:ext cx="3366054" cy="1878735"/>
                <a:chOff x="7291953" y="1224229"/>
                <a:chExt cx="2930779" cy="1343424"/>
              </a:xfrm>
            </p:grpSpPr>
            <p:cxnSp>
              <p:nvCxnSpPr>
                <p:cNvPr id="10" name="Straight Arrow Connector 9">
                  <a:extLst>
                    <a:ext uri="{FF2B5EF4-FFF2-40B4-BE49-F238E27FC236}">
                      <a16:creationId xmlns:a16="http://schemas.microsoft.com/office/drawing/2014/main" id="{C50EEBB8-9873-EABF-1DE4-5496E92C526B}"/>
                    </a:ext>
                  </a:extLst>
                </p:cNvPr>
                <p:cNvCxnSpPr/>
                <p:nvPr/>
              </p:nvCxnSpPr>
              <p:spPr>
                <a:xfrm flipV="1">
                  <a:off x="7345599" y="1313446"/>
                  <a:ext cx="607999" cy="430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1490C9D-65D6-C810-F8F4-2F0389DABDC2}"/>
                    </a:ext>
                  </a:extLst>
                </p:cNvPr>
                <p:cNvGrpSpPr/>
                <p:nvPr/>
              </p:nvGrpSpPr>
              <p:grpSpPr>
                <a:xfrm>
                  <a:off x="7291953" y="1224229"/>
                  <a:ext cx="2930779" cy="1343424"/>
                  <a:chOff x="7260309" y="1173007"/>
                  <a:chExt cx="2930779" cy="1343424"/>
                </a:xfrm>
              </p:grpSpPr>
              <p:pic>
                <p:nvPicPr>
                  <p:cNvPr id="12" name="Picture 11">
                    <a:extLst>
                      <a:ext uri="{FF2B5EF4-FFF2-40B4-BE49-F238E27FC236}">
                        <a16:creationId xmlns:a16="http://schemas.microsoft.com/office/drawing/2014/main" id="{D93A02CC-02EB-A566-4591-7CCD22296C2C}"/>
                      </a:ext>
                    </a:extLst>
                  </p:cNvPr>
                  <p:cNvPicPr>
                    <a:picLocks noChangeAspect="1"/>
                  </p:cNvPicPr>
                  <p:nvPr/>
                </p:nvPicPr>
                <p:blipFill>
                  <a:blip r:embed="rId3"/>
                  <a:stretch>
                    <a:fillRect/>
                  </a:stretch>
                </p:blipFill>
                <p:spPr>
                  <a:xfrm>
                    <a:off x="7921954" y="1173007"/>
                    <a:ext cx="2269134" cy="1343424"/>
                  </a:xfrm>
                  <a:prstGeom prst="rect">
                    <a:avLst/>
                  </a:prstGeom>
                </p:spPr>
              </p:pic>
              <p:cxnSp>
                <p:nvCxnSpPr>
                  <p:cNvPr id="13" name="Straight Arrow Connector 12">
                    <a:extLst>
                      <a:ext uri="{FF2B5EF4-FFF2-40B4-BE49-F238E27FC236}">
                        <a16:creationId xmlns:a16="http://schemas.microsoft.com/office/drawing/2014/main" id="{8D882FAE-BC5C-15F0-DF04-23FB41CEDD33}"/>
                      </a:ext>
                    </a:extLst>
                  </p:cNvPr>
                  <p:cNvCxnSpPr/>
                  <p:nvPr/>
                </p:nvCxnSpPr>
                <p:spPr>
                  <a:xfrm>
                    <a:off x="7260309" y="1971307"/>
                    <a:ext cx="661645" cy="498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 name="Rectangle 16">
                <a:extLst>
                  <a:ext uri="{FF2B5EF4-FFF2-40B4-BE49-F238E27FC236}">
                    <a16:creationId xmlns:a16="http://schemas.microsoft.com/office/drawing/2014/main" id="{72E49A91-9F2F-DCA4-64E2-75BEABE9097F}"/>
                  </a:ext>
                </a:extLst>
              </p:cNvPr>
              <p:cNvSpPr/>
              <p:nvPr/>
            </p:nvSpPr>
            <p:spPr>
              <a:xfrm>
                <a:off x="1186369" y="1521832"/>
                <a:ext cx="2471227" cy="133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1E0B8DF-2E70-7C7A-D925-40A0606C3C4B}"/>
                  </a:ext>
                </a:extLst>
              </p:cNvPr>
              <p:cNvSpPr/>
              <p:nvPr/>
            </p:nvSpPr>
            <p:spPr>
              <a:xfrm flipH="1">
                <a:off x="289047" y="1624931"/>
                <a:ext cx="912312" cy="1981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2A13B96-77C7-5120-F5DC-D181C037A30D}"/>
                </a:ext>
              </a:extLst>
            </p:cNvPr>
            <p:cNvSpPr txBox="1"/>
            <p:nvPr/>
          </p:nvSpPr>
          <p:spPr>
            <a:xfrm>
              <a:off x="551822" y="2379632"/>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21" name="Straight Arrow Connector 20">
              <a:extLst>
                <a:ext uri="{FF2B5EF4-FFF2-40B4-BE49-F238E27FC236}">
                  <a16:creationId xmlns:a16="http://schemas.microsoft.com/office/drawing/2014/main" id="{5BBF830F-7D81-1302-7BA0-69093A5D8B67}"/>
                </a:ext>
              </a:extLst>
            </p:cNvPr>
            <p:cNvCxnSpPr/>
            <p:nvPr/>
          </p:nvCxnSpPr>
          <p:spPr>
            <a:xfrm>
              <a:off x="837220" y="2852926"/>
              <a:ext cx="0" cy="48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74F4C1-31AA-7D9D-C93F-8834C0A0DFA0}"/>
                </a:ext>
              </a:extLst>
            </p:cNvPr>
            <p:cNvSpPr txBox="1"/>
            <p:nvPr/>
          </p:nvSpPr>
          <p:spPr>
            <a:xfrm>
              <a:off x="2128662" y="1270589"/>
              <a:ext cx="7536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24" name="Straight Arrow Connector 23">
              <a:extLst>
                <a:ext uri="{FF2B5EF4-FFF2-40B4-BE49-F238E27FC236}">
                  <a16:creationId xmlns:a16="http://schemas.microsoft.com/office/drawing/2014/main" id="{C672009C-1506-A38E-2E79-568DD26E7D8F}"/>
                </a:ext>
              </a:extLst>
            </p:cNvPr>
            <p:cNvCxnSpPr>
              <a:cxnSpLocks/>
            </p:cNvCxnSpPr>
            <p:nvPr/>
          </p:nvCxnSpPr>
          <p:spPr>
            <a:xfrm>
              <a:off x="2852350" y="1470245"/>
              <a:ext cx="805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166F3A-B833-7316-2AF4-CD0E9DD52112}"/>
                </a:ext>
              </a:extLst>
            </p:cNvPr>
            <p:cNvCxnSpPr>
              <a:cxnSpLocks/>
            </p:cNvCxnSpPr>
            <p:nvPr/>
          </p:nvCxnSpPr>
          <p:spPr>
            <a:xfrm>
              <a:off x="1340845" y="1472745"/>
              <a:ext cx="8052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523664-92E3-9405-0D2A-1EE31EFF058A}"/>
                </a:ext>
              </a:extLst>
            </p:cNvPr>
            <p:cNvCxnSpPr>
              <a:cxnSpLocks/>
            </p:cNvCxnSpPr>
            <p:nvPr/>
          </p:nvCxnSpPr>
          <p:spPr>
            <a:xfrm flipV="1">
              <a:off x="876590" y="1675032"/>
              <a:ext cx="0" cy="72145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7" name="TextBox 166">
            <a:extLst>
              <a:ext uri="{FF2B5EF4-FFF2-40B4-BE49-F238E27FC236}">
                <a16:creationId xmlns:a16="http://schemas.microsoft.com/office/drawing/2014/main" id="{30645996-EAA7-EBD2-570F-8E7421DDE3CB}"/>
              </a:ext>
            </a:extLst>
          </p:cNvPr>
          <p:cNvSpPr txBox="1"/>
          <p:nvPr/>
        </p:nvSpPr>
        <p:spPr>
          <a:xfrm>
            <a:off x="5567473" y="132005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nvGrpSpPr>
          <p:cNvPr id="314" name="Group 313">
            <a:extLst>
              <a:ext uri="{FF2B5EF4-FFF2-40B4-BE49-F238E27FC236}">
                <a16:creationId xmlns:a16="http://schemas.microsoft.com/office/drawing/2014/main" id="{B0C7CD83-5697-55AA-9DE4-3267773E4ABD}"/>
              </a:ext>
            </a:extLst>
          </p:cNvPr>
          <p:cNvGrpSpPr/>
          <p:nvPr/>
        </p:nvGrpSpPr>
        <p:grpSpPr>
          <a:xfrm>
            <a:off x="5831917" y="2798610"/>
            <a:ext cx="1406839" cy="644270"/>
            <a:chOff x="5467242" y="6267943"/>
            <a:chExt cx="1406839" cy="644270"/>
          </a:xfrm>
        </p:grpSpPr>
        <p:sp>
          <p:nvSpPr>
            <p:cNvPr id="162" name="TextBox 161">
              <a:extLst>
                <a:ext uri="{FF2B5EF4-FFF2-40B4-BE49-F238E27FC236}">
                  <a16:creationId xmlns:a16="http://schemas.microsoft.com/office/drawing/2014/main" id="{29EDD73D-53D4-55EF-5A09-B6BA0388A11F}"/>
                </a:ext>
              </a:extLst>
            </p:cNvPr>
            <p:cNvSpPr txBox="1"/>
            <p:nvPr/>
          </p:nvSpPr>
          <p:spPr>
            <a:xfrm>
              <a:off x="5467242" y="6267943"/>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166" name="Straight Arrow Connector 165">
              <a:extLst>
                <a:ext uri="{FF2B5EF4-FFF2-40B4-BE49-F238E27FC236}">
                  <a16:creationId xmlns:a16="http://schemas.microsoft.com/office/drawing/2014/main" id="{7DDAAC57-EEB4-952A-B2C7-D0DA758F63A8}"/>
                </a:ext>
              </a:extLst>
            </p:cNvPr>
            <p:cNvCxnSpPr>
              <a:cxnSpLocks/>
            </p:cNvCxnSpPr>
            <p:nvPr/>
          </p:nvCxnSpPr>
          <p:spPr>
            <a:xfrm>
              <a:off x="6064473" y="6567997"/>
              <a:ext cx="809608" cy="344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0" name="TextBox 229">
            <a:extLst>
              <a:ext uri="{FF2B5EF4-FFF2-40B4-BE49-F238E27FC236}">
                <a16:creationId xmlns:a16="http://schemas.microsoft.com/office/drawing/2014/main" id="{99C63C87-E7F0-9A19-D5CB-B2ABCE66E4F7}"/>
              </a:ext>
            </a:extLst>
          </p:cNvPr>
          <p:cNvSpPr txBox="1"/>
          <p:nvPr/>
        </p:nvSpPr>
        <p:spPr>
          <a:xfrm>
            <a:off x="1317136" y="504904"/>
            <a:ext cx="21579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Seismograms</a:t>
            </a:r>
          </a:p>
        </p:txBody>
      </p:sp>
      <p:sp>
        <p:nvSpPr>
          <p:cNvPr id="232" name="TextBox 231">
            <a:extLst>
              <a:ext uri="{FF2B5EF4-FFF2-40B4-BE49-F238E27FC236}">
                <a16:creationId xmlns:a16="http://schemas.microsoft.com/office/drawing/2014/main" id="{DC2E0A36-74F4-EE6C-4253-73B28B014686}"/>
              </a:ext>
            </a:extLst>
          </p:cNvPr>
          <p:cNvSpPr txBox="1"/>
          <p:nvPr/>
        </p:nvSpPr>
        <p:spPr>
          <a:xfrm>
            <a:off x="4839660" y="508426"/>
            <a:ext cx="63442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 Noisy Seismograms in (offset, time, amplitude)</a:t>
            </a:r>
          </a:p>
        </p:txBody>
      </p:sp>
      <p:grpSp>
        <p:nvGrpSpPr>
          <p:cNvPr id="252" name="Group 251">
            <a:extLst>
              <a:ext uri="{FF2B5EF4-FFF2-40B4-BE49-F238E27FC236}">
                <a16:creationId xmlns:a16="http://schemas.microsoft.com/office/drawing/2014/main" id="{7D672CCC-066E-DDAB-7793-7FBD6D7419AE}"/>
              </a:ext>
            </a:extLst>
          </p:cNvPr>
          <p:cNvGrpSpPr/>
          <p:nvPr/>
        </p:nvGrpSpPr>
        <p:grpSpPr>
          <a:xfrm>
            <a:off x="7355512" y="2106887"/>
            <a:ext cx="2365469" cy="1429207"/>
            <a:chOff x="945927" y="3787370"/>
            <a:chExt cx="2365469" cy="1429207"/>
          </a:xfrm>
        </p:grpSpPr>
        <p:grpSp>
          <p:nvGrpSpPr>
            <p:cNvPr id="237" name="Group 236">
              <a:extLst>
                <a:ext uri="{FF2B5EF4-FFF2-40B4-BE49-F238E27FC236}">
                  <a16:creationId xmlns:a16="http://schemas.microsoft.com/office/drawing/2014/main" id="{39660FC7-7F9E-F2DB-DB71-86AC1C358D4B}"/>
                </a:ext>
              </a:extLst>
            </p:cNvPr>
            <p:cNvGrpSpPr/>
            <p:nvPr/>
          </p:nvGrpSpPr>
          <p:grpSpPr>
            <a:xfrm>
              <a:off x="1097632" y="3787370"/>
              <a:ext cx="1993692" cy="1291730"/>
              <a:chOff x="5021705" y="2679611"/>
              <a:chExt cx="1993692" cy="1254819"/>
            </a:xfrm>
          </p:grpSpPr>
          <p:sp>
            <p:nvSpPr>
              <p:cNvPr id="240" name="Freeform: Shape 239">
                <a:extLst>
                  <a:ext uri="{FF2B5EF4-FFF2-40B4-BE49-F238E27FC236}">
                    <a16:creationId xmlns:a16="http://schemas.microsoft.com/office/drawing/2014/main" id="{6DFA5A16-CD11-964F-A70A-84026F07F41B}"/>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1" name="Freeform: Shape 240">
                <a:extLst>
                  <a:ext uri="{FF2B5EF4-FFF2-40B4-BE49-F238E27FC236}">
                    <a16:creationId xmlns:a16="http://schemas.microsoft.com/office/drawing/2014/main" id="{BD31FEDE-D281-1406-74A7-35BA9E8995B0}"/>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2" name="Freeform: Shape 241">
                <a:extLst>
                  <a:ext uri="{FF2B5EF4-FFF2-40B4-BE49-F238E27FC236}">
                    <a16:creationId xmlns:a16="http://schemas.microsoft.com/office/drawing/2014/main" id="{9637BC3B-022F-EAE4-6981-1E45E718846A}"/>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3" name="Freeform: Shape 242">
                <a:extLst>
                  <a:ext uri="{FF2B5EF4-FFF2-40B4-BE49-F238E27FC236}">
                    <a16:creationId xmlns:a16="http://schemas.microsoft.com/office/drawing/2014/main" id="{43DC3585-672B-0A93-6B33-30F887B6F52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4" name="Freeform: Shape 243">
                <a:extLst>
                  <a:ext uri="{FF2B5EF4-FFF2-40B4-BE49-F238E27FC236}">
                    <a16:creationId xmlns:a16="http://schemas.microsoft.com/office/drawing/2014/main" id="{33432E02-DC3D-7B52-0078-4C8236C83CF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6" name="Freeform: Shape 245">
                <a:extLst>
                  <a:ext uri="{FF2B5EF4-FFF2-40B4-BE49-F238E27FC236}">
                    <a16:creationId xmlns:a16="http://schemas.microsoft.com/office/drawing/2014/main" id="{0EC72B58-ED9E-D8DB-647D-16FBCE3E0F97}"/>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48" name="Freeform: Shape 247">
              <a:extLst>
                <a:ext uri="{FF2B5EF4-FFF2-40B4-BE49-F238E27FC236}">
                  <a16:creationId xmlns:a16="http://schemas.microsoft.com/office/drawing/2014/main" id="{83D2F518-754C-7A36-5204-2B906F45130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CA705752-4A1E-AEBF-29EE-B8F6E179039B}"/>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4E24447-1775-936D-107C-E01EA30DF45C}"/>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FD24C3FF-6475-2229-37EF-C7A82B8FAADA}"/>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810EC5EF-5319-6A51-0B71-6A55C109BCB0}"/>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28ABAEFC-9E2D-3BF6-57E4-67C9FEFC2390}"/>
              </a:ext>
            </a:extLst>
          </p:cNvPr>
          <p:cNvGrpSpPr/>
          <p:nvPr/>
        </p:nvGrpSpPr>
        <p:grpSpPr>
          <a:xfrm>
            <a:off x="8362351" y="1991425"/>
            <a:ext cx="2365469" cy="1532179"/>
            <a:chOff x="945927" y="3684398"/>
            <a:chExt cx="2365469" cy="1532179"/>
          </a:xfrm>
        </p:grpSpPr>
        <p:grpSp>
          <p:nvGrpSpPr>
            <p:cNvPr id="258" name="Group 257">
              <a:extLst>
                <a:ext uri="{FF2B5EF4-FFF2-40B4-BE49-F238E27FC236}">
                  <a16:creationId xmlns:a16="http://schemas.microsoft.com/office/drawing/2014/main" id="{F5585235-DDF3-952D-E14E-2C8B15DA914D}"/>
                </a:ext>
              </a:extLst>
            </p:cNvPr>
            <p:cNvGrpSpPr/>
            <p:nvPr/>
          </p:nvGrpSpPr>
          <p:grpSpPr>
            <a:xfrm>
              <a:off x="1097632" y="3684398"/>
              <a:ext cx="1993692" cy="1394706"/>
              <a:chOff x="5021705" y="2579579"/>
              <a:chExt cx="1993692" cy="1354851"/>
            </a:xfrm>
          </p:grpSpPr>
          <p:sp>
            <p:nvSpPr>
              <p:cNvPr id="264" name="Freeform: Shape 263">
                <a:extLst>
                  <a:ext uri="{FF2B5EF4-FFF2-40B4-BE49-F238E27FC236}">
                    <a16:creationId xmlns:a16="http://schemas.microsoft.com/office/drawing/2014/main" id="{831F14D4-E0D4-1234-1120-044204A0CF2A}"/>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5" name="Freeform: Shape 264">
                <a:extLst>
                  <a:ext uri="{FF2B5EF4-FFF2-40B4-BE49-F238E27FC236}">
                    <a16:creationId xmlns:a16="http://schemas.microsoft.com/office/drawing/2014/main" id="{B9ED378E-C79D-F11E-8891-D68640FBD6E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6" name="Freeform: Shape 265">
                <a:extLst>
                  <a:ext uri="{FF2B5EF4-FFF2-40B4-BE49-F238E27FC236}">
                    <a16:creationId xmlns:a16="http://schemas.microsoft.com/office/drawing/2014/main" id="{44984E22-1A10-F0CE-45A4-A367B1686E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7" name="Freeform: Shape 266">
                <a:extLst>
                  <a:ext uri="{FF2B5EF4-FFF2-40B4-BE49-F238E27FC236}">
                    <a16:creationId xmlns:a16="http://schemas.microsoft.com/office/drawing/2014/main" id="{624DC94A-C0B7-7B58-AAF5-FC276FCBE034}"/>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8" name="Freeform: Shape 267">
                <a:extLst>
                  <a:ext uri="{FF2B5EF4-FFF2-40B4-BE49-F238E27FC236}">
                    <a16:creationId xmlns:a16="http://schemas.microsoft.com/office/drawing/2014/main" id="{DD37048B-DCC5-3B97-BC29-871858B0A4FC}"/>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9" name="Freeform: Shape 268">
                <a:extLst>
                  <a:ext uri="{FF2B5EF4-FFF2-40B4-BE49-F238E27FC236}">
                    <a16:creationId xmlns:a16="http://schemas.microsoft.com/office/drawing/2014/main" id="{F8531538-351D-9B34-1F18-A1865158A731}"/>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59" name="Freeform: Shape 258">
              <a:extLst>
                <a:ext uri="{FF2B5EF4-FFF2-40B4-BE49-F238E27FC236}">
                  <a16:creationId xmlns:a16="http://schemas.microsoft.com/office/drawing/2014/main" id="{51C1153C-EACF-7F64-2D48-05795269C726}"/>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77B7F4B8-04E9-455B-3954-83A5D876139F}"/>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12EB3F80-25ED-96CE-B7E6-3BE3A6952040}"/>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55CA098A-0ED5-3220-7ADD-4C93FD930BC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8786CC74-0626-3B6B-E5FF-646B72D5DDF1}"/>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1" name="Group 270">
            <a:extLst>
              <a:ext uri="{FF2B5EF4-FFF2-40B4-BE49-F238E27FC236}">
                <a16:creationId xmlns:a16="http://schemas.microsoft.com/office/drawing/2014/main" id="{D87D9F0B-D087-8C02-3591-7F308CDB6ABA}"/>
              </a:ext>
            </a:extLst>
          </p:cNvPr>
          <p:cNvGrpSpPr/>
          <p:nvPr/>
        </p:nvGrpSpPr>
        <p:grpSpPr>
          <a:xfrm>
            <a:off x="9189305" y="2188808"/>
            <a:ext cx="2365469" cy="1337296"/>
            <a:chOff x="945927" y="3879281"/>
            <a:chExt cx="2365469" cy="1337296"/>
          </a:xfrm>
        </p:grpSpPr>
        <p:grpSp>
          <p:nvGrpSpPr>
            <p:cNvPr id="272" name="Group 271">
              <a:extLst>
                <a:ext uri="{FF2B5EF4-FFF2-40B4-BE49-F238E27FC236}">
                  <a16:creationId xmlns:a16="http://schemas.microsoft.com/office/drawing/2014/main" id="{9281B4F5-4A29-B9B1-A30A-D6018D40B332}"/>
                </a:ext>
              </a:extLst>
            </p:cNvPr>
            <p:cNvGrpSpPr/>
            <p:nvPr/>
          </p:nvGrpSpPr>
          <p:grpSpPr>
            <a:xfrm>
              <a:off x="1097632" y="3879281"/>
              <a:ext cx="1993692" cy="1199836"/>
              <a:chOff x="5021705" y="2768885"/>
              <a:chExt cx="1993692" cy="1165545"/>
            </a:xfrm>
          </p:grpSpPr>
          <p:sp>
            <p:nvSpPr>
              <p:cNvPr id="278" name="Freeform: Shape 277">
                <a:extLst>
                  <a:ext uri="{FF2B5EF4-FFF2-40B4-BE49-F238E27FC236}">
                    <a16:creationId xmlns:a16="http://schemas.microsoft.com/office/drawing/2014/main" id="{547BB834-7D8E-0B3B-B74A-D34CE6DAADD6}"/>
                  </a:ext>
                </a:extLst>
              </p:cNvPr>
              <p:cNvSpPr/>
              <p:nvPr/>
            </p:nvSpPr>
            <p:spPr>
              <a:xfrm>
                <a:off x="5047646" y="2768885"/>
                <a:ext cx="419998" cy="503192"/>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9" name="Freeform: Shape 278">
                <a:extLst>
                  <a:ext uri="{FF2B5EF4-FFF2-40B4-BE49-F238E27FC236}">
                    <a16:creationId xmlns:a16="http://schemas.microsoft.com/office/drawing/2014/main" id="{B7737A68-4725-1BEE-2F43-46382E991DB7}"/>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0" name="Freeform: Shape 279">
                <a:extLst>
                  <a:ext uri="{FF2B5EF4-FFF2-40B4-BE49-F238E27FC236}">
                    <a16:creationId xmlns:a16="http://schemas.microsoft.com/office/drawing/2014/main" id="{BE51A3E2-1A77-E5DF-FC02-19E6CC3C8B7E}"/>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1" name="Freeform: Shape 280">
                <a:extLst>
                  <a:ext uri="{FF2B5EF4-FFF2-40B4-BE49-F238E27FC236}">
                    <a16:creationId xmlns:a16="http://schemas.microsoft.com/office/drawing/2014/main" id="{874BA891-8E1F-C9B7-30BE-0A628286383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2" name="Freeform: Shape 281">
                <a:extLst>
                  <a:ext uri="{FF2B5EF4-FFF2-40B4-BE49-F238E27FC236}">
                    <a16:creationId xmlns:a16="http://schemas.microsoft.com/office/drawing/2014/main" id="{D5850CA9-F140-FEEA-D4AC-28A757169184}"/>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3" name="Freeform: Shape 282">
                <a:extLst>
                  <a:ext uri="{FF2B5EF4-FFF2-40B4-BE49-F238E27FC236}">
                    <a16:creationId xmlns:a16="http://schemas.microsoft.com/office/drawing/2014/main" id="{06236C19-7E7C-0832-0F16-18D484A197C5}"/>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73" name="Freeform: Shape 272">
              <a:extLst>
                <a:ext uri="{FF2B5EF4-FFF2-40B4-BE49-F238E27FC236}">
                  <a16:creationId xmlns:a16="http://schemas.microsoft.com/office/drawing/2014/main" id="{A756E4CE-11B3-7A15-AAE3-6D80CCCE0F7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39E90567-DE19-B8A1-48A9-216B817CA069}"/>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4B075F95-2DFC-AD0E-398E-BB8CABC83702}"/>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231CDDFC-1469-D990-1ECD-354525421897}"/>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3A121A8F-8D98-54EE-2D15-0EB615C6D89A}"/>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6" name="Straight Connector 315">
            <a:extLst>
              <a:ext uri="{FF2B5EF4-FFF2-40B4-BE49-F238E27FC236}">
                <a16:creationId xmlns:a16="http://schemas.microsoft.com/office/drawing/2014/main" id="{13DFFC9A-4007-47A1-7542-5C483F9373EA}"/>
              </a:ext>
            </a:extLst>
          </p:cNvPr>
          <p:cNvCxnSpPr>
            <a:cxnSpLocks/>
          </p:cNvCxnSpPr>
          <p:nvPr/>
        </p:nvCxnSpPr>
        <p:spPr>
          <a:xfrm>
            <a:off x="6203085" y="1296460"/>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C2009C0-6276-43C9-FC45-1920D2A0DD99}"/>
              </a:ext>
            </a:extLst>
          </p:cNvPr>
          <p:cNvGrpSpPr/>
          <p:nvPr/>
        </p:nvGrpSpPr>
        <p:grpSpPr>
          <a:xfrm>
            <a:off x="6570780" y="1374484"/>
            <a:ext cx="4509260" cy="1472201"/>
            <a:chOff x="6558301" y="1227344"/>
            <a:chExt cx="4509260" cy="1472201"/>
          </a:xfrm>
        </p:grpSpPr>
        <p:sp>
          <p:nvSpPr>
            <p:cNvPr id="169" name="Rectangle 168">
              <a:extLst>
                <a:ext uri="{FF2B5EF4-FFF2-40B4-BE49-F238E27FC236}">
                  <a16:creationId xmlns:a16="http://schemas.microsoft.com/office/drawing/2014/main" id="{46647044-147C-C964-A042-F8C95663E4B8}"/>
                </a:ext>
              </a:extLst>
            </p:cNvPr>
            <p:cNvSpPr/>
            <p:nvPr/>
          </p:nvSpPr>
          <p:spPr>
            <a:xfrm>
              <a:off x="6558301" y="1227344"/>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7" name="TextBox 316">
              <a:extLst>
                <a:ext uri="{FF2B5EF4-FFF2-40B4-BE49-F238E27FC236}">
                  <a16:creationId xmlns:a16="http://schemas.microsoft.com/office/drawing/2014/main" id="{906F9BED-7CFD-5C4A-52DF-7A0534504D94}"/>
                </a:ext>
              </a:extLst>
            </p:cNvPr>
            <p:cNvSpPr txBox="1"/>
            <p:nvPr/>
          </p:nvSpPr>
          <p:spPr>
            <a:xfrm>
              <a:off x="7281593" y="1259078"/>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grpSp>
      <p:grpSp>
        <p:nvGrpSpPr>
          <p:cNvPr id="3" name="Group 2">
            <a:extLst>
              <a:ext uri="{FF2B5EF4-FFF2-40B4-BE49-F238E27FC236}">
                <a16:creationId xmlns:a16="http://schemas.microsoft.com/office/drawing/2014/main" id="{53178786-40CF-B284-BDE9-B17ECB771088}"/>
              </a:ext>
            </a:extLst>
          </p:cNvPr>
          <p:cNvGrpSpPr/>
          <p:nvPr/>
        </p:nvGrpSpPr>
        <p:grpSpPr>
          <a:xfrm>
            <a:off x="6595683" y="1763970"/>
            <a:ext cx="3983323" cy="535151"/>
            <a:chOff x="6595683" y="1763970"/>
            <a:chExt cx="3983323" cy="535151"/>
          </a:xfrm>
        </p:grpSpPr>
        <p:sp>
          <p:nvSpPr>
            <p:cNvPr id="224" name="Oval 223">
              <a:extLst>
                <a:ext uri="{FF2B5EF4-FFF2-40B4-BE49-F238E27FC236}">
                  <a16:creationId xmlns:a16="http://schemas.microsoft.com/office/drawing/2014/main" id="{1E4DC695-53E7-E03B-A07E-35B3B8B837B4}"/>
                </a:ext>
              </a:extLst>
            </p:cNvPr>
            <p:cNvSpPr/>
            <p:nvPr/>
          </p:nvSpPr>
          <p:spPr>
            <a:xfrm>
              <a:off x="7746947" y="206935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4" name="Oval 253">
              <a:extLst>
                <a:ext uri="{FF2B5EF4-FFF2-40B4-BE49-F238E27FC236}">
                  <a16:creationId xmlns:a16="http://schemas.microsoft.com/office/drawing/2014/main" id="{C8F9C14B-4E14-BF5D-04DE-31836C80151E}"/>
                </a:ext>
              </a:extLst>
            </p:cNvPr>
            <p:cNvSpPr/>
            <p:nvPr/>
          </p:nvSpPr>
          <p:spPr>
            <a:xfrm>
              <a:off x="10423156" y="176397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6" name="Oval 255">
              <a:extLst>
                <a:ext uri="{FF2B5EF4-FFF2-40B4-BE49-F238E27FC236}">
                  <a16:creationId xmlns:a16="http://schemas.microsoft.com/office/drawing/2014/main" id="{CEA8854A-972F-2F11-4664-E85D9F859906}"/>
                </a:ext>
              </a:extLst>
            </p:cNvPr>
            <p:cNvSpPr/>
            <p:nvPr/>
          </p:nvSpPr>
          <p:spPr>
            <a:xfrm>
              <a:off x="6595683" y="210374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DC6C351B-591C-9D95-E25C-C1E0DD77F7DA}"/>
                </a:ext>
              </a:extLst>
            </p:cNvPr>
            <p:cNvSpPr/>
            <p:nvPr/>
          </p:nvSpPr>
          <p:spPr>
            <a:xfrm>
              <a:off x="9551229" y="215121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5" name="Oval 224">
              <a:extLst>
                <a:ext uri="{FF2B5EF4-FFF2-40B4-BE49-F238E27FC236}">
                  <a16:creationId xmlns:a16="http://schemas.microsoft.com/office/drawing/2014/main" id="{58592B6E-0187-E34D-304B-155699BA2147}"/>
                </a:ext>
              </a:extLst>
            </p:cNvPr>
            <p:cNvSpPr/>
            <p:nvPr/>
          </p:nvSpPr>
          <p:spPr>
            <a:xfrm>
              <a:off x="8754252" y="187889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325" name="Group 324">
            <a:extLst>
              <a:ext uri="{FF2B5EF4-FFF2-40B4-BE49-F238E27FC236}">
                <a16:creationId xmlns:a16="http://schemas.microsoft.com/office/drawing/2014/main" id="{6BD8F982-6F8D-5956-FCEC-1964C03D884E}"/>
              </a:ext>
            </a:extLst>
          </p:cNvPr>
          <p:cNvGrpSpPr/>
          <p:nvPr/>
        </p:nvGrpSpPr>
        <p:grpSpPr>
          <a:xfrm>
            <a:off x="11166776" y="2343402"/>
            <a:ext cx="943454" cy="369332"/>
            <a:chOff x="10601165" y="2072694"/>
            <a:chExt cx="943454" cy="369332"/>
          </a:xfrm>
        </p:grpSpPr>
        <p:sp>
          <p:nvSpPr>
            <p:cNvPr id="321" name="TextBox 320">
              <a:extLst>
                <a:ext uri="{FF2B5EF4-FFF2-40B4-BE49-F238E27FC236}">
                  <a16:creationId xmlns:a16="http://schemas.microsoft.com/office/drawing/2014/main" id="{A0EC4E74-6689-2DC0-C185-946EB7149601}"/>
                </a:ext>
              </a:extLst>
            </p:cNvPr>
            <p:cNvSpPr txBox="1"/>
            <p:nvPr/>
          </p:nvSpPr>
          <p:spPr>
            <a:xfrm>
              <a:off x="10601165" y="2072694"/>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23" name="Straight Arrow Connector 322">
              <a:extLst>
                <a:ext uri="{FF2B5EF4-FFF2-40B4-BE49-F238E27FC236}">
                  <a16:creationId xmlns:a16="http://schemas.microsoft.com/office/drawing/2014/main" id="{C24AA4DA-D5C4-94D6-1E8B-4A3F983C0771}"/>
                </a:ext>
              </a:extLst>
            </p:cNvPr>
            <p:cNvCxnSpPr>
              <a:cxnSpLocks/>
            </p:cNvCxnSpPr>
            <p:nvPr/>
          </p:nvCxnSpPr>
          <p:spPr>
            <a:xfrm>
              <a:off x="11315951" y="2272106"/>
              <a:ext cx="2286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0" name="Rectangle 319">
            <a:extLst>
              <a:ext uri="{FF2B5EF4-FFF2-40B4-BE49-F238E27FC236}">
                <a16:creationId xmlns:a16="http://schemas.microsoft.com/office/drawing/2014/main" id="{8CFD9657-C42E-FB8F-536D-3978B3838DC7}"/>
              </a:ext>
            </a:extLst>
          </p:cNvPr>
          <p:cNvSpPr/>
          <p:nvPr/>
        </p:nvSpPr>
        <p:spPr>
          <a:xfrm>
            <a:off x="6519478" y="4975682"/>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6" name="TextBox 325">
            <a:extLst>
              <a:ext uri="{FF2B5EF4-FFF2-40B4-BE49-F238E27FC236}">
                <a16:creationId xmlns:a16="http://schemas.microsoft.com/office/drawing/2014/main" id="{92C43D58-E361-B6BB-2297-6F1D76BC2516}"/>
              </a:ext>
            </a:extLst>
          </p:cNvPr>
          <p:cNvSpPr txBox="1"/>
          <p:nvPr/>
        </p:nvSpPr>
        <p:spPr>
          <a:xfrm>
            <a:off x="6998876" y="3824538"/>
            <a:ext cx="375519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 Amp - &lt;A&gt; in (PC1, PC2)</a:t>
            </a:r>
          </a:p>
        </p:txBody>
      </p:sp>
      <p:grpSp>
        <p:nvGrpSpPr>
          <p:cNvPr id="327" name="Group 326">
            <a:extLst>
              <a:ext uri="{FF2B5EF4-FFF2-40B4-BE49-F238E27FC236}">
                <a16:creationId xmlns:a16="http://schemas.microsoft.com/office/drawing/2014/main" id="{D2E51079-A765-EBE6-CF96-38D938752D07}"/>
              </a:ext>
            </a:extLst>
          </p:cNvPr>
          <p:cNvGrpSpPr/>
          <p:nvPr/>
        </p:nvGrpSpPr>
        <p:grpSpPr>
          <a:xfrm>
            <a:off x="8590668" y="6067187"/>
            <a:ext cx="1057055" cy="369332"/>
            <a:chOff x="10743592" y="2327318"/>
            <a:chExt cx="1057055" cy="369332"/>
          </a:xfrm>
        </p:grpSpPr>
        <p:sp>
          <p:nvSpPr>
            <p:cNvPr id="328" name="TextBox 327">
              <a:extLst>
                <a:ext uri="{FF2B5EF4-FFF2-40B4-BE49-F238E27FC236}">
                  <a16:creationId xmlns:a16="http://schemas.microsoft.com/office/drawing/2014/main" id="{51DDF8E8-EE2B-A73F-9051-66DF786B6049}"/>
                </a:ext>
              </a:extLst>
            </p:cNvPr>
            <p:cNvSpPr txBox="1"/>
            <p:nvPr/>
          </p:nvSpPr>
          <p:spPr>
            <a:xfrm>
              <a:off x="10743592" y="2327318"/>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PC1</a:t>
              </a:r>
            </a:p>
          </p:txBody>
        </p:sp>
        <p:cxnSp>
          <p:nvCxnSpPr>
            <p:cNvPr id="329" name="Straight Arrow Connector 328">
              <a:extLst>
                <a:ext uri="{FF2B5EF4-FFF2-40B4-BE49-F238E27FC236}">
                  <a16:creationId xmlns:a16="http://schemas.microsoft.com/office/drawing/2014/main" id="{2607569D-B7FE-13F3-B7BE-93F41DFBC27F}"/>
                </a:ext>
              </a:extLst>
            </p:cNvPr>
            <p:cNvCxnSpPr>
              <a:cxnSpLocks/>
            </p:cNvCxnSpPr>
            <p:nvPr/>
          </p:nvCxnSpPr>
          <p:spPr>
            <a:xfrm>
              <a:off x="11387413" y="2508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0" name="TextBox 329">
            <a:extLst>
              <a:ext uri="{FF2B5EF4-FFF2-40B4-BE49-F238E27FC236}">
                <a16:creationId xmlns:a16="http://schemas.microsoft.com/office/drawing/2014/main" id="{9BCEBF3D-47A4-C97A-03AF-CDB932FD2EC7}"/>
              </a:ext>
            </a:extLst>
          </p:cNvPr>
          <p:cNvSpPr txBox="1"/>
          <p:nvPr/>
        </p:nvSpPr>
        <p:spPr>
          <a:xfrm>
            <a:off x="6156864" y="4076981"/>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PC2</a:t>
            </a:r>
          </a:p>
        </p:txBody>
      </p:sp>
      <p:cxnSp>
        <p:nvCxnSpPr>
          <p:cNvPr id="331" name="Straight Connector 330">
            <a:extLst>
              <a:ext uri="{FF2B5EF4-FFF2-40B4-BE49-F238E27FC236}">
                <a16:creationId xmlns:a16="http://schemas.microsoft.com/office/drawing/2014/main" id="{F0E507C4-88AD-CD34-516E-EF6FBE68AEB4}"/>
              </a:ext>
            </a:extLst>
          </p:cNvPr>
          <p:cNvCxnSpPr>
            <a:cxnSpLocks/>
          </p:cNvCxnSpPr>
          <p:nvPr/>
        </p:nvCxnSpPr>
        <p:spPr>
          <a:xfrm flipH="1" flipV="1">
            <a:off x="6578667" y="5749866"/>
            <a:ext cx="4756035" cy="24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4" name="Oval 333">
            <a:extLst>
              <a:ext uri="{FF2B5EF4-FFF2-40B4-BE49-F238E27FC236}">
                <a16:creationId xmlns:a16="http://schemas.microsoft.com/office/drawing/2014/main" id="{A0EEC95F-031B-27E1-D1F1-554EE11D9CE6}"/>
              </a:ext>
            </a:extLst>
          </p:cNvPr>
          <p:cNvSpPr/>
          <p:nvPr/>
        </p:nvSpPr>
        <p:spPr>
          <a:xfrm>
            <a:off x="9074594" y="523955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5" name="Oval 334">
            <a:extLst>
              <a:ext uri="{FF2B5EF4-FFF2-40B4-BE49-F238E27FC236}">
                <a16:creationId xmlns:a16="http://schemas.microsoft.com/office/drawing/2014/main" id="{03783DD0-1ECA-5F42-4E7A-594BD0817FB4}"/>
              </a:ext>
            </a:extLst>
          </p:cNvPr>
          <p:cNvSpPr/>
          <p:nvPr/>
        </p:nvSpPr>
        <p:spPr>
          <a:xfrm>
            <a:off x="9826603" y="5901621"/>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6" name="Oval 335">
            <a:extLst>
              <a:ext uri="{FF2B5EF4-FFF2-40B4-BE49-F238E27FC236}">
                <a16:creationId xmlns:a16="http://schemas.microsoft.com/office/drawing/2014/main" id="{E5D03708-D007-7758-30ED-8538B466911E}"/>
              </a:ext>
            </a:extLst>
          </p:cNvPr>
          <p:cNvSpPr/>
          <p:nvPr/>
        </p:nvSpPr>
        <p:spPr>
          <a:xfrm>
            <a:off x="10578612" y="5137532"/>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7" name="Oval 336">
            <a:extLst>
              <a:ext uri="{FF2B5EF4-FFF2-40B4-BE49-F238E27FC236}">
                <a16:creationId xmlns:a16="http://schemas.microsoft.com/office/drawing/2014/main" id="{940942AE-E210-B67A-5F15-5B3AC5B26A2E}"/>
              </a:ext>
            </a:extLst>
          </p:cNvPr>
          <p:cNvSpPr/>
          <p:nvPr/>
        </p:nvSpPr>
        <p:spPr>
          <a:xfrm>
            <a:off x="8092747" y="604048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38" name="Straight Connector 337">
            <a:extLst>
              <a:ext uri="{FF2B5EF4-FFF2-40B4-BE49-F238E27FC236}">
                <a16:creationId xmlns:a16="http://schemas.microsoft.com/office/drawing/2014/main" id="{FD707638-20C4-6012-47F1-0CEC205812D0}"/>
              </a:ext>
            </a:extLst>
          </p:cNvPr>
          <p:cNvCxnSpPr>
            <a:cxnSpLocks/>
          </p:cNvCxnSpPr>
          <p:nvPr/>
        </p:nvCxnSpPr>
        <p:spPr>
          <a:xfrm>
            <a:off x="6760381" y="5683951"/>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9" name="Oval 338">
            <a:extLst>
              <a:ext uri="{FF2B5EF4-FFF2-40B4-BE49-F238E27FC236}">
                <a16:creationId xmlns:a16="http://schemas.microsoft.com/office/drawing/2014/main" id="{4684A473-190C-4834-14F4-E9B57C62E3EB}"/>
              </a:ext>
            </a:extLst>
          </p:cNvPr>
          <p:cNvSpPr/>
          <p:nvPr/>
        </p:nvSpPr>
        <p:spPr>
          <a:xfrm>
            <a:off x="6821082" y="609147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547743A-AFCB-6068-EAA9-2EA9A33F5DD3}"/>
              </a:ext>
            </a:extLst>
          </p:cNvPr>
          <p:cNvGrpSpPr/>
          <p:nvPr/>
        </p:nvGrpSpPr>
        <p:grpSpPr>
          <a:xfrm>
            <a:off x="5901803" y="1824761"/>
            <a:ext cx="5161895" cy="369332"/>
            <a:chOff x="5901803" y="1824761"/>
            <a:chExt cx="5161895" cy="369332"/>
          </a:xfrm>
        </p:grpSpPr>
        <p:cxnSp>
          <p:nvCxnSpPr>
            <p:cNvPr id="218" name="Straight Connector 217">
              <a:extLst>
                <a:ext uri="{FF2B5EF4-FFF2-40B4-BE49-F238E27FC236}">
                  <a16:creationId xmlns:a16="http://schemas.microsoft.com/office/drawing/2014/main" id="{393D1A14-E08F-829A-B4BE-22375CDFFC34}"/>
                </a:ext>
              </a:extLst>
            </p:cNvPr>
            <p:cNvCxnSpPr>
              <a:cxnSpLocks/>
            </p:cNvCxnSpPr>
            <p:nvPr/>
          </p:nvCxnSpPr>
          <p:spPr>
            <a:xfrm flipV="1">
              <a:off x="6612733" y="2021863"/>
              <a:ext cx="4450965" cy="1281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D87F2A59-F031-DE92-511B-88BBE0F27631}"/>
                </a:ext>
              </a:extLst>
            </p:cNvPr>
            <p:cNvSpPr txBox="1"/>
            <p:nvPr/>
          </p:nvSpPr>
          <p:spPr>
            <a:xfrm>
              <a:off x="5901803" y="1824761"/>
              <a:ext cx="655949" cy="369332"/>
            </a:xfrm>
            <a:prstGeom prst="rect">
              <a:avLst/>
            </a:prstGeom>
            <a:solidFill>
              <a:schemeClr val="bg1"/>
            </a:solidFill>
          </p:spPr>
          <p:txBody>
            <a:bodyPr wrap="none" rtlCol="0">
              <a:spAutoFit/>
            </a:bodyPr>
            <a:lstStyle/>
            <a:p>
              <a:r>
                <a:rPr lang="en-US" dirty="0">
                  <a:solidFill>
                    <a:srgbClr val="FF0000"/>
                  </a:solidFill>
                </a:rPr>
                <a:t>A = 1</a:t>
              </a:r>
            </a:p>
          </p:txBody>
        </p:sp>
      </p:grpSp>
      <p:sp>
        <p:nvSpPr>
          <p:cNvPr id="343" name="TextBox 342">
            <a:extLst>
              <a:ext uri="{FF2B5EF4-FFF2-40B4-BE49-F238E27FC236}">
                <a16:creationId xmlns:a16="http://schemas.microsoft.com/office/drawing/2014/main" id="{D756CCC5-1476-0071-9DC3-EB2F44FF0596}"/>
              </a:ext>
            </a:extLst>
          </p:cNvPr>
          <p:cNvSpPr txBox="1"/>
          <p:nvPr/>
        </p:nvSpPr>
        <p:spPr>
          <a:xfrm>
            <a:off x="11098315" y="5355212"/>
            <a:ext cx="655949" cy="369332"/>
          </a:xfrm>
          <a:prstGeom prst="rect">
            <a:avLst/>
          </a:prstGeom>
          <a:noFill/>
        </p:spPr>
        <p:txBody>
          <a:bodyPr wrap="none" rtlCol="0">
            <a:spAutoFit/>
          </a:bodyPr>
          <a:lstStyle/>
          <a:p>
            <a:r>
              <a:rPr lang="en-US" dirty="0">
                <a:solidFill>
                  <a:srgbClr val="FF0000"/>
                </a:solidFill>
              </a:rPr>
              <a:t>A = 0</a:t>
            </a:r>
          </a:p>
        </p:txBody>
      </p:sp>
      <p:cxnSp>
        <p:nvCxnSpPr>
          <p:cNvPr id="391" name="Straight Connector 390">
            <a:extLst>
              <a:ext uri="{FF2B5EF4-FFF2-40B4-BE49-F238E27FC236}">
                <a16:creationId xmlns:a16="http://schemas.microsoft.com/office/drawing/2014/main" id="{2E3C950C-2381-9F2D-2520-4BDACF216DAD}"/>
              </a:ext>
            </a:extLst>
          </p:cNvPr>
          <p:cNvCxnSpPr>
            <a:cxnSpLocks/>
          </p:cNvCxnSpPr>
          <p:nvPr/>
        </p:nvCxnSpPr>
        <p:spPr>
          <a:xfrm>
            <a:off x="9898502" y="5773299"/>
            <a:ext cx="0" cy="125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DD6B941-8BDF-CC01-CE5E-46797139C479}"/>
              </a:ext>
            </a:extLst>
          </p:cNvPr>
          <p:cNvGrpSpPr/>
          <p:nvPr/>
        </p:nvGrpSpPr>
        <p:grpSpPr>
          <a:xfrm>
            <a:off x="6868867" y="5312334"/>
            <a:ext cx="4717779" cy="1213368"/>
            <a:chOff x="6868867" y="5312334"/>
            <a:chExt cx="4717779" cy="1213368"/>
          </a:xfrm>
        </p:grpSpPr>
        <p:sp>
          <p:nvSpPr>
            <p:cNvPr id="393" name="Oval 392">
              <a:extLst>
                <a:ext uri="{FF2B5EF4-FFF2-40B4-BE49-F238E27FC236}">
                  <a16:creationId xmlns:a16="http://schemas.microsoft.com/office/drawing/2014/main" id="{595C61E3-0DFC-7714-DCD0-C942541DFAEC}"/>
                </a:ext>
              </a:extLst>
            </p:cNvPr>
            <p:cNvSpPr/>
            <p:nvPr/>
          </p:nvSpPr>
          <p:spPr>
            <a:xfrm>
              <a:off x="9851286" y="5717417"/>
              <a:ext cx="99031" cy="1078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0BB89A22-ABD0-588A-CED4-C40C65D282D7}"/>
                </a:ext>
              </a:extLst>
            </p:cNvPr>
            <p:cNvGrpSpPr/>
            <p:nvPr/>
          </p:nvGrpSpPr>
          <p:grpSpPr>
            <a:xfrm>
              <a:off x="6868867" y="5312334"/>
              <a:ext cx="4717779" cy="1213368"/>
              <a:chOff x="6868867" y="5312334"/>
              <a:chExt cx="4717779" cy="1213368"/>
            </a:xfrm>
          </p:grpSpPr>
          <p:grpSp>
            <p:nvGrpSpPr>
              <p:cNvPr id="378" name="Group 377">
                <a:extLst>
                  <a:ext uri="{FF2B5EF4-FFF2-40B4-BE49-F238E27FC236}">
                    <a16:creationId xmlns:a16="http://schemas.microsoft.com/office/drawing/2014/main" id="{EBC6A46D-A462-A2DB-3587-C0EFB6C4514E}"/>
                  </a:ext>
                </a:extLst>
              </p:cNvPr>
              <p:cNvGrpSpPr/>
              <p:nvPr/>
            </p:nvGrpSpPr>
            <p:grpSpPr>
              <a:xfrm>
                <a:off x="9109618" y="5347122"/>
                <a:ext cx="95267" cy="503002"/>
                <a:chOff x="9109618" y="5629509"/>
                <a:chExt cx="95267" cy="503002"/>
              </a:xfrm>
            </p:grpSpPr>
            <p:cxnSp>
              <p:nvCxnSpPr>
                <p:cNvPr id="376" name="Straight Connector 375">
                  <a:extLst>
                    <a:ext uri="{FF2B5EF4-FFF2-40B4-BE49-F238E27FC236}">
                      <a16:creationId xmlns:a16="http://schemas.microsoft.com/office/drawing/2014/main" id="{C1E4A9FE-EF06-9676-CC26-6C7D31EDD68D}"/>
                    </a:ext>
                  </a:extLst>
                </p:cNvPr>
                <p:cNvCxnSpPr>
                  <a:cxnSpLocks/>
                </p:cNvCxnSpPr>
                <p:nvPr/>
              </p:nvCxnSpPr>
              <p:spPr>
                <a:xfrm>
                  <a:off x="9152519" y="5629509"/>
                  <a:ext cx="0" cy="3858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7" name="Oval 376">
                  <a:extLst>
                    <a:ext uri="{FF2B5EF4-FFF2-40B4-BE49-F238E27FC236}">
                      <a16:creationId xmlns:a16="http://schemas.microsoft.com/office/drawing/2014/main" id="{7ED7ACE0-6CE3-E000-4758-E176B53DAD26}"/>
                    </a:ext>
                  </a:extLst>
                </p:cNvPr>
                <p:cNvSpPr/>
                <p:nvPr/>
              </p:nvSpPr>
              <p:spPr>
                <a:xfrm>
                  <a:off x="9109618" y="5991962"/>
                  <a:ext cx="95267" cy="140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F548BF06-F31A-99DA-52A3-E74625DC6B20}"/>
                  </a:ext>
                </a:extLst>
              </p:cNvPr>
              <p:cNvGrpSpPr/>
              <p:nvPr/>
            </p:nvGrpSpPr>
            <p:grpSpPr>
              <a:xfrm>
                <a:off x="10608080" y="5312334"/>
                <a:ext cx="99031" cy="524876"/>
                <a:chOff x="9105854" y="5587463"/>
                <a:chExt cx="99031" cy="524876"/>
              </a:xfrm>
            </p:grpSpPr>
            <p:cxnSp>
              <p:nvCxnSpPr>
                <p:cNvPr id="380" name="Straight Connector 379">
                  <a:extLst>
                    <a:ext uri="{FF2B5EF4-FFF2-40B4-BE49-F238E27FC236}">
                      <a16:creationId xmlns:a16="http://schemas.microsoft.com/office/drawing/2014/main" id="{CFF6E49C-835A-D0A5-51EF-43C8E7D3133D}"/>
                    </a:ext>
                  </a:extLst>
                </p:cNvPr>
                <p:cNvCxnSpPr>
                  <a:cxnSpLocks/>
                </p:cNvCxnSpPr>
                <p:nvPr/>
              </p:nvCxnSpPr>
              <p:spPr>
                <a:xfrm flipH="1">
                  <a:off x="9152519" y="5587463"/>
                  <a:ext cx="1792" cy="4480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BA2C9E1B-7113-7D30-36DB-02D404D25215}"/>
                    </a:ext>
                  </a:extLst>
                </p:cNvPr>
                <p:cNvSpPr/>
                <p:nvPr/>
              </p:nvSpPr>
              <p:spPr>
                <a:xfrm>
                  <a:off x="9105854" y="5991428"/>
                  <a:ext cx="99031" cy="1209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a:extLst>
                  <a:ext uri="{FF2B5EF4-FFF2-40B4-BE49-F238E27FC236}">
                    <a16:creationId xmlns:a16="http://schemas.microsoft.com/office/drawing/2014/main" id="{3393518A-3391-8CCD-5524-E58F2029CC1E}"/>
                  </a:ext>
                </a:extLst>
              </p:cNvPr>
              <p:cNvGrpSpPr/>
              <p:nvPr/>
            </p:nvGrpSpPr>
            <p:grpSpPr>
              <a:xfrm>
                <a:off x="8142234" y="5700192"/>
                <a:ext cx="91609" cy="340288"/>
                <a:chOff x="9126724" y="5997154"/>
                <a:chExt cx="91609" cy="340288"/>
              </a:xfrm>
            </p:grpSpPr>
            <p:cxnSp>
              <p:nvCxnSpPr>
                <p:cNvPr id="384" name="Straight Connector 383">
                  <a:extLst>
                    <a:ext uri="{FF2B5EF4-FFF2-40B4-BE49-F238E27FC236}">
                      <a16:creationId xmlns:a16="http://schemas.microsoft.com/office/drawing/2014/main" id="{506A7D27-EA5F-2F62-0EA4-BC2ED7926B17}"/>
                    </a:ext>
                  </a:extLst>
                </p:cNvPr>
                <p:cNvCxnSpPr>
                  <a:cxnSpLocks/>
                  <a:stCxn id="385" idx="0"/>
                  <a:endCxn id="337" idx="0"/>
                </p:cNvCxnSpPr>
                <p:nvPr/>
              </p:nvCxnSpPr>
              <p:spPr>
                <a:xfrm flipH="1">
                  <a:off x="9155162" y="5997154"/>
                  <a:ext cx="17367" cy="3402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5" name="Oval 384">
                  <a:extLst>
                    <a:ext uri="{FF2B5EF4-FFF2-40B4-BE49-F238E27FC236}">
                      <a16:creationId xmlns:a16="http://schemas.microsoft.com/office/drawing/2014/main" id="{0FC97689-D838-12AC-A172-C791CFE8CCB5}"/>
                    </a:ext>
                  </a:extLst>
                </p:cNvPr>
                <p:cNvSpPr/>
                <p:nvPr/>
              </p:nvSpPr>
              <p:spPr>
                <a:xfrm>
                  <a:off x="9126724" y="5997154"/>
                  <a:ext cx="91609" cy="108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a:extLst>
                  <a:ext uri="{FF2B5EF4-FFF2-40B4-BE49-F238E27FC236}">
                    <a16:creationId xmlns:a16="http://schemas.microsoft.com/office/drawing/2014/main" id="{3D325DDF-5CCA-E752-1C28-4B0300D5FE56}"/>
                  </a:ext>
                </a:extLst>
              </p:cNvPr>
              <p:cNvGrpSpPr/>
              <p:nvPr/>
            </p:nvGrpSpPr>
            <p:grpSpPr>
              <a:xfrm>
                <a:off x="6868867" y="5709575"/>
                <a:ext cx="91609" cy="381900"/>
                <a:chOff x="9126724" y="5997154"/>
                <a:chExt cx="91609" cy="381900"/>
              </a:xfrm>
            </p:grpSpPr>
            <p:cxnSp>
              <p:nvCxnSpPr>
                <p:cNvPr id="389" name="Straight Connector 388">
                  <a:extLst>
                    <a:ext uri="{FF2B5EF4-FFF2-40B4-BE49-F238E27FC236}">
                      <a16:creationId xmlns:a16="http://schemas.microsoft.com/office/drawing/2014/main" id="{648660BB-2765-48C9-9CFB-97E80B401263}"/>
                    </a:ext>
                  </a:extLst>
                </p:cNvPr>
                <p:cNvCxnSpPr>
                  <a:cxnSpLocks/>
                  <a:stCxn id="390" idx="0"/>
                  <a:endCxn id="339" idx="0"/>
                </p:cNvCxnSpPr>
                <p:nvPr/>
              </p:nvCxnSpPr>
              <p:spPr>
                <a:xfrm flipH="1">
                  <a:off x="9156864" y="5997154"/>
                  <a:ext cx="15665" cy="3819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0" name="Oval 389">
                  <a:extLst>
                    <a:ext uri="{FF2B5EF4-FFF2-40B4-BE49-F238E27FC236}">
                      <a16:creationId xmlns:a16="http://schemas.microsoft.com/office/drawing/2014/main" id="{462D2C3D-B477-2E9E-F22F-E67ED4FB7D75}"/>
                    </a:ext>
                  </a:extLst>
                </p:cNvPr>
                <p:cNvSpPr/>
                <p:nvPr/>
              </p:nvSpPr>
              <p:spPr>
                <a:xfrm>
                  <a:off x="9126724" y="5997154"/>
                  <a:ext cx="91609" cy="108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4DAD677F-02FB-67DC-0256-3F3FAC34D336}"/>
                  </a:ext>
                </a:extLst>
              </p:cNvPr>
              <p:cNvGrpSpPr/>
              <p:nvPr/>
            </p:nvGrpSpPr>
            <p:grpSpPr>
              <a:xfrm>
                <a:off x="9982453" y="5819503"/>
                <a:ext cx="1604193" cy="706199"/>
                <a:chOff x="9982453" y="5819503"/>
                <a:chExt cx="1604193" cy="706199"/>
              </a:xfrm>
            </p:grpSpPr>
            <p:sp>
              <p:nvSpPr>
                <p:cNvPr id="424" name="TextBox 423">
                  <a:extLst>
                    <a:ext uri="{FF2B5EF4-FFF2-40B4-BE49-F238E27FC236}">
                      <a16:creationId xmlns:a16="http://schemas.microsoft.com/office/drawing/2014/main" id="{D5FD77FB-D014-B981-6B31-BB09D970A95D}"/>
                    </a:ext>
                  </a:extLst>
                </p:cNvPr>
                <p:cNvSpPr txBox="1"/>
                <p:nvPr/>
              </p:nvSpPr>
              <p:spPr>
                <a:xfrm>
                  <a:off x="10054816" y="6064037"/>
                  <a:ext cx="1531830" cy="461665"/>
                </a:xfrm>
                <a:prstGeom prst="rect">
                  <a:avLst/>
                </a:prstGeom>
                <a:solidFill>
                  <a:schemeClr val="bg1"/>
                </a:solid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Amplitudes projected</a:t>
                  </a:r>
                </a:p>
                <a:p>
                  <a:pPr algn="ctr"/>
                  <a:r>
                    <a:rPr lang="en-US" sz="1200" dirty="0">
                      <a:latin typeface="Times New Roman" panose="02020603050405020304" pitchFamily="18" charset="0"/>
                      <a:cs typeface="Times New Roman" panose="02020603050405020304" pitchFamily="18" charset="0"/>
                    </a:rPr>
                    <a:t>onto PC1</a:t>
                  </a:r>
                </a:p>
              </p:txBody>
            </p:sp>
            <p:cxnSp>
              <p:nvCxnSpPr>
                <p:cNvPr id="426" name="Straight Arrow Connector 425">
                  <a:extLst>
                    <a:ext uri="{FF2B5EF4-FFF2-40B4-BE49-F238E27FC236}">
                      <a16:creationId xmlns:a16="http://schemas.microsoft.com/office/drawing/2014/main" id="{675D4CDE-0136-194E-80B6-7CCCC54BA0C6}"/>
                    </a:ext>
                  </a:extLst>
                </p:cNvPr>
                <p:cNvCxnSpPr>
                  <a:endCxn id="393" idx="5"/>
                </p:cNvCxnSpPr>
                <p:nvPr/>
              </p:nvCxnSpPr>
              <p:spPr>
                <a:xfrm flipH="1" flipV="1">
                  <a:off x="9982453" y="5836184"/>
                  <a:ext cx="448422" cy="21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a:extLst>
                    <a:ext uri="{FF2B5EF4-FFF2-40B4-BE49-F238E27FC236}">
                      <a16:creationId xmlns:a16="http://schemas.microsoft.com/office/drawing/2014/main" id="{A8324DF5-A26A-735A-6138-3232A0248387}"/>
                    </a:ext>
                  </a:extLst>
                </p:cNvPr>
                <p:cNvCxnSpPr>
                  <a:cxnSpLocks/>
                  <a:endCxn id="381" idx="3"/>
                </p:cNvCxnSpPr>
                <p:nvPr/>
              </p:nvCxnSpPr>
              <p:spPr>
                <a:xfrm flipV="1">
                  <a:off x="10423156" y="5819503"/>
                  <a:ext cx="199427" cy="227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26" name="Group 25">
            <a:extLst>
              <a:ext uri="{FF2B5EF4-FFF2-40B4-BE49-F238E27FC236}">
                <a16:creationId xmlns:a16="http://schemas.microsoft.com/office/drawing/2014/main" id="{5E5E14A5-34A7-3F35-44E2-F873F5ED99AC}"/>
              </a:ext>
            </a:extLst>
          </p:cNvPr>
          <p:cNvGrpSpPr/>
          <p:nvPr/>
        </p:nvGrpSpPr>
        <p:grpSpPr>
          <a:xfrm>
            <a:off x="89985" y="3753548"/>
            <a:ext cx="4749675" cy="2713663"/>
            <a:chOff x="89985" y="3753548"/>
            <a:chExt cx="4749675" cy="2713663"/>
          </a:xfrm>
        </p:grpSpPr>
        <p:grpSp>
          <p:nvGrpSpPr>
            <p:cNvPr id="344" name="Group 343">
              <a:extLst>
                <a:ext uri="{FF2B5EF4-FFF2-40B4-BE49-F238E27FC236}">
                  <a16:creationId xmlns:a16="http://schemas.microsoft.com/office/drawing/2014/main" id="{B2811094-39BD-0E95-655E-82DC9602B145}"/>
                </a:ext>
              </a:extLst>
            </p:cNvPr>
            <p:cNvGrpSpPr/>
            <p:nvPr/>
          </p:nvGrpSpPr>
          <p:grpSpPr>
            <a:xfrm>
              <a:off x="89985" y="4154787"/>
              <a:ext cx="4749675" cy="2312424"/>
              <a:chOff x="5578247" y="4433583"/>
              <a:chExt cx="4749675" cy="2312424"/>
            </a:xfrm>
          </p:grpSpPr>
          <p:sp>
            <p:nvSpPr>
              <p:cNvPr id="345" name="Rectangle 344">
                <a:extLst>
                  <a:ext uri="{FF2B5EF4-FFF2-40B4-BE49-F238E27FC236}">
                    <a16:creationId xmlns:a16="http://schemas.microsoft.com/office/drawing/2014/main" id="{8E58F21B-6C52-13B6-C135-4C22817FD5A0}"/>
                  </a:ext>
                </a:extLst>
              </p:cNvPr>
              <p:cNvSpPr/>
              <p:nvPr/>
            </p:nvSpPr>
            <p:spPr>
              <a:xfrm>
                <a:off x="5578247" y="5273806"/>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47" name="Group 346">
                <a:extLst>
                  <a:ext uri="{FF2B5EF4-FFF2-40B4-BE49-F238E27FC236}">
                    <a16:creationId xmlns:a16="http://schemas.microsoft.com/office/drawing/2014/main" id="{5976D04B-CD36-F964-7F81-54D69219E29F}"/>
                  </a:ext>
                </a:extLst>
              </p:cNvPr>
              <p:cNvGrpSpPr/>
              <p:nvPr/>
            </p:nvGrpSpPr>
            <p:grpSpPr>
              <a:xfrm>
                <a:off x="7635637" y="6047990"/>
                <a:ext cx="1318304" cy="369332"/>
                <a:chOff x="10584649" y="2009997"/>
                <a:chExt cx="1318304" cy="369332"/>
              </a:xfrm>
            </p:grpSpPr>
            <p:sp>
              <p:nvSpPr>
                <p:cNvPr id="357" name="TextBox 356">
                  <a:extLst>
                    <a:ext uri="{FF2B5EF4-FFF2-40B4-BE49-F238E27FC236}">
                      <a16:creationId xmlns:a16="http://schemas.microsoft.com/office/drawing/2014/main" id="{D0FB6787-446C-12EC-290F-3F469B748072}"/>
                    </a:ext>
                  </a:extLst>
                </p:cNvPr>
                <p:cNvSpPr txBox="1"/>
                <p:nvPr/>
              </p:nvSpPr>
              <p:spPr>
                <a:xfrm>
                  <a:off x="10584649" y="2009997"/>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58" name="Straight Arrow Connector 357">
                  <a:extLst>
                    <a:ext uri="{FF2B5EF4-FFF2-40B4-BE49-F238E27FC236}">
                      <a16:creationId xmlns:a16="http://schemas.microsoft.com/office/drawing/2014/main" id="{5E71EEEB-EE5E-B060-704C-FEDCB93C25A5}"/>
                    </a:ext>
                  </a:extLst>
                </p:cNvPr>
                <p:cNvCxnSpPr>
                  <a:cxnSpLocks/>
                </p:cNvCxnSpPr>
                <p:nvPr/>
              </p:nvCxnSpPr>
              <p:spPr>
                <a:xfrm>
                  <a:off x="11489719" y="2186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9" name="Straight Connector 348">
                <a:extLst>
                  <a:ext uri="{FF2B5EF4-FFF2-40B4-BE49-F238E27FC236}">
                    <a16:creationId xmlns:a16="http://schemas.microsoft.com/office/drawing/2014/main" id="{E32F3EF4-085E-8054-48F0-62F7671A419A}"/>
                  </a:ext>
                </a:extLst>
              </p:cNvPr>
              <p:cNvCxnSpPr>
                <a:cxnSpLocks/>
              </p:cNvCxnSpPr>
              <p:nvPr/>
            </p:nvCxnSpPr>
            <p:spPr>
              <a:xfrm flipH="1">
                <a:off x="5782579" y="6047990"/>
                <a:ext cx="4545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A105B30-28C9-A381-5844-49686738B035}"/>
                  </a:ext>
                </a:extLst>
              </p:cNvPr>
              <p:cNvCxnSpPr>
                <a:cxnSpLocks/>
              </p:cNvCxnSpPr>
              <p:nvPr/>
            </p:nvCxnSpPr>
            <p:spPr>
              <a:xfrm flipH="1">
                <a:off x="5898905" y="4433583"/>
                <a:ext cx="11963" cy="1698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1" name="Oval 350">
                <a:extLst>
                  <a:ext uri="{FF2B5EF4-FFF2-40B4-BE49-F238E27FC236}">
                    <a16:creationId xmlns:a16="http://schemas.microsoft.com/office/drawing/2014/main" id="{140E8217-C1BA-59EF-22E7-7AE885E77D60}"/>
                  </a:ext>
                </a:extLst>
              </p:cNvPr>
              <p:cNvSpPr/>
              <p:nvPr/>
            </p:nvSpPr>
            <p:spPr>
              <a:xfrm>
                <a:off x="8278506" y="553767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2" name="Oval 351">
                <a:extLst>
                  <a:ext uri="{FF2B5EF4-FFF2-40B4-BE49-F238E27FC236}">
                    <a16:creationId xmlns:a16="http://schemas.microsoft.com/office/drawing/2014/main" id="{E7ABC35D-73B3-5D42-E77D-434AAD85D8AD}"/>
                  </a:ext>
                </a:extLst>
              </p:cNvPr>
              <p:cNvSpPr/>
              <p:nvPr/>
            </p:nvSpPr>
            <p:spPr>
              <a:xfrm>
                <a:off x="9030515" y="619974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3" name="Oval 352">
                <a:extLst>
                  <a:ext uri="{FF2B5EF4-FFF2-40B4-BE49-F238E27FC236}">
                    <a16:creationId xmlns:a16="http://schemas.microsoft.com/office/drawing/2014/main" id="{CE7C353E-413F-0652-47C0-1EABA5C02598}"/>
                  </a:ext>
                </a:extLst>
              </p:cNvPr>
              <p:cNvSpPr/>
              <p:nvPr/>
            </p:nvSpPr>
            <p:spPr>
              <a:xfrm>
                <a:off x="9763784" y="539428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4" name="Oval 353">
                <a:extLst>
                  <a:ext uri="{FF2B5EF4-FFF2-40B4-BE49-F238E27FC236}">
                    <a16:creationId xmlns:a16="http://schemas.microsoft.com/office/drawing/2014/main" id="{7DCA527A-5326-8589-BEDA-ED4ECD6C53C7}"/>
                  </a:ext>
                </a:extLst>
              </p:cNvPr>
              <p:cNvSpPr/>
              <p:nvPr/>
            </p:nvSpPr>
            <p:spPr>
              <a:xfrm>
                <a:off x="7296659" y="608481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6" name="Oval 355">
                <a:extLst>
                  <a:ext uri="{FF2B5EF4-FFF2-40B4-BE49-F238E27FC236}">
                    <a16:creationId xmlns:a16="http://schemas.microsoft.com/office/drawing/2014/main" id="{3838C4EE-469C-BFB7-C7EE-A2E57702DFA8}"/>
                  </a:ext>
                </a:extLst>
              </p:cNvPr>
              <p:cNvSpPr/>
              <p:nvPr/>
            </p:nvSpPr>
            <p:spPr>
              <a:xfrm>
                <a:off x="6024994" y="613228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8" name="TextBox 347">
                <a:extLst>
                  <a:ext uri="{FF2B5EF4-FFF2-40B4-BE49-F238E27FC236}">
                    <a16:creationId xmlns:a16="http://schemas.microsoft.com/office/drawing/2014/main" id="{F3CDB77E-144A-BD5C-226A-BD7A1AFD3B7E}"/>
                  </a:ext>
                </a:extLst>
              </p:cNvPr>
              <p:cNvSpPr txBox="1"/>
              <p:nvPr/>
            </p:nvSpPr>
            <p:spPr>
              <a:xfrm>
                <a:off x="5587702" y="4662778"/>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sp>
          <p:nvSpPr>
            <p:cNvPr id="423" name="TextBox 422">
              <a:extLst>
                <a:ext uri="{FF2B5EF4-FFF2-40B4-BE49-F238E27FC236}">
                  <a16:creationId xmlns:a16="http://schemas.microsoft.com/office/drawing/2014/main" id="{65C16784-390C-35CE-ED76-81C6E31774D5}"/>
                </a:ext>
              </a:extLst>
            </p:cNvPr>
            <p:cNvSpPr txBox="1"/>
            <p:nvPr/>
          </p:nvSpPr>
          <p:spPr>
            <a:xfrm>
              <a:off x="324003" y="3753548"/>
              <a:ext cx="3578095"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c)    Amp  - &lt;A&gt;  vs Offset </a:t>
              </a:r>
            </a:p>
          </p:txBody>
        </p:sp>
        <p:sp>
          <p:nvSpPr>
            <p:cNvPr id="451" name="TextBox 450">
              <a:extLst>
                <a:ext uri="{FF2B5EF4-FFF2-40B4-BE49-F238E27FC236}">
                  <a16:creationId xmlns:a16="http://schemas.microsoft.com/office/drawing/2014/main" id="{7D94AD56-5512-DA86-BE8E-DF4C58799F04}"/>
                </a:ext>
              </a:extLst>
            </p:cNvPr>
            <p:cNvSpPr txBox="1"/>
            <p:nvPr/>
          </p:nvSpPr>
          <p:spPr>
            <a:xfrm>
              <a:off x="950025" y="4615624"/>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grpSp>
      <p:grpSp>
        <p:nvGrpSpPr>
          <p:cNvPr id="25" name="Group 24">
            <a:extLst>
              <a:ext uri="{FF2B5EF4-FFF2-40B4-BE49-F238E27FC236}">
                <a16:creationId xmlns:a16="http://schemas.microsoft.com/office/drawing/2014/main" id="{8806F66D-30D8-C43C-B75B-14F1C4B7BAFB}"/>
              </a:ext>
            </a:extLst>
          </p:cNvPr>
          <p:cNvGrpSpPr/>
          <p:nvPr/>
        </p:nvGrpSpPr>
        <p:grpSpPr>
          <a:xfrm>
            <a:off x="386378" y="5398860"/>
            <a:ext cx="4872410" cy="369332"/>
            <a:chOff x="476031" y="5399862"/>
            <a:chExt cx="4872410" cy="369332"/>
          </a:xfrm>
        </p:grpSpPr>
        <p:cxnSp>
          <p:nvCxnSpPr>
            <p:cNvPr id="20" name="Straight Connector 19">
              <a:extLst>
                <a:ext uri="{FF2B5EF4-FFF2-40B4-BE49-F238E27FC236}">
                  <a16:creationId xmlns:a16="http://schemas.microsoft.com/office/drawing/2014/main" id="{E6BD8AF6-0C92-A90B-EA17-5FA93D81937D}"/>
                </a:ext>
              </a:extLst>
            </p:cNvPr>
            <p:cNvCxnSpPr>
              <a:cxnSpLocks/>
            </p:cNvCxnSpPr>
            <p:nvPr/>
          </p:nvCxnSpPr>
          <p:spPr>
            <a:xfrm>
              <a:off x="476031" y="5703279"/>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B572A2-C4A7-6106-8C15-194ACE90964E}"/>
                </a:ext>
              </a:extLst>
            </p:cNvPr>
            <p:cNvSpPr txBox="1"/>
            <p:nvPr/>
          </p:nvSpPr>
          <p:spPr>
            <a:xfrm>
              <a:off x="4692492" y="5399862"/>
              <a:ext cx="655949" cy="369332"/>
            </a:xfrm>
            <a:prstGeom prst="rect">
              <a:avLst/>
            </a:prstGeom>
            <a:noFill/>
          </p:spPr>
          <p:txBody>
            <a:bodyPr wrap="none" rtlCol="0">
              <a:spAutoFit/>
            </a:bodyPr>
            <a:lstStyle/>
            <a:p>
              <a:r>
                <a:rPr lang="en-US" dirty="0">
                  <a:solidFill>
                    <a:srgbClr val="FF0000"/>
                  </a:solidFill>
                </a:rPr>
                <a:t>A = 0</a:t>
              </a:r>
            </a:p>
          </p:txBody>
        </p:sp>
      </p:grpSp>
      <p:sp>
        <p:nvSpPr>
          <p:cNvPr id="34" name="Rectangle 33">
            <a:extLst>
              <a:ext uri="{FF2B5EF4-FFF2-40B4-BE49-F238E27FC236}">
                <a16:creationId xmlns:a16="http://schemas.microsoft.com/office/drawing/2014/main" id="{5E749810-55E3-D5C6-4BD2-5E71DE11F418}"/>
              </a:ext>
            </a:extLst>
          </p:cNvPr>
          <p:cNvSpPr/>
          <p:nvPr/>
        </p:nvSpPr>
        <p:spPr>
          <a:xfrm>
            <a:off x="4801002" y="607701"/>
            <a:ext cx="7466808" cy="301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F4F7590-E8EA-D32E-592B-48AF1ACEEB2D}"/>
              </a:ext>
            </a:extLst>
          </p:cNvPr>
          <p:cNvGrpSpPr/>
          <p:nvPr/>
        </p:nvGrpSpPr>
        <p:grpSpPr>
          <a:xfrm>
            <a:off x="6698878" y="6551016"/>
            <a:ext cx="4033791" cy="369332"/>
            <a:chOff x="6731291" y="6551016"/>
            <a:chExt cx="4001378" cy="369332"/>
          </a:xfrm>
        </p:grpSpPr>
        <p:cxnSp>
          <p:nvCxnSpPr>
            <p:cNvPr id="38" name="Straight Arrow Connector 37">
              <a:extLst>
                <a:ext uri="{FF2B5EF4-FFF2-40B4-BE49-F238E27FC236}">
                  <a16:creationId xmlns:a16="http://schemas.microsoft.com/office/drawing/2014/main" id="{688E1217-8CD4-F664-106B-D8011D114FAC}"/>
                </a:ext>
              </a:extLst>
            </p:cNvPr>
            <p:cNvCxnSpPr/>
            <p:nvPr/>
          </p:nvCxnSpPr>
          <p:spPr>
            <a:xfrm>
              <a:off x="6731291" y="6595098"/>
              <a:ext cx="4001378"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C7B78BB-1DA3-DF91-7523-ECD025B17878}"/>
                </a:ext>
              </a:extLst>
            </p:cNvPr>
            <p:cNvSpPr txBox="1"/>
            <p:nvPr/>
          </p:nvSpPr>
          <p:spPr>
            <a:xfrm>
              <a:off x="8099786" y="6551016"/>
              <a:ext cx="158062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Large Variance</a:t>
              </a:r>
            </a:p>
          </p:txBody>
        </p:sp>
      </p:grpSp>
      <p:grpSp>
        <p:nvGrpSpPr>
          <p:cNvPr id="41" name="Group 40">
            <a:extLst>
              <a:ext uri="{FF2B5EF4-FFF2-40B4-BE49-F238E27FC236}">
                <a16:creationId xmlns:a16="http://schemas.microsoft.com/office/drawing/2014/main" id="{61F42501-B9BF-400A-E222-94A9731C6FE2}"/>
              </a:ext>
            </a:extLst>
          </p:cNvPr>
          <p:cNvGrpSpPr/>
          <p:nvPr/>
        </p:nvGrpSpPr>
        <p:grpSpPr>
          <a:xfrm>
            <a:off x="5425332" y="5167587"/>
            <a:ext cx="761170" cy="1057712"/>
            <a:chOff x="5981204" y="5611052"/>
            <a:chExt cx="761170" cy="1057712"/>
          </a:xfrm>
        </p:grpSpPr>
        <p:cxnSp>
          <p:nvCxnSpPr>
            <p:cNvPr id="42" name="Straight Arrow Connector 41">
              <a:extLst>
                <a:ext uri="{FF2B5EF4-FFF2-40B4-BE49-F238E27FC236}">
                  <a16:creationId xmlns:a16="http://schemas.microsoft.com/office/drawing/2014/main" id="{00746817-C86A-5604-732C-40B3E6F4CFE8}"/>
                </a:ext>
              </a:extLst>
            </p:cNvPr>
            <p:cNvCxnSpPr>
              <a:cxnSpLocks/>
            </p:cNvCxnSpPr>
            <p:nvPr/>
          </p:nvCxnSpPr>
          <p:spPr>
            <a:xfrm flipH="1" flipV="1">
              <a:off x="6697258" y="5611052"/>
              <a:ext cx="15221" cy="1057712"/>
            </a:xfrm>
            <a:prstGeom prst="straightConnector1">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67A066F-AD0B-30ED-82DE-5AA2D3AC365C}"/>
                </a:ext>
              </a:extLst>
            </p:cNvPr>
            <p:cNvSpPr txBox="1"/>
            <p:nvPr/>
          </p:nvSpPr>
          <p:spPr>
            <a:xfrm>
              <a:off x="5981204" y="5876144"/>
              <a:ext cx="761170" cy="461665"/>
            </a:xfrm>
            <a:prstGeom prst="rect">
              <a:avLst/>
            </a:prstGeom>
            <a:noFill/>
          </p:spPr>
          <p:txBody>
            <a:bodyPr wrap="non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Small</a:t>
              </a:r>
            </a:p>
            <a:p>
              <a:pPr algn="ctr"/>
              <a:r>
                <a:rPr lang="en-US" sz="1200" dirty="0">
                  <a:solidFill>
                    <a:srgbClr val="7030A0"/>
                  </a:solidFill>
                  <a:latin typeface="Times New Roman" panose="02020603050405020304" pitchFamily="18" charset="0"/>
                  <a:cs typeface="Times New Roman" panose="02020603050405020304" pitchFamily="18" charset="0"/>
                </a:rPr>
                <a:t> Variance</a:t>
              </a:r>
            </a:p>
          </p:txBody>
        </p:sp>
      </p:grpSp>
      <p:sp>
        <p:nvSpPr>
          <p:cNvPr id="35" name="Rectangle 34">
            <a:extLst>
              <a:ext uri="{FF2B5EF4-FFF2-40B4-BE49-F238E27FC236}">
                <a16:creationId xmlns:a16="http://schemas.microsoft.com/office/drawing/2014/main" id="{AA5C1E3F-54C7-1B18-DEC8-70D09E871DF1}"/>
              </a:ext>
            </a:extLst>
          </p:cNvPr>
          <p:cNvSpPr/>
          <p:nvPr/>
        </p:nvSpPr>
        <p:spPr>
          <a:xfrm>
            <a:off x="5432429" y="3883201"/>
            <a:ext cx="6465254" cy="3034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459">
            <a:extLst>
              <a:ext uri="{FF2B5EF4-FFF2-40B4-BE49-F238E27FC236}">
                <a16:creationId xmlns:a16="http://schemas.microsoft.com/office/drawing/2014/main" id="{D1D6581C-609D-72DF-FCE4-93CF0175FD13}"/>
              </a:ext>
            </a:extLst>
          </p:cNvPr>
          <p:cNvGrpSpPr/>
          <p:nvPr/>
        </p:nvGrpSpPr>
        <p:grpSpPr>
          <a:xfrm>
            <a:off x="5216568" y="3537363"/>
            <a:ext cx="6412503" cy="3366449"/>
            <a:chOff x="11093222" y="3808480"/>
            <a:chExt cx="6412503" cy="3366449"/>
          </a:xfrm>
        </p:grpSpPr>
        <p:sp>
          <p:nvSpPr>
            <p:cNvPr id="459" name="Rectangle 458">
              <a:extLst>
                <a:ext uri="{FF2B5EF4-FFF2-40B4-BE49-F238E27FC236}">
                  <a16:creationId xmlns:a16="http://schemas.microsoft.com/office/drawing/2014/main" id="{255B4842-BCDB-6528-7B80-5BB8CEA34316}"/>
                </a:ext>
              </a:extLst>
            </p:cNvPr>
            <p:cNvSpPr/>
            <p:nvPr/>
          </p:nvSpPr>
          <p:spPr>
            <a:xfrm>
              <a:off x="11093222" y="3808480"/>
              <a:ext cx="6412503" cy="3366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79332EB8-CFE9-450B-3B61-DB03A61C6BA3}"/>
                </a:ext>
              </a:extLst>
            </p:cNvPr>
            <p:cNvGrpSpPr/>
            <p:nvPr/>
          </p:nvGrpSpPr>
          <p:grpSpPr>
            <a:xfrm>
              <a:off x="11938657" y="4095118"/>
              <a:ext cx="5280097" cy="2623345"/>
              <a:chOff x="6054605" y="3824538"/>
              <a:chExt cx="5280097" cy="2623345"/>
            </a:xfrm>
          </p:grpSpPr>
          <p:cxnSp>
            <p:nvCxnSpPr>
              <p:cNvPr id="59" name="Straight Connector 58">
                <a:extLst>
                  <a:ext uri="{FF2B5EF4-FFF2-40B4-BE49-F238E27FC236}">
                    <a16:creationId xmlns:a16="http://schemas.microsoft.com/office/drawing/2014/main" id="{58090505-4670-8A4E-FC18-5F1EB1CD275D}"/>
                  </a:ext>
                </a:extLst>
              </p:cNvPr>
              <p:cNvCxnSpPr>
                <a:cxnSpLocks/>
              </p:cNvCxnSpPr>
              <p:nvPr/>
            </p:nvCxnSpPr>
            <p:spPr>
              <a:xfrm flipH="1">
                <a:off x="6698878" y="4135459"/>
                <a:ext cx="8078" cy="2301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1F2492A-628A-FB48-C4CA-ECAD9224488E}"/>
                  </a:ext>
                </a:extLst>
              </p:cNvPr>
              <p:cNvSpPr/>
              <p:nvPr/>
            </p:nvSpPr>
            <p:spPr>
              <a:xfrm>
                <a:off x="6519478" y="4975682"/>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3EE0245-D669-D589-0D3A-FE530364C574}"/>
                  </a:ext>
                </a:extLst>
              </p:cNvPr>
              <p:cNvSpPr txBox="1"/>
              <p:nvPr/>
            </p:nvSpPr>
            <p:spPr>
              <a:xfrm>
                <a:off x="6998876" y="3824538"/>
                <a:ext cx="362695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 Amp in (PC1, amplitude)</a:t>
                </a:r>
              </a:p>
            </p:txBody>
          </p:sp>
          <p:grpSp>
            <p:nvGrpSpPr>
              <p:cNvPr id="62" name="Group 61">
                <a:extLst>
                  <a:ext uri="{FF2B5EF4-FFF2-40B4-BE49-F238E27FC236}">
                    <a16:creationId xmlns:a16="http://schemas.microsoft.com/office/drawing/2014/main" id="{0EBB0B38-D45B-C13D-6446-A72583E87391}"/>
                  </a:ext>
                </a:extLst>
              </p:cNvPr>
              <p:cNvGrpSpPr/>
              <p:nvPr/>
            </p:nvGrpSpPr>
            <p:grpSpPr>
              <a:xfrm>
                <a:off x="8427504" y="5812359"/>
                <a:ext cx="1057055" cy="369332"/>
                <a:chOff x="10743592" y="2327318"/>
                <a:chExt cx="1057055" cy="369332"/>
              </a:xfrm>
            </p:grpSpPr>
            <p:sp>
              <p:nvSpPr>
                <p:cNvPr id="457" name="TextBox 456">
                  <a:extLst>
                    <a:ext uri="{FF2B5EF4-FFF2-40B4-BE49-F238E27FC236}">
                      <a16:creationId xmlns:a16="http://schemas.microsoft.com/office/drawing/2014/main" id="{72DEFED9-AF60-CB21-397F-FAF1F98682F9}"/>
                    </a:ext>
                  </a:extLst>
                </p:cNvPr>
                <p:cNvSpPr txBox="1"/>
                <p:nvPr/>
              </p:nvSpPr>
              <p:spPr>
                <a:xfrm>
                  <a:off x="10743592" y="2327318"/>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PC1</a:t>
                  </a:r>
                </a:p>
              </p:txBody>
            </p:sp>
            <p:cxnSp>
              <p:nvCxnSpPr>
                <p:cNvPr id="458" name="Straight Arrow Connector 457">
                  <a:extLst>
                    <a:ext uri="{FF2B5EF4-FFF2-40B4-BE49-F238E27FC236}">
                      <a16:creationId xmlns:a16="http://schemas.microsoft.com/office/drawing/2014/main" id="{093FD44B-D5F8-DC53-EC6A-4488964EB61A}"/>
                    </a:ext>
                  </a:extLst>
                </p:cNvPr>
                <p:cNvCxnSpPr>
                  <a:cxnSpLocks/>
                </p:cNvCxnSpPr>
                <p:nvPr/>
              </p:nvCxnSpPr>
              <p:spPr>
                <a:xfrm>
                  <a:off x="11387413" y="2508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A9A69FA7-C200-8093-E176-6D9461C8B6A4}"/>
                  </a:ext>
                </a:extLst>
              </p:cNvPr>
              <p:cNvSpPr txBox="1"/>
              <p:nvPr/>
            </p:nvSpPr>
            <p:spPr>
              <a:xfrm>
                <a:off x="6054605" y="407810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cxnSp>
            <p:nvCxnSpPr>
              <p:cNvPr id="449" name="Straight Connector 448">
                <a:extLst>
                  <a:ext uri="{FF2B5EF4-FFF2-40B4-BE49-F238E27FC236}">
                    <a16:creationId xmlns:a16="http://schemas.microsoft.com/office/drawing/2014/main" id="{C417A02D-D1FA-D11A-9790-6FD620C98C55}"/>
                  </a:ext>
                </a:extLst>
              </p:cNvPr>
              <p:cNvCxnSpPr>
                <a:cxnSpLocks/>
              </p:cNvCxnSpPr>
              <p:nvPr/>
            </p:nvCxnSpPr>
            <p:spPr>
              <a:xfrm flipH="1" flipV="1">
                <a:off x="6578667" y="5749866"/>
                <a:ext cx="4756035" cy="24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0" name="Oval 449">
                <a:extLst>
                  <a:ext uri="{FF2B5EF4-FFF2-40B4-BE49-F238E27FC236}">
                    <a16:creationId xmlns:a16="http://schemas.microsoft.com/office/drawing/2014/main" id="{46FEB878-7756-440D-3AE0-0189E197DF0C}"/>
                  </a:ext>
                </a:extLst>
              </p:cNvPr>
              <p:cNvSpPr/>
              <p:nvPr/>
            </p:nvSpPr>
            <p:spPr>
              <a:xfrm>
                <a:off x="9074594" y="525225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2" name="Oval 451">
                <a:extLst>
                  <a:ext uri="{FF2B5EF4-FFF2-40B4-BE49-F238E27FC236}">
                    <a16:creationId xmlns:a16="http://schemas.microsoft.com/office/drawing/2014/main" id="{A282D2F3-62F9-5B8F-40E3-4434807AC332}"/>
                  </a:ext>
                </a:extLst>
              </p:cNvPr>
              <p:cNvSpPr/>
              <p:nvPr/>
            </p:nvSpPr>
            <p:spPr>
              <a:xfrm>
                <a:off x="9826603" y="5260271"/>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3" name="Oval 452">
                <a:extLst>
                  <a:ext uri="{FF2B5EF4-FFF2-40B4-BE49-F238E27FC236}">
                    <a16:creationId xmlns:a16="http://schemas.microsoft.com/office/drawing/2014/main" id="{1A37C372-B833-3B20-07EC-813B9665B259}"/>
                  </a:ext>
                </a:extLst>
              </p:cNvPr>
              <p:cNvSpPr/>
              <p:nvPr/>
            </p:nvSpPr>
            <p:spPr>
              <a:xfrm>
                <a:off x="10578612" y="5264532"/>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4" name="Oval 453">
                <a:extLst>
                  <a:ext uri="{FF2B5EF4-FFF2-40B4-BE49-F238E27FC236}">
                    <a16:creationId xmlns:a16="http://schemas.microsoft.com/office/drawing/2014/main" id="{C0C4CDBF-2ABF-C26D-F1FC-11D1F032646C}"/>
                  </a:ext>
                </a:extLst>
              </p:cNvPr>
              <p:cNvSpPr/>
              <p:nvPr/>
            </p:nvSpPr>
            <p:spPr>
              <a:xfrm>
                <a:off x="8092747" y="525308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455" name="Straight Connector 454">
                <a:extLst>
                  <a:ext uri="{FF2B5EF4-FFF2-40B4-BE49-F238E27FC236}">
                    <a16:creationId xmlns:a16="http://schemas.microsoft.com/office/drawing/2014/main" id="{78E06031-3C4E-CA8F-CECE-5AF4E6B54B78}"/>
                  </a:ext>
                </a:extLst>
              </p:cNvPr>
              <p:cNvCxnSpPr>
                <a:cxnSpLocks/>
              </p:cNvCxnSpPr>
              <p:nvPr/>
            </p:nvCxnSpPr>
            <p:spPr>
              <a:xfrm>
                <a:off x="6654831" y="5328442"/>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31DCBE75-9D41-8FC0-5934-3FF5908C6AF5}"/>
                  </a:ext>
                </a:extLst>
              </p:cNvPr>
              <p:cNvSpPr/>
              <p:nvPr/>
            </p:nvSpPr>
            <p:spPr>
              <a:xfrm>
                <a:off x="6821082" y="525327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5762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60"/>
                                        </p:tgtEl>
                                        <p:attrNameLst>
                                          <p:attrName>style.visibility</p:attrName>
                                        </p:attrNameLst>
                                      </p:cBhvr>
                                      <p:to>
                                        <p:strVal val="visible"/>
                                      </p:to>
                                    </p:set>
                                    <p:animEffect transition="in" filter="fade">
                                      <p:cBhvr>
                                        <p:cTn id="53"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5" name="Straight Connector 314">
            <a:extLst>
              <a:ext uri="{FF2B5EF4-FFF2-40B4-BE49-F238E27FC236}">
                <a16:creationId xmlns:a16="http://schemas.microsoft.com/office/drawing/2014/main" id="{53626E1C-4EDC-E59C-0B83-6ACD9FA15602}"/>
              </a:ext>
            </a:extLst>
          </p:cNvPr>
          <p:cNvCxnSpPr>
            <a:cxnSpLocks/>
          </p:cNvCxnSpPr>
          <p:nvPr/>
        </p:nvCxnSpPr>
        <p:spPr>
          <a:xfrm flipH="1">
            <a:off x="6086759" y="2376760"/>
            <a:ext cx="5966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3E04817C-7B18-836B-7250-EEC40B0A8F3A}"/>
              </a:ext>
            </a:extLst>
          </p:cNvPr>
          <p:cNvGrpSpPr/>
          <p:nvPr/>
        </p:nvGrpSpPr>
        <p:grpSpPr>
          <a:xfrm>
            <a:off x="6203085" y="2094397"/>
            <a:ext cx="2365469" cy="1429207"/>
            <a:chOff x="945927" y="3787370"/>
            <a:chExt cx="2365469" cy="1429207"/>
          </a:xfrm>
        </p:grpSpPr>
        <p:grpSp>
          <p:nvGrpSpPr>
            <p:cNvPr id="302" name="Group 301">
              <a:extLst>
                <a:ext uri="{FF2B5EF4-FFF2-40B4-BE49-F238E27FC236}">
                  <a16:creationId xmlns:a16="http://schemas.microsoft.com/office/drawing/2014/main" id="{22702D75-905E-B342-090C-C7EB0D9364A1}"/>
                </a:ext>
              </a:extLst>
            </p:cNvPr>
            <p:cNvGrpSpPr/>
            <p:nvPr/>
          </p:nvGrpSpPr>
          <p:grpSpPr>
            <a:xfrm>
              <a:off x="1097632" y="3787370"/>
              <a:ext cx="1993692" cy="1291730"/>
              <a:chOff x="5021705" y="2679611"/>
              <a:chExt cx="1993692" cy="1254819"/>
            </a:xfrm>
          </p:grpSpPr>
          <p:sp>
            <p:nvSpPr>
              <p:cNvPr id="308" name="Freeform: Shape 307">
                <a:extLst>
                  <a:ext uri="{FF2B5EF4-FFF2-40B4-BE49-F238E27FC236}">
                    <a16:creationId xmlns:a16="http://schemas.microsoft.com/office/drawing/2014/main" id="{B94EAFC1-56F8-ADCF-964E-47711C93FF8D}"/>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9" name="Freeform: Shape 308">
                <a:extLst>
                  <a:ext uri="{FF2B5EF4-FFF2-40B4-BE49-F238E27FC236}">
                    <a16:creationId xmlns:a16="http://schemas.microsoft.com/office/drawing/2014/main" id="{CCE686C3-967D-9F1B-DBF6-85D3EAC0CFD8}"/>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0" name="Freeform: Shape 309">
                <a:extLst>
                  <a:ext uri="{FF2B5EF4-FFF2-40B4-BE49-F238E27FC236}">
                    <a16:creationId xmlns:a16="http://schemas.microsoft.com/office/drawing/2014/main" id="{A3DE86C9-4E5A-C125-77AC-6854463BBC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1" name="Freeform: Shape 310">
                <a:extLst>
                  <a:ext uri="{FF2B5EF4-FFF2-40B4-BE49-F238E27FC236}">
                    <a16:creationId xmlns:a16="http://schemas.microsoft.com/office/drawing/2014/main" id="{207CEDF1-93F8-BA66-8D34-1BA2609E7810}"/>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2" name="Freeform: Shape 311">
                <a:extLst>
                  <a:ext uri="{FF2B5EF4-FFF2-40B4-BE49-F238E27FC236}">
                    <a16:creationId xmlns:a16="http://schemas.microsoft.com/office/drawing/2014/main" id="{775D2321-46A1-C9D7-5719-686FFAEA4A7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3" name="Freeform: Shape 312">
                <a:extLst>
                  <a:ext uri="{FF2B5EF4-FFF2-40B4-BE49-F238E27FC236}">
                    <a16:creationId xmlns:a16="http://schemas.microsoft.com/office/drawing/2014/main" id="{9775E29E-0483-B7FC-12FC-1D3AA4B61E3F}"/>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03" name="Freeform: Shape 302">
              <a:extLst>
                <a:ext uri="{FF2B5EF4-FFF2-40B4-BE49-F238E27FC236}">
                  <a16:creationId xmlns:a16="http://schemas.microsoft.com/office/drawing/2014/main" id="{5F6C1F0F-986F-397C-3E99-2308C214377B}"/>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AD5A1451-3A4C-198F-1C69-009F054D21B7}"/>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A62DCB09-2F1E-AC6E-308B-D4323673BD49}"/>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6FC0F442-FBF8-BD19-1D95-9B0E1E3C827B}"/>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984A088B-A51F-3E8B-FEA3-FBE8A8CE8C89}"/>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D55BF662-4449-D2BB-BD2B-A9193E13755C}"/>
              </a:ext>
            </a:extLst>
          </p:cNvPr>
          <p:cNvGrpSpPr/>
          <p:nvPr/>
        </p:nvGrpSpPr>
        <p:grpSpPr>
          <a:xfrm>
            <a:off x="9973174" y="1876317"/>
            <a:ext cx="2365469" cy="1670626"/>
            <a:chOff x="1915626" y="4907266"/>
            <a:chExt cx="2365469" cy="1670626"/>
          </a:xfrm>
        </p:grpSpPr>
        <p:grpSp>
          <p:nvGrpSpPr>
            <p:cNvPr id="285" name="Group 284">
              <a:extLst>
                <a:ext uri="{FF2B5EF4-FFF2-40B4-BE49-F238E27FC236}">
                  <a16:creationId xmlns:a16="http://schemas.microsoft.com/office/drawing/2014/main" id="{E34B6F2E-058A-531A-D79C-D7DFEF054F78}"/>
                </a:ext>
              </a:extLst>
            </p:cNvPr>
            <p:cNvGrpSpPr/>
            <p:nvPr/>
          </p:nvGrpSpPr>
          <p:grpSpPr>
            <a:xfrm>
              <a:off x="1915626" y="4907266"/>
              <a:ext cx="2365469" cy="1670626"/>
              <a:chOff x="873391" y="3545951"/>
              <a:chExt cx="2365469" cy="1670626"/>
            </a:xfrm>
          </p:grpSpPr>
          <p:grpSp>
            <p:nvGrpSpPr>
              <p:cNvPr id="286" name="Group 285">
                <a:extLst>
                  <a:ext uri="{FF2B5EF4-FFF2-40B4-BE49-F238E27FC236}">
                    <a16:creationId xmlns:a16="http://schemas.microsoft.com/office/drawing/2014/main" id="{C934B70E-3970-DEA8-53A6-4612B821764A}"/>
                  </a:ext>
                </a:extLst>
              </p:cNvPr>
              <p:cNvGrpSpPr/>
              <p:nvPr/>
            </p:nvGrpSpPr>
            <p:grpSpPr>
              <a:xfrm>
                <a:off x="1097632" y="3545951"/>
                <a:ext cx="1993692" cy="1533165"/>
                <a:chOff x="5021705" y="2445082"/>
                <a:chExt cx="1993692" cy="1489348"/>
              </a:xfrm>
            </p:grpSpPr>
            <p:sp>
              <p:nvSpPr>
                <p:cNvPr id="292" name="Freeform: Shape 291">
                  <a:extLst>
                    <a:ext uri="{FF2B5EF4-FFF2-40B4-BE49-F238E27FC236}">
                      <a16:creationId xmlns:a16="http://schemas.microsoft.com/office/drawing/2014/main" id="{E0ED921E-146A-B499-D969-21CE3A5D861C}"/>
                    </a:ext>
                  </a:extLst>
                </p:cNvPr>
                <p:cNvSpPr/>
                <p:nvPr/>
              </p:nvSpPr>
              <p:spPr>
                <a:xfrm>
                  <a:off x="5047760" y="2445082"/>
                  <a:ext cx="419998" cy="9278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3" name="Freeform: Shape 292">
                  <a:extLst>
                    <a:ext uri="{FF2B5EF4-FFF2-40B4-BE49-F238E27FC236}">
                      <a16:creationId xmlns:a16="http://schemas.microsoft.com/office/drawing/2014/main" id="{06603D7F-3521-CBC8-6E58-55765E04B74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4" name="Freeform: Shape 293">
                  <a:extLst>
                    <a:ext uri="{FF2B5EF4-FFF2-40B4-BE49-F238E27FC236}">
                      <a16:creationId xmlns:a16="http://schemas.microsoft.com/office/drawing/2014/main" id="{07D56DDC-96E4-1336-FDC3-8472B9D96C8C}"/>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5" name="Freeform: Shape 294">
                  <a:extLst>
                    <a:ext uri="{FF2B5EF4-FFF2-40B4-BE49-F238E27FC236}">
                      <a16:creationId xmlns:a16="http://schemas.microsoft.com/office/drawing/2014/main" id="{FC3AE4CB-2E8D-BA8E-BFC2-B0EA484977EA}"/>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6" name="Freeform: Shape 295">
                  <a:extLst>
                    <a:ext uri="{FF2B5EF4-FFF2-40B4-BE49-F238E27FC236}">
                      <a16:creationId xmlns:a16="http://schemas.microsoft.com/office/drawing/2014/main" id="{A0BF9FF7-2A77-C4F0-6490-7CAD1D79F082}"/>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7" name="Freeform: Shape 296">
                  <a:extLst>
                    <a:ext uri="{FF2B5EF4-FFF2-40B4-BE49-F238E27FC236}">
                      <a16:creationId xmlns:a16="http://schemas.microsoft.com/office/drawing/2014/main" id="{251E9A8D-44F5-538A-F750-96FA7185B974}"/>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87" name="Freeform: Shape 286">
                <a:extLst>
                  <a:ext uri="{FF2B5EF4-FFF2-40B4-BE49-F238E27FC236}">
                    <a16:creationId xmlns:a16="http://schemas.microsoft.com/office/drawing/2014/main" id="{4B93A082-A1F1-2417-540D-1E59FE929EED}"/>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E223FC8A-7993-5BD3-DB14-D5C756CABBA8}"/>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74244AD5-1127-DF44-5B0D-627FA7ED32BF}"/>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6D59C737-6623-B40F-671D-5844B821066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7B7A460-B868-DA5C-0D83-79760ADBD5B2}"/>
                  </a:ext>
                </a:extLst>
              </p:cNvPr>
              <p:cNvCxnSpPr>
                <a:cxnSpLocks/>
              </p:cNvCxnSpPr>
              <p:nvPr/>
            </p:nvCxnSpPr>
            <p:spPr>
              <a:xfrm>
                <a:off x="873391" y="4036657"/>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8" name="Freeform: Shape 297">
              <a:extLst>
                <a:ext uri="{FF2B5EF4-FFF2-40B4-BE49-F238E27FC236}">
                  <a16:creationId xmlns:a16="http://schemas.microsoft.com/office/drawing/2014/main" id="{AD9C82B7-0873-CCA6-248A-A1BE990A6955}"/>
                </a:ext>
              </a:extLst>
            </p:cNvPr>
            <p:cNvSpPr/>
            <p:nvPr/>
          </p:nvSpPr>
          <p:spPr>
            <a:xfrm>
              <a:off x="2308247" y="5676102"/>
              <a:ext cx="365574" cy="205039"/>
            </a:xfrm>
            <a:custGeom>
              <a:avLst/>
              <a:gdLst>
                <a:gd name="connsiteX0" fmla="*/ 238 w 365574"/>
                <a:gd name="connsiteY0" fmla="*/ 5170 h 205039"/>
                <a:gd name="connsiteX1" fmla="*/ 135150 w 365574"/>
                <a:gd name="connsiteY1" fmla="*/ 20160 h 205039"/>
                <a:gd name="connsiteX2" fmla="*/ 225091 w 365574"/>
                <a:gd name="connsiteY2" fmla="*/ 5170 h 205039"/>
                <a:gd name="connsiteX3" fmla="*/ 360002 w 365574"/>
                <a:gd name="connsiteY3" fmla="*/ 125091 h 205039"/>
                <a:gd name="connsiteX4" fmla="*/ 330022 w 365574"/>
                <a:gd name="connsiteY4" fmla="*/ 200042 h 205039"/>
                <a:gd name="connsiteX5" fmla="*/ 240081 w 365574"/>
                <a:gd name="connsiteY5" fmla="*/ 185052 h 205039"/>
                <a:gd name="connsiteX6" fmla="*/ 105169 w 365574"/>
                <a:gd name="connsiteY6" fmla="*/ 80121 h 205039"/>
                <a:gd name="connsiteX7" fmla="*/ 238 w 365574"/>
                <a:gd name="connsiteY7" fmla="*/ 5170 h 2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574" h="205039">
                  <a:moveTo>
                    <a:pt x="238" y="5170"/>
                  </a:moveTo>
                  <a:cubicBezTo>
                    <a:pt x="5235" y="-4823"/>
                    <a:pt x="97675" y="20160"/>
                    <a:pt x="135150" y="20160"/>
                  </a:cubicBezTo>
                  <a:cubicBezTo>
                    <a:pt x="172625" y="20160"/>
                    <a:pt x="187616" y="-12318"/>
                    <a:pt x="225091" y="5170"/>
                  </a:cubicBezTo>
                  <a:cubicBezTo>
                    <a:pt x="262566" y="22658"/>
                    <a:pt x="342513" y="92612"/>
                    <a:pt x="360002" y="125091"/>
                  </a:cubicBezTo>
                  <a:cubicBezTo>
                    <a:pt x="377491" y="157570"/>
                    <a:pt x="350009" y="190049"/>
                    <a:pt x="330022" y="200042"/>
                  </a:cubicBezTo>
                  <a:cubicBezTo>
                    <a:pt x="310035" y="210036"/>
                    <a:pt x="277556" y="205039"/>
                    <a:pt x="240081" y="185052"/>
                  </a:cubicBezTo>
                  <a:cubicBezTo>
                    <a:pt x="202606" y="165065"/>
                    <a:pt x="140146" y="105105"/>
                    <a:pt x="105169" y="80121"/>
                  </a:cubicBezTo>
                  <a:cubicBezTo>
                    <a:pt x="70192" y="55137"/>
                    <a:pt x="-4759" y="15163"/>
                    <a:pt x="238" y="51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BEC08480-B8CD-0281-2F31-4E1E759531AB}"/>
                </a:ext>
              </a:extLst>
            </p:cNvPr>
            <p:cNvSpPr/>
            <p:nvPr/>
          </p:nvSpPr>
          <p:spPr>
            <a:xfrm>
              <a:off x="2503357" y="5666282"/>
              <a:ext cx="29981" cy="224852"/>
            </a:xfrm>
            <a:custGeom>
              <a:avLst/>
              <a:gdLst>
                <a:gd name="connsiteX0" fmla="*/ 29981 w 29981"/>
                <a:gd name="connsiteY0" fmla="*/ 0 h 224852"/>
                <a:gd name="connsiteX1" fmla="*/ 0 w 29981"/>
                <a:gd name="connsiteY1" fmla="*/ 224852 h 224852"/>
              </a:gdLst>
              <a:ahLst/>
              <a:cxnLst>
                <a:cxn ang="0">
                  <a:pos x="connsiteX0" y="connsiteY0"/>
                </a:cxn>
                <a:cxn ang="0">
                  <a:pos x="connsiteX1" y="connsiteY1"/>
                </a:cxn>
              </a:cxnLst>
              <a:rect l="l" t="t" r="r" b="b"/>
              <a:pathLst>
                <a:path w="29981" h="224852">
                  <a:moveTo>
                    <a:pt x="29981" y="0"/>
                  </a:moveTo>
                  <a:lnTo>
                    <a:pt x="0" y="2248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2"/>
          <a:stretch>
            <a:fillRect/>
          </a:stretch>
        </p:blipFill>
        <p:spPr>
          <a:xfrm>
            <a:off x="7997917" y="7478680"/>
            <a:ext cx="4010021" cy="1121223"/>
          </a:xfrm>
          <a:prstGeom prst="rect">
            <a:avLst/>
          </a:prstGeom>
        </p:spPr>
      </p:pic>
      <p:sp>
        <p:nvSpPr>
          <p:cNvPr id="8" name="TextBox 7">
            <a:extLst>
              <a:ext uri="{FF2B5EF4-FFF2-40B4-BE49-F238E27FC236}">
                <a16:creationId xmlns:a16="http://schemas.microsoft.com/office/drawing/2014/main" id="{B14378C6-20F5-6A49-6F7D-2D500993EE49}"/>
              </a:ext>
            </a:extLst>
          </p:cNvPr>
          <p:cNvSpPr txBox="1"/>
          <p:nvPr/>
        </p:nvSpPr>
        <p:spPr>
          <a:xfrm>
            <a:off x="3661110" y="-113304"/>
            <a:ext cx="4981941"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Denoising Seismic Traces</a:t>
            </a:r>
          </a:p>
        </p:txBody>
      </p:sp>
      <p:grpSp>
        <p:nvGrpSpPr>
          <p:cNvPr id="32" name="Group 31">
            <a:extLst>
              <a:ext uri="{FF2B5EF4-FFF2-40B4-BE49-F238E27FC236}">
                <a16:creationId xmlns:a16="http://schemas.microsoft.com/office/drawing/2014/main" id="{0003706A-2838-F5A5-55B3-FAB98AABDDB3}"/>
              </a:ext>
            </a:extLst>
          </p:cNvPr>
          <p:cNvGrpSpPr/>
          <p:nvPr/>
        </p:nvGrpSpPr>
        <p:grpSpPr>
          <a:xfrm>
            <a:off x="289047" y="940809"/>
            <a:ext cx="3503465" cy="2335811"/>
            <a:chOff x="289047" y="1270589"/>
            <a:chExt cx="3503465" cy="2335811"/>
          </a:xfrm>
        </p:grpSpPr>
        <p:grpSp>
          <p:nvGrpSpPr>
            <p:cNvPr id="19" name="Group 18">
              <a:extLst>
                <a:ext uri="{FF2B5EF4-FFF2-40B4-BE49-F238E27FC236}">
                  <a16:creationId xmlns:a16="http://schemas.microsoft.com/office/drawing/2014/main" id="{68991E9E-0716-DEEA-F2AB-E056EB71CA95}"/>
                </a:ext>
              </a:extLst>
            </p:cNvPr>
            <p:cNvGrpSpPr/>
            <p:nvPr/>
          </p:nvGrpSpPr>
          <p:grpSpPr>
            <a:xfrm>
              <a:off x="289047" y="1521832"/>
              <a:ext cx="3503465" cy="2084568"/>
              <a:chOff x="289047" y="1521832"/>
              <a:chExt cx="3503465" cy="2084568"/>
            </a:xfrm>
          </p:grpSpPr>
          <p:grpSp>
            <p:nvGrpSpPr>
              <p:cNvPr id="9" name="Group 8">
                <a:extLst>
                  <a:ext uri="{FF2B5EF4-FFF2-40B4-BE49-F238E27FC236}">
                    <a16:creationId xmlns:a16="http://schemas.microsoft.com/office/drawing/2014/main" id="{4989276B-73FB-4C33-36D8-32AB200D74C7}"/>
                  </a:ext>
                </a:extLst>
              </p:cNvPr>
              <p:cNvGrpSpPr/>
              <p:nvPr/>
            </p:nvGrpSpPr>
            <p:grpSpPr>
              <a:xfrm>
                <a:off x="426458" y="1550265"/>
                <a:ext cx="3366054" cy="1878735"/>
                <a:chOff x="7291953" y="1224229"/>
                <a:chExt cx="2930779" cy="1343424"/>
              </a:xfrm>
            </p:grpSpPr>
            <p:cxnSp>
              <p:nvCxnSpPr>
                <p:cNvPr id="10" name="Straight Arrow Connector 9">
                  <a:extLst>
                    <a:ext uri="{FF2B5EF4-FFF2-40B4-BE49-F238E27FC236}">
                      <a16:creationId xmlns:a16="http://schemas.microsoft.com/office/drawing/2014/main" id="{C50EEBB8-9873-EABF-1DE4-5496E92C526B}"/>
                    </a:ext>
                  </a:extLst>
                </p:cNvPr>
                <p:cNvCxnSpPr/>
                <p:nvPr/>
              </p:nvCxnSpPr>
              <p:spPr>
                <a:xfrm flipV="1">
                  <a:off x="7345599" y="1313446"/>
                  <a:ext cx="607999" cy="430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1490C9D-65D6-C810-F8F4-2F0389DABDC2}"/>
                    </a:ext>
                  </a:extLst>
                </p:cNvPr>
                <p:cNvGrpSpPr/>
                <p:nvPr/>
              </p:nvGrpSpPr>
              <p:grpSpPr>
                <a:xfrm>
                  <a:off x="7291953" y="1224229"/>
                  <a:ext cx="2930779" cy="1343424"/>
                  <a:chOff x="7260309" y="1173007"/>
                  <a:chExt cx="2930779" cy="1343424"/>
                </a:xfrm>
              </p:grpSpPr>
              <p:pic>
                <p:nvPicPr>
                  <p:cNvPr id="12" name="Picture 11">
                    <a:extLst>
                      <a:ext uri="{FF2B5EF4-FFF2-40B4-BE49-F238E27FC236}">
                        <a16:creationId xmlns:a16="http://schemas.microsoft.com/office/drawing/2014/main" id="{D93A02CC-02EB-A566-4591-7CCD22296C2C}"/>
                      </a:ext>
                    </a:extLst>
                  </p:cNvPr>
                  <p:cNvPicPr>
                    <a:picLocks noChangeAspect="1"/>
                  </p:cNvPicPr>
                  <p:nvPr/>
                </p:nvPicPr>
                <p:blipFill>
                  <a:blip r:embed="rId3"/>
                  <a:stretch>
                    <a:fillRect/>
                  </a:stretch>
                </p:blipFill>
                <p:spPr>
                  <a:xfrm>
                    <a:off x="7921954" y="1173007"/>
                    <a:ext cx="2269134" cy="1343424"/>
                  </a:xfrm>
                  <a:prstGeom prst="rect">
                    <a:avLst/>
                  </a:prstGeom>
                </p:spPr>
              </p:pic>
              <p:cxnSp>
                <p:nvCxnSpPr>
                  <p:cNvPr id="13" name="Straight Arrow Connector 12">
                    <a:extLst>
                      <a:ext uri="{FF2B5EF4-FFF2-40B4-BE49-F238E27FC236}">
                        <a16:creationId xmlns:a16="http://schemas.microsoft.com/office/drawing/2014/main" id="{8D882FAE-BC5C-15F0-DF04-23FB41CEDD33}"/>
                      </a:ext>
                    </a:extLst>
                  </p:cNvPr>
                  <p:cNvCxnSpPr/>
                  <p:nvPr/>
                </p:nvCxnSpPr>
                <p:spPr>
                  <a:xfrm>
                    <a:off x="7260309" y="1971307"/>
                    <a:ext cx="661645" cy="498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 name="Rectangle 16">
                <a:extLst>
                  <a:ext uri="{FF2B5EF4-FFF2-40B4-BE49-F238E27FC236}">
                    <a16:creationId xmlns:a16="http://schemas.microsoft.com/office/drawing/2014/main" id="{72E49A91-9F2F-DCA4-64E2-75BEABE9097F}"/>
                  </a:ext>
                </a:extLst>
              </p:cNvPr>
              <p:cNvSpPr/>
              <p:nvPr/>
            </p:nvSpPr>
            <p:spPr>
              <a:xfrm>
                <a:off x="1186369" y="1521832"/>
                <a:ext cx="2471227" cy="133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1E0B8DF-2E70-7C7A-D925-40A0606C3C4B}"/>
                  </a:ext>
                </a:extLst>
              </p:cNvPr>
              <p:cNvSpPr/>
              <p:nvPr/>
            </p:nvSpPr>
            <p:spPr>
              <a:xfrm flipH="1">
                <a:off x="289047" y="1624931"/>
                <a:ext cx="912312" cy="1981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2A13B96-77C7-5120-F5DC-D181C037A30D}"/>
                </a:ext>
              </a:extLst>
            </p:cNvPr>
            <p:cNvSpPr txBox="1"/>
            <p:nvPr/>
          </p:nvSpPr>
          <p:spPr>
            <a:xfrm>
              <a:off x="551822" y="2379632"/>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21" name="Straight Arrow Connector 20">
              <a:extLst>
                <a:ext uri="{FF2B5EF4-FFF2-40B4-BE49-F238E27FC236}">
                  <a16:creationId xmlns:a16="http://schemas.microsoft.com/office/drawing/2014/main" id="{5BBF830F-7D81-1302-7BA0-69093A5D8B67}"/>
                </a:ext>
              </a:extLst>
            </p:cNvPr>
            <p:cNvCxnSpPr/>
            <p:nvPr/>
          </p:nvCxnSpPr>
          <p:spPr>
            <a:xfrm>
              <a:off x="837220" y="2852926"/>
              <a:ext cx="0" cy="48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74F4C1-31AA-7D9D-C93F-8834C0A0DFA0}"/>
                </a:ext>
              </a:extLst>
            </p:cNvPr>
            <p:cNvSpPr txBox="1"/>
            <p:nvPr/>
          </p:nvSpPr>
          <p:spPr>
            <a:xfrm>
              <a:off x="2128662" y="1270589"/>
              <a:ext cx="7536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24" name="Straight Arrow Connector 23">
              <a:extLst>
                <a:ext uri="{FF2B5EF4-FFF2-40B4-BE49-F238E27FC236}">
                  <a16:creationId xmlns:a16="http://schemas.microsoft.com/office/drawing/2014/main" id="{C672009C-1506-A38E-2E79-568DD26E7D8F}"/>
                </a:ext>
              </a:extLst>
            </p:cNvPr>
            <p:cNvCxnSpPr>
              <a:cxnSpLocks/>
            </p:cNvCxnSpPr>
            <p:nvPr/>
          </p:nvCxnSpPr>
          <p:spPr>
            <a:xfrm>
              <a:off x="2852350" y="1470245"/>
              <a:ext cx="805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166F3A-B833-7316-2AF4-CD0E9DD52112}"/>
                </a:ext>
              </a:extLst>
            </p:cNvPr>
            <p:cNvCxnSpPr>
              <a:cxnSpLocks/>
            </p:cNvCxnSpPr>
            <p:nvPr/>
          </p:nvCxnSpPr>
          <p:spPr>
            <a:xfrm>
              <a:off x="1340845" y="1472745"/>
              <a:ext cx="8052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523664-92E3-9405-0D2A-1EE31EFF058A}"/>
                </a:ext>
              </a:extLst>
            </p:cNvPr>
            <p:cNvCxnSpPr>
              <a:cxnSpLocks/>
            </p:cNvCxnSpPr>
            <p:nvPr/>
          </p:nvCxnSpPr>
          <p:spPr>
            <a:xfrm flipV="1">
              <a:off x="876590" y="1675032"/>
              <a:ext cx="0" cy="72145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7" name="TextBox 166">
            <a:extLst>
              <a:ext uri="{FF2B5EF4-FFF2-40B4-BE49-F238E27FC236}">
                <a16:creationId xmlns:a16="http://schemas.microsoft.com/office/drawing/2014/main" id="{30645996-EAA7-EBD2-570F-8E7421DDE3CB}"/>
              </a:ext>
            </a:extLst>
          </p:cNvPr>
          <p:cNvSpPr txBox="1"/>
          <p:nvPr/>
        </p:nvSpPr>
        <p:spPr>
          <a:xfrm>
            <a:off x="5567473" y="132005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nvGrpSpPr>
          <p:cNvPr id="314" name="Group 313">
            <a:extLst>
              <a:ext uri="{FF2B5EF4-FFF2-40B4-BE49-F238E27FC236}">
                <a16:creationId xmlns:a16="http://schemas.microsoft.com/office/drawing/2014/main" id="{B0C7CD83-5697-55AA-9DE4-3267773E4ABD}"/>
              </a:ext>
            </a:extLst>
          </p:cNvPr>
          <p:cNvGrpSpPr/>
          <p:nvPr/>
        </p:nvGrpSpPr>
        <p:grpSpPr>
          <a:xfrm>
            <a:off x="5831917" y="2798610"/>
            <a:ext cx="1406839" cy="644270"/>
            <a:chOff x="5467242" y="6267943"/>
            <a:chExt cx="1406839" cy="644270"/>
          </a:xfrm>
        </p:grpSpPr>
        <p:sp>
          <p:nvSpPr>
            <p:cNvPr id="162" name="TextBox 161">
              <a:extLst>
                <a:ext uri="{FF2B5EF4-FFF2-40B4-BE49-F238E27FC236}">
                  <a16:creationId xmlns:a16="http://schemas.microsoft.com/office/drawing/2014/main" id="{29EDD73D-53D4-55EF-5A09-B6BA0388A11F}"/>
                </a:ext>
              </a:extLst>
            </p:cNvPr>
            <p:cNvSpPr txBox="1"/>
            <p:nvPr/>
          </p:nvSpPr>
          <p:spPr>
            <a:xfrm>
              <a:off x="5467242" y="6267943"/>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166" name="Straight Arrow Connector 165">
              <a:extLst>
                <a:ext uri="{FF2B5EF4-FFF2-40B4-BE49-F238E27FC236}">
                  <a16:creationId xmlns:a16="http://schemas.microsoft.com/office/drawing/2014/main" id="{7DDAAC57-EEB4-952A-B2C7-D0DA758F63A8}"/>
                </a:ext>
              </a:extLst>
            </p:cNvPr>
            <p:cNvCxnSpPr>
              <a:cxnSpLocks/>
            </p:cNvCxnSpPr>
            <p:nvPr/>
          </p:nvCxnSpPr>
          <p:spPr>
            <a:xfrm>
              <a:off x="6064473" y="6567997"/>
              <a:ext cx="809608" cy="344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0" name="TextBox 229">
            <a:extLst>
              <a:ext uri="{FF2B5EF4-FFF2-40B4-BE49-F238E27FC236}">
                <a16:creationId xmlns:a16="http://schemas.microsoft.com/office/drawing/2014/main" id="{99C63C87-E7F0-9A19-D5CB-B2ABCE66E4F7}"/>
              </a:ext>
            </a:extLst>
          </p:cNvPr>
          <p:cNvSpPr txBox="1"/>
          <p:nvPr/>
        </p:nvSpPr>
        <p:spPr>
          <a:xfrm>
            <a:off x="1317136" y="504904"/>
            <a:ext cx="21579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Seismograms</a:t>
            </a:r>
          </a:p>
        </p:txBody>
      </p:sp>
      <p:sp>
        <p:nvSpPr>
          <p:cNvPr id="232" name="TextBox 231">
            <a:extLst>
              <a:ext uri="{FF2B5EF4-FFF2-40B4-BE49-F238E27FC236}">
                <a16:creationId xmlns:a16="http://schemas.microsoft.com/office/drawing/2014/main" id="{DC2E0A36-74F4-EE6C-4253-73B28B014686}"/>
              </a:ext>
            </a:extLst>
          </p:cNvPr>
          <p:cNvSpPr txBox="1"/>
          <p:nvPr/>
        </p:nvSpPr>
        <p:spPr>
          <a:xfrm>
            <a:off x="4839660" y="508426"/>
            <a:ext cx="63442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 Noisy Seismograms in (offset, time, amplitude)</a:t>
            </a:r>
          </a:p>
        </p:txBody>
      </p:sp>
      <p:grpSp>
        <p:nvGrpSpPr>
          <p:cNvPr id="252" name="Group 251">
            <a:extLst>
              <a:ext uri="{FF2B5EF4-FFF2-40B4-BE49-F238E27FC236}">
                <a16:creationId xmlns:a16="http://schemas.microsoft.com/office/drawing/2014/main" id="{7D672CCC-066E-DDAB-7793-7FBD6D7419AE}"/>
              </a:ext>
            </a:extLst>
          </p:cNvPr>
          <p:cNvGrpSpPr/>
          <p:nvPr/>
        </p:nvGrpSpPr>
        <p:grpSpPr>
          <a:xfrm>
            <a:off x="7355512" y="2106887"/>
            <a:ext cx="2365469" cy="1429207"/>
            <a:chOff x="945927" y="3787370"/>
            <a:chExt cx="2365469" cy="1429207"/>
          </a:xfrm>
        </p:grpSpPr>
        <p:grpSp>
          <p:nvGrpSpPr>
            <p:cNvPr id="237" name="Group 236">
              <a:extLst>
                <a:ext uri="{FF2B5EF4-FFF2-40B4-BE49-F238E27FC236}">
                  <a16:creationId xmlns:a16="http://schemas.microsoft.com/office/drawing/2014/main" id="{39660FC7-7F9E-F2DB-DB71-86AC1C358D4B}"/>
                </a:ext>
              </a:extLst>
            </p:cNvPr>
            <p:cNvGrpSpPr/>
            <p:nvPr/>
          </p:nvGrpSpPr>
          <p:grpSpPr>
            <a:xfrm>
              <a:off x="1097632" y="3787370"/>
              <a:ext cx="1993692" cy="1291730"/>
              <a:chOff x="5021705" y="2679611"/>
              <a:chExt cx="1993692" cy="1254819"/>
            </a:xfrm>
          </p:grpSpPr>
          <p:sp>
            <p:nvSpPr>
              <p:cNvPr id="240" name="Freeform: Shape 239">
                <a:extLst>
                  <a:ext uri="{FF2B5EF4-FFF2-40B4-BE49-F238E27FC236}">
                    <a16:creationId xmlns:a16="http://schemas.microsoft.com/office/drawing/2014/main" id="{6DFA5A16-CD11-964F-A70A-84026F07F41B}"/>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1" name="Freeform: Shape 240">
                <a:extLst>
                  <a:ext uri="{FF2B5EF4-FFF2-40B4-BE49-F238E27FC236}">
                    <a16:creationId xmlns:a16="http://schemas.microsoft.com/office/drawing/2014/main" id="{BD31FEDE-D281-1406-74A7-35BA9E8995B0}"/>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2" name="Freeform: Shape 241">
                <a:extLst>
                  <a:ext uri="{FF2B5EF4-FFF2-40B4-BE49-F238E27FC236}">
                    <a16:creationId xmlns:a16="http://schemas.microsoft.com/office/drawing/2014/main" id="{9637BC3B-022F-EAE4-6981-1E45E718846A}"/>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3" name="Freeform: Shape 242">
                <a:extLst>
                  <a:ext uri="{FF2B5EF4-FFF2-40B4-BE49-F238E27FC236}">
                    <a16:creationId xmlns:a16="http://schemas.microsoft.com/office/drawing/2014/main" id="{43DC3585-672B-0A93-6B33-30F887B6F52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4" name="Freeform: Shape 243">
                <a:extLst>
                  <a:ext uri="{FF2B5EF4-FFF2-40B4-BE49-F238E27FC236}">
                    <a16:creationId xmlns:a16="http://schemas.microsoft.com/office/drawing/2014/main" id="{33432E02-DC3D-7B52-0078-4C8236C83CF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6" name="Freeform: Shape 245">
                <a:extLst>
                  <a:ext uri="{FF2B5EF4-FFF2-40B4-BE49-F238E27FC236}">
                    <a16:creationId xmlns:a16="http://schemas.microsoft.com/office/drawing/2014/main" id="{0EC72B58-ED9E-D8DB-647D-16FBCE3E0F97}"/>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48" name="Freeform: Shape 247">
              <a:extLst>
                <a:ext uri="{FF2B5EF4-FFF2-40B4-BE49-F238E27FC236}">
                  <a16:creationId xmlns:a16="http://schemas.microsoft.com/office/drawing/2014/main" id="{83D2F518-754C-7A36-5204-2B906F45130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CA705752-4A1E-AEBF-29EE-B8F6E179039B}"/>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4E24447-1775-936D-107C-E01EA30DF45C}"/>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FD24C3FF-6475-2229-37EF-C7A82B8FAADA}"/>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810EC5EF-5319-6A51-0B71-6A55C109BCB0}"/>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28ABAEFC-9E2D-3BF6-57E4-67C9FEFC2390}"/>
              </a:ext>
            </a:extLst>
          </p:cNvPr>
          <p:cNvGrpSpPr/>
          <p:nvPr/>
        </p:nvGrpSpPr>
        <p:grpSpPr>
          <a:xfrm>
            <a:off x="8362351" y="1991425"/>
            <a:ext cx="2365469" cy="1532179"/>
            <a:chOff x="945927" y="3684398"/>
            <a:chExt cx="2365469" cy="1532179"/>
          </a:xfrm>
        </p:grpSpPr>
        <p:grpSp>
          <p:nvGrpSpPr>
            <p:cNvPr id="258" name="Group 257">
              <a:extLst>
                <a:ext uri="{FF2B5EF4-FFF2-40B4-BE49-F238E27FC236}">
                  <a16:creationId xmlns:a16="http://schemas.microsoft.com/office/drawing/2014/main" id="{F5585235-DDF3-952D-E14E-2C8B15DA914D}"/>
                </a:ext>
              </a:extLst>
            </p:cNvPr>
            <p:cNvGrpSpPr/>
            <p:nvPr/>
          </p:nvGrpSpPr>
          <p:grpSpPr>
            <a:xfrm>
              <a:off x="1097632" y="3684398"/>
              <a:ext cx="1993692" cy="1394706"/>
              <a:chOff x="5021705" y="2579579"/>
              <a:chExt cx="1993692" cy="1354851"/>
            </a:xfrm>
          </p:grpSpPr>
          <p:sp>
            <p:nvSpPr>
              <p:cNvPr id="264" name="Freeform: Shape 263">
                <a:extLst>
                  <a:ext uri="{FF2B5EF4-FFF2-40B4-BE49-F238E27FC236}">
                    <a16:creationId xmlns:a16="http://schemas.microsoft.com/office/drawing/2014/main" id="{831F14D4-E0D4-1234-1120-044204A0CF2A}"/>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5" name="Freeform: Shape 264">
                <a:extLst>
                  <a:ext uri="{FF2B5EF4-FFF2-40B4-BE49-F238E27FC236}">
                    <a16:creationId xmlns:a16="http://schemas.microsoft.com/office/drawing/2014/main" id="{B9ED378E-C79D-F11E-8891-D68640FBD6E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6" name="Freeform: Shape 265">
                <a:extLst>
                  <a:ext uri="{FF2B5EF4-FFF2-40B4-BE49-F238E27FC236}">
                    <a16:creationId xmlns:a16="http://schemas.microsoft.com/office/drawing/2014/main" id="{44984E22-1A10-F0CE-45A4-A367B1686E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7" name="Freeform: Shape 266">
                <a:extLst>
                  <a:ext uri="{FF2B5EF4-FFF2-40B4-BE49-F238E27FC236}">
                    <a16:creationId xmlns:a16="http://schemas.microsoft.com/office/drawing/2014/main" id="{624DC94A-C0B7-7B58-AAF5-FC276FCBE034}"/>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8" name="Freeform: Shape 267">
                <a:extLst>
                  <a:ext uri="{FF2B5EF4-FFF2-40B4-BE49-F238E27FC236}">
                    <a16:creationId xmlns:a16="http://schemas.microsoft.com/office/drawing/2014/main" id="{DD37048B-DCC5-3B97-BC29-871858B0A4FC}"/>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9" name="Freeform: Shape 268">
                <a:extLst>
                  <a:ext uri="{FF2B5EF4-FFF2-40B4-BE49-F238E27FC236}">
                    <a16:creationId xmlns:a16="http://schemas.microsoft.com/office/drawing/2014/main" id="{F8531538-351D-9B34-1F18-A1865158A731}"/>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59" name="Freeform: Shape 258">
              <a:extLst>
                <a:ext uri="{FF2B5EF4-FFF2-40B4-BE49-F238E27FC236}">
                  <a16:creationId xmlns:a16="http://schemas.microsoft.com/office/drawing/2014/main" id="{51C1153C-EACF-7F64-2D48-05795269C726}"/>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77B7F4B8-04E9-455B-3954-83A5D876139F}"/>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12EB3F80-25ED-96CE-B7E6-3BE3A6952040}"/>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55CA098A-0ED5-3220-7ADD-4C93FD930BC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8786CC74-0626-3B6B-E5FF-646B72D5DDF1}"/>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1" name="Group 270">
            <a:extLst>
              <a:ext uri="{FF2B5EF4-FFF2-40B4-BE49-F238E27FC236}">
                <a16:creationId xmlns:a16="http://schemas.microsoft.com/office/drawing/2014/main" id="{D87D9F0B-D087-8C02-3591-7F308CDB6ABA}"/>
              </a:ext>
            </a:extLst>
          </p:cNvPr>
          <p:cNvGrpSpPr/>
          <p:nvPr/>
        </p:nvGrpSpPr>
        <p:grpSpPr>
          <a:xfrm>
            <a:off x="9189305" y="2188808"/>
            <a:ext cx="2365469" cy="1337296"/>
            <a:chOff x="945927" y="3879281"/>
            <a:chExt cx="2365469" cy="1337296"/>
          </a:xfrm>
        </p:grpSpPr>
        <p:grpSp>
          <p:nvGrpSpPr>
            <p:cNvPr id="272" name="Group 271">
              <a:extLst>
                <a:ext uri="{FF2B5EF4-FFF2-40B4-BE49-F238E27FC236}">
                  <a16:creationId xmlns:a16="http://schemas.microsoft.com/office/drawing/2014/main" id="{9281B4F5-4A29-B9B1-A30A-D6018D40B332}"/>
                </a:ext>
              </a:extLst>
            </p:cNvPr>
            <p:cNvGrpSpPr/>
            <p:nvPr/>
          </p:nvGrpSpPr>
          <p:grpSpPr>
            <a:xfrm>
              <a:off x="1097632" y="3879281"/>
              <a:ext cx="1993692" cy="1199836"/>
              <a:chOff x="5021705" y="2768885"/>
              <a:chExt cx="1993692" cy="1165545"/>
            </a:xfrm>
          </p:grpSpPr>
          <p:sp>
            <p:nvSpPr>
              <p:cNvPr id="278" name="Freeform: Shape 277">
                <a:extLst>
                  <a:ext uri="{FF2B5EF4-FFF2-40B4-BE49-F238E27FC236}">
                    <a16:creationId xmlns:a16="http://schemas.microsoft.com/office/drawing/2014/main" id="{547BB834-7D8E-0B3B-B74A-D34CE6DAADD6}"/>
                  </a:ext>
                </a:extLst>
              </p:cNvPr>
              <p:cNvSpPr/>
              <p:nvPr/>
            </p:nvSpPr>
            <p:spPr>
              <a:xfrm>
                <a:off x="5047646" y="2768885"/>
                <a:ext cx="419998" cy="503192"/>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9" name="Freeform: Shape 278">
                <a:extLst>
                  <a:ext uri="{FF2B5EF4-FFF2-40B4-BE49-F238E27FC236}">
                    <a16:creationId xmlns:a16="http://schemas.microsoft.com/office/drawing/2014/main" id="{B7737A68-4725-1BEE-2F43-46382E991DB7}"/>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0" name="Freeform: Shape 279">
                <a:extLst>
                  <a:ext uri="{FF2B5EF4-FFF2-40B4-BE49-F238E27FC236}">
                    <a16:creationId xmlns:a16="http://schemas.microsoft.com/office/drawing/2014/main" id="{BE51A3E2-1A77-E5DF-FC02-19E6CC3C8B7E}"/>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1" name="Freeform: Shape 280">
                <a:extLst>
                  <a:ext uri="{FF2B5EF4-FFF2-40B4-BE49-F238E27FC236}">
                    <a16:creationId xmlns:a16="http://schemas.microsoft.com/office/drawing/2014/main" id="{874BA891-8E1F-C9B7-30BE-0A628286383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2" name="Freeform: Shape 281">
                <a:extLst>
                  <a:ext uri="{FF2B5EF4-FFF2-40B4-BE49-F238E27FC236}">
                    <a16:creationId xmlns:a16="http://schemas.microsoft.com/office/drawing/2014/main" id="{D5850CA9-F140-FEEA-D4AC-28A757169184}"/>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3" name="Freeform: Shape 282">
                <a:extLst>
                  <a:ext uri="{FF2B5EF4-FFF2-40B4-BE49-F238E27FC236}">
                    <a16:creationId xmlns:a16="http://schemas.microsoft.com/office/drawing/2014/main" id="{06236C19-7E7C-0832-0F16-18D484A197C5}"/>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73" name="Freeform: Shape 272">
              <a:extLst>
                <a:ext uri="{FF2B5EF4-FFF2-40B4-BE49-F238E27FC236}">
                  <a16:creationId xmlns:a16="http://schemas.microsoft.com/office/drawing/2014/main" id="{A756E4CE-11B3-7A15-AAE3-6D80CCCE0F7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39E90567-DE19-B8A1-48A9-216B817CA069}"/>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4B075F95-2DFC-AD0E-398E-BB8CABC83702}"/>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231CDDFC-1469-D990-1ECD-354525421897}"/>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3A121A8F-8D98-54EE-2D15-0EB615C6D89A}"/>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6" name="Straight Connector 315">
            <a:extLst>
              <a:ext uri="{FF2B5EF4-FFF2-40B4-BE49-F238E27FC236}">
                <a16:creationId xmlns:a16="http://schemas.microsoft.com/office/drawing/2014/main" id="{13DFFC9A-4007-47A1-7542-5C483F9373EA}"/>
              </a:ext>
            </a:extLst>
          </p:cNvPr>
          <p:cNvCxnSpPr>
            <a:cxnSpLocks/>
          </p:cNvCxnSpPr>
          <p:nvPr/>
        </p:nvCxnSpPr>
        <p:spPr>
          <a:xfrm>
            <a:off x="6203085" y="1296460"/>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C2009C0-6276-43C9-FC45-1920D2A0DD99}"/>
              </a:ext>
            </a:extLst>
          </p:cNvPr>
          <p:cNvGrpSpPr/>
          <p:nvPr/>
        </p:nvGrpSpPr>
        <p:grpSpPr>
          <a:xfrm>
            <a:off x="6570780" y="1374484"/>
            <a:ext cx="4509260" cy="1472201"/>
            <a:chOff x="6558301" y="1227344"/>
            <a:chExt cx="4509260" cy="1472201"/>
          </a:xfrm>
        </p:grpSpPr>
        <p:sp>
          <p:nvSpPr>
            <p:cNvPr id="169" name="Rectangle 168">
              <a:extLst>
                <a:ext uri="{FF2B5EF4-FFF2-40B4-BE49-F238E27FC236}">
                  <a16:creationId xmlns:a16="http://schemas.microsoft.com/office/drawing/2014/main" id="{46647044-147C-C964-A042-F8C95663E4B8}"/>
                </a:ext>
              </a:extLst>
            </p:cNvPr>
            <p:cNvSpPr/>
            <p:nvPr/>
          </p:nvSpPr>
          <p:spPr>
            <a:xfrm>
              <a:off x="6558301" y="1227344"/>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7" name="TextBox 316">
              <a:extLst>
                <a:ext uri="{FF2B5EF4-FFF2-40B4-BE49-F238E27FC236}">
                  <a16:creationId xmlns:a16="http://schemas.microsoft.com/office/drawing/2014/main" id="{906F9BED-7CFD-5C4A-52DF-7A0534504D94}"/>
                </a:ext>
              </a:extLst>
            </p:cNvPr>
            <p:cNvSpPr txBox="1"/>
            <p:nvPr/>
          </p:nvSpPr>
          <p:spPr>
            <a:xfrm>
              <a:off x="7281593" y="1259078"/>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grpSp>
      <p:grpSp>
        <p:nvGrpSpPr>
          <p:cNvPr id="3" name="Group 2">
            <a:extLst>
              <a:ext uri="{FF2B5EF4-FFF2-40B4-BE49-F238E27FC236}">
                <a16:creationId xmlns:a16="http://schemas.microsoft.com/office/drawing/2014/main" id="{53178786-40CF-B284-BDE9-B17ECB771088}"/>
              </a:ext>
            </a:extLst>
          </p:cNvPr>
          <p:cNvGrpSpPr/>
          <p:nvPr/>
        </p:nvGrpSpPr>
        <p:grpSpPr>
          <a:xfrm>
            <a:off x="6595683" y="1763970"/>
            <a:ext cx="3983323" cy="535151"/>
            <a:chOff x="6595683" y="1763970"/>
            <a:chExt cx="3983323" cy="535151"/>
          </a:xfrm>
        </p:grpSpPr>
        <p:sp>
          <p:nvSpPr>
            <p:cNvPr id="224" name="Oval 223">
              <a:extLst>
                <a:ext uri="{FF2B5EF4-FFF2-40B4-BE49-F238E27FC236}">
                  <a16:creationId xmlns:a16="http://schemas.microsoft.com/office/drawing/2014/main" id="{1E4DC695-53E7-E03B-A07E-35B3B8B837B4}"/>
                </a:ext>
              </a:extLst>
            </p:cNvPr>
            <p:cNvSpPr/>
            <p:nvPr/>
          </p:nvSpPr>
          <p:spPr>
            <a:xfrm>
              <a:off x="7746947" y="206935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4" name="Oval 253">
              <a:extLst>
                <a:ext uri="{FF2B5EF4-FFF2-40B4-BE49-F238E27FC236}">
                  <a16:creationId xmlns:a16="http://schemas.microsoft.com/office/drawing/2014/main" id="{C8F9C14B-4E14-BF5D-04DE-31836C80151E}"/>
                </a:ext>
              </a:extLst>
            </p:cNvPr>
            <p:cNvSpPr/>
            <p:nvPr/>
          </p:nvSpPr>
          <p:spPr>
            <a:xfrm>
              <a:off x="10423156" y="176397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6" name="Oval 255">
              <a:extLst>
                <a:ext uri="{FF2B5EF4-FFF2-40B4-BE49-F238E27FC236}">
                  <a16:creationId xmlns:a16="http://schemas.microsoft.com/office/drawing/2014/main" id="{CEA8854A-972F-2F11-4664-E85D9F859906}"/>
                </a:ext>
              </a:extLst>
            </p:cNvPr>
            <p:cNvSpPr/>
            <p:nvPr/>
          </p:nvSpPr>
          <p:spPr>
            <a:xfrm>
              <a:off x="6595683" y="210374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3" name="Oval 252">
              <a:extLst>
                <a:ext uri="{FF2B5EF4-FFF2-40B4-BE49-F238E27FC236}">
                  <a16:creationId xmlns:a16="http://schemas.microsoft.com/office/drawing/2014/main" id="{DC6C351B-591C-9D95-E25C-C1E0DD77F7DA}"/>
                </a:ext>
              </a:extLst>
            </p:cNvPr>
            <p:cNvSpPr/>
            <p:nvPr/>
          </p:nvSpPr>
          <p:spPr>
            <a:xfrm>
              <a:off x="9551229" y="215121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5" name="Oval 224">
              <a:extLst>
                <a:ext uri="{FF2B5EF4-FFF2-40B4-BE49-F238E27FC236}">
                  <a16:creationId xmlns:a16="http://schemas.microsoft.com/office/drawing/2014/main" id="{58592B6E-0187-E34D-304B-155699BA2147}"/>
                </a:ext>
              </a:extLst>
            </p:cNvPr>
            <p:cNvSpPr/>
            <p:nvPr/>
          </p:nvSpPr>
          <p:spPr>
            <a:xfrm>
              <a:off x="8754252" y="187889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325" name="Group 324">
            <a:extLst>
              <a:ext uri="{FF2B5EF4-FFF2-40B4-BE49-F238E27FC236}">
                <a16:creationId xmlns:a16="http://schemas.microsoft.com/office/drawing/2014/main" id="{6BD8F982-6F8D-5956-FCEC-1964C03D884E}"/>
              </a:ext>
            </a:extLst>
          </p:cNvPr>
          <p:cNvGrpSpPr/>
          <p:nvPr/>
        </p:nvGrpSpPr>
        <p:grpSpPr>
          <a:xfrm>
            <a:off x="11166776" y="2343402"/>
            <a:ext cx="943454" cy="369332"/>
            <a:chOff x="10601165" y="2072694"/>
            <a:chExt cx="943454" cy="369332"/>
          </a:xfrm>
        </p:grpSpPr>
        <p:sp>
          <p:nvSpPr>
            <p:cNvPr id="321" name="TextBox 320">
              <a:extLst>
                <a:ext uri="{FF2B5EF4-FFF2-40B4-BE49-F238E27FC236}">
                  <a16:creationId xmlns:a16="http://schemas.microsoft.com/office/drawing/2014/main" id="{A0EC4E74-6689-2DC0-C185-946EB7149601}"/>
                </a:ext>
              </a:extLst>
            </p:cNvPr>
            <p:cNvSpPr txBox="1"/>
            <p:nvPr/>
          </p:nvSpPr>
          <p:spPr>
            <a:xfrm>
              <a:off x="10601165" y="2072694"/>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23" name="Straight Arrow Connector 322">
              <a:extLst>
                <a:ext uri="{FF2B5EF4-FFF2-40B4-BE49-F238E27FC236}">
                  <a16:creationId xmlns:a16="http://schemas.microsoft.com/office/drawing/2014/main" id="{C24AA4DA-D5C4-94D6-1E8B-4A3F983C0771}"/>
                </a:ext>
              </a:extLst>
            </p:cNvPr>
            <p:cNvCxnSpPr>
              <a:cxnSpLocks/>
            </p:cNvCxnSpPr>
            <p:nvPr/>
          </p:nvCxnSpPr>
          <p:spPr>
            <a:xfrm>
              <a:off x="11315951" y="2272106"/>
              <a:ext cx="2286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37E973A-1614-8540-8FEB-ED377B7A97A2}"/>
              </a:ext>
            </a:extLst>
          </p:cNvPr>
          <p:cNvGrpSpPr/>
          <p:nvPr/>
        </p:nvGrpSpPr>
        <p:grpSpPr>
          <a:xfrm>
            <a:off x="6054605" y="3824538"/>
            <a:ext cx="5280097" cy="2623345"/>
            <a:chOff x="6054605" y="3824538"/>
            <a:chExt cx="5280097" cy="2623345"/>
          </a:xfrm>
        </p:grpSpPr>
        <p:cxnSp>
          <p:nvCxnSpPr>
            <p:cNvPr id="332" name="Straight Connector 331">
              <a:extLst>
                <a:ext uri="{FF2B5EF4-FFF2-40B4-BE49-F238E27FC236}">
                  <a16:creationId xmlns:a16="http://schemas.microsoft.com/office/drawing/2014/main" id="{DAA752D2-393C-418F-69BF-4AA487E46114}"/>
                </a:ext>
              </a:extLst>
            </p:cNvPr>
            <p:cNvCxnSpPr>
              <a:cxnSpLocks/>
            </p:cNvCxnSpPr>
            <p:nvPr/>
          </p:nvCxnSpPr>
          <p:spPr>
            <a:xfrm flipH="1">
              <a:off x="6698878" y="4135459"/>
              <a:ext cx="8078" cy="2301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0" name="Rectangle 319">
              <a:extLst>
                <a:ext uri="{FF2B5EF4-FFF2-40B4-BE49-F238E27FC236}">
                  <a16:creationId xmlns:a16="http://schemas.microsoft.com/office/drawing/2014/main" id="{8CFD9657-C42E-FB8F-536D-3978B3838DC7}"/>
                </a:ext>
              </a:extLst>
            </p:cNvPr>
            <p:cNvSpPr/>
            <p:nvPr/>
          </p:nvSpPr>
          <p:spPr>
            <a:xfrm>
              <a:off x="6519478" y="4975682"/>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6" name="TextBox 325">
              <a:extLst>
                <a:ext uri="{FF2B5EF4-FFF2-40B4-BE49-F238E27FC236}">
                  <a16:creationId xmlns:a16="http://schemas.microsoft.com/office/drawing/2014/main" id="{92C43D58-E361-B6BB-2297-6F1D76BC2516}"/>
                </a:ext>
              </a:extLst>
            </p:cNvPr>
            <p:cNvSpPr txBox="1"/>
            <p:nvPr/>
          </p:nvSpPr>
          <p:spPr>
            <a:xfrm>
              <a:off x="6998876" y="3824538"/>
              <a:ext cx="362695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 Amp in (PC1, amplitude)</a:t>
              </a:r>
            </a:p>
          </p:txBody>
        </p:sp>
        <p:grpSp>
          <p:nvGrpSpPr>
            <p:cNvPr id="327" name="Group 326">
              <a:extLst>
                <a:ext uri="{FF2B5EF4-FFF2-40B4-BE49-F238E27FC236}">
                  <a16:creationId xmlns:a16="http://schemas.microsoft.com/office/drawing/2014/main" id="{D2E51079-A765-EBE6-CF96-38D938752D07}"/>
                </a:ext>
              </a:extLst>
            </p:cNvPr>
            <p:cNvGrpSpPr/>
            <p:nvPr/>
          </p:nvGrpSpPr>
          <p:grpSpPr>
            <a:xfrm>
              <a:off x="8427504" y="5812359"/>
              <a:ext cx="1057055" cy="369332"/>
              <a:chOff x="10743592" y="2327318"/>
              <a:chExt cx="1057055" cy="369332"/>
            </a:xfrm>
          </p:grpSpPr>
          <p:sp>
            <p:nvSpPr>
              <p:cNvPr id="328" name="TextBox 327">
                <a:extLst>
                  <a:ext uri="{FF2B5EF4-FFF2-40B4-BE49-F238E27FC236}">
                    <a16:creationId xmlns:a16="http://schemas.microsoft.com/office/drawing/2014/main" id="{51DDF8E8-EE2B-A73F-9051-66DF786B6049}"/>
                  </a:ext>
                </a:extLst>
              </p:cNvPr>
              <p:cNvSpPr txBox="1"/>
              <p:nvPr/>
            </p:nvSpPr>
            <p:spPr>
              <a:xfrm>
                <a:off x="10743592" y="2327318"/>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PC1</a:t>
                </a:r>
              </a:p>
            </p:txBody>
          </p:sp>
          <p:cxnSp>
            <p:nvCxnSpPr>
              <p:cNvPr id="329" name="Straight Arrow Connector 328">
                <a:extLst>
                  <a:ext uri="{FF2B5EF4-FFF2-40B4-BE49-F238E27FC236}">
                    <a16:creationId xmlns:a16="http://schemas.microsoft.com/office/drawing/2014/main" id="{2607569D-B7FE-13F3-B7BE-93F41DFBC27F}"/>
                  </a:ext>
                </a:extLst>
              </p:cNvPr>
              <p:cNvCxnSpPr>
                <a:cxnSpLocks/>
              </p:cNvCxnSpPr>
              <p:nvPr/>
            </p:nvCxnSpPr>
            <p:spPr>
              <a:xfrm>
                <a:off x="11387413" y="2508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0" name="TextBox 329">
              <a:extLst>
                <a:ext uri="{FF2B5EF4-FFF2-40B4-BE49-F238E27FC236}">
                  <a16:creationId xmlns:a16="http://schemas.microsoft.com/office/drawing/2014/main" id="{9BCEBF3D-47A4-C97A-03AF-CDB932FD2EC7}"/>
                </a:ext>
              </a:extLst>
            </p:cNvPr>
            <p:cNvSpPr txBox="1"/>
            <p:nvPr/>
          </p:nvSpPr>
          <p:spPr>
            <a:xfrm>
              <a:off x="6054605" y="407810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cxnSp>
          <p:nvCxnSpPr>
            <p:cNvPr id="331" name="Straight Connector 330">
              <a:extLst>
                <a:ext uri="{FF2B5EF4-FFF2-40B4-BE49-F238E27FC236}">
                  <a16:creationId xmlns:a16="http://schemas.microsoft.com/office/drawing/2014/main" id="{F0E507C4-88AD-CD34-516E-EF6FBE68AEB4}"/>
                </a:ext>
              </a:extLst>
            </p:cNvPr>
            <p:cNvCxnSpPr>
              <a:cxnSpLocks/>
            </p:cNvCxnSpPr>
            <p:nvPr/>
          </p:nvCxnSpPr>
          <p:spPr>
            <a:xfrm flipH="1" flipV="1">
              <a:off x="6578667" y="5749866"/>
              <a:ext cx="4756035" cy="24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4" name="Oval 333">
              <a:extLst>
                <a:ext uri="{FF2B5EF4-FFF2-40B4-BE49-F238E27FC236}">
                  <a16:creationId xmlns:a16="http://schemas.microsoft.com/office/drawing/2014/main" id="{A0EEC95F-031B-27E1-D1F1-554EE11D9CE6}"/>
                </a:ext>
              </a:extLst>
            </p:cNvPr>
            <p:cNvSpPr/>
            <p:nvPr/>
          </p:nvSpPr>
          <p:spPr>
            <a:xfrm>
              <a:off x="9074594" y="525225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5" name="Oval 334">
              <a:extLst>
                <a:ext uri="{FF2B5EF4-FFF2-40B4-BE49-F238E27FC236}">
                  <a16:creationId xmlns:a16="http://schemas.microsoft.com/office/drawing/2014/main" id="{03783DD0-1ECA-5F42-4E7A-594BD0817FB4}"/>
                </a:ext>
              </a:extLst>
            </p:cNvPr>
            <p:cNvSpPr/>
            <p:nvPr/>
          </p:nvSpPr>
          <p:spPr>
            <a:xfrm>
              <a:off x="9826603" y="5260271"/>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6" name="Oval 335">
              <a:extLst>
                <a:ext uri="{FF2B5EF4-FFF2-40B4-BE49-F238E27FC236}">
                  <a16:creationId xmlns:a16="http://schemas.microsoft.com/office/drawing/2014/main" id="{E5D03708-D007-7758-30ED-8538B466911E}"/>
                </a:ext>
              </a:extLst>
            </p:cNvPr>
            <p:cNvSpPr/>
            <p:nvPr/>
          </p:nvSpPr>
          <p:spPr>
            <a:xfrm>
              <a:off x="10578612" y="5264532"/>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7" name="Oval 336">
              <a:extLst>
                <a:ext uri="{FF2B5EF4-FFF2-40B4-BE49-F238E27FC236}">
                  <a16:creationId xmlns:a16="http://schemas.microsoft.com/office/drawing/2014/main" id="{940942AE-E210-B67A-5F15-5B3AC5B26A2E}"/>
                </a:ext>
              </a:extLst>
            </p:cNvPr>
            <p:cNvSpPr/>
            <p:nvPr/>
          </p:nvSpPr>
          <p:spPr>
            <a:xfrm>
              <a:off x="8092747" y="525308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38" name="Straight Connector 337">
              <a:extLst>
                <a:ext uri="{FF2B5EF4-FFF2-40B4-BE49-F238E27FC236}">
                  <a16:creationId xmlns:a16="http://schemas.microsoft.com/office/drawing/2014/main" id="{FD707638-20C4-6012-47F1-0CEC205812D0}"/>
                </a:ext>
              </a:extLst>
            </p:cNvPr>
            <p:cNvCxnSpPr>
              <a:cxnSpLocks/>
            </p:cNvCxnSpPr>
            <p:nvPr/>
          </p:nvCxnSpPr>
          <p:spPr>
            <a:xfrm>
              <a:off x="6654831" y="5328442"/>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9" name="Oval 338">
              <a:extLst>
                <a:ext uri="{FF2B5EF4-FFF2-40B4-BE49-F238E27FC236}">
                  <a16:creationId xmlns:a16="http://schemas.microsoft.com/office/drawing/2014/main" id="{4684A473-190C-4834-14F4-E9B57C62E3EB}"/>
                </a:ext>
              </a:extLst>
            </p:cNvPr>
            <p:cNvSpPr/>
            <p:nvPr/>
          </p:nvSpPr>
          <p:spPr>
            <a:xfrm>
              <a:off x="6821082" y="525327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547743A-AFCB-6068-EAA9-2EA9A33F5DD3}"/>
              </a:ext>
            </a:extLst>
          </p:cNvPr>
          <p:cNvGrpSpPr/>
          <p:nvPr/>
        </p:nvGrpSpPr>
        <p:grpSpPr>
          <a:xfrm>
            <a:off x="5901803" y="1824761"/>
            <a:ext cx="5161895" cy="369332"/>
            <a:chOff x="5901803" y="1824761"/>
            <a:chExt cx="5161895" cy="369332"/>
          </a:xfrm>
        </p:grpSpPr>
        <p:cxnSp>
          <p:nvCxnSpPr>
            <p:cNvPr id="218" name="Straight Connector 217">
              <a:extLst>
                <a:ext uri="{FF2B5EF4-FFF2-40B4-BE49-F238E27FC236}">
                  <a16:creationId xmlns:a16="http://schemas.microsoft.com/office/drawing/2014/main" id="{393D1A14-E08F-829A-B4BE-22375CDFFC34}"/>
                </a:ext>
              </a:extLst>
            </p:cNvPr>
            <p:cNvCxnSpPr>
              <a:cxnSpLocks/>
            </p:cNvCxnSpPr>
            <p:nvPr/>
          </p:nvCxnSpPr>
          <p:spPr>
            <a:xfrm flipV="1">
              <a:off x="6612733" y="2021863"/>
              <a:ext cx="4450965" cy="1281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D87F2A59-F031-DE92-511B-88BBE0F27631}"/>
                </a:ext>
              </a:extLst>
            </p:cNvPr>
            <p:cNvSpPr txBox="1"/>
            <p:nvPr/>
          </p:nvSpPr>
          <p:spPr>
            <a:xfrm>
              <a:off x="5901803" y="1824761"/>
              <a:ext cx="655949" cy="369332"/>
            </a:xfrm>
            <a:prstGeom prst="rect">
              <a:avLst/>
            </a:prstGeom>
            <a:solidFill>
              <a:schemeClr val="bg1"/>
            </a:solidFill>
          </p:spPr>
          <p:txBody>
            <a:bodyPr wrap="none" rtlCol="0">
              <a:spAutoFit/>
            </a:bodyPr>
            <a:lstStyle/>
            <a:p>
              <a:r>
                <a:rPr lang="en-US" dirty="0">
                  <a:solidFill>
                    <a:srgbClr val="FF0000"/>
                  </a:solidFill>
                </a:rPr>
                <a:t>A = 1</a:t>
              </a:r>
            </a:p>
          </p:txBody>
        </p:sp>
      </p:grpSp>
      <p:grpSp>
        <p:nvGrpSpPr>
          <p:cNvPr id="26" name="Group 25">
            <a:extLst>
              <a:ext uri="{FF2B5EF4-FFF2-40B4-BE49-F238E27FC236}">
                <a16:creationId xmlns:a16="http://schemas.microsoft.com/office/drawing/2014/main" id="{5E5E14A5-34A7-3F35-44E2-F873F5ED99AC}"/>
              </a:ext>
            </a:extLst>
          </p:cNvPr>
          <p:cNvGrpSpPr/>
          <p:nvPr/>
        </p:nvGrpSpPr>
        <p:grpSpPr>
          <a:xfrm>
            <a:off x="89985" y="3753548"/>
            <a:ext cx="4749675" cy="2713663"/>
            <a:chOff x="89985" y="3753548"/>
            <a:chExt cx="4749675" cy="2713663"/>
          </a:xfrm>
        </p:grpSpPr>
        <p:grpSp>
          <p:nvGrpSpPr>
            <p:cNvPr id="344" name="Group 343">
              <a:extLst>
                <a:ext uri="{FF2B5EF4-FFF2-40B4-BE49-F238E27FC236}">
                  <a16:creationId xmlns:a16="http://schemas.microsoft.com/office/drawing/2014/main" id="{B2811094-39BD-0E95-655E-82DC9602B145}"/>
                </a:ext>
              </a:extLst>
            </p:cNvPr>
            <p:cNvGrpSpPr/>
            <p:nvPr/>
          </p:nvGrpSpPr>
          <p:grpSpPr>
            <a:xfrm>
              <a:off x="89985" y="4154787"/>
              <a:ext cx="4749675" cy="2312424"/>
              <a:chOff x="5578247" y="4433583"/>
              <a:chExt cx="4749675" cy="2312424"/>
            </a:xfrm>
          </p:grpSpPr>
          <p:sp>
            <p:nvSpPr>
              <p:cNvPr id="345" name="Rectangle 344">
                <a:extLst>
                  <a:ext uri="{FF2B5EF4-FFF2-40B4-BE49-F238E27FC236}">
                    <a16:creationId xmlns:a16="http://schemas.microsoft.com/office/drawing/2014/main" id="{8E58F21B-6C52-13B6-C135-4C22817FD5A0}"/>
                  </a:ext>
                </a:extLst>
              </p:cNvPr>
              <p:cNvSpPr/>
              <p:nvPr/>
            </p:nvSpPr>
            <p:spPr>
              <a:xfrm>
                <a:off x="5578247" y="5273806"/>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47" name="Group 346">
                <a:extLst>
                  <a:ext uri="{FF2B5EF4-FFF2-40B4-BE49-F238E27FC236}">
                    <a16:creationId xmlns:a16="http://schemas.microsoft.com/office/drawing/2014/main" id="{5976D04B-CD36-F964-7F81-54D69219E29F}"/>
                  </a:ext>
                </a:extLst>
              </p:cNvPr>
              <p:cNvGrpSpPr/>
              <p:nvPr/>
            </p:nvGrpSpPr>
            <p:grpSpPr>
              <a:xfrm>
                <a:off x="7635637" y="6047990"/>
                <a:ext cx="1318304" cy="369332"/>
                <a:chOff x="10584649" y="2009997"/>
                <a:chExt cx="1318304" cy="369332"/>
              </a:xfrm>
            </p:grpSpPr>
            <p:sp>
              <p:nvSpPr>
                <p:cNvPr id="357" name="TextBox 356">
                  <a:extLst>
                    <a:ext uri="{FF2B5EF4-FFF2-40B4-BE49-F238E27FC236}">
                      <a16:creationId xmlns:a16="http://schemas.microsoft.com/office/drawing/2014/main" id="{D0FB6787-446C-12EC-290F-3F469B748072}"/>
                    </a:ext>
                  </a:extLst>
                </p:cNvPr>
                <p:cNvSpPr txBox="1"/>
                <p:nvPr/>
              </p:nvSpPr>
              <p:spPr>
                <a:xfrm>
                  <a:off x="10584649" y="2009997"/>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58" name="Straight Arrow Connector 357">
                  <a:extLst>
                    <a:ext uri="{FF2B5EF4-FFF2-40B4-BE49-F238E27FC236}">
                      <a16:creationId xmlns:a16="http://schemas.microsoft.com/office/drawing/2014/main" id="{5E71EEEB-EE5E-B060-704C-FEDCB93C25A5}"/>
                    </a:ext>
                  </a:extLst>
                </p:cNvPr>
                <p:cNvCxnSpPr>
                  <a:cxnSpLocks/>
                </p:cNvCxnSpPr>
                <p:nvPr/>
              </p:nvCxnSpPr>
              <p:spPr>
                <a:xfrm>
                  <a:off x="11489719" y="2186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9" name="Straight Connector 348">
                <a:extLst>
                  <a:ext uri="{FF2B5EF4-FFF2-40B4-BE49-F238E27FC236}">
                    <a16:creationId xmlns:a16="http://schemas.microsoft.com/office/drawing/2014/main" id="{E32F3EF4-085E-8054-48F0-62F7671A419A}"/>
                  </a:ext>
                </a:extLst>
              </p:cNvPr>
              <p:cNvCxnSpPr>
                <a:cxnSpLocks/>
              </p:cNvCxnSpPr>
              <p:nvPr/>
            </p:nvCxnSpPr>
            <p:spPr>
              <a:xfrm flipH="1">
                <a:off x="5782579" y="6047990"/>
                <a:ext cx="4545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A105B30-28C9-A381-5844-49686738B035}"/>
                  </a:ext>
                </a:extLst>
              </p:cNvPr>
              <p:cNvCxnSpPr>
                <a:cxnSpLocks/>
              </p:cNvCxnSpPr>
              <p:nvPr/>
            </p:nvCxnSpPr>
            <p:spPr>
              <a:xfrm flipH="1">
                <a:off x="5898905" y="4433583"/>
                <a:ext cx="11963" cy="1698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1" name="Oval 350">
                <a:extLst>
                  <a:ext uri="{FF2B5EF4-FFF2-40B4-BE49-F238E27FC236}">
                    <a16:creationId xmlns:a16="http://schemas.microsoft.com/office/drawing/2014/main" id="{140E8217-C1BA-59EF-22E7-7AE885E77D60}"/>
                  </a:ext>
                </a:extLst>
              </p:cNvPr>
              <p:cNvSpPr/>
              <p:nvPr/>
            </p:nvSpPr>
            <p:spPr>
              <a:xfrm>
                <a:off x="8278506" y="553767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2" name="Oval 351">
                <a:extLst>
                  <a:ext uri="{FF2B5EF4-FFF2-40B4-BE49-F238E27FC236}">
                    <a16:creationId xmlns:a16="http://schemas.microsoft.com/office/drawing/2014/main" id="{E7ABC35D-73B3-5D42-E77D-434AAD85D8AD}"/>
                  </a:ext>
                </a:extLst>
              </p:cNvPr>
              <p:cNvSpPr/>
              <p:nvPr/>
            </p:nvSpPr>
            <p:spPr>
              <a:xfrm>
                <a:off x="9030515" y="619974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3" name="Oval 352">
                <a:extLst>
                  <a:ext uri="{FF2B5EF4-FFF2-40B4-BE49-F238E27FC236}">
                    <a16:creationId xmlns:a16="http://schemas.microsoft.com/office/drawing/2014/main" id="{CE7C353E-413F-0652-47C0-1EABA5C02598}"/>
                  </a:ext>
                </a:extLst>
              </p:cNvPr>
              <p:cNvSpPr/>
              <p:nvPr/>
            </p:nvSpPr>
            <p:spPr>
              <a:xfrm>
                <a:off x="9763784" y="539428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4" name="Oval 353">
                <a:extLst>
                  <a:ext uri="{FF2B5EF4-FFF2-40B4-BE49-F238E27FC236}">
                    <a16:creationId xmlns:a16="http://schemas.microsoft.com/office/drawing/2014/main" id="{7DCA527A-5326-8589-BEDA-ED4ECD6C53C7}"/>
                  </a:ext>
                </a:extLst>
              </p:cNvPr>
              <p:cNvSpPr/>
              <p:nvPr/>
            </p:nvSpPr>
            <p:spPr>
              <a:xfrm>
                <a:off x="7296659" y="608481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6" name="Oval 355">
                <a:extLst>
                  <a:ext uri="{FF2B5EF4-FFF2-40B4-BE49-F238E27FC236}">
                    <a16:creationId xmlns:a16="http://schemas.microsoft.com/office/drawing/2014/main" id="{3838C4EE-469C-BFB7-C7EE-A2E57702DFA8}"/>
                  </a:ext>
                </a:extLst>
              </p:cNvPr>
              <p:cNvSpPr/>
              <p:nvPr/>
            </p:nvSpPr>
            <p:spPr>
              <a:xfrm>
                <a:off x="6024994" y="613228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8" name="TextBox 347">
                <a:extLst>
                  <a:ext uri="{FF2B5EF4-FFF2-40B4-BE49-F238E27FC236}">
                    <a16:creationId xmlns:a16="http://schemas.microsoft.com/office/drawing/2014/main" id="{F3CDB77E-144A-BD5C-226A-BD7A1AFD3B7E}"/>
                  </a:ext>
                </a:extLst>
              </p:cNvPr>
              <p:cNvSpPr txBox="1"/>
              <p:nvPr/>
            </p:nvSpPr>
            <p:spPr>
              <a:xfrm>
                <a:off x="5587702" y="4662778"/>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sp>
          <p:nvSpPr>
            <p:cNvPr id="423" name="TextBox 422">
              <a:extLst>
                <a:ext uri="{FF2B5EF4-FFF2-40B4-BE49-F238E27FC236}">
                  <a16:creationId xmlns:a16="http://schemas.microsoft.com/office/drawing/2014/main" id="{65C16784-390C-35CE-ED76-81C6E31774D5}"/>
                </a:ext>
              </a:extLst>
            </p:cNvPr>
            <p:cNvSpPr txBox="1"/>
            <p:nvPr/>
          </p:nvSpPr>
          <p:spPr>
            <a:xfrm>
              <a:off x="324003" y="3753548"/>
              <a:ext cx="3578095"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c)    Amp  - &lt;A&gt;  vs Offset </a:t>
              </a:r>
            </a:p>
          </p:txBody>
        </p:sp>
        <p:sp>
          <p:nvSpPr>
            <p:cNvPr id="451" name="TextBox 450">
              <a:extLst>
                <a:ext uri="{FF2B5EF4-FFF2-40B4-BE49-F238E27FC236}">
                  <a16:creationId xmlns:a16="http://schemas.microsoft.com/office/drawing/2014/main" id="{7D94AD56-5512-DA86-BE8E-DF4C58799F04}"/>
                </a:ext>
              </a:extLst>
            </p:cNvPr>
            <p:cNvSpPr txBox="1"/>
            <p:nvPr/>
          </p:nvSpPr>
          <p:spPr>
            <a:xfrm>
              <a:off x="950025" y="4615624"/>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grpSp>
      <p:grpSp>
        <p:nvGrpSpPr>
          <p:cNvPr id="25" name="Group 24">
            <a:extLst>
              <a:ext uri="{FF2B5EF4-FFF2-40B4-BE49-F238E27FC236}">
                <a16:creationId xmlns:a16="http://schemas.microsoft.com/office/drawing/2014/main" id="{8806F66D-30D8-C43C-B75B-14F1C4B7BAFB}"/>
              </a:ext>
            </a:extLst>
          </p:cNvPr>
          <p:cNvGrpSpPr/>
          <p:nvPr/>
        </p:nvGrpSpPr>
        <p:grpSpPr>
          <a:xfrm>
            <a:off x="386378" y="5398860"/>
            <a:ext cx="4872410" cy="369332"/>
            <a:chOff x="476031" y="5399862"/>
            <a:chExt cx="4872410" cy="369332"/>
          </a:xfrm>
        </p:grpSpPr>
        <p:cxnSp>
          <p:nvCxnSpPr>
            <p:cNvPr id="20" name="Straight Connector 19">
              <a:extLst>
                <a:ext uri="{FF2B5EF4-FFF2-40B4-BE49-F238E27FC236}">
                  <a16:creationId xmlns:a16="http://schemas.microsoft.com/office/drawing/2014/main" id="{E6BD8AF6-0C92-A90B-EA17-5FA93D81937D}"/>
                </a:ext>
              </a:extLst>
            </p:cNvPr>
            <p:cNvCxnSpPr>
              <a:cxnSpLocks/>
            </p:cNvCxnSpPr>
            <p:nvPr/>
          </p:nvCxnSpPr>
          <p:spPr>
            <a:xfrm>
              <a:off x="476031" y="5703279"/>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B572A2-C4A7-6106-8C15-194ACE90964E}"/>
                </a:ext>
              </a:extLst>
            </p:cNvPr>
            <p:cNvSpPr txBox="1"/>
            <p:nvPr/>
          </p:nvSpPr>
          <p:spPr>
            <a:xfrm>
              <a:off x="4692492" y="5399862"/>
              <a:ext cx="655949" cy="369332"/>
            </a:xfrm>
            <a:prstGeom prst="rect">
              <a:avLst/>
            </a:prstGeom>
            <a:noFill/>
          </p:spPr>
          <p:txBody>
            <a:bodyPr wrap="none" rtlCol="0">
              <a:spAutoFit/>
            </a:bodyPr>
            <a:lstStyle/>
            <a:p>
              <a:r>
                <a:rPr lang="en-US" dirty="0">
                  <a:solidFill>
                    <a:srgbClr val="FF0000"/>
                  </a:solidFill>
                </a:rPr>
                <a:t>A = 0</a:t>
              </a:r>
            </a:p>
          </p:txBody>
        </p:sp>
      </p:grpSp>
      <p:pic>
        <p:nvPicPr>
          <p:cNvPr id="5" name="Picture 4">
            <a:extLst>
              <a:ext uri="{FF2B5EF4-FFF2-40B4-BE49-F238E27FC236}">
                <a16:creationId xmlns:a16="http://schemas.microsoft.com/office/drawing/2014/main" id="{58E80F6D-ED86-E94F-F6CB-A23CC93298C9}"/>
              </a:ext>
            </a:extLst>
          </p:cNvPr>
          <p:cNvPicPr>
            <a:picLocks noChangeAspect="1"/>
          </p:cNvPicPr>
          <p:nvPr/>
        </p:nvPicPr>
        <p:blipFill>
          <a:blip r:embed="rId4"/>
          <a:stretch>
            <a:fillRect/>
          </a:stretch>
        </p:blipFill>
        <p:spPr>
          <a:xfrm>
            <a:off x="3679690" y="6966574"/>
            <a:ext cx="6023689" cy="3907268"/>
          </a:xfrm>
          <a:prstGeom prst="rect">
            <a:avLst/>
          </a:prstGeom>
        </p:spPr>
      </p:pic>
      <p:pic>
        <p:nvPicPr>
          <p:cNvPr id="47" name="Picture 46">
            <a:extLst>
              <a:ext uri="{FF2B5EF4-FFF2-40B4-BE49-F238E27FC236}">
                <a16:creationId xmlns:a16="http://schemas.microsoft.com/office/drawing/2014/main" id="{AC31B21B-7609-E77E-1FA5-3C390A149F48}"/>
              </a:ext>
            </a:extLst>
          </p:cNvPr>
          <p:cNvPicPr>
            <a:picLocks noChangeAspect="1"/>
          </p:cNvPicPr>
          <p:nvPr/>
        </p:nvPicPr>
        <p:blipFill>
          <a:blip r:embed="rId5"/>
          <a:stretch>
            <a:fillRect/>
          </a:stretch>
        </p:blipFill>
        <p:spPr>
          <a:xfrm>
            <a:off x="5817163" y="3760035"/>
            <a:ext cx="6293067" cy="3507950"/>
          </a:xfrm>
          <a:prstGeom prst="rect">
            <a:avLst/>
          </a:prstGeom>
        </p:spPr>
      </p:pic>
    </p:spTree>
    <p:extLst>
      <p:ext uri="{BB962C8B-B14F-4D97-AF65-F5344CB8AC3E}">
        <p14:creationId xmlns:p14="http://schemas.microsoft.com/office/powerpoint/2010/main" val="26844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7917" y="7478680"/>
            <a:ext cx="4010021" cy="1121223"/>
          </a:xfrm>
          <a:prstGeom prst="rect">
            <a:avLst/>
          </a:prstGeom>
        </p:spPr>
      </p:pic>
      <p:sp>
        <p:nvSpPr>
          <p:cNvPr id="8" name="TextBox 7">
            <a:extLst>
              <a:ext uri="{FF2B5EF4-FFF2-40B4-BE49-F238E27FC236}">
                <a16:creationId xmlns:a16="http://schemas.microsoft.com/office/drawing/2014/main" id="{B14378C6-20F5-6A49-6F7D-2D500993EE49}"/>
              </a:ext>
            </a:extLst>
          </p:cNvPr>
          <p:cNvSpPr txBox="1"/>
          <p:nvPr/>
        </p:nvSpPr>
        <p:spPr>
          <a:xfrm>
            <a:off x="3147661" y="-69161"/>
            <a:ext cx="6315640"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Denoising Seismic Traces (cont.)</a:t>
            </a:r>
          </a:p>
        </p:txBody>
      </p:sp>
      <p:cxnSp>
        <p:nvCxnSpPr>
          <p:cNvPr id="315" name="Straight Connector 314">
            <a:extLst>
              <a:ext uri="{FF2B5EF4-FFF2-40B4-BE49-F238E27FC236}">
                <a16:creationId xmlns:a16="http://schemas.microsoft.com/office/drawing/2014/main" id="{53626E1C-4EDC-E59C-0B83-6ACD9FA15602}"/>
              </a:ext>
            </a:extLst>
          </p:cNvPr>
          <p:cNvCxnSpPr>
            <a:cxnSpLocks/>
          </p:cNvCxnSpPr>
          <p:nvPr/>
        </p:nvCxnSpPr>
        <p:spPr>
          <a:xfrm flipH="1">
            <a:off x="375305" y="2421904"/>
            <a:ext cx="5966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B0C7CD83-5697-55AA-9DE4-3267773E4ABD}"/>
              </a:ext>
            </a:extLst>
          </p:cNvPr>
          <p:cNvGrpSpPr/>
          <p:nvPr/>
        </p:nvGrpSpPr>
        <p:grpSpPr>
          <a:xfrm>
            <a:off x="120463" y="2843754"/>
            <a:ext cx="1406839" cy="644270"/>
            <a:chOff x="5467242" y="6267943"/>
            <a:chExt cx="1406839" cy="644270"/>
          </a:xfrm>
        </p:grpSpPr>
        <p:sp>
          <p:nvSpPr>
            <p:cNvPr id="162" name="TextBox 161">
              <a:extLst>
                <a:ext uri="{FF2B5EF4-FFF2-40B4-BE49-F238E27FC236}">
                  <a16:creationId xmlns:a16="http://schemas.microsoft.com/office/drawing/2014/main" id="{29EDD73D-53D4-55EF-5A09-B6BA0388A11F}"/>
                </a:ext>
              </a:extLst>
            </p:cNvPr>
            <p:cNvSpPr txBox="1"/>
            <p:nvPr/>
          </p:nvSpPr>
          <p:spPr>
            <a:xfrm>
              <a:off x="5467242" y="6267943"/>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166" name="Straight Arrow Connector 165">
              <a:extLst>
                <a:ext uri="{FF2B5EF4-FFF2-40B4-BE49-F238E27FC236}">
                  <a16:creationId xmlns:a16="http://schemas.microsoft.com/office/drawing/2014/main" id="{7DDAAC57-EEB4-952A-B2C7-D0DA758F63A8}"/>
                </a:ext>
              </a:extLst>
            </p:cNvPr>
            <p:cNvCxnSpPr>
              <a:cxnSpLocks/>
            </p:cNvCxnSpPr>
            <p:nvPr/>
          </p:nvCxnSpPr>
          <p:spPr>
            <a:xfrm>
              <a:off x="6064473" y="6567997"/>
              <a:ext cx="809608" cy="344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2" name="TextBox 231">
            <a:extLst>
              <a:ext uri="{FF2B5EF4-FFF2-40B4-BE49-F238E27FC236}">
                <a16:creationId xmlns:a16="http://schemas.microsoft.com/office/drawing/2014/main" id="{DC2E0A36-74F4-EE6C-4253-73B28B014686}"/>
              </a:ext>
            </a:extLst>
          </p:cNvPr>
          <p:cNvSpPr txBox="1"/>
          <p:nvPr/>
        </p:nvSpPr>
        <p:spPr>
          <a:xfrm>
            <a:off x="360146" y="610263"/>
            <a:ext cx="553068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 Denoised Seismograms in (PC1, time, amplitude)</a:t>
            </a:r>
          </a:p>
        </p:txBody>
      </p:sp>
      <p:cxnSp>
        <p:nvCxnSpPr>
          <p:cNvPr id="316" name="Straight Connector 315">
            <a:extLst>
              <a:ext uri="{FF2B5EF4-FFF2-40B4-BE49-F238E27FC236}">
                <a16:creationId xmlns:a16="http://schemas.microsoft.com/office/drawing/2014/main" id="{13DFFC9A-4007-47A1-7542-5C483F9373EA}"/>
              </a:ext>
            </a:extLst>
          </p:cNvPr>
          <p:cNvCxnSpPr>
            <a:cxnSpLocks/>
          </p:cNvCxnSpPr>
          <p:nvPr/>
        </p:nvCxnSpPr>
        <p:spPr>
          <a:xfrm>
            <a:off x="491631" y="1341604"/>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C2009C0-6276-43C9-FC45-1920D2A0DD99}"/>
              </a:ext>
            </a:extLst>
          </p:cNvPr>
          <p:cNvGrpSpPr/>
          <p:nvPr/>
        </p:nvGrpSpPr>
        <p:grpSpPr>
          <a:xfrm>
            <a:off x="859326" y="1419628"/>
            <a:ext cx="4509260" cy="1472201"/>
            <a:chOff x="6558301" y="1227344"/>
            <a:chExt cx="4509260" cy="1472201"/>
          </a:xfrm>
        </p:grpSpPr>
        <p:sp>
          <p:nvSpPr>
            <p:cNvPr id="169" name="Rectangle 168">
              <a:extLst>
                <a:ext uri="{FF2B5EF4-FFF2-40B4-BE49-F238E27FC236}">
                  <a16:creationId xmlns:a16="http://schemas.microsoft.com/office/drawing/2014/main" id="{46647044-147C-C964-A042-F8C95663E4B8}"/>
                </a:ext>
              </a:extLst>
            </p:cNvPr>
            <p:cNvSpPr/>
            <p:nvPr/>
          </p:nvSpPr>
          <p:spPr>
            <a:xfrm>
              <a:off x="6558301" y="1227344"/>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7" name="TextBox 316">
              <a:extLst>
                <a:ext uri="{FF2B5EF4-FFF2-40B4-BE49-F238E27FC236}">
                  <a16:creationId xmlns:a16="http://schemas.microsoft.com/office/drawing/2014/main" id="{906F9BED-7CFD-5C4A-52DF-7A0534504D94}"/>
                </a:ext>
              </a:extLst>
            </p:cNvPr>
            <p:cNvSpPr txBox="1"/>
            <p:nvPr/>
          </p:nvSpPr>
          <p:spPr>
            <a:xfrm>
              <a:off x="7281593" y="1259078"/>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grpSp>
      <p:cxnSp>
        <p:nvCxnSpPr>
          <p:cNvPr id="323" name="Straight Arrow Connector 322">
            <a:extLst>
              <a:ext uri="{FF2B5EF4-FFF2-40B4-BE49-F238E27FC236}">
                <a16:creationId xmlns:a16="http://schemas.microsoft.com/office/drawing/2014/main" id="{C24AA4DA-D5C4-94D6-1E8B-4A3F983C0771}"/>
              </a:ext>
            </a:extLst>
          </p:cNvPr>
          <p:cNvCxnSpPr>
            <a:cxnSpLocks/>
          </p:cNvCxnSpPr>
          <p:nvPr/>
        </p:nvCxnSpPr>
        <p:spPr>
          <a:xfrm>
            <a:off x="5990588" y="2318979"/>
            <a:ext cx="2286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47743A-AFCB-6068-EAA9-2EA9A33F5DD3}"/>
              </a:ext>
            </a:extLst>
          </p:cNvPr>
          <p:cNvGrpSpPr/>
          <p:nvPr/>
        </p:nvGrpSpPr>
        <p:grpSpPr>
          <a:xfrm>
            <a:off x="190349" y="1869905"/>
            <a:ext cx="5161895" cy="369332"/>
            <a:chOff x="5901803" y="1824761"/>
            <a:chExt cx="5161895" cy="369332"/>
          </a:xfrm>
        </p:grpSpPr>
        <p:cxnSp>
          <p:nvCxnSpPr>
            <p:cNvPr id="218" name="Straight Connector 217">
              <a:extLst>
                <a:ext uri="{FF2B5EF4-FFF2-40B4-BE49-F238E27FC236}">
                  <a16:creationId xmlns:a16="http://schemas.microsoft.com/office/drawing/2014/main" id="{393D1A14-E08F-829A-B4BE-22375CDFFC34}"/>
                </a:ext>
              </a:extLst>
            </p:cNvPr>
            <p:cNvCxnSpPr>
              <a:cxnSpLocks/>
            </p:cNvCxnSpPr>
            <p:nvPr/>
          </p:nvCxnSpPr>
          <p:spPr>
            <a:xfrm flipV="1">
              <a:off x="6612733" y="2021863"/>
              <a:ext cx="4450965" cy="1281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D87F2A59-F031-DE92-511B-88BBE0F27631}"/>
                </a:ext>
              </a:extLst>
            </p:cNvPr>
            <p:cNvSpPr txBox="1"/>
            <p:nvPr/>
          </p:nvSpPr>
          <p:spPr>
            <a:xfrm>
              <a:off x="5901803" y="1824761"/>
              <a:ext cx="655949" cy="369332"/>
            </a:xfrm>
            <a:prstGeom prst="rect">
              <a:avLst/>
            </a:prstGeom>
            <a:solidFill>
              <a:schemeClr val="bg1"/>
            </a:solidFill>
          </p:spPr>
          <p:txBody>
            <a:bodyPr wrap="none" rtlCol="0">
              <a:spAutoFit/>
            </a:bodyPr>
            <a:lstStyle/>
            <a:p>
              <a:r>
                <a:rPr lang="en-US" dirty="0">
                  <a:solidFill>
                    <a:srgbClr val="FF0000"/>
                  </a:solidFill>
                </a:rPr>
                <a:t>A = 1</a:t>
              </a:r>
            </a:p>
          </p:txBody>
        </p:sp>
      </p:grpSp>
      <p:grpSp>
        <p:nvGrpSpPr>
          <p:cNvPr id="61" name="Group 60">
            <a:extLst>
              <a:ext uri="{FF2B5EF4-FFF2-40B4-BE49-F238E27FC236}">
                <a16:creationId xmlns:a16="http://schemas.microsoft.com/office/drawing/2014/main" id="{7AFB405A-1D16-DDFA-C3A7-5C1B6E46A0D0}"/>
              </a:ext>
            </a:extLst>
          </p:cNvPr>
          <p:cNvGrpSpPr/>
          <p:nvPr/>
        </p:nvGrpSpPr>
        <p:grpSpPr>
          <a:xfrm>
            <a:off x="4537227" y="1942658"/>
            <a:ext cx="2365469" cy="1625736"/>
            <a:chOff x="7911053" y="894540"/>
            <a:chExt cx="2365469" cy="1625736"/>
          </a:xfrm>
        </p:grpSpPr>
        <p:grpSp>
          <p:nvGrpSpPr>
            <p:cNvPr id="44" name="Group 43">
              <a:extLst>
                <a:ext uri="{FF2B5EF4-FFF2-40B4-BE49-F238E27FC236}">
                  <a16:creationId xmlns:a16="http://schemas.microsoft.com/office/drawing/2014/main" id="{93BCBCB9-5F39-AAAC-4D93-B42DB310273B}"/>
                </a:ext>
              </a:extLst>
            </p:cNvPr>
            <p:cNvGrpSpPr/>
            <p:nvPr/>
          </p:nvGrpSpPr>
          <p:grpSpPr>
            <a:xfrm>
              <a:off x="7911053" y="988097"/>
              <a:ext cx="2365469" cy="1532179"/>
              <a:chOff x="945927" y="3684398"/>
              <a:chExt cx="2365469" cy="1532179"/>
            </a:xfrm>
          </p:grpSpPr>
          <p:grpSp>
            <p:nvGrpSpPr>
              <p:cNvPr id="45" name="Group 44">
                <a:extLst>
                  <a:ext uri="{FF2B5EF4-FFF2-40B4-BE49-F238E27FC236}">
                    <a16:creationId xmlns:a16="http://schemas.microsoft.com/office/drawing/2014/main" id="{B33BAEDE-4C0B-B2B9-4FB5-60395E69D713}"/>
                  </a:ext>
                </a:extLst>
              </p:cNvPr>
              <p:cNvGrpSpPr/>
              <p:nvPr/>
            </p:nvGrpSpPr>
            <p:grpSpPr>
              <a:xfrm>
                <a:off x="1097632" y="3684398"/>
                <a:ext cx="1993692" cy="1394706"/>
                <a:chOff x="5021705" y="2579579"/>
                <a:chExt cx="1993692" cy="1354851"/>
              </a:xfrm>
            </p:grpSpPr>
            <p:sp>
              <p:nvSpPr>
                <p:cNvPr id="51" name="Freeform: Shape 50">
                  <a:extLst>
                    <a:ext uri="{FF2B5EF4-FFF2-40B4-BE49-F238E27FC236}">
                      <a16:creationId xmlns:a16="http://schemas.microsoft.com/office/drawing/2014/main" id="{877E81F3-C5F3-597C-08EC-87FC4A46871C}"/>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2" name="Freeform: Shape 51">
                  <a:extLst>
                    <a:ext uri="{FF2B5EF4-FFF2-40B4-BE49-F238E27FC236}">
                      <a16:creationId xmlns:a16="http://schemas.microsoft.com/office/drawing/2014/main" id="{E5FD7B3E-C592-C058-5BE7-DDF25BDB41B0}"/>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id="{936ED96F-89A6-7E5A-145D-FAB03B85DC0C}"/>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Freeform: Shape 53">
                  <a:extLst>
                    <a:ext uri="{FF2B5EF4-FFF2-40B4-BE49-F238E27FC236}">
                      <a16:creationId xmlns:a16="http://schemas.microsoft.com/office/drawing/2014/main" id="{7E1957D1-B95E-3D86-E757-4232F057F19A}"/>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6" name="Freeform: Shape 55">
                  <a:extLst>
                    <a:ext uri="{FF2B5EF4-FFF2-40B4-BE49-F238E27FC236}">
                      <a16:creationId xmlns:a16="http://schemas.microsoft.com/office/drawing/2014/main" id="{757A5CD1-B50D-C3D0-9713-0A911382F766}"/>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 name="Freeform: Shape 56">
                  <a:extLst>
                    <a:ext uri="{FF2B5EF4-FFF2-40B4-BE49-F238E27FC236}">
                      <a16:creationId xmlns:a16="http://schemas.microsoft.com/office/drawing/2014/main" id="{40BE38EF-D7DE-0105-2344-B436D9F6BAAF}"/>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6" name="Freeform: Shape 45">
                <a:extLst>
                  <a:ext uri="{FF2B5EF4-FFF2-40B4-BE49-F238E27FC236}">
                    <a16:creationId xmlns:a16="http://schemas.microsoft.com/office/drawing/2014/main" id="{1263BA8B-2EFC-2AAC-5280-AC2A775642A0}"/>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7F2DBA3-661C-F797-58B0-916CCC726364}"/>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E4DDDD5-F641-8A4C-763C-A5787CD64241}"/>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FFEE294-761C-7540-662A-5C5E16D4B3F6}"/>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8B7AD4E7-96B4-7F8F-44E7-C4B28B655FC5}"/>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Oval 57">
              <a:extLst>
                <a:ext uri="{FF2B5EF4-FFF2-40B4-BE49-F238E27FC236}">
                  <a16:creationId xmlns:a16="http://schemas.microsoft.com/office/drawing/2014/main" id="{5DA83CBE-1483-1A74-84E2-54A4E94E2F61}"/>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7C69CBF-5952-075F-C1E1-488D98A55CD8}"/>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7A2A3CB-2B0B-D476-95B9-9336568ACB4F}"/>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62" name="Group 61">
            <a:extLst>
              <a:ext uri="{FF2B5EF4-FFF2-40B4-BE49-F238E27FC236}">
                <a16:creationId xmlns:a16="http://schemas.microsoft.com/office/drawing/2014/main" id="{56AF545D-180E-C2FD-2253-7578532D57DE}"/>
              </a:ext>
            </a:extLst>
          </p:cNvPr>
          <p:cNvGrpSpPr/>
          <p:nvPr/>
        </p:nvGrpSpPr>
        <p:grpSpPr>
          <a:xfrm>
            <a:off x="3655003" y="1943499"/>
            <a:ext cx="2365469" cy="1625736"/>
            <a:chOff x="7911053" y="894540"/>
            <a:chExt cx="2365469" cy="1625736"/>
          </a:xfrm>
        </p:grpSpPr>
        <p:grpSp>
          <p:nvGrpSpPr>
            <p:cNvPr id="63" name="Group 62">
              <a:extLst>
                <a:ext uri="{FF2B5EF4-FFF2-40B4-BE49-F238E27FC236}">
                  <a16:creationId xmlns:a16="http://schemas.microsoft.com/office/drawing/2014/main" id="{EF6DF234-EF79-150B-E522-58E4E2EE18EB}"/>
                </a:ext>
              </a:extLst>
            </p:cNvPr>
            <p:cNvGrpSpPr/>
            <p:nvPr/>
          </p:nvGrpSpPr>
          <p:grpSpPr>
            <a:xfrm>
              <a:off x="7911053" y="988097"/>
              <a:ext cx="2365469" cy="1532179"/>
              <a:chOff x="945927" y="3684398"/>
              <a:chExt cx="2365469" cy="1532179"/>
            </a:xfrm>
          </p:grpSpPr>
          <p:grpSp>
            <p:nvGrpSpPr>
              <p:cNvPr id="453" name="Group 452">
                <a:extLst>
                  <a:ext uri="{FF2B5EF4-FFF2-40B4-BE49-F238E27FC236}">
                    <a16:creationId xmlns:a16="http://schemas.microsoft.com/office/drawing/2014/main" id="{2DE9AE04-ADE2-FD1A-85D0-D72303C8A68C}"/>
                  </a:ext>
                </a:extLst>
              </p:cNvPr>
              <p:cNvGrpSpPr/>
              <p:nvPr/>
            </p:nvGrpSpPr>
            <p:grpSpPr>
              <a:xfrm>
                <a:off x="1097632" y="3684398"/>
                <a:ext cx="1993692" cy="1394706"/>
                <a:chOff x="5021705" y="2579579"/>
                <a:chExt cx="1993692" cy="1354851"/>
              </a:xfrm>
            </p:grpSpPr>
            <p:sp>
              <p:nvSpPr>
                <p:cNvPr id="459" name="Freeform: Shape 458">
                  <a:extLst>
                    <a:ext uri="{FF2B5EF4-FFF2-40B4-BE49-F238E27FC236}">
                      <a16:creationId xmlns:a16="http://schemas.microsoft.com/office/drawing/2014/main" id="{DA226B45-4923-AA5D-C03D-0959730CA1C6}"/>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0" name="Freeform: Shape 459">
                  <a:extLst>
                    <a:ext uri="{FF2B5EF4-FFF2-40B4-BE49-F238E27FC236}">
                      <a16:creationId xmlns:a16="http://schemas.microsoft.com/office/drawing/2014/main" id="{02A5E8C7-E445-1811-FA15-0E10937A0EB2}"/>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1" name="Freeform: Shape 460">
                  <a:extLst>
                    <a:ext uri="{FF2B5EF4-FFF2-40B4-BE49-F238E27FC236}">
                      <a16:creationId xmlns:a16="http://schemas.microsoft.com/office/drawing/2014/main" id="{6C7D225B-BADA-A888-C56E-5CEC05C8DC7D}"/>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2" name="Freeform: Shape 461">
                  <a:extLst>
                    <a:ext uri="{FF2B5EF4-FFF2-40B4-BE49-F238E27FC236}">
                      <a16:creationId xmlns:a16="http://schemas.microsoft.com/office/drawing/2014/main" id="{1A2EED83-4C60-28E6-2192-953883E94C32}"/>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3" name="Freeform: Shape 462">
                  <a:extLst>
                    <a:ext uri="{FF2B5EF4-FFF2-40B4-BE49-F238E27FC236}">
                      <a16:creationId xmlns:a16="http://schemas.microsoft.com/office/drawing/2014/main" id="{F6A87491-AF28-F2C2-807A-5C64E18519AD}"/>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4" name="Freeform: Shape 463">
                  <a:extLst>
                    <a:ext uri="{FF2B5EF4-FFF2-40B4-BE49-F238E27FC236}">
                      <a16:creationId xmlns:a16="http://schemas.microsoft.com/office/drawing/2014/main" id="{973B9279-7AAB-2E91-1D06-BB97E90E997A}"/>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54" name="Freeform: Shape 453">
                <a:extLst>
                  <a:ext uri="{FF2B5EF4-FFF2-40B4-BE49-F238E27FC236}">
                    <a16:creationId xmlns:a16="http://schemas.microsoft.com/office/drawing/2014/main" id="{7D090EB3-ADA0-27A9-28FD-C56B0408E3E1}"/>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A21C7629-1453-1611-0F12-DAE218FD0ECC}"/>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F1583FD6-277B-5EE7-E300-7CD1C78201FE}"/>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56416CB1-7180-8DBB-9616-BFB32C29E87E}"/>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8" name="Straight Connector 457">
                <a:extLst>
                  <a:ext uri="{FF2B5EF4-FFF2-40B4-BE49-F238E27FC236}">
                    <a16:creationId xmlns:a16="http://schemas.microsoft.com/office/drawing/2014/main" id="{3D8804BF-3A5E-7855-4312-31F82BB1F27E}"/>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9" name="Oval 448">
              <a:extLst>
                <a:ext uri="{FF2B5EF4-FFF2-40B4-BE49-F238E27FC236}">
                  <a16:creationId xmlns:a16="http://schemas.microsoft.com/office/drawing/2014/main" id="{4515330C-A95A-3F54-02D6-94367F176110}"/>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EE91791F-2254-8C45-2709-41A7E72E0B7B}"/>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7BA17974-6EAE-95D0-2698-923C2342555A}"/>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465" name="Group 464">
            <a:extLst>
              <a:ext uri="{FF2B5EF4-FFF2-40B4-BE49-F238E27FC236}">
                <a16:creationId xmlns:a16="http://schemas.microsoft.com/office/drawing/2014/main" id="{BF19DA6C-BA18-8356-8905-ABD667654BE9}"/>
              </a:ext>
            </a:extLst>
          </p:cNvPr>
          <p:cNvGrpSpPr/>
          <p:nvPr/>
        </p:nvGrpSpPr>
        <p:grpSpPr>
          <a:xfrm>
            <a:off x="2772779" y="1944340"/>
            <a:ext cx="2365469" cy="1625736"/>
            <a:chOff x="7911053" y="894540"/>
            <a:chExt cx="2365469" cy="1625736"/>
          </a:xfrm>
        </p:grpSpPr>
        <p:grpSp>
          <p:nvGrpSpPr>
            <p:cNvPr id="466" name="Group 465">
              <a:extLst>
                <a:ext uri="{FF2B5EF4-FFF2-40B4-BE49-F238E27FC236}">
                  <a16:creationId xmlns:a16="http://schemas.microsoft.com/office/drawing/2014/main" id="{05F94FCD-E093-5286-66AA-D1045AD88B26}"/>
                </a:ext>
              </a:extLst>
            </p:cNvPr>
            <p:cNvGrpSpPr/>
            <p:nvPr/>
          </p:nvGrpSpPr>
          <p:grpSpPr>
            <a:xfrm>
              <a:off x="7911053" y="988097"/>
              <a:ext cx="2365469" cy="1532179"/>
              <a:chOff x="945927" y="3684398"/>
              <a:chExt cx="2365469" cy="1532179"/>
            </a:xfrm>
          </p:grpSpPr>
          <p:grpSp>
            <p:nvGrpSpPr>
              <p:cNvPr id="470" name="Group 469">
                <a:extLst>
                  <a:ext uri="{FF2B5EF4-FFF2-40B4-BE49-F238E27FC236}">
                    <a16:creationId xmlns:a16="http://schemas.microsoft.com/office/drawing/2014/main" id="{11070FE3-E934-133A-3B7E-04422B0A8935}"/>
                  </a:ext>
                </a:extLst>
              </p:cNvPr>
              <p:cNvGrpSpPr/>
              <p:nvPr/>
            </p:nvGrpSpPr>
            <p:grpSpPr>
              <a:xfrm>
                <a:off x="1097632" y="3684398"/>
                <a:ext cx="1993692" cy="1394706"/>
                <a:chOff x="5021705" y="2579579"/>
                <a:chExt cx="1993692" cy="1354851"/>
              </a:xfrm>
            </p:grpSpPr>
            <p:sp>
              <p:nvSpPr>
                <p:cNvPr id="476" name="Freeform: Shape 475">
                  <a:extLst>
                    <a:ext uri="{FF2B5EF4-FFF2-40B4-BE49-F238E27FC236}">
                      <a16:creationId xmlns:a16="http://schemas.microsoft.com/office/drawing/2014/main" id="{93D5F45B-6766-C5FF-0B57-7785E5906092}"/>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7" name="Freeform: Shape 476">
                  <a:extLst>
                    <a:ext uri="{FF2B5EF4-FFF2-40B4-BE49-F238E27FC236}">
                      <a16:creationId xmlns:a16="http://schemas.microsoft.com/office/drawing/2014/main" id="{046B0284-B25B-E948-7AD4-91AEC951DBB4}"/>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8" name="Freeform: Shape 477">
                  <a:extLst>
                    <a:ext uri="{FF2B5EF4-FFF2-40B4-BE49-F238E27FC236}">
                      <a16:creationId xmlns:a16="http://schemas.microsoft.com/office/drawing/2014/main" id="{CC718582-5A75-C682-1884-E97B78102F3D}"/>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9" name="Freeform: Shape 478">
                  <a:extLst>
                    <a:ext uri="{FF2B5EF4-FFF2-40B4-BE49-F238E27FC236}">
                      <a16:creationId xmlns:a16="http://schemas.microsoft.com/office/drawing/2014/main" id="{7E7AF53F-FDD5-4358-C909-6594CACDDD38}"/>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0" name="Freeform: Shape 479">
                  <a:extLst>
                    <a:ext uri="{FF2B5EF4-FFF2-40B4-BE49-F238E27FC236}">
                      <a16:creationId xmlns:a16="http://schemas.microsoft.com/office/drawing/2014/main" id="{E8FC94AD-24FF-2102-EA13-5031414E7871}"/>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1" name="Freeform: Shape 480">
                  <a:extLst>
                    <a:ext uri="{FF2B5EF4-FFF2-40B4-BE49-F238E27FC236}">
                      <a16:creationId xmlns:a16="http://schemas.microsoft.com/office/drawing/2014/main" id="{00D4085C-8DBF-F3AF-8666-77A7881B2C3D}"/>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71" name="Freeform: Shape 470">
                <a:extLst>
                  <a:ext uri="{FF2B5EF4-FFF2-40B4-BE49-F238E27FC236}">
                    <a16:creationId xmlns:a16="http://schemas.microsoft.com/office/drawing/2014/main" id="{AABC9F13-00D3-762A-F279-7CA873014345}"/>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583DE983-6238-AB76-38D3-40E548E108C0}"/>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8A82B34D-731C-CBD4-52E1-9AAC44794C9C}"/>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203D05CC-AF81-5A82-953D-CAD66D2EFF6E}"/>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a:extLst>
                  <a:ext uri="{FF2B5EF4-FFF2-40B4-BE49-F238E27FC236}">
                    <a16:creationId xmlns:a16="http://schemas.microsoft.com/office/drawing/2014/main" id="{4EB6E2B8-EB1A-1156-D5F1-7D8683E785EC}"/>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7" name="Oval 466">
              <a:extLst>
                <a:ext uri="{FF2B5EF4-FFF2-40B4-BE49-F238E27FC236}">
                  <a16:creationId xmlns:a16="http://schemas.microsoft.com/office/drawing/2014/main" id="{E30403AC-4386-E41C-A032-9B564DD837DF}"/>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C3925EDA-73FF-43CC-DB98-1F58890036CB}"/>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12813DB3-47A7-27DD-7A6D-ABB35EBAA738}"/>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482" name="Group 481">
            <a:extLst>
              <a:ext uri="{FF2B5EF4-FFF2-40B4-BE49-F238E27FC236}">
                <a16:creationId xmlns:a16="http://schemas.microsoft.com/office/drawing/2014/main" id="{BFC49346-5EAE-2FDA-4330-585BE96F6C7A}"/>
              </a:ext>
            </a:extLst>
          </p:cNvPr>
          <p:cNvGrpSpPr/>
          <p:nvPr/>
        </p:nvGrpSpPr>
        <p:grpSpPr>
          <a:xfrm>
            <a:off x="1890555" y="1945181"/>
            <a:ext cx="2365469" cy="1625736"/>
            <a:chOff x="7911053" y="894540"/>
            <a:chExt cx="2365469" cy="1625736"/>
          </a:xfrm>
        </p:grpSpPr>
        <p:grpSp>
          <p:nvGrpSpPr>
            <p:cNvPr id="483" name="Group 482">
              <a:extLst>
                <a:ext uri="{FF2B5EF4-FFF2-40B4-BE49-F238E27FC236}">
                  <a16:creationId xmlns:a16="http://schemas.microsoft.com/office/drawing/2014/main" id="{C98939ED-7110-76DC-A67A-57682CE68947}"/>
                </a:ext>
              </a:extLst>
            </p:cNvPr>
            <p:cNvGrpSpPr/>
            <p:nvPr/>
          </p:nvGrpSpPr>
          <p:grpSpPr>
            <a:xfrm>
              <a:off x="7911053" y="988097"/>
              <a:ext cx="2365469" cy="1532179"/>
              <a:chOff x="945927" y="3684398"/>
              <a:chExt cx="2365469" cy="1532179"/>
            </a:xfrm>
          </p:grpSpPr>
          <p:grpSp>
            <p:nvGrpSpPr>
              <p:cNvPr id="487" name="Group 486">
                <a:extLst>
                  <a:ext uri="{FF2B5EF4-FFF2-40B4-BE49-F238E27FC236}">
                    <a16:creationId xmlns:a16="http://schemas.microsoft.com/office/drawing/2014/main" id="{0CB9A7AC-919B-87D9-196B-5E1211F04D53}"/>
                  </a:ext>
                </a:extLst>
              </p:cNvPr>
              <p:cNvGrpSpPr/>
              <p:nvPr/>
            </p:nvGrpSpPr>
            <p:grpSpPr>
              <a:xfrm>
                <a:off x="1097632" y="3684398"/>
                <a:ext cx="1993692" cy="1394706"/>
                <a:chOff x="5021705" y="2579579"/>
                <a:chExt cx="1993692" cy="1354851"/>
              </a:xfrm>
            </p:grpSpPr>
            <p:sp>
              <p:nvSpPr>
                <p:cNvPr id="493" name="Freeform: Shape 492">
                  <a:extLst>
                    <a:ext uri="{FF2B5EF4-FFF2-40B4-BE49-F238E27FC236}">
                      <a16:creationId xmlns:a16="http://schemas.microsoft.com/office/drawing/2014/main" id="{9ACD9A4E-ED33-7EF3-81D4-E70547B2931B}"/>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4" name="Freeform: Shape 493">
                  <a:extLst>
                    <a:ext uri="{FF2B5EF4-FFF2-40B4-BE49-F238E27FC236}">
                      <a16:creationId xmlns:a16="http://schemas.microsoft.com/office/drawing/2014/main" id="{B8624B36-E4F7-C384-156B-0FAC3E1BB7EB}"/>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5" name="Freeform: Shape 494">
                  <a:extLst>
                    <a:ext uri="{FF2B5EF4-FFF2-40B4-BE49-F238E27FC236}">
                      <a16:creationId xmlns:a16="http://schemas.microsoft.com/office/drawing/2014/main" id="{38BDAA78-4228-944A-63E9-164DAF3757AD}"/>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6" name="Freeform: Shape 495">
                  <a:extLst>
                    <a:ext uri="{FF2B5EF4-FFF2-40B4-BE49-F238E27FC236}">
                      <a16:creationId xmlns:a16="http://schemas.microsoft.com/office/drawing/2014/main" id="{0A4356AB-1506-1995-556C-8C374E50B770}"/>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7" name="Freeform: Shape 496">
                  <a:extLst>
                    <a:ext uri="{FF2B5EF4-FFF2-40B4-BE49-F238E27FC236}">
                      <a16:creationId xmlns:a16="http://schemas.microsoft.com/office/drawing/2014/main" id="{0EAAC20E-4B63-55B2-587C-FA9C0ED4AD5D}"/>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8" name="Freeform: Shape 497">
                  <a:extLst>
                    <a:ext uri="{FF2B5EF4-FFF2-40B4-BE49-F238E27FC236}">
                      <a16:creationId xmlns:a16="http://schemas.microsoft.com/office/drawing/2014/main" id="{BFBB850E-3C21-E00E-9DCE-C9F519C7B01F}"/>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88" name="Freeform: Shape 487">
                <a:extLst>
                  <a:ext uri="{FF2B5EF4-FFF2-40B4-BE49-F238E27FC236}">
                    <a16:creationId xmlns:a16="http://schemas.microsoft.com/office/drawing/2014/main" id="{C0AD6E70-69A3-517D-1E38-2BDD7AC8DECC}"/>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01D6C328-391B-3D5E-F392-3E87E1C2DB4C}"/>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F0C67C6E-6C5D-8783-025A-D829B01585C1}"/>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632221DC-C9CA-BDD9-E7C8-64A67895FA87}"/>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2" name="Straight Connector 491">
                <a:extLst>
                  <a:ext uri="{FF2B5EF4-FFF2-40B4-BE49-F238E27FC236}">
                    <a16:creationId xmlns:a16="http://schemas.microsoft.com/office/drawing/2014/main" id="{AB064628-90BE-4628-16BE-46C7D5D02F17}"/>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4" name="Oval 483">
              <a:extLst>
                <a:ext uri="{FF2B5EF4-FFF2-40B4-BE49-F238E27FC236}">
                  <a16:creationId xmlns:a16="http://schemas.microsoft.com/office/drawing/2014/main" id="{717B7F31-F702-DA66-4B42-627BEF198AD7}"/>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a:extLst>
                <a:ext uri="{FF2B5EF4-FFF2-40B4-BE49-F238E27FC236}">
                  <a16:creationId xmlns:a16="http://schemas.microsoft.com/office/drawing/2014/main" id="{9678CFEE-3AB0-825C-F068-47537318B8D9}"/>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27578A30-49F8-E3A7-7FD9-CDA2D68D9CDC}"/>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499" name="Group 498">
            <a:extLst>
              <a:ext uri="{FF2B5EF4-FFF2-40B4-BE49-F238E27FC236}">
                <a16:creationId xmlns:a16="http://schemas.microsoft.com/office/drawing/2014/main" id="{7C9EA9B4-6396-A67B-DAE8-CD65593E573E}"/>
              </a:ext>
            </a:extLst>
          </p:cNvPr>
          <p:cNvGrpSpPr/>
          <p:nvPr/>
        </p:nvGrpSpPr>
        <p:grpSpPr>
          <a:xfrm>
            <a:off x="1008331" y="1946022"/>
            <a:ext cx="2365469" cy="1625736"/>
            <a:chOff x="7911053" y="894540"/>
            <a:chExt cx="2365469" cy="1625736"/>
          </a:xfrm>
        </p:grpSpPr>
        <p:grpSp>
          <p:nvGrpSpPr>
            <p:cNvPr id="500" name="Group 499">
              <a:extLst>
                <a:ext uri="{FF2B5EF4-FFF2-40B4-BE49-F238E27FC236}">
                  <a16:creationId xmlns:a16="http://schemas.microsoft.com/office/drawing/2014/main" id="{EF00E4F2-E3F4-8D53-2DC4-AF0599F77157}"/>
                </a:ext>
              </a:extLst>
            </p:cNvPr>
            <p:cNvGrpSpPr/>
            <p:nvPr/>
          </p:nvGrpSpPr>
          <p:grpSpPr>
            <a:xfrm>
              <a:off x="7911053" y="988097"/>
              <a:ext cx="2365469" cy="1532179"/>
              <a:chOff x="945927" y="3684398"/>
              <a:chExt cx="2365469" cy="1532179"/>
            </a:xfrm>
          </p:grpSpPr>
          <p:grpSp>
            <p:nvGrpSpPr>
              <p:cNvPr id="504" name="Group 503">
                <a:extLst>
                  <a:ext uri="{FF2B5EF4-FFF2-40B4-BE49-F238E27FC236}">
                    <a16:creationId xmlns:a16="http://schemas.microsoft.com/office/drawing/2014/main" id="{7C6B0E74-A5B8-81E2-A008-B8FC66C99418}"/>
                  </a:ext>
                </a:extLst>
              </p:cNvPr>
              <p:cNvGrpSpPr/>
              <p:nvPr/>
            </p:nvGrpSpPr>
            <p:grpSpPr>
              <a:xfrm>
                <a:off x="1097632" y="3684398"/>
                <a:ext cx="1993692" cy="1394706"/>
                <a:chOff x="5021705" y="2579579"/>
                <a:chExt cx="1993692" cy="1354851"/>
              </a:xfrm>
            </p:grpSpPr>
            <p:sp>
              <p:nvSpPr>
                <p:cNvPr id="510" name="Freeform: Shape 509">
                  <a:extLst>
                    <a:ext uri="{FF2B5EF4-FFF2-40B4-BE49-F238E27FC236}">
                      <a16:creationId xmlns:a16="http://schemas.microsoft.com/office/drawing/2014/main" id="{E0F0AB2F-43D5-F870-8D30-0D4B30BBD95E}"/>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1" name="Freeform: Shape 510">
                  <a:extLst>
                    <a:ext uri="{FF2B5EF4-FFF2-40B4-BE49-F238E27FC236}">
                      <a16:creationId xmlns:a16="http://schemas.microsoft.com/office/drawing/2014/main" id="{ABA9787A-C4EA-D615-F1C3-D91FABA064E8}"/>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8" name="Freeform: Shape 127">
                  <a:extLst>
                    <a:ext uri="{FF2B5EF4-FFF2-40B4-BE49-F238E27FC236}">
                      <a16:creationId xmlns:a16="http://schemas.microsoft.com/office/drawing/2014/main" id="{261CB4B6-7C82-4188-93AA-50FCBB1AB69E}"/>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9" name="Freeform: Shape 128">
                  <a:extLst>
                    <a:ext uri="{FF2B5EF4-FFF2-40B4-BE49-F238E27FC236}">
                      <a16:creationId xmlns:a16="http://schemas.microsoft.com/office/drawing/2014/main" id="{04E122EA-E74A-8F89-E525-474243A87F93}"/>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Freeform: Shape 129">
                  <a:extLst>
                    <a:ext uri="{FF2B5EF4-FFF2-40B4-BE49-F238E27FC236}">
                      <a16:creationId xmlns:a16="http://schemas.microsoft.com/office/drawing/2014/main" id="{C1A023D3-5861-D691-8BEF-B2FDB9A267C7}"/>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1" name="Freeform: Shape 130">
                  <a:extLst>
                    <a:ext uri="{FF2B5EF4-FFF2-40B4-BE49-F238E27FC236}">
                      <a16:creationId xmlns:a16="http://schemas.microsoft.com/office/drawing/2014/main" id="{9AC005FA-208C-662A-BE51-5C77B151AF00}"/>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05" name="Freeform: Shape 504">
                <a:extLst>
                  <a:ext uri="{FF2B5EF4-FFF2-40B4-BE49-F238E27FC236}">
                    <a16:creationId xmlns:a16="http://schemas.microsoft.com/office/drawing/2014/main" id="{9FFFBF03-D8B3-CA27-46BC-4CA0E819B36D}"/>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168C7DAB-343D-2F12-655A-DA01BD99720D}"/>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995049FC-F3ED-9512-A583-1D25EF79811D}"/>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AA39CC6F-0162-F3C6-36E0-3B4ED9570C10}"/>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9" name="Straight Connector 508">
                <a:extLst>
                  <a:ext uri="{FF2B5EF4-FFF2-40B4-BE49-F238E27FC236}">
                    <a16:creationId xmlns:a16="http://schemas.microsoft.com/office/drawing/2014/main" id="{F687D2A1-BF77-2254-2169-E14769A843E6}"/>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1" name="Oval 500">
              <a:extLst>
                <a:ext uri="{FF2B5EF4-FFF2-40B4-BE49-F238E27FC236}">
                  <a16:creationId xmlns:a16="http://schemas.microsoft.com/office/drawing/2014/main" id="{586040CC-9D63-17C0-C7D3-CA8F821A34AF}"/>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a:extLst>
                <a:ext uri="{FF2B5EF4-FFF2-40B4-BE49-F238E27FC236}">
                  <a16:creationId xmlns:a16="http://schemas.microsoft.com/office/drawing/2014/main" id="{88DF39A6-AB7B-DE58-C44C-33E65B5ACFC6}"/>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a:extLst>
                <a:ext uri="{FF2B5EF4-FFF2-40B4-BE49-F238E27FC236}">
                  <a16:creationId xmlns:a16="http://schemas.microsoft.com/office/drawing/2014/main" id="{D1604498-EE16-C733-3A98-3326A86A0B15}"/>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67" name="TextBox 166">
            <a:extLst>
              <a:ext uri="{FF2B5EF4-FFF2-40B4-BE49-F238E27FC236}">
                <a16:creationId xmlns:a16="http://schemas.microsoft.com/office/drawing/2014/main" id="{30645996-EAA7-EBD2-570F-8E7421DDE3CB}"/>
              </a:ext>
            </a:extLst>
          </p:cNvPr>
          <p:cNvSpPr txBox="1"/>
          <p:nvPr/>
        </p:nvSpPr>
        <p:spPr>
          <a:xfrm>
            <a:off x="109275" y="1184101"/>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sp>
        <p:nvSpPr>
          <p:cNvPr id="270" name="Rectangle 269">
            <a:extLst>
              <a:ext uri="{FF2B5EF4-FFF2-40B4-BE49-F238E27FC236}">
                <a16:creationId xmlns:a16="http://schemas.microsoft.com/office/drawing/2014/main" id="{7C165289-18E9-E531-7057-9CF8BD539530}"/>
              </a:ext>
            </a:extLst>
          </p:cNvPr>
          <p:cNvSpPr/>
          <p:nvPr/>
        </p:nvSpPr>
        <p:spPr>
          <a:xfrm>
            <a:off x="5890827" y="1572417"/>
            <a:ext cx="990035" cy="19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extBox 407">
            <a:extLst>
              <a:ext uri="{FF2B5EF4-FFF2-40B4-BE49-F238E27FC236}">
                <a16:creationId xmlns:a16="http://schemas.microsoft.com/office/drawing/2014/main" id="{E303C918-CF13-0E50-B051-0EDE28C87F73}"/>
              </a:ext>
            </a:extLst>
          </p:cNvPr>
          <p:cNvSpPr txBox="1"/>
          <p:nvPr/>
        </p:nvSpPr>
        <p:spPr>
          <a:xfrm>
            <a:off x="6215420" y="599171"/>
            <a:ext cx="592040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b) Misaligned Seismograms in (offset, time, amplitude)</a:t>
            </a:r>
          </a:p>
        </p:txBody>
      </p:sp>
      <p:cxnSp>
        <p:nvCxnSpPr>
          <p:cNvPr id="382" name="Straight Connector 381">
            <a:extLst>
              <a:ext uri="{FF2B5EF4-FFF2-40B4-BE49-F238E27FC236}">
                <a16:creationId xmlns:a16="http://schemas.microsoft.com/office/drawing/2014/main" id="{9A357915-3836-90A4-C949-C3737B0E6CBB}"/>
              </a:ext>
            </a:extLst>
          </p:cNvPr>
          <p:cNvCxnSpPr>
            <a:cxnSpLocks/>
          </p:cNvCxnSpPr>
          <p:nvPr/>
        </p:nvCxnSpPr>
        <p:spPr>
          <a:xfrm>
            <a:off x="354333" y="2365786"/>
            <a:ext cx="3066135" cy="1413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99D51AC1-CEDD-CB1B-3AF1-9FC011A11F53}"/>
              </a:ext>
            </a:extLst>
          </p:cNvPr>
          <p:cNvSpPr txBox="1"/>
          <p:nvPr/>
        </p:nvSpPr>
        <p:spPr>
          <a:xfrm>
            <a:off x="5455682" y="2119567"/>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PC1</a:t>
            </a:r>
          </a:p>
        </p:txBody>
      </p:sp>
      <p:cxnSp>
        <p:nvCxnSpPr>
          <p:cNvPr id="132" name="Straight Connector 131">
            <a:extLst>
              <a:ext uri="{FF2B5EF4-FFF2-40B4-BE49-F238E27FC236}">
                <a16:creationId xmlns:a16="http://schemas.microsoft.com/office/drawing/2014/main" id="{CA66F5BF-7084-A579-AD0D-7CD6E7DA2185}"/>
              </a:ext>
            </a:extLst>
          </p:cNvPr>
          <p:cNvCxnSpPr>
            <a:cxnSpLocks/>
          </p:cNvCxnSpPr>
          <p:nvPr/>
        </p:nvCxnSpPr>
        <p:spPr>
          <a:xfrm flipH="1">
            <a:off x="7222125" y="2401305"/>
            <a:ext cx="46952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1" name="Group 370">
            <a:extLst>
              <a:ext uri="{FF2B5EF4-FFF2-40B4-BE49-F238E27FC236}">
                <a16:creationId xmlns:a16="http://schemas.microsoft.com/office/drawing/2014/main" id="{C535D11F-C979-7A91-4E68-F0C679FA0906}"/>
              </a:ext>
            </a:extLst>
          </p:cNvPr>
          <p:cNvGrpSpPr/>
          <p:nvPr/>
        </p:nvGrpSpPr>
        <p:grpSpPr>
          <a:xfrm>
            <a:off x="9453768" y="2426582"/>
            <a:ext cx="2415368" cy="1264777"/>
            <a:chOff x="6093783" y="1823288"/>
            <a:chExt cx="2415368" cy="1264777"/>
          </a:xfrm>
        </p:grpSpPr>
        <p:sp>
          <p:nvSpPr>
            <p:cNvPr id="373" name="Freeform: Shape 372">
              <a:extLst>
                <a:ext uri="{FF2B5EF4-FFF2-40B4-BE49-F238E27FC236}">
                  <a16:creationId xmlns:a16="http://schemas.microsoft.com/office/drawing/2014/main" id="{8273F9E3-7092-9003-6AF8-CE6A55763F1E}"/>
                </a:ext>
              </a:extLst>
            </p:cNvPr>
            <p:cNvSpPr/>
            <p:nvPr/>
          </p:nvSpPr>
          <p:spPr>
            <a:xfrm>
              <a:off x="8089153" y="2317394"/>
              <a:ext cx="419998" cy="770671"/>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4" name="Freeform: Shape 373">
              <a:extLst>
                <a:ext uri="{FF2B5EF4-FFF2-40B4-BE49-F238E27FC236}">
                  <a16:creationId xmlns:a16="http://schemas.microsoft.com/office/drawing/2014/main" id="{367FEEB9-2185-D611-D4AC-A2B035592E5F}"/>
                </a:ext>
              </a:extLst>
            </p:cNvPr>
            <p:cNvSpPr/>
            <p:nvPr/>
          </p:nvSpPr>
          <p:spPr>
            <a:xfrm>
              <a:off x="7677481" y="2545006"/>
              <a:ext cx="808222" cy="473404"/>
            </a:xfrm>
            <a:custGeom>
              <a:avLst/>
              <a:gdLst>
                <a:gd name="connsiteX0" fmla="*/ 102414 w 808222"/>
                <a:gd name="connsiteY0" fmla="*/ 78273 h 473404"/>
                <a:gd name="connsiteX1" fmla="*/ 57444 w 808222"/>
                <a:gd name="connsiteY1" fmla="*/ 18312 h 473404"/>
                <a:gd name="connsiteX2" fmla="*/ 791962 w 808222"/>
                <a:gd name="connsiteY2" fmla="*/ 363086 h 473404"/>
                <a:gd name="connsiteX3" fmla="*/ 522139 w 808222"/>
                <a:gd name="connsiteY3" fmla="*/ 453027 h 473404"/>
                <a:gd name="connsiteX4" fmla="*/ 12473 w 808222"/>
                <a:gd name="connsiteY4" fmla="*/ 18312 h 47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222" h="473404">
                  <a:moveTo>
                    <a:pt x="102414" y="78273"/>
                  </a:moveTo>
                  <a:cubicBezTo>
                    <a:pt x="22466" y="24558"/>
                    <a:pt x="-57481" y="-29157"/>
                    <a:pt x="57444" y="18312"/>
                  </a:cubicBezTo>
                  <a:cubicBezTo>
                    <a:pt x="172369" y="65781"/>
                    <a:pt x="714513" y="290633"/>
                    <a:pt x="791962" y="363086"/>
                  </a:cubicBezTo>
                  <a:cubicBezTo>
                    <a:pt x="869411" y="435539"/>
                    <a:pt x="652054" y="510489"/>
                    <a:pt x="522139" y="453027"/>
                  </a:cubicBezTo>
                  <a:cubicBezTo>
                    <a:pt x="392224" y="395565"/>
                    <a:pt x="202348" y="206938"/>
                    <a:pt x="12473" y="1831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5" name="Straight Connector 374">
              <a:extLst>
                <a:ext uri="{FF2B5EF4-FFF2-40B4-BE49-F238E27FC236}">
                  <a16:creationId xmlns:a16="http://schemas.microsoft.com/office/drawing/2014/main" id="{6829B11F-6003-B395-D3E6-DEFA85AFA274}"/>
                </a:ext>
              </a:extLst>
            </p:cNvPr>
            <p:cNvCxnSpPr>
              <a:cxnSpLocks/>
            </p:cNvCxnSpPr>
            <p:nvPr/>
          </p:nvCxnSpPr>
          <p:spPr>
            <a:xfrm>
              <a:off x="6093783" y="1823288"/>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7" name="Oval 366">
            <a:extLst>
              <a:ext uri="{FF2B5EF4-FFF2-40B4-BE49-F238E27FC236}">
                <a16:creationId xmlns:a16="http://schemas.microsoft.com/office/drawing/2014/main" id="{C23D630B-C2DA-8CDC-D663-E79B73A30B6F}"/>
              </a:ext>
            </a:extLst>
          </p:cNvPr>
          <p:cNvSpPr/>
          <p:nvPr/>
        </p:nvSpPr>
        <p:spPr>
          <a:xfrm>
            <a:off x="10493686" y="2534551"/>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8" name="Freeform: Shape 367">
            <a:extLst>
              <a:ext uri="{FF2B5EF4-FFF2-40B4-BE49-F238E27FC236}">
                <a16:creationId xmlns:a16="http://schemas.microsoft.com/office/drawing/2014/main" id="{836E71D0-A816-676E-4BB4-A102731125EC}"/>
              </a:ext>
            </a:extLst>
          </p:cNvPr>
          <p:cNvSpPr/>
          <p:nvPr/>
        </p:nvSpPr>
        <p:spPr>
          <a:xfrm>
            <a:off x="10272854" y="2628108"/>
            <a:ext cx="419998" cy="770671"/>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9" name="Freeform: Shape 368">
            <a:extLst>
              <a:ext uri="{FF2B5EF4-FFF2-40B4-BE49-F238E27FC236}">
                <a16:creationId xmlns:a16="http://schemas.microsoft.com/office/drawing/2014/main" id="{1F6C1114-4D55-3874-EC9D-938A4B0E1DEE}"/>
              </a:ext>
            </a:extLst>
          </p:cNvPr>
          <p:cNvSpPr/>
          <p:nvPr/>
        </p:nvSpPr>
        <p:spPr>
          <a:xfrm>
            <a:off x="10092032" y="3021171"/>
            <a:ext cx="808222" cy="473404"/>
          </a:xfrm>
          <a:custGeom>
            <a:avLst/>
            <a:gdLst>
              <a:gd name="connsiteX0" fmla="*/ 102414 w 808222"/>
              <a:gd name="connsiteY0" fmla="*/ 78273 h 473404"/>
              <a:gd name="connsiteX1" fmla="*/ 57444 w 808222"/>
              <a:gd name="connsiteY1" fmla="*/ 18312 h 473404"/>
              <a:gd name="connsiteX2" fmla="*/ 791962 w 808222"/>
              <a:gd name="connsiteY2" fmla="*/ 363086 h 473404"/>
              <a:gd name="connsiteX3" fmla="*/ 522139 w 808222"/>
              <a:gd name="connsiteY3" fmla="*/ 453027 h 473404"/>
              <a:gd name="connsiteX4" fmla="*/ 12473 w 808222"/>
              <a:gd name="connsiteY4" fmla="*/ 18312 h 47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222" h="473404">
                <a:moveTo>
                  <a:pt x="102414" y="78273"/>
                </a:moveTo>
                <a:cubicBezTo>
                  <a:pt x="22466" y="24558"/>
                  <a:pt x="-57481" y="-29157"/>
                  <a:pt x="57444" y="18312"/>
                </a:cubicBezTo>
                <a:cubicBezTo>
                  <a:pt x="172369" y="65781"/>
                  <a:pt x="714513" y="290633"/>
                  <a:pt x="791962" y="363086"/>
                </a:cubicBezTo>
                <a:cubicBezTo>
                  <a:pt x="869411" y="435539"/>
                  <a:pt x="652054" y="510489"/>
                  <a:pt x="522139" y="453027"/>
                </a:cubicBezTo>
                <a:cubicBezTo>
                  <a:pt x="392224" y="395565"/>
                  <a:pt x="202348" y="206938"/>
                  <a:pt x="12473" y="1831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Connector 369">
            <a:extLst>
              <a:ext uri="{FF2B5EF4-FFF2-40B4-BE49-F238E27FC236}">
                <a16:creationId xmlns:a16="http://schemas.microsoft.com/office/drawing/2014/main" id="{DD764680-7045-A352-2CAD-29446934FE4A}"/>
              </a:ext>
            </a:extLst>
          </p:cNvPr>
          <p:cNvCxnSpPr>
            <a:cxnSpLocks/>
          </p:cNvCxnSpPr>
          <p:nvPr/>
        </p:nvCxnSpPr>
        <p:spPr>
          <a:xfrm>
            <a:off x="8791669" y="2433503"/>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7" name="Oval 396">
            <a:extLst>
              <a:ext uri="{FF2B5EF4-FFF2-40B4-BE49-F238E27FC236}">
                <a16:creationId xmlns:a16="http://schemas.microsoft.com/office/drawing/2014/main" id="{CC932F5E-6721-CCAB-6132-E4D8C21A1402}"/>
              </a:ext>
            </a:extLst>
          </p:cNvPr>
          <p:cNvSpPr/>
          <p:nvPr/>
        </p:nvSpPr>
        <p:spPr>
          <a:xfrm>
            <a:off x="11695397" y="2761901"/>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61" name="Group 360">
            <a:extLst>
              <a:ext uri="{FF2B5EF4-FFF2-40B4-BE49-F238E27FC236}">
                <a16:creationId xmlns:a16="http://schemas.microsoft.com/office/drawing/2014/main" id="{323255B5-C934-382D-B8E0-AB61A3186E7F}"/>
              </a:ext>
            </a:extLst>
          </p:cNvPr>
          <p:cNvGrpSpPr/>
          <p:nvPr/>
        </p:nvGrpSpPr>
        <p:grpSpPr>
          <a:xfrm>
            <a:off x="8186227" y="2231396"/>
            <a:ext cx="2365469" cy="1230685"/>
            <a:chOff x="7094760" y="2058386"/>
            <a:chExt cx="2365469" cy="1230685"/>
          </a:xfrm>
        </p:grpSpPr>
        <p:sp>
          <p:nvSpPr>
            <p:cNvPr id="362" name="Oval 361">
              <a:extLst>
                <a:ext uri="{FF2B5EF4-FFF2-40B4-BE49-F238E27FC236}">
                  <a16:creationId xmlns:a16="http://schemas.microsoft.com/office/drawing/2014/main" id="{8FD78C2E-363C-E2FD-26B0-9AA500812F67}"/>
                </a:ext>
              </a:extLst>
            </p:cNvPr>
            <p:cNvSpPr/>
            <p:nvPr/>
          </p:nvSpPr>
          <p:spPr>
            <a:xfrm>
              <a:off x="8079135" y="2058386"/>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3" name="Freeform: Shape 362">
              <a:extLst>
                <a:ext uri="{FF2B5EF4-FFF2-40B4-BE49-F238E27FC236}">
                  <a16:creationId xmlns:a16="http://schemas.microsoft.com/office/drawing/2014/main" id="{09F2A274-5B30-A9DB-30D0-759CFB6B6B5B}"/>
                </a:ext>
              </a:extLst>
            </p:cNvPr>
            <p:cNvSpPr/>
            <p:nvPr/>
          </p:nvSpPr>
          <p:spPr>
            <a:xfrm>
              <a:off x="7858303" y="2151943"/>
              <a:ext cx="419998" cy="770671"/>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4" name="Freeform: Shape 363">
              <a:extLst>
                <a:ext uri="{FF2B5EF4-FFF2-40B4-BE49-F238E27FC236}">
                  <a16:creationId xmlns:a16="http://schemas.microsoft.com/office/drawing/2014/main" id="{BEC857E8-A603-CBA7-B81C-8F3E9FD12421}"/>
                </a:ext>
              </a:extLst>
            </p:cNvPr>
            <p:cNvSpPr/>
            <p:nvPr/>
          </p:nvSpPr>
          <p:spPr>
            <a:xfrm>
              <a:off x="7677481" y="2545006"/>
              <a:ext cx="808222" cy="473404"/>
            </a:xfrm>
            <a:custGeom>
              <a:avLst/>
              <a:gdLst>
                <a:gd name="connsiteX0" fmla="*/ 102414 w 808222"/>
                <a:gd name="connsiteY0" fmla="*/ 78273 h 473404"/>
                <a:gd name="connsiteX1" fmla="*/ 57444 w 808222"/>
                <a:gd name="connsiteY1" fmla="*/ 18312 h 473404"/>
                <a:gd name="connsiteX2" fmla="*/ 791962 w 808222"/>
                <a:gd name="connsiteY2" fmla="*/ 363086 h 473404"/>
                <a:gd name="connsiteX3" fmla="*/ 522139 w 808222"/>
                <a:gd name="connsiteY3" fmla="*/ 453027 h 473404"/>
                <a:gd name="connsiteX4" fmla="*/ 12473 w 808222"/>
                <a:gd name="connsiteY4" fmla="*/ 18312 h 47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222" h="473404">
                  <a:moveTo>
                    <a:pt x="102414" y="78273"/>
                  </a:moveTo>
                  <a:cubicBezTo>
                    <a:pt x="22466" y="24558"/>
                    <a:pt x="-57481" y="-29157"/>
                    <a:pt x="57444" y="18312"/>
                  </a:cubicBezTo>
                  <a:cubicBezTo>
                    <a:pt x="172369" y="65781"/>
                    <a:pt x="714513" y="290633"/>
                    <a:pt x="791962" y="363086"/>
                  </a:cubicBezTo>
                  <a:cubicBezTo>
                    <a:pt x="869411" y="435539"/>
                    <a:pt x="652054" y="510489"/>
                    <a:pt x="522139" y="453027"/>
                  </a:cubicBezTo>
                  <a:cubicBezTo>
                    <a:pt x="392224" y="395565"/>
                    <a:pt x="202348" y="206938"/>
                    <a:pt x="12473" y="1831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7A0A0685-0128-2ACF-02C9-A6D0D488882F}"/>
                </a:ext>
              </a:extLst>
            </p:cNvPr>
            <p:cNvCxnSpPr>
              <a:cxnSpLocks/>
            </p:cNvCxnSpPr>
            <p:nvPr/>
          </p:nvCxnSpPr>
          <p:spPr>
            <a:xfrm>
              <a:off x="7094760" y="2260493"/>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CC3F8CB7-E0A2-BE77-0A73-0EB5B64F8F20}"/>
              </a:ext>
            </a:extLst>
          </p:cNvPr>
          <p:cNvGrpSpPr/>
          <p:nvPr/>
        </p:nvGrpSpPr>
        <p:grpSpPr>
          <a:xfrm>
            <a:off x="7420992" y="2729061"/>
            <a:ext cx="1406839" cy="644270"/>
            <a:chOff x="5467242" y="6267943"/>
            <a:chExt cx="1406839" cy="644270"/>
          </a:xfrm>
        </p:grpSpPr>
        <p:sp>
          <p:nvSpPr>
            <p:cNvPr id="135" name="TextBox 134">
              <a:extLst>
                <a:ext uri="{FF2B5EF4-FFF2-40B4-BE49-F238E27FC236}">
                  <a16:creationId xmlns:a16="http://schemas.microsoft.com/office/drawing/2014/main" id="{957BE9E3-4155-EC9F-B91E-F95FE7D6F4DC}"/>
                </a:ext>
              </a:extLst>
            </p:cNvPr>
            <p:cNvSpPr txBox="1"/>
            <p:nvPr/>
          </p:nvSpPr>
          <p:spPr>
            <a:xfrm>
              <a:off x="5467242" y="6267943"/>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136" name="Straight Arrow Connector 135">
              <a:extLst>
                <a:ext uri="{FF2B5EF4-FFF2-40B4-BE49-F238E27FC236}">
                  <a16:creationId xmlns:a16="http://schemas.microsoft.com/office/drawing/2014/main" id="{9E7714AD-2376-01B6-8582-466E6279DA09}"/>
                </a:ext>
              </a:extLst>
            </p:cNvPr>
            <p:cNvCxnSpPr>
              <a:cxnSpLocks/>
            </p:cNvCxnSpPr>
            <p:nvPr/>
          </p:nvCxnSpPr>
          <p:spPr>
            <a:xfrm>
              <a:off x="6064473" y="6567997"/>
              <a:ext cx="809608" cy="344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7" name="Straight Connector 136">
            <a:extLst>
              <a:ext uri="{FF2B5EF4-FFF2-40B4-BE49-F238E27FC236}">
                <a16:creationId xmlns:a16="http://schemas.microsoft.com/office/drawing/2014/main" id="{651E21E2-1048-427C-2788-1EB28613FB31}"/>
              </a:ext>
            </a:extLst>
          </p:cNvPr>
          <p:cNvCxnSpPr>
            <a:cxnSpLocks/>
          </p:cNvCxnSpPr>
          <p:nvPr/>
        </p:nvCxnSpPr>
        <p:spPr>
          <a:xfrm>
            <a:off x="7569955" y="1463601"/>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18B9DFEF-DBFA-B4C4-2897-3B1DCC5C59AC}"/>
              </a:ext>
            </a:extLst>
          </p:cNvPr>
          <p:cNvSpPr/>
          <p:nvPr/>
        </p:nvSpPr>
        <p:spPr>
          <a:xfrm>
            <a:off x="11129521" y="3201095"/>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1AB20B1B-9D23-AB9B-4724-29E3DE0BB11B}"/>
              </a:ext>
            </a:extLst>
          </p:cNvPr>
          <p:cNvSpPr/>
          <p:nvPr/>
        </p:nvSpPr>
        <p:spPr>
          <a:xfrm>
            <a:off x="11596712" y="3398465"/>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6292F03A-E0A3-58F9-0A47-C7FF0B462F61}"/>
              </a:ext>
            </a:extLst>
          </p:cNvPr>
          <p:cNvSpPr/>
          <p:nvPr/>
        </p:nvSpPr>
        <p:spPr>
          <a:xfrm>
            <a:off x="10097393" y="2992076"/>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1AB4BEE-E620-0AC7-2C6A-D88969B1A2A8}"/>
              </a:ext>
            </a:extLst>
          </p:cNvPr>
          <p:cNvSpPr/>
          <p:nvPr/>
        </p:nvSpPr>
        <p:spPr>
          <a:xfrm>
            <a:off x="10564584" y="3189446"/>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E50E899F-49F2-4DC1-802B-4DC681668AB7}"/>
              </a:ext>
            </a:extLst>
          </p:cNvPr>
          <p:cNvSpPr/>
          <p:nvPr/>
        </p:nvSpPr>
        <p:spPr>
          <a:xfrm>
            <a:off x="7737112" y="2483837"/>
            <a:ext cx="1993692" cy="941298"/>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2" name="Freeform: Shape 341">
            <a:extLst>
              <a:ext uri="{FF2B5EF4-FFF2-40B4-BE49-F238E27FC236}">
                <a16:creationId xmlns:a16="http://schemas.microsoft.com/office/drawing/2014/main" id="{F43CF628-1DF8-F336-1356-EA11671C9348}"/>
              </a:ext>
            </a:extLst>
          </p:cNvPr>
          <p:cNvSpPr/>
          <p:nvPr/>
        </p:nvSpPr>
        <p:spPr>
          <a:xfrm>
            <a:off x="7953232" y="2642368"/>
            <a:ext cx="286731" cy="349449"/>
          </a:xfrm>
          <a:custGeom>
            <a:avLst/>
            <a:gdLst>
              <a:gd name="connsiteX0" fmla="*/ 1236 w 286731"/>
              <a:gd name="connsiteY0" fmla="*/ 16512 h 349449"/>
              <a:gd name="connsiteX1" fmla="*/ 91177 w 286731"/>
              <a:gd name="connsiteY1" fmla="*/ 61483 h 349449"/>
              <a:gd name="connsiteX2" fmla="*/ 286049 w 286731"/>
              <a:gd name="connsiteY2" fmla="*/ 166414 h 349449"/>
              <a:gd name="connsiteX3" fmla="*/ 151138 w 286731"/>
              <a:gd name="connsiteY3" fmla="*/ 346296 h 349449"/>
              <a:gd name="connsiteX4" fmla="*/ 1236 w 286731"/>
              <a:gd name="connsiteY4" fmla="*/ 16512 h 349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31" h="349449">
                <a:moveTo>
                  <a:pt x="1236" y="16512"/>
                </a:moveTo>
                <a:cubicBezTo>
                  <a:pt x="-8758" y="-30957"/>
                  <a:pt x="43708" y="36499"/>
                  <a:pt x="91177" y="61483"/>
                </a:cubicBezTo>
                <a:cubicBezTo>
                  <a:pt x="138646" y="86467"/>
                  <a:pt x="276056" y="118945"/>
                  <a:pt x="286049" y="166414"/>
                </a:cubicBezTo>
                <a:cubicBezTo>
                  <a:pt x="296043" y="213883"/>
                  <a:pt x="193610" y="373778"/>
                  <a:pt x="151138" y="346296"/>
                </a:cubicBezTo>
                <a:cubicBezTo>
                  <a:pt x="108666" y="318814"/>
                  <a:pt x="11230" y="63981"/>
                  <a:pt x="1236" y="1651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a:extLst>
              <a:ext uri="{FF2B5EF4-FFF2-40B4-BE49-F238E27FC236}">
                <a16:creationId xmlns:a16="http://schemas.microsoft.com/office/drawing/2014/main" id="{5D66314C-4455-BFEB-4074-8F3D21B22DBF}"/>
              </a:ext>
            </a:extLst>
          </p:cNvPr>
          <p:cNvGrpSpPr/>
          <p:nvPr/>
        </p:nvGrpSpPr>
        <p:grpSpPr>
          <a:xfrm>
            <a:off x="7582231" y="1944086"/>
            <a:ext cx="2368645" cy="1513597"/>
            <a:chOff x="7677481" y="2058386"/>
            <a:chExt cx="2368645" cy="1513597"/>
          </a:xfrm>
        </p:grpSpPr>
        <p:sp>
          <p:nvSpPr>
            <p:cNvPr id="226" name="Oval 225">
              <a:extLst>
                <a:ext uri="{FF2B5EF4-FFF2-40B4-BE49-F238E27FC236}">
                  <a16:creationId xmlns:a16="http://schemas.microsoft.com/office/drawing/2014/main" id="{0DFD4D36-D302-1C39-BE4F-5695A1DAA9E4}"/>
                </a:ext>
              </a:extLst>
            </p:cNvPr>
            <p:cNvSpPr/>
            <p:nvPr/>
          </p:nvSpPr>
          <p:spPr>
            <a:xfrm>
              <a:off x="8079135" y="2058386"/>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5" name="Freeform: Shape 234">
              <a:extLst>
                <a:ext uri="{FF2B5EF4-FFF2-40B4-BE49-F238E27FC236}">
                  <a16:creationId xmlns:a16="http://schemas.microsoft.com/office/drawing/2014/main" id="{B5ACE532-DBA5-5198-14E3-2E11D32DAD97}"/>
                </a:ext>
              </a:extLst>
            </p:cNvPr>
            <p:cNvSpPr/>
            <p:nvPr/>
          </p:nvSpPr>
          <p:spPr>
            <a:xfrm>
              <a:off x="7858303" y="2151943"/>
              <a:ext cx="419998" cy="770671"/>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5" name="Freeform: Shape 354">
              <a:extLst>
                <a:ext uri="{FF2B5EF4-FFF2-40B4-BE49-F238E27FC236}">
                  <a16:creationId xmlns:a16="http://schemas.microsoft.com/office/drawing/2014/main" id="{21485399-A05B-17F2-116E-0115D04BD2CC}"/>
                </a:ext>
              </a:extLst>
            </p:cNvPr>
            <p:cNvSpPr/>
            <p:nvPr/>
          </p:nvSpPr>
          <p:spPr>
            <a:xfrm>
              <a:off x="7677481" y="2545006"/>
              <a:ext cx="808222" cy="473404"/>
            </a:xfrm>
            <a:custGeom>
              <a:avLst/>
              <a:gdLst>
                <a:gd name="connsiteX0" fmla="*/ 102414 w 808222"/>
                <a:gd name="connsiteY0" fmla="*/ 78273 h 473404"/>
                <a:gd name="connsiteX1" fmla="*/ 57444 w 808222"/>
                <a:gd name="connsiteY1" fmla="*/ 18312 h 473404"/>
                <a:gd name="connsiteX2" fmla="*/ 791962 w 808222"/>
                <a:gd name="connsiteY2" fmla="*/ 363086 h 473404"/>
                <a:gd name="connsiteX3" fmla="*/ 522139 w 808222"/>
                <a:gd name="connsiteY3" fmla="*/ 453027 h 473404"/>
                <a:gd name="connsiteX4" fmla="*/ 12473 w 808222"/>
                <a:gd name="connsiteY4" fmla="*/ 18312 h 47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222" h="473404">
                  <a:moveTo>
                    <a:pt x="102414" y="78273"/>
                  </a:moveTo>
                  <a:cubicBezTo>
                    <a:pt x="22466" y="24558"/>
                    <a:pt x="-57481" y="-29157"/>
                    <a:pt x="57444" y="18312"/>
                  </a:cubicBezTo>
                  <a:cubicBezTo>
                    <a:pt x="172369" y="65781"/>
                    <a:pt x="714513" y="290633"/>
                    <a:pt x="791962" y="363086"/>
                  </a:cubicBezTo>
                  <a:cubicBezTo>
                    <a:pt x="869411" y="435539"/>
                    <a:pt x="652054" y="510489"/>
                    <a:pt x="522139" y="453027"/>
                  </a:cubicBezTo>
                  <a:cubicBezTo>
                    <a:pt x="392224" y="395565"/>
                    <a:pt x="202348" y="206938"/>
                    <a:pt x="12473" y="1831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A0ADFE1E-327F-7CC1-C320-A752A3C11E94}"/>
                </a:ext>
              </a:extLst>
            </p:cNvPr>
            <p:cNvCxnSpPr>
              <a:cxnSpLocks/>
            </p:cNvCxnSpPr>
            <p:nvPr/>
          </p:nvCxnSpPr>
          <p:spPr>
            <a:xfrm>
              <a:off x="7680657" y="2543405"/>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BC583B26-E093-B3C1-0306-C26E7C5C2080}"/>
              </a:ext>
            </a:extLst>
          </p:cNvPr>
          <p:cNvSpPr txBox="1"/>
          <p:nvPr/>
        </p:nvSpPr>
        <p:spPr>
          <a:xfrm>
            <a:off x="10108977" y="2081082"/>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sp>
        <p:nvSpPr>
          <p:cNvPr id="395" name="TextBox 394">
            <a:extLst>
              <a:ext uri="{FF2B5EF4-FFF2-40B4-BE49-F238E27FC236}">
                <a16:creationId xmlns:a16="http://schemas.microsoft.com/office/drawing/2014/main" id="{B1FE59E9-1D98-E346-E12A-E3CB53598718}"/>
              </a:ext>
            </a:extLst>
          </p:cNvPr>
          <p:cNvSpPr txBox="1"/>
          <p:nvPr/>
        </p:nvSpPr>
        <p:spPr>
          <a:xfrm>
            <a:off x="6789178" y="1489488"/>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sp>
        <p:nvSpPr>
          <p:cNvPr id="398" name="Rectangle 397">
            <a:extLst>
              <a:ext uri="{FF2B5EF4-FFF2-40B4-BE49-F238E27FC236}">
                <a16:creationId xmlns:a16="http://schemas.microsoft.com/office/drawing/2014/main" id="{FC75F0BA-9DCE-8AEF-CBC3-E368A2517E89}"/>
              </a:ext>
            </a:extLst>
          </p:cNvPr>
          <p:cNvSpPr/>
          <p:nvPr/>
        </p:nvSpPr>
        <p:spPr>
          <a:xfrm>
            <a:off x="11645195" y="3494575"/>
            <a:ext cx="348067" cy="207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6436CC27-EA9A-E5F5-699E-31A26C829CB9}"/>
              </a:ext>
            </a:extLst>
          </p:cNvPr>
          <p:cNvSpPr/>
          <p:nvPr/>
        </p:nvSpPr>
        <p:spPr>
          <a:xfrm>
            <a:off x="8710148" y="3380870"/>
            <a:ext cx="3440334" cy="488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a:extLst>
              <a:ext uri="{FF2B5EF4-FFF2-40B4-BE49-F238E27FC236}">
                <a16:creationId xmlns:a16="http://schemas.microsoft.com/office/drawing/2014/main" id="{2DC434EB-94C9-93A4-1DA1-1D78F3CAB8A3}"/>
              </a:ext>
            </a:extLst>
          </p:cNvPr>
          <p:cNvCxnSpPr>
            <a:cxnSpLocks/>
          </p:cNvCxnSpPr>
          <p:nvPr/>
        </p:nvCxnSpPr>
        <p:spPr>
          <a:xfrm>
            <a:off x="9519176" y="2761572"/>
            <a:ext cx="1411015" cy="5940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8" name="Rectangle 527">
            <a:extLst>
              <a:ext uri="{FF2B5EF4-FFF2-40B4-BE49-F238E27FC236}">
                <a16:creationId xmlns:a16="http://schemas.microsoft.com/office/drawing/2014/main" id="{F3773D1E-0A63-ECDA-1B12-400C74D3E325}"/>
              </a:ext>
            </a:extLst>
          </p:cNvPr>
          <p:cNvSpPr/>
          <p:nvPr/>
        </p:nvSpPr>
        <p:spPr>
          <a:xfrm>
            <a:off x="2345432" y="3396007"/>
            <a:ext cx="4154777" cy="55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656">
            <a:extLst>
              <a:ext uri="{FF2B5EF4-FFF2-40B4-BE49-F238E27FC236}">
                <a16:creationId xmlns:a16="http://schemas.microsoft.com/office/drawing/2014/main" id="{424B0D69-3D3F-A7DC-563D-E4C75FB9EE20}"/>
              </a:ext>
            </a:extLst>
          </p:cNvPr>
          <p:cNvGrpSpPr/>
          <p:nvPr/>
        </p:nvGrpSpPr>
        <p:grpSpPr>
          <a:xfrm>
            <a:off x="6544362" y="2426582"/>
            <a:ext cx="5431925" cy="1279611"/>
            <a:chOff x="6544362" y="2426582"/>
            <a:chExt cx="5431925" cy="1279611"/>
          </a:xfrm>
        </p:grpSpPr>
        <p:cxnSp>
          <p:nvCxnSpPr>
            <p:cNvPr id="324" name="Straight Connector 323">
              <a:extLst>
                <a:ext uri="{FF2B5EF4-FFF2-40B4-BE49-F238E27FC236}">
                  <a16:creationId xmlns:a16="http://schemas.microsoft.com/office/drawing/2014/main" id="{941897A0-718F-1C8F-528E-484DB94B578A}"/>
                </a:ext>
              </a:extLst>
            </p:cNvPr>
            <p:cNvCxnSpPr>
              <a:cxnSpLocks/>
            </p:cNvCxnSpPr>
            <p:nvPr/>
          </p:nvCxnSpPr>
          <p:spPr>
            <a:xfrm>
              <a:off x="7594833" y="2426582"/>
              <a:ext cx="4381454" cy="971883"/>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633" name="TextBox 632">
              <a:extLst>
                <a:ext uri="{FF2B5EF4-FFF2-40B4-BE49-F238E27FC236}">
                  <a16:creationId xmlns:a16="http://schemas.microsoft.com/office/drawing/2014/main" id="{6070A68A-4214-A06F-8FA5-E4964BB9AE3B}"/>
                </a:ext>
              </a:extLst>
            </p:cNvPr>
            <p:cNvSpPr txBox="1"/>
            <p:nvPr/>
          </p:nvSpPr>
          <p:spPr>
            <a:xfrm>
              <a:off x="10965135" y="3336861"/>
              <a:ext cx="582211" cy="369332"/>
            </a:xfrm>
            <a:prstGeom prst="rect">
              <a:avLst/>
            </a:prstGeom>
            <a:noFill/>
            <a:ln>
              <a:noFill/>
            </a:ln>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PC1</a:t>
              </a:r>
            </a:p>
          </p:txBody>
        </p:sp>
        <p:cxnSp>
          <p:nvCxnSpPr>
            <p:cNvPr id="634" name="Straight Connector 633">
              <a:extLst>
                <a:ext uri="{FF2B5EF4-FFF2-40B4-BE49-F238E27FC236}">
                  <a16:creationId xmlns:a16="http://schemas.microsoft.com/office/drawing/2014/main" id="{04D4177B-FE55-2EBF-DACF-D2F27868A887}"/>
                </a:ext>
              </a:extLst>
            </p:cNvPr>
            <p:cNvCxnSpPr>
              <a:cxnSpLocks/>
            </p:cNvCxnSpPr>
            <p:nvPr/>
          </p:nvCxnSpPr>
          <p:spPr>
            <a:xfrm flipH="1">
              <a:off x="6844665" y="2483837"/>
              <a:ext cx="694583" cy="470312"/>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636" name="TextBox 635">
              <a:extLst>
                <a:ext uri="{FF2B5EF4-FFF2-40B4-BE49-F238E27FC236}">
                  <a16:creationId xmlns:a16="http://schemas.microsoft.com/office/drawing/2014/main" id="{673F1413-E22F-8884-2E8A-EC0403CA4381}"/>
                </a:ext>
              </a:extLst>
            </p:cNvPr>
            <p:cNvSpPr txBox="1"/>
            <p:nvPr/>
          </p:nvSpPr>
          <p:spPr>
            <a:xfrm>
              <a:off x="6544362" y="2499271"/>
              <a:ext cx="582211" cy="369332"/>
            </a:xfrm>
            <a:prstGeom prst="rect">
              <a:avLst/>
            </a:prstGeom>
            <a:noFill/>
            <a:ln>
              <a:noFill/>
            </a:ln>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PC2</a:t>
              </a:r>
            </a:p>
          </p:txBody>
        </p:sp>
      </p:grpSp>
      <p:grpSp>
        <p:nvGrpSpPr>
          <p:cNvPr id="653" name="Group 652">
            <a:extLst>
              <a:ext uri="{FF2B5EF4-FFF2-40B4-BE49-F238E27FC236}">
                <a16:creationId xmlns:a16="http://schemas.microsoft.com/office/drawing/2014/main" id="{0B4D1C2B-E91C-20D4-39B0-1D8D84F1A033}"/>
              </a:ext>
            </a:extLst>
          </p:cNvPr>
          <p:cNvGrpSpPr/>
          <p:nvPr/>
        </p:nvGrpSpPr>
        <p:grpSpPr>
          <a:xfrm>
            <a:off x="2951556" y="4058804"/>
            <a:ext cx="6564812" cy="3046008"/>
            <a:chOff x="2951556" y="4058804"/>
            <a:chExt cx="6564812" cy="3046008"/>
          </a:xfrm>
        </p:grpSpPr>
        <p:sp>
          <p:nvSpPr>
            <p:cNvPr id="533" name="TextBox 532">
              <a:extLst>
                <a:ext uri="{FF2B5EF4-FFF2-40B4-BE49-F238E27FC236}">
                  <a16:creationId xmlns:a16="http://schemas.microsoft.com/office/drawing/2014/main" id="{14844D0D-79B4-CC4F-01B5-1A7118BCD348}"/>
                </a:ext>
              </a:extLst>
            </p:cNvPr>
            <p:cNvSpPr txBox="1"/>
            <p:nvPr/>
          </p:nvSpPr>
          <p:spPr>
            <a:xfrm>
              <a:off x="3640033" y="4058804"/>
              <a:ext cx="53626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 Aligned Seismograms in (PC1, PC2, amplitude)</a:t>
              </a:r>
            </a:p>
          </p:txBody>
        </p:sp>
        <p:cxnSp>
          <p:nvCxnSpPr>
            <p:cNvPr id="534" name="Straight Connector 533">
              <a:extLst>
                <a:ext uri="{FF2B5EF4-FFF2-40B4-BE49-F238E27FC236}">
                  <a16:creationId xmlns:a16="http://schemas.microsoft.com/office/drawing/2014/main" id="{CAA8138A-BE65-1486-F6A3-8A07713E418F}"/>
                </a:ext>
              </a:extLst>
            </p:cNvPr>
            <p:cNvCxnSpPr>
              <a:cxnSpLocks/>
            </p:cNvCxnSpPr>
            <p:nvPr/>
          </p:nvCxnSpPr>
          <p:spPr>
            <a:xfrm>
              <a:off x="3622003" y="4692388"/>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8" name="Straight Arrow Connector 537">
              <a:extLst>
                <a:ext uri="{FF2B5EF4-FFF2-40B4-BE49-F238E27FC236}">
                  <a16:creationId xmlns:a16="http://schemas.microsoft.com/office/drawing/2014/main" id="{C33440F0-F29B-90ED-5804-CF89285269FB}"/>
                </a:ext>
              </a:extLst>
            </p:cNvPr>
            <p:cNvCxnSpPr>
              <a:cxnSpLocks/>
            </p:cNvCxnSpPr>
            <p:nvPr/>
          </p:nvCxnSpPr>
          <p:spPr>
            <a:xfrm>
              <a:off x="8604260" y="5577009"/>
              <a:ext cx="2286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2" name="Group 541">
              <a:extLst>
                <a:ext uri="{FF2B5EF4-FFF2-40B4-BE49-F238E27FC236}">
                  <a16:creationId xmlns:a16="http://schemas.microsoft.com/office/drawing/2014/main" id="{F6D8ED1F-02D0-CD8E-B49C-ED771C65830D}"/>
                </a:ext>
              </a:extLst>
            </p:cNvPr>
            <p:cNvGrpSpPr/>
            <p:nvPr/>
          </p:nvGrpSpPr>
          <p:grpSpPr>
            <a:xfrm>
              <a:off x="7150899" y="5200688"/>
              <a:ext cx="2365469" cy="1625736"/>
              <a:chOff x="7911053" y="894540"/>
              <a:chExt cx="2365469" cy="1625736"/>
            </a:xfrm>
          </p:grpSpPr>
          <p:grpSp>
            <p:nvGrpSpPr>
              <p:cNvPr id="543" name="Group 542">
                <a:extLst>
                  <a:ext uri="{FF2B5EF4-FFF2-40B4-BE49-F238E27FC236}">
                    <a16:creationId xmlns:a16="http://schemas.microsoft.com/office/drawing/2014/main" id="{5C5421E4-6302-35BD-5C0C-D8897480BED2}"/>
                  </a:ext>
                </a:extLst>
              </p:cNvPr>
              <p:cNvGrpSpPr/>
              <p:nvPr/>
            </p:nvGrpSpPr>
            <p:grpSpPr>
              <a:xfrm>
                <a:off x="7911053" y="988097"/>
                <a:ext cx="2365469" cy="1532179"/>
                <a:chOff x="945927" y="3684398"/>
                <a:chExt cx="2365469" cy="1532179"/>
              </a:xfrm>
            </p:grpSpPr>
            <p:grpSp>
              <p:nvGrpSpPr>
                <p:cNvPr id="547" name="Group 546">
                  <a:extLst>
                    <a:ext uri="{FF2B5EF4-FFF2-40B4-BE49-F238E27FC236}">
                      <a16:creationId xmlns:a16="http://schemas.microsoft.com/office/drawing/2014/main" id="{F92126CB-F61F-6892-BF1C-347FB029ADAF}"/>
                    </a:ext>
                  </a:extLst>
                </p:cNvPr>
                <p:cNvGrpSpPr/>
                <p:nvPr/>
              </p:nvGrpSpPr>
              <p:grpSpPr>
                <a:xfrm>
                  <a:off x="1097632" y="3684398"/>
                  <a:ext cx="1993692" cy="1394706"/>
                  <a:chOff x="5021705" y="2579579"/>
                  <a:chExt cx="1993692" cy="1354851"/>
                </a:xfrm>
              </p:grpSpPr>
              <p:sp>
                <p:nvSpPr>
                  <p:cNvPr id="553" name="Freeform: Shape 552">
                    <a:extLst>
                      <a:ext uri="{FF2B5EF4-FFF2-40B4-BE49-F238E27FC236}">
                        <a16:creationId xmlns:a16="http://schemas.microsoft.com/office/drawing/2014/main" id="{AF8B69D7-03FD-75A8-ECCF-C8E6E2DC8E05}"/>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4" name="Freeform: Shape 553">
                    <a:extLst>
                      <a:ext uri="{FF2B5EF4-FFF2-40B4-BE49-F238E27FC236}">
                        <a16:creationId xmlns:a16="http://schemas.microsoft.com/office/drawing/2014/main" id="{7B26EF89-CB96-531A-37EE-6FAC79AB2184}"/>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5" name="Freeform: Shape 554">
                    <a:extLst>
                      <a:ext uri="{FF2B5EF4-FFF2-40B4-BE49-F238E27FC236}">
                        <a16:creationId xmlns:a16="http://schemas.microsoft.com/office/drawing/2014/main" id="{64FEF8A7-B978-B6BF-2FAE-2A6DFF833F1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6" name="Freeform: Shape 555">
                    <a:extLst>
                      <a:ext uri="{FF2B5EF4-FFF2-40B4-BE49-F238E27FC236}">
                        <a16:creationId xmlns:a16="http://schemas.microsoft.com/office/drawing/2014/main" id="{F929996D-B2A8-F8AA-C3EA-52D09654B350}"/>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7" name="Freeform: Shape 556">
                    <a:extLst>
                      <a:ext uri="{FF2B5EF4-FFF2-40B4-BE49-F238E27FC236}">
                        <a16:creationId xmlns:a16="http://schemas.microsoft.com/office/drawing/2014/main" id="{E416C6FD-1EF3-75E3-8705-D28930E79E5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58" name="Freeform: Shape 557">
                    <a:extLst>
                      <a:ext uri="{FF2B5EF4-FFF2-40B4-BE49-F238E27FC236}">
                        <a16:creationId xmlns:a16="http://schemas.microsoft.com/office/drawing/2014/main" id="{9271A1E7-8A7B-00C4-8238-F3022D059143}"/>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48" name="Freeform: Shape 547">
                  <a:extLst>
                    <a:ext uri="{FF2B5EF4-FFF2-40B4-BE49-F238E27FC236}">
                      <a16:creationId xmlns:a16="http://schemas.microsoft.com/office/drawing/2014/main" id="{9E120B56-9288-CCAB-CF24-48F8B3AAE292}"/>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561132ED-86CD-D289-95AF-611AC71CE90A}"/>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E2CC44F6-351C-04AF-8EDF-420C93A51C59}"/>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55F23115-B64E-4EBC-124D-225E834B603A}"/>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2" name="Straight Connector 551">
                  <a:extLst>
                    <a:ext uri="{FF2B5EF4-FFF2-40B4-BE49-F238E27FC236}">
                      <a16:creationId xmlns:a16="http://schemas.microsoft.com/office/drawing/2014/main" id="{E3AFD4DD-3273-E5BC-93A0-332CE3D4037B}"/>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4" name="Oval 543">
                <a:extLst>
                  <a:ext uri="{FF2B5EF4-FFF2-40B4-BE49-F238E27FC236}">
                    <a16:creationId xmlns:a16="http://schemas.microsoft.com/office/drawing/2014/main" id="{7804A0DE-DA60-D7E2-A7DE-A1B6680FA8CD}"/>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a:extLst>
                  <a:ext uri="{FF2B5EF4-FFF2-40B4-BE49-F238E27FC236}">
                    <a16:creationId xmlns:a16="http://schemas.microsoft.com/office/drawing/2014/main" id="{1018C8B5-36EA-B719-1A0E-1465F6C0172A}"/>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DD290B54-3892-7501-3900-E2A0F3CE980F}"/>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559" name="Group 558">
              <a:extLst>
                <a:ext uri="{FF2B5EF4-FFF2-40B4-BE49-F238E27FC236}">
                  <a16:creationId xmlns:a16="http://schemas.microsoft.com/office/drawing/2014/main" id="{86AA5855-1E73-DA40-09A6-EDDEA8B62079}"/>
                </a:ext>
              </a:extLst>
            </p:cNvPr>
            <p:cNvGrpSpPr/>
            <p:nvPr/>
          </p:nvGrpSpPr>
          <p:grpSpPr>
            <a:xfrm>
              <a:off x="6268675" y="5201529"/>
              <a:ext cx="2365469" cy="1625736"/>
              <a:chOff x="7911053" y="894540"/>
              <a:chExt cx="2365469" cy="1625736"/>
            </a:xfrm>
          </p:grpSpPr>
          <p:grpSp>
            <p:nvGrpSpPr>
              <p:cNvPr id="560" name="Group 559">
                <a:extLst>
                  <a:ext uri="{FF2B5EF4-FFF2-40B4-BE49-F238E27FC236}">
                    <a16:creationId xmlns:a16="http://schemas.microsoft.com/office/drawing/2014/main" id="{66983BFF-E036-E6A6-8FEB-63C5948B285B}"/>
                  </a:ext>
                </a:extLst>
              </p:cNvPr>
              <p:cNvGrpSpPr/>
              <p:nvPr/>
            </p:nvGrpSpPr>
            <p:grpSpPr>
              <a:xfrm>
                <a:off x="7911053" y="988097"/>
                <a:ext cx="2365469" cy="1532179"/>
                <a:chOff x="945927" y="3684398"/>
                <a:chExt cx="2365469" cy="1532179"/>
              </a:xfrm>
            </p:grpSpPr>
            <p:grpSp>
              <p:nvGrpSpPr>
                <p:cNvPr id="564" name="Group 563">
                  <a:extLst>
                    <a:ext uri="{FF2B5EF4-FFF2-40B4-BE49-F238E27FC236}">
                      <a16:creationId xmlns:a16="http://schemas.microsoft.com/office/drawing/2014/main" id="{EA012559-BF25-E0C5-53D7-7D9E39B59252}"/>
                    </a:ext>
                  </a:extLst>
                </p:cNvPr>
                <p:cNvGrpSpPr/>
                <p:nvPr/>
              </p:nvGrpSpPr>
              <p:grpSpPr>
                <a:xfrm>
                  <a:off x="1097632" y="3684398"/>
                  <a:ext cx="1993692" cy="1394706"/>
                  <a:chOff x="5021705" y="2579579"/>
                  <a:chExt cx="1993692" cy="1354851"/>
                </a:xfrm>
              </p:grpSpPr>
              <p:sp>
                <p:nvSpPr>
                  <p:cNvPr id="570" name="Freeform: Shape 569">
                    <a:extLst>
                      <a:ext uri="{FF2B5EF4-FFF2-40B4-BE49-F238E27FC236}">
                        <a16:creationId xmlns:a16="http://schemas.microsoft.com/office/drawing/2014/main" id="{0025A7E2-9AE1-1BE1-8A7B-E9C47D2F30C8}"/>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1" name="Freeform: Shape 570">
                    <a:extLst>
                      <a:ext uri="{FF2B5EF4-FFF2-40B4-BE49-F238E27FC236}">
                        <a16:creationId xmlns:a16="http://schemas.microsoft.com/office/drawing/2014/main" id="{762E5774-A551-13FE-A3E5-C8A797479020}"/>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2" name="Freeform: Shape 571">
                    <a:extLst>
                      <a:ext uri="{FF2B5EF4-FFF2-40B4-BE49-F238E27FC236}">
                        <a16:creationId xmlns:a16="http://schemas.microsoft.com/office/drawing/2014/main" id="{A0F9B5A8-99CC-4D09-E430-9DDAFB02764E}"/>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3" name="Freeform: Shape 572">
                    <a:extLst>
                      <a:ext uri="{FF2B5EF4-FFF2-40B4-BE49-F238E27FC236}">
                        <a16:creationId xmlns:a16="http://schemas.microsoft.com/office/drawing/2014/main" id="{5DD8AFA3-56B1-87B5-E374-A777322ED891}"/>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4" name="Freeform: Shape 573">
                    <a:extLst>
                      <a:ext uri="{FF2B5EF4-FFF2-40B4-BE49-F238E27FC236}">
                        <a16:creationId xmlns:a16="http://schemas.microsoft.com/office/drawing/2014/main" id="{9E7F2C03-8A38-E09E-2378-C8FCAB2B8F1B}"/>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5" name="Freeform: Shape 574">
                    <a:extLst>
                      <a:ext uri="{FF2B5EF4-FFF2-40B4-BE49-F238E27FC236}">
                        <a16:creationId xmlns:a16="http://schemas.microsoft.com/office/drawing/2014/main" id="{65FBA432-D95A-6DC3-D31A-95E5F119627A}"/>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65" name="Freeform: Shape 564">
                  <a:extLst>
                    <a:ext uri="{FF2B5EF4-FFF2-40B4-BE49-F238E27FC236}">
                      <a16:creationId xmlns:a16="http://schemas.microsoft.com/office/drawing/2014/main" id="{8A0526C9-5963-F21D-9724-CCAAE090246D}"/>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Freeform: Shape 565">
                  <a:extLst>
                    <a:ext uri="{FF2B5EF4-FFF2-40B4-BE49-F238E27FC236}">
                      <a16:creationId xmlns:a16="http://schemas.microsoft.com/office/drawing/2014/main" id="{89AFB11B-0675-4257-6CDA-CCA667584BB1}"/>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reeform: Shape 566">
                  <a:extLst>
                    <a:ext uri="{FF2B5EF4-FFF2-40B4-BE49-F238E27FC236}">
                      <a16:creationId xmlns:a16="http://schemas.microsoft.com/office/drawing/2014/main" id="{FE6DA157-B628-6B4E-8B52-58BF1589D475}"/>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Freeform: Shape 567">
                  <a:extLst>
                    <a:ext uri="{FF2B5EF4-FFF2-40B4-BE49-F238E27FC236}">
                      <a16:creationId xmlns:a16="http://schemas.microsoft.com/office/drawing/2014/main" id="{DA05B183-A6F5-E164-0C0B-65FE1E9A9A8E}"/>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9" name="Straight Connector 568">
                  <a:extLst>
                    <a:ext uri="{FF2B5EF4-FFF2-40B4-BE49-F238E27FC236}">
                      <a16:creationId xmlns:a16="http://schemas.microsoft.com/office/drawing/2014/main" id="{0A6F81C2-F9F2-5BFC-0E6B-DE7884EEA295}"/>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1" name="Oval 560">
                <a:extLst>
                  <a:ext uri="{FF2B5EF4-FFF2-40B4-BE49-F238E27FC236}">
                    <a16:creationId xmlns:a16="http://schemas.microsoft.com/office/drawing/2014/main" id="{90555222-EC98-111D-3523-4F85041838AA}"/>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a:extLst>
                  <a:ext uri="{FF2B5EF4-FFF2-40B4-BE49-F238E27FC236}">
                    <a16:creationId xmlns:a16="http://schemas.microsoft.com/office/drawing/2014/main" id="{0814ADDB-E3FE-EA25-FEFD-38F999ECFB97}"/>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a:extLst>
                  <a:ext uri="{FF2B5EF4-FFF2-40B4-BE49-F238E27FC236}">
                    <a16:creationId xmlns:a16="http://schemas.microsoft.com/office/drawing/2014/main" id="{7958B69F-CD31-2914-BA08-A3A28C044934}"/>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576" name="Group 575">
              <a:extLst>
                <a:ext uri="{FF2B5EF4-FFF2-40B4-BE49-F238E27FC236}">
                  <a16:creationId xmlns:a16="http://schemas.microsoft.com/office/drawing/2014/main" id="{158E29AC-EECD-89D4-C3B0-138F4C0B9EEE}"/>
                </a:ext>
              </a:extLst>
            </p:cNvPr>
            <p:cNvGrpSpPr/>
            <p:nvPr/>
          </p:nvGrpSpPr>
          <p:grpSpPr>
            <a:xfrm>
              <a:off x="5386451" y="5202370"/>
              <a:ext cx="2365469" cy="1625736"/>
              <a:chOff x="7911053" y="894540"/>
              <a:chExt cx="2365469" cy="1625736"/>
            </a:xfrm>
          </p:grpSpPr>
          <p:grpSp>
            <p:nvGrpSpPr>
              <p:cNvPr id="577" name="Group 576">
                <a:extLst>
                  <a:ext uri="{FF2B5EF4-FFF2-40B4-BE49-F238E27FC236}">
                    <a16:creationId xmlns:a16="http://schemas.microsoft.com/office/drawing/2014/main" id="{901B5E7B-E322-8986-C91F-12783D573206}"/>
                  </a:ext>
                </a:extLst>
              </p:cNvPr>
              <p:cNvGrpSpPr/>
              <p:nvPr/>
            </p:nvGrpSpPr>
            <p:grpSpPr>
              <a:xfrm>
                <a:off x="7911053" y="988097"/>
                <a:ext cx="2365469" cy="1532179"/>
                <a:chOff x="945927" y="3684398"/>
                <a:chExt cx="2365469" cy="1532179"/>
              </a:xfrm>
            </p:grpSpPr>
            <p:grpSp>
              <p:nvGrpSpPr>
                <p:cNvPr id="581" name="Group 580">
                  <a:extLst>
                    <a:ext uri="{FF2B5EF4-FFF2-40B4-BE49-F238E27FC236}">
                      <a16:creationId xmlns:a16="http://schemas.microsoft.com/office/drawing/2014/main" id="{DCC05F29-C9B6-C7B5-A0BB-11F52346852A}"/>
                    </a:ext>
                  </a:extLst>
                </p:cNvPr>
                <p:cNvGrpSpPr/>
                <p:nvPr/>
              </p:nvGrpSpPr>
              <p:grpSpPr>
                <a:xfrm>
                  <a:off x="1097632" y="3684398"/>
                  <a:ext cx="1993692" cy="1394706"/>
                  <a:chOff x="5021705" y="2579579"/>
                  <a:chExt cx="1993692" cy="1354851"/>
                </a:xfrm>
              </p:grpSpPr>
              <p:sp>
                <p:nvSpPr>
                  <p:cNvPr id="587" name="Freeform: Shape 586">
                    <a:extLst>
                      <a:ext uri="{FF2B5EF4-FFF2-40B4-BE49-F238E27FC236}">
                        <a16:creationId xmlns:a16="http://schemas.microsoft.com/office/drawing/2014/main" id="{9B5F8365-0A68-D1A7-ED82-18354CF7BBE5}"/>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88" name="Freeform: Shape 587">
                    <a:extLst>
                      <a:ext uri="{FF2B5EF4-FFF2-40B4-BE49-F238E27FC236}">
                        <a16:creationId xmlns:a16="http://schemas.microsoft.com/office/drawing/2014/main" id="{A9435894-511F-66B8-0878-FD33C61DE17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89" name="Freeform: Shape 588">
                    <a:extLst>
                      <a:ext uri="{FF2B5EF4-FFF2-40B4-BE49-F238E27FC236}">
                        <a16:creationId xmlns:a16="http://schemas.microsoft.com/office/drawing/2014/main" id="{D16C3942-9B6A-F79F-66DF-C3D95E0789D0}"/>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90" name="Freeform: Shape 589">
                    <a:extLst>
                      <a:ext uri="{FF2B5EF4-FFF2-40B4-BE49-F238E27FC236}">
                        <a16:creationId xmlns:a16="http://schemas.microsoft.com/office/drawing/2014/main" id="{CAAC3F3D-76C8-81CA-4B00-B2074164FF5B}"/>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91" name="Freeform: Shape 590">
                    <a:extLst>
                      <a:ext uri="{FF2B5EF4-FFF2-40B4-BE49-F238E27FC236}">
                        <a16:creationId xmlns:a16="http://schemas.microsoft.com/office/drawing/2014/main" id="{DA9DAC71-F829-4D30-2369-3DF8E151ED17}"/>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92" name="Freeform: Shape 591">
                    <a:extLst>
                      <a:ext uri="{FF2B5EF4-FFF2-40B4-BE49-F238E27FC236}">
                        <a16:creationId xmlns:a16="http://schemas.microsoft.com/office/drawing/2014/main" id="{8145EFA7-1E0A-31BB-F338-031A0A4BAC71}"/>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82" name="Freeform: Shape 581">
                  <a:extLst>
                    <a:ext uri="{FF2B5EF4-FFF2-40B4-BE49-F238E27FC236}">
                      <a16:creationId xmlns:a16="http://schemas.microsoft.com/office/drawing/2014/main" id="{57101397-9A3C-1EA3-193B-5236155CA84C}"/>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Freeform: Shape 582">
                  <a:extLst>
                    <a:ext uri="{FF2B5EF4-FFF2-40B4-BE49-F238E27FC236}">
                      <a16:creationId xmlns:a16="http://schemas.microsoft.com/office/drawing/2014/main" id="{3850A34D-3100-FE9A-2CBB-791F768DD63F}"/>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Shape 583">
                  <a:extLst>
                    <a:ext uri="{FF2B5EF4-FFF2-40B4-BE49-F238E27FC236}">
                      <a16:creationId xmlns:a16="http://schemas.microsoft.com/office/drawing/2014/main" id="{4C4A11C8-5AFD-8469-A49C-2AFB6DAD147A}"/>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reeform: Shape 584">
                  <a:extLst>
                    <a:ext uri="{FF2B5EF4-FFF2-40B4-BE49-F238E27FC236}">
                      <a16:creationId xmlns:a16="http://schemas.microsoft.com/office/drawing/2014/main" id="{637B3A99-7C96-2FA1-41E5-C4D749A9AA29}"/>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6" name="Straight Connector 585">
                  <a:extLst>
                    <a:ext uri="{FF2B5EF4-FFF2-40B4-BE49-F238E27FC236}">
                      <a16:creationId xmlns:a16="http://schemas.microsoft.com/office/drawing/2014/main" id="{0BC4972A-7033-CB0E-AB30-1889302E8F83}"/>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8" name="Oval 577">
                <a:extLst>
                  <a:ext uri="{FF2B5EF4-FFF2-40B4-BE49-F238E27FC236}">
                    <a16:creationId xmlns:a16="http://schemas.microsoft.com/office/drawing/2014/main" id="{06379498-289F-71CF-B432-5D9CAA09F79A}"/>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a:extLst>
                  <a:ext uri="{FF2B5EF4-FFF2-40B4-BE49-F238E27FC236}">
                    <a16:creationId xmlns:a16="http://schemas.microsoft.com/office/drawing/2014/main" id="{1754B57F-49E9-5BF7-A460-039EF4E624E4}"/>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a:extLst>
                  <a:ext uri="{FF2B5EF4-FFF2-40B4-BE49-F238E27FC236}">
                    <a16:creationId xmlns:a16="http://schemas.microsoft.com/office/drawing/2014/main" id="{4238E3E6-6A1F-040A-063A-427839F0D7C3}"/>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593" name="Group 592">
              <a:extLst>
                <a:ext uri="{FF2B5EF4-FFF2-40B4-BE49-F238E27FC236}">
                  <a16:creationId xmlns:a16="http://schemas.microsoft.com/office/drawing/2014/main" id="{4EC52548-7727-4055-0D00-AAB0BE521733}"/>
                </a:ext>
              </a:extLst>
            </p:cNvPr>
            <p:cNvGrpSpPr/>
            <p:nvPr/>
          </p:nvGrpSpPr>
          <p:grpSpPr>
            <a:xfrm>
              <a:off x="4504227" y="5203211"/>
              <a:ext cx="2365469" cy="1625736"/>
              <a:chOff x="7911053" y="894540"/>
              <a:chExt cx="2365469" cy="1625736"/>
            </a:xfrm>
          </p:grpSpPr>
          <p:grpSp>
            <p:nvGrpSpPr>
              <p:cNvPr id="594" name="Group 593">
                <a:extLst>
                  <a:ext uri="{FF2B5EF4-FFF2-40B4-BE49-F238E27FC236}">
                    <a16:creationId xmlns:a16="http://schemas.microsoft.com/office/drawing/2014/main" id="{12DC8BED-6047-D99D-A6CC-E9E959A08909}"/>
                  </a:ext>
                </a:extLst>
              </p:cNvPr>
              <p:cNvGrpSpPr/>
              <p:nvPr/>
            </p:nvGrpSpPr>
            <p:grpSpPr>
              <a:xfrm>
                <a:off x="7911053" y="988097"/>
                <a:ext cx="2365469" cy="1532179"/>
                <a:chOff x="945927" y="3684398"/>
                <a:chExt cx="2365469" cy="1532179"/>
              </a:xfrm>
            </p:grpSpPr>
            <p:grpSp>
              <p:nvGrpSpPr>
                <p:cNvPr id="598" name="Group 597">
                  <a:extLst>
                    <a:ext uri="{FF2B5EF4-FFF2-40B4-BE49-F238E27FC236}">
                      <a16:creationId xmlns:a16="http://schemas.microsoft.com/office/drawing/2014/main" id="{115AA018-8C91-BBAB-9BC9-8203D3620A3B}"/>
                    </a:ext>
                  </a:extLst>
                </p:cNvPr>
                <p:cNvGrpSpPr/>
                <p:nvPr/>
              </p:nvGrpSpPr>
              <p:grpSpPr>
                <a:xfrm>
                  <a:off x="1097632" y="3684398"/>
                  <a:ext cx="1993692" cy="1394706"/>
                  <a:chOff x="5021705" y="2579579"/>
                  <a:chExt cx="1993692" cy="1354851"/>
                </a:xfrm>
              </p:grpSpPr>
              <p:sp>
                <p:nvSpPr>
                  <p:cNvPr id="604" name="Freeform: Shape 603">
                    <a:extLst>
                      <a:ext uri="{FF2B5EF4-FFF2-40B4-BE49-F238E27FC236}">
                        <a16:creationId xmlns:a16="http://schemas.microsoft.com/office/drawing/2014/main" id="{5BD3AC1A-9668-A54B-C229-2581603B3557}"/>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5" name="Freeform: Shape 604">
                    <a:extLst>
                      <a:ext uri="{FF2B5EF4-FFF2-40B4-BE49-F238E27FC236}">
                        <a16:creationId xmlns:a16="http://schemas.microsoft.com/office/drawing/2014/main" id="{CA740F3A-9EF0-B330-5E0B-3D4C0DC2BA07}"/>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6" name="Freeform: Shape 605">
                    <a:extLst>
                      <a:ext uri="{FF2B5EF4-FFF2-40B4-BE49-F238E27FC236}">
                        <a16:creationId xmlns:a16="http://schemas.microsoft.com/office/drawing/2014/main" id="{AB9DCD09-E2CC-E0D6-AD56-DFB21A01CBD7}"/>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7" name="Freeform: Shape 606">
                    <a:extLst>
                      <a:ext uri="{FF2B5EF4-FFF2-40B4-BE49-F238E27FC236}">
                        <a16:creationId xmlns:a16="http://schemas.microsoft.com/office/drawing/2014/main" id="{4B76F074-DE6F-5BD1-258E-3C6202B8457E}"/>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8" name="Freeform: Shape 607">
                    <a:extLst>
                      <a:ext uri="{FF2B5EF4-FFF2-40B4-BE49-F238E27FC236}">
                        <a16:creationId xmlns:a16="http://schemas.microsoft.com/office/drawing/2014/main" id="{DF8274F3-C030-44C6-25D1-6CFA3E85857F}"/>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9" name="Freeform: Shape 608">
                    <a:extLst>
                      <a:ext uri="{FF2B5EF4-FFF2-40B4-BE49-F238E27FC236}">
                        <a16:creationId xmlns:a16="http://schemas.microsoft.com/office/drawing/2014/main" id="{B3A0317B-889B-1A78-049D-4E66E4E6D77B}"/>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99" name="Freeform: Shape 598">
                  <a:extLst>
                    <a:ext uri="{FF2B5EF4-FFF2-40B4-BE49-F238E27FC236}">
                      <a16:creationId xmlns:a16="http://schemas.microsoft.com/office/drawing/2014/main" id="{AD0042B8-BB7B-EEF6-AEE6-675EB32A8276}"/>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reeform: Shape 599">
                  <a:extLst>
                    <a:ext uri="{FF2B5EF4-FFF2-40B4-BE49-F238E27FC236}">
                      <a16:creationId xmlns:a16="http://schemas.microsoft.com/office/drawing/2014/main" id="{D29E276A-2FCB-CED3-F36A-43D3091B2454}"/>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Freeform: Shape 600">
                  <a:extLst>
                    <a:ext uri="{FF2B5EF4-FFF2-40B4-BE49-F238E27FC236}">
                      <a16:creationId xmlns:a16="http://schemas.microsoft.com/office/drawing/2014/main" id="{1DA4AE5E-AED4-CBB1-6098-3725777F4783}"/>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Freeform: Shape 601">
                  <a:extLst>
                    <a:ext uri="{FF2B5EF4-FFF2-40B4-BE49-F238E27FC236}">
                      <a16:creationId xmlns:a16="http://schemas.microsoft.com/office/drawing/2014/main" id="{A477B4C7-049A-3959-2161-1D9CD0D81B25}"/>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3" name="Straight Connector 602">
                  <a:extLst>
                    <a:ext uri="{FF2B5EF4-FFF2-40B4-BE49-F238E27FC236}">
                      <a16:creationId xmlns:a16="http://schemas.microsoft.com/office/drawing/2014/main" id="{EA5439EE-9717-E879-CF98-93DBE1591EFA}"/>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5" name="Oval 594">
                <a:extLst>
                  <a:ext uri="{FF2B5EF4-FFF2-40B4-BE49-F238E27FC236}">
                    <a16:creationId xmlns:a16="http://schemas.microsoft.com/office/drawing/2014/main" id="{3EF49962-B5B2-3F88-38D3-84A5AF00578D}"/>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a:extLst>
                  <a:ext uri="{FF2B5EF4-FFF2-40B4-BE49-F238E27FC236}">
                    <a16:creationId xmlns:a16="http://schemas.microsoft.com/office/drawing/2014/main" id="{726000F1-895E-D880-3BF7-6FC863D05F26}"/>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a:extLst>
                  <a:ext uri="{FF2B5EF4-FFF2-40B4-BE49-F238E27FC236}">
                    <a16:creationId xmlns:a16="http://schemas.microsoft.com/office/drawing/2014/main" id="{EE01606A-9E76-3227-962D-EF43248DE685}"/>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610" name="Group 609">
              <a:extLst>
                <a:ext uri="{FF2B5EF4-FFF2-40B4-BE49-F238E27FC236}">
                  <a16:creationId xmlns:a16="http://schemas.microsoft.com/office/drawing/2014/main" id="{56676243-369B-193D-34A6-728E97FA7A96}"/>
                </a:ext>
              </a:extLst>
            </p:cNvPr>
            <p:cNvGrpSpPr/>
            <p:nvPr/>
          </p:nvGrpSpPr>
          <p:grpSpPr>
            <a:xfrm>
              <a:off x="3622003" y="5204052"/>
              <a:ext cx="2365469" cy="1625736"/>
              <a:chOff x="7911053" y="894540"/>
              <a:chExt cx="2365469" cy="1625736"/>
            </a:xfrm>
          </p:grpSpPr>
          <p:grpSp>
            <p:nvGrpSpPr>
              <p:cNvPr id="611" name="Group 610">
                <a:extLst>
                  <a:ext uri="{FF2B5EF4-FFF2-40B4-BE49-F238E27FC236}">
                    <a16:creationId xmlns:a16="http://schemas.microsoft.com/office/drawing/2014/main" id="{96430BFE-C363-B4D8-AE70-15261651210D}"/>
                  </a:ext>
                </a:extLst>
              </p:cNvPr>
              <p:cNvGrpSpPr/>
              <p:nvPr/>
            </p:nvGrpSpPr>
            <p:grpSpPr>
              <a:xfrm>
                <a:off x="7911053" y="988097"/>
                <a:ext cx="2365469" cy="1532179"/>
                <a:chOff x="945927" y="3684398"/>
                <a:chExt cx="2365469" cy="1532179"/>
              </a:xfrm>
            </p:grpSpPr>
            <p:grpSp>
              <p:nvGrpSpPr>
                <p:cNvPr id="615" name="Group 614">
                  <a:extLst>
                    <a:ext uri="{FF2B5EF4-FFF2-40B4-BE49-F238E27FC236}">
                      <a16:creationId xmlns:a16="http://schemas.microsoft.com/office/drawing/2014/main" id="{D064A055-1ABA-FC7B-788D-BE9810E8062B}"/>
                    </a:ext>
                  </a:extLst>
                </p:cNvPr>
                <p:cNvGrpSpPr/>
                <p:nvPr/>
              </p:nvGrpSpPr>
              <p:grpSpPr>
                <a:xfrm>
                  <a:off x="1097632" y="3684398"/>
                  <a:ext cx="1993692" cy="1394706"/>
                  <a:chOff x="5021705" y="2579579"/>
                  <a:chExt cx="1993692" cy="1354851"/>
                </a:xfrm>
              </p:grpSpPr>
              <p:sp>
                <p:nvSpPr>
                  <p:cNvPr id="621" name="Freeform: Shape 620">
                    <a:extLst>
                      <a:ext uri="{FF2B5EF4-FFF2-40B4-BE49-F238E27FC236}">
                        <a16:creationId xmlns:a16="http://schemas.microsoft.com/office/drawing/2014/main" id="{4608A984-AB77-0B93-A60C-0FF2BFADA2F7}"/>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2" name="Freeform: Shape 621">
                    <a:extLst>
                      <a:ext uri="{FF2B5EF4-FFF2-40B4-BE49-F238E27FC236}">
                        <a16:creationId xmlns:a16="http://schemas.microsoft.com/office/drawing/2014/main" id="{A8DBCE63-9A9B-AFBE-7B05-429F49DFC7FF}"/>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3" name="Freeform: Shape 622">
                    <a:extLst>
                      <a:ext uri="{FF2B5EF4-FFF2-40B4-BE49-F238E27FC236}">
                        <a16:creationId xmlns:a16="http://schemas.microsoft.com/office/drawing/2014/main" id="{81D16A8C-658C-970F-8199-D1FD4E164954}"/>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4" name="Freeform: Shape 623">
                    <a:extLst>
                      <a:ext uri="{FF2B5EF4-FFF2-40B4-BE49-F238E27FC236}">
                        <a16:creationId xmlns:a16="http://schemas.microsoft.com/office/drawing/2014/main" id="{D917CE80-31CE-000F-0072-CE432032D7FB}"/>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5" name="Freeform: Shape 624">
                    <a:extLst>
                      <a:ext uri="{FF2B5EF4-FFF2-40B4-BE49-F238E27FC236}">
                        <a16:creationId xmlns:a16="http://schemas.microsoft.com/office/drawing/2014/main" id="{032753E3-3DF4-5D73-60E2-32CE5B48ECE9}"/>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26" name="Freeform: Shape 625">
                    <a:extLst>
                      <a:ext uri="{FF2B5EF4-FFF2-40B4-BE49-F238E27FC236}">
                        <a16:creationId xmlns:a16="http://schemas.microsoft.com/office/drawing/2014/main" id="{B20CE009-0871-2C8D-D914-DBC2EEE05EC3}"/>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16" name="Freeform: Shape 615">
                  <a:extLst>
                    <a:ext uri="{FF2B5EF4-FFF2-40B4-BE49-F238E27FC236}">
                      <a16:creationId xmlns:a16="http://schemas.microsoft.com/office/drawing/2014/main" id="{9B41C720-8D94-732A-D477-F790EF2425C9}"/>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reeform: Shape 616">
                  <a:extLst>
                    <a:ext uri="{FF2B5EF4-FFF2-40B4-BE49-F238E27FC236}">
                      <a16:creationId xmlns:a16="http://schemas.microsoft.com/office/drawing/2014/main" id="{8E6436F2-490E-97B2-7D41-A710E24E454D}"/>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Freeform: Shape 617">
                  <a:extLst>
                    <a:ext uri="{FF2B5EF4-FFF2-40B4-BE49-F238E27FC236}">
                      <a16:creationId xmlns:a16="http://schemas.microsoft.com/office/drawing/2014/main" id="{1D8D61E3-6FBF-4E99-4583-A8C472B82146}"/>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Freeform: Shape 618">
                  <a:extLst>
                    <a:ext uri="{FF2B5EF4-FFF2-40B4-BE49-F238E27FC236}">
                      <a16:creationId xmlns:a16="http://schemas.microsoft.com/office/drawing/2014/main" id="{9C21317A-1090-1A12-4FD1-5F0110A73E3A}"/>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0" name="Straight Connector 619">
                  <a:extLst>
                    <a:ext uri="{FF2B5EF4-FFF2-40B4-BE49-F238E27FC236}">
                      <a16:creationId xmlns:a16="http://schemas.microsoft.com/office/drawing/2014/main" id="{0A3D9495-3CE6-431C-00A0-F62168E2C281}"/>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2" name="Oval 611">
                <a:extLst>
                  <a:ext uri="{FF2B5EF4-FFF2-40B4-BE49-F238E27FC236}">
                    <a16:creationId xmlns:a16="http://schemas.microsoft.com/office/drawing/2014/main" id="{42F1826F-4231-74DD-095D-DBA48A202DFB}"/>
                  </a:ext>
                </a:extLst>
              </p:cNvPr>
              <p:cNvSpPr/>
              <p:nvPr/>
            </p:nvSpPr>
            <p:spPr>
              <a:xfrm>
                <a:off x="8463721" y="167439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273B8897-A142-5A67-4DF3-C81212942BB0}"/>
                  </a:ext>
                </a:extLst>
              </p:cNvPr>
              <p:cNvSpPr/>
              <p:nvPr/>
            </p:nvSpPr>
            <p:spPr>
              <a:xfrm>
                <a:off x="8930912" y="1871762"/>
                <a:ext cx="96967" cy="1353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a:extLst>
                  <a:ext uri="{FF2B5EF4-FFF2-40B4-BE49-F238E27FC236}">
                    <a16:creationId xmlns:a16="http://schemas.microsoft.com/office/drawing/2014/main" id="{879C7831-1FAE-45F1-FC6F-9E4CF8728057}"/>
                  </a:ext>
                </a:extLst>
              </p:cNvPr>
              <p:cNvSpPr/>
              <p:nvPr/>
            </p:nvSpPr>
            <p:spPr>
              <a:xfrm>
                <a:off x="8309531" y="89454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27" name="TextBox 626">
              <a:extLst>
                <a:ext uri="{FF2B5EF4-FFF2-40B4-BE49-F238E27FC236}">
                  <a16:creationId xmlns:a16="http://schemas.microsoft.com/office/drawing/2014/main" id="{6588F441-85A4-3BF0-6A4D-DFEEB59F9FA5}"/>
                </a:ext>
              </a:extLst>
            </p:cNvPr>
            <p:cNvSpPr txBox="1"/>
            <p:nvPr/>
          </p:nvSpPr>
          <p:spPr>
            <a:xfrm>
              <a:off x="2951556" y="4670408"/>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sp>
          <p:nvSpPr>
            <p:cNvPr id="628" name="Rectangle 627">
              <a:extLst>
                <a:ext uri="{FF2B5EF4-FFF2-40B4-BE49-F238E27FC236}">
                  <a16:creationId xmlns:a16="http://schemas.microsoft.com/office/drawing/2014/main" id="{6D376D61-DC12-FB5E-75BC-68B53AAD3031}"/>
                </a:ext>
              </a:extLst>
            </p:cNvPr>
            <p:cNvSpPr/>
            <p:nvPr/>
          </p:nvSpPr>
          <p:spPr>
            <a:xfrm>
              <a:off x="8504499" y="4830447"/>
              <a:ext cx="990035" cy="19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9" name="Straight Connector 628">
              <a:extLst>
                <a:ext uri="{FF2B5EF4-FFF2-40B4-BE49-F238E27FC236}">
                  <a16:creationId xmlns:a16="http://schemas.microsoft.com/office/drawing/2014/main" id="{EF542371-B0C9-74E1-5A2D-7D91BBE2CB62}"/>
                </a:ext>
              </a:extLst>
            </p:cNvPr>
            <p:cNvCxnSpPr>
              <a:cxnSpLocks/>
            </p:cNvCxnSpPr>
            <p:nvPr/>
          </p:nvCxnSpPr>
          <p:spPr>
            <a:xfrm>
              <a:off x="3502437" y="5628329"/>
              <a:ext cx="3066135" cy="1413157"/>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630" name="TextBox 629">
              <a:extLst>
                <a:ext uri="{FF2B5EF4-FFF2-40B4-BE49-F238E27FC236}">
                  <a16:creationId xmlns:a16="http://schemas.microsoft.com/office/drawing/2014/main" id="{2AF2FDAC-9581-1857-C01B-F664BD308E73}"/>
                </a:ext>
              </a:extLst>
            </p:cNvPr>
            <p:cNvSpPr txBox="1"/>
            <p:nvPr/>
          </p:nvSpPr>
          <p:spPr>
            <a:xfrm>
              <a:off x="8051933" y="5244033"/>
              <a:ext cx="582211" cy="369332"/>
            </a:xfrm>
            <a:prstGeom prst="rect">
              <a:avLst/>
            </a:prstGeom>
            <a:noFill/>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PC1</a:t>
              </a:r>
            </a:p>
          </p:txBody>
        </p:sp>
        <p:sp>
          <p:nvSpPr>
            <p:cNvPr id="632" name="Rectangle 631">
              <a:extLst>
                <a:ext uri="{FF2B5EF4-FFF2-40B4-BE49-F238E27FC236}">
                  <a16:creationId xmlns:a16="http://schemas.microsoft.com/office/drawing/2014/main" id="{1A6270F2-8DB0-9F5F-C43C-ADCAEE7BDE38}"/>
                </a:ext>
              </a:extLst>
            </p:cNvPr>
            <p:cNvSpPr/>
            <p:nvPr/>
          </p:nvSpPr>
          <p:spPr>
            <a:xfrm>
              <a:off x="4939352" y="6216623"/>
              <a:ext cx="4154777" cy="551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reeform: Shape 638">
              <a:extLst>
                <a:ext uri="{FF2B5EF4-FFF2-40B4-BE49-F238E27FC236}">
                  <a16:creationId xmlns:a16="http://schemas.microsoft.com/office/drawing/2014/main" id="{32C85F92-D190-DB3A-4B2A-B76061485C7E}"/>
                </a:ext>
              </a:extLst>
            </p:cNvPr>
            <p:cNvSpPr/>
            <p:nvPr/>
          </p:nvSpPr>
          <p:spPr>
            <a:xfrm>
              <a:off x="4059377" y="5705867"/>
              <a:ext cx="4687834" cy="1075385"/>
            </a:xfrm>
            <a:custGeom>
              <a:avLst/>
              <a:gdLst>
                <a:gd name="connsiteX0" fmla="*/ 0 w 4687834"/>
                <a:gd name="connsiteY0" fmla="*/ 260935 h 1075385"/>
                <a:gd name="connsiteX1" fmla="*/ 209550 w 4687834"/>
                <a:gd name="connsiteY1" fmla="*/ 184735 h 1075385"/>
                <a:gd name="connsiteX2" fmla="*/ 381000 w 4687834"/>
                <a:gd name="connsiteY2" fmla="*/ 13285 h 1075385"/>
                <a:gd name="connsiteX3" fmla="*/ 419100 w 4687834"/>
                <a:gd name="connsiteY3" fmla="*/ 51385 h 1075385"/>
                <a:gd name="connsiteX4" fmla="*/ 533400 w 4687834"/>
                <a:gd name="connsiteY4" fmla="*/ 32335 h 1075385"/>
                <a:gd name="connsiteX5" fmla="*/ 762000 w 4687834"/>
                <a:gd name="connsiteY5" fmla="*/ 413335 h 1075385"/>
                <a:gd name="connsiteX6" fmla="*/ 914400 w 4687834"/>
                <a:gd name="connsiteY6" fmla="*/ 413335 h 1075385"/>
                <a:gd name="connsiteX7" fmla="*/ 1009650 w 4687834"/>
                <a:gd name="connsiteY7" fmla="*/ 279985 h 1075385"/>
                <a:gd name="connsiteX8" fmla="*/ 1009650 w 4687834"/>
                <a:gd name="connsiteY8" fmla="*/ 279985 h 1075385"/>
                <a:gd name="connsiteX9" fmla="*/ 1181100 w 4687834"/>
                <a:gd name="connsiteY9" fmla="*/ 127585 h 1075385"/>
                <a:gd name="connsiteX10" fmla="*/ 1485900 w 4687834"/>
                <a:gd name="connsiteY10" fmla="*/ 89485 h 1075385"/>
                <a:gd name="connsiteX11" fmla="*/ 1676400 w 4687834"/>
                <a:gd name="connsiteY11" fmla="*/ 299035 h 1075385"/>
                <a:gd name="connsiteX12" fmla="*/ 1905000 w 4687834"/>
                <a:gd name="connsiteY12" fmla="*/ 279985 h 1075385"/>
                <a:gd name="connsiteX13" fmla="*/ 2133600 w 4687834"/>
                <a:gd name="connsiteY13" fmla="*/ 89485 h 1075385"/>
                <a:gd name="connsiteX14" fmla="*/ 2381250 w 4687834"/>
                <a:gd name="connsiteY14" fmla="*/ 89485 h 1075385"/>
                <a:gd name="connsiteX15" fmla="*/ 2628900 w 4687834"/>
                <a:gd name="connsiteY15" fmla="*/ 222835 h 1075385"/>
                <a:gd name="connsiteX16" fmla="*/ 2743200 w 4687834"/>
                <a:gd name="connsiteY16" fmla="*/ 299035 h 1075385"/>
                <a:gd name="connsiteX17" fmla="*/ 2971800 w 4687834"/>
                <a:gd name="connsiteY17" fmla="*/ 184735 h 1075385"/>
                <a:gd name="connsiteX18" fmla="*/ 3048000 w 4687834"/>
                <a:gd name="connsiteY18" fmla="*/ 32335 h 1075385"/>
                <a:gd name="connsiteX19" fmla="*/ 3371850 w 4687834"/>
                <a:gd name="connsiteY19" fmla="*/ 222835 h 1075385"/>
                <a:gd name="connsiteX20" fmla="*/ 3505200 w 4687834"/>
                <a:gd name="connsiteY20" fmla="*/ 375235 h 1075385"/>
                <a:gd name="connsiteX21" fmla="*/ 3771900 w 4687834"/>
                <a:gd name="connsiteY21" fmla="*/ 184735 h 1075385"/>
                <a:gd name="connsiteX22" fmla="*/ 4095750 w 4687834"/>
                <a:gd name="connsiteY22" fmla="*/ 32335 h 1075385"/>
                <a:gd name="connsiteX23" fmla="*/ 4686300 w 4687834"/>
                <a:gd name="connsiteY23" fmla="*/ 851485 h 1075385"/>
                <a:gd name="connsiteX24" fmla="*/ 3905250 w 4687834"/>
                <a:gd name="connsiteY24" fmla="*/ 1041985 h 1075385"/>
                <a:gd name="connsiteX25" fmla="*/ 1485900 w 4687834"/>
                <a:gd name="connsiteY25" fmla="*/ 1061035 h 1075385"/>
                <a:gd name="connsiteX26" fmla="*/ 476250 w 4687834"/>
                <a:gd name="connsiteY26" fmla="*/ 889585 h 1075385"/>
                <a:gd name="connsiteX27" fmla="*/ 38100 w 4687834"/>
                <a:gd name="connsiteY27" fmla="*/ 699085 h 1075385"/>
                <a:gd name="connsiteX28" fmla="*/ 38100 w 4687834"/>
                <a:gd name="connsiteY28" fmla="*/ 699085 h 1075385"/>
                <a:gd name="connsiteX29" fmla="*/ 0 w 4687834"/>
                <a:gd name="connsiteY29" fmla="*/ 260935 h 10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7834" h="1075385">
                  <a:moveTo>
                    <a:pt x="0" y="260935"/>
                  </a:moveTo>
                  <a:cubicBezTo>
                    <a:pt x="73025" y="243472"/>
                    <a:pt x="146050" y="226010"/>
                    <a:pt x="209550" y="184735"/>
                  </a:cubicBezTo>
                  <a:cubicBezTo>
                    <a:pt x="273050" y="143460"/>
                    <a:pt x="381000" y="13285"/>
                    <a:pt x="381000" y="13285"/>
                  </a:cubicBezTo>
                  <a:cubicBezTo>
                    <a:pt x="415925" y="-8940"/>
                    <a:pt x="393700" y="48210"/>
                    <a:pt x="419100" y="51385"/>
                  </a:cubicBezTo>
                  <a:cubicBezTo>
                    <a:pt x="444500" y="54560"/>
                    <a:pt x="476250" y="-27990"/>
                    <a:pt x="533400" y="32335"/>
                  </a:cubicBezTo>
                  <a:cubicBezTo>
                    <a:pt x="590550" y="92660"/>
                    <a:pt x="698500" y="349835"/>
                    <a:pt x="762000" y="413335"/>
                  </a:cubicBezTo>
                  <a:cubicBezTo>
                    <a:pt x="825500" y="476835"/>
                    <a:pt x="873125" y="435560"/>
                    <a:pt x="914400" y="413335"/>
                  </a:cubicBezTo>
                  <a:cubicBezTo>
                    <a:pt x="955675" y="391110"/>
                    <a:pt x="1009650" y="279985"/>
                    <a:pt x="1009650" y="279985"/>
                  </a:cubicBezTo>
                  <a:lnTo>
                    <a:pt x="1009650" y="279985"/>
                  </a:lnTo>
                  <a:cubicBezTo>
                    <a:pt x="1038225" y="254585"/>
                    <a:pt x="1101725" y="159335"/>
                    <a:pt x="1181100" y="127585"/>
                  </a:cubicBezTo>
                  <a:cubicBezTo>
                    <a:pt x="1260475" y="95835"/>
                    <a:pt x="1403350" y="60910"/>
                    <a:pt x="1485900" y="89485"/>
                  </a:cubicBezTo>
                  <a:cubicBezTo>
                    <a:pt x="1568450" y="118060"/>
                    <a:pt x="1606550" y="267285"/>
                    <a:pt x="1676400" y="299035"/>
                  </a:cubicBezTo>
                  <a:cubicBezTo>
                    <a:pt x="1746250" y="330785"/>
                    <a:pt x="1828800" y="314910"/>
                    <a:pt x="1905000" y="279985"/>
                  </a:cubicBezTo>
                  <a:cubicBezTo>
                    <a:pt x="1981200" y="245060"/>
                    <a:pt x="2054225" y="121235"/>
                    <a:pt x="2133600" y="89485"/>
                  </a:cubicBezTo>
                  <a:cubicBezTo>
                    <a:pt x="2212975" y="57735"/>
                    <a:pt x="2298700" y="67260"/>
                    <a:pt x="2381250" y="89485"/>
                  </a:cubicBezTo>
                  <a:cubicBezTo>
                    <a:pt x="2463800" y="111710"/>
                    <a:pt x="2568575" y="187910"/>
                    <a:pt x="2628900" y="222835"/>
                  </a:cubicBezTo>
                  <a:cubicBezTo>
                    <a:pt x="2689225" y="257760"/>
                    <a:pt x="2686050" y="305385"/>
                    <a:pt x="2743200" y="299035"/>
                  </a:cubicBezTo>
                  <a:cubicBezTo>
                    <a:pt x="2800350" y="292685"/>
                    <a:pt x="2921000" y="229185"/>
                    <a:pt x="2971800" y="184735"/>
                  </a:cubicBezTo>
                  <a:cubicBezTo>
                    <a:pt x="3022600" y="140285"/>
                    <a:pt x="2981325" y="25985"/>
                    <a:pt x="3048000" y="32335"/>
                  </a:cubicBezTo>
                  <a:cubicBezTo>
                    <a:pt x="3114675" y="38685"/>
                    <a:pt x="3295650" y="165685"/>
                    <a:pt x="3371850" y="222835"/>
                  </a:cubicBezTo>
                  <a:cubicBezTo>
                    <a:pt x="3448050" y="279985"/>
                    <a:pt x="3438525" y="381585"/>
                    <a:pt x="3505200" y="375235"/>
                  </a:cubicBezTo>
                  <a:cubicBezTo>
                    <a:pt x="3571875" y="368885"/>
                    <a:pt x="3673475" y="241885"/>
                    <a:pt x="3771900" y="184735"/>
                  </a:cubicBezTo>
                  <a:cubicBezTo>
                    <a:pt x="3870325" y="127585"/>
                    <a:pt x="3943350" y="-78790"/>
                    <a:pt x="4095750" y="32335"/>
                  </a:cubicBezTo>
                  <a:cubicBezTo>
                    <a:pt x="4248150" y="143460"/>
                    <a:pt x="4718050" y="683210"/>
                    <a:pt x="4686300" y="851485"/>
                  </a:cubicBezTo>
                  <a:cubicBezTo>
                    <a:pt x="4654550" y="1019760"/>
                    <a:pt x="4438650" y="1007060"/>
                    <a:pt x="3905250" y="1041985"/>
                  </a:cubicBezTo>
                  <a:cubicBezTo>
                    <a:pt x="3371850" y="1076910"/>
                    <a:pt x="2057400" y="1086435"/>
                    <a:pt x="1485900" y="1061035"/>
                  </a:cubicBezTo>
                  <a:cubicBezTo>
                    <a:pt x="914400" y="1035635"/>
                    <a:pt x="717550" y="949910"/>
                    <a:pt x="476250" y="889585"/>
                  </a:cubicBezTo>
                  <a:cubicBezTo>
                    <a:pt x="234950" y="829260"/>
                    <a:pt x="38100" y="699085"/>
                    <a:pt x="38100" y="699085"/>
                  </a:cubicBezTo>
                  <a:lnTo>
                    <a:pt x="38100" y="699085"/>
                  </a:lnTo>
                  <a:lnTo>
                    <a:pt x="0" y="26093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8" name="Straight Connector 647">
              <a:extLst>
                <a:ext uri="{FF2B5EF4-FFF2-40B4-BE49-F238E27FC236}">
                  <a16:creationId xmlns:a16="http://schemas.microsoft.com/office/drawing/2014/main" id="{EA224DF3-75F6-7CCF-A775-FBA0DB4EA77C}"/>
                </a:ext>
              </a:extLst>
            </p:cNvPr>
            <p:cNvCxnSpPr>
              <a:cxnSpLocks/>
            </p:cNvCxnSpPr>
            <p:nvPr/>
          </p:nvCxnSpPr>
          <p:spPr>
            <a:xfrm flipH="1" flipV="1">
              <a:off x="3521943" y="5700303"/>
              <a:ext cx="1828626" cy="912783"/>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3F99125B-BD23-DBEE-FA78-718359DAD4AB}"/>
                </a:ext>
              </a:extLst>
            </p:cNvPr>
            <p:cNvCxnSpPr>
              <a:cxnSpLocks/>
            </p:cNvCxnSpPr>
            <p:nvPr/>
          </p:nvCxnSpPr>
          <p:spPr>
            <a:xfrm>
              <a:off x="6341169" y="5718034"/>
              <a:ext cx="2136439" cy="9317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9EF7024C-7546-56B3-A205-FCC3234AD99B}"/>
                </a:ext>
              </a:extLst>
            </p:cNvPr>
            <p:cNvCxnSpPr>
              <a:cxnSpLocks/>
            </p:cNvCxnSpPr>
            <p:nvPr/>
          </p:nvCxnSpPr>
          <p:spPr>
            <a:xfrm>
              <a:off x="7236519" y="5698984"/>
              <a:ext cx="1335933" cy="645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7D2E93D3-EB19-D385-5319-707D46504F4F}"/>
                </a:ext>
              </a:extLst>
            </p:cNvPr>
            <p:cNvCxnSpPr>
              <a:cxnSpLocks/>
            </p:cNvCxnSpPr>
            <p:nvPr/>
          </p:nvCxnSpPr>
          <p:spPr>
            <a:xfrm>
              <a:off x="4494500" y="5679947"/>
              <a:ext cx="1335933" cy="645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53225F90-F1FF-40A5-7149-6C02E7BAD54A}"/>
                </a:ext>
              </a:extLst>
            </p:cNvPr>
            <p:cNvCxnSpPr>
              <a:cxnSpLocks/>
            </p:cNvCxnSpPr>
            <p:nvPr/>
          </p:nvCxnSpPr>
          <p:spPr>
            <a:xfrm>
              <a:off x="3562231" y="5641860"/>
              <a:ext cx="1335933" cy="645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F81CAD50-D251-9E2D-A5AB-AAB61AF87A9F}"/>
                </a:ext>
              </a:extLst>
            </p:cNvPr>
            <p:cNvCxnSpPr>
              <a:cxnSpLocks/>
            </p:cNvCxnSpPr>
            <p:nvPr/>
          </p:nvCxnSpPr>
          <p:spPr>
            <a:xfrm>
              <a:off x="5369619" y="5660884"/>
              <a:ext cx="1335933" cy="6456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D80B8C6C-C8DB-0195-7212-9C0ED097F42C}"/>
                </a:ext>
              </a:extLst>
            </p:cNvPr>
            <p:cNvCxnSpPr>
              <a:cxnSpLocks/>
            </p:cNvCxnSpPr>
            <p:nvPr/>
          </p:nvCxnSpPr>
          <p:spPr>
            <a:xfrm flipH="1">
              <a:off x="3312827" y="5698984"/>
              <a:ext cx="5966086" cy="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637" name="TextBox 636">
              <a:extLst>
                <a:ext uri="{FF2B5EF4-FFF2-40B4-BE49-F238E27FC236}">
                  <a16:creationId xmlns:a16="http://schemas.microsoft.com/office/drawing/2014/main" id="{E3A36085-753D-7027-CC83-9617E99D6249}"/>
                </a:ext>
              </a:extLst>
            </p:cNvPr>
            <p:cNvSpPr txBox="1"/>
            <p:nvPr/>
          </p:nvSpPr>
          <p:spPr>
            <a:xfrm>
              <a:off x="3576763" y="6120267"/>
              <a:ext cx="582211" cy="369332"/>
            </a:xfrm>
            <a:prstGeom prst="rect">
              <a:avLst/>
            </a:prstGeom>
            <a:noFill/>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PC2</a:t>
              </a:r>
            </a:p>
          </p:txBody>
        </p:sp>
        <p:sp>
          <p:nvSpPr>
            <p:cNvPr id="652" name="Rectangle 651">
              <a:extLst>
                <a:ext uri="{FF2B5EF4-FFF2-40B4-BE49-F238E27FC236}">
                  <a16:creationId xmlns:a16="http://schemas.microsoft.com/office/drawing/2014/main" id="{31EE7F64-6E35-426D-3FCC-B8013880AB9F}"/>
                </a:ext>
              </a:extLst>
            </p:cNvPr>
            <p:cNvSpPr/>
            <p:nvPr/>
          </p:nvSpPr>
          <p:spPr>
            <a:xfrm>
              <a:off x="5013630" y="6359639"/>
              <a:ext cx="4278551" cy="745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4" name="Rectangle 653">
            <a:extLst>
              <a:ext uri="{FF2B5EF4-FFF2-40B4-BE49-F238E27FC236}">
                <a16:creationId xmlns:a16="http://schemas.microsoft.com/office/drawing/2014/main" id="{31273271-DEE7-3204-D3DF-90E72BD6DE75}"/>
              </a:ext>
            </a:extLst>
          </p:cNvPr>
          <p:cNvSpPr/>
          <p:nvPr/>
        </p:nvSpPr>
        <p:spPr>
          <a:xfrm>
            <a:off x="6206930" y="486973"/>
            <a:ext cx="6223917" cy="362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a:extLst>
              <a:ext uri="{FF2B5EF4-FFF2-40B4-BE49-F238E27FC236}">
                <a16:creationId xmlns:a16="http://schemas.microsoft.com/office/drawing/2014/main" id="{5E41EC57-184D-88D7-7944-19DD75FBC216}"/>
              </a:ext>
            </a:extLst>
          </p:cNvPr>
          <p:cNvSpPr/>
          <p:nvPr/>
        </p:nvSpPr>
        <p:spPr>
          <a:xfrm>
            <a:off x="2694452" y="3702035"/>
            <a:ext cx="7036352" cy="3624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extBox 655">
            <a:extLst>
              <a:ext uri="{FF2B5EF4-FFF2-40B4-BE49-F238E27FC236}">
                <a16:creationId xmlns:a16="http://schemas.microsoft.com/office/drawing/2014/main" id="{338AF39B-9997-9A0F-A779-688A7B16CCE7}"/>
              </a:ext>
            </a:extLst>
          </p:cNvPr>
          <p:cNvSpPr txBox="1"/>
          <p:nvPr/>
        </p:nvSpPr>
        <p:spPr>
          <a:xfrm>
            <a:off x="2213128" y="-13573"/>
            <a:ext cx="7635616" cy="646331"/>
          </a:xfrm>
          <a:prstGeom prst="rect">
            <a:avLst/>
          </a:prstGeom>
          <a:solidFill>
            <a:schemeClr val="bg1"/>
          </a:solidFill>
          <a:ln>
            <a:solidFill>
              <a:schemeClr val="bg1"/>
            </a:solidFill>
          </a:ln>
        </p:spPr>
        <p:txBody>
          <a:bodyPr wrap="none" rtlCol="0">
            <a:spAutoFit/>
          </a:bodyPr>
          <a:lstStyle/>
          <a:p>
            <a:r>
              <a:rPr lang="en-US" sz="3600" dirty="0">
                <a:latin typeface="Times New Roman" panose="02020603050405020304" pitchFamily="18" charset="0"/>
                <a:cs typeface="Times New Roman" panose="02020603050405020304" pitchFamily="18" charset="0"/>
              </a:rPr>
              <a:t>    Aligning Misaligned Seismograms     </a:t>
            </a:r>
          </a:p>
        </p:txBody>
      </p:sp>
    </p:spTree>
    <p:extLst>
      <p:ext uri="{BB962C8B-B14F-4D97-AF65-F5344CB8AC3E}">
        <p14:creationId xmlns:p14="http://schemas.microsoft.com/office/powerpoint/2010/main" val="14117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54"/>
                                        </p:tgtEl>
                                      </p:cBhvr>
                                    </p:animEffect>
                                    <p:set>
                                      <p:cBhvr>
                                        <p:cTn id="11" dur="1" fill="hold">
                                          <p:stCondLst>
                                            <p:cond delay="499"/>
                                          </p:stCondLst>
                                        </p:cTn>
                                        <p:tgtEl>
                                          <p:spTgt spid="65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57"/>
                                        </p:tgtEl>
                                        <p:attrNameLst>
                                          <p:attrName>style.visibility</p:attrName>
                                        </p:attrNameLst>
                                      </p:cBhvr>
                                      <p:to>
                                        <p:strVal val="visible"/>
                                      </p:to>
                                    </p:set>
                                    <p:anim calcmode="lin" valueType="num">
                                      <p:cBhvr additive="base">
                                        <p:cTn id="16" dur="500" fill="hold"/>
                                        <p:tgtEl>
                                          <p:spTgt spid="657"/>
                                        </p:tgtEl>
                                        <p:attrNameLst>
                                          <p:attrName>ppt_x</p:attrName>
                                        </p:attrNameLst>
                                      </p:cBhvr>
                                      <p:tavLst>
                                        <p:tav tm="0">
                                          <p:val>
                                            <p:strVal val="#ppt_x"/>
                                          </p:val>
                                        </p:tav>
                                        <p:tav tm="100000">
                                          <p:val>
                                            <p:strVal val="#ppt_x"/>
                                          </p:val>
                                        </p:tav>
                                      </p:tavLst>
                                    </p:anim>
                                    <p:anim calcmode="lin" valueType="num">
                                      <p:cBhvr additive="base">
                                        <p:cTn id="17" dur="500" fill="hold"/>
                                        <p:tgtEl>
                                          <p:spTgt spid="65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55"/>
                                        </p:tgtEl>
                                      </p:cBhvr>
                                    </p:animEffect>
                                    <p:set>
                                      <p:cBhvr>
                                        <p:cTn id="22" dur="1" fill="hold">
                                          <p:stCondLst>
                                            <p:cond delay="499"/>
                                          </p:stCondLst>
                                        </p:cTn>
                                        <p:tgtEl>
                                          <p:spTgt spid="6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 grpId="0" animBg="1"/>
      <p:bldP spid="655" grpId="0" animBg="1"/>
      <p:bldP spid="6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1495496" y="-1380163"/>
            <a:ext cx="8719438"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rPr>
              <a:t>Principal Component Analysis</a:t>
            </a:r>
          </a:p>
        </p:txBody>
      </p:sp>
      <p:sp>
        <p:nvSpPr>
          <p:cNvPr id="155" name="TextBox 154"/>
          <p:cNvSpPr txBox="1"/>
          <p:nvPr/>
        </p:nvSpPr>
        <p:spPr>
          <a:xfrm>
            <a:off x="2619071" y="-738355"/>
            <a:ext cx="6742936" cy="707886"/>
          </a:xfrm>
          <a:prstGeom prst="rect">
            <a:avLst/>
          </a:prstGeom>
          <a:noFill/>
        </p:spPr>
        <p:txBody>
          <a:bodyPr wrap="none" rtlCol="0">
            <a:spAutoFit/>
          </a:bodyPr>
          <a:lstStyle/>
          <a:p>
            <a:r>
              <a:rPr lang="en-US" sz="4000" b="1" dirty="0">
                <a:solidFill>
                  <a:srgbClr val="FF0000"/>
                </a:solidFill>
                <a:effectLst>
                  <a:outerShdw blurRad="38100" dist="38100" dir="2700000" algn="tl">
                    <a:srgbClr val="000000">
                      <a:alpha val="43137"/>
                    </a:srgbClr>
                  </a:outerShdw>
                </a:effectLst>
              </a:rPr>
              <a:t>Reduce Dimensionality of Data</a:t>
            </a:r>
          </a:p>
        </p:txBody>
      </p:sp>
      <p:sp>
        <p:nvSpPr>
          <p:cNvPr id="2" name="TextBox 1"/>
          <p:cNvSpPr txBox="1"/>
          <p:nvPr/>
        </p:nvSpPr>
        <p:spPr>
          <a:xfrm>
            <a:off x="854838" y="2381407"/>
            <a:ext cx="5244064" cy="954107"/>
          </a:xfrm>
          <a:prstGeom prst="rect">
            <a:avLst/>
          </a:prstGeom>
          <a:noFill/>
        </p:spPr>
        <p:txBody>
          <a:bodyPr wrap="none" rtlCol="0">
            <a:spAutoFit/>
          </a:bodyPr>
          <a:lstStyle/>
          <a:p>
            <a:r>
              <a:rPr lang="en-US" sz="2800" dirty="0"/>
              <a:t>Find: </a:t>
            </a:r>
            <a:r>
              <a:rPr lang="en-US" sz="2800" dirty="0">
                <a:latin typeface="Symbol" panose="05050102010706020507" pitchFamily="18" charset="2"/>
              </a:rPr>
              <a:t>a</a:t>
            </a:r>
            <a:r>
              <a:rPr lang="en-US" sz="2800" baseline="-25000" dirty="0"/>
              <a:t>i</a:t>
            </a:r>
            <a:r>
              <a:rPr lang="en-US" sz="2800" dirty="0"/>
              <a:t> </a:t>
            </a:r>
            <a:r>
              <a:rPr lang="en-US" sz="2800" dirty="0" err="1"/>
              <a:t>s.t.</a:t>
            </a:r>
            <a:r>
              <a:rPr lang="en-US" sz="2800" dirty="0"/>
              <a:t> </a:t>
            </a:r>
            <a:r>
              <a:rPr lang="en-US" sz="2800" b="1" dirty="0">
                <a:solidFill>
                  <a:srgbClr val="FF0000"/>
                </a:solidFill>
              </a:rPr>
              <a:t>x</a:t>
            </a:r>
            <a:r>
              <a:rPr lang="en-US" sz="2800" b="1" baseline="30000" dirty="0">
                <a:solidFill>
                  <a:srgbClr val="FF0000"/>
                </a:solidFill>
              </a:rPr>
              <a:t>(k)</a:t>
            </a:r>
            <a:r>
              <a:rPr lang="en-US" sz="2800" dirty="0"/>
              <a:t> =</a:t>
            </a:r>
            <a:r>
              <a:rPr lang="en-US" sz="2800" dirty="0" err="1">
                <a:latin typeface="Symbol" panose="05050102010706020507" pitchFamily="18" charset="2"/>
                <a:sym typeface="Wingdings" panose="05000000000000000000" pitchFamily="2" charset="2"/>
              </a:rPr>
              <a:t>S</a:t>
            </a:r>
            <a:r>
              <a:rPr lang="en-US" sz="2800" baseline="-25000" dirty="0" err="1">
                <a:sym typeface="Wingdings" panose="05000000000000000000" pitchFamily="2" charset="2"/>
              </a:rPr>
              <a:t>m</a:t>
            </a:r>
            <a:r>
              <a:rPr lang="en-US" sz="2800" baseline="-25000" dirty="0">
                <a:sym typeface="Wingdings" panose="05000000000000000000" pitchFamily="2" charset="2"/>
              </a:rPr>
              <a:t>=1…M</a:t>
            </a:r>
            <a:r>
              <a:rPr lang="en-US" sz="2800" dirty="0">
                <a:sym typeface="Wingdings" panose="05000000000000000000" pitchFamily="2" charset="2"/>
              </a:rPr>
              <a:t> </a:t>
            </a:r>
            <a:r>
              <a:rPr lang="en-US" sz="2800" dirty="0" err="1">
                <a:latin typeface="Symbol" panose="05050102010706020507" pitchFamily="18" charset="2"/>
              </a:rPr>
              <a:t>a</a:t>
            </a:r>
            <a:r>
              <a:rPr lang="en-US" sz="2800" baseline="-25000" dirty="0" err="1"/>
              <a:t>m</a:t>
            </a:r>
            <a:r>
              <a:rPr lang="en-US" sz="2800" b="1" dirty="0" err="1">
                <a:solidFill>
                  <a:srgbClr val="FF0000"/>
                </a:solidFill>
                <a:sym typeface="Wingdings" panose="05000000000000000000" pitchFamily="2" charset="2"/>
              </a:rPr>
              <a:t>y</a:t>
            </a:r>
            <a:r>
              <a:rPr lang="en-US" sz="2800" baseline="-25000" dirty="0" err="1">
                <a:solidFill>
                  <a:srgbClr val="FF0000"/>
                </a:solidFill>
                <a:sym typeface="Wingdings" panose="05000000000000000000" pitchFamily="2" charset="2"/>
              </a:rPr>
              <a:t>m</a:t>
            </a:r>
            <a:r>
              <a:rPr lang="en-US" sz="2800" dirty="0">
                <a:sym typeface="Wingdings" panose="05000000000000000000" pitchFamily="2" charset="2"/>
              </a:rPr>
              <a:t>     (1)</a:t>
            </a:r>
            <a:endParaRPr lang="en-US" sz="2800" dirty="0"/>
          </a:p>
          <a:p>
            <a:endParaRPr lang="en-US" sz="2800" dirty="0"/>
          </a:p>
        </p:txBody>
      </p:sp>
      <p:grpSp>
        <p:nvGrpSpPr>
          <p:cNvPr id="25" name="Group 24"/>
          <p:cNvGrpSpPr/>
          <p:nvPr/>
        </p:nvGrpSpPr>
        <p:grpSpPr>
          <a:xfrm>
            <a:off x="629584" y="4600244"/>
            <a:ext cx="10921973" cy="1211910"/>
            <a:chOff x="629584" y="4600244"/>
            <a:chExt cx="10921973" cy="1211910"/>
          </a:xfrm>
        </p:grpSpPr>
        <p:sp>
          <p:nvSpPr>
            <p:cNvPr id="176" name="TextBox 175"/>
            <p:cNvSpPr txBox="1"/>
            <p:nvPr/>
          </p:nvSpPr>
          <p:spPr>
            <a:xfrm>
              <a:off x="629584" y="4600244"/>
              <a:ext cx="10914270" cy="523220"/>
            </a:xfrm>
            <a:prstGeom prst="rect">
              <a:avLst/>
            </a:prstGeom>
            <a:noFill/>
          </p:spPr>
          <p:txBody>
            <a:bodyPr wrap="none" rtlCol="0">
              <a:spAutoFit/>
            </a:bodyPr>
            <a:lstStyle/>
            <a:p>
              <a:r>
                <a:rPr lang="en-US" sz="2800" dirty="0"/>
                <a:t>Threshold eigenvalues </a:t>
              </a:r>
              <a:r>
                <a:rPr lang="en-US" sz="2800" dirty="0">
                  <a:latin typeface="Symbol" panose="05050102010706020507" pitchFamily="18" charset="2"/>
                </a:rPr>
                <a:t>e</a:t>
              </a:r>
              <a:r>
                <a:rPr lang="en-US" sz="2800" dirty="0"/>
                <a:t> &amp; only keep the M eigen-components </a:t>
              </a:r>
              <a:r>
                <a:rPr lang="en-US" sz="2800" dirty="0" err="1"/>
                <a:t>s.t.</a:t>
              </a:r>
              <a:r>
                <a:rPr lang="en-US" sz="2800" dirty="0"/>
                <a:t> |</a:t>
              </a:r>
              <a:r>
                <a:rPr lang="en-US" sz="2800" dirty="0">
                  <a:latin typeface="Symbol" panose="05050102010706020507" pitchFamily="18" charset="2"/>
                </a:rPr>
                <a:t>l</a:t>
              </a:r>
              <a:r>
                <a:rPr lang="en-US" sz="2800" baseline="-25000" dirty="0"/>
                <a:t>i</a:t>
              </a:r>
              <a:r>
                <a:rPr lang="en-US" sz="2800" dirty="0"/>
                <a:t> |&gt;</a:t>
              </a:r>
              <a:r>
                <a:rPr lang="en-US" sz="2800" dirty="0">
                  <a:latin typeface="Symbol" panose="05050102010706020507" pitchFamily="18" charset="2"/>
                </a:rPr>
                <a:t>e</a:t>
              </a:r>
              <a:r>
                <a:rPr lang="en-US" sz="2800" dirty="0"/>
                <a:t> </a:t>
              </a:r>
            </a:p>
          </p:txBody>
        </p:sp>
        <p:sp>
          <p:nvSpPr>
            <p:cNvPr id="177" name="TextBox 176"/>
            <p:cNvSpPr txBox="1"/>
            <p:nvPr/>
          </p:nvSpPr>
          <p:spPr>
            <a:xfrm>
              <a:off x="3365414" y="5227379"/>
              <a:ext cx="4046301" cy="584775"/>
            </a:xfrm>
            <a:prstGeom prst="rect">
              <a:avLst/>
            </a:prstGeom>
            <a:noFill/>
          </p:spPr>
          <p:txBody>
            <a:bodyPr wrap="none" rtlCol="0">
              <a:spAutoFit/>
            </a:bodyPr>
            <a:lstStyle/>
            <a:p>
              <a:r>
                <a:rPr lang="en-US" sz="3200" b="1" dirty="0">
                  <a:solidFill>
                    <a:srgbClr val="FF0000"/>
                  </a:solidFill>
                </a:rPr>
                <a:t>x</a:t>
              </a:r>
              <a:r>
                <a:rPr lang="en-US" sz="3200" b="1" baseline="30000" dirty="0">
                  <a:solidFill>
                    <a:srgbClr val="FF0000"/>
                  </a:solidFill>
                </a:rPr>
                <a:t>(k)</a:t>
              </a:r>
              <a:r>
                <a:rPr lang="en-US" sz="3200" dirty="0">
                  <a:solidFill>
                    <a:srgbClr val="FF0000"/>
                  </a:solidFill>
                  <a:sym typeface="Wingdings" panose="05000000000000000000" pitchFamily="2" charset="2"/>
                </a:rPr>
                <a:t> </a:t>
              </a:r>
              <a:r>
                <a:rPr lang="en-US" sz="3200" dirty="0">
                  <a:sym typeface="Wingdings" panose="05000000000000000000" pitchFamily="2" charset="2"/>
                </a:rPr>
                <a:t>~ </a:t>
              </a:r>
              <a:r>
                <a:rPr lang="en-US" sz="3200" dirty="0" err="1">
                  <a:latin typeface="Symbol" panose="05050102010706020507" pitchFamily="18" charset="2"/>
                  <a:sym typeface="Wingdings" panose="05000000000000000000" pitchFamily="2" charset="2"/>
                </a:rPr>
                <a:t>S</a:t>
              </a:r>
              <a:r>
                <a:rPr lang="en-US" sz="3200" baseline="-25000" dirty="0" err="1">
                  <a:latin typeface="Times New Roman" panose="02020603050405020304" pitchFamily="18" charset="0"/>
                  <a:cs typeface="Times New Roman" panose="02020603050405020304" pitchFamily="18" charset="0"/>
                  <a:sym typeface="Wingdings" panose="05000000000000000000" pitchFamily="2" charset="2"/>
                </a:rPr>
                <a:t>m</a:t>
              </a:r>
              <a:r>
                <a:rPr lang="en-US" sz="3200" baseline="-25000" dirty="0">
                  <a:sym typeface="Wingdings" panose="05000000000000000000" pitchFamily="2" charset="2"/>
                </a:rPr>
                <a:t>=1,2</a:t>
              </a:r>
              <a:r>
                <a:rPr lang="en-US" sz="3200" dirty="0">
                  <a:sym typeface="Wingdings" panose="05000000000000000000" pitchFamily="2" charset="2"/>
                </a:rPr>
                <a:t>(</a:t>
              </a:r>
              <a:r>
                <a:rPr lang="en-US" sz="3200" b="1" dirty="0" err="1">
                  <a:solidFill>
                    <a:srgbClr val="FF0000"/>
                  </a:solidFill>
                  <a:effectLst>
                    <a:outerShdw blurRad="38100" dist="38100" dir="2700000" algn="tl">
                      <a:srgbClr val="000000">
                        <a:alpha val="43137"/>
                      </a:srgbClr>
                    </a:outerShdw>
                  </a:effectLst>
                  <a:sym typeface="Wingdings" panose="05000000000000000000" pitchFamily="2" charset="2"/>
                </a:rPr>
                <a:t>y</a:t>
              </a:r>
              <a:r>
                <a:rPr lang="en-US" sz="3200" baseline="-25000" dirty="0" err="1">
                  <a:solidFill>
                    <a:srgbClr val="FF0000"/>
                  </a:solidFill>
                  <a:sym typeface="Wingdings" panose="05000000000000000000" pitchFamily="2" charset="2"/>
                </a:rPr>
                <a:t>m</a:t>
              </a:r>
              <a:r>
                <a:rPr lang="en-US" sz="3200" dirty="0">
                  <a:sym typeface="Wingdings" panose="05000000000000000000" pitchFamily="2" charset="2"/>
                </a:rPr>
                <a:t> ,</a:t>
              </a:r>
              <a:r>
                <a:rPr lang="en-US" sz="3200" b="1" dirty="0"/>
                <a:t> x</a:t>
              </a:r>
              <a:r>
                <a:rPr lang="en-US" sz="3200" b="1" baseline="30000" dirty="0"/>
                <a:t>(k)</a:t>
              </a:r>
              <a:r>
                <a:rPr lang="en-US" sz="3200" dirty="0"/>
                <a:t> </a:t>
              </a:r>
              <a:r>
                <a:rPr lang="en-US" sz="3200" dirty="0">
                  <a:sym typeface="Wingdings" panose="05000000000000000000" pitchFamily="2" charset="2"/>
                </a:rPr>
                <a:t>) </a:t>
              </a:r>
              <a:r>
                <a:rPr lang="en-US" sz="3200" b="1" dirty="0" err="1">
                  <a:solidFill>
                    <a:srgbClr val="FF0000"/>
                  </a:solidFill>
                  <a:sym typeface="Wingdings" panose="05000000000000000000" pitchFamily="2" charset="2"/>
                </a:rPr>
                <a:t>y</a:t>
              </a:r>
              <a:r>
                <a:rPr lang="en-US" sz="3200" baseline="-25000" dirty="0" err="1">
                  <a:solidFill>
                    <a:srgbClr val="FF0000"/>
                  </a:solidFill>
                  <a:sym typeface="Wingdings" panose="05000000000000000000" pitchFamily="2" charset="2"/>
                </a:rPr>
                <a:t>m</a:t>
              </a:r>
              <a:endParaRPr lang="en-US" sz="3200" dirty="0">
                <a:solidFill>
                  <a:srgbClr val="FF0000"/>
                </a:solidFill>
              </a:endParaRPr>
            </a:p>
          </p:txBody>
        </p:sp>
        <p:sp>
          <p:nvSpPr>
            <p:cNvPr id="38" name="TextBox 37"/>
            <p:cNvSpPr txBox="1"/>
            <p:nvPr/>
          </p:nvSpPr>
          <p:spPr>
            <a:xfrm>
              <a:off x="7752184" y="5440479"/>
              <a:ext cx="3799373" cy="369332"/>
            </a:xfrm>
            <a:prstGeom prst="rect">
              <a:avLst/>
            </a:prstGeom>
            <a:noFill/>
          </p:spPr>
          <p:txBody>
            <a:bodyPr wrap="none" rtlCol="0">
              <a:spAutoFit/>
            </a:bodyPr>
            <a:lstStyle/>
            <a:p>
              <a:r>
                <a:rPr lang="en-US" dirty="0"/>
                <a:t>Reduced number of components of m’</a:t>
              </a:r>
            </a:p>
          </p:txBody>
        </p:sp>
      </p:grpSp>
      <p:pic>
        <p:nvPicPr>
          <p:cNvPr id="7" name="Picture 6"/>
          <p:cNvPicPr>
            <a:picLocks noChangeAspect="1"/>
          </p:cNvPicPr>
          <p:nvPr/>
        </p:nvPicPr>
        <p:blipFill>
          <a:blip r:embed="rId2"/>
          <a:stretch>
            <a:fillRect/>
          </a:stretch>
        </p:blipFill>
        <p:spPr>
          <a:xfrm>
            <a:off x="7997917" y="7478680"/>
            <a:ext cx="4010021" cy="1121223"/>
          </a:xfrm>
          <a:prstGeom prst="rect">
            <a:avLst/>
          </a:prstGeom>
        </p:spPr>
      </p:pic>
      <p:sp>
        <p:nvSpPr>
          <p:cNvPr id="113" name="TextBox 112"/>
          <p:cNvSpPr txBox="1"/>
          <p:nvPr/>
        </p:nvSpPr>
        <p:spPr>
          <a:xfrm>
            <a:off x="629584" y="1767323"/>
            <a:ext cx="5849422" cy="523220"/>
          </a:xfrm>
          <a:prstGeom prst="rect">
            <a:avLst/>
          </a:prstGeom>
          <a:noFill/>
        </p:spPr>
        <p:txBody>
          <a:bodyPr wrap="none" rtlCol="0">
            <a:spAutoFit/>
          </a:bodyPr>
          <a:lstStyle/>
          <a:p>
            <a:r>
              <a:rPr lang="en-US" sz="2800" dirty="0"/>
              <a:t>Given: </a:t>
            </a:r>
            <a:r>
              <a:rPr lang="en-US" sz="2800" b="1" dirty="0"/>
              <a:t>x</a:t>
            </a:r>
            <a:r>
              <a:rPr lang="en-US" sz="2800" b="1" baseline="30000" dirty="0"/>
              <a:t>(k)</a:t>
            </a:r>
            <a:r>
              <a:rPr lang="en-US" sz="2800" dirty="0"/>
              <a:t> , </a:t>
            </a:r>
            <a:r>
              <a:rPr lang="en-US" sz="2800" dirty="0">
                <a:latin typeface="Symbol" panose="05050102010706020507" pitchFamily="18" charset="2"/>
              </a:rPr>
              <a:t>l</a:t>
            </a:r>
            <a:r>
              <a:rPr lang="en-US" sz="2800" baseline="-25000" dirty="0"/>
              <a:t>i</a:t>
            </a:r>
            <a:r>
              <a:rPr lang="en-US" sz="2800" dirty="0">
                <a:latin typeface="Symbol" panose="05050102010706020507" pitchFamily="18" charset="2"/>
              </a:rPr>
              <a:t> </a:t>
            </a:r>
            <a:r>
              <a:rPr lang="en-US" sz="2800" dirty="0"/>
              <a:t>, and </a:t>
            </a:r>
            <a:r>
              <a:rPr lang="en-US" sz="2800" b="1" dirty="0" err="1">
                <a:solidFill>
                  <a:srgbClr val="FF0000"/>
                </a:solidFill>
              </a:rPr>
              <a:t>y</a:t>
            </a:r>
            <a:r>
              <a:rPr lang="en-US" sz="2800" b="1" baseline="-25000" dirty="0" err="1">
                <a:solidFill>
                  <a:srgbClr val="FF0000"/>
                </a:solidFill>
              </a:rPr>
              <a:t>i</a:t>
            </a:r>
            <a:r>
              <a:rPr lang="en-US" sz="2800" b="1" dirty="0">
                <a:solidFill>
                  <a:srgbClr val="FF0000"/>
                </a:solidFill>
              </a:rPr>
              <a:t> </a:t>
            </a:r>
            <a:r>
              <a:rPr lang="en-US" sz="2800" dirty="0"/>
              <a:t>where</a:t>
            </a:r>
            <a:r>
              <a:rPr lang="en-US" sz="2800" b="1" dirty="0"/>
              <a:t> X</a:t>
            </a:r>
            <a:r>
              <a:rPr lang="en-US" sz="2800" b="1" baseline="30000" dirty="0"/>
              <a:t>T</a:t>
            </a:r>
            <a:r>
              <a:rPr lang="en-US" sz="2800" b="1" dirty="0"/>
              <a:t>X </a:t>
            </a:r>
            <a:r>
              <a:rPr lang="en-US" sz="2800" b="1" dirty="0" err="1">
                <a:solidFill>
                  <a:srgbClr val="FF0000"/>
                </a:solidFill>
              </a:rPr>
              <a:t>y</a:t>
            </a:r>
            <a:r>
              <a:rPr lang="en-US" sz="2800" b="1" baseline="-25000" dirty="0" err="1">
                <a:solidFill>
                  <a:srgbClr val="FF0000"/>
                </a:solidFill>
              </a:rPr>
              <a:t>i</a:t>
            </a:r>
            <a:r>
              <a:rPr lang="en-US" sz="2800" b="1" dirty="0"/>
              <a:t>=</a:t>
            </a:r>
            <a:r>
              <a:rPr lang="en-US" sz="2800" dirty="0">
                <a:latin typeface="Symbol" panose="05050102010706020507" pitchFamily="18" charset="2"/>
              </a:rPr>
              <a:t>l</a:t>
            </a:r>
            <a:r>
              <a:rPr lang="en-US" sz="2800" baseline="-25000" dirty="0"/>
              <a:t>i</a:t>
            </a:r>
            <a:r>
              <a:rPr lang="en-US" sz="2800" b="1" dirty="0"/>
              <a:t> </a:t>
            </a:r>
            <a:r>
              <a:rPr lang="en-US" sz="2800" b="1" dirty="0" err="1">
                <a:solidFill>
                  <a:srgbClr val="FF0000"/>
                </a:solidFill>
              </a:rPr>
              <a:t>y</a:t>
            </a:r>
            <a:r>
              <a:rPr lang="en-US" sz="2800" b="1" baseline="-25000" dirty="0" err="1">
                <a:solidFill>
                  <a:srgbClr val="FF0000"/>
                </a:solidFill>
              </a:rPr>
              <a:t>i</a:t>
            </a:r>
            <a:endParaRPr lang="en-US" sz="2800" dirty="0">
              <a:solidFill>
                <a:srgbClr val="FF0000"/>
              </a:solidFill>
            </a:endParaRPr>
          </a:p>
        </p:txBody>
      </p:sp>
      <p:grpSp>
        <p:nvGrpSpPr>
          <p:cNvPr id="22" name="Group 21"/>
          <p:cNvGrpSpPr/>
          <p:nvPr/>
        </p:nvGrpSpPr>
        <p:grpSpPr>
          <a:xfrm>
            <a:off x="863368" y="2991162"/>
            <a:ext cx="5717782" cy="1176429"/>
            <a:chOff x="863368" y="2991162"/>
            <a:chExt cx="5717782" cy="1176429"/>
          </a:xfrm>
        </p:grpSpPr>
        <p:sp>
          <p:nvSpPr>
            <p:cNvPr id="156" name="TextBox 155"/>
            <p:cNvSpPr txBox="1"/>
            <p:nvPr/>
          </p:nvSpPr>
          <p:spPr>
            <a:xfrm>
              <a:off x="2676683" y="3059596"/>
              <a:ext cx="3904467" cy="523220"/>
            </a:xfrm>
            <a:prstGeom prst="rect">
              <a:avLst/>
            </a:prstGeom>
            <a:noFill/>
          </p:spPr>
          <p:txBody>
            <a:bodyPr wrap="none" rtlCol="0">
              <a:spAutoFit/>
            </a:bodyPr>
            <a:lstStyle/>
            <a:p>
              <a:r>
                <a:rPr lang="en-US" sz="2800" dirty="0"/>
                <a:t>Multiply eq 1 by </a:t>
              </a:r>
              <a:r>
                <a:rPr lang="en-US" sz="2800" b="1" dirty="0" err="1">
                  <a:solidFill>
                    <a:srgbClr val="FF0000"/>
                  </a:solidFill>
                </a:rPr>
                <a:t>y</a:t>
              </a:r>
              <a:r>
                <a:rPr lang="en-US" sz="2800" baseline="-25000" dirty="0" err="1">
                  <a:solidFill>
                    <a:srgbClr val="FF0000"/>
                  </a:solidFill>
                </a:rPr>
                <a:t>i</a:t>
              </a:r>
              <a:r>
                <a:rPr lang="en-US" sz="2800" dirty="0"/>
                <a:t> to give</a:t>
              </a:r>
            </a:p>
          </p:txBody>
        </p:sp>
        <p:sp>
          <p:nvSpPr>
            <p:cNvPr id="158" name="TextBox 157"/>
            <p:cNvSpPr txBox="1"/>
            <p:nvPr/>
          </p:nvSpPr>
          <p:spPr>
            <a:xfrm>
              <a:off x="3725554" y="3582816"/>
              <a:ext cx="2090637" cy="584775"/>
            </a:xfrm>
            <a:prstGeom prst="rect">
              <a:avLst/>
            </a:prstGeom>
            <a:noFill/>
          </p:spPr>
          <p:txBody>
            <a:bodyPr wrap="none" rtlCol="0">
              <a:spAutoFit/>
            </a:bodyPr>
            <a:lstStyle/>
            <a:p>
              <a:r>
                <a:rPr lang="en-US" sz="3200" dirty="0">
                  <a:sym typeface="Wingdings" panose="05000000000000000000" pitchFamily="2" charset="2"/>
                </a:rPr>
                <a:t>(</a:t>
              </a:r>
              <a:r>
                <a:rPr lang="en-US" sz="3200" b="1" dirty="0"/>
                <a:t>x</a:t>
              </a:r>
              <a:r>
                <a:rPr lang="en-US" sz="3200" b="1" baseline="30000" dirty="0"/>
                <a:t>(k)</a:t>
              </a:r>
              <a:r>
                <a:rPr lang="en-US" sz="3200" dirty="0"/>
                <a:t> </a:t>
              </a:r>
              <a:r>
                <a:rPr lang="en-US" sz="3200" dirty="0">
                  <a:sym typeface="Wingdings" panose="05000000000000000000" pitchFamily="2" charset="2"/>
                </a:rPr>
                <a:t>,</a:t>
              </a:r>
              <a:r>
                <a:rPr lang="en-US" sz="3200" b="1" dirty="0" err="1">
                  <a:solidFill>
                    <a:srgbClr val="FF0000"/>
                  </a:solidFill>
                  <a:sym typeface="Wingdings" panose="05000000000000000000" pitchFamily="2" charset="2"/>
                </a:rPr>
                <a:t>y</a:t>
              </a:r>
              <a:r>
                <a:rPr lang="en-US" sz="3200" baseline="-25000" dirty="0" err="1">
                  <a:solidFill>
                    <a:srgbClr val="FF0000"/>
                  </a:solidFill>
                  <a:sym typeface="Wingdings" panose="05000000000000000000" pitchFamily="2" charset="2"/>
                </a:rPr>
                <a:t>i</a:t>
              </a:r>
              <a:r>
                <a:rPr lang="en-US" sz="3200" dirty="0">
                  <a:sym typeface="Wingdings" panose="05000000000000000000" pitchFamily="2" charset="2"/>
                </a:rPr>
                <a:t>) = </a:t>
              </a:r>
              <a:r>
                <a:rPr lang="en-US" sz="3200" dirty="0">
                  <a:latin typeface="Symbol" panose="05050102010706020507" pitchFamily="18" charset="2"/>
                  <a:sym typeface="Wingdings" panose="05000000000000000000" pitchFamily="2" charset="2"/>
                </a:rPr>
                <a:t>a</a:t>
              </a:r>
              <a:r>
                <a:rPr lang="en-US" sz="3200" baseline="-25000" dirty="0">
                  <a:sym typeface="Wingdings" panose="05000000000000000000" pitchFamily="2" charset="2"/>
                </a:rPr>
                <a:t>i</a:t>
              </a:r>
              <a:endParaRPr lang="en-US" sz="3200" dirty="0"/>
            </a:p>
          </p:txBody>
        </p:sp>
        <p:sp>
          <p:nvSpPr>
            <p:cNvPr id="114" name="TextBox 113"/>
            <p:cNvSpPr txBox="1"/>
            <p:nvPr/>
          </p:nvSpPr>
          <p:spPr>
            <a:xfrm>
              <a:off x="863368" y="2991162"/>
              <a:ext cx="987771" cy="523220"/>
            </a:xfrm>
            <a:prstGeom prst="rect">
              <a:avLst/>
            </a:prstGeom>
            <a:noFill/>
          </p:spPr>
          <p:txBody>
            <a:bodyPr wrap="none" rtlCol="0">
              <a:spAutoFit/>
            </a:bodyPr>
            <a:lstStyle/>
            <a:p>
              <a:r>
                <a:rPr lang="en-US" sz="2800" dirty="0" err="1"/>
                <a:t>Soln</a:t>
              </a:r>
              <a:r>
                <a:rPr lang="en-US" sz="2800" dirty="0"/>
                <a:t>: </a:t>
              </a:r>
            </a:p>
          </p:txBody>
        </p:sp>
      </p:grpSp>
      <p:grpSp>
        <p:nvGrpSpPr>
          <p:cNvPr id="74" name="Group 73"/>
          <p:cNvGrpSpPr/>
          <p:nvPr/>
        </p:nvGrpSpPr>
        <p:grpSpPr>
          <a:xfrm>
            <a:off x="7114332" y="162998"/>
            <a:ext cx="4718763" cy="3322004"/>
            <a:chOff x="7090499" y="14371"/>
            <a:chExt cx="4718763" cy="3322004"/>
          </a:xfrm>
        </p:grpSpPr>
        <p:cxnSp>
          <p:nvCxnSpPr>
            <p:cNvPr id="40" name="Straight Connector 39"/>
            <p:cNvCxnSpPr/>
            <p:nvPr/>
          </p:nvCxnSpPr>
          <p:spPr>
            <a:xfrm>
              <a:off x="9392496" y="395371"/>
              <a:ext cx="0" cy="2678596"/>
            </a:xfrm>
            <a:prstGeom prst="line">
              <a:avLst/>
            </a:prstGeom>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9280615" y="858975"/>
              <a:ext cx="174258" cy="2266950"/>
            </a:xfrm>
            <a:custGeom>
              <a:avLst/>
              <a:gdLst>
                <a:gd name="connsiteX0" fmla="*/ 593458 w 1054557"/>
                <a:gd name="connsiteY0" fmla="*/ 0 h 2266950"/>
                <a:gd name="connsiteX1" fmla="*/ 1050658 w 1054557"/>
                <a:gd name="connsiteY1" fmla="*/ 152400 h 2266950"/>
                <a:gd name="connsiteX2" fmla="*/ 364858 w 1054557"/>
                <a:gd name="connsiteY2" fmla="*/ 304800 h 2266950"/>
                <a:gd name="connsiteX3" fmla="*/ 574408 w 1054557"/>
                <a:gd name="connsiteY3" fmla="*/ 476250 h 2266950"/>
                <a:gd name="connsiteX4" fmla="*/ 745858 w 1054557"/>
                <a:gd name="connsiteY4" fmla="*/ 533400 h 2266950"/>
                <a:gd name="connsiteX5" fmla="*/ 383908 w 1054557"/>
                <a:gd name="connsiteY5" fmla="*/ 704850 h 2266950"/>
                <a:gd name="connsiteX6" fmla="*/ 726808 w 1054557"/>
                <a:gd name="connsiteY6" fmla="*/ 838200 h 2266950"/>
                <a:gd name="connsiteX7" fmla="*/ 2908 w 1054557"/>
                <a:gd name="connsiteY7" fmla="*/ 1066800 h 2266950"/>
                <a:gd name="connsiteX8" fmla="*/ 1050658 w 1054557"/>
                <a:gd name="connsiteY8" fmla="*/ 1276350 h 2266950"/>
                <a:gd name="connsiteX9" fmla="*/ 79108 w 1054557"/>
                <a:gd name="connsiteY9" fmla="*/ 1447800 h 2266950"/>
                <a:gd name="connsiteX10" fmla="*/ 936358 w 1054557"/>
                <a:gd name="connsiteY10" fmla="*/ 1676400 h 2266950"/>
                <a:gd name="connsiteX11" fmla="*/ 155308 w 1054557"/>
                <a:gd name="connsiteY11" fmla="*/ 1885950 h 2266950"/>
                <a:gd name="connsiteX12" fmla="*/ 974458 w 1054557"/>
                <a:gd name="connsiteY12" fmla="*/ 2190750 h 2266950"/>
                <a:gd name="connsiteX13" fmla="*/ 612508 w 1054557"/>
                <a:gd name="connsiteY13" fmla="*/ 226695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4557" h="2266950">
                  <a:moveTo>
                    <a:pt x="593458" y="0"/>
                  </a:moveTo>
                  <a:cubicBezTo>
                    <a:pt x="841108" y="50800"/>
                    <a:pt x="1088758" y="101600"/>
                    <a:pt x="1050658" y="152400"/>
                  </a:cubicBezTo>
                  <a:cubicBezTo>
                    <a:pt x="1012558" y="203200"/>
                    <a:pt x="444233" y="250825"/>
                    <a:pt x="364858" y="304800"/>
                  </a:cubicBezTo>
                  <a:cubicBezTo>
                    <a:pt x="285483" y="358775"/>
                    <a:pt x="510908" y="438150"/>
                    <a:pt x="574408" y="476250"/>
                  </a:cubicBezTo>
                  <a:cubicBezTo>
                    <a:pt x="637908" y="514350"/>
                    <a:pt x="777608" y="495300"/>
                    <a:pt x="745858" y="533400"/>
                  </a:cubicBezTo>
                  <a:cubicBezTo>
                    <a:pt x="714108" y="571500"/>
                    <a:pt x="387083" y="654050"/>
                    <a:pt x="383908" y="704850"/>
                  </a:cubicBezTo>
                  <a:cubicBezTo>
                    <a:pt x="380733" y="755650"/>
                    <a:pt x="790308" y="777875"/>
                    <a:pt x="726808" y="838200"/>
                  </a:cubicBezTo>
                  <a:cubicBezTo>
                    <a:pt x="663308" y="898525"/>
                    <a:pt x="-51067" y="993775"/>
                    <a:pt x="2908" y="1066800"/>
                  </a:cubicBezTo>
                  <a:cubicBezTo>
                    <a:pt x="56883" y="1139825"/>
                    <a:pt x="1037958" y="1212850"/>
                    <a:pt x="1050658" y="1276350"/>
                  </a:cubicBezTo>
                  <a:cubicBezTo>
                    <a:pt x="1063358" y="1339850"/>
                    <a:pt x="98158" y="1381125"/>
                    <a:pt x="79108" y="1447800"/>
                  </a:cubicBezTo>
                  <a:cubicBezTo>
                    <a:pt x="60058" y="1514475"/>
                    <a:pt x="923658" y="1603375"/>
                    <a:pt x="936358" y="1676400"/>
                  </a:cubicBezTo>
                  <a:cubicBezTo>
                    <a:pt x="949058" y="1749425"/>
                    <a:pt x="148958" y="1800225"/>
                    <a:pt x="155308" y="1885950"/>
                  </a:cubicBezTo>
                  <a:cubicBezTo>
                    <a:pt x="161658" y="1971675"/>
                    <a:pt x="898258" y="2127250"/>
                    <a:pt x="974458" y="2190750"/>
                  </a:cubicBezTo>
                  <a:cubicBezTo>
                    <a:pt x="1050658" y="2254250"/>
                    <a:pt x="831583" y="2260600"/>
                    <a:pt x="612508" y="2266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9790938" y="1051149"/>
              <a:ext cx="182593" cy="2266950"/>
            </a:xfrm>
            <a:custGeom>
              <a:avLst/>
              <a:gdLst>
                <a:gd name="connsiteX0" fmla="*/ 593458 w 1054557"/>
                <a:gd name="connsiteY0" fmla="*/ 0 h 2266950"/>
                <a:gd name="connsiteX1" fmla="*/ 1050658 w 1054557"/>
                <a:gd name="connsiteY1" fmla="*/ 152400 h 2266950"/>
                <a:gd name="connsiteX2" fmla="*/ 364858 w 1054557"/>
                <a:gd name="connsiteY2" fmla="*/ 304800 h 2266950"/>
                <a:gd name="connsiteX3" fmla="*/ 574408 w 1054557"/>
                <a:gd name="connsiteY3" fmla="*/ 476250 h 2266950"/>
                <a:gd name="connsiteX4" fmla="*/ 745858 w 1054557"/>
                <a:gd name="connsiteY4" fmla="*/ 533400 h 2266950"/>
                <a:gd name="connsiteX5" fmla="*/ 383908 w 1054557"/>
                <a:gd name="connsiteY5" fmla="*/ 704850 h 2266950"/>
                <a:gd name="connsiteX6" fmla="*/ 726808 w 1054557"/>
                <a:gd name="connsiteY6" fmla="*/ 838200 h 2266950"/>
                <a:gd name="connsiteX7" fmla="*/ 2908 w 1054557"/>
                <a:gd name="connsiteY7" fmla="*/ 1066800 h 2266950"/>
                <a:gd name="connsiteX8" fmla="*/ 1050658 w 1054557"/>
                <a:gd name="connsiteY8" fmla="*/ 1276350 h 2266950"/>
                <a:gd name="connsiteX9" fmla="*/ 79108 w 1054557"/>
                <a:gd name="connsiteY9" fmla="*/ 1447800 h 2266950"/>
                <a:gd name="connsiteX10" fmla="*/ 936358 w 1054557"/>
                <a:gd name="connsiteY10" fmla="*/ 1676400 h 2266950"/>
                <a:gd name="connsiteX11" fmla="*/ 155308 w 1054557"/>
                <a:gd name="connsiteY11" fmla="*/ 1885950 h 2266950"/>
                <a:gd name="connsiteX12" fmla="*/ 974458 w 1054557"/>
                <a:gd name="connsiteY12" fmla="*/ 2190750 h 2266950"/>
                <a:gd name="connsiteX13" fmla="*/ 612508 w 1054557"/>
                <a:gd name="connsiteY13" fmla="*/ 226695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4557" h="2266950">
                  <a:moveTo>
                    <a:pt x="593458" y="0"/>
                  </a:moveTo>
                  <a:cubicBezTo>
                    <a:pt x="841108" y="50800"/>
                    <a:pt x="1088758" y="101600"/>
                    <a:pt x="1050658" y="152400"/>
                  </a:cubicBezTo>
                  <a:cubicBezTo>
                    <a:pt x="1012558" y="203200"/>
                    <a:pt x="444233" y="250825"/>
                    <a:pt x="364858" y="304800"/>
                  </a:cubicBezTo>
                  <a:cubicBezTo>
                    <a:pt x="285483" y="358775"/>
                    <a:pt x="510908" y="438150"/>
                    <a:pt x="574408" y="476250"/>
                  </a:cubicBezTo>
                  <a:cubicBezTo>
                    <a:pt x="637908" y="514350"/>
                    <a:pt x="777608" y="495300"/>
                    <a:pt x="745858" y="533400"/>
                  </a:cubicBezTo>
                  <a:cubicBezTo>
                    <a:pt x="714108" y="571500"/>
                    <a:pt x="387083" y="654050"/>
                    <a:pt x="383908" y="704850"/>
                  </a:cubicBezTo>
                  <a:cubicBezTo>
                    <a:pt x="380733" y="755650"/>
                    <a:pt x="790308" y="777875"/>
                    <a:pt x="726808" y="838200"/>
                  </a:cubicBezTo>
                  <a:cubicBezTo>
                    <a:pt x="663308" y="898525"/>
                    <a:pt x="-51067" y="993775"/>
                    <a:pt x="2908" y="1066800"/>
                  </a:cubicBezTo>
                  <a:cubicBezTo>
                    <a:pt x="56883" y="1139825"/>
                    <a:pt x="1037958" y="1212850"/>
                    <a:pt x="1050658" y="1276350"/>
                  </a:cubicBezTo>
                  <a:cubicBezTo>
                    <a:pt x="1063358" y="1339850"/>
                    <a:pt x="98158" y="1381125"/>
                    <a:pt x="79108" y="1447800"/>
                  </a:cubicBezTo>
                  <a:cubicBezTo>
                    <a:pt x="60058" y="1514475"/>
                    <a:pt x="923658" y="1603375"/>
                    <a:pt x="936358" y="1676400"/>
                  </a:cubicBezTo>
                  <a:cubicBezTo>
                    <a:pt x="949058" y="1749425"/>
                    <a:pt x="148958" y="1800225"/>
                    <a:pt x="155308" y="1885950"/>
                  </a:cubicBezTo>
                  <a:cubicBezTo>
                    <a:pt x="161658" y="1971675"/>
                    <a:pt x="898258" y="2127250"/>
                    <a:pt x="974458" y="2190750"/>
                  </a:cubicBezTo>
                  <a:cubicBezTo>
                    <a:pt x="1050658" y="2254250"/>
                    <a:pt x="831583" y="2260600"/>
                    <a:pt x="612508" y="22669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a:off x="9887796" y="326937"/>
              <a:ext cx="0" cy="2678596"/>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275100" y="14371"/>
              <a:ext cx="994183" cy="369332"/>
            </a:xfrm>
            <a:prstGeom prst="rect">
              <a:avLst/>
            </a:prstGeom>
            <a:noFill/>
          </p:spPr>
          <p:txBody>
            <a:bodyPr wrap="none" rtlCol="0">
              <a:spAutoFit/>
            </a:bodyPr>
            <a:lstStyle/>
            <a:p>
              <a:r>
                <a:rPr lang="en-US" b="1" dirty="0">
                  <a:solidFill>
                    <a:srgbClr val="FF0000"/>
                  </a:solidFill>
                </a:rPr>
                <a:t>y</a:t>
              </a:r>
              <a:r>
                <a:rPr lang="en-US" b="1" baseline="30000" dirty="0">
                  <a:solidFill>
                    <a:srgbClr val="FF0000"/>
                  </a:solidFill>
                </a:rPr>
                <a:t>(1)</a:t>
              </a:r>
              <a:r>
                <a:rPr lang="en-US" b="1" baseline="-25000" dirty="0">
                  <a:solidFill>
                    <a:srgbClr val="FF0000"/>
                  </a:solidFill>
                </a:rPr>
                <a:t> </a:t>
              </a:r>
              <a:r>
                <a:rPr lang="en-US" b="1" dirty="0">
                  <a:solidFill>
                    <a:srgbClr val="FF0000"/>
                  </a:solidFill>
                </a:rPr>
                <a:t>    y</a:t>
              </a:r>
              <a:r>
                <a:rPr lang="en-US" b="1" baseline="30000" dirty="0">
                  <a:solidFill>
                    <a:srgbClr val="FF0000"/>
                  </a:solidFill>
                </a:rPr>
                <a:t>(2)</a:t>
              </a:r>
              <a:endParaRPr lang="en-US" b="1" dirty="0">
                <a:solidFill>
                  <a:srgbClr val="FF0000"/>
                </a:solidFill>
              </a:endParaRPr>
            </a:p>
          </p:txBody>
        </p:sp>
        <p:sp>
          <p:nvSpPr>
            <p:cNvPr id="133" name="TextBox 132"/>
            <p:cNvSpPr txBox="1"/>
            <p:nvPr/>
          </p:nvSpPr>
          <p:spPr>
            <a:xfrm>
              <a:off x="10208601" y="1605076"/>
              <a:ext cx="300082" cy="369332"/>
            </a:xfrm>
            <a:prstGeom prst="rect">
              <a:avLst/>
            </a:prstGeom>
            <a:noFill/>
          </p:spPr>
          <p:txBody>
            <a:bodyPr wrap="none" rtlCol="0">
              <a:spAutoFit/>
            </a:bodyPr>
            <a:lstStyle/>
            <a:p>
              <a:r>
                <a:rPr lang="en-US" dirty="0"/>
                <a:t>+</a:t>
              </a:r>
            </a:p>
          </p:txBody>
        </p:sp>
        <p:sp>
          <p:nvSpPr>
            <p:cNvPr id="134" name="TextBox 133"/>
            <p:cNvSpPr txBox="1"/>
            <p:nvPr/>
          </p:nvSpPr>
          <p:spPr>
            <a:xfrm>
              <a:off x="7220400" y="31567"/>
              <a:ext cx="1082348" cy="369332"/>
            </a:xfrm>
            <a:prstGeom prst="rect">
              <a:avLst/>
            </a:prstGeom>
            <a:noFill/>
          </p:spPr>
          <p:txBody>
            <a:bodyPr wrap="none" rtlCol="0">
              <a:spAutoFit/>
            </a:bodyPr>
            <a:lstStyle/>
            <a:p>
              <a:r>
                <a:rPr lang="en-US" b="1" dirty="0"/>
                <a:t>x</a:t>
              </a:r>
              <a:r>
                <a:rPr lang="en-US" b="1" baseline="30000" dirty="0"/>
                <a:t>(1)</a:t>
              </a:r>
              <a:r>
                <a:rPr lang="en-US" b="1" baseline="-25000" dirty="0"/>
                <a:t>  </a:t>
              </a:r>
              <a:r>
                <a:rPr lang="en-US" b="1" dirty="0"/>
                <a:t>     x</a:t>
              </a:r>
              <a:r>
                <a:rPr lang="en-US" b="1" baseline="30000" dirty="0"/>
                <a:t>(2)</a:t>
              </a:r>
              <a:endParaRPr lang="en-US" b="1" dirty="0"/>
            </a:p>
          </p:txBody>
        </p:sp>
        <p:sp>
          <p:nvSpPr>
            <p:cNvPr id="141" name="TextBox 140"/>
            <p:cNvSpPr txBox="1"/>
            <p:nvPr/>
          </p:nvSpPr>
          <p:spPr>
            <a:xfrm>
              <a:off x="8665248" y="1509718"/>
              <a:ext cx="300082" cy="369332"/>
            </a:xfrm>
            <a:prstGeom prst="rect">
              <a:avLst/>
            </a:prstGeom>
            <a:noFill/>
          </p:spPr>
          <p:txBody>
            <a:bodyPr wrap="none" rtlCol="0">
              <a:spAutoFit/>
            </a:bodyPr>
            <a:lstStyle/>
            <a:p>
              <a:r>
                <a:rPr lang="en-US" dirty="0"/>
                <a:t>=</a:t>
              </a:r>
            </a:p>
          </p:txBody>
        </p:sp>
        <p:grpSp>
          <p:nvGrpSpPr>
            <p:cNvPr id="122" name="Group 121"/>
            <p:cNvGrpSpPr/>
            <p:nvPr/>
          </p:nvGrpSpPr>
          <p:grpSpPr>
            <a:xfrm>
              <a:off x="10692380" y="14371"/>
              <a:ext cx="920445" cy="3059596"/>
              <a:chOff x="10531554" y="0"/>
              <a:chExt cx="920445" cy="3059596"/>
            </a:xfrm>
          </p:grpSpPr>
          <p:cxnSp>
            <p:nvCxnSpPr>
              <p:cNvPr id="128" name="Straight Connector 127"/>
              <p:cNvCxnSpPr/>
              <p:nvPr/>
            </p:nvCxnSpPr>
            <p:spPr>
              <a:xfrm>
                <a:off x="10648950" y="381000"/>
                <a:ext cx="0" cy="26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1144250" y="312566"/>
                <a:ext cx="0" cy="267859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0531554" y="0"/>
                <a:ext cx="920445" cy="369332"/>
              </a:xfrm>
              <a:prstGeom prst="rect">
                <a:avLst/>
              </a:prstGeom>
              <a:noFill/>
            </p:spPr>
            <p:txBody>
              <a:bodyPr wrap="none" rtlCol="0">
                <a:spAutoFit/>
              </a:bodyPr>
              <a:lstStyle/>
              <a:p>
                <a:r>
                  <a:rPr lang="en-US" dirty="0"/>
                  <a:t>n</a:t>
                </a:r>
                <a:r>
                  <a:rPr lang="en-US" baseline="-25000" dirty="0"/>
                  <a:t>1  </a:t>
                </a:r>
                <a:r>
                  <a:rPr lang="en-US" dirty="0"/>
                  <a:t>     n</a:t>
                </a:r>
                <a:r>
                  <a:rPr lang="en-US" baseline="-25000" dirty="0"/>
                  <a:t>2</a:t>
                </a:r>
                <a:endParaRPr lang="en-US" dirty="0"/>
              </a:p>
            </p:txBody>
          </p:sp>
        </p:grpSp>
        <p:sp>
          <p:nvSpPr>
            <p:cNvPr id="63" name="Freeform 62"/>
            <p:cNvSpPr/>
            <p:nvPr/>
          </p:nvSpPr>
          <p:spPr>
            <a:xfrm>
              <a:off x="10500493" y="421725"/>
              <a:ext cx="804583" cy="2762250"/>
            </a:xfrm>
            <a:custGeom>
              <a:avLst/>
              <a:gdLst>
                <a:gd name="connsiteX0" fmla="*/ 580572 w 1696087"/>
                <a:gd name="connsiteY0" fmla="*/ 0 h 2305050"/>
                <a:gd name="connsiteX1" fmla="*/ 828222 w 1696087"/>
                <a:gd name="connsiteY1" fmla="*/ 19050 h 2305050"/>
                <a:gd name="connsiteX2" fmla="*/ 771072 w 1696087"/>
                <a:gd name="connsiteY2" fmla="*/ 76200 h 2305050"/>
                <a:gd name="connsiteX3" fmla="*/ 713922 w 1696087"/>
                <a:gd name="connsiteY3" fmla="*/ 95250 h 2305050"/>
                <a:gd name="connsiteX4" fmla="*/ 428172 w 1696087"/>
                <a:gd name="connsiteY4" fmla="*/ 152400 h 2305050"/>
                <a:gd name="connsiteX5" fmla="*/ 675822 w 1696087"/>
                <a:gd name="connsiteY5" fmla="*/ 152400 h 2305050"/>
                <a:gd name="connsiteX6" fmla="*/ 980622 w 1696087"/>
                <a:gd name="connsiteY6" fmla="*/ 171450 h 2305050"/>
                <a:gd name="connsiteX7" fmla="*/ 809172 w 1696087"/>
                <a:gd name="connsiteY7" fmla="*/ 190500 h 2305050"/>
                <a:gd name="connsiteX8" fmla="*/ 752022 w 1696087"/>
                <a:gd name="connsiteY8" fmla="*/ 209550 h 2305050"/>
                <a:gd name="connsiteX9" fmla="*/ 580572 w 1696087"/>
                <a:gd name="connsiteY9" fmla="*/ 228600 h 2305050"/>
                <a:gd name="connsiteX10" fmla="*/ 466272 w 1696087"/>
                <a:gd name="connsiteY10" fmla="*/ 247650 h 2305050"/>
                <a:gd name="connsiteX11" fmla="*/ 561522 w 1696087"/>
                <a:gd name="connsiteY11" fmla="*/ 285750 h 2305050"/>
                <a:gd name="connsiteX12" fmla="*/ 447222 w 1696087"/>
                <a:gd name="connsiteY12" fmla="*/ 342900 h 2305050"/>
                <a:gd name="connsiteX13" fmla="*/ 656772 w 1696087"/>
                <a:gd name="connsiteY13" fmla="*/ 361950 h 2305050"/>
                <a:gd name="connsiteX14" fmla="*/ 790122 w 1696087"/>
                <a:gd name="connsiteY14" fmla="*/ 381000 h 2305050"/>
                <a:gd name="connsiteX15" fmla="*/ 999672 w 1696087"/>
                <a:gd name="connsiteY15" fmla="*/ 419100 h 2305050"/>
                <a:gd name="connsiteX16" fmla="*/ 523422 w 1696087"/>
                <a:gd name="connsiteY16" fmla="*/ 438150 h 2305050"/>
                <a:gd name="connsiteX17" fmla="*/ 466272 w 1696087"/>
                <a:gd name="connsiteY17" fmla="*/ 457200 h 2305050"/>
                <a:gd name="connsiteX18" fmla="*/ 313872 w 1696087"/>
                <a:gd name="connsiteY18" fmla="*/ 476250 h 2305050"/>
                <a:gd name="connsiteX19" fmla="*/ 409122 w 1696087"/>
                <a:gd name="connsiteY19" fmla="*/ 495300 h 2305050"/>
                <a:gd name="connsiteX20" fmla="*/ 523422 w 1696087"/>
                <a:gd name="connsiteY20" fmla="*/ 533400 h 2305050"/>
                <a:gd name="connsiteX21" fmla="*/ 618672 w 1696087"/>
                <a:gd name="connsiteY21" fmla="*/ 552450 h 2305050"/>
                <a:gd name="connsiteX22" fmla="*/ 790122 w 1696087"/>
                <a:gd name="connsiteY22" fmla="*/ 590550 h 2305050"/>
                <a:gd name="connsiteX23" fmla="*/ 1075872 w 1696087"/>
                <a:gd name="connsiteY23" fmla="*/ 628650 h 2305050"/>
                <a:gd name="connsiteX24" fmla="*/ 1685472 w 1696087"/>
                <a:gd name="connsiteY24" fmla="*/ 609600 h 2305050"/>
                <a:gd name="connsiteX25" fmla="*/ 1533072 w 1696087"/>
                <a:gd name="connsiteY25" fmla="*/ 647700 h 2305050"/>
                <a:gd name="connsiteX26" fmla="*/ 1475922 w 1696087"/>
                <a:gd name="connsiteY26" fmla="*/ 685800 h 2305050"/>
                <a:gd name="connsiteX27" fmla="*/ 1037772 w 1696087"/>
                <a:gd name="connsiteY27" fmla="*/ 647700 h 2305050"/>
                <a:gd name="connsiteX28" fmla="*/ 980622 w 1696087"/>
                <a:gd name="connsiteY28" fmla="*/ 628650 h 2305050"/>
                <a:gd name="connsiteX29" fmla="*/ 637722 w 1696087"/>
                <a:gd name="connsiteY29" fmla="*/ 647700 h 2305050"/>
                <a:gd name="connsiteX30" fmla="*/ 542472 w 1696087"/>
                <a:gd name="connsiteY30" fmla="*/ 685800 h 2305050"/>
                <a:gd name="connsiteX31" fmla="*/ 485322 w 1696087"/>
                <a:gd name="connsiteY31" fmla="*/ 704850 h 2305050"/>
                <a:gd name="connsiteX32" fmla="*/ 180522 w 1696087"/>
                <a:gd name="connsiteY32" fmla="*/ 723900 h 2305050"/>
                <a:gd name="connsiteX33" fmla="*/ 237672 w 1696087"/>
                <a:gd name="connsiteY33" fmla="*/ 742950 h 2305050"/>
                <a:gd name="connsiteX34" fmla="*/ 523422 w 1696087"/>
                <a:gd name="connsiteY34" fmla="*/ 781050 h 2305050"/>
                <a:gd name="connsiteX35" fmla="*/ 828222 w 1696087"/>
                <a:gd name="connsiteY35" fmla="*/ 800100 h 2305050"/>
                <a:gd name="connsiteX36" fmla="*/ 466272 w 1696087"/>
                <a:gd name="connsiteY36" fmla="*/ 819150 h 2305050"/>
                <a:gd name="connsiteX37" fmla="*/ 409122 w 1696087"/>
                <a:gd name="connsiteY37" fmla="*/ 838200 h 2305050"/>
                <a:gd name="connsiteX38" fmla="*/ 275772 w 1696087"/>
                <a:gd name="connsiteY38" fmla="*/ 857250 h 2305050"/>
                <a:gd name="connsiteX39" fmla="*/ 694872 w 1696087"/>
                <a:gd name="connsiteY39" fmla="*/ 895350 h 2305050"/>
                <a:gd name="connsiteX40" fmla="*/ 809172 w 1696087"/>
                <a:gd name="connsiteY40" fmla="*/ 914400 h 2305050"/>
                <a:gd name="connsiteX41" fmla="*/ 542472 w 1696087"/>
                <a:gd name="connsiteY41" fmla="*/ 952500 h 2305050"/>
                <a:gd name="connsiteX42" fmla="*/ 466272 w 1696087"/>
                <a:gd name="connsiteY42" fmla="*/ 971550 h 2305050"/>
                <a:gd name="connsiteX43" fmla="*/ 542472 w 1696087"/>
                <a:gd name="connsiteY43" fmla="*/ 1028700 h 2305050"/>
                <a:gd name="connsiteX44" fmla="*/ 637722 w 1696087"/>
                <a:gd name="connsiteY44" fmla="*/ 1047750 h 2305050"/>
                <a:gd name="connsiteX45" fmla="*/ 771072 w 1696087"/>
                <a:gd name="connsiteY45" fmla="*/ 1085850 h 2305050"/>
                <a:gd name="connsiteX46" fmla="*/ 847272 w 1696087"/>
                <a:gd name="connsiteY46" fmla="*/ 1104900 h 2305050"/>
                <a:gd name="connsiteX47" fmla="*/ 485322 w 1696087"/>
                <a:gd name="connsiteY47" fmla="*/ 1123950 h 2305050"/>
                <a:gd name="connsiteX48" fmla="*/ 332922 w 1696087"/>
                <a:gd name="connsiteY48" fmla="*/ 1143000 h 2305050"/>
                <a:gd name="connsiteX49" fmla="*/ 390072 w 1696087"/>
                <a:gd name="connsiteY49" fmla="*/ 1181100 h 2305050"/>
                <a:gd name="connsiteX50" fmla="*/ 599622 w 1696087"/>
                <a:gd name="connsiteY50" fmla="*/ 1219200 h 2305050"/>
                <a:gd name="connsiteX51" fmla="*/ 732972 w 1696087"/>
                <a:gd name="connsiteY51" fmla="*/ 1238250 h 2305050"/>
                <a:gd name="connsiteX52" fmla="*/ 866322 w 1696087"/>
                <a:gd name="connsiteY52" fmla="*/ 1352550 h 2305050"/>
                <a:gd name="connsiteX53" fmla="*/ 961572 w 1696087"/>
                <a:gd name="connsiteY53" fmla="*/ 1390650 h 2305050"/>
                <a:gd name="connsiteX54" fmla="*/ 599622 w 1696087"/>
                <a:gd name="connsiteY54" fmla="*/ 1428750 h 2305050"/>
                <a:gd name="connsiteX55" fmla="*/ 466272 w 1696087"/>
                <a:gd name="connsiteY55" fmla="*/ 1447800 h 2305050"/>
                <a:gd name="connsiteX56" fmla="*/ 618672 w 1696087"/>
                <a:gd name="connsiteY56" fmla="*/ 1466850 h 2305050"/>
                <a:gd name="connsiteX57" fmla="*/ 580572 w 1696087"/>
                <a:gd name="connsiteY57" fmla="*/ 1524000 h 2305050"/>
                <a:gd name="connsiteX58" fmla="*/ 523422 w 1696087"/>
                <a:gd name="connsiteY58" fmla="*/ 1543050 h 2305050"/>
                <a:gd name="connsiteX59" fmla="*/ 466272 w 1696087"/>
                <a:gd name="connsiteY59" fmla="*/ 1581150 h 2305050"/>
                <a:gd name="connsiteX60" fmla="*/ 390072 w 1696087"/>
                <a:gd name="connsiteY60" fmla="*/ 1619250 h 2305050"/>
                <a:gd name="connsiteX61" fmla="*/ 466272 w 1696087"/>
                <a:gd name="connsiteY61" fmla="*/ 1638300 h 2305050"/>
                <a:gd name="connsiteX62" fmla="*/ 542472 w 1696087"/>
                <a:gd name="connsiteY62" fmla="*/ 1638300 h 2305050"/>
                <a:gd name="connsiteX63" fmla="*/ 485322 w 1696087"/>
                <a:gd name="connsiteY63" fmla="*/ 1752600 h 2305050"/>
                <a:gd name="connsiteX64" fmla="*/ 580572 w 1696087"/>
                <a:gd name="connsiteY64" fmla="*/ 1790700 h 2305050"/>
                <a:gd name="connsiteX65" fmla="*/ 713922 w 1696087"/>
                <a:gd name="connsiteY65" fmla="*/ 1885950 h 2305050"/>
                <a:gd name="connsiteX66" fmla="*/ 790122 w 1696087"/>
                <a:gd name="connsiteY66" fmla="*/ 1905000 h 2305050"/>
                <a:gd name="connsiteX67" fmla="*/ 542472 w 1696087"/>
                <a:gd name="connsiteY67" fmla="*/ 1924050 h 2305050"/>
                <a:gd name="connsiteX68" fmla="*/ 485322 w 1696087"/>
                <a:gd name="connsiteY68" fmla="*/ 1962150 h 2305050"/>
                <a:gd name="connsiteX69" fmla="*/ 428172 w 1696087"/>
                <a:gd name="connsiteY69" fmla="*/ 1981200 h 2305050"/>
                <a:gd name="connsiteX70" fmla="*/ 618672 w 1696087"/>
                <a:gd name="connsiteY70" fmla="*/ 2019300 h 2305050"/>
                <a:gd name="connsiteX71" fmla="*/ 809172 w 1696087"/>
                <a:gd name="connsiteY71" fmla="*/ 2057400 h 2305050"/>
                <a:gd name="connsiteX72" fmla="*/ 675822 w 1696087"/>
                <a:gd name="connsiteY72" fmla="*/ 2171700 h 2305050"/>
                <a:gd name="connsiteX73" fmla="*/ 618672 w 1696087"/>
                <a:gd name="connsiteY73" fmla="*/ 2209800 h 2305050"/>
                <a:gd name="connsiteX74" fmla="*/ 351972 w 1696087"/>
                <a:gd name="connsiteY74" fmla="*/ 2247900 h 2305050"/>
                <a:gd name="connsiteX75" fmla="*/ 218622 w 1696087"/>
                <a:gd name="connsiteY75" fmla="*/ 2266950 h 2305050"/>
                <a:gd name="connsiteX76" fmla="*/ 142422 w 1696087"/>
                <a:gd name="connsiteY76" fmla="*/ 2286000 h 2305050"/>
                <a:gd name="connsiteX77" fmla="*/ 9072 w 1696087"/>
                <a:gd name="connsiteY77" fmla="*/ 2305050 h 2305050"/>
                <a:gd name="connsiteX78" fmla="*/ 313872 w 1696087"/>
                <a:gd name="connsiteY78" fmla="*/ 2247900 h 2305050"/>
                <a:gd name="connsiteX79" fmla="*/ 485322 w 1696087"/>
                <a:gd name="connsiteY79" fmla="*/ 2190750 h 2305050"/>
                <a:gd name="connsiteX80" fmla="*/ 542472 w 1696087"/>
                <a:gd name="connsiteY80" fmla="*/ 2171700 h 2305050"/>
                <a:gd name="connsiteX81" fmla="*/ 885372 w 1696087"/>
                <a:gd name="connsiteY81" fmla="*/ 2209800 h 2305050"/>
                <a:gd name="connsiteX82" fmla="*/ 923472 w 1696087"/>
                <a:gd name="connsiteY82" fmla="*/ 222885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96087" h="2305050">
                  <a:moveTo>
                    <a:pt x="580572" y="0"/>
                  </a:moveTo>
                  <a:lnTo>
                    <a:pt x="828222" y="19050"/>
                  </a:lnTo>
                  <a:cubicBezTo>
                    <a:pt x="853236" y="29056"/>
                    <a:pt x="793488" y="61256"/>
                    <a:pt x="771072" y="76200"/>
                  </a:cubicBezTo>
                  <a:cubicBezTo>
                    <a:pt x="754364" y="87339"/>
                    <a:pt x="733613" y="91312"/>
                    <a:pt x="713922" y="95250"/>
                  </a:cubicBezTo>
                  <a:cubicBezTo>
                    <a:pt x="403413" y="157352"/>
                    <a:pt x="574751" y="103540"/>
                    <a:pt x="428172" y="152400"/>
                  </a:cubicBezTo>
                  <a:cubicBezTo>
                    <a:pt x="600118" y="195387"/>
                    <a:pt x="390585" y="152400"/>
                    <a:pt x="675822" y="152400"/>
                  </a:cubicBezTo>
                  <a:cubicBezTo>
                    <a:pt x="777620" y="152400"/>
                    <a:pt x="879022" y="165100"/>
                    <a:pt x="980622" y="171450"/>
                  </a:cubicBezTo>
                  <a:cubicBezTo>
                    <a:pt x="923472" y="177800"/>
                    <a:pt x="865891" y="181047"/>
                    <a:pt x="809172" y="190500"/>
                  </a:cubicBezTo>
                  <a:cubicBezTo>
                    <a:pt x="789365" y="193801"/>
                    <a:pt x="771829" y="206249"/>
                    <a:pt x="752022" y="209550"/>
                  </a:cubicBezTo>
                  <a:cubicBezTo>
                    <a:pt x="695303" y="219003"/>
                    <a:pt x="637569" y="221000"/>
                    <a:pt x="580572" y="228600"/>
                  </a:cubicBezTo>
                  <a:cubicBezTo>
                    <a:pt x="542285" y="233705"/>
                    <a:pt x="504372" y="241300"/>
                    <a:pt x="466272" y="247650"/>
                  </a:cubicBezTo>
                  <a:cubicBezTo>
                    <a:pt x="919978" y="277897"/>
                    <a:pt x="777298" y="252554"/>
                    <a:pt x="561522" y="285750"/>
                  </a:cubicBezTo>
                  <a:cubicBezTo>
                    <a:pt x="510256" y="293637"/>
                    <a:pt x="489606" y="314644"/>
                    <a:pt x="447222" y="342900"/>
                  </a:cubicBezTo>
                  <a:cubicBezTo>
                    <a:pt x="517072" y="349250"/>
                    <a:pt x="587063" y="354205"/>
                    <a:pt x="656772" y="361950"/>
                  </a:cubicBezTo>
                  <a:cubicBezTo>
                    <a:pt x="701399" y="366909"/>
                    <a:pt x="745743" y="374172"/>
                    <a:pt x="790122" y="381000"/>
                  </a:cubicBezTo>
                  <a:cubicBezTo>
                    <a:pt x="895738" y="397249"/>
                    <a:pt x="900599" y="399285"/>
                    <a:pt x="999672" y="419100"/>
                  </a:cubicBezTo>
                  <a:cubicBezTo>
                    <a:pt x="840922" y="425450"/>
                    <a:pt x="681895" y="426830"/>
                    <a:pt x="523422" y="438150"/>
                  </a:cubicBezTo>
                  <a:cubicBezTo>
                    <a:pt x="503393" y="439581"/>
                    <a:pt x="486029" y="453608"/>
                    <a:pt x="466272" y="457200"/>
                  </a:cubicBezTo>
                  <a:cubicBezTo>
                    <a:pt x="415902" y="466358"/>
                    <a:pt x="364672" y="469900"/>
                    <a:pt x="313872" y="476250"/>
                  </a:cubicBezTo>
                  <a:cubicBezTo>
                    <a:pt x="345622" y="482600"/>
                    <a:pt x="377884" y="486781"/>
                    <a:pt x="409122" y="495300"/>
                  </a:cubicBezTo>
                  <a:cubicBezTo>
                    <a:pt x="447868" y="505867"/>
                    <a:pt x="484041" y="525524"/>
                    <a:pt x="523422" y="533400"/>
                  </a:cubicBezTo>
                  <a:lnTo>
                    <a:pt x="618672" y="552450"/>
                  </a:lnTo>
                  <a:cubicBezTo>
                    <a:pt x="675917" y="564717"/>
                    <a:pt x="732374" y="580925"/>
                    <a:pt x="790122" y="590550"/>
                  </a:cubicBezTo>
                  <a:cubicBezTo>
                    <a:pt x="884907" y="606348"/>
                    <a:pt x="980622" y="615950"/>
                    <a:pt x="1075872" y="628650"/>
                  </a:cubicBezTo>
                  <a:cubicBezTo>
                    <a:pt x="1279072" y="622300"/>
                    <a:pt x="1482349" y="601137"/>
                    <a:pt x="1685472" y="609600"/>
                  </a:cubicBezTo>
                  <a:cubicBezTo>
                    <a:pt x="1737790" y="611780"/>
                    <a:pt x="1582283" y="629805"/>
                    <a:pt x="1533072" y="647700"/>
                  </a:cubicBezTo>
                  <a:cubicBezTo>
                    <a:pt x="1511555" y="655524"/>
                    <a:pt x="1494972" y="673100"/>
                    <a:pt x="1475922" y="685800"/>
                  </a:cubicBezTo>
                  <a:cubicBezTo>
                    <a:pt x="1366459" y="678502"/>
                    <a:pt x="1162960" y="670461"/>
                    <a:pt x="1037772" y="647700"/>
                  </a:cubicBezTo>
                  <a:cubicBezTo>
                    <a:pt x="1018015" y="644108"/>
                    <a:pt x="999672" y="635000"/>
                    <a:pt x="980622" y="628650"/>
                  </a:cubicBezTo>
                  <a:cubicBezTo>
                    <a:pt x="866322" y="635000"/>
                    <a:pt x="751237" y="632894"/>
                    <a:pt x="637722" y="647700"/>
                  </a:cubicBezTo>
                  <a:cubicBezTo>
                    <a:pt x="603813" y="652123"/>
                    <a:pt x="574491" y="673793"/>
                    <a:pt x="542472" y="685800"/>
                  </a:cubicBezTo>
                  <a:cubicBezTo>
                    <a:pt x="523670" y="692851"/>
                    <a:pt x="505292" y="702748"/>
                    <a:pt x="485322" y="704850"/>
                  </a:cubicBezTo>
                  <a:cubicBezTo>
                    <a:pt x="384083" y="715507"/>
                    <a:pt x="282122" y="717550"/>
                    <a:pt x="180522" y="723900"/>
                  </a:cubicBezTo>
                  <a:cubicBezTo>
                    <a:pt x="199572" y="730250"/>
                    <a:pt x="218191" y="738080"/>
                    <a:pt x="237672" y="742950"/>
                  </a:cubicBezTo>
                  <a:cubicBezTo>
                    <a:pt x="334838" y="767242"/>
                    <a:pt x="420264" y="773115"/>
                    <a:pt x="523422" y="781050"/>
                  </a:cubicBezTo>
                  <a:cubicBezTo>
                    <a:pt x="624920" y="788858"/>
                    <a:pt x="726622" y="793750"/>
                    <a:pt x="828222" y="800100"/>
                  </a:cubicBezTo>
                  <a:cubicBezTo>
                    <a:pt x="707572" y="806450"/>
                    <a:pt x="586593" y="808212"/>
                    <a:pt x="466272" y="819150"/>
                  </a:cubicBezTo>
                  <a:cubicBezTo>
                    <a:pt x="446274" y="820968"/>
                    <a:pt x="428813" y="834262"/>
                    <a:pt x="409122" y="838200"/>
                  </a:cubicBezTo>
                  <a:cubicBezTo>
                    <a:pt x="365093" y="847006"/>
                    <a:pt x="320222" y="850900"/>
                    <a:pt x="275772" y="857250"/>
                  </a:cubicBezTo>
                  <a:cubicBezTo>
                    <a:pt x="376318" y="865629"/>
                    <a:pt x="588238" y="882021"/>
                    <a:pt x="694872" y="895350"/>
                  </a:cubicBezTo>
                  <a:cubicBezTo>
                    <a:pt x="733199" y="900141"/>
                    <a:pt x="771072" y="908050"/>
                    <a:pt x="809172" y="914400"/>
                  </a:cubicBezTo>
                  <a:cubicBezTo>
                    <a:pt x="671543" y="960276"/>
                    <a:pt x="820712" y="915401"/>
                    <a:pt x="542472" y="952500"/>
                  </a:cubicBezTo>
                  <a:cubicBezTo>
                    <a:pt x="516520" y="955960"/>
                    <a:pt x="491672" y="965200"/>
                    <a:pt x="466272" y="971550"/>
                  </a:cubicBezTo>
                  <a:cubicBezTo>
                    <a:pt x="491672" y="990600"/>
                    <a:pt x="513458" y="1015805"/>
                    <a:pt x="542472" y="1028700"/>
                  </a:cubicBezTo>
                  <a:cubicBezTo>
                    <a:pt x="572060" y="1041850"/>
                    <a:pt x="606114" y="1040726"/>
                    <a:pt x="637722" y="1047750"/>
                  </a:cubicBezTo>
                  <a:cubicBezTo>
                    <a:pt x="771717" y="1077527"/>
                    <a:pt x="659698" y="1054029"/>
                    <a:pt x="771072" y="1085850"/>
                  </a:cubicBezTo>
                  <a:cubicBezTo>
                    <a:pt x="796246" y="1093043"/>
                    <a:pt x="821872" y="1098550"/>
                    <a:pt x="847272" y="1104900"/>
                  </a:cubicBezTo>
                  <a:cubicBezTo>
                    <a:pt x="698512" y="1204073"/>
                    <a:pt x="843690" y="1123950"/>
                    <a:pt x="485322" y="1123950"/>
                  </a:cubicBezTo>
                  <a:cubicBezTo>
                    <a:pt x="434127" y="1123950"/>
                    <a:pt x="383722" y="1136650"/>
                    <a:pt x="332922" y="1143000"/>
                  </a:cubicBezTo>
                  <a:cubicBezTo>
                    <a:pt x="351972" y="1155700"/>
                    <a:pt x="369594" y="1170861"/>
                    <a:pt x="390072" y="1181100"/>
                  </a:cubicBezTo>
                  <a:cubicBezTo>
                    <a:pt x="449273" y="1210700"/>
                    <a:pt x="545894" y="1212036"/>
                    <a:pt x="599622" y="1219200"/>
                  </a:cubicBezTo>
                  <a:lnTo>
                    <a:pt x="732972" y="1238250"/>
                  </a:lnTo>
                  <a:cubicBezTo>
                    <a:pt x="776284" y="1281562"/>
                    <a:pt x="811336" y="1322002"/>
                    <a:pt x="866322" y="1352550"/>
                  </a:cubicBezTo>
                  <a:cubicBezTo>
                    <a:pt x="896215" y="1369157"/>
                    <a:pt x="929822" y="1377950"/>
                    <a:pt x="961572" y="1390650"/>
                  </a:cubicBezTo>
                  <a:cubicBezTo>
                    <a:pt x="801487" y="1444012"/>
                    <a:pt x="956709" y="1397699"/>
                    <a:pt x="599622" y="1428750"/>
                  </a:cubicBezTo>
                  <a:cubicBezTo>
                    <a:pt x="554890" y="1432640"/>
                    <a:pt x="510722" y="1441450"/>
                    <a:pt x="466272" y="1447800"/>
                  </a:cubicBezTo>
                  <a:cubicBezTo>
                    <a:pt x="267419" y="1514084"/>
                    <a:pt x="311913" y="1488761"/>
                    <a:pt x="618672" y="1466850"/>
                  </a:cubicBezTo>
                  <a:cubicBezTo>
                    <a:pt x="605972" y="1485900"/>
                    <a:pt x="598450" y="1509697"/>
                    <a:pt x="580572" y="1524000"/>
                  </a:cubicBezTo>
                  <a:cubicBezTo>
                    <a:pt x="564892" y="1536544"/>
                    <a:pt x="541383" y="1534070"/>
                    <a:pt x="523422" y="1543050"/>
                  </a:cubicBezTo>
                  <a:cubicBezTo>
                    <a:pt x="502944" y="1553289"/>
                    <a:pt x="486151" y="1569791"/>
                    <a:pt x="466272" y="1581150"/>
                  </a:cubicBezTo>
                  <a:cubicBezTo>
                    <a:pt x="441616" y="1595239"/>
                    <a:pt x="415472" y="1606550"/>
                    <a:pt x="390072" y="1619250"/>
                  </a:cubicBezTo>
                  <a:cubicBezTo>
                    <a:pt x="415472" y="1625600"/>
                    <a:pt x="440090" y="1638300"/>
                    <a:pt x="466272" y="1638300"/>
                  </a:cubicBezTo>
                  <a:cubicBezTo>
                    <a:pt x="555462" y="1638300"/>
                    <a:pt x="713951" y="1595430"/>
                    <a:pt x="542472" y="1638300"/>
                  </a:cubicBezTo>
                  <a:cubicBezTo>
                    <a:pt x="539559" y="1642670"/>
                    <a:pt x="470982" y="1734675"/>
                    <a:pt x="485322" y="1752600"/>
                  </a:cubicBezTo>
                  <a:cubicBezTo>
                    <a:pt x="506684" y="1779302"/>
                    <a:pt x="550679" y="1774093"/>
                    <a:pt x="580572" y="1790700"/>
                  </a:cubicBezTo>
                  <a:cubicBezTo>
                    <a:pt x="602527" y="1802897"/>
                    <a:pt x="682679" y="1872560"/>
                    <a:pt x="713922" y="1885950"/>
                  </a:cubicBezTo>
                  <a:cubicBezTo>
                    <a:pt x="737987" y="1896263"/>
                    <a:pt x="764722" y="1898650"/>
                    <a:pt x="790122" y="1905000"/>
                  </a:cubicBezTo>
                  <a:cubicBezTo>
                    <a:pt x="707572" y="1911350"/>
                    <a:pt x="623848" y="1908792"/>
                    <a:pt x="542472" y="1924050"/>
                  </a:cubicBezTo>
                  <a:cubicBezTo>
                    <a:pt x="519969" y="1928269"/>
                    <a:pt x="505800" y="1951911"/>
                    <a:pt x="485322" y="1962150"/>
                  </a:cubicBezTo>
                  <a:cubicBezTo>
                    <a:pt x="467361" y="1971130"/>
                    <a:pt x="447222" y="1974850"/>
                    <a:pt x="428172" y="1981200"/>
                  </a:cubicBezTo>
                  <a:cubicBezTo>
                    <a:pt x="491672" y="1993900"/>
                    <a:pt x="554796" y="2008654"/>
                    <a:pt x="618672" y="2019300"/>
                  </a:cubicBezTo>
                  <a:cubicBezTo>
                    <a:pt x="758797" y="2042654"/>
                    <a:pt x="695500" y="2028982"/>
                    <a:pt x="809172" y="2057400"/>
                  </a:cubicBezTo>
                  <a:cubicBezTo>
                    <a:pt x="748504" y="2148402"/>
                    <a:pt x="793987" y="2097847"/>
                    <a:pt x="675822" y="2171700"/>
                  </a:cubicBezTo>
                  <a:cubicBezTo>
                    <a:pt x="656407" y="2183834"/>
                    <a:pt x="640959" y="2204556"/>
                    <a:pt x="618672" y="2209800"/>
                  </a:cubicBezTo>
                  <a:cubicBezTo>
                    <a:pt x="531257" y="2230368"/>
                    <a:pt x="440872" y="2235200"/>
                    <a:pt x="351972" y="2247900"/>
                  </a:cubicBezTo>
                  <a:cubicBezTo>
                    <a:pt x="307522" y="2254250"/>
                    <a:pt x="262183" y="2256060"/>
                    <a:pt x="218622" y="2266950"/>
                  </a:cubicBezTo>
                  <a:cubicBezTo>
                    <a:pt x="193222" y="2273300"/>
                    <a:pt x="168181" y="2281316"/>
                    <a:pt x="142422" y="2286000"/>
                  </a:cubicBezTo>
                  <a:cubicBezTo>
                    <a:pt x="98245" y="2294032"/>
                    <a:pt x="-35829" y="2305050"/>
                    <a:pt x="9072" y="2305050"/>
                  </a:cubicBezTo>
                  <a:cubicBezTo>
                    <a:pt x="96945" y="2305050"/>
                    <a:pt x="230950" y="2272289"/>
                    <a:pt x="313872" y="2247900"/>
                  </a:cubicBezTo>
                  <a:cubicBezTo>
                    <a:pt x="371666" y="2230902"/>
                    <a:pt x="428172" y="2209800"/>
                    <a:pt x="485322" y="2190750"/>
                  </a:cubicBezTo>
                  <a:lnTo>
                    <a:pt x="542472" y="2171700"/>
                  </a:lnTo>
                  <a:cubicBezTo>
                    <a:pt x="707814" y="2182723"/>
                    <a:pt x="767202" y="2162532"/>
                    <a:pt x="885372" y="2209800"/>
                  </a:cubicBezTo>
                  <a:cubicBezTo>
                    <a:pt x="898555" y="2215073"/>
                    <a:pt x="910772" y="2222500"/>
                    <a:pt x="923472" y="22288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0909705" y="421725"/>
              <a:ext cx="899557" cy="2914650"/>
            </a:xfrm>
            <a:custGeom>
              <a:avLst/>
              <a:gdLst>
                <a:gd name="connsiteX0" fmla="*/ 476250 w 899557"/>
                <a:gd name="connsiteY0" fmla="*/ 0 h 2914650"/>
                <a:gd name="connsiteX1" fmla="*/ 323850 w 899557"/>
                <a:gd name="connsiteY1" fmla="*/ 19050 h 2914650"/>
                <a:gd name="connsiteX2" fmla="*/ 400050 w 899557"/>
                <a:gd name="connsiteY2" fmla="*/ 38100 h 2914650"/>
                <a:gd name="connsiteX3" fmla="*/ 590550 w 899557"/>
                <a:gd name="connsiteY3" fmla="*/ 76200 h 2914650"/>
                <a:gd name="connsiteX4" fmla="*/ 342900 w 899557"/>
                <a:gd name="connsiteY4" fmla="*/ 95250 h 2914650"/>
                <a:gd name="connsiteX5" fmla="*/ 285750 w 899557"/>
                <a:gd name="connsiteY5" fmla="*/ 133350 h 2914650"/>
                <a:gd name="connsiteX6" fmla="*/ 381000 w 899557"/>
                <a:gd name="connsiteY6" fmla="*/ 152400 h 2914650"/>
                <a:gd name="connsiteX7" fmla="*/ 323850 w 899557"/>
                <a:gd name="connsiteY7" fmla="*/ 190500 h 2914650"/>
                <a:gd name="connsiteX8" fmla="*/ 266700 w 899557"/>
                <a:gd name="connsiteY8" fmla="*/ 209550 h 2914650"/>
                <a:gd name="connsiteX9" fmla="*/ 381000 w 899557"/>
                <a:gd name="connsiteY9" fmla="*/ 247650 h 2914650"/>
                <a:gd name="connsiteX10" fmla="*/ 438150 w 899557"/>
                <a:gd name="connsiteY10" fmla="*/ 266700 h 2914650"/>
                <a:gd name="connsiteX11" fmla="*/ 571500 w 899557"/>
                <a:gd name="connsiteY11" fmla="*/ 304800 h 2914650"/>
                <a:gd name="connsiteX12" fmla="*/ 342900 w 899557"/>
                <a:gd name="connsiteY12" fmla="*/ 323850 h 2914650"/>
                <a:gd name="connsiteX13" fmla="*/ 228600 w 899557"/>
                <a:gd name="connsiteY13" fmla="*/ 361950 h 2914650"/>
                <a:gd name="connsiteX14" fmla="*/ 342900 w 899557"/>
                <a:gd name="connsiteY14" fmla="*/ 381000 h 2914650"/>
                <a:gd name="connsiteX15" fmla="*/ 438150 w 899557"/>
                <a:gd name="connsiteY15" fmla="*/ 400050 h 2914650"/>
                <a:gd name="connsiteX16" fmla="*/ 704850 w 899557"/>
                <a:gd name="connsiteY16" fmla="*/ 419100 h 2914650"/>
                <a:gd name="connsiteX17" fmla="*/ 590550 w 899557"/>
                <a:gd name="connsiteY17" fmla="*/ 457200 h 2914650"/>
                <a:gd name="connsiteX18" fmla="*/ 457200 w 899557"/>
                <a:gd name="connsiteY18" fmla="*/ 476250 h 2914650"/>
                <a:gd name="connsiteX19" fmla="*/ 400050 w 899557"/>
                <a:gd name="connsiteY19" fmla="*/ 495300 h 2914650"/>
                <a:gd name="connsiteX20" fmla="*/ 514350 w 899557"/>
                <a:gd name="connsiteY20" fmla="*/ 533400 h 2914650"/>
                <a:gd name="connsiteX21" fmla="*/ 342900 w 899557"/>
                <a:gd name="connsiteY21" fmla="*/ 609600 h 2914650"/>
                <a:gd name="connsiteX22" fmla="*/ 285750 w 899557"/>
                <a:gd name="connsiteY22" fmla="*/ 628650 h 2914650"/>
                <a:gd name="connsiteX23" fmla="*/ 228600 w 899557"/>
                <a:gd name="connsiteY23" fmla="*/ 647700 h 2914650"/>
                <a:gd name="connsiteX24" fmla="*/ 171450 w 899557"/>
                <a:gd name="connsiteY24" fmla="*/ 685800 h 2914650"/>
                <a:gd name="connsiteX25" fmla="*/ 304800 w 899557"/>
                <a:gd name="connsiteY25" fmla="*/ 704850 h 2914650"/>
                <a:gd name="connsiteX26" fmla="*/ 571500 w 899557"/>
                <a:gd name="connsiteY26" fmla="*/ 762000 h 2914650"/>
                <a:gd name="connsiteX27" fmla="*/ 590550 w 899557"/>
                <a:gd name="connsiteY27" fmla="*/ 819150 h 2914650"/>
                <a:gd name="connsiteX28" fmla="*/ 533400 w 899557"/>
                <a:gd name="connsiteY28" fmla="*/ 838200 h 2914650"/>
                <a:gd name="connsiteX29" fmla="*/ 438150 w 899557"/>
                <a:gd name="connsiteY29" fmla="*/ 857250 h 2914650"/>
                <a:gd name="connsiteX30" fmla="*/ 495300 w 899557"/>
                <a:gd name="connsiteY30" fmla="*/ 876300 h 2914650"/>
                <a:gd name="connsiteX31" fmla="*/ 381000 w 899557"/>
                <a:gd name="connsiteY31" fmla="*/ 952500 h 2914650"/>
                <a:gd name="connsiteX32" fmla="*/ 438150 w 899557"/>
                <a:gd name="connsiteY32" fmla="*/ 971550 h 2914650"/>
                <a:gd name="connsiteX33" fmla="*/ 381000 w 899557"/>
                <a:gd name="connsiteY33" fmla="*/ 990600 h 2914650"/>
                <a:gd name="connsiteX34" fmla="*/ 876300 w 899557"/>
                <a:gd name="connsiteY34" fmla="*/ 1009650 h 2914650"/>
                <a:gd name="connsiteX35" fmla="*/ 457200 w 899557"/>
                <a:gd name="connsiteY35" fmla="*/ 1028700 h 2914650"/>
                <a:gd name="connsiteX36" fmla="*/ 285750 w 899557"/>
                <a:gd name="connsiteY36" fmla="*/ 1085850 h 2914650"/>
                <a:gd name="connsiteX37" fmla="*/ 209550 w 899557"/>
                <a:gd name="connsiteY37" fmla="*/ 1104900 h 2914650"/>
                <a:gd name="connsiteX38" fmla="*/ 266700 w 899557"/>
                <a:gd name="connsiteY38" fmla="*/ 1162050 h 2914650"/>
                <a:gd name="connsiteX39" fmla="*/ 419100 w 899557"/>
                <a:gd name="connsiteY39" fmla="*/ 1200150 h 2914650"/>
                <a:gd name="connsiteX40" fmla="*/ 647700 w 899557"/>
                <a:gd name="connsiteY40" fmla="*/ 1238250 h 2914650"/>
                <a:gd name="connsiteX41" fmla="*/ 628650 w 899557"/>
                <a:gd name="connsiteY41" fmla="*/ 1295400 h 2914650"/>
                <a:gd name="connsiteX42" fmla="*/ 514350 w 899557"/>
                <a:gd name="connsiteY42" fmla="*/ 1371600 h 2914650"/>
                <a:gd name="connsiteX43" fmla="*/ 304800 w 899557"/>
                <a:gd name="connsiteY43" fmla="*/ 1352550 h 2914650"/>
                <a:gd name="connsiteX44" fmla="*/ 247650 w 899557"/>
                <a:gd name="connsiteY44" fmla="*/ 1333500 h 2914650"/>
                <a:gd name="connsiteX45" fmla="*/ 571500 w 899557"/>
                <a:gd name="connsiteY45" fmla="*/ 1314450 h 2914650"/>
                <a:gd name="connsiteX46" fmla="*/ 800100 w 899557"/>
                <a:gd name="connsiteY46" fmla="*/ 1295400 h 2914650"/>
                <a:gd name="connsiteX47" fmla="*/ 895350 w 899557"/>
                <a:gd name="connsiteY47" fmla="*/ 1276350 h 2914650"/>
                <a:gd name="connsiteX48" fmla="*/ 838200 w 899557"/>
                <a:gd name="connsiteY48" fmla="*/ 1295400 h 2914650"/>
                <a:gd name="connsiteX49" fmla="*/ 457200 w 899557"/>
                <a:gd name="connsiteY49" fmla="*/ 1314450 h 2914650"/>
                <a:gd name="connsiteX50" fmla="*/ 342900 w 899557"/>
                <a:gd name="connsiteY50" fmla="*/ 1371600 h 2914650"/>
                <a:gd name="connsiteX51" fmla="*/ 247650 w 899557"/>
                <a:gd name="connsiteY51" fmla="*/ 1504950 h 2914650"/>
                <a:gd name="connsiteX52" fmla="*/ 304800 w 899557"/>
                <a:gd name="connsiteY52" fmla="*/ 1524000 h 2914650"/>
                <a:gd name="connsiteX53" fmla="*/ 438150 w 899557"/>
                <a:gd name="connsiteY53" fmla="*/ 1543050 h 2914650"/>
                <a:gd name="connsiteX54" fmla="*/ 228600 w 899557"/>
                <a:gd name="connsiteY54" fmla="*/ 1600200 h 2914650"/>
                <a:gd name="connsiteX55" fmla="*/ 342900 w 899557"/>
                <a:gd name="connsiteY55" fmla="*/ 1619250 h 2914650"/>
                <a:gd name="connsiteX56" fmla="*/ 457200 w 899557"/>
                <a:gd name="connsiteY56" fmla="*/ 1657350 h 2914650"/>
                <a:gd name="connsiteX57" fmla="*/ 495300 w 899557"/>
                <a:gd name="connsiteY57" fmla="*/ 1714500 h 2914650"/>
                <a:gd name="connsiteX58" fmla="*/ 400050 w 899557"/>
                <a:gd name="connsiteY58" fmla="*/ 1790700 h 2914650"/>
                <a:gd name="connsiteX59" fmla="*/ 457200 w 899557"/>
                <a:gd name="connsiteY59" fmla="*/ 1828800 h 2914650"/>
                <a:gd name="connsiteX60" fmla="*/ 590550 w 899557"/>
                <a:gd name="connsiteY60" fmla="*/ 1866900 h 2914650"/>
                <a:gd name="connsiteX61" fmla="*/ 647700 w 899557"/>
                <a:gd name="connsiteY61" fmla="*/ 1885950 h 2914650"/>
                <a:gd name="connsiteX62" fmla="*/ 438150 w 899557"/>
                <a:gd name="connsiteY62" fmla="*/ 1924050 h 2914650"/>
                <a:gd name="connsiteX63" fmla="*/ 228600 w 899557"/>
                <a:gd name="connsiteY63" fmla="*/ 1981200 h 2914650"/>
                <a:gd name="connsiteX64" fmla="*/ 152400 w 899557"/>
                <a:gd name="connsiteY64" fmla="*/ 2019300 h 2914650"/>
                <a:gd name="connsiteX65" fmla="*/ 304800 w 899557"/>
                <a:gd name="connsiteY65" fmla="*/ 2095500 h 2914650"/>
                <a:gd name="connsiteX66" fmla="*/ 438150 w 899557"/>
                <a:gd name="connsiteY66" fmla="*/ 2114550 h 2914650"/>
                <a:gd name="connsiteX67" fmla="*/ 495300 w 899557"/>
                <a:gd name="connsiteY67" fmla="*/ 2152650 h 2914650"/>
                <a:gd name="connsiteX68" fmla="*/ 514350 w 899557"/>
                <a:gd name="connsiteY68" fmla="*/ 2228850 h 2914650"/>
                <a:gd name="connsiteX69" fmla="*/ 457200 w 899557"/>
                <a:gd name="connsiteY69" fmla="*/ 2266950 h 2914650"/>
                <a:gd name="connsiteX70" fmla="*/ 285750 w 899557"/>
                <a:gd name="connsiteY70" fmla="*/ 2286000 h 2914650"/>
                <a:gd name="connsiteX71" fmla="*/ 400050 w 899557"/>
                <a:gd name="connsiteY71" fmla="*/ 2343150 h 2914650"/>
                <a:gd name="connsiteX72" fmla="*/ 476250 w 899557"/>
                <a:gd name="connsiteY72" fmla="*/ 2476500 h 2914650"/>
                <a:gd name="connsiteX73" fmla="*/ 514350 w 899557"/>
                <a:gd name="connsiteY73" fmla="*/ 2686050 h 2914650"/>
                <a:gd name="connsiteX74" fmla="*/ 476250 w 899557"/>
                <a:gd name="connsiteY74" fmla="*/ 2914650 h 2914650"/>
                <a:gd name="connsiteX75" fmla="*/ 228600 w 899557"/>
                <a:gd name="connsiteY75" fmla="*/ 2876550 h 2914650"/>
                <a:gd name="connsiteX76" fmla="*/ 76200 w 899557"/>
                <a:gd name="connsiteY76" fmla="*/ 2743200 h 2914650"/>
                <a:gd name="connsiteX77" fmla="*/ 0 w 899557"/>
                <a:gd name="connsiteY77" fmla="*/ 2705100 h 2914650"/>
                <a:gd name="connsiteX78" fmla="*/ 57150 w 899557"/>
                <a:gd name="connsiteY78" fmla="*/ 2686050 h 2914650"/>
                <a:gd name="connsiteX79" fmla="*/ 381000 w 899557"/>
                <a:gd name="connsiteY79" fmla="*/ 2667000 h 2914650"/>
                <a:gd name="connsiteX80" fmla="*/ 457200 w 899557"/>
                <a:gd name="connsiteY80" fmla="*/ 2571750 h 2914650"/>
                <a:gd name="connsiteX81" fmla="*/ 742950 w 899557"/>
                <a:gd name="connsiteY81" fmla="*/ 2305050 h 2914650"/>
                <a:gd name="connsiteX82" fmla="*/ 800100 w 899557"/>
                <a:gd name="connsiteY82" fmla="*/ 2266950 h 2914650"/>
                <a:gd name="connsiteX83" fmla="*/ 838200 w 899557"/>
                <a:gd name="connsiteY83" fmla="*/ 2209800 h 2914650"/>
                <a:gd name="connsiteX84" fmla="*/ 762000 w 899557"/>
                <a:gd name="connsiteY84" fmla="*/ 2228850 h 2914650"/>
                <a:gd name="connsiteX85" fmla="*/ 628650 w 899557"/>
                <a:gd name="connsiteY85" fmla="*/ 2286000 h 2914650"/>
                <a:gd name="connsiteX86" fmla="*/ 381000 w 899557"/>
                <a:gd name="connsiteY86" fmla="*/ 2324100 h 2914650"/>
                <a:gd name="connsiteX87" fmla="*/ 381000 w 899557"/>
                <a:gd name="connsiteY87" fmla="*/ 266700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9557" h="2914650">
                  <a:moveTo>
                    <a:pt x="476250" y="0"/>
                  </a:moveTo>
                  <a:cubicBezTo>
                    <a:pt x="425450" y="6350"/>
                    <a:pt x="369641" y="-3845"/>
                    <a:pt x="323850" y="19050"/>
                  </a:cubicBezTo>
                  <a:cubicBezTo>
                    <a:pt x="300432" y="30759"/>
                    <a:pt x="374876" y="30907"/>
                    <a:pt x="400050" y="38100"/>
                  </a:cubicBezTo>
                  <a:cubicBezTo>
                    <a:pt x="533046" y="76099"/>
                    <a:pt x="362974" y="43689"/>
                    <a:pt x="590550" y="76200"/>
                  </a:cubicBezTo>
                  <a:cubicBezTo>
                    <a:pt x="508000" y="82550"/>
                    <a:pt x="424276" y="79992"/>
                    <a:pt x="342900" y="95250"/>
                  </a:cubicBezTo>
                  <a:cubicBezTo>
                    <a:pt x="320397" y="99469"/>
                    <a:pt x="273050" y="114300"/>
                    <a:pt x="285750" y="133350"/>
                  </a:cubicBezTo>
                  <a:cubicBezTo>
                    <a:pt x="303711" y="160291"/>
                    <a:pt x="349250" y="146050"/>
                    <a:pt x="381000" y="152400"/>
                  </a:cubicBezTo>
                  <a:cubicBezTo>
                    <a:pt x="361950" y="165100"/>
                    <a:pt x="344328" y="180261"/>
                    <a:pt x="323850" y="190500"/>
                  </a:cubicBezTo>
                  <a:cubicBezTo>
                    <a:pt x="305889" y="199480"/>
                    <a:pt x="252501" y="195351"/>
                    <a:pt x="266700" y="209550"/>
                  </a:cubicBezTo>
                  <a:cubicBezTo>
                    <a:pt x="295098" y="237948"/>
                    <a:pt x="342900" y="234950"/>
                    <a:pt x="381000" y="247650"/>
                  </a:cubicBezTo>
                  <a:cubicBezTo>
                    <a:pt x="400050" y="254000"/>
                    <a:pt x="418669" y="261830"/>
                    <a:pt x="438150" y="266700"/>
                  </a:cubicBezTo>
                  <a:cubicBezTo>
                    <a:pt x="533831" y="290620"/>
                    <a:pt x="489512" y="277471"/>
                    <a:pt x="571500" y="304800"/>
                  </a:cubicBezTo>
                  <a:cubicBezTo>
                    <a:pt x="495300" y="311150"/>
                    <a:pt x="418324" y="311279"/>
                    <a:pt x="342900" y="323850"/>
                  </a:cubicBezTo>
                  <a:cubicBezTo>
                    <a:pt x="303286" y="330452"/>
                    <a:pt x="228600" y="361950"/>
                    <a:pt x="228600" y="361950"/>
                  </a:cubicBezTo>
                  <a:lnTo>
                    <a:pt x="342900" y="381000"/>
                  </a:lnTo>
                  <a:cubicBezTo>
                    <a:pt x="374757" y="386792"/>
                    <a:pt x="405949" y="396660"/>
                    <a:pt x="438150" y="400050"/>
                  </a:cubicBezTo>
                  <a:cubicBezTo>
                    <a:pt x="526787" y="409380"/>
                    <a:pt x="615950" y="412750"/>
                    <a:pt x="704850" y="419100"/>
                  </a:cubicBezTo>
                  <a:cubicBezTo>
                    <a:pt x="818576" y="457009"/>
                    <a:pt x="776157" y="433999"/>
                    <a:pt x="590550" y="457200"/>
                  </a:cubicBezTo>
                  <a:cubicBezTo>
                    <a:pt x="545995" y="462769"/>
                    <a:pt x="501650" y="469900"/>
                    <a:pt x="457200" y="476250"/>
                  </a:cubicBezTo>
                  <a:cubicBezTo>
                    <a:pt x="438150" y="482600"/>
                    <a:pt x="385851" y="481101"/>
                    <a:pt x="400050" y="495300"/>
                  </a:cubicBezTo>
                  <a:cubicBezTo>
                    <a:pt x="428448" y="523698"/>
                    <a:pt x="514350" y="533400"/>
                    <a:pt x="514350" y="533400"/>
                  </a:cubicBezTo>
                  <a:cubicBezTo>
                    <a:pt x="423784" y="593777"/>
                    <a:pt x="478920" y="564260"/>
                    <a:pt x="342900" y="609600"/>
                  </a:cubicBezTo>
                  <a:lnTo>
                    <a:pt x="285750" y="628650"/>
                  </a:lnTo>
                  <a:cubicBezTo>
                    <a:pt x="266700" y="635000"/>
                    <a:pt x="245308" y="636561"/>
                    <a:pt x="228600" y="647700"/>
                  </a:cubicBezTo>
                  <a:lnTo>
                    <a:pt x="171450" y="685800"/>
                  </a:lnTo>
                  <a:cubicBezTo>
                    <a:pt x="215900" y="692150"/>
                    <a:pt x="260582" y="697047"/>
                    <a:pt x="304800" y="704850"/>
                  </a:cubicBezTo>
                  <a:cubicBezTo>
                    <a:pt x="451798" y="730791"/>
                    <a:pt x="460444" y="734236"/>
                    <a:pt x="571500" y="762000"/>
                  </a:cubicBezTo>
                  <a:cubicBezTo>
                    <a:pt x="577850" y="781050"/>
                    <a:pt x="599530" y="801189"/>
                    <a:pt x="590550" y="819150"/>
                  </a:cubicBezTo>
                  <a:cubicBezTo>
                    <a:pt x="581570" y="837111"/>
                    <a:pt x="552881" y="833330"/>
                    <a:pt x="533400" y="838200"/>
                  </a:cubicBezTo>
                  <a:cubicBezTo>
                    <a:pt x="501988" y="846053"/>
                    <a:pt x="469900" y="850900"/>
                    <a:pt x="438150" y="857250"/>
                  </a:cubicBezTo>
                  <a:cubicBezTo>
                    <a:pt x="457200" y="863600"/>
                    <a:pt x="505631" y="859081"/>
                    <a:pt x="495300" y="876300"/>
                  </a:cubicBezTo>
                  <a:cubicBezTo>
                    <a:pt x="471741" y="915565"/>
                    <a:pt x="381000" y="952500"/>
                    <a:pt x="381000" y="952500"/>
                  </a:cubicBezTo>
                  <a:cubicBezTo>
                    <a:pt x="400050" y="958850"/>
                    <a:pt x="438150" y="951470"/>
                    <a:pt x="438150" y="971550"/>
                  </a:cubicBezTo>
                  <a:cubicBezTo>
                    <a:pt x="438150" y="991630"/>
                    <a:pt x="360995" y="988860"/>
                    <a:pt x="381000" y="990600"/>
                  </a:cubicBezTo>
                  <a:cubicBezTo>
                    <a:pt x="545601" y="1004913"/>
                    <a:pt x="711200" y="1003300"/>
                    <a:pt x="876300" y="1009650"/>
                  </a:cubicBezTo>
                  <a:cubicBezTo>
                    <a:pt x="736600" y="1016000"/>
                    <a:pt x="596632" y="1017974"/>
                    <a:pt x="457200" y="1028700"/>
                  </a:cubicBezTo>
                  <a:cubicBezTo>
                    <a:pt x="397853" y="1033265"/>
                    <a:pt x="339968" y="1067777"/>
                    <a:pt x="285750" y="1085850"/>
                  </a:cubicBezTo>
                  <a:cubicBezTo>
                    <a:pt x="260912" y="1094129"/>
                    <a:pt x="234950" y="1098550"/>
                    <a:pt x="209550" y="1104900"/>
                  </a:cubicBezTo>
                  <a:cubicBezTo>
                    <a:pt x="228600" y="1123950"/>
                    <a:pt x="244284" y="1147106"/>
                    <a:pt x="266700" y="1162050"/>
                  </a:cubicBezTo>
                  <a:cubicBezTo>
                    <a:pt x="291805" y="1178787"/>
                    <a:pt x="405361" y="1197402"/>
                    <a:pt x="419100" y="1200150"/>
                  </a:cubicBezTo>
                  <a:cubicBezTo>
                    <a:pt x="248627" y="1256974"/>
                    <a:pt x="450115" y="1181797"/>
                    <a:pt x="647700" y="1238250"/>
                  </a:cubicBezTo>
                  <a:cubicBezTo>
                    <a:pt x="667008" y="1243767"/>
                    <a:pt x="639789" y="1278692"/>
                    <a:pt x="628650" y="1295400"/>
                  </a:cubicBezTo>
                  <a:cubicBezTo>
                    <a:pt x="587879" y="1356556"/>
                    <a:pt x="574267" y="1351628"/>
                    <a:pt x="514350" y="1371600"/>
                  </a:cubicBezTo>
                  <a:cubicBezTo>
                    <a:pt x="444500" y="1365250"/>
                    <a:pt x="374233" y="1362469"/>
                    <a:pt x="304800" y="1352550"/>
                  </a:cubicBezTo>
                  <a:cubicBezTo>
                    <a:pt x="284921" y="1349710"/>
                    <a:pt x="227771" y="1336340"/>
                    <a:pt x="247650" y="1333500"/>
                  </a:cubicBezTo>
                  <a:cubicBezTo>
                    <a:pt x="354700" y="1318207"/>
                    <a:pt x="463620" y="1321890"/>
                    <a:pt x="571500" y="1314450"/>
                  </a:cubicBezTo>
                  <a:cubicBezTo>
                    <a:pt x="647783" y="1309189"/>
                    <a:pt x="723900" y="1301750"/>
                    <a:pt x="800100" y="1295400"/>
                  </a:cubicBezTo>
                  <a:cubicBezTo>
                    <a:pt x="831850" y="1289050"/>
                    <a:pt x="862971" y="1276350"/>
                    <a:pt x="895350" y="1276350"/>
                  </a:cubicBezTo>
                  <a:cubicBezTo>
                    <a:pt x="915430" y="1276350"/>
                    <a:pt x="858205" y="1293660"/>
                    <a:pt x="838200" y="1295400"/>
                  </a:cubicBezTo>
                  <a:cubicBezTo>
                    <a:pt x="711519" y="1306416"/>
                    <a:pt x="584200" y="1308100"/>
                    <a:pt x="457200" y="1314450"/>
                  </a:cubicBezTo>
                  <a:cubicBezTo>
                    <a:pt x="410719" y="1329944"/>
                    <a:pt x="379829" y="1334671"/>
                    <a:pt x="342900" y="1371600"/>
                  </a:cubicBezTo>
                  <a:cubicBezTo>
                    <a:pt x="319271" y="1395229"/>
                    <a:pt x="269283" y="1472500"/>
                    <a:pt x="247650" y="1504950"/>
                  </a:cubicBezTo>
                  <a:cubicBezTo>
                    <a:pt x="266700" y="1511300"/>
                    <a:pt x="285109" y="1520062"/>
                    <a:pt x="304800" y="1524000"/>
                  </a:cubicBezTo>
                  <a:cubicBezTo>
                    <a:pt x="348829" y="1532806"/>
                    <a:pt x="423951" y="1500453"/>
                    <a:pt x="438150" y="1543050"/>
                  </a:cubicBezTo>
                  <a:cubicBezTo>
                    <a:pt x="444192" y="1561177"/>
                    <a:pt x="241443" y="1597631"/>
                    <a:pt x="228600" y="1600200"/>
                  </a:cubicBezTo>
                  <a:cubicBezTo>
                    <a:pt x="266700" y="1606550"/>
                    <a:pt x="305428" y="1609882"/>
                    <a:pt x="342900" y="1619250"/>
                  </a:cubicBezTo>
                  <a:cubicBezTo>
                    <a:pt x="381862" y="1628990"/>
                    <a:pt x="457200" y="1657350"/>
                    <a:pt x="457200" y="1657350"/>
                  </a:cubicBezTo>
                  <a:cubicBezTo>
                    <a:pt x="469900" y="1676400"/>
                    <a:pt x="495300" y="1691605"/>
                    <a:pt x="495300" y="1714500"/>
                  </a:cubicBezTo>
                  <a:cubicBezTo>
                    <a:pt x="495300" y="1771945"/>
                    <a:pt x="435735" y="1778805"/>
                    <a:pt x="400050" y="1790700"/>
                  </a:cubicBezTo>
                  <a:cubicBezTo>
                    <a:pt x="419100" y="1803400"/>
                    <a:pt x="436722" y="1818561"/>
                    <a:pt x="457200" y="1828800"/>
                  </a:cubicBezTo>
                  <a:cubicBezTo>
                    <a:pt x="487650" y="1844025"/>
                    <a:pt x="562066" y="1858762"/>
                    <a:pt x="590550" y="1866900"/>
                  </a:cubicBezTo>
                  <a:cubicBezTo>
                    <a:pt x="609858" y="1872417"/>
                    <a:pt x="628650" y="1879600"/>
                    <a:pt x="647700" y="1885950"/>
                  </a:cubicBezTo>
                  <a:cubicBezTo>
                    <a:pt x="421804" y="1942424"/>
                    <a:pt x="779440" y="1855792"/>
                    <a:pt x="438150" y="1924050"/>
                  </a:cubicBezTo>
                  <a:cubicBezTo>
                    <a:pt x="419938" y="1927692"/>
                    <a:pt x="276497" y="1960673"/>
                    <a:pt x="228600" y="1981200"/>
                  </a:cubicBezTo>
                  <a:cubicBezTo>
                    <a:pt x="202498" y="1992387"/>
                    <a:pt x="177800" y="2006600"/>
                    <a:pt x="152400" y="2019300"/>
                  </a:cubicBezTo>
                  <a:cubicBezTo>
                    <a:pt x="209921" y="2057647"/>
                    <a:pt x="230235" y="2076859"/>
                    <a:pt x="304800" y="2095500"/>
                  </a:cubicBezTo>
                  <a:cubicBezTo>
                    <a:pt x="348361" y="2106390"/>
                    <a:pt x="393700" y="2108200"/>
                    <a:pt x="438150" y="2114550"/>
                  </a:cubicBezTo>
                  <a:cubicBezTo>
                    <a:pt x="457200" y="2127250"/>
                    <a:pt x="482600" y="2133600"/>
                    <a:pt x="495300" y="2152650"/>
                  </a:cubicBezTo>
                  <a:cubicBezTo>
                    <a:pt x="509823" y="2174435"/>
                    <a:pt x="522629" y="2204012"/>
                    <a:pt x="514350" y="2228850"/>
                  </a:cubicBezTo>
                  <a:cubicBezTo>
                    <a:pt x="507110" y="2250570"/>
                    <a:pt x="479412" y="2261397"/>
                    <a:pt x="457200" y="2266950"/>
                  </a:cubicBezTo>
                  <a:cubicBezTo>
                    <a:pt x="401415" y="2280896"/>
                    <a:pt x="342900" y="2279650"/>
                    <a:pt x="285750" y="2286000"/>
                  </a:cubicBezTo>
                  <a:cubicBezTo>
                    <a:pt x="332231" y="2301494"/>
                    <a:pt x="363121" y="2306221"/>
                    <a:pt x="400050" y="2343150"/>
                  </a:cubicBezTo>
                  <a:cubicBezTo>
                    <a:pt x="426976" y="2370076"/>
                    <a:pt x="461309" y="2446618"/>
                    <a:pt x="476250" y="2476500"/>
                  </a:cubicBezTo>
                  <a:cubicBezTo>
                    <a:pt x="481556" y="2503028"/>
                    <a:pt x="515410" y="2666975"/>
                    <a:pt x="514350" y="2686050"/>
                  </a:cubicBezTo>
                  <a:cubicBezTo>
                    <a:pt x="510065" y="2763182"/>
                    <a:pt x="488950" y="2838450"/>
                    <a:pt x="476250" y="2914650"/>
                  </a:cubicBezTo>
                  <a:cubicBezTo>
                    <a:pt x="393700" y="2901950"/>
                    <a:pt x="308727" y="2900117"/>
                    <a:pt x="228600" y="2876550"/>
                  </a:cubicBezTo>
                  <a:cubicBezTo>
                    <a:pt x="180783" y="2862486"/>
                    <a:pt x="110227" y="2768720"/>
                    <a:pt x="76200" y="2743200"/>
                  </a:cubicBezTo>
                  <a:cubicBezTo>
                    <a:pt x="53482" y="2726161"/>
                    <a:pt x="25400" y="2717800"/>
                    <a:pt x="0" y="2705100"/>
                  </a:cubicBezTo>
                  <a:cubicBezTo>
                    <a:pt x="19050" y="2698750"/>
                    <a:pt x="37169" y="2688048"/>
                    <a:pt x="57150" y="2686050"/>
                  </a:cubicBezTo>
                  <a:cubicBezTo>
                    <a:pt x="164750" y="2675290"/>
                    <a:pt x="277024" y="2696707"/>
                    <a:pt x="381000" y="2667000"/>
                  </a:cubicBezTo>
                  <a:cubicBezTo>
                    <a:pt x="420095" y="2655830"/>
                    <a:pt x="429457" y="2601475"/>
                    <a:pt x="457200" y="2571750"/>
                  </a:cubicBezTo>
                  <a:cubicBezTo>
                    <a:pt x="570912" y="2449916"/>
                    <a:pt x="625361" y="2393242"/>
                    <a:pt x="742950" y="2305050"/>
                  </a:cubicBezTo>
                  <a:cubicBezTo>
                    <a:pt x="761266" y="2291313"/>
                    <a:pt x="781050" y="2279650"/>
                    <a:pt x="800100" y="2266950"/>
                  </a:cubicBezTo>
                  <a:cubicBezTo>
                    <a:pt x="812800" y="2247900"/>
                    <a:pt x="854389" y="2225989"/>
                    <a:pt x="838200" y="2209800"/>
                  </a:cubicBezTo>
                  <a:cubicBezTo>
                    <a:pt x="819687" y="2191287"/>
                    <a:pt x="786515" y="2219657"/>
                    <a:pt x="762000" y="2228850"/>
                  </a:cubicBezTo>
                  <a:cubicBezTo>
                    <a:pt x="697561" y="2253015"/>
                    <a:pt x="691725" y="2274174"/>
                    <a:pt x="628650" y="2286000"/>
                  </a:cubicBezTo>
                  <a:cubicBezTo>
                    <a:pt x="546559" y="2301392"/>
                    <a:pt x="426518" y="2254072"/>
                    <a:pt x="381000" y="2324100"/>
                  </a:cubicBezTo>
                  <a:cubicBezTo>
                    <a:pt x="318708" y="2419934"/>
                    <a:pt x="381000" y="2552700"/>
                    <a:pt x="381000" y="2667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7412902" y="459730"/>
              <a:ext cx="495300" cy="2747030"/>
              <a:chOff x="10648950" y="312566"/>
              <a:chExt cx="495300" cy="2747030"/>
            </a:xfrm>
          </p:grpSpPr>
          <p:cxnSp>
            <p:nvCxnSpPr>
              <p:cNvPr id="136" name="Straight Connector 135"/>
              <p:cNvCxnSpPr/>
              <p:nvPr/>
            </p:nvCxnSpPr>
            <p:spPr>
              <a:xfrm>
                <a:off x="10648950" y="381000"/>
                <a:ext cx="0" cy="2678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1144250" y="312566"/>
                <a:ext cx="0" cy="26785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9" name="Freeform 138"/>
            <p:cNvSpPr/>
            <p:nvPr/>
          </p:nvSpPr>
          <p:spPr>
            <a:xfrm>
              <a:off x="7090499" y="519044"/>
              <a:ext cx="804583" cy="2687715"/>
            </a:xfrm>
            <a:custGeom>
              <a:avLst/>
              <a:gdLst>
                <a:gd name="connsiteX0" fmla="*/ 580572 w 1696087"/>
                <a:gd name="connsiteY0" fmla="*/ 0 h 2305050"/>
                <a:gd name="connsiteX1" fmla="*/ 828222 w 1696087"/>
                <a:gd name="connsiteY1" fmla="*/ 19050 h 2305050"/>
                <a:gd name="connsiteX2" fmla="*/ 771072 w 1696087"/>
                <a:gd name="connsiteY2" fmla="*/ 76200 h 2305050"/>
                <a:gd name="connsiteX3" fmla="*/ 713922 w 1696087"/>
                <a:gd name="connsiteY3" fmla="*/ 95250 h 2305050"/>
                <a:gd name="connsiteX4" fmla="*/ 428172 w 1696087"/>
                <a:gd name="connsiteY4" fmla="*/ 152400 h 2305050"/>
                <a:gd name="connsiteX5" fmla="*/ 675822 w 1696087"/>
                <a:gd name="connsiteY5" fmla="*/ 152400 h 2305050"/>
                <a:gd name="connsiteX6" fmla="*/ 980622 w 1696087"/>
                <a:gd name="connsiteY6" fmla="*/ 171450 h 2305050"/>
                <a:gd name="connsiteX7" fmla="*/ 809172 w 1696087"/>
                <a:gd name="connsiteY7" fmla="*/ 190500 h 2305050"/>
                <a:gd name="connsiteX8" fmla="*/ 752022 w 1696087"/>
                <a:gd name="connsiteY8" fmla="*/ 209550 h 2305050"/>
                <a:gd name="connsiteX9" fmla="*/ 580572 w 1696087"/>
                <a:gd name="connsiteY9" fmla="*/ 228600 h 2305050"/>
                <a:gd name="connsiteX10" fmla="*/ 466272 w 1696087"/>
                <a:gd name="connsiteY10" fmla="*/ 247650 h 2305050"/>
                <a:gd name="connsiteX11" fmla="*/ 561522 w 1696087"/>
                <a:gd name="connsiteY11" fmla="*/ 285750 h 2305050"/>
                <a:gd name="connsiteX12" fmla="*/ 447222 w 1696087"/>
                <a:gd name="connsiteY12" fmla="*/ 342900 h 2305050"/>
                <a:gd name="connsiteX13" fmla="*/ 656772 w 1696087"/>
                <a:gd name="connsiteY13" fmla="*/ 361950 h 2305050"/>
                <a:gd name="connsiteX14" fmla="*/ 790122 w 1696087"/>
                <a:gd name="connsiteY14" fmla="*/ 381000 h 2305050"/>
                <a:gd name="connsiteX15" fmla="*/ 999672 w 1696087"/>
                <a:gd name="connsiteY15" fmla="*/ 419100 h 2305050"/>
                <a:gd name="connsiteX16" fmla="*/ 523422 w 1696087"/>
                <a:gd name="connsiteY16" fmla="*/ 438150 h 2305050"/>
                <a:gd name="connsiteX17" fmla="*/ 466272 w 1696087"/>
                <a:gd name="connsiteY17" fmla="*/ 457200 h 2305050"/>
                <a:gd name="connsiteX18" fmla="*/ 313872 w 1696087"/>
                <a:gd name="connsiteY18" fmla="*/ 476250 h 2305050"/>
                <a:gd name="connsiteX19" fmla="*/ 409122 w 1696087"/>
                <a:gd name="connsiteY19" fmla="*/ 495300 h 2305050"/>
                <a:gd name="connsiteX20" fmla="*/ 523422 w 1696087"/>
                <a:gd name="connsiteY20" fmla="*/ 533400 h 2305050"/>
                <a:gd name="connsiteX21" fmla="*/ 618672 w 1696087"/>
                <a:gd name="connsiteY21" fmla="*/ 552450 h 2305050"/>
                <a:gd name="connsiteX22" fmla="*/ 790122 w 1696087"/>
                <a:gd name="connsiteY22" fmla="*/ 590550 h 2305050"/>
                <a:gd name="connsiteX23" fmla="*/ 1075872 w 1696087"/>
                <a:gd name="connsiteY23" fmla="*/ 628650 h 2305050"/>
                <a:gd name="connsiteX24" fmla="*/ 1685472 w 1696087"/>
                <a:gd name="connsiteY24" fmla="*/ 609600 h 2305050"/>
                <a:gd name="connsiteX25" fmla="*/ 1533072 w 1696087"/>
                <a:gd name="connsiteY25" fmla="*/ 647700 h 2305050"/>
                <a:gd name="connsiteX26" fmla="*/ 1475922 w 1696087"/>
                <a:gd name="connsiteY26" fmla="*/ 685800 h 2305050"/>
                <a:gd name="connsiteX27" fmla="*/ 1037772 w 1696087"/>
                <a:gd name="connsiteY27" fmla="*/ 647700 h 2305050"/>
                <a:gd name="connsiteX28" fmla="*/ 980622 w 1696087"/>
                <a:gd name="connsiteY28" fmla="*/ 628650 h 2305050"/>
                <a:gd name="connsiteX29" fmla="*/ 637722 w 1696087"/>
                <a:gd name="connsiteY29" fmla="*/ 647700 h 2305050"/>
                <a:gd name="connsiteX30" fmla="*/ 542472 w 1696087"/>
                <a:gd name="connsiteY30" fmla="*/ 685800 h 2305050"/>
                <a:gd name="connsiteX31" fmla="*/ 485322 w 1696087"/>
                <a:gd name="connsiteY31" fmla="*/ 704850 h 2305050"/>
                <a:gd name="connsiteX32" fmla="*/ 180522 w 1696087"/>
                <a:gd name="connsiteY32" fmla="*/ 723900 h 2305050"/>
                <a:gd name="connsiteX33" fmla="*/ 237672 w 1696087"/>
                <a:gd name="connsiteY33" fmla="*/ 742950 h 2305050"/>
                <a:gd name="connsiteX34" fmla="*/ 523422 w 1696087"/>
                <a:gd name="connsiteY34" fmla="*/ 781050 h 2305050"/>
                <a:gd name="connsiteX35" fmla="*/ 828222 w 1696087"/>
                <a:gd name="connsiteY35" fmla="*/ 800100 h 2305050"/>
                <a:gd name="connsiteX36" fmla="*/ 466272 w 1696087"/>
                <a:gd name="connsiteY36" fmla="*/ 819150 h 2305050"/>
                <a:gd name="connsiteX37" fmla="*/ 409122 w 1696087"/>
                <a:gd name="connsiteY37" fmla="*/ 838200 h 2305050"/>
                <a:gd name="connsiteX38" fmla="*/ 275772 w 1696087"/>
                <a:gd name="connsiteY38" fmla="*/ 857250 h 2305050"/>
                <a:gd name="connsiteX39" fmla="*/ 694872 w 1696087"/>
                <a:gd name="connsiteY39" fmla="*/ 895350 h 2305050"/>
                <a:gd name="connsiteX40" fmla="*/ 809172 w 1696087"/>
                <a:gd name="connsiteY40" fmla="*/ 914400 h 2305050"/>
                <a:gd name="connsiteX41" fmla="*/ 542472 w 1696087"/>
                <a:gd name="connsiteY41" fmla="*/ 952500 h 2305050"/>
                <a:gd name="connsiteX42" fmla="*/ 466272 w 1696087"/>
                <a:gd name="connsiteY42" fmla="*/ 971550 h 2305050"/>
                <a:gd name="connsiteX43" fmla="*/ 542472 w 1696087"/>
                <a:gd name="connsiteY43" fmla="*/ 1028700 h 2305050"/>
                <a:gd name="connsiteX44" fmla="*/ 637722 w 1696087"/>
                <a:gd name="connsiteY44" fmla="*/ 1047750 h 2305050"/>
                <a:gd name="connsiteX45" fmla="*/ 771072 w 1696087"/>
                <a:gd name="connsiteY45" fmla="*/ 1085850 h 2305050"/>
                <a:gd name="connsiteX46" fmla="*/ 847272 w 1696087"/>
                <a:gd name="connsiteY46" fmla="*/ 1104900 h 2305050"/>
                <a:gd name="connsiteX47" fmla="*/ 485322 w 1696087"/>
                <a:gd name="connsiteY47" fmla="*/ 1123950 h 2305050"/>
                <a:gd name="connsiteX48" fmla="*/ 332922 w 1696087"/>
                <a:gd name="connsiteY48" fmla="*/ 1143000 h 2305050"/>
                <a:gd name="connsiteX49" fmla="*/ 390072 w 1696087"/>
                <a:gd name="connsiteY49" fmla="*/ 1181100 h 2305050"/>
                <a:gd name="connsiteX50" fmla="*/ 599622 w 1696087"/>
                <a:gd name="connsiteY50" fmla="*/ 1219200 h 2305050"/>
                <a:gd name="connsiteX51" fmla="*/ 732972 w 1696087"/>
                <a:gd name="connsiteY51" fmla="*/ 1238250 h 2305050"/>
                <a:gd name="connsiteX52" fmla="*/ 866322 w 1696087"/>
                <a:gd name="connsiteY52" fmla="*/ 1352550 h 2305050"/>
                <a:gd name="connsiteX53" fmla="*/ 961572 w 1696087"/>
                <a:gd name="connsiteY53" fmla="*/ 1390650 h 2305050"/>
                <a:gd name="connsiteX54" fmla="*/ 599622 w 1696087"/>
                <a:gd name="connsiteY54" fmla="*/ 1428750 h 2305050"/>
                <a:gd name="connsiteX55" fmla="*/ 466272 w 1696087"/>
                <a:gd name="connsiteY55" fmla="*/ 1447800 h 2305050"/>
                <a:gd name="connsiteX56" fmla="*/ 618672 w 1696087"/>
                <a:gd name="connsiteY56" fmla="*/ 1466850 h 2305050"/>
                <a:gd name="connsiteX57" fmla="*/ 580572 w 1696087"/>
                <a:gd name="connsiteY57" fmla="*/ 1524000 h 2305050"/>
                <a:gd name="connsiteX58" fmla="*/ 523422 w 1696087"/>
                <a:gd name="connsiteY58" fmla="*/ 1543050 h 2305050"/>
                <a:gd name="connsiteX59" fmla="*/ 466272 w 1696087"/>
                <a:gd name="connsiteY59" fmla="*/ 1581150 h 2305050"/>
                <a:gd name="connsiteX60" fmla="*/ 390072 w 1696087"/>
                <a:gd name="connsiteY60" fmla="*/ 1619250 h 2305050"/>
                <a:gd name="connsiteX61" fmla="*/ 466272 w 1696087"/>
                <a:gd name="connsiteY61" fmla="*/ 1638300 h 2305050"/>
                <a:gd name="connsiteX62" fmla="*/ 542472 w 1696087"/>
                <a:gd name="connsiteY62" fmla="*/ 1638300 h 2305050"/>
                <a:gd name="connsiteX63" fmla="*/ 485322 w 1696087"/>
                <a:gd name="connsiteY63" fmla="*/ 1752600 h 2305050"/>
                <a:gd name="connsiteX64" fmla="*/ 580572 w 1696087"/>
                <a:gd name="connsiteY64" fmla="*/ 1790700 h 2305050"/>
                <a:gd name="connsiteX65" fmla="*/ 713922 w 1696087"/>
                <a:gd name="connsiteY65" fmla="*/ 1885950 h 2305050"/>
                <a:gd name="connsiteX66" fmla="*/ 790122 w 1696087"/>
                <a:gd name="connsiteY66" fmla="*/ 1905000 h 2305050"/>
                <a:gd name="connsiteX67" fmla="*/ 542472 w 1696087"/>
                <a:gd name="connsiteY67" fmla="*/ 1924050 h 2305050"/>
                <a:gd name="connsiteX68" fmla="*/ 485322 w 1696087"/>
                <a:gd name="connsiteY68" fmla="*/ 1962150 h 2305050"/>
                <a:gd name="connsiteX69" fmla="*/ 428172 w 1696087"/>
                <a:gd name="connsiteY69" fmla="*/ 1981200 h 2305050"/>
                <a:gd name="connsiteX70" fmla="*/ 618672 w 1696087"/>
                <a:gd name="connsiteY70" fmla="*/ 2019300 h 2305050"/>
                <a:gd name="connsiteX71" fmla="*/ 809172 w 1696087"/>
                <a:gd name="connsiteY71" fmla="*/ 2057400 h 2305050"/>
                <a:gd name="connsiteX72" fmla="*/ 675822 w 1696087"/>
                <a:gd name="connsiteY72" fmla="*/ 2171700 h 2305050"/>
                <a:gd name="connsiteX73" fmla="*/ 618672 w 1696087"/>
                <a:gd name="connsiteY73" fmla="*/ 2209800 h 2305050"/>
                <a:gd name="connsiteX74" fmla="*/ 351972 w 1696087"/>
                <a:gd name="connsiteY74" fmla="*/ 2247900 h 2305050"/>
                <a:gd name="connsiteX75" fmla="*/ 218622 w 1696087"/>
                <a:gd name="connsiteY75" fmla="*/ 2266950 h 2305050"/>
                <a:gd name="connsiteX76" fmla="*/ 142422 w 1696087"/>
                <a:gd name="connsiteY76" fmla="*/ 2286000 h 2305050"/>
                <a:gd name="connsiteX77" fmla="*/ 9072 w 1696087"/>
                <a:gd name="connsiteY77" fmla="*/ 2305050 h 2305050"/>
                <a:gd name="connsiteX78" fmla="*/ 313872 w 1696087"/>
                <a:gd name="connsiteY78" fmla="*/ 2247900 h 2305050"/>
                <a:gd name="connsiteX79" fmla="*/ 485322 w 1696087"/>
                <a:gd name="connsiteY79" fmla="*/ 2190750 h 2305050"/>
                <a:gd name="connsiteX80" fmla="*/ 542472 w 1696087"/>
                <a:gd name="connsiteY80" fmla="*/ 2171700 h 2305050"/>
                <a:gd name="connsiteX81" fmla="*/ 885372 w 1696087"/>
                <a:gd name="connsiteY81" fmla="*/ 2209800 h 2305050"/>
                <a:gd name="connsiteX82" fmla="*/ 923472 w 1696087"/>
                <a:gd name="connsiteY82" fmla="*/ 222885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96087" h="2305050">
                  <a:moveTo>
                    <a:pt x="580572" y="0"/>
                  </a:moveTo>
                  <a:lnTo>
                    <a:pt x="828222" y="19050"/>
                  </a:lnTo>
                  <a:cubicBezTo>
                    <a:pt x="853236" y="29056"/>
                    <a:pt x="793488" y="61256"/>
                    <a:pt x="771072" y="76200"/>
                  </a:cubicBezTo>
                  <a:cubicBezTo>
                    <a:pt x="754364" y="87339"/>
                    <a:pt x="733613" y="91312"/>
                    <a:pt x="713922" y="95250"/>
                  </a:cubicBezTo>
                  <a:cubicBezTo>
                    <a:pt x="403413" y="157352"/>
                    <a:pt x="574751" y="103540"/>
                    <a:pt x="428172" y="152400"/>
                  </a:cubicBezTo>
                  <a:cubicBezTo>
                    <a:pt x="600118" y="195387"/>
                    <a:pt x="390585" y="152400"/>
                    <a:pt x="675822" y="152400"/>
                  </a:cubicBezTo>
                  <a:cubicBezTo>
                    <a:pt x="777620" y="152400"/>
                    <a:pt x="879022" y="165100"/>
                    <a:pt x="980622" y="171450"/>
                  </a:cubicBezTo>
                  <a:cubicBezTo>
                    <a:pt x="923472" y="177800"/>
                    <a:pt x="865891" y="181047"/>
                    <a:pt x="809172" y="190500"/>
                  </a:cubicBezTo>
                  <a:cubicBezTo>
                    <a:pt x="789365" y="193801"/>
                    <a:pt x="771829" y="206249"/>
                    <a:pt x="752022" y="209550"/>
                  </a:cubicBezTo>
                  <a:cubicBezTo>
                    <a:pt x="695303" y="219003"/>
                    <a:pt x="637569" y="221000"/>
                    <a:pt x="580572" y="228600"/>
                  </a:cubicBezTo>
                  <a:cubicBezTo>
                    <a:pt x="542285" y="233705"/>
                    <a:pt x="504372" y="241300"/>
                    <a:pt x="466272" y="247650"/>
                  </a:cubicBezTo>
                  <a:cubicBezTo>
                    <a:pt x="919978" y="277897"/>
                    <a:pt x="777298" y="252554"/>
                    <a:pt x="561522" y="285750"/>
                  </a:cubicBezTo>
                  <a:cubicBezTo>
                    <a:pt x="510256" y="293637"/>
                    <a:pt x="489606" y="314644"/>
                    <a:pt x="447222" y="342900"/>
                  </a:cubicBezTo>
                  <a:cubicBezTo>
                    <a:pt x="517072" y="349250"/>
                    <a:pt x="587063" y="354205"/>
                    <a:pt x="656772" y="361950"/>
                  </a:cubicBezTo>
                  <a:cubicBezTo>
                    <a:pt x="701399" y="366909"/>
                    <a:pt x="745743" y="374172"/>
                    <a:pt x="790122" y="381000"/>
                  </a:cubicBezTo>
                  <a:cubicBezTo>
                    <a:pt x="895738" y="397249"/>
                    <a:pt x="900599" y="399285"/>
                    <a:pt x="999672" y="419100"/>
                  </a:cubicBezTo>
                  <a:cubicBezTo>
                    <a:pt x="840922" y="425450"/>
                    <a:pt x="681895" y="426830"/>
                    <a:pt x="523422" y="438150"/>
                  </a:cubicBezTo>
                  <a:cubicBezTo>
                    <a:pt x="503393" y="439581"/>
                    <a:pt x="486029" y="453608"/>
                    <a:pt x="466272" y="457200"/>
                  </a:cubicBezTo>
                  <a:cubicBezTo>
                    <a:pt x="415902" y="466358"/>
                    <a:pt x="364672" y="469900"/>
                    <a:pt x="313872" y="476250"/>
                  </a:cubicBezTo>
                  <a:cubicBezTo>
                    <a:pt x="345622" y="482600"/>
                    <a:pt x="377884" y="486781"/>
                    <a:pt x="409122" y="495300"/>
                  </a:cubicBezTo>
                  <a:cubicBezTo>
                    <a:pt x="447868" y="505867"/>
                    <a:pt x="484041" y="525524"/>
                    <a:pt x="523422" y="533400"/>
                  </a:cubicBezTo>
                  <a:lnTo>
                    <a:pt x="618672" y="552450"/>
                  </a:lnTo>
                  <a:cubicBezTo>
                    <a:pt x="675917" y="564717"/>
                    <a:pt x="732374" y="580925"/>
                    <a:pt x="790122" y="590550"/>
                  </a:cubicBezTo>
                  <a:cubicBezTo>
                    <a:pt x="884907" y="606348"/>
                    <a:pt x="980622" y="615950"/>
                    <a:pt x="1075872" y="628650"/>
                  </a:cubicBezTo>
                  <a:cubicBezTo>
                    <a:pt x="1279072" y="622300"/>
                    <a:pt x="1482349" y="601137"/>
                    <a:pt x="1685472" y="609600"/>
                  </a:cubicBezTo>
                  <a:cubicBezTo>
                    <a:pt x="1737790" y="611780"/>
                    <a:pt x="1582283" y="629805"/>
                    <a:pt x="1533072" y="647700"/>
                  </a:cubicBezTo>
                  <a:cubicBezTo>
                    <a:pt x="1511555" y="655524"/>
                    <a:pt x="1494972" y="673100"/>
                    <a:pt x="1475922" y="685800"/>
                  </a:cubicBezTo>
                  <a:cubicBezTo>
                    <a:pt x="1366459" y="678502"/>
                    <a:pt x="1162960" y="670461"/>
                    <a:pt x="1037772" y="647700"/>
                  </a:cubicBezTo>
                  <a:cubicBezTo>
                    <a:pt x="1018015" y="644108"/>
                    <a:pt x="999672" y="635000"/>
                    <a:pt x="980622" y="628650"/>
                  </a:cubicBezTo>
                  <a:cubicBezTo>
                    <a:pt x="866322" y="635000"/>
                    <a:pt x="751237" y="632894"/>
                    <a:pt x="637722" y="647700"/>
                  </a:cubicBezTo>
                  <a:cubicBezTo>
                    <a:pt x="603813" y="652123"/>
                    <a:pt x="574491" y="673793"/>
                    <a:pt x="542472" y="685800"/>
                  </a:cubicBezTo>
                  <a:cubicBezTo>
                    <a:pt x="523670" y="692851"/>
                    <a:pt x="505292" y="702748"/>
                    <a:pt x="485322" y="704850"/>
                  </a:cubicBezTo>
                  <a:cubicBezTo>
                    <a:pt x="384083" y="715507"/>
                    <a:pt x="282122" y="717550"/>
                    <a:pt x="180522" y="723900"/>
                  </a:cubicBezTo>
                  <a:cubicBezTo>
                    <a:pt x="199572" y="730250"/>
                    <a:pt x="218191" y="738080"/>
                    <a:pt x="237672" y="742950"/>
                  </a:cubicBezTo>
                  <a:cubicBezTo>
                    <a:pt x="334838" y="767242"/>
                    <a:pt x="420264" y="773115"/>
                    <a:pt x="523422" y="781050"/>
                  </a:cubicBezTo>
                  <a:cubicBezTo>
                    <a:pt x="624920" y="788858"/>
                    <a:pt x="726622" y="793750"/>
                    <a:pt x="828222" y="800100"/>
                  </a:cubicBezTo>
                  <a:cubicBezTo>
                    <a:pt x="707572" y="806450"/>
                    <a:pt x="586593" y="808212"/>
                    <a:pt x="466272" y="819150"/>
                  </a:cubicBezTo>
                  <a:cubicBezTo>
                    <a:pt x="446274" y="820968"/>
                    <a:pt x="428813" y="834262"/>
                    <a:pt x="409122" y="838200"/>
                  </a:cubicBezTo>
                  <a:cubicBezTo>
                    <a:pt x="365093" y="847006"/>
                    <a:pt x="320222" y="850900"/>
                    <a:pt x="275772" y="857250"/>
                  </a:cubicBezTo>
                  <a:cubicBezTo>
                    <a:pt x="376318" y="865629"/>
                    <a:pt x="588238" y="882021"/>
                    <a:pt x="694872" y="895350"/>
                  </a:cubicBezTo>
                  <a:cubicBezTo>
                    <a:pt x="733199" y="900141"/>
                    <a:pt x="771072" y="908050"/>
                    <a:pt x="809172" y="914400"/>
                  </a:cubicBezTo>
                  <a:cubicBezTo>
                    <a:pt x="671543" y="960276"/>
                    <a:pt x="820712" y="915401"/>
                    <a:pt x="542472" y="952500"/>
                  </a:cubicBezTo>
                  <a:cubicBezTo>
                    <a:pt x="516520" y="955960"/>
                    <a:pt x="491672" y="965200"/>
                    <a:pt x="466272" y="971550"/>
                  </a:cubicBezTo>
                  <a:cubicBezTo>
                    <a:pt x="491672" y="990600"/>
                    <a:pt x="513458" y="1015805"/>
                    <a:pt x="542472" y="1028700"/>
                  </a:cubicBezTo>
                  <a:cubicBezTo>
                    <a:pt x="572060" y="1041850"/>
                    <a:pt x="606114" y="1040726"/>
                    <a:pt x="637722" y="1047750"/>
                  </a:cubicBezTo>
                  <a:cubicBezTo>
                    <a:pt x="771717" y="1077527"/>
                    <a:pt x="659698" y="1054029"/>
                    <a:pt x="771072" y="1085850"/>
                  </a:cubicBezTo>
                  <a:cubicBezTo>
                    <a:pt x="796246" y="1093043"/>
                    <a:pt x="821872" y="1098550"/>
                    <a:pt x="847272" y="1104900"/>
                  </a:cubicBezTo>
                  <a:cubicBezTo>
                    <a:pt x="698512" y="1204073"/>
                    <a:pt x="843690" y="1123950"/>
                    <a:pt x="485322" y="1123950"/>
                  </a:cubicBezTo>
                  <a:cubicBezTo>
                    <a:pt x="434127" y="1123950"/>
                    <a:pt x="383722" y="1136650"/>
                    <a:pt x="332922" y="1143000"/>
                  </a:cubicBezTo>
                  <a:cubicBezTo>
                    <a:pt x="351972" y="1155700"/>
                    <a:pt x="369594" y="1170861"/>
                    <a:pt x="390072" y="1181100"/>
                  </a:cubicBezTo>
                  <a:cubicBezTo>
                    <a:pt x="449273" y="1210700"/>
                    <a:pt x="545894" y="1212036"/>
                    <a:pt x="599622" y="1219200"/>
                  </a:cubicBezTo>
                  <a:lnTo>
                    <a:pt x="732972" y="1238250"/>
                  </a:lnTo>
                  <a:cubicBezTo>
                    <a:pt x="776284" y="1281562"/>
                    <a:pt x="811336" y="1322002"/>
                    <a:pt x="866322" y="1352550"/>
                  </a:cubicBezTo>
                  <a:cubicBezTo>
                    <a:pt x="896215" y="1369157"/>
                    <a:pt x="929822" y="1377950"/>
                    <a:pt x="961572" y="1390650"/>
                  </a:cubicBezTo>
                  <a:cubicBezTo>
                    <a:pt x="801487" y="1444012"/>
                    <a:pt x="956709" y="1397699"/>
                    <a:pt x="599622" y="1428750"/>
                  </a:cubicBezTo>
                  <a:cubicBezTo>
                    <a:pt x="554890" y="1432640"/>
                    <a:pt x="510722" y="1441450"/>
                    <a:pt x="466272" y="1447800"/>
                  </a:cubicBezTo>
                  <a:cubicBezTo>
                    <a:pt x="267419" y="1514084"/>
                    <a:pt x="311913" y="1488761"/>
                    <a:pt x="618672" y="1466850"/>
                  </a:cubicBezTo>
                  <a:cubicBezTo>
                    <a:pt x="605972" y="1485900"/>
                    <a:pt x="598450" y="1509697"/>
                    <a:pt x="580572" y="1524000"/>
                  </a:cubicBezTo>
                  <a:cubicBezTo>
                    <a:pt x="564892" y="1536544"/>
                    <a:pt x="541383" y="1534070"/>
                    <a:pt x="523422" y="1543050"/>
                  </a:cubicBezTo>
                  <a:cubicBezTo>
                    <a:pt x="502944" y="1553289"/>
                    <a:pt x="486151" y="1569791"/>
                    <a:pt x="466272" y="1581150"/>
                  </a:cubicBezTo>
                  <a:cubicBezTo>
                    <a:pt x="441616" y="1595239"/>
                    <a:pt x="415472" y="1606550"/>
                    <a:pt x="390072" y="1619250"/>
                  </a:cubicBezTo>
                  <a:cubicBezTo>
                    <a:pt x="415472" y="1625600"/>
                    <a:pt x="440090" y="1638300"/>
                    <a:pt x="466272" y="1638300"/>
                  </a:cubicBezTo>
                  <a:cubicBezTo>
                    <a:pt x="555462" y="1638300"/>
                    <a:pt x="713951" y="1595430"/>
                    <a:pt x="542472" y="1638300"/>
                  </a:cubicBezTo>
                  <a:cubicBezTo>
                    <a:pt x="539559" y="1642670"/>
                    <a:pt x="470982" y="1734675"/>
                    <a:pt x="485322" y="1752600"/>
                  </a:cubicBezTo>
                  <a:cubicBezTo>
                    <a:pt x="506684" y="1779302"/>
                    <a:pt x="550679" y="1774093"/>
                    <a:pt x="580572" y="1790700"/>
                  </a:cubicBezTo>
                  <a:cubicBezTo>
                    <a:pt x="602527" y="1802897"/>
                    <a:pt x="682679" y="1872560"/>
                    <a:pt x="713922" y="1885950"/>
                  </a:cubicBezTo>
                  <a:cubicBezTo>
                    <a:pt x="737987" y="1896263"/>
                    <a:pt x="764722" y="1898650"/>
                    <a:pt x="790122" y="1905000"/>
                  </a:cubicBezTo>
                  <a:cubicBezTo>
                    <a:pt x="707572" y="1911350"/>
                    <a:pt x="623848" y="1908792"/>
                    <a:pt x="542472" y="1924050"/>
                  </a:cubicBezTo>
                  <a:cubicBezTo>
                    <a:pt x="519969" y="1928269"/>
                    <a:pt x="505800" y="1951911"/>
                    <a:pt x="485322" y="1962150"/>
                  </a:cubicBezTo>
                  <a:cubicBezTo>
                    <a:pt x="467361" y="1971130"/>
                    <a:pt x="447222" y="1974850"/>
                    <a:pt x="428172" y="1981200"/>
                  </a:cubicBezTo>
                  <a:cubicBezTo>
                    <a:pt x="491672" y="1993900"/>
                    <a:pt x="554796" y="2008654"/>
                    <a:pt x="618672" y="2019300"/>
                  </a:cubicBezTo>
                  <a:cubicBezTo>
                    <a:pt x="758797" y="2042654"/>
                    <a:pt x="695500" y="2028982"/>
                    <a:pt x="809172" y="2057400"/>
                  </a:cubicBezTo>
                  <a:cubicBezTo>
                    <a:pt x="748504" y="2148402"/>
                    <a:pt x="793987" y="2097847"/>
                    <a:pt x="675822" y="2171700"/>
                  </a:cubicBezTo>
                  <a:cubicBezTo>
                    <a:pt x="656407" y="2183834"/>
                    <a:pt x="640959" y="2204556"/>
                    <a:pt x="618672" y="2209800"/>
                  </a:cubicBezTo>
                  <a:cubicBezTo>
                    <a:pt x="531257" y="2230368"/>
                    <a:pt x="440872" y="2235200"/>
                    <a:pt x="351972" y="2247900"/>
                  </a:cubicBezTo>
                  <a:cubicBezTo>
                    <a:pt x="307522" y="2254250"/>
                    <a:pt x="262183" y="2256060"/>
                    <a:pt x="218622" y="2266950"/>
                  </a:cubicBezTo>
                  <a:cubicBezTo>
                    <a:pt x="193222" y="2273300"/>
                    <a:pt x="168181" y="2281316"/>
                    <a:pt x="142422" y="2286000"/>
                  </a:cubicBezTo>
                  <a:cubicBezTo>
                    <a:pt x="98245" y="2294032"/>
                    <a:pt x="-35829" y="2305050"/>
                    <a:pt x="9072" y="2305050"/>
                  </a:cubicBezTo>
                  <a:cubicBezTo>
                    <a:pt x="96945" y="2305050"/>
                    <a:pt x="230950" y="2272289"/>
                    <a:pt x="313872" y="2247900"/>
                  </a:cubicBezTo>
                  <a:cubicBezTo>
                    <a:pt x="371666" y="2230902"/>
                    <a:pt x="428172" y="2209800"/>
                    <a:pt x="485322" y="2190750"/>
                  </a:cubicBezTo>
                  <a:lnTo>
                    <a:pt x="542472" y="2171700"/>
                  </a:lnTo>
                  <a:cubicBezTo>
                    <a:pt x="707814" y="2182723"/>
                    <a:pt x="767202" y="2162532"/>
                    <a:pt x="885372" y="2209800"/>
                  </a:cubicBezTo>
                  <a:cubicBezTo>
                    <a:pt x="898555" y="2215073"/>
                    <a:pt x="910772" y="2222500"/>
                    <a:pt x="923472" y="22288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7521964" y="403354"/>
              <a:ext cx="899557" cy="2914650"/>
            </a:xfrm>
            <a:custGeom>
              <a:avLst/>
              <a:gdLst>
                <a:gd name="connsiteX0" fmla="*/ 476250 w 899557"/>
                <a:gd name="connsiteY0" fmla="*/ 0 h 2914650"/>
                <a:gd name="connsiteX1" fmla="*/ 323850 w 899557"/>
                <a:gd name="connsiteY1" fmla="*/ 19050 h 2914650"/>
                <a:gd name="connsiteX2" fmla="*/ 400050 w 899557"/>
                <a:gd name="connsiteY2" fmla="*/ 38100 h 2914650"/>
                <a:gd name="connsiteX3" fmla="*/ 590550 w 899557"/>
                <a:gd name="connsiteY3" fmla="*/ 76200 h 2914650"/>
                <a:gd name="connsiteX4" fmla="*/ 342900 w 899557"/>
                <a:gd name="connsiteY4" fmla="*/ 95250 h 2914650"/>
                <a:gd name="connsiteX5" fmla="*/ 285750 w 899557"/>
                <a:gd name="connsiteY5" fmla="*/ 133350 h 2914650"/>
                <a:gd name="connsiteX6" fmla="*/ 381000 w 899557"/>
                <a:gd name="connsiteY6" fmla="*/ 152400 h 2914650"/>
                <a:gd name="connsiteX7" fmla="*/ 323850 w 899557"/>
                <a:gd name="connsiteY7" fmla="*/ 190500 h 2914650"/>
                <a:gd name="connsiteX8" fmla="*/ 266700 w 899557"/>
                <a:gd name="connsiteY8" fmla="*/ 209550 h 2914650"/>
                <a:gd name="connsiteX9" fmla="*/ 381000 w 899557"/>
                <a:gd name="connsiteY9" fmla="*/ 247650 h 2914650"/>
                <a:gd name="connsiteX10" fmla="*/ 438150 w 899557"/>
                <a:gd name="connsiteY10" fmla="*/ 266700 h 2914650"/>
                <a:gd name="connsiteX11" fmla="*/ 571500 w 899557"/>
                <a:gd name="connsiteY11" fmla="*/ 304800 h 2914650"/>
                <a:gd name="connsiteX12" fmla="*/ 342900 w 899557"/>
                <a:gd name="connsiteY12" fmla="*/ 323850 h 2914650"/>
                <a:gd name="connsiteX13" fmla="*/ 228600 w 899557"/>
                <a:gd name="connsiteY13" fmla="*/ 361950 h 2914650"/>
                <a:gd name="connsiteX14" fmla="*/ 342900 w 899557"/>
                <a:gd name="connsiteY14" fmla="*/ 381000 h 2914650"/>
                <a:gd name="connsiteX15" fmla="*/ 438150 w 899557"/>
                <a:gd name="connsiteY15" fmla="*/ 400050 h 2914650"/>
                <a:gd name="connsiteX16" fmla="*/ 704850 w 899557"/>
                <a:gd name="connsiteY16" fmla="*/ 419100 h 2914650"/>
                <a:gd name="connsiteX17" fmla="*/ 590550 w 899557"/>
                <a:gd name="connsiteY17" fmla="*/ 457200 h 2914650"/>
                <a:gd name="connsiteX18" fmla="*/ 457200 w 899557"/>
                <a:gd name="connsiteY18" fmla="*/ 476250 h 2914650"/>
                <a:gd name="connsiteX19" fmla="*/ 400050 w 899557"/>
                <a:gd name="connsiteY19" fmla="*/ 495300 h 2914650"/>
                <a:gd name="connsiteX20" fmla="*/ 514350 w 899557"/>
                <a:gd name="connsiteY20" fmla="*/ 533400 h 2914650"/>
                <a:gd name="connsiteX21" fmla="*/ 342900 w 899557"/>
                <a:gd name="connsiteY21" fmla="*/ 609600 h 2914650"/>
                <a:gd name="connsiteX22" fmla="*/ 285750 w 899557"/>
                <a:gd name="connsiteY22" fmla="*/ 628650 h 2914650"/>
                <a:gd name="connsiteX23" fmla="*/ 228600 w 899557"/>
                <a:gd name="connsiteY23" fmla="*/ 647700 h 2914650"/>
                <a:gd name="connsiteX24" fmla="*/ 171450 w 899557"/>
                <a:gd name="connsiteY24" fmla="*/ 685800 h 2914650"/>
                <a:gd name="connsiteX25" fmla="*/ 304800 w 899557"/>
                <a:gd name="connsiteY25" fmla="*/ 704850 h 2914650"/>
                <a:gd name="connsiteX26" fmla="*/ 571500 w 899557"/>
                <a:gd name="connsiteY26" fmla="*/ 762000 h 2914650"/>
                <a:gd name="connsiteX27" fmla="*/ 590550 w 899557"/>
                <a:gd name="connsiteY27" fmla="*/ 819150 h 2914650"/>
                <a:gd name="connsiteX28" fmla="*/ 533400 w 899557"/>
                <a:gd name="connsiteY28" fmla="*/ 838200 h 2914650"/>
                <a:gd name="connsiteX29" fmla="*/ 438150 w 899557"/>
                <a:gd name="connsiteY29" fmla="*/ 857250 h 2914650"/>
                <a:gd name="connsiteX30" fmla="*/ 495300 w 899557"/>
                <a:gd name="connsiteY30" fmla="*/ 876300 h 2914650"/>
                <a:gd name="connsiteX31" fmla="*/ 381000 w 899557"/>
                <a:gd name="connsiteY31" fmla="*/ 952500 h 2914650"/>
                <a:gd name="connsiteX32" fmla="*/ 438150 w 899557"/>
                <a:gd name="connsiteY32" fmla="*/ 971550 h 2914650"/>
                <a:gd name="connsiteX33" fmla="*/ 381000 w 899557"/>
                <a:gd name="connsiteY33" fmla="*/ 990600 h 2914650"/>
                <a:gd name="connsiteX34" fmla="*/ 876300 w 899557"/>
                <a:gd name="connsiteY34" fmla="*/ 1009650 h 2914650"/>
                <a:gd name="connsiteX35" fmla="*/ 457200 w 899557"/>
                <a:gd name="connsiteY35" fmla="*/ 1028700 h 2914650"/>
                <a:gd name="connsiteX36" fmla="*/ 285750 w 899557"/>
                <a:gd name="connsiteY36" fmla="*/ 1085850 h 2914650"/>
                <a:gd name="connsiteX37" fmla="*/ 209550 w 899557"/>
                <a:gd name="connsiteY37" fmla="*/ 1104900 h 2914650"/>
                <a:gd name="connsiteX38" fmla="*/ 266700 w 899557"/>
                <a:gd name="connsiteY38" fmla="*/ 1162050 h 2914650"/>
                <a:gd name="connsiteX39" fmla="*/ 419100 w 899557"/>
                <a:gd name="connsiteY39" fmla="*/ 1200150 h 2914650"/>
                <a:gd name="connsiteX40" fmla="*/ 647700 w 899557"/>
                <a:gd name="connsiteY40" fmla="*/ 1238250 h 2914650"/>
                <a:gd name="connsiteX41" fmla="*/ 628650 w 899557"/>
                <a:gd name="connsiteY41" fmla="*/ 1295400 h 2914650"/>
                <a:gd name="connsiteX42" fmla="*/ 514350 w 899557"/>
                <a:gd name="connsiteY42" fmla="*/ 1371600 h 2914650"/>
                <a:gd name="connsiteX43" fmla="*/ 304800 w 899557"/>
                <a:gd name="connsiteY43" fmla="*/ 1352550 h 2914650"/>
                <a:gd name="connsiteX44" fmla="*/ 247650 w 899557"/>
                <a:gd name="connsiteY44" fmla="*/ 1333500 h 2914650"/>
                <a:gd name="connsiteX45" fmla="*/ 571500 w 899557"/>
                <a:gd name="connsiteY45" fmla="*/ 1314450 h 2914650"/>
                <a:gd name="connsiteX46" fmla="*/ 800100 w 899557"/>
                <a:gd name="connsiteY46" fmla="*/ 1295400 h 2914650"/>
                <a:gd name="connsiteX47" fmla="*/ 895350 w 899557"/>
                <a:gd name="connsiteY47" fmla="*/ 1276350 h 2914650"/>
                <a:gd name="connsiteX48" fmla="*/ 838200 w 899557"/>
                <a:gd name="connsiteY48" fmla="*/ 1295400 h 2914650"/>
                <a:gd name="connsiteX49" fmla="*/ 457200 w 899557"/>
                <a:gd name="connsiteY49" fmla="*/ 1314450 h 2914650"/>
                <a:gd name="connsiteX50" fmla="*/ 342900 w 899557"/>
                <a:gd name="connsiteY50" fmla="*/ 1371600 h 2914650"/>
                <a:gd name="connsiteX51" fmla="*/ 247650 w 899557"/>
                <a:gd name="connsiteY51" fmla="*/ 1504950 h 2914650"/>
                <a:gd name="connsiteX52" fmla="*/ 304800 w 899557"/>
                <a:gd name="connsiteY52" fmla="*/ 1524000 h 2914650"/>
                <a:gd name="connsiteX53" fmla="*/ 438150 w 899557"/>
                <a:gd name="connsiteY53" fmla="*/ 1543050 h 2914650"/>
                <a:gd name="connsiteX54" fmla="*/ 228600 w 899557"/>
                <a:gd name="connsiteY54" fmla="*/ 1600200 h 2914650"/>
                <a:gd name="connsiteX55" fmla="*/ 342900 w 899557"/>
                <a:gd name="connsiteY55" fmla="*/ 1619250 h 2914650"/>
                <a:gd name="connsiteX56" fmla="*/ 457200 w 899557"/>
                <a:gd name="connsiteY56" fmla="*/ 1657350 h 2914650"/>
                <a:gd name="connsiteX57" fmla="*/ 495300 w 899557"/>
                <a:gd name="connsiteY57" fmla="*/ 1714500 h 2914650"/>
                <a:gd name="connsiteX58" fmla="*/ 400050 w 899557"/>
                <a:gd name="connsiteY58" fmla="*/ 1790700 h 2914650"/>
                <a:gd name="connsiteX59" fmla="*/ 457200 w 899557"/>
                <a:gd name="connsiteY59" fmla="*/ 1828800 h 2914650"/>
                <a:gd name="connsiteX60" fmla="*/ 590550 w 899557"/>
                <a:gd name="connsiteY60" fmla="*/ 1866900 h 2914650"/>
                <a:gd name="connsiteX61" fmla="*/ 647700 w 899557"/>
                <a:gd name="connsiteY61" fmla="*/ 1885950 h 2914650"/>
                <a:gd name="connsiteX62" fmla="*/ 438150 w 899557"/>
                <a:gd name="connsiteY62" fmla="*/ 1924050 h 2914650"/>
                <a:gd name="connsiteX63" fmla="*/ 228600 w 899557"/>
                <a:gd name="connsiteY63" fmla="*/ 1981200 h 2914650"/>
                <a:gd name="connsiteX64" fmla="*/ 152400 w 899557"/>
                <a:gd name="connsiteY64" fmla="*/ 2019300 h 2914650"/>
                <a:gd name="connsiteX65" fmla="*/ 304800 w 899557"/>
                <a:gd name="connsiteY65" fmla="*/ 2095500 h 2914650"/>
                <a:gd name="connsiteX66" fmla="*/ 438150 w 899557"/>
                <a:gd name="connsiteY66" fmla="*/ 2114550 h 2914650"/>
                <a:gd name="connsiteX67" fmla="*/ 495300 w 899557"/>
                <a:gd name="connsiteY67" fmla="*/ 2152650 h 2914650"/>
                <a:gd name="connsiteX68" fmla="*/ 514350 w 899557"/>
                <a:gd name="connsiteY68" fmla="*/ 2228850 h 2914650"/>
                <a:gd name="connsiteX69" fmla="*/ 457200 w 899557"/>
                <a:gd name="connsiteY69" fmla="*/ 2266950 h 2914650"/>
                <a:gd name="connsiteX70" fmla="*/ 285750 w 899557"/>
                <a:gd name="connsiteY70" fmla="*/ 2286000 h 2914650"/>
                <a:gd name="connsiteX71" fmla="*/ 400050 w 899557"/>
                <a:gd name="connsiteY71" fmla="*/ 2343150 h 2914650"/>
                <a:gd name="connsiteX72" fmla="*/ 476250 w 899557"/>
                <a:gd name="connsiteY72" fmla="*/ 2476500 h 2914650"/>
                <a:gd name="connsiteX73" fmla="*/ 514350 w 899557"/>
                <a:gd name="connsiteY73" fmla="*/ 2686050 h 2914650"/>
                <a:gd name="connsiteX74" fmla="*/ 476250 w 899557"/>
                <a:gd name="connsiteY74" fmla="*/ 2914650 h 2914650"/>
                <a:gd name="connsiteX75" fmla="*/ 228600 w 899557"/>
                <a:gd name="connsiteY75" fmla="*/ 2876550 h 2914650"/>
                <a:gd name="connsiteX76" fmla="*/ 76200 w 899557"/>
                <a:gd name="connsiteY76" fmla="*/ 2743200 h 2914650"/>
                <a:gd name="connsiteX77" fmla="*/ 0 w 899557"/>
                <a:gd name="connsiteY77" fmla="*/ 2705100 h 2914650"/>
                <a:gd name="connsiteX78" fmla="*/ 57150 w 899557"/>
                <a:gd name="connsiteY78" fmla="*/ 2686050 h 2914650"/>
                <a:gd name="connsiteX79" fmla="*/ 381000 w 899557"/>
                <a:gd name="connsiteY79" fmla="*/ 2667000 h 2914650"/>
                <a:gd name="connsiteX80" fmla="*/ 457200 w 899557"/>
                <a:gd name="connsiteY80" fmla="*/ 2571750 h 2914650"/>
                <a:gd name="connsiteX81" fmla="*/ 742950 w 899557"/>
                <a:gd name="connsiteY81" fmla="*/ 2305050 h 2914650"/>
                <a:gd name="connsiteX82" fmla="*/ 800100 w 899557"/>
                <a:gd name="connsiteY82" fmla="*/ 2266950 h 2914650"/>
                <a:gd name="connsiteX83" fmla="*/ 838200 w 899557"/>
                <a:gd name="connsiteY83" fmla="*/ 2209800 h 2914650"/>
                <a:gd name="connsiteX84" fmla="*/ 762000 w 899557"/>
                <a:gd name="connsiteY84" fmla="*/ 2228850 h 2914650"/>
                <a:gd name="connsiteX85" fmla="*/ 628650 w 899557"/>
                <a:gd name="connsiteY85" fmla="*/ 2286000 h 2914650"/>
                <a:gd name="connsiteX86" fmla="*/ 381000 w 899557"/>
                <a:gd name="connsiteY86" fmla="*/ 2324100 h 2914650"/>
                <a:gd name="connsiteX87" fmla="*/ 381000 w 899557"/>
                <a:gd name="connsiteY87" fmla="*/ 2667000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9557" h="2914650">
                  <a:moveTo>
                    <a:pt x="476250" y="0"/>
                  </a:moveTo>
                  <a:cubicBezTo>
                    <a:pt x="425450" y="6350"/>
                    <a:pt x="369641" y="-3845"/>
                    <a:pt x="323850" y="19050"/>
                  </a:cubicBezTo>
                  <a:cubicBezTo>
                    <a:pt x="300432" y="30759"/>
                    <a:pt x="374876" y="30907"/>
                    <a:pt x="400050" y="38100"/>
                  </a:cubicBezTo>
                  <a:cubicBezTo>
                    <a:pt x="533046" y="76099"/>
                    <a:pt x="362974" y="43689"/>
                    <a:pt x="590550" y="76200"/>
                  </a:cubicBezTo>
                  <a:cubicBezTo>
                    <a:pt x="508000" y="82550"/>
                    <a:pt x="424276" y="79992"/>
                    <a:pt x="342900" y="95250"/>
                  </a:cubicBezTo>
                  <a:cubicBezTo>
                    <a:pt x="320397" y="99469"/>
                    <a:pt x="273050" y="114300"/>
                    <a:pt x="285750" y="133350"/>
                  </a:cubicBezTo>
                  <a:cubicBezTo>
                    <a:pt x="303711" y="160291"/>
                    <a:pt x="349250" y="146050"/>
                    <a:pt x="381000" y="152400"/>
                  </a:cubicBezTo>
                  <a:cubicBezTo>
                    <a:pt x="361950" y="165100"/>
                    <a:pt x="344328" y="180261"/>
                    <a:pt x="323850" y="190500"/>
                  </a:cubicBezTo>
                  <a:cubicBezTo>
                    <a:pt x="305889" y="199480"/>
                    <a:pt x="252501" y="195351"/>
                    <a:pt x="266700" y="209550"/>
                  </a:cubicBezTo>
                  <a:cubicBezTo>
                    <a:pt x="295098" y="237948"/>
                    <a:pt x="342900" y="234950"/>
                    <a:pt x="381000" y="247650"/>
                  </a:cubicBezTo>
                  <a:cubicBezTo>
                    <a:pt x="400050" y="254000"/>
                    <a:pt x="418669" y="261830"/>
                    <a:pt x="438150" y="266700"/>
                  </a:cubicBezTo>
                  <a:cubicBezTo>
                    <a:pt x="533831" y="290620"/>
                    <a:pt x="489512" y="277471"/>
                    <a:pt x="571500" y="304800"/>
                  </a:cubicBezTo>
                  <a:cubicBezTo>
                    <a:pt x="495300" y="311150"/>
                    <a:pt x="418324" y="311279"/>
                    <a:pt x="342900" y="323850"/>
                  </a:cubicBezTo>
                  <a:cubicBezTo>
                    <a:pt x="303286" y="330452"/>
                    <a:pt x="228600" y="361950"/>
                    <a:pt x="228600" y="361950"/>
                  </a:cubicBezTo>
                  <a:lnTo>
                    <a:pt x="342900" y="381000"/>
                  </a:lnTo>
                  <a:cubicBezTo>
                    <a:pt x="374757" y="386792"/>
                    <a:pt x="405949" y="396660"/>
                    <a:pt x="438150" y="400050"/>
                  </a:cubicBezTo>
                  <a:cubicBezTo>
                    <a:pt x="526787" y="409380"/>
                    <a:pt x="615950" y="412750"/>
                    <a:pt x="704850" y="419100"/>
                  </a:cubicBezTo>
                  <a:cubicBezTo>
                    <a:pt x="818576" y="457009"/>
                    <a:pt x="776157" y="433999"/>
                    <a:pt x="590550" y="457200"/>
                  </a:cubicBezTo>
                  <a:cubicBezTo>
                    <a:pt x="545995" y="462769"/>
                    <a:pt x="501650" y="469900"/>
                    <a:pt x="457200" y="476250"/>
                  </a:cubicBezTo>
                  <a:cubicBezTo>
                    <a:pt x="438150" y="482600"/>
                    <a:pt x="385851" y="481101"/>
                    <a:pt x="400050" y="495300"/>
                  </a:cubicBezTo>
                  <a:cubicBezTo>
                    <a:pt x="428448" y="523698"/>
                    <a:pt x="514350" y="533400"/>
                    <a:pt x="514350" y="533400"/>
                  </a:cubicBezTo>
                  <a:cubicBezTo>
                    <a:pt x="423784" y="593777"/>
                    <a:pt x="478920" y="564260"/>
                    <a:pt x="342900" y="609600"/>
                  </a:cubicBezTo>
                  <a:lnTo>
                    <a:pt x="285750" y="628650"/>
                  </a:lnTo>
                  <a:cubicBezTo>
                    <a:pt x="266700" y="635000"/>
                    <a:pt x="245308" y="636561"/>
                    <a:pt x="228600" y="647700"/>
                  </a:cubicBezTo>
                  <a:lnTo>
                    <a:pt x="171450" y="685800"/>
                  </a:lnTo>
                  <a:cubicBezTo>
                    <a:pt x="215900" y="692150"/>
                    <a:pt x="260582" y="697047"/>
                    <a:pt x="304800" y="704850"/>
                  </a:cubicBezTo>
                  <a:cubicBezTo>
                    <a:pt x="451798" y="730791"/>
                    <a:pt x="460444" y="734236"/>
                    <a:pt x="571500" y="762000"/>
                  </a:cubicBezTo>
                  <a:cubicBezTo>
                    <a:pt x="577850" y="781050"/>
                    <a:pt x="599530" y="801189"/>
                    <a:pt x="590550" y="819150"/>
                  </a:cubicBezTo>
                  <a:cubicBezTo>
                    <a:pt x="581570" y="837111"/>
                    <a:pt x="552881" y="833330"/>
                    <a:pt x="533400" y="838200"/>
                  </a:cubicBezTo>
                  <a:cubicBezTo>
                    <a:pt x="501988" y="846053"/>
                    <a:pt x="469900" y="850900"/>
                    <a:pt x="438150" y="857250"/>
                  </a:cubicBezTo>
                  <a:cubicBezTo>
                    <a:pt x="457200" y="863600"/>
                    <a:pt x="505631" y="859081"/>
                    <a:pt x="495300" y="876300"/>
                  </a:cubicBezTo>
                  <a:cubicBezTo>
                    <a:pt x="471741" y="915565"/>
                    <a:pt x="381000" y="952500"/>
                    <a:pt x="381000" y="952500"/>
                  </a:cubicBezTo>
                  <a:cubicBezTo>
                    <a:pt x="400050" y="958850"/>
                    <a:pt x="438150" y="951470"/>
                    <a:pt x="438150" y="971550"/>
                  </a:cubicBezTo>
                  <a:cubicBezTo>
                    <a:pt x="438150" y="991630"/>
                    <a:pt x="360995" y="988860"/>
                    <a:pt x="381000" y="990600"/>
                  </a:cubicBezTo>
                  <a:cubicBezTo>
                    <a:pt x="545601" y="1004913"/>
                    <a:pt x="711200" y="1003300"/>
                    <a:pt x="876300" y="1009650"/>
                  </a:cubicBezTo>
                  <a:cubicBezTo>
                    <a:pt x="736600" y="1016000"/>
                    <a:pt x="596632" y="1017974"/>
                    <a:pt x="457200" y="1028700"/>
                  </a:cubicBezTo>
                  <a:cubicBezTo>
                    <a:pt x="397853" y="1033265"/>
                    <a:pt x="339968" y="1067777"/>
                    <a:pt x="285750" y="1085850"/>
                  </a:cubicBezTo>
                  <a:cubicBezTo>
                    <a:pt x="260912" y="1094129"/>
                    <a:pt x="234950" y="1098550"/>
                    <a:pt x="209550" y="1104900"/>
                  </a:cubicBezTo>
                  <a:cubicBezTo>
                    <a:pt x="228600" y="1123950"/>
                    <a:pt x="244284" y="1147106"/>
                    <a:pt x="266700" y="1162050"/>
                  </a:cubicBezTo>
                  <a:cubicBezTo>
                    <a:pt x="291805" y="1178787"/>
                    <a:pt x="405361" y="1197402"/>
                    <a:pt x="419100" y="1200150"/>
                  </a:cubicBezTo>
                  <a:cubicBezTo>
                    <a:pt x="248627" y="1256974"/>
                    <a:pt x="450115" y="1181797"/>
                    <a:pt x="647700" y="1238250"/>
                  </a:cubicBezTo>
                  <a:cubicBezTo>
                    <a:pt x="667008" y="1243767"/>
                    <a:pt x="639789" y="1278692"/>
                    <a:pt x="628650" y="1295400"/>
                  </a:cubicBezTo>
                  <a:cubicBezTo>
                    <a:pt x="587879" y="1356556"/>
                    <a:pt x="574267" y="1351628"/>
                    <a:pt x="514350" y="1371600"/>
                  </a:cubicBezTo>
                  <a:cubicBezTo>
                    <a:pt x="444500" y="1365250"/>
                    <a:pt x="374233" y="1362469"/>
                    <a:pt x="304800" y="1352550"/>
                  </a:cubicBezTo>
                  <a:cubicBezTo>
                    <a:pt x="284921" y="1349710"/>
                    <a:pt x="227771" y="1336340"/>
                    <a:pt x="247650" y="1333500"/>
                  </a:cubicBezTo>
                  <a:cubicBezTo>
                    <a:pt x="354700" y="1318207"/>
                    <a:pt x="463620" y="1321890"/>
                    <a:pt x="571500" y="1314450"/>
                  </a:cubicBezTo>
                  <a:cubicBezTo>
                    <a:pt x="647783" y="1309189"/>
                    <a:pt x="723900" y="1301750"/>
                    <a:pt x="800100" y="1295400"/>
                  </a:cubicBezTo>
                  <a:cubicBezTo>
                    <a:pt x="831850" y="1289050"/>
                    <a:pt x="862971" y="1276350"/>
                    <a:pt x="895350" y="1276350"/>
                  </a:cubicBezTo>
                  <a:cubicBezTo>
                    <a:pt x="915430" y="1276350"/>
                    <a:pt x="858205" y="1293660"/>
                    <a:pt x="838200" y="1295400"/>
                  </a:cubicBezTo>
                  <a:cubicBezTo>
                    <a:pt x="711519" y="1306416"/>
                    <a:pt x="584200" y="1308100"/>
                    <a:pt x="457200" y="1314450"/>
                  </a:cubicBezTo>
                  <a:cubicBezTo>
                    <a:pt x="410719" y="1329944"/>
                    <a:pt x="379829" y="1334671"/>
                    <a:pt x="342900" y="1371600"/>
                  </a:cubicBezTo>
                  <a:cubicBezTo>
                    <a:pt x="319271" y="1395229"/>
                    <a:pt x="269283" y="1472500"/>
                    <a:pt x="247650" y="1504950"/>
                  </a:cubicBezTo>
                  <a:cubicBezTo>
                    <a:pt x="266700" y="1511300"/>
                    <a:pt x="285109" y="1520062"/>
                    <a:pt x="304800" y="1524000"/>
                  </a:cubicBezTo>
                  <a:cubicBezTo>
                    <a:pt x="348829" y="1532806"/>
                    <a:pt x="423951" y="1500453"/>
                    <a:pt x="438150" y="1543050"/>
                  </a:cubicBezTo>
                  <a:cubicBezTo>
                    <a:pt x="444192" y="1561177"/>
                    <a:pt x="241443" y="1597631"/>
                    <a:pt x="228600" y="1600200"/>
                  </a:cubicBezTo>
                  <a:cubicBezTo>
                    <a:pt x="266700" y="1606550"/>
                    <a:pt x="305428" y="1609882"/>
                    <a:pt x="342900" y="1619250"/>
                  </a:cubicBezTo>
                  <a:cubicBezTo>
                    <a:pt x="381862" y="1628990"/>
                    <a:pt x="457200" y="1657350"/>
                    <a:pt x="457200" y="1657350"/>
                  </a:cubicBezTo>
                  <a:cubicBezTo>
                    <a:pt x="469900" y="1676400"/>
                    <a:pt x="495300" y="1691605"/>
                    <a:pt x="495300" y="1714500"/>
                  </a:cubicBezTo>
                  <a:cubicBezTo>
                    <a:pt x="495300" y="1771945"/>
                    <a:pt x="435735" y="1778805"/>
                    <a:pt x="400050" y="1790700"/>
                  </a:cubicBezTo>
                  <a:cubicBezTo>
                    <a:pt x="419100" y="1803400"/>
                    <a:pt x="436722" y="1818561"/>
                    <a:pt x="457200" y="1828800"/>
                  </a:cubicBezTo>
                  <a:cubicBezTo>
                    <a:pt x="487650" y="1844025"/>
                    <a:pt x="562066" y="1858762"/>
                    <a:pt x="590550" y="1866900"/>
                  </a:cubicBezTo>
                  <a:cubicBezTo>
                    <a:pt x="609858" y="1872417"/>
                    <a:pt x="628650" y="1879600"/>
                    <a:pt x="647700" y="1885950"/>
                  </a:cubicBezTo>
                  <a:cubicBezTo>
                    <a:pt x="421804" y="1942424"/>
                    <a:pt x="779440" y="1855792"/>
                    <a:pt x="438150" y="1924050"/>
                  </a:cubicBezTo>
                  <a:cubicBezTo>
                    <a:pt x="419938" y="1927692"/>
                    <a:pt x="276497" y="1960673"/>
                    <a:pt x="228600" y="1981200"/>
                  </a:cubicBezTo>
                  <a:cubicBezTo>
                    <a:pt x="202498" y="1992387"/>
                    <a:pt x="177800" y="2006600"/>
                    <a:pt x="152400" y="2019300"/>
                  </a:cubicBezTo>
                  <a:cubicBezTo>
                    <a:pt x="209921" y="2057647"/>
                    <a:pt x="230235" y="2076859"/>
                    <a:pt x="304800" y="2095500"/>
                  </a:cubicBezTo>
                  <a:cubicBezTo>
                    <a:pt x="348361" y="2106390"/>
                    <a:pt x="393700" y="2108200"/>
                    <a:pt x="438150" y="2114550"/>
                  </a:cubicBezTo>
                  <a:cubicBezTo>
                    <a:pt x="457200" y="2127250"/>
                    <a:pt x="482600" y="2133600"/>
                    <a:pt x="495300" y="2152650"/>
                  </a:cubicBezTo>
                  <a:cubicBezTo>
                    <a:pt x="509823" y="2174435"/>
                    <a:pt x="522629" y="2204012"/>
                    <a:pt x="514350" y="2228850"/>
                  </a:cubicBezTo>
                  <a:cubicBezTo>
                    <a:pt x="507110" y="2250570"/>
                    <a:pt x="479412" y="2261397"/>
                    <a:pt x="457200" y="2266950"/>
                  </a:cubicBezTo>
                  <a:cubicBezTo>
                    <a:pt x="401415" y="2280896"/>
                    <a:pt x="342900" y="2279650"/>
                    <a:pt x="285750" y="2286000"/>
                  </a:cubicBezTo>
                  <a:cubicBezTo>
                    <a:pt x="332231" y="2301494"/>
                    <a:pt x="363121" y="2306221"/>
                    <a:pt x="400050" y="2343150"/>
                  </a:cubicBezTo>
                  <a:cubicBezTo>
                    <a:pt x="426976" y="2370076"/>
                    <a:pt x="461309" y="2446618"/>
                    <a:pt x="476250" y="2476500"/>
                  </a:cubicBezTo>
                  <a:cubicBezTo>
                    <a:pt x="481556" y="2503028"/>
                    <a:pt x="515410" y="2666975"/>
                    <a:pt x="514350" y="2686050"/>
                  </a:cubicBezTo>
                  <a:cubicBezTo>
                    <a:pt x="510065" y="2763182"/>
                    <a:pt x="488950" y="2838450"/>
                    <a:pt x="476250" y="2914650"/>
                  </a:cubicBezTo>
                  <a:cubicBezTo>
                    <a:pt x="393700" y="2901950"/>
                    <a:pt x="308727" y="2900117"/>
                    <a:pt x="228600" y="2876550"/>
                  </a:cubicBezTo>
                  <a:cubicBezTo>
                    <a:pt x="180783" y="2862486"/>
                    <a:pt x="110227" y="2768720"/>
                    <a:pt x="76200" y="2743200"/>
                  </a:cubicBezTo>
                  <a:cubicBezTo>
                    <a:pt x="53482" y="2726161"/>
                    <a:pt x="25400" y="2717800"/>
                    <a:pt x="0" y="2705100"/>
                  </a:cubicBezTo>
                  <a:cubicBezTo>
                    <a:pt x="19050" y="2698750"/>
                    <a:pt x="37169" y="2688048"/>
                    <a:pt x="57150" y="2686050"/>
                  </a:cubicBezTo>
                  <a:cubicBezTo>
                    <a:pt x="164750" y="2675290"/>
                    <a:pt x="277024" y="2696707"/>
                    <a:pt x="381000" y="2667000"/>
                  </a:cubicBezTo>
                  <a:cubicBezTo>
                    <a:pt x="420095" y="2655830"/>
                    <a:pt x="429457" y="2601475"/>
                    <a:pt x="457200" y="2571750"/>
                  </a:cubicBezTo>
                  <a:cubicBezTo>
                    <a:pt x="570912" y="2449916"/>
                    <a:pt x="625361" y="2393242"/>
                    <a:pt x="742950" y="2305050"/>
                  </a:cubicBezTo>
                  <a:cubicBezTo>
                    <a:pt x="761266" y="2291313"/>
                    <a:pt x="781050" y="2279650"/>
                    <a:pt x="800100" y="2266950"/>
                  </a:cubicBezTo>
                  <a:cubicBezTo>
                    <a:pt x="812800" y="2247900"/>
                    <a:pt x="854389" y="2225989"/>
                    <a:pt x="838200" y="2209800"/>
                  </a:cubicBezTo>
                  <a:cubicBezTo>
                    <a:pt x="819687" y="2191287"/>
                    <a:pt x="786515" y="2219657"/>
                    <a:pt x="762000" y="2228850"/>
                  </a:cubicBezTo>
                  <a:cubicBezTo>
                    <a:pt x="697561" y="2253015"/>
                    <a:pt x="691725" y="2274174"/>
                    <a:pt x="628650" y="2286000"/>
                  </a:cubicBezTo>
                  <a:cubicBezTo>
                    <a:pt x="546559" y="2301392"/>
                    <a:pt x="426518" y="2254072"/>
                    <a:pt x="381000" y="2324100"/>
                  </a:cubicBezTo>
                  <a:cubicBezTo>
                    <a:pt x="318708" y="2419934"/>
                    <a:pt x="381000" y="2552700"/>
                    <a:pt x="381000" y="2667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020203" y="206567"/>
            <a:ext cx="5273114" cy="3463604"/>
            <a:chOff x="6934200" y="-29415"/>
            <a:chExt cx="5273114" cy="3463604"/>
          </a:xfrm>
        </p:grpSpPr>
        <p:sp>
          <p:nvSpPr>
            <p:cNvPr id="75" name="Rectangle 74"/>
            <p:cNvSpPr/>
            <p:nvPr/>
          </p:nvSpPr>
          <p:spPr>
            <a:xfrm>
              <a:off x="6934200" y="31567"/>
              <a:ext cx="2031130" cy="330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0176184" y="-29415"/>
              <a:ext cx="2031130" cy="3463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755000" y="584183"/>
            <a:ext cx="6632988" cy="3113676"/>
            <a:chOff x="1934285" y="139096"/>
            <a:chExt cx="6632988" cy="3113676"/>
          </a:xfrm>
        </p:grpSpPr>
        <p:sp>
          <p:nvSpPr>
            <p:cNvPr id="3" name="Rectangle 2"/>
            <p:cNvSpPr/>
            <p:nvPr/>
          </p:nvSpPr>
          <p:spPr>
            <a:xfrm>
              <a:off x="1934285" y="1259347"/>
              <a:ext cx="359230" cy="523220"/>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71147" y="139096"/>
              <a:ext cx="1296126" cy="3113676"/>
            </a:xfrm>
            <a:prstGeom prst="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210092" y="-103768"/>
            <a:ext cx="1338059" cy="369332"/>
          </a:xfrm>
          <a:prstGeom prst="rect">
            <a:avLst/>
          </a:prstGeom>
          <a:noFill/>
        </p:spPr>
        <p:txBody>
          <a:bodyPr wrap="none" rtlCol="0">
            <a:spAutoFit/>
          </a:bodyPr>
          <a:lstStyle/>
          <a:p>
            <a:r>
              <a:rPr lang="en-US" dirty="0"/>
              <a:t>Noisy Traces</a:t>
            </a:r>
          </a:p>
        </p:txBody>
      </p:sp>
      <p:sp>
        <p:nvSpPr>
          <p:cNvPr id="43" name="TextBox 42"/>
          <p:cNvSpPr txBox="1"/>
          <p:nvPr/>
        </p:nvSpPr>
        <p:spPr>
          <a:xfrm>
            <a:off x="9002932" y="-83359"/>
            <a:ext cx="1706108" cy="369332"/>
          </a:xfrm>
          <a:prstGeom prst="rect">
            <a:avLst/>
          </a:prstGeom>
          <a:noFill/>
        </p:spPr>
        <p:txBody>
          <a:bodyPr wrap="none" rtlCol="0">
            <a:spAutoFit/>
          </a:bodyPr>
          <a:lstStyle/>
          <a:p>
            <a:r>
              <a:rPr lang="en-US" dirty="0" err="1"/>
              <a:t>Denoised</a:t>
            </a:r>
            <a:r>
              <a:rPr lang="en-US" dirty="0"/>
              <a:t> Traces</a:t>
            </a:r>
          </a:p>
        </p:txBody>
      </p:sp>
      <p:grpSp>
        <p:nvGrpSpPr>
          <p:cNvPr id="10" name="Group 9">
            <a:extLst>
              <a:ext uri="{FF2B5EF4-FFF2-40B4-BE49-F238E27FC236}">
                <a16:creationId xmlns:a16="http://schemas.microsoft.com/office/drawing/2014/main" id="{956B960D-8B74-8595-D952-2C246613F523}"/>
              </a:ext>
            </a:extLst>
          </p:cNvPr>
          <p:cNvGrpSpPr/>
          <p:nvPr/>
        </p:nvGrpSpPr>
        <p:grpSpPr>
          <a:xfrm>
            <a:off x="3162070" y="6314002"/>
            <a:ext cx="9192985" cy="374487"/>
            <a:chOff x="3162070" y="6314002"/>
            <a:chExt cx="9192985" cy="374487"/>
          </a:xfrm>
        </p:grpSpPr>
        <mc:AlternateContent xmlns:mc="http://schemas.openxmlformats.org/markup-compatibility/2006" xmlns:a14="http://schemas.microsoft.com/office/drawing/2010/main">
          <mc:Choice Requires="a14">
            <p:sp>
              <p:nvSpPr>
                <p:cNvPr id="5" name="TextBox 4"/>
                <p:cNvSpPr txBox="1"/>
                <p:nvPr/>
              </p:nvSpPr>
              <p:spPr>
                <a:xfrm>
                  <a:off x="3162070" y="6319157"/>
                  <a:ext cx="9192985" cy="369332"/>
                </a:xfrm>
                <a:prstGeom prst="rect">
                  <a:avLst/>
                </a:prstGeom>
                <a:noFill/>
              </p:spPr>
              <p:txBody>
                <a:bodyPr wrap="square" rtlCol="0">
                  <a:spAutoFit/>
                </a:bodyPr>
                <a:lstStyle/>
                <a:p>
                  <a:r>
                    <a:rPr lang="en-US" dirty="0"/>
                    <a:t>Note: All PCs are uncorrelated with one another. That is, </a:t>
                  </a:r>
                  <a:r>
                    <a:rPr lang="en-US" b="1" dirty="0"/>
                    <a:t>y</a:t>
                  </a:r>
                  <a:r>
                    <a:rPr lang="en-US" b="1" baseline="-25000" dirty="0"/>
                    <a:t>1</a:t>
                  </a:r>
                  <a:r>
                    <a:rPr lang="en-US" b="1" dirty="0"/>
                    <a:t> </a:t>
                  </a:r>
                  <a:r>
                    <a:rPr lang="en-US" b="1" dirty="0">
                      <a:sym typeface="Wingdings" panose="05000000000000000000" pitchFamily="2" charset="2"/>
                    </a:rPr>
                    <a:t> </a:t>
                  </a:r>
                  <a14:m>
                    <m:oMath xmlns:m="http://schemas.openxmlformats.org/officeDocument/2006/math">
                      <m:r>
                        <a:rPr lang="en-US" b="1" i="1" smtClean="0">
                          <a:latin typeface="Cambria Math" panose="02040503050406030204" pitchFamily="18" charset="0"/>
                          <a:sym typeface="Wingdings" panose="05000000000000000000" pitchFamily="2" charset="2"/>
                        </a:rPr>
                        <m:t>•</m:t>
                      </m:r>
                    </m:oMath>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3162070" y="6319157"/>
                  <a:ext cx="9192985" cy="369332"/>
                </a:xfrm>
                <a:prstGeom prst="rect">
                  <a:avLst/>
                </a:prstGeom>
                <a:blipFill>
                  <a:blip r:embed="rId3"/>
                  <a:stretch>
                    <a:fillRect l="-597" t="-10000" b="-2666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698DC23-E533-79D9-4BE6-0C59A3A84507}"/>
                </a:ext>
              </a:extLst>
            </p:cNvPr>
            <p:cNvSpPr txBox="1"/>
            <p:nvPr/>
          </p:nvSpPr>
          <p:spPr>
            <a:xfrm>
              <a:off x="8918426" y="6314002"/>
              <a:ext cx="847273" cy="369332"/>
            </a:xfrm>
            <a:prstGeom prst="rect">
              <a:avLst/>
            </a:prstGeom>
            <a:noFill/>
          </p:spPr>
          <p:txBody>
            <a:bodyPr wrap="square">
              <a:spAutoFit/>
            </a:bodyPr>
            <a:lstStyle/>
            <a:p>
              <a:r>
                <a:rPr lang="en-US" b="1" dirty="0"/>
                <a:t> y</a:t>
              </a:r>
              <a:r>
                <a:rPr lang="en-US" b="1" baseline="-25000" dirty="0"/>
                <a:t>2 </a:t>
              </a:r>
              <a:r>
                <a:rPr lang="en-US" b="1" baseline="30000" dirty="0"/>
                <a:t> </a:t>
              </a:r>
              <a:r>
                <a:rPr lang="en-US" b="1" dirty="0"/>
                <a:t> = 0 </a:t>
              </a:r>
            </a:p>
          </p:txBody>
        </p:sp>
      </p:grpSp>
    </p:spTree>
    <p:extLst>
      <p:ext uri="{BB962C8B-B14F-4D97-AF65-F5344CB8AC3E}">
        <p14:creationId xmlns:p14="http://schemas.microsoft.com/office/powerpoint/2010/main" val="40577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3"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1289778" y="124302"/>
            <a:ext cx="8719438" cy="923330"/>
          </a:xfrm>
          <a:prstGeom prst="rect">
            <a:avLst/>
          </a:prstGeom>
          <a:noFill/>
        </p:spPr>
        <p:txBody>
          <a:bodyPr wrap="none" rtlCol="0">
            <a:spAutoFit/>
          </a:bodyPr>
          <a:lstStyle/>
          <a:p>
            <a:r>
              <a:rPr lang="en-US" sz="5400" b="1" dirty="0">
                <a:solidFill>
                  <a:srgbClr val="FF0000"/>
                </a:solidFill>
                <a:effectLst>
                  <a:outerShdw blurRad="38100" dist="38100" dir="2700000" algn="tl">
                    <a:srgbClr val="000000">
                      <a:alpha val="43137"/>
                    </a:srgbClr>
                  </a:outerShdw>
                </a:effectLst>
              </a:rPr>
              <a:t>Principal Component Analysis</a:t>
            </a:r>
          </a:p>
        </p:txBody>
      </p:sp>
      <p:sp>
        <p:nvSpPr>
          <p:cNvPr id="155" name="TextBox 154"/>
          <p:cNvSpPr txBox="1"/>
          <p:nvPr/>
        </p:nvSpPr>
        <p:spPr>
          <a:xfrm>
            <a:off x="2357327" y="916070"/>
            <a:ext cx="6742936" cy="707886"/>
          </a:xfrm>
          <a:prstGeom prst="rect">
            <a:avLst/>
          </a:prstGeom>
          <a:noFill/>
        </p:spPr>
        <p:txBody>
          <a:bodyPr wrap="none" rtlCol="0">
            <a:spAutoFit/>
          </a:bodyPr>
          <a:lstStyle/>
          <a:p>
            <a:r>
              <a:rPr lang="en-US" sz="4000" b="1" dirty="0">
                <a:solidFill>
                  <a:srgbClr val="FF0000"/>
                </a:solidFill>
                <a:effectLst>
                  <a:outerShdw blurRad="38100" dist="38100" dir="2700000" algn="tl">
                    <a:srgbClr val="000000">
                      <a:alpha val="43137"/>
                    </a:srgbClr>
                  </a:outerShdw>
                </a:effectLst>
              </a:rPr>
              <a:t>Reduce Dimensionality of Data</a:t>
            </a:r>
          </a:p>
        </p:txBody>
      </p:sp>
      <p:grpSp>
        <p:nvGrpSpPr>
          <p:cNvPr id="4" name="Group 3"/>
          <p:cNvGrpSpPr/>
          <p:nvPr/>
        </p:nvGrpSpPr>
        <p:grpSpPr>
          <a:xfrm>
            <a:off x="525152" y="5228767"/>
            <a:ext cx="11006279" cy="1545365"/>
            <a:chOff x="525152" y="5228767"/>
            <a:chExt cx="11006279" cy="1545365"/>
          </a:xfrm>
        </p:grpSpPr>
        <p:sp>
          <p:nvSpPr>
            <p:cNvPr id="176" name="TextBox 175"/>
            <p:cNvSpPr txBox="1"/>
            <p:nvPr/>
          </p:nvSpPr>
          <p:spPr>
            <a:xfrm>
              <a:off x="525152" y="5228767"/>
              <a:ext cx="10721910" cy="523220"/>
            </a:xfrm>
            <a:prstGeom prst="rect">
              <a:avLst/>
            </a:prstGeom>
            <a:noFill/>
          </p:spPr>
          <p:txBody>
            <a:bodyPr wrap="none" rtlCol="0">
              <a:spAutoFit/>
            </a:bodyPr>
            <a:lstStyle/>
            <a:p>
              <a:r>
                <a:rPr lang="en-US" sz="2800" dirty="0"/>
                <a:t>Threshold eigenvalues </a:t>
              </a:r>
              <a:r>
                <a:rPr lang="en-US" sz="2800" dirty="0">
                  <a:latin typeface="Symbol" panose="05050102010706020507" pitchFamily="18" charset="2"/>
                </a:rPr>
                <a:t>e</a:t>
              </a:r>
              <a:r>
                <a:rPr lang="en-US" sz="2800" dirty="0"/>
                <a:t> &amp; only keep the M </a:t>
              </a:r>
              <a:r>
                <a:rPr lang="en-US" sz="2800" dirty="0" err="1"/>
                <a:t>eigencomponents</a:t>
              </a:r>
              <a:r>
                <a:rPr lang="en-US" sz="2800" dirty="0"/>
                <a:t> </a:t>
              </a:r>
              <a:r>
                <a:rPr lang="en-US" sz="2800" dirty="0" err="1"/>
                <a:t>s.t.</a:t>
              </a:r>
              <a:r>
                <a:rPr lang="en-US" sz="2800" dirty="0"/>
                <a:t> |</a:t>
              </a:r>
              <a:r>
                <a:rPr lang="en-US" sz="2800" dirty="0">
                  <a:latin typeface="Symbol" panose="05050102010706020507" pitchFamily="18" charset="2"/>
                </a:rPr>
                <a:t>l</a:t>
              </a:r>
              <a:r>
                <a:rPr lang="en-US" sz="2800" baseline="-25000" dirty="0"/>
                <a:t>i</a:t>
              </a:r>
              <a:r>
                <a:rPr lang="en-US" sz="2800" dirty="0"/>
                <a:t> |&gt;</a:t>
              </a:r>
              <a:r>
                <a:rPr lang="en-US" sz="2800" dirty="0">
                  <a:latin typeface="Symbol" panose="05050102010706020507" pitchFamily="18" charset="2"/>
                </a:rPr>
                <a:t>e</a:t>
              </a:r>
              <a:r>
                <a:rPr lang="en-US" sz="2800" dirty="0"/>
                <a:t> </a:t>
              </a:r>
            </a:p>
          </p:txBody>
        </p:sp>
        <p:sp>
          <p:nvSpPr>
            <p:cNvPr id="177" name="TextBox 176"/>
            <p:cNvSpPr txBox="1"/>
            <p:nvPr/>
          </p:nvSpPr>
          <p:spPr>
            <a:xfrm>
              <a:off x="3784514" y="5710633"/>
              <a:ext cx="3573414"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x</a:t>
              </a:r>
              <a:r>
                <a:rPr lang="en-US" sz="3200" dirty="0">
                  <a:sym typeface="Wingdings" panose="05000000000000000000" pitchFamily="2" charset="2"/>
                </a:rPr>
                <a:t>= </a:t>
              </a:r>
              <a:r>
                <a:rPr lang="en-US" sz="3200" dirty="0">
                  <a:latin typeface="Symbol" panose="05050102010706020507" pitchFamily="18" charset="2"/>
                  <a:sym typeface="Wingdings" panose="05000000000000000000" pitchFamily="2" charset="2"/>
                </a:rPr>
                <a:t>S</a:t>
              </a:r>
              <a:r>
                <a:rPr lang="en-US" sz="3200" baseline="-25000" dirty="0">
                  <a:sym typeface="Wingdings" panose="05000000000000000000" pitchFamily="2" charset="2"/>
                </a:rPr>
                <a:t>i=1…M</a:t>
              </a:r>
              <a:r>
                <a:rPr lang="en-US" sz="3200" dirty="0">
                  <a:sym typeface="Wingdings" panose="05000000000000000000" pitchFamily="2" charset="2"/>
                </a:rPr>
                <a:t> </a:t>
              </a:r>
              <a:r>
                <a:rPr lang="en-US" sz="3200" dirty="0" err="1">
                  <a:solidFill>
                    <a:srgbClr val="FF0000"/>
                  </a:solidFill>
                  <a:sym typeface="Wingdings" panose="05000000000000000000" pitchFamily="2" charset="2"/>
                </a:rPr>
                <a:t>y</a:t>
              </a:r>
              <a:r>
                <a:rPr lang="en-US" sz="3200" baseline="-25000" dirty="0" err="1">
                  <a:solidFill>
                    <a:srgbClr val="FF0000"/>
                  </a:solidFill>
                  <a:sym typeface="Wingdings" panose="05000000000000000000" pitchFamily="2" charset="2"/>
                </a:rPr>
                <a:t>i</a:t>
              </a:r>
              <a:r>
                <a:rPr lang="en-US" sz="3200" dirty="0">
                  <a:sym typeface="Wingdings" panose="05000000000000000000" pitchFamily="2" charset="2"/>
                </a:rPr>
                <a:t> (</a:t>
              </a:r>
              <a:r>
                <a:rPr lang="en-US" sz="3200" b="1" dirty="0" err="1">
                  <a:solidFill>
                    <a:srgbClr val="FF0000"/>
                  </a:solidFill>
                  <a:sym typeface="Wingdings" panose="05000000000000000000" pitchFamily="2" charset="2"/>
                </a:rPr>
                <a:t>y</a:t>
              </a:r>
              <a:r>
                <a:rPr lang="en-US" sz="3200" baseline="-25000" dirty="0" err="1">
                  <a:solidFill>
                    <a:srgbClr val="FF0000"/>
                  </a:solidFill>
                  <a:sym typeface="Wingdings" panose="05000000000000000000" pitchFamily="2" charset="2"/>
                </a:rPr>
                <a:t>i</a:t>
              </a:r>
              <a:r>
                <a:rPr lang="en-US" sz="3200" dirty="0">
                  <a:solidFill>
                    <a:srgbClr val="FF0000"/>
                  </a:solidFill>
                  <a:sym typeface="Wingdings" panose="05000000000000000000" pitchFamily="2" charset="2"/>
                </a:rPr>
                <a:t> </a:t>
              </a:r>
              <a:r>
                <a:rPr lang="en-US" sz="3200" b="1" dirty="0">
                  <a:sym typeface="Wingdings" panose="05000000000000000000" pitchFamily="2" charset="2"/>
                </a:rPr>
                <a:t>,x</a:t>
              </a:r>
              <a:r>
                <a:rPr lang="en-US" sz="3200" dirty="0">
                  <a:sym typeface="Wingdings" panose="05000000000000000000" pitchFamily="2" charset="2"/>
                </a:rPr>
                <a:t>)/</a:t>
              </a:r>
              <a:r>
                <a:rPr lang="en-US" sz="3200" dirty="0">
                  <a:latin typeface="Symbol" panose="05050102010706020507" pitchFamily="18" charset="2"/>
                  <a:sym typeface="Wingdings" panose="05000000000000000000" pitchFamily="2" charset="2"/>
                </a:rPr>
                <a:t>l</a:t>
              </a:r>
              <a:r>
                <a:rPr lang="en-US" sz="3200" baseline="-25000" dirty="0">
                  <a:sym typeface="Wingdings" panose="05000000000000000000" pitchFamily="2" charset="2"/>
                </a:rPr>
                <a:t>i</a:t>
              </a:r>
              <a:r>
                <a:rPr lang="en-US" sz="3200" dirty="0">
                  <a:sym typeface="Wingdings" panose="05000000000000000000" pitchFamily="2" charset="2"/>
                </a:rPr>
                <a:t> </a:t>
              </a:r>
              <a:endParaRPr lang="en-US" sz="3200" dirty="0"/>
            </a:p>
          </p:txBody>
        </p:sp>
        <p:sp>
          <p:nvSpPr>
            <p:cNvPr id="38" name="TextBox 37"/>
            <p:cNvSpPr txBox="1"/>
            <p:nvPr/>
          </p:nvSpPr>
          <p:spPr>
            <a:xfrm>
              <a:off x="7732058" y="5916069"/>
              <a:ext cx="3799373" cy="369332"/>
            </a:xfrm>
            <a:prstGeom prst="rect">
              <a:avLst/>
            </a:prstGeom>
            <a:noFill/>
          </p:spPr>
          <p:txBody>
            <a:bodyPr wrap="none" rtlCol="0">
              <a:spAutoFit/>
            </a:bodyPr>
            <a:lstStyle/>
            <a:p>
              <a:r>
                <a:rPr lang="en-US" dirty="0"/>
                <a:t>Reduced number of components of m’</a:t>
              </a:r>
            </a:p>
          </p:txBody>
        </p:sp>
        <p:sp>
          <p:nvSpPr>
            <p:cNvPr id="180" name="TextBox 179"/>
            <p:cNvSpPr txBox="1"/>
            <p:nvPr/>
          </p:nvSpPr>
          <p:spPr>
            <a:xfrm>
              <a:off x="1289778" y="6404800"/>
              <a:ext cx="8276625" cy="369332"/>
            </a:xfrm>
            <a:prstGeom prst="rect">
              <a:avLst/>
            </a:prstGeom>
            <a:noFill/>
          </p:spPr>
          <p:txBody>
            <a:bodyPr wrap="none" rtlCol="0">
              <a:spAutoFit/>
            </a:bodyPr>
            <a:lstStyle/>
            <a:p>
              <a:r>
                <a:rPr lang="en-US" dirty="0"/>
                <a:t>Finite number of CG iterations only reconstructs most significant components of model</a:t>
              </a:r>
            </a:p>
          </p:txBody>
        </p:sp>
      </p:grpSp>
      <p:pic>
        <p:nvPicPr>
          <p:cNvPr id="2" name="Picture 1"/>
          <p:cNvPicPr>
            <a:picLocks noChangeAspect="1"/>
          </p:cNvPicPr>
          <p:nvPr/>
        </p:nvPicPr>
        <p:blipFill>
          <a:blip r:embed="rId2"/>
          <a:stretch>
            <a:fillRect/>
          </a:stretch>
        </p:blipFill>
        <p:spPr>
          <a:xfrm>
            <a:off x="525152" y="3881591"/>
            <a:ext cx="10860542" cy="3658084"/>
          </a:xfrm>
          <a:prstGeom prst="rect">
            <a:avLst/>
          </a:prstGeom>
        </p:spPr>
      </p:pic>
      <p:pic>
        <p:nvPicPr>
          <p:cNvPr id="3" name="Picture 2"/>
          <p:cNvPicPr>
            <a:picLocks noChangeAspect="1"/>
          </p:cNvPicPr>
          <p:nvPr/>
        </p:nvPicPr>
        <p:blipFill>
          <a:blip r:embed="rId3"/>
          <a:stretch>
            <a:fillRect/>
          </a:stretch>
        </p:blipFill>
        <p:spPr>
          <a:xfrm>
            <a:off x="906205" y="2638116"/>
            <a:ext cx="10625226" cy="1335165"/>
          </a:xfrm>
          <a:prstGeom prst="rect">
            <a:avLst/>
          </a:prstGeom>
        </p:spPr>
      </p:pic>
    </p:spTree>
    <p:extLst>
      <p:ext uri="{BB962C8B-B14F-4D97-AF65-F5344CB8AC3E}">
        <p14:creationId xmlns:p14="http://schemas.microsoft.com/office/powerpoint/2010/main" val="328246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1.11022E-16 L -0.00534 -0.52269 " pathEditMode="relative" rAng="0" ptsTypes="AA">
                                      <p:cBhvr>
                                        <p:cTn id="6" dur="2000" fill="hold"/>
                                        <p:tgtEl>
                                          <p:spTgt spid="4"/>
                                        </p:tgtEl>
                                        <p:attrNameLst>
                                          <p:attrName>ppt_x</p:attrName>
                                          <p:attrName>ppt_y</p:attrName>
                                        </p:attrNameLst>
                                      </p:cBhvr>
                                      <p:rCtr x="-273" y="-2613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951293" y="1863713"/>
            <a:ext cx="391325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10995767"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 </a:t>
            </a:r>
            <a:r>
              <a:rPr lang="en-US" sz="4400" dirty="0" err="1">
                <a:latin typeface="Times New Roman" panose="02020603050405020304" pitchFamily="18" charset="0"/>
                <a:cs typeface="Times New Roman" panose="02020603050405020304" pitchFamily="18" charset="0"/>
              </a:rPr>
              <a:t>Denoising</a:t>
            </a:r>
            <a:r>
              <a:rPr lang="en-US" sz="4400" dirty="0">
                <a:latin typeface="Times New Roman" panose="02020603050405020304" pitchFamily="18" charset="0"/>
                <a:cs typeface="Times New Roman" panose="02020603050405020304" pitchFamily="18" charset="0"/>
              </a:rPr>
              <a:t> Seismic Traces</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1489313" y="4311262"/>
            <a:ext cx="10389866"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05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EBCA5F6-187A-4CE5-A175-DEF0D9B6E838}"/>
              </a:ext>
            </a:extLst>
          </p:cNvPr>
          <p:cNvSpPr>
            <a:spLocks noGrp="1"/>
          </p:cNvSpPr>
          <p:nvPr>
            <p:ph idx="1"/>
          </p:nvPr>
        </p:nvSpPr>
        <p:spPr>
          <a:xfrm>
            <a:off x="8229600" y="2735943"/>
            <a:ext cx="3800701" cy="4812620"/>
          </a:xfrm>
        </p:spPr>
        <p:txBody>
          <a:bodyPr/>
          <a:lstStyle/>
          <a:p>
            <a:pPr marL="0" indent="0" algn="just">
              <a:buNone/>
            </a:pPr>
            <a:r>
              <a:rPr lang="pt-BR" dirty="0"/>
              <a:t>SVD </a:t>
            </a:r>
            <a:r>
              <a:rPr lang="pt-BR" dirty="0" err="1"/>
              <a:t>filtering</a:t>
            </a:r>
            <a:r>
              <a:rPr lang="pt-BR" dirty="0"/>
              <a:t> </a:t>
            </a:r>
            <a:r>
              <a:rPr lang="pt-BR" dirty="0" err="1"/>
              <a:t>applied</a:t>
            </a:r>
            <a:r>
              <a:rPr lang="pt-BR" dirty="0"/>
              <a:t> in </a:t>
            </a:r>
            <a:r>
              <a:rPr lang="pt-BR" dirty="0" err="1"/>
              <a:t>the</a:t>
            </a:r>
            <a:r>
              <a:rPr lang="pt-BR" dirty="0"/>
              <a:t> central trace (3rd)</a:t>
            </a:r>
          </a:p>
          <a:p>
            <a:pPr marL="0" indent="0" algn="just">
              <a:buNone/>
            </a:pPr>
            <a:endParaRPr lang="pt-BR" dirty="0"/>
          </a:p>
          <a:p>
            <a:pPr marL="0" indent="0" algn="just">
              <a:buNone/>
            </a:pPr>
            <a:r>
              <a:rPr lang="en-US" dirty="0"/>
              <a:t>Notice that the first trace in (b), which is associated with 1st singular value, retain most similarity with central trace</a:t>
            </a:r>
            <a:endParaRPr lang="pt-BR" dirty="0"/>
          </a:p>
        </p:txBody>
      </p:sp>
      <p:pic>
        <p:nvPicPr>
          <p:cNvPr id="5" name="Imagem 4">
            <a:extLst>
              <a:ext uri="{FF2B5EF4-FFF2-40B4-BE49-F238E27FC236}">
                <a16:creationId xmlns:a16="http://schemas.microsoft.com/office/drawing/2014/main" id="{3B100A75-ECD4-443F-B282-3BA4950CB812}"/>
              </a:ext>
            </a:extLst>
          </p:cNvPr>
          <p:cNvPicPr>
            <a:picLocks noChangeAspect="1"/>
          </p:cNvPicPr>
          <p:nvPr/>
        </p:nvPicPr>
        <p:blipFill rotWithShape="1">
          <a:blip r:embed="rId2"/>
          <a:srcRect l="3316"/>
          <a:stretch/>
        </p:blipFill>
        <p:spPr>
          <a:xfrm>
            <a:off x="161699" y="2735943"/>
            <a:ext cx="7980054" cy="4365399"/>
          </a:xfrm>
          <a:prstGeom prst="rect">
            <a:avLst/>
          </a:prstGeom>
        </p:spPr>
      </p:pic>
      <p:sp>
        <p:nvSpPr>
          <p:cNvPr id="6" name="CaixaDeTexto 5">
            <a:extLst>
              <a:ext uri="{FF2B5EF4-FFF2-40B4-BE49-F238E27FC236}">
                <a16:creationId xmlns:a16="http://schemas.microsoft.com/office/drawing/2014/main" id="{9F11B237-4D2C-49E0-B5EA-DAAD4A968508}"/>
              </a:ext>
            </a:extLst>
          </p:cNvPr>
          <p:cNvSpPr txBox="1"/>
          <p:nvPr/>
        </p:nvSpPr>
        <p:spPr>
          <a:xfrm>
            <a:off x="437471" y="2499858"/>
            <a:ext cx="564015" cy="461665"/>
          </a:xfrm>
          <a:prstGeom prst="rect">
            <a:avLst/>
          </a:prstGeom>
          <a:noFill/>
        </p:spPr>
        <p:txBody>
          <a:bodyPr wrap="square" rtlCol="0">
            <a:spAutoFit/>
          </a:bodyPr>
          <a:lstStyle/>
          <a:p>
            <a:r>
              <a:rPr lang="pt-BR" sz="2400" dirty="0"/>
              <a:t>(a)</a:t>
            </a:r>
          </a:p>
        </p:txBody>
      </p:sp>
      <p:sp>
        <p:nvSpPr>
          <p:cNvPr id="7" name="CaixaDeTexto 6">
            <a:extLst>
              <a:ext uri="{FF2B5EF4-FFF2-40B4-BE49-F238E27FC236}">
                <a16:creationId xmlns:a16="http://schemas.microsoft.com/office/drawing/2014/main" id="{88F4260D-ADF2-4E81-8000-08A244F55E9F}"/>
              </a:ext>
            </a:extLst>
          </p:cNvPr>
          <p:cNvSpPr txBox="1"/>
          <p:nvPr/>
        </p:nvSpPr>
        <p:spPr>
          <a:xfrm>
            <a:off x="3001433" y="2499858"/>
            <a:ext cx="564015" cy="461665"/>
          </a:xfrm>
          <a:prstGeom prst="rect">
            <a:avLst/>
          </a:prstGeom>
          <a:noFill/>
        </p:spPr>
        <p:txBody>
          <a:bodyPr wrap="square" rtlCol="0">
            <a:spAutoFit/>
          </a:bodyPr>
          <a:lstStyle/>
          <a:p>
            <a:r>
              <a:rPr lang="pt-BR" sz="2400" dirty="0"/>
              <a:t>(b)</a:t>
            </a:r>
          </a:p>
        </p:txBody>
      </p:sp>
      <p:sp>
        <p:nvSpPr>
          <p:cNvPr id="8" name="CaixaDeTexto 7">
            <a:extLst>
              <a:ext uri="{FF2B5EF4-FFF2-40B4-BE49-F238E27FC236}">
                <a16:creationId xmlns:a16="http://schemas.microsoft.com/office/drawing/2014/main" id="{A3E66823-EC3E-4A8F-85BA-A11CF061403D}"/>
              </a:ext>
            </a:extLst>
          </p:cNvPr>
          <p:cNvSpPr txBox="1"/>
          <p:nvPr/>
        </p:nvSpPr>
        <p:spPr>
          <a:xfrm>
            <a:off x="5623452" y="2499857"/>
            <a:ext cx="564015" cy="461665"/>
          </a:xfrm>
          <a:prstGeom prst="rect">
            <a:avLst/>
          </a:prstGeom>
          <a:noFill/>
        </p:spPr>
        <p:txBody>
          <a:bodyPr wrap="square" rtlCol="0">
            <a:spAutoFit/>
          </a:bodyPr>
          <a:lstStyle/>
          <a:p>
            <a:r>
              <a:rPr lang="pt-BR" sz="2400" dirty="0"/>
              <a:t>(c)</a:t>
            </a:r>
          </a:p>
        </p:txBody>
      </p:sp>
      <p:sp>
        <p:nvSpPr>
          <p:cNvPr id="9" name="CaixaDeTexto 8">
            <a:extLst>
              <a:ext uri="{FF2B5EF4-FFF2-40B4-BE49-F238E27FC236}">
                <a16:creationId xmlns:a16="http://schemas.microsoft.com/office/drawing/2014/main" id="{3C351517-A85E-4C45-926C-FCA546B6C09F}"/>
              </a:ext>
            </a:extLst>
          </p:cNvPr>
          <p:cNvSpPr txBox="1"/>
          <p:nvPr/>
        </p:nvSpPr>
        <p:spPr>
          <a:xfrm>
            <a:off x="552825" y="6860710"/>
            <a:ext cx="7588928" cy="923330"/>
          </a:xfrm>
          <a:prstGeom prst="rect">
            <a:avLst/>
          </a:prstGeom>
          <a:noFill/>
        </p:spPr>
        <p:txBody>
          <a:bodyPr wrap="square" rtlCol="0">
            <a:spAutoFit/>
          </a:bodyPr>
          <a:lstStyle/>
          <a:p>
            <a:pPr algn="just"/>
            <a:r>
              <a:rPr lang="en-US" dirty="0"/>
              <a:t>Fig1: SVD filtering. (a) 5 traces extracted from a given data, M = 5; (b) Traces obtain for 5 singular values; (c) The original trace is show in 1, the second trace is obtain by stacking the 5 traces in (b), and the residual its showing in 3</a:t>
            </a:r>
            <a:endParaRPr lang="pt-BR" dirty="0"/>
          </a:p>
        </p:txBody>
      </p:sp>
      <p:sp>
        <p:nvSpPr>
          <p:cNvPr id="10" name="Espaço Reservado para Número de Slide 9">
            <a:extLst>
              <a:ext uri="{FF2B5EF4-FFF2-40B4-BE49-F238E27FC236}">
                <a16:creationId xmlns:a16="http://schemas.microsoft.com/office/drawing/2014/main" id="{E89AE2B0-4736-4E31-97E8-093415C63D3F}"/>
              </a:ext>
            </a:extLst>
          </p:cNvPr>
          <p:cNvSpPr>
            <a:spLocks noGrp="1"/>
          </p:cNvSpPr>
          <p:nvPr>
            <p:ph type="sldNum" sz="quarter" idx="12"/>
          </p:nvPr>
        </p:nvSpPr>
        <p:spPr>
          <a:xfrm>
            <a:off x="8610600" y="7727950"/>
            <a:ext cx="2743200" cy="365125"/>
          </a:xfrm>
        </p:spPr>
        <p:txBody>
          <a:bodyPr/>
          <a:lstStyle/>
          <a:p>
            <a:fld id="{A13DAC8F-9539-4FC3-82B4-D9C18D29E771}" type="slidenum">
              <a:rPr lang="pt-BR" smtClean="0"/>
              <a:t>38</a:t>
            </a:fld>
            <a:endParaRPr lang="pt-BR"/>
          </a:p>
        </p:txBody>
      </p:sp>
      <p:sp>
        <p:nvSpPr>
          <p:cNvPr id="4" name="Rectangle 3"/>
          <p:cNvSpPr/>
          <p:nvPr/>
        </p:nvSpPr>
        <p:spPr>
          <a:xfrm>
            <a:off x="866274" y="3072064"/>
            <a:ext cx="1884947" cy="850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28189" y="446922"/>
            <a:ext cx="3666471" cy="1867106"/>
          </a:xfrm>
          <a:prstGeom prst="rect">
            <a:avLst/>
          </a:prstGeom>
        </p:spPr>
      </p:pic>
      <p:grpSp>
        <p:nvGrpSpPr>
          <p:cNvPr id="80" name="Group 79"/>
          <p:cNvGrpSpPr/>
          <p:nvPr/>
        </p:nvGrpSpPr>
        <p:grpSpPr>
          <a:xfrm>
            <a:off x="5487837" y="63654"/>
            <a:ext cx="1868564" cy="1075535"/>
            <a:chOff x="5487837" y="63654"/>
            <a:chExt cx="1868564" cy="1075535"/>
          </a:xfrm>
        </p:grpSpPr>
        <p:cxnSp>
          <p:nvCxnSpPr>
            <p:cNvPr id="23" name="Straight Arrow Connector 22"/>
            <p:cNvCxnSpPr/>
            <p:nvPr/>
          </p:nvCxnSpPr>
          <p:spPr>
            <a:xfrm>
              <a:off x="5487837" y="957707"/>
              <a:ext cx="5621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107480" y="63654"/>
              <a:ext cx="1248921" cy="1075535"/>
              <a:chOff x="6107480" y="63654"/>
              <a:chExt cx="1248921" cy="1075535"/>
            </a:xfrm>
          </p:grpSpPr>
          <p:sp>
            <p:nvSpPr>
              <p:cNvPr id="44" name="TextBox 43"/>
              <p:cNvSpPr txBox="1"/>
              <p:nvPr/>
            </p:nvSpPr>
            <p:spPr>
              <a:xfrm>
                <a:off x="6107480" y="769857"/>
                <a:ext cx="1207382"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X</a:t>
                </a:r>
                <a:r>
                  <a:rPr lang="en-US" b="1" baseline="30000" dirty="0" err="1">
                    <a:latin typeface="Times New Roman" panose="02020603050405020304" pitchFamily="18" charset="0"/>
                    <a:cs typeface="Times New Roman" panose="02020603050405020304" pitchFamily="18" charset="0"/>
                  </a:rPr>
                  <a:t>T</a:t>
                </a:r>
                <a:r>
                  <a:rPr lang="en-US" b="1" dirty="0" err="1">
                    <a:latin typeface="Times New Roman" panose="02020603050405020304" pitchFamily="18" charset="0"/>
                    <a:cs typeface="Times New Roman" panose="02020603050405020304" pitchFamily="18" charset="0"/>
                  </a:rPr>
                  <a:t>Xx</a:t>
                </a:r>
                <a:r>
                  <a:rPr lang="en-US" baseline="-25000" dirty="0" err="1"/>
                  <a:t>i</a:t>
                </a:r>
                <a:r>
                  <a:rPr lang="en-US" dirty="0"/>
                  <a:t>=</a:t>
                </a:r>
                <a:r>
                  <a:rPr lang="en-US" dirty="0" err="1">
                    <a:latin typeface="Symbol" panose="05050102010706020507" pitchFamily="18" charset="2"/>
                  </a:rPr>
                  <a:t>l</a:t>
                </a:r>
                <a:r>
                  <a:rPr lang="en-US" baseline="-25000" dirty="0" err="1">
                    <a:latin typeface="Symbol" panose="05050102010706020507" pitchFamily="18" charset="2"/>
                  </a:rPr>
                  <a:t>i</a:t>
                </a:r>
                <a:r>
                  <a:rPr lang="en-US" b="1" dirty="0" err="1">
                    <a:latin typeface="Times New Roman" panose="02020603050405020304" pitchFamily="18" charset="0"/>
                    <a:cs typeface="Times New Roman" panose="02020603050405020304" pitchFamily="18" charset="0"/>
                  </a:rPr>
                  <a:t>x</a:t>
                </a:r>
                <a:r>
                  <a:rPr lang="en-US" baseline="-25000" dirty="0" err="1"/>
                  <a:t>i</a:t>
                </a:r>
                <a:endParaRPr lang="en-US" dirty="0"/>
              </a:p>
            </p:txBody>
          </p:sp>
          <p:sp>
            <p:nvSpPr>
              <p:cNvPr id="50" name="TextBox 49"/>
              <p:cNvSpPr txBox="1"/>
              <p:nvPr/>
            </p:nvSpPr>
            <p:spPr>
              <a:xfrm>
                <a:off x="6253920" y="63654"/>
                <a:ext cx="1102481" cy="584775"/>
              </a:xfrm>
              <a:prstGeom prst="rect">
                <a:avLst/>
              </a:prstGeom>
              <a:noFill/>
            </p:spPr>
            <p:txBody>
              <a:bodyPr wrap="none" rtlCol="0">
                <a:spAutoFit/>
              </a:bodyPr>
              <a:lstStyle/>
              <a:p>
                <a:pPr algn="ctr"/>
                <a:r>
                  <a:rPr lang="en-US" sz="1600" dirty="0"/>
                  <a:t>Covariance</a:t>
                </a:r>
              </a:p>
              <a:p>
                <a:pPr algn="ctr"/>
                <a:r>
                  <a:rPr lang="en-US" sz="1600" dirty="0"/>
                  <a:t>matrix</a:t>
                </a:r>
              </a:p>
            </p:txBody>
          </p:sp>
          <p:cxnSp>
            <p:nvCxnSpPr>
              <p:cNvPr id="52" name="Straight Arrow Connector 51"/>
              <p:cNvCxnSpPr/>
              <p:nvPr/>
            </p:nvCxnSpPr>
            <p:spPr>
              <a:xfrm flipH="1">
                <a:off x="6431118" y="551900"/>
                <a:ext cx="182357" cy="290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7360212" y="41766"/>
            <a:ext cx="2039195" cy="1243190"/>
            <a:chOff x="7360212" y="41766"/>
            <a:chExt cx="2039195" cy="1243190"/>
          </a:xfrm>
        </p:grpSpPr>
        <p:grpSp>
          <p:nvGrpSpPr>
            <p:cNvPr id="47" name="Group 46"/>
            <p:cNvGrpSpPr/>
            <p:nvPr/>
          </p:nvGrpSpPr>
          <p:grpSpPr>
            <a:xfrm>
              <a:off x="7360212" y="525319"/>
              <a:ext cx="2039195" cy="759637"/>
              <a:chOff x="7445278" y="524915"/>
              <a:chExt cx="2039195" cy="759637"/>
            </a:xfrm>
          </p:grpSpPr>
          <p:grpSp>
            <p:nvGrpSpPr>
              <p:cNvPr id="38" name="Group 37"/>
              <p:cNvGrpSpPr/>
              <p:nvPr/>
            </p:nvGrpSpPr>
            <p:grpSpPr>
              <a:xfrm>
                <a:off x="7682102" y="524915"/>
                <a:ext cx="1802371" cy="759637"/>
                <a:chOff x="7347204" y="578873"/>
                <a:chExt cx="1802371" cy="759637"/>
              </a:xfrm>
            </p:grpSpPr>
            <p:sp>
              <p:nvSpPr>
                <p:cNvPr id="24" name="TextBox 23"/>
                <p:cNvSpPr txBox="1"/>
                <p:nvPr/>
              </p:nvSpPr>
              <p:spPr>
                <a:xfrm>
                  <a:off x="7347204" y="578873"/>
                  <a:ext cx="168507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x</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256</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414805" y="969178"/>
                  <a:ext cx="1734770" cy="369332"/>
                </a:xfrm>
                <a:prstGeom prst="rect">
                  <a:avLst/>
                </a:prstGeom>
                <a:noFill/>
              </p:spPr>
              <p:txBody>
                <a:bodyPr wrap="none" rtlCol="0">
                  <a:spAutoFit/>
                </a:bodyPr>
                <a:lstStyle/>
                <a:p>
                  <a:r>
                    <a:rPr lang="en-US" dirty="0">
                      <a:latin typeface="Symbol" panose="05050102010706020507" pitchFamily="18" charset="2"/>
                    </a:rPr>
                    <a:t>l</a:t>
                  </a:r>
                  <a:r>
                    <a:rPr lang="en-US" baseline="-25000" dirty="0">
                      <a:latin typeface="Symbol" panose="05050102010706020507" pitchFamily="18" charset="2"/>
                    </a:rPr>
                    <a:t>1</a:t>
                  </a:r>
                  <a:r>
                    <a:rPr lang="en-US" dirty="0">
                      <a:latin typeface="Symbol" panose="05050102010706020507" pitchFamily="18" charset="2"/>
                    </a:rPr>
                    <a:t>, l</a:t>
                  </a:r>
                  <a:r>
                    <a:rPr lang="en-US" baseline="-25000" dirty="0">
                      <a:latin typeface="Symbol" panose="05050102010706020507" pitchFamily="18" charset="2"/>
                    </a:rPr>
                    <a:t>2</a:t>
                  </a:r>
                  <a:r>
                    <a:rPr lang="en-US" dirty="0">
                      <a:latin typeface="Symbol" panose="05050102010706020507" pitchFamily="18" charset="2"/>
                    </a:rPr>
                    <a:t> , l</a:t>
                  </a:r>
                  <a:r>
                    <a:rPr lang="en-US" baseline="-25000" dirty="0">
                      <a:latin typeface="Symbol" panose="05050102010706020507" pitchFamily="18" charset="2"/>
                    </a:rPr>
                    <a:t>3</a:t>
                  </a:r>
                  <a:r>
                    <a:rPr lang="en-US" dirty="0">
                      <a:latin typeface="Symbol" panose="05050102010706020507" pitchFamily="18" charset="2"/>
                    </a:rPr>
                    <a:t>,.., l</a:t>
                  </a:r>
                  <a:r>
                    <a:rPr lang="en-US" baseline="-25000" dirty="0"/>
                    <a:t>256</a:t>
                  </a:r>
                  <a:endParaRPr lang="en-US" dirty="0"/>
                </a:p>
              </p:txBody>
            </p:sp>
          </p:grpSp>
          <p:cxnSp>
            <p:nvCxnSpPr>
              <p:cNvPr id="45" name="Straight Arrow Connector 44"/>
              <p:cNvCxnSpPr/>
              <p:nvPr/>
            </p:nvCxnSpPr>
            <p:spPr>
              <a:xfrm>
                <a:off x="7445278" y="961926"/>
                <a:ext cx="2522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7759644" y="41766"/>
              <a:ext cx="1239635" cy="584775"/>
            </a:xfrm>
            <a:prstGeom prst="rect">
              <a:avLst/>
            </a:prstGeom>
            <a:noFill/>
          </p:spPr>
          <p:txBody>
            <a:bodyPr wrap="none" rtlCol="0">
              <a:spAutoFit/>
            </a:bodyPr>
            <a:lstStyle/>
            <a:p>
              <a:pPr algn="ctr"/>
              <a:r>
                <a:rPr lang="en-US" sz="1600" dirty="0"/>
                <a:t>Eigenvectors</a:t>
              </a:r>
            </a:p>
            <a:p>
              <a:pPr algn="ctr"/>
              <a:r>
                <a:rPr lang="en-US" sz="1600" dirty="0"/>
                <a:t>eigenvalues</a:t>
              </a:r>
            </a:p>
          </p:txBody>
        </p:sp>
      </p:grpSp>
      <p:grpSp>
        <p:nvGrpSpPr>
          <p:cNvPr id="64" name="Group 63"/>
          <p:cNvGrpSpPr/>
          <p:nvPr/>
        </p:nvGrpSpPr>
        <p:grpSpPr>
          <a:xfrm>
            <a:off x="9335504" y="75549"/>
            <a:ext cx="2027914" cy="1024741"/>
            <a:chOff x="9335504" y="75549"/>
            <a:chExt cx="2027914" cy="1024741"/>
          </a:xfrm>
        </p:grpSpPr>
        <p:grpSp>
          <p:nvGrpSpPr>
            <p:cNvPr id="49" name="Group 48"/>
            <p:cNvGrpSpPr/>
            <p:nvPr/>
          </p:nvGrpSpPr>
          <p:grpSpPr>
            <a:xfrm>
              <a:off x="9335504" y="730958"/>
              <a:ext cx="2027914" cy="369332"/>
              <a:chOff x="9335504" y="730958"/>
              <a:chExt cx="2027914" cy="369332"/>
            </a:xfrm>
          </p:grpSpPr>
          <p:sp>
            <p:nvSpPr>
              <p:cNvPr id="21" name="TextBox 20"/>
              <p:cNvSpPr txBox="1"/>
              <p:nvPr/>
            </p:nvSpPr>
            <p:spPr>
              <a:xfrm>
                <a:off x="9703989" y="730958"/>
                <a:ext cx="165942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x</a:t>
                </a:r>
                <a:r>
                  <a:rPr lang="en-US" b="1" dirty="0"/>
                  <a:t> </a:t>
                </a:r>
                <a:r>
                  <a:rPr lang="en-US" dirty="0"/>
                  <a:t>~ </a:t>
                </a:r>
                <a:r>
                  <a:rPr lang="en-US" dirty="0">
                    <a:latin typeface="Symbol" panose="05050102010706020507" pitchFamily="18" charset="2"/>
                  </a:rPr>
                  <a:t>S</a:t>
                </a:r>
                <a:r>
                  <a:rPr lang="en-US" baseline="-25000" dirty="0"/>
                  <a:t>i=1:5</a:t>
                </a:r>
                <a:r>
                  <a:rPr lang="en-US" dirty="0"/>
                  <a:t> (</a:t>
                </a:r>
                <a:r>
                  <a:rPr lang="en-US" b="1" dirty="0" err="1">
                    <a:latin typeface="Times New Roman" panose="02020603050405020304" pitchFamily="18" charset="0"/>
                    <a:cs typeface="Times New Roman" panose="02020603050405020304" pitchFamily="18" charset="0"/>
                  </a:rPr>
                  <a:t>x,x</a:t>
                </a:r>
                <a:r>
                  <a:rPr lang="en-US"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cxnSp>
            <p:nvCxnSpPr>
              <p:cNvPr id="48" name="Straight Arrow Connector 47"/>
              <p:cNvCxnSpPr/>
              <p:nvPr/>
            </p:nvCxnSpPr>
            <p:spPr>
              <a:xfrm>
                <a:off x="9335504" y="924170"/>
                <a:ext cx="2522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9691543" y="75549"/>
              <a:ext cx="1384931" cy="584775"/>
            </a:xfrm>
            <a:prstGeom prst="rect">
              <a:avLst/>
            </a:prstGeom>
            <a:noFill/>
          </p:spPr>
          <p:txBody>
            <a:bodyPr wrap="none" rtlCol="0">
              <a:spAutoFit/>
            </a:bodyPr>
            <a:lstStyle/>
            <a:p>
              <a:pPr algn="ctr"/>
              <a:r>
                <a:rPr lang="en-US" sz="1600" dirty="0"/>
                <a:t>Truncated </a:t>
              </a:r>
            </a:p>
            <a:p>
              <a:pPr algn="ctr"/>
              <a:r>
                <a:rPr lang="en-US" sz="1600" dirty="0"/>
                <a:t>weighted sum</a:t>
              </a:r>
            </a:p>
          </p:txBody>
        </p:sp>
      </p:grpSp>
      <p:grpSp>
        <p:nvGrpSpPr>
          <p:cNvPr id="71" name="Group 70"/>
          <p:cNvGrpSpPr/>
          <p:nvPr/>
        </p:nvGrpSpPr>
        <p:grpSpPr>
          <a:xfrm>
            <a:off x="683395" y="338725"/>
            <a:ext cx="1888148" cy="953613"/>
            <a:chOff x="695925" y="207852"/>
            <a:chExt cx="1888148" cy="953613"/>
          </a:xfrm>
        </p:grpSpPr>
        <p:pic>
          <p:nvPicPr>
            <p:cNvPr id="13" name="Picture 12"/>
            <p:cNvPicPr>
              <a:picLocks noChangeAspect="1"/>
            </p:cNvPicPr>
            <p:nvPr/>
          </p:nvPicPr>
          <p:blipFill>
            <a:blip r:embed="rId4"/>
            <a:stretch>
              <a:fillRect/>
            </a:stretch>
          </p:blipFill>
          <p:spPr>
            <a:xfrm>
              <a:off x="1121525" y="207853"/>
              <a:ext cx="1462548" cy="953612"/>
            </a:xfrm>
            <a:prstGeom prst="rect">
              <a:avLst/>
            </a:prstGeom>
          </p:spPr>
        </p:pic>
        <p:pic>
          <p:nvPicPr>
            <p:cNvPr id="65" name="Picture 64"/>
            <p:cNvPicPr>
              <a:picLocks noChangeAspect="1"/>
            </p:cNvPicPr>
            <p:nvPr/>
          </p:nvPicPr>
          <p:blipFill>
            <a:blip r:embed="rId5"/>
            <a:stretch>
              <a:fillRect/>
            </a:stretch>
          </p:blipFill>
          <p:spPr>
            <a:xfrm>
              <a:off x="695925" y="207852"/>
              <a:ext cx="427614" cy="484476"/>
            </a:xfrm>
            <a:prstGeom prst="rect">
              <a:avLst/>
            </a:prstGeom>
          </p:spPr>
        </p:pic>
      </p:grpSp>
      <p:pic>
        <p:nvPicPr>
          <p:cNvPr id="66" name="Picture 65"/>
          <p:cNvPicPr>
            <a:picLocks noChangeAspect="1"/>
          </p:cNvPicPr>
          <p:nvPr/>
        </p:nvPicPr>
        <p:blipFill>
          <a:blip r:embed="rId6"/>
          <a:stretch>
            <a:fillRect/>
          </a:stretch>
        </p:blipFill>
        <p:spPr>
          <a:xfrm>
            <a:off x="2582503" y="349672"/>
            <a:ext cx="442404" cy="477509"/>
          </a:xfrm>
          <a:prstGeom prst="rect">
            <a:avLst/>
          </a:prstGeom>
        </p:spPr>
      </p:pic>
      <p:sp>
        <p:nvSpPr>
          <p:cNvPr id="67" name="Rectangle 66"/>
          <p:cNvSpPr/>
          <p:nvPr/>
        </p:nvSpPr>
        <p:spPr>
          <a:xfrm>
            <a:off x="720315" y="832213"/>
            <a:ext cx="2065347" cy="46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1829641" y="676883"/>
            <a:ext cx="6738" cy="5368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7"/>
          <a:stretch>
            <a:fillRect/>
          </a:stretch>
        </p:blipFill>
        <p:spPr>
          <a:xfrm>
            <a:off x="1605318" y="337675"/>
            <a:ext cx="461855" cy="484474"/>
          </a:xfrm>
          <a:prstGeom prst="rect">
            <a:avLst/>
          </a:prstGeom>
        </p:spPr>
      </p:pic>
      <p:grpSp>
        <p:nvGrpSpPr>
          <p:cNvPr id="76" name="Group 75"/>
          <p:cNvGrpSpPr/>
          <p:nvPr/>
        </p:nvGrpSpPr>
        <p:grpSpPr>
          <a:xfrm>
            <a:off x="2545567" y="-7280"/>
            <a:ext cx="696024" cy="356952"/>
            <a:chOff x="2545567" y="-7280"/>
            <a:chExt cx="696024" cy="356952"/>
          </a:xfrm>
        </p:grpSpPr>
        <p:cxnSp>
          <p:nvCxnSpPr>
            <p:cNvPr id="73" name="Straight Arrow Connector 72"/>
            <p:cNvCxnSpPr>
              <a:stCxn id="39" idx="0"/>
              <a:endCxn id="66" idx="0"/>
            </p:cNvCxnSpPr>
            <p:nvPr/>
          </p:nvCxnSpPr>
          <p:spPr>
            <a:xfrm flipH="1">
              <a:off x="2803705" y="-7280"/>
              <a:ext cx="89874" cy="356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45567" y="-7280"/>
              <a:ext cx="696024" cy="230832"/>
            </a:xfrm>
            <a:prstGeom prst="rect">
              <a:avLst/>
            </a:prstGeom>
            <a:solidFill>
              <a:schemeClr val="bg1"/>
            </a:solidFill>
          </p:spPr>
          <p:txBody>
            <a:bodyPr wrap="none" rtlCol="0">
              <a:spAutoFit/>
            </a:bodyPr>
            <a:lstStyle/>
            <a:p>
              <a:r>
                <a:rPr lang="en-US" sz="900" dirty="0"/>
                <a:t>16x16=256</a:t>
              </a:r>
            </a:p>
          </p:txBody>
        </p:sp>
      </p:grpSp>
      <p:grpSp>
        <p:nvGrpSpPr>
          <p:cNvPr id="79" name="Group 78"/>
          <p:cNvGrpSpPr/>
          <p:nvPr/>
        </p:nvGrpSpPr>
        <p:grpSpPr>
          <a:xfrm>
            <a:off x="3284359" y="44263"/>
            <a:ext cx="2484566" cy="1414082"/>
            <a:chOff x="3284359" y="44263"/>
            <a:chExt cx="2484566" cy="1414082"/>
          </a:xfrm>
        </p:grpSpPr>
        <p:grpSp>
          <p:nvGrpSpPr>
            <p:cNvPr id="43" name="Group 42"/>
            <p:cNvGrpSpPr/>
            <p:nvPr/>
          </p:nvGrpSpPr>
          <p:grpSpPr>
            <a:xfrm>
              <a:off x="3636752" y="44263"/>
              <a:ext cx="2132173" cy="1414082"/>
              <a:chOff x="3803900" y="33164"/>
              <a:chExt cx="2132173" cy="1414082"/>
            </a:xfrm>
          </p:grpSpPr>
          <p:grpSp>
            <p:nvGrpSpPr>
              <p:cNvPr id="37" name="Group 36"/>
              <p:cNvGrpSpPr/>
              <p:nvPr/>
            </p:nvGrpSpPr>
            <p:grpSpPr>
              <a:xfrm>
                <a:off x="3803900" y="33164"/>
                <a:ext cx="1928909" cy="1414082"/>
                <a:chOff x="4248042" y="65168"/>
                <a:chExt cx="1928909" cy="1414082"/>
              </a:xfrm>
            </p:grpSpPr>
            <p:grpSp>
              <p:nvGrpSpPr>
                <p:cNvPr id="29" name="Group 28"/>
                <p:cNvGrpSpPr/>
                <p:nvPr/>
              </p:nvGrpSpPr>
              <p:grpSpPr>
                <a:xfrm>
                  <a:off x="4248042" y="65168"/>
                  <a:ext cx="1928909" cy="1414082"/>
                  <a:chOff x="4248042" y="65168"/>
                  <a:chExt cx="1928909" cy="1414082"/>
                </a:xfrm>
              </p:grpSpPr>
              <p:grpSp>
                <p:nvGrpSpPr>
                  <p:cNvPr id="19" name="Group 18"/>
                  <p:cNvGrpSpPr/>
                  <p:nvPr/>
                </p:nvGrpSpPr>
                <p:grpSpPr>
                  <a:xfrm>
                    <a:off x="4248042" y="370577"/>
                    <a:ext cx="1928909" cy="1108673"/>
                    <a:chOff x="4613277" y="708486"/>
                    <a:chExt cx="1928909" cy="1108673"/>
                  </a:xfrm>
                </p:grpSpPr>
                <p:pic>
                  <p:nvPicPr>
                    <p:cNvPr id="16" name="Picture 15"/>
                    <p:cNvPicPr>
                      <a:picLocks noChangeAspect="1"/>
                    </p:cNvPicPr>
                    <p:nvPr/>
                  </p:nvPicPr>
                  <p:blipFill>
                    <a:blip r:embed="rId8"/>
                    <a:stretch>
                      <a:fillRect/>
                    </a:stretch>
                  </p:blipFill>
                  <p:spPr>
                    <a:xfrm>
                      <a:off x="4704717" y="809515"/>
                      <a:ext cx="1837469" cy="1007644"/>
                    </a:xfrm>
                    <a:prstGeom prst="rect">
                      <a:avLst/>
                    </a:prstGeom>
                  </p:spPr>
                </p:pic>
                <p:sp>
                  <p:nvSpPr>
                    <p:cNvPr id="17" name="Rectangle 16"/>
                    <p:cNvSpPr/>
                    <p:nvPr/>
                  </p:nvSpPr>
                  <p:spPr>
                    <a:xfrm>
                      <a:off x="4613277" y="1304130"/>
                      <a:ext cx="182880" cy="18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3541" y="708486"/>
                      <a:ext cx="182880" cy="18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593932" y="65168"/>
                    <a:ext cx="834203" cy="369332"/>
                  </a:xfrm>
                  <a:prstGeom prst="rect">
                    <a:avLst/>
                  </a:prstGeom>
                  <a:noFill/>
                </p:spPr>
                <p:txBody>
                  <a:bodyPr wrap="none" rtlCol="0">
                    <a:spAutoFit/>
                  </a:bodyPr>
                  <a:lstStyle/>
                  <a:p>
                    <a:r>
                      <a:rPr lang="en-US" dirty="0"/>
                      <a:t>5 faces</a:t>
                    </a:r>
                  </a:p>
                </p:txBody>
              </p:sp>
              <p:sp>
                <p:nvSpPr>
                  <p:cNvPr id="28" name="Rectangle 27"/>
                  <p:cNvSpPr/>
                  <p:nvPr/>
                </p:nvSpPr>
                <p:spPr>
                  <a:xfrm>
                    <a:off x="5905459" y="681229"/>
                    <a:ext cx="102149" cy="109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828132" y="601963"/>
                    <a:ext cx="256802" cy="261610"/>
                  </a:xfrm>
                  <a:prstGeom prst="rect">
                    <a:avLst/>
                  </a:prstGeom>
                  <a:noFill/>
                </p:spPr>
                <p:txBody>
                  <a:bodyPr wrap="none" rtlCol="0">
                    <a:spAutoFit/>
                  </a:bodyPr>
                  <a:lstStyle/>
                  <a:p>
                    <a:r>
                      <a:rPr lang="en-US" sz="1100" dirty="0"/>
                      <a:t>5</a:t>
                    </a:r>
                  </a:p>
                </p:txBody>
              </p:sp>
            </p:grpSp>
            <p:cxnSp>
              <p:nvCxnSpPr>
                <p:cNvPr id="31" name="Straight Arrow Connector 30"/>
                <p:cNvCxnSpPr>
                  <a:stCxn id="26" idx="2"/>
                </p:cNvCxnSpPr>
                <p:nvPr/>
              </p:nvCxnSpPr>
              <p:spPr>
                <a:xfrm flipH="1">
                  <a:off x="4910328" y="434500"/>
                  <a:ext cx="100706" cy="196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p:cNvCxnSpPr>
                <p:nvPr/>
              </p:nvCxnSpPr>
              <p:spPr>
                <a:xfrm>
                  <a:off x="5011034" y="434500"/>
                  <a:ext cx="725081" cy="25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2"/>
                </p:cNvCxnSpPr>
                <p:nvPr/>
              </p:nvCxnSpPr>
              <p:spPr>
                <a:xfrm>
                  <a:off x="5011034" y="434500"/>
                  <a:ext cx="58907" cy="223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a:off x="5732809" y="663008"/>
                <a:ext cx="0" cy="64112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97519" y="854204"/>
                <a:ext cx="338554" cy="215444"/>
              </a:xfrm>
              <a:prstGeom prst="rect">
                <a:avLst/>
              </a:prstGeom>
              <a:solidFill>
                <a:schemeClr val="bg1"/>
              </a:solidFill>
            </p:spPr>
            <p:txBody>
              <a:bodyPr wrap="none" rtlCol="0">
                <a:spAutoFit/>
              </a:bodyPr>
              <a:lstStyle/>
              <a:p>
                <a:r>
                  <a:rPr lang="en-US" sz="800" dirty="0"/>
                  <a:t>256</a:t>
                </a:r>
              </a:p>
            </p:txBody>
          </p:sp>
        </p:grpSp>
        <p:cxnSp>
          <p:nvCxnSpPr>
            <p:cNvPr id="78" name="Straight Arrow Connector 77"/>
            <p:cNvCxnSpPr/>
            <p:nvPr/>
          </p:nvCxnSpPr>
          <p:spPr>
            <a:xfrm>
              <a:off x="3284359" y="1000180"/>
              <a:ext cx="5621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363851" y="1642820"/>
            <a:ext cx="2272901" cy="671208"/>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122549" y="581058"/>
            <a:ext cx="1307822" cy="80853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118700" y="816411"/>
            <a:ext cx="1307822" cy="39733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684126" y="639994"/>
            <a:ext cx="1650185" cy="652344"/>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9730902" y="773612"/>
            <a:ext cx="1650185" cy="330433"/>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362663" y="3062540"/>
            <a:ext cx="365530" cy="906684"/>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728192" y="3062540"/>
            <a:ext cx="365530" cy="906684"/>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093721" y="3062540"/>
            <a:ext cx="365530" cy="906684"/>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459250" y="3062540"/>
            <a:ext cx="365530" cy="906684"/>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824779" y="3062540"/>
            <a:ext cx="365530" cy="906684"/>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924715" y="3086573"/>
            <a:ext cx="688760" cy="882651"/>
          </a:xfrm>
          <a:prstGeom prst="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161002" y="2001959"/>
            <a:ext cx="1436034" cy="748678"/>
            <a:chOff x="6107480" y="2120266"/>
            <a:chExt cx="1436034" cy="748678"/>
          </a:xfrm>
        </p:grpSpPr>
        <p:sp>
          <p:nvSpPr>
            <p:cNvPr id="93" name="TextBox 92"/>
            <p:cNvSpPr txBox="1"/>
            <p:nvPr/>
          </p:nvSpPr>
          <p:spPr>
            <a:xfrm>
              <a:off x="6107480" y="2120266"/>
              <a:ext cx="1436034" cy="369332"/>
            </a:xfrm>
            <a:prstGeom prst="rect">
              <a:avLst/>
            </a:prstGeom>
            <a:noFill/>
          </p:spPr>
          <p:txBody>
            <a:bodyPr wrap="none" rtlCol="0">
              <a:spAutoFit/>
            </a:bodyPr>
            <a:lstStyle/>
            <a:p>
              <a:r>
                <a:rPr lang="en-US" dirty="0"/>
                <a:t>Stacked trace</a:t>
              </a:r>
            </a:p>
          </p:txBody>
        </p:sp>
        <p:cxnSp>
          <p:nvCxnSpPr>
            <p:cNvPr id="95" name="Straight Arrow Connector 94"/>
            <p:cNvCxnSpPr>
              <a:stCxn id="93" idx="2"/>
            </p:cNvCxnSpPr>
            <p:nvPr/>
          </p:nvCxnSpPr>
          <p:spPr>
            <a:xfrm flipH="1">
              <a:off x="6772611" y="2489598"/>
              <a:ext cx="52886" cy="379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498825" y="1604085"/>
            <a:ext cx="2447914" cy="1236491"/>
            <a:chOff x="6107480" y="2120266"/>
            <a:chExt cx="2447914" cy="1035752"/>
          </a:xfrm>
        </p:grpSpPr>
        <p:sp>
          <p:nvSpPr>
            <p:cNvPr id="98" name="TextBox 97"/>
            <p:cNvSpPr txBox="1"/>
            <p:nvPr/>
          </p:nvSpPr>
          <p:spPr>
            <a:xfrm>
              <a:off x="6107480" y="2120266"/>
              <a:ext cx="2447914" cy="309373"/>
            </a:xfrm>
            <a:prstGeom prst="rect">
              <a:avLst/>
            </a:prstGeom>
            <a:noFill/>
          </p:spPr>
          <p:txBody>
            <a:bodyPr wrap="none" rtlCol="0">
              <a:spAutoFit/>
            </a:bodyPr>
            <a:lstStyle/>
            <a:p>
              <a:r>
                <a:rPr lang="en-US" dirty="0"/>
                <a:t>Sum of 5 singular values</a:t>
              </a:r>
            </a:p>
          </p:txBody>
        </p:sp>
        <p:cxnSp>
          <p:nvCxnSpPr>
            <p:cNvPr id="99" name="Straight Arrow Connector 98"/>
            <p:cNvCxnSpPr>
              <a:stCxn id="98" idx="2"/>
            </p:cNvCxnSpPr>
            <p:nvPr/>
          </p:nvCxnSpPr>
          <p:spPr>
            <a:xfrm>
              <a:off x="7331437" y="2429639"/>
              <a:ext cx="438220" cy="726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788971" y="3934558"/>
            <a:ext cx="6464236" cy="3030785"/>
            <a:chOff x="788971" y="3934558"/>
            <a:chExt cx="6464236" cy="3030785"/>
          </a:xfrm>
        </p:grpSpPr>
        <p:sp>
          <p:nvSpPr>
            <p:cNvPr id="101" name="Rectangle 100"/>
            <p:cNvSpPr/>
            <p:nvPr/>
          </p:nvSpPr>
          <p:spPr>
            <a:xfrm>
              <a:off x="788971" y="3934558"/>
              <a:ext cx="2061691" cy="2935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319509" y="3990667"/>
              <a:ext cx="1946421" cy="2935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03" name="Rectangle 102"/>
            <p:cNvSpPr/>
            <p:nvPr/>
          </p:nvSpPr>
          <p:spPr>
            <a:xfrm>
              <a:off x="5718216" y="3969224"/>
              <a:ext cx="1534991" cy="2996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grpSp>
      <p:grpSp>
        <p:nvGrpSpPr>
          <p:cNvPr id="107" name="Group 106"/>
          <p:cNvGrpSpPr/>
          <p:nvPr/>
        </p:nvGrpSpPr>
        <p:grpSpPr>
          <a:xfrm>
            <a:off x="10427593" y="854518"/>
            <a:ext cx="256802" cy="261610"/>
            <a:chOff x="12440724" y="1701932"/>
            <a:chExt cx="256802" cy="261610"/>
          </a:xfrm>
        </p:grpSpPr>
        <p:sp>
          <p:nvSpPr>
            <p:cNvPr id="106" name="Rectangle 105"/>
            <p:cNvSpPr/>
            <p:nvPr/>
          </p:nvSpPr>
          <p:spPr>
            <a:xfrm>
              <a:off x="12499383" y="1788751"/>
              <a:ext cx="139485" cy="11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2440724" y="1701932"/>
              <a:ext cx="256802" cy="261610"/>
            </a:xfrm>
            <a:prstGeom prst="rect">
              <a:avLst/>
            </a:prstGeom>
            <a:noFill/>
          </p:spPr>
          <p:txBody>
            <a:bodyPr wrap="none" rtlCol="0">
              <a:spAutoFit/>
            </a:bodyPr>
            <a:lstStyle/>
            <a:p>
              <a:r>
                <a:rPr lang="en-US" sz="1050" dirty="0"/>
                <a:t>2</a:t>
              </a:r>
            </a:p>
          </p:txBody>
        </p:sp>
      </p:grpSp>
      <p:sp>
        <p:nvSpPr>
          <p:cNvPr id="108" name="Rectangle 107"/>
          <p:cNvSpPr/>
          <p:nvPr/>
        </p:nvSpPr>
        <p:spPr>
          <a:xfrm>
            <a:off x="437471" y="2499857"/>
            <a:ext cx="428803"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001433" y="2521301"/>
            <a:ext cx="428803"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565395" y="2542745"/>
            <a:ext cx="428803"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66274" y="3047298"/>
            <a:ext cx="1853654" cy="841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0" y="6858000"/>
            <a:ext cx="8610600" cy="869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1808018" y="2379598"/>
            <a:ext cx="1662546" cy="384384"/>
          </a:xfrm>
          <a:custGeom>
            <a:avLst/>
            <a:gdLst>
              <a:gd name="connsiteX0" fmla="*/ 0 w 1662546"/>
              <a:gd name="connsiteY0" fmla="*/ 332429 h 384384"/>
              <a:gd name="connsiteX1" fmla="*/ 488373 w 1662546"/>
              <a:gd name="connsiteY1" fmla="*/ 51875 h 384384"/>
              <a:gd name="connsiteX2" fmla="*/ 1309255 w 1662546"/>
              <a:gd name="connsiteY2" fmla="*/ 31093 h 384384"/>
              <a:gd name="connsiteX3" fmla="*/ 1662546 w 1662546"/>
              <a:gd name="connsiteY3" fmla="*/ 384384 h 384384"/>
            </a:gdLst>
            <a:ahLst/>
            <a:cxnLst>
              <a:cxn ang="0">
                <a:pos x="connsiteX0" y="connsiteY0"/>
              </a:cxn>
              <a:cxn ang="0">
                <a:pos x="connsiteX1" y="connsiteY1"/>
              </a:cxn>
              <a:cxn ang="0">
                <a:pos x="connsiteX2" y="connsiteY2"/>
              </a:cxn>
              <a:cxn ang="0">
                <a:pos x="connsiteX3" y="connsiteY3"/>
              </a:cxn>
            </a:cxnLst>
            <a:rect l="l" t="t" r="r" b="b"/>
            <a:pathLst>
              <a:path w="1662546" h="384384">
                <a:moveTo>
                  <a:pt x="0" y="332429"/>
                </a:moveTo>
                <a:cubicBezTo>
                  <a:pt x="135082" y="217263"/>
                  <a:pt x="270164" y="102098"/>
                  <a:pt x="488373" y="51875"/>
                </a:cubicBezTo>
                <a:cubicBezTo>
                  <a:pt x="706582" y="1652"/>
                  <a:pt x="1113560" y="-24325"/>
                  <a:pt x="1309255" y="31093"/>
                </a:cubicBezTo>
                <a:cubicBezTo>
                  <a:pt x="1504951" y="86511"/>
                  <a:pt x="1583748" y="235447"/>
                  <a:pt x="1662546" y="384384"/>
                </a:cubicBezTo>
              </a:path>
            </a:pathLst>
          </a:custGeom>
          <a:noFill/>
          <a:ln>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4947" y="1859787"/>
            <a:ext cx="4115229" cy="646331"/>
          </a:xfrm>
          <a:prstGeom prst="rect">
            <a:avLst/>
          </a:prstGeom>
          <a:solidFill>
            <a:srgbClr val="FF0000"/>
          </a:solidFill>
        </p:spPr>
        <p:txBody>
          <a:bodyPr wrap="none" rtlCol="0">
            <a:spAutoFit/>
          </a:bodyPr>
          <a:lstStyle/>
          <a:p>
            <a:pPr algn="ctr"/>
            <a:r>
              <a:rPr lang="en-US" b="1" dirty="0">
                <a:solidFill>
                  <a:srgbClr val="FFFF00"/>
                </a:solidFill>
                <a:effectLst>
                  <a:outerShdw blurRad="38100" dist="38100" dir="2700000" algn="tl">
                    <a:srgbClr val="000000">
                      <a:alpha val="43137"/>
                    </a:srgbClr>
                  </a:outerShdw>
                </a:effectLst>
              </a:rPr>
              <a:t>Why did we flatten? What would happen</a:t>
            </a:r>
          </a:p>
          <a:p>
            <a:pPr algn="ctr"/>
            <a:r>
              <a:rPr lang="en-US" b="1" dirty="0">
                <a:solidFill>
                  <a:srgbClr val="FFFF00"/>
                </a:solidFill>
                <a:effectLst>
                  <a:outerShdw blurRad="38100" dist="38100" dir="2700000" algn="tl">
                    <a:srgbClr val="000000">
                      <a:alpha val="43137"/>
                    </a:srgbClr>
                  </a:outerShdw>
                </a:effectLst>
              </a:rPr>
              <a:t>If we didn’t flatten?</a:t>
            </a:r>
          </a:p>
        </p:txBody>
      </p:sp>
      <p:grpSp>
        <p:nvGrpSpPr>
          <p:cNvPr id="20" name="Group 19"/>
          <p:cNvGrpSpPr/>
          <p:nvPr/>
        </p:nvGrpSpPr>
        <p:grpSpPr>
          <a:xfrm>
            <a:off x="894154" y="3047298"/>
            <a:ext cx="1841421" cy="871587"/>
            <a:chOff x="894154" y="3047298"/>
            <a:chExt cx="1841421" cy="871587"/>
          </a:xfrm>
        </p:grpSpPr>
        <p:sp>
          <p:nvSpPr>
            <p:cNvPr id="14" name="Rectangle 13"/>
            <p:cNvSpPr/>
            <p:nvPr/>
          </p:nvSpPr>
          <p:spPr>
            <a:xfrm>
              <a:off x="2024411" y="3047298"/>
              <a:ext cx="711164" cy="85634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DD</a:t>
              </a:r>
            </a:p>
          </p:txBody>
        </p:sp>
        <p:sp>
          <p:nvSpPr>
            <p:cNvPr id="94" name="Rectangle 93"/>
            <p:cNvSpPr/>
            <p:nvPr/>
          </p:nvSpPr>
          <p:spPr>
            <a:xfrm>
              <a:off x="894154" y="3062540"/>
              <a:ext cx="711164" cy="85634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DD</a:t>
              </a:r>
            </a:p>
          </p:txBody>
        </p:sp>
      </p:grpSp>
      <p:sp>
        <p:nvSpPr>
          <p:cNvPr id="22" name="Freeform 21"/>
          <p:cNvSpPr/>
          <p:nvPr/>
        </p:nvSpPr>
        <p:spPr>
          <a:xfrm>
            <a:off x="4290499" y="1132609"/>
            <a:ext cx="5601646" cy="1610591"/>
          </a:xfrm>
          <a:custGeom>
            <a:avLst/>
            <a:gdLst>
              <a:gd name="connsiteX0" fmla="*/ 5601646 w 5601646"/>
              <a:gd name="connsiteY0" fmla="*/ 0 h 1610591"/>
              <a:gd name="connsiteX1" fmla="*/ 4510601 w 5601646"/>
              <a:gd name="connsiteY1" fmla="*/ 415636 h 1610591"/>
              <a:gd name="connsiteX2" fmla="*/ 3492292 w 5601646"/>
              <a:gd name="connsiteY2" fmla="*/ 394855 h 1610591"/>
              <a:gd name="connsiteX3" fmla="*/ 1559583 w 5601646"/>
              <a:gd name="connsiteY3" fmla="*/ 467591 h 1610591"/>
              <a:gd name="connsiteX4" fmla="*/ 520492 w 5601646"/>
              <a:gd name="connsiteY4" fmla="*/ 467591 h 1610591"/>
              <a:gd name="connsiteX5" fmla="*/ 946 w 5601646"/>
              <a:gd name="connsiteY5" fmla="*/ 633846 h 1610591"/>
              <a:gd name="connsiteX6" fmla="*/ 426974 w 5601646"/>
              <a:gd name="connsiteY6" fmla="*/ 1091046 h 1610591"/>
              <a:gd name="connsiteX7" fmla="*/ 1580365 w 5601646"/>
              <a:gd name="connsiteY7" fmla="*/ 1610591 h 161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646" h="1610591">
                <a:moveTo>
                  <a:pt x="5601646" y="0"/>
                </a:moveTo>
                <a:cubicBezTo>
                  <a:pt x="5231903" y="174913"/>
                  <a:pt x="4862160" y="349827"/>
                  <a:pt x="4510601" y="415636"/>
                </a:cubicBezTo>
                <a:cubicBezTo>
                  <a:pt x="4159042" y="481445"/>
                  <a:pt x="3984128" y="386196"/>
                  <a:pt x="3492292" y="394855"/>
                </a:cubicBezTo>
                <a:cubicBezTo>
                  <a:pt x="3000456" y="403514"/>
                  <a:pt x="2054883" y="455468"/>
                  <a:pt x="1559583" y="467591"/>
                </a:cubicBezTo>
                <a:cubicBezTo>
                  <a:pt x="1064283" y="479714"/>
                  <a:pt x="780265" y="439882"/>
                  <a:pt x="520492" y="467591"/>
                </a:cubicBezTo>
                <a:cubicBezTo>
                  <a:pt x="260719" y="495300"/>
                  <a:pt x="16532" y="529937"/>
                  <a:pt x="946" y="633846"/>
                </a:cubicBezTo>
                <a:cubicBezTo>
                  <a:pt x="-14640" y="737755"/>
                  <a:pt x="163737" y="928255"/>
                  <a:pt x="426974" y="1091046"/>
                </a:cubicBezTo>
                <a:cubicBezTo>
                  <a:pt x="690210" y="1253837"/>
                  <a:pt x="1135287" y="1432214"/>
                  <a:pt x="1580365" y="1610591"/>
                </a:cubicBez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10454506" y="840558"/>
            <a:ext cx="256802" cy="261610"/>
            <a:chOff x="12440724" y="1701932"/>
            <a:chExt cx="256802" cy="261610"/>
          </a:xfrm>
        </p:grpSpPr>
        <p:sp>
          <p:nvSpPr>
            <p:cNvPr id="113" name="Rectangle 112"/>
            <p:cNvSpPr/>
            <p:nvPr/>
          </p:nvSpPr>
          <p:spPr>
            <a:xfrm>
              <a:off x="12499383" y="1788751"/>
              <a:ext cx="139485" cy="11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12440724" y="1701932"/>
              <a:ext cx="256802" cy="261610"/>
            </a:xfrm>
            <a:prstGeom prst="rect">
              <a:avLst/>
            </a:prstGeom>
            <a:noFill/>
          </p:spPr>
          <p:txBody>
            <a:bodyPr wrap="none" rtlCol="0">
              <a:spAutoFit/>
            </a:bodyPr>
            <a:lstStyle/>
            <a:p>
              <a:r>
                <a:rPr lang="en-US" sz="1050" dirty="0"/>
                <a:t>2</a:t>
              </a:r>
            </a:p>
          </p:txBody>
        </p:sp>
      </p:grpSp>
      <p:sp>
        <p:nvSpPr>
          <p:cNvPr id="115" name="TextBox 114"/>
          <p:cNvSpPr txBox="1"/>
          <p:nvPr/>
        </p:nvSpPr>
        <p:spPr>
          <a:xfrm flipH="1">
            <a:off x="10446127" y="844404"/>
            <a:ext cx="179610" cy="253916"/>
          </a:xfrm>
          <a:prstGeom prst="rect">
            <a:avLst/>
          </a:prstGeom>
          <a:solidFill>
            <a:schemeClr val="bg1"/>
          </a:solidFill>
        </p:spPr>
        <p:txBody>
          <a:bodyPr wrap="square" rtlCol="0">
            <a:spAutoFit/>
          </a:bodyPr>
          <a:lstStyle/>
          <a:p>
            <a:r>
              <a:rPr lang="en-US" sz="1050" dirty="0"/>
              <a:t>2</a:t>
            </a:r>
          </a:p>
        </p:txBody>
      </p:sp>
      <p:sp>
        <p:nvSpPr>
          <p:cNvPr id="30" name="Rectangle 29">
            <a:extLst>
              <a:ext uri="{FF2B5EF4-FFF2-40B4-BE49-F238E27FC236}">
                <a16:creationId xmlns:a16="http://schemas.microsoft.com/office/drawing/2014/main" id="{7AC2E022-C178-C28B-E5CB-1F60EC266147}"/>
              </a:ext>
            </a:extLst>
          </p:cNvPr>
          <p:cNvSpPr/>
          <p:nvPr/>
        </p:nvSpPr>
        <p:spPr>
          <a:xfrm>
            <a:off x="3122023" y="2735943"/>
            <a:ext cx="2364377" cy="436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1449232-A884-885F-03A3-8013B91C72E4}"/>
              </a:ext>
            </a:extLst>
          </p:cNvPr>
          <p:cNvSpPr/>
          <p:nvPr/>
        </p:nvSpPr>
        <p:spPr>
          <a:xfrm>
            <a:off x="5388901" y="2718821"/>
            <a:ext cx="2364377" cy="436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9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left)">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9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9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nodeType="click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up)">
                                      <p:cBhvr>
                                        <p:cTn id="131" dur="500"/>
                                        <p:tgtEl>
                                          <p:spTgt spid="96"/>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1" nodeType="clickEffect">
                                  <p:stCondLst>
                                    <p:cond delay="0"/>
                                  </p:stCondLst>
                                  <p:childTnLst>
                                    <p:set>
                                      <p:cBhvr>
                                        <p:cTn id="135" dur="1" fill="hold">
                                          <p:stCondLst>
                                            <p:cond delay="0"/>
                                          </p:stCondLst>
                                        </p:cTn>
                                        <p:tgtEl>
                                          <p:spTgt spid="111"/>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wipe(up)">
                                      <p:cBhvr>
                                        <p:cTn id="140" dur="5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0" nodeType="clickEffect">
                                  <p:stCondLst>
                                    <p:cond delay="0"/>
                                  </p:stCondLst>
                                  <p:childTnLst>
                                    <p:animMotion origin="layout" path="M 4.79167E-6 4.44444E-6 L -0.00013 0.59513 " pathEditMode="relative" rAng="0" ptsTypes="AA">
                                      <p:cBhvr>
                                        <p:cTn id="144" dur="2000" fill="hold"/>
                                        <p:tgtEl>
                                          <p:spTgt spid="111"/>
                                        </p:tgtEl>
                                        <p:attrNameLst>
                                          <p:attrName>ppt_x</p:attrName>
                                          <p:attrName>ppt_y</p:attrName>
                                        </p:attrNameLst>
                                      </p:cBhvr>
                                      <p:rCtr x="-13" y="29745"/>
                                    </p:animMotion>
                                  </p:childTnLst>
                                </p:cTn>
                              </p:par>
                            </p:childTnLst>
                          </p:cTn>
                        </p:par>
                      </p:childTnLst>
                    </p:cTn>
                  </p:par>
                  <p:par>
                    <p:cTn id="145" fill="hold">
                      <p:stCondLst>
                        <p:cond delay="indefinite"/>
                      </p:stCondLst>
                      <p:childTnLst>
                        <p:par>
                          <p:cTn id="146" fill="hold">
                            <p:stCondLst>
                              <p:cond delay="0"/>
                            </p:stCondLst>
                            <p:childTnLst>
                              <p:par>
                                <p:cTn id="147" presetID="22" presetClass="exit" presetSubtype="1" fill="hold" nodeType="clickEffect">
                                  <p:stCondLst>
                                    <p:cond delay="0"/>
                                  </p:stCondLst>
                                  <p:childTnLst>
                                    <p:animEffect transition="out" filter="wipe(up)">
                                      <p:cBhvr>
                                        <p:cTn id="148" dur="3000"/>
                                        <p:tgtEl>
                                          <p:spTgt spid="104"/>
                                        </p:tgtEl>
                                      </p:cBhvr>
                                    </p:animEffect>
                                    <p:set>
                                      <p:cBhvr>
                                        <p:cTn id="149" dur="1" fill="hold">
                                          <p:stCondLst>
                                            <p:cond delay="2999"/>
                                          </p:stCondLst>
                                        </p:cTn>
                                        <p:tgtEl>
                                          <p:spTgt spid="10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2" presetClass="entr" presetSubtype="1" fill="hold" grpId="0" nodeType="clickEffect">
                                  <p:stCondLst>
                                    <p:cond delay="0"/>
                                  </p:stCondLst>
                                  <p:childTnLst>
                                    <p:set>
                                      <p:cBhvr>
                                        <p:cTn id="153" dur="1" fill="hold">
                                          <p:stCondLst>
                                            <p:cond delay="0"/>
                                          </p:stCondLst>
                                        </p:cTn>
                                        <p:tgtEl>
                                          <p:spTgt spid="3">
                                            <p:txEl>
                                              <p:pRg st="0" end="0"/>
                                            </p:txEl>
                                          </p:spTgt>
                                        </p:tgtEl>
                                        <p:attrNameLst>
                                          <p:attrName>style.visibility</p:attrName>
                                        </p:attrNameLst>
                                      </p:cBhvr>
                                      <p:to>
                                        <p:strVal val="visible"/>
                                      </p:to>
                                    </p:set>
                                    <p:animEffect transition="in" filter="wipe(up)">
                                      <p:cBhvr>
                                        <p:cTn id="154" dur="500"/>
                                        <p:tgtEl>
                                          <p:spTgt spid="3">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3">
                                            <p:txEl>
                                              <p:pRg st="2" end="2"/>
                                            </p:txEl>
                                          </p:spTgt>
                                        </p:tgtEl>
                                        <p:attrNameLst>
                                          <p:attrName>style.visibility</p:attrName>
                                        </p:attrNameLst>
                                      </p:cBhvr>
                                      <p:to>
                                        <p:strVal val="visible"/>
                                      </p:to>
                                    </p:set>
                                    <p:animEffect transition="in" filter="wipe(up)">
                                      <p:cBhvr>
                                        <p:cTn id="159" dur="500"/>
                                        <p:tgtEl>
                                          <p:spTgt spid="3">
                                            <p:txEl>
                                              <p:pRg st="2" end="2"/>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111" grpId="0" animBg="1"/>
      <p:bldP spid="111" grpId="1" animBg="1"/>
      <p:bldP spid="2" grpId="0" animBg="1"/>
      <p:bldP spid="11" grpId="0" animBg="1"/>
      <p:bldP spid="22" grpId="0" animBg="1"/>
      <p:bldP spid="115" grpId="0" animBg="1"/>
      <p:bldP spid="30"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F9C4C-0225-4300-8193-4393B0EC0074}"/>
              </a:ext>
            </a:extLst>
          </p:cNvPr>
          <p:cNvSpPr>
            <a:spLocks noGrp="1"/>
          </p:cNvSpPr>
          <p:nvPr>
            <p:ph type="title"/>
          </p:nvPr>
        </p:nvSpPr>
        <p:spPr>
          <a:xfrm>
            <a:off x="1858433" y="20632"/>
            <a:ext cx="8863996" cy="1023407"/>
          </a:xfrm>
        </p:spPr>
        <p:txBody>
          <a:bodyPr>
            <a:normAutofit fontScale="90000"/>
          </a:bodyPr>
          <a:lstStyle/>
          <a:p>
            <a:pPr algn="ctr"/>
            <a:r>
              <a:rPr lang="pt-BR" dirty="0"/>
              <a:t>Raw Data vs Singular Value Vectors vs Window Sizes</a:t>
            </a:r>
          </a:p>
        </p:txBody>
      </p:sp>
      <p:pic>
        <p:nvPicPr>
          <p:cNvPr id="5" name="Imagem 4">
            <a:extLst>
              <a:ext uri="{FF2B5EF4-FFF2-40B4-BE49-F238E27FC236}">
                <a16:creationId xmlns:a16="http://schemas.microsoft.com/office/drawing/2014/main" id="{7A84D7E4-D520-4250-A4A7-CAD99972A4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4824"/>
            <a:ext cx="12192000" cy="2664051"/>
          </a:xfrm>
          <a:prstGeom prst="rect">
            <a:avLst/>
          </a:prstGeom>
        </p:spPr>
      </p:pic>
      <p:pic>
        <p:nvPicPr>
          <p:cNvPr id="7" name="Imagem 6">
            <a:extLst>
              <a:ext uri="{FF2B5EF4-FFF2-40B4-BE49-F238E27FC236}">
                <a16:creationId xmlns:a16="http://schemas.microsoft.com/office/drawing/2014/main" id="{E3EE466B-5C87-443B-9B87-14120ED7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93056"/>
            <a:ext cx="12192000" cy="2664051"/>
          </a:xfrm>
          <a:prstGeom prst="rect">
            <a:avLst/>
          </a:prstGeom>
        </p:spPr>
      </p:pic>
      <p:sp>
        <p:nvSpPr>
          <p:cNvPr id="8" name="CaixaDeTexto 7">
            <a:extLst>
              <a:ext uri="{FF2B5EF4-FFF2-40B4-BE49-F238E27FC236}">
                <a16:creationId xmlns:a16="http://schemas.microsoft.com/office/drawing/2014/main" id="{99203724-25EF-4BE6-862F-5027F6C578DA}"/>
              </a:ext>
            </a:extLst>
          </p:cNvPr>
          <p:cNvSpPr txBox="1"/>
          <p:nvPr/>
        </p:nvSpPr>
        <p:spPr>
          <a:xfrm>
            <a:off x="316194" y="712524"/>
            <a:ext cx="2146854" cy="369332"/>
          </a:xfrm>
          <a:prstGeom prst="rect">
            <a:avLst/>
          </a:prstGeom>
          <a:noFill/>
        </p:spPr>
        <p:txBody>
          <a:bodyPr wrap="square" rtlCol="0">
            <a:spAutoFit/>
          </a:bodyPr>
          <a:lstStyle/>
          <a:p>
            <a:r>
              <a:rPr lang="pt-BR" dirty="0" err="1"/>
              <a:t>Window</a:t>
            </a:r>
            <a:r>
              <a:rPr lang="pt-BR" dirty="0"/>
              <a:t>=[3,3]</a:t>
            </a:r>
          </a:p>
        </p:txBody>
      </p:sp>
      <p:sp>
        <p:nvSpPr>
          <p:cNvPr id="9" name="CaixaDeTexto 8">
            <a:extLst>
              <a:ext uri="{FF2B5EF4-FFF2-40B4-BE49-F238E27FC236}">
                <a16:creationId xmlns:a16="http://schemas.microsoft.com/office/drawing/2014/main" id="{2D48DC95-82F2-4215-BCC4-C43EA5CB9789}"/>
              </a:ext>
            </a:extLst>
          </p:cNvPr>
          <p:cNvSpPr txBox="1"/>
          <p:nvPr/>
        </p:nvSpPr>
        <p:spPr>
          <a:xfrm>
            <a:off x="160945" y="3666300"/>
            <a:ext cx="2146854" cy="369332"/>
          </a:xfrm>
          <a:prstGeom prst="rect">
            <a:avLst/>
          </a:prstGeom>
          <a:noFill/>
        </p:spPr>
        <p:txBody>
          <a:bodyPr wrap="square" rtlCol="0">
            <a:spAutoFit/>
          </a:bodyPr>
          <a:lstStyle/>
          <a:p>
            <a:r>
              <a:rPr lang="pt-BR" dirty="0" err="1"/>
              <a:t>Window</a:t>
            </a:r>
            <a:r>
              <a:rPr lang="pt-BR" dirty="0"/>
              <a:t>=[5,3]</a:t>
            </a:r>
          </a:p>
        </p:txBody>
      </p:sp>
      <p:sp>
        <p:nvSpPr>
          <p:cNvPr id="10" name="Espaço Reservado para Número de Slide 9">
            <a:extLst>
              <a:ext uri="{FF2B5EF4-FFF2-40B4-BE49-F238E27FC236}">
                <a16:creationId xmlns:a16="http://schemas.microsoft.com/office/drawing/2014/main" id="{89C610BF-F7B9-4D3C-9D5B-E846F7E94B22}"/>
              </a:ext>
            </a:extLst>
          </p:cNvPr>
          <p:cNvSpPr>
            <a:spLocks noGrp="1"/>
          </p:cNvSpPr>
          <p:nvPr>
            <p:ph type="sldNum" sz="quarter" idx="12"/>
          </p:nvPr>
        </p:nvSpPr>
        <p:spPr/>
        <p:txBody>
          <a:bodyPr/>
          <a:lstStyle/>
          <a:p>
            <a:fld id="{A13DAC8F-9539-4FC3-82B4-D9C18D29E771}" type="slidenum">
              <a:rPr lang="pt-BR" smtClean="0"/>
              <a:t>39</a:t>
            </a:fld>
            <a:endParaRPr lang="pt-BR"/>
          </a:p>
        </p:txBody>
      </p:sp>
      <p:sp>
        <p:nvSpPr>
          <p:cNvPr id="3" name="Rectangle 2"/>
          <p:cNvSpPr/>
          <p:nvPr/>
        </p:nvSpPr>
        <p:spPr>
          <a:xfrm>
            <a:off x="2779243" y="1044824"/>
            <a:ext cx="3164358" cy="29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9856" y="3709660"/>
            <a:ext cx="12866914" cy="3486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26209" y="936744"/>
            <a:ext cx="3164358" cy="29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73175" y="828664"/>
            <a:ext cx="3164358" cy="29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8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TextBox 46"/>
          <p:cNvSpPr txBox="1"/>
          <p:nvPr/>
        </p:nvSpPr>
        <p:spPr>
          <a:xfrm>
            <a:off x="362156" y="1361279"/>
            <a:ext cx="11358109"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Problem: </a:t>
            </a:r>
            <a:r>
              <a:rPr lang="en-US" sz="2800" dirty="0">
                <a:latin typeface="Times New Roman" panose="02020603050405020304" pitchFamily="18" charset="0"/>
                <a:cs typeface="Times New Roman" panose="02020603050405020304" pitchFamily="18" charset="0"/>
              </a:rPr>
              <a:t>Dimension of feature Dx1 vectors </a:t>
            </a:r>
            <a:r>
              <a:rPr lang="en-US" sz="2800" b="1"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too big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Noise in data. Too hard to plot 10</a:t>
            </a:r>
            <a:r>
              <a:rPr lang="en-US" sz="2800" baseline="30000" dirty="0">
                <a:latin typeface="Times New Roman" panose="02020603050405020304" pitchFamily="18" charset="0"/>
                <a:cs typeface="Times New Roman" panose="02020603050405020304" pitchFamily="18" charset="0"/>
                <a:sym typeface="Wingdings" panose="05000000000000000000" pitchFamily="2" charset="2"/>
              </a:rPr>
              <a:t>6</a:t>
            </a:r>
            <a:r>
              <a:rPr lang="en-US" sz="2800" dirty="0">
                <a:latin typeface="Times New Roman" panose="02020603050405020304" pitchFamily="18" charset="0"/>
                <a:cs typeface="Times New Roman" panose="02020603050405020304" pitchFamily="18" charset="0"/>
                <a:sym typeface="Wingdings" panose="05000000000000000000" pitchFamily="2" charset="2"/>
              </a:rPr>
              <a:t> dimensional data to compare to other faces</a:t>
            </a:r>
            <a:endParaRPr lang="en-US" sz="2800" dirty="0">
              <a:latin typeface="Times New Roman" panose="02020603050405020304" pitchFamily="18" charset="0"/>
              <a:cs typeface="Times New Roman" panose="02020603050405020304" pitchFamily="18" charset="0"/>
            </a:endParaRPr>
          </a:p>
        </p:txBody>
      </p:sp>
      <p:grpSp>
        <p:nvGrpSpPr>
          <p:cNvPr id="129" name="Group 128"/>
          <p:cNvGrpSpPr/>
          <p:nvPr/>
        </p:nvGrpSpPr>
        <p:grpSpPr>
          <a:xfrm>
            <a:off x="912033" y="2398114"/>
            <a:ext cx="6462667" cy="4069188"/>
            <a:chOff x="912033" y="2398114"/>
            <a:chExt cx="6462667" cy="4069188"/>
          </a:xfrm>
        </p:grpSpPr>
        <p:pic>
          <p:nvPicPr>
            <p:cNvPr id="1026" name="Picture 2" descr="https://blogs.sas.com/content/subconsciousmusings/files/2015/10/Eigenfaces-meth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33" y="3019645"/>
              <a:ext cx="6462667" cy="3447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6933" y="2398114"/>
              <a:ext cx="5663730" cy="461665"/>
            </a:xfrm>
            <a:prstGeom prst="rect">
              <a:avLst/>
            </a:prstGeom>
          </p:spPr>
          <p:txBody>
            <a:bodyPr wrap="none">
              <a:spAutoFit/>
            </a:bodyPr>
            <a:lstStyle/>
            <a:p>
              <a:r>
                <a:rPr lang="en-US" sz="2400" dirty="0" err="1">
                  <a:latin typeface="Arial" panose="020B0604020202020204" pitchFamily="34" charset="0"/>
                </a:rPr>
                <a:t>Eigenfaces</a:t>
              </a:r>
              <a:r>
                <a:rPr lang="en-US" sz="2400" dirty="0">
                  <a:latin typeface="Arial" panose="020B0604020202020204" pitchFamily="34" charset="0"/>
                </a:rPr>
                <a:t> method for facial recognition</a:t>
              </a:r>
              <a:endParaRPr lang="en-US" sz="2400" dirty="0"/>
            </a:p>
          </p:txBody>
        </p:sp>
      </p:grpSp>
      <p:grpSp>
        <p:nvGrpSpPr>
          <p:cNvPr id="133" name="Group 132"/>
          <p:cNvGrpSpPr/>
          <p:nvPr/>
        </p:nvGrpSpPr>
        <p:grpSpPr>
          <a:xfrm>
            <a:off x="9000812" y="3068477"/>
            <a:ext cx="1698642" cy="1706123"/>
            <a:chOff x="9000812" y="3068477"/>
            <a:chExt cx="1698642" cy="1706123"/>
          </a:xfrm>
        </p:grpSpPr>
        <p:cxnSp>
          <p:nvCxnSpPr>
            <p:cNvPr id="26" name="Straight Arrow Connector 25"/>
            <p:cNvCxnSpPr/>
            <p:nvPr/>
          </p:nvCxnSpPr>
          <p:spPr>
            <a:xfrm flipV="1">
              <a:off x="9000812" y="3405124"/>
              <a:ext cx="1350818" cy="1369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0251070" y="3068477"/>
              <a:ext cx="448384" cy="35764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440520" y="3405124"/>
            <a:ext cx="2359494" cy="1955924"/>
            <a:chOff x="8513050" y="2628946"/>
            <a:chExt cx="2359494" cy="1955924"/>
          </a:xfrm>
        </p:grpSpPr>
        <p:grpSp>
          <p:nvGrpSpPr>
            <p:cNvPr id="61" name="Group 60"/>
            <p:cNvGrpSpPr/>
            <p:nvPr/>
          </p:nvGrpSpPr>
          <p:grpSpPr>
            <a:xfrm>
              <a:off x="8513050" y="3944736"/>
              <a:ext cx="2359494" cy="640134"/>
              <a:chOff x="8513050" y="3944736"/>
              <a:chExt cx="2359494" cy="640134"/>
            </a:xfrm>
          </p:grpSpPr>
          <p:cxnSp>
            <p:nvCxnSpPr>
              <p:cNvPr id="97" name="Straight Connector 96"/>
              <p:cNvCxnSpPr/>
              <p:nvPr/>
            </p:nvCxnSpPr>
            <p:spPr>
              <a:xfrm flipH="1">
                <a:off x="8648007" y="3998422"/>
                <a:ext cx="2224537" cy="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513050" y="3998422"/>
                <a:ext cx="569422" cy="401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102989" y="3944736"/>
                <a:ext cx="362600" cy="369332"/>
              </a:xfrm>
              <a:prstGeom prst="rect">
                <a:avLst/>
              </a:prstGeom>
              <a:noFill/>
            </p:spPr>
            <p:txBody>
              <a:bodyPr wrap="none" rtlCol="0">
                <a:spAutoFit/>
              </a:bodyPr>
              <a:lstStyle/>
              <a:p>
                <a:r>
                  <a:rPr lang="en-US" dirty="0"/>
                  <a:t>x</a:t>
                </a:r>
                <a:r>
                  <a:rPr lang="en-US" baseline="-25000" dirty="0"/>
                  <a:t>1</a:t>
                </a:r>
                <a:endParaRPr lang="en-US" dirty="0"/>
              </a:p>
            </p:txBody>
          </p:sp>
          <p:sp>
            <p:nvSpPr>
              <p:cNvPr id="117" name="TextBox 116"/>
              <p:cNvSpPr txBox="1"/>
              <p:nvPr/>
            </p:nvSpPr>
            <p:spPr>
              <a:xfrm>
                <a:off x="8648007" y="4215538"/>
                <a:ext cx="362600" cy="369332"/>
              </a:xfrm>
              <a:prstGeom prst="rect">
                <a:avLst/>
              </a:prstGeom>
              <a:noFill/>
            </p:spPr>
            <p:txBody>
              <a:bodyPr wrap="none" rtlCol="0">
                <a:spAutoFit/>
              </a:bodyPr>
              <a:lstStyle/>
              <a:p>
                <a:r>
                  <a:rPr lang="en-US" dirty="0"/>
                  <a:t>x</a:t>
                </a:r>
                <a:r>
                  <a:rPr lang="en-US" baseline="-25000" dirty="0"/>
                  <a:t>2</a:t>
                </a:r>
                <a:endParaRPr lang="en-US" dirty="0"/>
              </a:p>
            </p:txBody>
          </p:sp>
        </p:grpSp>
        <p:grpSp>
          <p:nvGrpSpPr>
            <p:cNvPr id="62" name="Group 61"/>
            <p:cNvGrpSpPr/>
            <p:nvPr/>
          </p:nvGrpSpPr>
          <p:grpSpPr>
            <a:xfrm>
              <a:off x="8655952" y="2628946"/>
              <a:ext cx="429859" cy="1552356"/>
              <a:chOff x="8655952" y="2628946"/>
              <a:chExt cx="429859" cy="1552356"/>
            </a:xfrm>
          </p:grpSpPr>
          <p:cxnSp>
            <p:nvCxnSpPr>
              <p:cNvPr id="18" name="Straight Connector 17"/>
              <p:cNvCxnSpPr/>
              <p:nvPr/>
            </p:nvCxnSpPr>
            <p:spPr>
              <a:xfrm>
                <a:off x="9060873" y="2628946"/>
                <a:ext cx="24938" cy="1552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655952" y="2783763"/>
                <a:ext cx="362600" cy="369332"/>
              </a:xfrm>
              <a:prstGeom prst="rect">
                <a:avLst/>
              </a:prstGeom>
              <a:noFill/>
            </p:spPr>
            <p:txBody>
              <a:bodyPr wrap="none" rtlCol="0">
                <a:spAutoFit/>
              </a:bodyPr>
              <a:lstStyle/>
              <a:p>
                <a:r>
                  <a:rPr lang="en-US" dirty="0"/>
                  <a:t>x</a:t>
                </a:r>
                <a:r>
                  <a:rPr lang="en-US" baseline="-25000" dirty="0"/>
                  <a:t>3</a:t>
                </a:r>
                <a:endParaRPr lang="en-US" dirty="0"/>
              </a:p>
            </p:txBody>
          </p:sp>
        </p:grpSp>
      </p:grpSp>
      <p:sp>
        <p:nvSpPr>
          <p:cNvPr id="64" name="TextBox 63"/>
          <p:cNvSpPr txBox="1"/>
          <p:nvPr/>
        </p:nvSpPr>
        <p:spPr>
          <a:xfrm>
            <a:off x="3797502" y="2806093"/>
            <a:ext cx="566181" cy="276999"/>
          </a:xfrm>
          <a:prstGeom prst="rect">
            <a:avLst/>
          </a:prstGeom>
          <a:noFill/>
        </p:spPr>
        <p:txBody>
          <a:bodyPr wrap="none" rtlCol="0">
            <a:spAutoFit/>
          </a:bodyPr>
          <a:lstStyle/>
          <a:p>
            <a:r>
              <a:rPr lang="en-US" sz="1200" dirty="0"/>
              <a:t>16x16</a:t>
            </a:r>
          </a:p>
        </p:txBody>
      </p:sp>
      <p:grpSp>
        <p:nvGrpSpPr>
          <p:cNvPr id="80" name="Group 79"/>
          <p:cNvGrpSpPr/>
          <p:nvPr/>
        </p:nvGrpSpPr>
        <p:grpSpPr>
          <a:xfrm>
            <a:off x="3749040" y="3019645"/>
            <a:ext cx="4104534" cy="478465"/>
            <a:chOff x="3749040" y="3019645"/>
            <a:chExt cx="4104534" cy="478465"/>
          </a:xfrm>
        </p:grpSpPr>
        <p:pic>
          <p:nvPicPr>
            <p:cNvPr id="9" name="Picture 8"/>
            <p:cNvPicPr>
              <a:picLocks noChangeAspect="1"/>
            </p:cNvPicPr>
            <p:nvPr/>
          </p:nvPicPr>
          <p:blipFill>
            <a:blip r:embed="rId4"/>
            <a:stretch>
              <a:fillRect/>
            </a:stretch>
          </p:blipFill>
          <p:spPr>
            <a:xfrm>
              <a:off x="5747752" y="3044547"/>
              <a:ext cx="2105822" cy="453563"/>
            </a:xfrm>
            <a:prstGeom prst="rect">
              <a:avLst/>
            </a:prstGeom>
            <a:ln w="28575">
              <a:solidFill>
                <a:srgbClr val="FF0000"/>
              </a:solidFill>
            </a:ln>
          </p:spPr>
        </p:pic>
        <p:sp>
          <p:nvSpPr>
            <p:cNvPr id="57" name="Rectangle 56"/>
            <p:cNvSpPr/>
            <p:nvPr/>
          </p:nvSpPr>
          <p:spPr>
            <a:xfrm>
              <a:off x="3749040" y="3313684"/>
              <a:ext cx="507076" cy="91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4268585" y="3019645"/>
              <a:ext cx="1392382" cy="2940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4143366" y="3405124"/>
              <a:ext cx="1530070" cy="684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Double Brace 80"/>
          <p:cNvSpPr/>
          <p:nvPr/>
        </p:nvSpPr>
        <p:spPr>
          <a:xfrm>
            <a:off x="11470670" y="2944592"/>
            <a:ext cx="709104" cy="308485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55</a:t>
            </a:r>
          </a:p>
          <a:p>
            <a:pPr algn="ctr"/>
            <a:r>
              <a:rPr lang="en-US" sz="1200" dirty="0"/>
              <a:t>88</a:t>
            </a:r>
          </a:p>
          <a:p>
            <a:pPr algn="ctr"/>
            <a:r>
              <a:rPr lang="en-US" sz="1200" dirty="0"/>
              <a:t>89</a:t>
            </a:r>
          </a:p>
          <a:p>
            <a:pPr algn="ctr"/>
            <a:r>
              <a:rPr lang="en-US" sz="1200" dirty="0"/>
              <a:t>.</a:t>
            </a:r>
          </a:p>
          <a:p>
            <a:pPr algn="ctr"/>
            <a:r>
              <a:rPr lang="en-US" sz="1200" dirty="0"/>
              <a:t>.</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200</a:t>
            </a:r>
          </a:p>
          <a:p>
            <a:pPr algn="ctr"/>
            <a:r>
              <a:rPr lang="en-US" sz="1200" dirty="0"/>
              <a:t>210</a:t>
            </a:r>
          </a:p>
          <a:p>
            <a:pPr algn="ctr"/>
            <a:r>
              <a:rPr lang="en-US" sz="1200" dirty="0"/>
              <a:t>.</a:t>
            </a:r>
          </a:p>
          <a:p>
            <a:pPr algn="ctr"/>
            <a:r>
              <a:rPr lang="en-US" sz="1200" dirty="0"/>
              <a:t>.</a:t>
            </a:r>
          </a:p>
          <a:p>
            <a:pPr algn="ctr"/>
            <a:r>
              <a:rPr lang="en-US" sz="1200" dirty="0"/>
              <a:t>.</a:t>
            </a:r>
          </a:p>
          <a:p>
            <a:pPr algn="ctr"/>
            <a:endParaRPr lang="en-US" sz="1200" dirty="0"/>
          </a:p>
        </p:txBody>
      </p:sp>
      <p:grpSp>
        <p:nvGrpSpPr>
          <p:cNvPr id="140" name="Group 139"/>
          <p:cNvGrpSpPr/>
          <p:nvPr/>
        </p:nvGrpSpPr>
        <p:grpSpPr>
          <a:xfrm>
            <a:off x="5728057" y="3032095"/>
            <a:ext cx="1787432" cy="489545"/>
            <a:chOff x="5728057" y="3032095"/>
            <a:chExt cx="1787432" cy="489545"/>
          </a:xfrm>
        </p:grpSpPr>
        <p:sp>
          <p:nvSpPr>
            <p:cNvPr id="98" name="Rectangle 97"/>
            <p:cNvSpPr/>
            <p:nvPr/>
          </p:nvSpPr>
          <p:spPr>
            <a:xfrm>
              <a:off x="5728057" y="303209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6088273" y="3034865"/>
              <a:ext cx="1427216" cy="486775"/>
              <a:chOff x="6088273" y="3034865"/>
              <a:chExt cx="1427216" cy="486775"/>
            </a:xfrm>
          </p:grpSpPr>
          <p:sp>
            <p:nvSpPr>
              <p:cNvPr id="125" name="Rectangle 124"/>
              <p:cNvSpPr/>
              <p:nvPr/>
            </p:nvSpPr>
            <p:spPr>
              <a:xfrm>
                <a:off x="6088273" y="303486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448489" y="303763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808705" y="304040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168921" y="304317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5662986" y="3513335"/>
            <a:ext cx="2220303" cy="272796"/>
            <a:chOff x="5662986" y="3513335"/>
            <a:chExt cx="2220303" cy="272796"/>
          </a:xfrm>
        </p:grpSpPr>
        <p:sp>
          <p:nvSpPr>
            <p:cNvPr id="121" name="Rectangle 120"/>
            <p:cNvSpPr/>
            <p:nvPr/>
          </p:nvSpPr>
          <p:spPr>
            <a:xfrm>
              <a:off x="5662986" y="3513335"/>
              <a:ext cx="1154483" cy="261610"/>
            </a:xfrm>
            <a:prstGeom prst="rect">
              <a:avLst/>
            </a:prstGeom>
          </p:spPr>
          <p:txBody>
            <a:bodyPr wrap="none">
              <a:spAutoFit/>
            </a:bodyPr>
            <a:lstStyle/>
            <a:p>
              <a:pPr algn="ctr"/>
              <a:r>
                <a:rPr lang="en-US" sz="1100" dirty="0"/>
                <a:t>155    155     155</a:t>
              </a:r>
            </a:p>
          </p:txBody>
        </p:sp>
        <p:sp>
          <p:nvSpPr>
            <p:cNvPr id="131" name="Rectangle 130"/>
            <p:cNvSpPr/>
            <p:nvPr/>
          </p:nvSpPr>
          <p:spPr>
            <a:xfrm>
              <a:off x="6728806" y="3524521"/>
              <a:ext cx="1154483" cy="261610"/>
            </a:xfrm>
            <a:prstGeom prst="rect">
              <a:avLst/>
            </a:prstGeom>
          </p:spPr>
          <p:txBody>
            <a:bodyPr wrap="none">
              <a:spAutoFit/>
            </a:bodyPr>
            <a:lstStyle/>
            <a:p>
              <a:pPr algn="ctr"/>
              <a:r>
                <a:rPr lang="en-US" sz="1100" dirty="0"/>
                <a:t>155    155     155</a:t>
              </a:r>
            </a:p>
          </p:txBody>
        </p:sp>
      </p:grpSp>
      <p:sp>
        <p:nvSpPr>
          <p:cNvPr id="130" name="TextBox 129"/>
          <p:cNvSpPr txBox="1"/>
          <p:nvPr/>
        </p:nvSpPr>
        <p:spPr>
          <a:xfrm>
            <a:off x="8764722" y="2624851"/>
            <a:ext cx="3005951" cy="369332"/>
          </a:xfrm>
          <a:prstGeom prst="rect">
            <a:avLst/>
          </a:prstGeom>
          <a:noFill/>
        </p:spPr>
        <p:txBody>
          <a:bodyPr wrap="none" rtlCol="0">
            <a:spAutoFit/>
          </a:bodyPr>
          <a:lstStyle/>
          <a:p>
            <a:r>
              <a:rPr lang="en-US" dirty="0"/>
              <a:t>16x16=256 dimensional space</a:t>
            </a:r>
          </a:p>
        </p:txBody>
      </p:sp>
      <p:sp>
        <p:nvSpPr>
          <p:cNvPr id="132" name="Rectangle 131"/>
          <p:cNvSpPr/>
          <p:nvPr/>
        </p:nvSpPr>
        <p:spPr>
          <a:xfrm>
            <a:off x="11643317" y="3865418"/>
            <a:ext cx="350392" cy="1110073"/>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736739" y="3068215"/>
            <a:ext cx="2132564" cy="435891"/>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746442" y="3297556"/>
            <a:ext cx="508495" cy="128570"/>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27763" y="4229357"/>
            <a:ext cx="6909046" cy="2788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25773" y="7017554"/>
            <a:ext cx="6096000" cy="2031325"/>
          </a:xfrm>
          <a:prstGeom prst="rect">
            <a:avLst/>
          </a:prstGeom>
        </p:spPr>
        <p:txBody>
          <a:bodyPr>
            <a:spAutoFit/>
          </a:bodyPr>
          <a:lstStyle/>
          <a:p>
            <a:r>
              <a:rPr lang="en-US" dirty="0">
                <a:solidFill>
                  <a:srgbClr val="000000"/>
                </a:solidFill>
                <a:latin typeface="Helvetica" panose="020B0604020202020204" pitchFamily="34" charset="0"/>
              </a:rPr>
              <a:t>PCA is an algorithm that transforms a set of possibly-correlated variables into a set of uncorrelated linear combinations of those variables; these combinations are called principal components. PCA finds these new features in such a way that most of the variance of the data is retained in the generated low-dimensional representation.</a:t>
            </a:r>
            <a:endParaRPr lang="en-US" dirty="0"/>
          </a:p>
        </p:txBody>
      </p:sp>
      <p:sp>
        <p:nvSpPr>
          <p:cNvPr id="134" name="TextBox 133"/>
          <p:cNvSpPr txBox="1"/>
          <p:nvPr/>
        </p:nvSpPr>
        <p:spPr>
          <a:xfrm>
            <a:off x="5302679" y="3720530"/>
            <a:ext cx="3285643" cy="646331"/>
          </a:xfrm>
          <a:prstGeom prst="rect">
            <a:avLst/>
          </a:prstGeom>
          <a:noFill/>
        </p:spPr>
        <p:txBody>
          <a:bodyPr wrap="none" rtlCol="0">
            <a:spAutoFit/>
          </a:bodyPr>
          <a:lstStyle/>
          <a:p>
            <a:pPr algn="ctr"/>
            <a:r>
              <a:rPr lang="en-US" dirty="0"/>
              <a:t>Many features are redundant.</a:t>
            </a:r>
          </a:p>
          <a:p>
            <a:pPr algn="ctr"/>
            <a:r>
              <a:rPr lang="en-US" dirty="0"/>
              <a:t>Portions of row vector correlated</a:t>
            </a:r>
          </a:p>
        </p:txBody>
      </p:sp>
      <p:sp>
        <p:nvSpPr>
          <p:cNvPr id="144" name="TextBox 143"/>
          <p:cNvSpPr txBox="1"/>
          <p:nvPr/>
        </p:nvSpPr>
        <p:spPr>
          <a:xfrm>
            <a:off x="912033" y="531578"/>
            <a:ext cx="10156691"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 Dimensionality of  Input Vectors</a:t>
            </a:r>
          </a:p>
        </p:txBody>
      </p:sp>
      <p:sp>
        <p:nvSpPr>
          <p:cNvPr id="44" name="TextBox 43"/>
          <p:cNvSpPr txBox="1"/>
          <p:nvPr/>
        </p:nvSpPr>
        <p:spPr>
          <a:xfrm>
            <a:off x="3261395" y="-119300"/>
            <a:ext cx="5093061"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Facial Recognition</a:t>
            </a:r>
          </a:p>
        </p:txBody>
      </p:sp>
      <p:sp>
        <p:nvSpPr>
          <p:cNvPr id="135" name="Rectangle 134"/>
          <p:cNvSpPr/>
          <p:nvPr/>
        </p:nvSpPr>
        <p:spPr>
          <a:xfrm>
            <a:off x="716974" y="5300416"/>
            <a:ext cx="10855406" cy="646331"/>
          </a:xfrm>
          <a:prstGeom prst="rect">
            <a:avLst/>
          </a:prstGeom>
        </p:spPr>
        <p:txBody>
          <a:bodyPr wrap="square">
            <a:spAutoFit/>
          </a:bodyPr>
          <a:lstStyle/>
          <a:p>
            <a:pPr algn="ctr"/>
            <a:r>
              <a:rPr lang="en-US" dirty="0">
                <a:solidFill>
                  <a:srgbClr val="000000"/>
                </a:solidFill>
                <a:latin typeface="Helvetica" panose="020B0604020202020204" pitchFamily="34" charset="0"/>
              </a:rPr>
              <a:t>Principal component analysis (PCA) and </a:t>
            </a:r>
            <a:r>
              <a:rPr lang="en-US" dirty="0" err="1">
                <a:solidFill>
                  <a:srgbClr val="000000"/>
                </a:solidFill>
                <a:latin typeface="Helvetica" panose="020B0604020202020204" pitchFamily="34" charset="0"/>
              </a:rPr>
              <a:t>autoencoder</a:t>
            </a:r>
            <a:r>
              <a:rPr lang="en-US" dirty="0">
                <a:solidFill>
                  <a:srgbClr val="000000"/>
                </a:solidFill>
                <a:latin typeface="Helvetica" panose="020B0604020202020204" pitchFamily="34" charset="0"/>
              </a:rPr>
              <a:t> networks enable you to approximate the vector image by using a much lower-dimensional space, often with very little error.</a:t>
            </a:r>
            <a:endParaRPr lang="en-US" dirty="0"/>
          </a:p>
        </p:txBody>
      </p:sp>
    </p:spTree>
    <p:extLst>
      <p:ext uri="{BB962C8B-B14F-4D97-AF65-F5344CB8AC3E}">
        <p14:creationId xmlns:p14="http://schemas.microsoft.com/office/powerpoint/2010/main" val="14822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ipe(left)">
                                      <p:cBhvr>
                                        <p:cTn id="11" dur="500"/>
                                        <p:tgtEl>
                                          <p:spTgt spid="1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left)">
                                      <p:cBhvr>
                                        <p:cTn id="30" dur="50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anim calcmode="lin" valueType="num">
                                      <p:cBhvr>
                                        <p:cTn id="44" dur="1000" fill="hold"/>
                                        <p:tgtEl>
                                          <p:spTgt spid="138"/>
                                        </p:tgtEl>
                                        <p:attrNameLst>
                                          <p:attrName>ppt_x</p:attrName>
                                        </p:attrNameLst>
                                      </p:cBhvr>
                                      <p:tavLst>
                                        <p:tav tm="0">
                                          <p:val>
                                            <p:strVal val="#ppt_x"/>
                                          </p:val>
                                        </p:tav>
                                        <p:tav tm="100000">
                                          <p:val>
                                            <p:strVal val="#ppt_x"/>
                                          </p:val>
                                        </p:tav>
                                      </p:tavLst>
                                    </p:anim>
                                    <p:anim calcmode="lin" valueType="num">
                                      <p:cBhvr>
                                        <p:cTn id="45"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wipe(left)">
                                      <p:cBhvr>
                                        <p:cTn id="50" dur="500"/>
                                        <p:tgtEl>
                                          <p:spTgt spid="1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wipe(left)">
                                      <p:cBhvr>
                                        <p:cTn id="55" dur="500"/>
                                        <p:tgtEl>
                                          <p:spTgt spid="1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wipe(left)">
                                      <p:cBhvr>
                                        <p:cTn id="6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32" grpId="0" animBg="1"/>
      <p:bldP spid="136" grpId="0" animBg="1"/>
      <p:bldP spid="138" grpId="0" animBg="1"/>
      <p:bldP spid="137" grpId="0"/>
      <p:bldP spid="134" grpId="0"/>
      <p:bldP spid="1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34473-05DB-46ED-BB39-97C530F29CE9}"/>
              </a:ext>
            </a:extLst>
          </p:cNvPr>
          <p:cNvSpPr>
            <a:spLocks noGrp="1"/>
          </p:cNvSpPr>
          <p:nvPr>
            <p:ph type="title"/>
          </p:nvPr>
        </p:nvSpPr>
        <p:spPr>
          <a:xfrm>
            <a:off x="4191000" y="-128391"/>
            <a:ext cx="10515600" cy="1325563"/>
          </a:xfrm>
        </p:spPr>
        <p:txBody>
          <a:bodyPr/>
          <a:lstStyle/>
          <a:p>
            <a:r>
              <a:rPr lang="pt-BR" dirty="0"/>
              <a:t>Denoised CSG</a:t>
            </a:r>
          </a:p>
        </p:txBody>
      </p:sp>
      <p:pic>
        <p:nvPicPr>
          <p:cNvPr id="4" name="Imagem 3">
            <a:extLst>
              <a:ext uri="{FF2B5EF4-FFF2-40B4-BE49-F238E27FC236}">
                <a16:creationId xmlns:a16="http://schemas.microsoft.com/office/drawing/2014/main" id="{7D62C13D-A6C2-4561-B167-F0496CD5A6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264918" y="1224228"/>
            <a:ext cx="11258483" cy="4920140"/>
          </a:xfrm>
          <a:prstGeom prst="rect">
            <a:avLst/>
          </a:prstGeom>
        </p:spPr>
      </p:pic>
      <p:sp>
        <p:nvSpPr>
          <p:cNvPr id="5" name="CaixaDeTexto 4">
            <a:extLst>
              <a:ext uri="{FF2B5EF4-FFF2-40B4-BE49-F238E27FC236}">
                <a16:creationId xmlns:a16="http://schemas.microsoft.com/office/drawing/2014/main" id="{E813ABC1-DCC3-4CC5-9073-599BD1AEA71A}"/>
              </a:ext>
            </a:extLst>
          </p:cNvPr>
          <p:cNvSpPr txBox="1"/>
          <p:nvPr/>
        </p:nvSpPr>
        <p:spPr>
          <a:xfrm>
            <a:off x="478564" y="854896"/>
            <a:ext cx="2146854" cy="369332"/>
          </a:xfrm>
          <a:prstGeom prst="rect">
            <a:avLst/>
          </a:prstGeom>
          <a:noFill/>
        </p:spPr>
        <p:txBody>
          <a:bodyPr wrap="square" rtlCol="0">
            <a:spAutoFit/>
          </a:bodyPr>
          <a:lstStyle/>
          <a:p>
            <a:r>
              <a:rPr lang="pt-BR" dirty="0" err="1"/>
              <a:t>Window</a:t>
            </a:r>
            <a:r>
              <a:rPr lang="pt-BR" dirty="0"/>
              <a:t>=[3,3]</a:t>
            </a:r>
          </a:p>
        </p:txBody>
      </p:sp>
      <p:sp>
        <p:nvSpPr>
          <p:cNvPr id="6" name="Espaço Reservado para Número de Slide 5">
            <a:extLst>
              <a:ext uri="{FF2B5EF4-FFF2-40B4-BE49-F238E27FC236}">
                <a16:creationId xmlns:a16="http://schemas.microsoft.com/office/drawing/2014/main" id="{0B9C2042-6977-4040-9B17-4672920FBEF6}"/>
              </a:ext>
            </a:extLst>
          </p:cNvPr>
          <p:cNvSpPr>
            <a:spLocks noGrp="1"/>
          </p:cNvSpPr>
          <p:nvPr>
            <p:ph type="sldNum" sz="quarter" idx="12"/>
          </p:nvPr>
        </p:nvSpPr>
        <p:spPr/>
        <p:txBody>
          <a:bodyPr/>
          <a:lstStyle/>
          <a:p>
            <a:fld id="{A13DAC8F-9539-4FC3-82B4-D9C18D29E771}" type="slidenum">
              <a:rPr lang="pt-BR" smtClean="0"/>
              <a:t>40</a:t>
            </a:fld>
            <a:endParaRPr lang="pt-BR"/>
          </a:p>
        </p:txBody>
      </p:sp>
    </p:spTree>
    <p:extLst>
      <p:ext uri="{BB962C8B-B14F-4D97-AF65-F5344CB8AC3E}">
        <p14:creationId xmlns:p14="http://schemas.microsoft.com/office/powerpoint/2010/main" val="1437024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759271" y="5035187"/>
            <a:ext cx="4101425" cy="1714689"/>
          </a:xfrm>
          <a:prstGeom prst="rect">
            <a:avLst/>
          </a:prstGeom>
        </p:spPr>
      </p:pic>
      <p:sp>
        <p:nvSpPr>
          <p:cNvPr id="4" name="TextBox 3"/>
          <p:cNvSpPr txBox="1"/>
          <p:nvPr/>
        </p:nvSpPr>
        <p:spPr>
          <a:xfrm>
            <a:off x="182500" y="3992435"/>
            <a:ext cx="1110271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err="1">
                <a:latin typeface="Times New Roman" panose="02020603050405020304" pitchFamily="18" charset="0"/>
                <a:cs typeface="Times New Roman" panose="02020603050405020304" pitchFamily="18" charset="0"/>
              </a:rPr>
              <a:t>Denoising</a:t>
            </a:r>
            <a:r>
              <a:rPr lang="en-US" sz="4400" dirty="0">
                <a:latin typeface="Times New Roman" panose="02020603050405020304" pitchFamily="18" charset="0"/>
                <a:cs typeface="Times New Roman" panose="02020603050405020304" pitchFamily="18" charset="0"/>
              </a:rPr>
              <a:t> Seismic Data: </a:t>
            </a:r>
            <a:r>
              <a:rPr lang="en-US" sz="2800" dirty="0">
                <a:latin typeface="Times New Roman" panose="02020603050405020304" pitchFamily="18" charset="0"/>
                <a:cs typeface="Times New Roman" panose="02020603050405020304" pitchFamily="18" charset="0"/>
              </a:rPr>
              <a:t>x~ (</a:t>
            </a:r>
            <a:r>
              <a:rPr lang="en-US" sz="2800" b="1" dirty="0">
                <a:latin typeface="Times New Roman" panose="02020603050405020304" pitchFamily="18" charset="0"/>
                <a:cs typeface="Times New Roman" panose="02020603050405020304" pitchFamily="18" charset="0"/>
              </a:rPr>
              <a:t>x,PC1</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PC1</a:t>
            </a:r>
            <a:r>
              <a:rPr lang="en-US" sz="2800" dirty="0">
                <a:latin typeface="Times New Roman" panose="02020603050405020304" pitchFamily="18" charset="0"/>
                <a:cs typeface="Times New Roman" panose="02020603050405020304" pitchFamily="18" charset="0"/>
              </a:rPr>
              <a:t> + (</a:t>
            </a:r>
            <a:r>
              <a:rPr lang="en-US" sz="2800" b="1" dirty="0">
                <a:latin typeface="Times New Roman" panose="02020603050405020304" pitchFamily="18" charset="0"/>
                <a:cs typeface="Times New Roman" panose="02020603050405020304" pitchFamily="18" charset="0"/>
              </a:rPr>
              <a:t>x,PC2</a:t>
            </a:r>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PC2</a:t>
            </a:r>
            <a:r>
              <a:rPr lang="en-US" sz="28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173" name="TextBox 172"/>
          <p:cNvSpPr txBox="1"/>
          <p:nvPr/>
        </p:nvSpPr>
        <p:spPr>
          <a:xfrm>
            <a:off x="2237662" y="-176038"/>
            <a:ext cx="8315097"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did we Learn?</a:t>
            </a:r>
          </a:p>
        </p:txBody>
      </p:sp>
      <p:sp>
        <p:nvSpPr>
          <p:cNvPr id="3" name="TextBox 2"/>
          <p:cNvSpPr txBox="1"/>
          <p:nvPr/>
        </p:nvSpPr>
        <p:spPr>
          <a:xfrm>
            <a:off x="182500" y="2792106"/>
            <a:ext cx="11727891"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How to select # of PC vectors (scree plot/elbow)</a:t>
            </a:r>
          </a:p>
        </p:txBody>
      </p:sp>
      <p:sp>
        <p:nvSpPr>
          <p:cNvPr id="10" name="TextBox 9"/>
          <p:cNvSpPr txBox="1"/>
          <p:nvPr/>
        </p:nvSpPr>
        <p:spPr>
          <a:xfrm>
            <a:off x="182500" y="5192764"/>
            <a:ext cx="7794121" cy="1446550"/>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Select Data Features so fewest </a:t>
            </a:r>
          </a:p>
          <a:p>
            <a:r>
              <a:rPr lang="en-US" sz="4400" dirty="0">
                <a:latin typeface="Times New Roman" panose="02020603050405020304" pitchFamily="18" charset="0"/>
                <a:cs typeface="Times New Roman" panose="02020603050405020304" pitchFamily="18" charset="0"/>
              </a:rPr>
              <a:t>          PC’s are needed</a:t>
            </a:r>
          </a:p>
        </p:txBody>
      </p:sp>
      <p:pic>
        <p:nvPicPr>
          <p:cNvPr id="7" name="Picture 6"/>
          <p:cNvPicPr>
            <a:picLocks noChangeAspect="1"/>
          </p:cNvPicPr>
          <p:nvPr/>
        </p:nvPicPr>
        <p:blipFill>
          <a:blip r:embed="rId3"/>
          <a:stretch>
            <a:fillRect/>
          </a:stretch>
        </p:blipFill>
        <p:spPr>
          <a:xfrm>
            <a:off x="7705537" y="3493771"/>
            <a:ext cx="1740092" cy="589886"/>
          </a:xfrm>
          <a:prstGeom prst="rect">
            <a:avLst/>
          </a:prstGeom>
        </p:spPr>
      </p:pic>
      <p:sp>
        <p:nvSpPr>
          <p:cNvPr id="14" name="Rectangle 13"/>
          <p:cNvSpPr/>
          <p:nvPr/>
        </p:nvSpPr>
        <p:spPr>
          <a:xfrm>
            <a:off x="7441096" y="6400800"/>
            <a:ext cx="4750904"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601525" y="1213804"/>
            <a:ext cx="10743628" cy="1371207"/>
          </a:xfrm>
          <a:prstGeom prst="rect">
            <a:avLst/>
          </a:prstGeom>
        </p:spPr>
      </p:pic>
      <p:sp>
        <p:nvSpPr>
          <p:cNvPr id="6" name="Rectangle 5"/>
          <p:cNvSpPr/>
          <p:nvPr/>
        </p:nvSpPr>
        <p:spPr>
          <a:xfrm>
            <a:off x="614363" y="2027714"/>
            <a:ext cx="3043237" cy="78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48763" y="2275045"/>
            <a:ext cx="3043237" cy="583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00472" y="2497931"/>
            <a:ext cx="3043237" cy="256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17799" y="4665855"/>
            <a:ext cx="2797497" cy="369332"/>
          </a:xfrm>
          <a:prstGeom prst="rect">
            <a:avLst/>
          </a:prstGeom>
          <a:noFill/>
        </p:spPr>
        <p:txBody>
          <a:bodyPr wrap="none" rtlCol="0">
            <a:spAutoFit/>
          </a:bodyPr>
          <a:lstStyle/>
          <a:p>
            <a:r>
              <a:rPr lang="en-US" dirty="0"/>
              <a:t>Choose similar training data</a:t>
            </a:r>
          </a:p>
        </p:txBody>
      </p:sp>
    </p:spTree>
    <p:extLst>
      <p:ext uri="{BB962C8B-B14F-4D97-AF65-F5344CB8AC3E}">
        <p14:creationId xmlns:p14="http://schemas.microsoft.com/office/powerpoint/2010/main" val="3738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5" name="Straight Connector 314">
            <a:extLst>
              <a:ext uri="{FF2B5EF4-FFF2-40B4-BE49-F238E27FC236}">
                <a16:creationId xmlns:a16="http://schemas.microsoft.com/office/drawing/2014/main" id="{53626E1C-4EDC-E59C-0B83-6ACD9FA15602}"/>
              </a:ext>
            </a:extLst>
          </p:cNvPr>
          <p:cNvCxnSpPr>
            <a:cxnSpLocks/>
          </p:cNvCxnSpPr>
          <p:nvPr/>
        </p:nvCxnSpPr>
        <p:spPr>
          <a:xfrm flipH="1">
            <a:off x="6086759" y="2376760"/>
            <a:ext cx="5966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3E04817C-7B18-836B-7250-EEC40B0A8F3A}"/>
              </a:ext>
            </a:extLst>
          </p:cNvPr>
          <p:cNvGrpSpPr/>
          <p:nvPr/>
        </p:nvGrpSpPr>
        <p:grpSpPr>
          <a:xfrm>
            <a:off x="6203085" y="2094397"/>
            <a:ext cx="2365469" cy="1429207"/>
            <a:chOff x="945927" y="3787370"/>
            <a:chExt cx="2365469" cy="1429207"/>
          </a:xfrm>
        </p:grpSpPr>
        <p:grpSp>
          <p:nvGrpSpPr>
            <p:cNvPr id="302" name="Group 301">
              <a:extLst>
                <a:ext uri="{FF2B5EF4-FFF2-40B4-BE49-F238E27FC236}">
                  <a16:creationId xmlns:a16="http://schemas.microsoft.com/office/drawing/2014/main" id="{22702D75-905E-B342-090C-C7EB0D9364A1}"/>
                </a:ext>
              </a:extLst>
            </p:cNvPr>
            <p:cNvGrpSpPr/>
            <p:nvPr/>
          </p:nvGrpSpPr>
          <p:grpSpPr>
            <a:xfrm>
              <a:off x="1097632" y="3787370"/>
              <a:ext cx="1993692" cy="1291730"/>
              <a:chOff x="5021705" y="2679611"/>
              <a:chExt cx="1993692" cy="1254819"/>
            </a:xfrm>
          </p:grpSpPr>
          <p:sp>
            <p:nvSpPr>
              <p:cNvPr id="308" name="Freeform: Shape 307">
                <a:extLst>
                  <a:ext uri="{FF2B5EF4-FFF2-40B4-BE49-F238E27FC236}">
                    <a16:creationId xmlns:a16="http://schemas.microsoft.com/office/drawing/2014/main" id="{B94EAFC1-56F8-ADCF-964E-47711C93FF8D}"/>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9" name="Freeform: Shape 308">
                <a:extLst>
                  <a:ext uri="{FF2B5EF4-FFF2-40B4-BE49-F238E27FC236}">
                    <a16:creationId xmlns:a16="http://schemas.microsoft.com/office/drawing/2014/main" id="{CCE686C3-967D-9F1B-DBF6-85D3EAC0CFD8}"/>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0" name="Freeform: Shape 309">
                <a:extLst>
                  <a:ext uri="{FF2B5EF4-FFF2-40B4-BE49-F238E27FC236}">
                    <a16:creationId xmlns:a16="http://schemas.microsoft.com/office/drawing/2014/main" id="{A3DE86C9-4E5A-C125-77AC-6854463BBC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1" name="Freeform: Shape 310">
                <a:extLst>
                  <a:ext uri="{FF2B5EF4-FFF2-40B4-BE49-F238E27FC236}">
                    <a16:creationId xmlns:a16="http://schemas.microsoft.com/office/drawing/2014/main" id="{207CEDF1-93F8-BA66-8D34-1BA2609E7810}"/>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2" name="Freeform: Shape 311">
                <a:extLst>
                  <a:ext uri="{FF2B5EF4-FFF2-40B4-BE49-F238E27FC236}">
                    <a16:creationId xmlns:a16="http://schemas.microsoft.com/office/drawing/2014/main" id="{775D2321-46A1-C9D7-5719-686FFAEA4A7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3" name="Freeform: Shape 312">
                <a:extLst>
                  <a:ext uri="{FF2B5EF4-FFF2-40B4-BE49-F238E27FC236}">
                    <a16:creationId xmlns:a16="http://schemas.microsoft.com/office/drawing/2014/main" id="{9775E29E-0483-B7FC-12FC-1D3AA4B61E3F}"/>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03" name="Freeform: Shape 302">
              <a:extLst>
                <a:ext uri="{FF2B5EF4-FFF2-40B4-BE49-F238E27FC236}">
                  <a16:creationId xmlns:a16="http://schemas.microsoft.com/office/drawing/2014/main" id="{5F6C1F0F-986F-397C-3E99-2308C214377B}"/>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AD5A1451-3A4C-198F-1C69-009F054D21B7}"/>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A62DCB09-2F1E-AC6E-308B-D4323673BD49}"/>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6FC0F442-FBF8-BD19-1D95-9B0E1E3C827B}"/>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984A088B-A51F-3E8B-FEA3-FBE8A8CE8C89}"/>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D55BF662-4449-D2BB-BD2B-A9193E13755C}"/>
              </a:ext>
            </a:extLst>
          </p:cNvPr>
          <p:cNvGrpSpPr/>
          <p:nvPr/>
        </p:nvGrpSpPr>
        <p:grpSpPr>
          <a:xfrm>
            <a:off x="10045710" y="1876317"/>
            <a:ext cx="2365469" cy="1670626"/>
            <a:chOff x="1988162" y="4907266"/>
            <a:chExt cx="2365469" cy="1670626"/>
          </a:xfrm>
        </p:grpSpPr>
        <p:grpSp>
          <p:nvGrpSpPr>
            <p:cNvPr id="285" name="Group 284">
              <a:extLst>
                <a:ext uri="{FF2B5EF4-FFF2-40B4-BE49-F238E27FC236}">
                  <a16:creationId xmlns:a16="http://schemas.microsoft.com/office/drawing/2014/main" id="{E34B6F2E-058A-531A-D79C-D7DFEF054F78}"/>
                </a:ext>
              </a:extLst>
            </p:cNvPr>
            <p:cNvGrpSpPr/>
            <p:nvPr/>
          </p:nvGrpSpPr>
          <p:grpSpPr>
            <a:xfrm>
              <a:off x="1988162" y="4907266"/>
              <a:ext cx="2365469" cy="1670626"/>
              <a:chOff x="945927" y="3545951"/>
              <a:chExt cx="2365469" cy="1670626"/>
            </a:xfrm>
          </p:grpSpPr>
          <p:grpSp>
            <p:nvGrpSpPr>
              <p:cNvPr id="286" name="Group 285">
                <a:extLst>
                  <a:ext uri="{FF2B5EF4-FFF2-40B4-BE49-F238E27FC236}">
                    <a16:creationId xmlns:a16="http://schemas.microsoft.com/office/drawing/2014/main" id="{C934B70E-3970-DEA8-53A6-4612B821764A}"/>
                  </a:ext>
                </a:extLst>
              </p:cNvPr>
              <p:cNvGrpSpPr/>
              <p:nvPr/>
            </p:nvGrpSpPr>
            <p:grpSpPr>
              <a:xfrm>
                <a:off x="1097632" y="3545951"/>
                <a:ext cx="1993692" cy="1533165"/>
                <a:chOff x="5021705" y="2445082"/>
                <a:chExt cx="1993692" cy="1489348"/>
              </a:xfrm>
            </p:grpSpPr>
            <p:sp>
              <p:nvSpPr>
                <p:cNvPr id="292" name="Freeform: Shape 291">
                  <a:extLst>
                    <a:ext uri="{FF2B5EF4-FFF2-40B4-BE49-F238E27FC236}">
                      <a16:creationId xmlns:a16="http://schemas.microsoft.com/office/drawing/2014/main" id="{E0ED921E-146A-B499-D969-21CE3A5D861C}"/>
                    </a:ext>
                  </a:extLst>
                </p:cNvPr>
                <p:cNvSpPr/>
                <p:nvPr/>
              </p:nvSpPr>
              <p:spPr>
                <a:xfrm>
                  <a:off x="5047760" y="2445082"/>
                  <a:ext cx="419998" cy="9278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3" name="Freeform: Shape 292">
                  <a:extLst>
                    <a:ext uri="{FF2B5EF4-FFF2-40B4-BE49-F238E27FC236}">
                      <a16:creationId xmlns:a16="http://schemas.microsoft.com/office/drawing/2014/main" id="{06603D7F-3521-CBC8-6E58-55765E04B74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4" name="Freeform: Shape 293">
                  <a:extLst>
                    <a:ext uri="{FF2B5EF4-FFF2-40B4-BE49-F238E27FC236}">
                      <a16:creationId xmlns:a16="http://schemas.microsoft.com/office/drawing/2014/main" id="{07D56DDC-96E4-1336-FDC3-8472B9D96C8C}"/>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5" name="Freeform: Shape 294">
                  <a:extLst>
                    <a:ext uri="{FF2B5EF4-FFF2-40B4-BE49-F238E27FC236}">
                      <a16:creationId xmlns:a16="http://schemas.microsoft.com/office/drawing/2014/main" id="{FC3AE4CB-2E8D-BA8E-BFC2-B0EA484977EA}"/>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6" name="Freeform: Shape 295">
                  <a:extLst>
                    <a:ext uri="{FF2B5EF4-FFF2-40B4-BE49-F238E27FC236}">
                      <a16:creationId xmlns:a16="http://schemas.microsoft.com/office/drawing/2014/main" id="{A0BF9FF7-2A77-C4F0-6490-7CAD1D79F082}"/>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7" name="Freeform: Shape 296">
                  <a:extLst>
                    <a:ext uri="{FF2B5EF4-FFF2-40B4-BE49-F238E27FC236}">
                      <a16:creationId xmlns:a16="http://schemas.microsoft.com/office/drawing/2014/main" id="{251E9A8D-44F5-538A-F750-96FA7185B974}"/>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87" name="Freeform: Shape 286">
                <a:extLst>
                  <a:ext uri="{FF2B5EF4-FFF2-40B4-BE49-F238E27FC236}">
                    <a16:creationId xmlns:a16="http://schemas.microsoft.com/office/drawing/2014/main" id="{4B93A082-A1F1-2417-540D-1E59FE929EED}"/>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E223FC8A-7993-5BD3-DB14-D5C756CABBA8}"/>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74244AD5-1127-DF44-5B0D-627FA7ED32BF}"/>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6D59C737-6623-B40F-671D-5844B821066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47B7A460-B868-DA5C-0D83-79760ADBD5B2}"/>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8" name="Freeform: Shape 297">
              <a:extLst>
                <a:ext uri="{FF2B5EF4-FFF2-40B4-BE49-F238E27FC236}">
                  <a16:creationId xmlns:a16="http://schemas.microsoft.com/office/drawing/2014/main" id="{AD9C82B7-0873-CCA6-248A-A1BE990A6955}"/>
                </a:ext>
              </a:extLst>
            </p:cNvPr>
            <p:cNvSpPr/>
            <p:nvPr/>
          </p:nvSpPr>
          <p:spPr>
            <a:xfrm>
              <a:off x="2308247" y="5676102"/>
              <a:ext cx="365574" cy="205039"/>
            </a:xfrm>
            <a:custGeom>
              <a:avLst/>
              <a:gdLst>
                <a:gd name="connsiteX0" fmla="*/ 238 w 365574"/>
                <a:gd name="connsiteY0" fmla="*/ 5170 h 205039"/>
                <a:gd name="connsiteX1" fmla="*/ 135150 w 365574"/>
                <a:gd name="connsiteY1" fmla="*/ 20160 h 205039"/>
                <a:gd name="connsiteX2" fmla="*/ 225091 w 365574"/>
                <a:gd name="connsiteY2" fmla="*/ 5170 h 205039"/>
                <a:gd name="connsiteX3" fmla="*/ 360002 w 365574"/>
                <a:gd name="connsiteY3" fmla="*/ 125091 h 205039"/>
                <a:gd name="connsiteX4" fmla="*/ 330022 w 365574"/>
                <a:gd name="connsiteY4" fmla="*/ 200042 h 205039"/>
                <a:gd name="connsiteX5" fmla="*/ 240081 w 365574"/>
                <a:gd name="connsiteY5" fmla="*/ 185052 h 205039"/>
                <a:gd name="connsiteX6" fmla="*/ 105169 w 365574"/>
                <a:gd name="connsiteY6" fmla="*/ 80121 h 205039"/>
                <a:gd name="connsiteX7" fmla="*/ 238 w 365574"/>
                <a:gd name="connsiteY7" fmla="*/ 5170 h 2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574" h="205039">
                  <a:moveTo>
                    <a:pt x="238" y="5170"/>
                  </a:moveTo>
                  <a:cubicBezTo>
                    <a:pt x="5235" y="-4823"/>
                    <a:pt x="97675" y="20160"/>
                    <a:pt x="135150" y="20160"/>
                  </a:cubicBezTo>
                  <a:cubicBezTo>
                    <a:pt x="172625" y="20160"/>
                    <a:pt x="187616" y="-12318"/>
                    <a:pt x="225091" y="5170"/>
                  </a:cubicBezTo>
                  <a:cubicBezTo>
                    <a:pt x="262566" y="22658"/>
                    <a:pt x="342513" y="92612"/>
                    <a:pt x="360002" y="125091"/>
                  </a:cubicBezTo>
                  <a:cubicBezTo>
                    <a:pt x="377491" y="157570"/>
                    <a:pt x="350009" y="190049"/>
                    <a:pt x="330022" y="200042"/>
                  </a:cubicBezTo>
                  <a:cubicBezTo>
                    <a:pt x="310035" y="210036"/>
                    <a:pt x="277556" y="205039"/>
                    <a:pt x="240081" y="185052"/>
                  </a:cubicBezTo>
                  <a:cubicBezTo>
                    <a:pt x="202606" y="165065"/>
                    <a:pt x="140146" y="105105"/>
                    <a:pt x="105169" y="80121"/>
                  </a:cubicBezTo>
                  <a:cubicBezTo>
                    <a:pt x="70192" y="55137"/>
                    <a:pt x="-4759" y="15163"/>
                    <a:pt x="238" y="51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BEC08480-B8CD-0281-2F31-4E1E759531AB}"/>
                </a:ext>
              </a:extLst>
            </p:cNvPr>
            <p:cNvSpPr/>
            <p:nvPr/>
          </p:nvSpPr>
          <p:spPr>
            <a:xfrm>
              <a:off x="2503357" y="5666282"/>
              <a:ext cx="29981" cy="224852"/>
            </a:xfrm>
            <a:custGeom>
              <a:avLst/>
              <a:gdLst>
                <a:gd name="connsiteX0" fmla="*/ 29981 w 29981"/>
                <a:gd name="connsiteY0" fmla="*/ 0 h 224852"/>
                <a:gd name="connsiteX1" fmla="*/ 0 w 29981"/>
                <a:gd name="connsiteY1" fmla="*/ 224852 h 224852"/>
              </a:gdLst>
              <a:ahLst/>
              <a:cxnLst>
                <a:cxn ang="0">
                  <a:pos x="connsiteX0" y="connsiteY0"/>
                </a:cxn>
                <a:cxn ang="0">
                  <a:pos x="connsiteX1" y="connsiteY1"/>
                </a:cxn>
              </a:cxnLst>
              <a:rect l="l" t="t" r="r" b="b"/>
              <a:pathLst>
                <a:path w="29981" h="224852">
                  <a:moveTo>
                    <a:pt x="29981" y="0"/>
                  </a:moveTo>
                  <a:lnTo>
                    <a:pt x="0" y="2248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Rectangle 168">
            <a:extLst>
              <a:ext uri="{FF2B5EF4-FFF2-40B4-BE49-F238E27FC236}">
                <a16:creationId xmlns:a16="http://schemas.microsoft.com/office/drawing/2014/main" id="{46647044-147C-C964-A042-F8C95663E4B8}"/>
              </a:ext>
            </a:extLst>
          </p:cNvPr>
          <p:cNvSpPr/>
          <p:nvPr/>
        </p:nvSpPr>
        <p:spPr>
          <a:xfrm>
            <a:off x="6558301" y="1227344"/>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997917" y="7478680"/>
            <a:ext cx="4010021" cy="1121223"/>
          </a:xfrm>
          <a:prstGeom prst="rect">
            <a:avLst/>
          </a:prstGeom>
        </p:spPr>
      </p:pic>
      <p:sp>
        <p:nvSpPr>
          <p:cNvPr id="8" name="TextBox 7">
            <a:extLst>
              <a:ext uri="{FF2B5EF4-FFF2-40B4-BE49-F238E27FC236}">
                <a16:creationId xmlns:a16="http://schemas.microsoft.com/office/drawing/2014/main" id="{B14378C6-20F5-6A49-6F7D-2D500993EE49}"/>
              </a:ext>
            </a:extLst>
          </p:cNvPr>
          <p:cNvSpPr txBox="1"/>
          <p:nvPr/>
        </p:nvSpPr>
        <p:spPr>
          <a:xfrm>
            <a:off x="3378723" y="-126751"/>
            <a:ext cx="569649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Denoising Seismic Traces</a:t>
            </a:r>
          </a:p>
        </p:txBody>
      </p:sp>
      <p:grpSp>
        <p:nvGrpSpPr>
          <p:cNvPr id="32" name="Group 31">
            <a:extLst>
              <a:ext uri="{FF2B5EF4-FFF2-40B4-BE49-F238E27FC236}">
                <a16:creationId xmlns:a16="http://schemas.microsoft.com/office/drawing/2014/main" id="{0003706A-2838-F5A5-55B3-FAB98AABDDB3}"/>
              </a:ext>
            </a:extLst>
          </p:cNvPr>
          <p:cNvGrpSpPr/>
          <p:nvPr/>
        </p:nvGrpSpPr>
        <p:grpSpPr>
          <a:xfrm>
            <a:off x="289047" y="940809"/>
            <a:ext cx="3503465" cy="2335811"/>
            <a:chOff x="289047" y="1270589"/>
            <a:chExt cx="3503465" cy="2335811"/>
          </a:xfrm>
        </p:grpSpPr>
        <p:grpSp>
          <p:nvGrpSpPr>
            <p:cNvPr id="19" name="Group 18">
              <a:extLst>
                <a:ext uri="{FF2B5EF4-FFF2-40B4-BE49-F238E27FC236}">
                  <a16:creationId xmlns:a16="http://schemas.microsoft.com/office/drawing/2014/main" id="{68991E9E-0716-DEEA-F2AB-E056EB71CA95}"/>
                </a:ext>
              </a:extLst>
            </p:cNvPr>
            <p:cNvGrpSpPr/>
            <p:nvPr/>
          </p:nvGrpSpPr>
          <p:grpSpPr>
            <a:xfrm>
              <a:off x="289047" y="1521832"/>
              <a:ext cx="3503465" cy="2084568"/>
              <a:chOff x="289047" y="1521832"/>
              <a:chExt cx="3503465" cy="2084568"/>
            </a:xfrm>
          </p:grpSpPr>
          <p:grpSp>
            <p:nvGrpSpPr>
              <p:cNvPr id="9" name="Group 8">
                <a:extLst>
                  <a:ext uri="{FF2B5EF4-FFF2-40B4-BE49-F238E27FC236}">
                    <a16:creationId xmlns:a16="http://schemas.microsoft.com/office/drawing/2014/main" id="{4989276B-73FB-4C33-36D8-32AB200D74C7}"/>
                  </a:ext>
                </a:extLst>
              </p:cNvPr>
              <p:cNvGrpSpPr/>
              <p:nvPr/>
            </p:nvGrpSpPr>
            <p:grpSpPr>
              <a:xfrm>
                <a:off x="426458" y="1550265"/>
                <a:ext cx="3366054" cy="1878735"/>
                <a:chOff x="7291953" y="1224229"/>
                <a:chExt cx="2930779" cy="1343424"/>
              </a:xfrm>
            </p:grpSpPr>
            <p:cxnSp>
              <p:nvCxnSpPr>
                <p:cNvPr id="10" name="Straight Arrow Connector 9">
                  <a:extLst>
                    <a:ext uri="{FF2B5EF4-FFF2-40B4-BE49-F238E27FC236}">
                      <a16:creationId xmlns:a16="http://schemas.microsoft.com/office/drawing/2014/main" id="{C50EEBB8-9873-EABF-1DE4-5496E92C526B}"/>
                    </a:ext>
                  </a:extLst>
                </p:cNvPr>
                <p:cNvCxnSpPr/>
                <p:nvPr/>
              </p:nvCxnSpPr>
              <p:spPr>
                <a:xfrm flipV="1">
                  <a:off x="7345599" y="1313446"/>
                  <a:ext cx="607999" cy="430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1490C9D-65D6-C810-F8F4-2F0389DABDC2}"/>
                    </a:ext>
                  </a:extLst>
                </p:cNvPr>
                <p:cNvGrpSpPr/>
                <p:nvPr/>
              </p:nvGrpSpPr>
              <p:grpSpPr>
                <a:xfrm>
                  <a:off x="7291953" y="1224229"/>
                  <a:ext cx="2930779" cy="1343424"/>
                  <a:chOff x="7260309" y="1173007"/>
                  <a:chExt cx="2930779" cy="1343424"/>
                </a:xfrm>
              </p:grpSpPr>
              <p:pic>
                <p:nvPicPr>
                  <p:cNvPr id="12" name="Picture 11">
                    <a:extLst>
                      <a:ext uri="{FF2B5EF4-FFF2-40B4-BE49-F238E27FC236}">
                        <a16:creationId xmlns:a16="http://schemas.microsoft.com/office/drawing/2014/main" id="{D93A02CC-02EB-A566-4591-7CCD22296C2C}"/>
                      </a:ext>
                    </a:extLst>
                  </p:cNvPr>
                  <p:cNvPicPr>
                    <a:picLocks noChangeAspect="1"/>
                  </p:cNvPicPr>
                  <p:nvPr/>
                </p:nvPicPr>
                <p:blipFill>
                  <a:blip r:embed="rId3"/>
                  <a:stretch>
                    <a:fillRect/>
                  </a:stretch>
                </p:blipFill>
                <p:spPr>
                  <a:xfrm>
                    <a:off x="7921954" y="1173007"/>
                    <a:ext cx="2269134" cy="1343424"/>
                  </a:xfrm>
                  <a:prstGeom prst="rect">
                    <a:avLst/>
                  </a:prstGeom>
                </p:spPr>
              </p:pic>
              <p:cxnSp>
                <p:nvCxnSpPr>
                  <p:cNvPr id="13" name="Straight Arrow Connector 12">
                    <a:extLst>
                      <a:ext uri="{FF2B5EF4-FFF2-40B4-BE49-F238E27FC236}">
                        <a16:creationId xmlns:a16="http://schemas.microsoft.com/office/drawing/2014/main" id="{8D882FAE-BC5C-15F0-DF04-23FB41CEDD33}"/>
                      </a:ext>
                    </a:extLst>
                  </p:cNvPr>
                  <p:cNvCxnSpPr/>
                  <p:nvPr/>
                </p:nvCxnSpPr>
                <p:spPr>
                  <a:xfrm>
                    <a:off x="7260309" y="1971307"/>
                    <a:ext cx="661645" cy="498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 name="Rectangle 16">
                <a:extLst>
                  <a:ext uri="{FF2B5EF4-FFF2-40B4-BE49-F238E27FC236}">
                    <a16:creationId xmlns:a16="http://schemas.microsoft.com/office/drawing/2014/main" id="{72E49A91-9F2F-DCA4-64E2-75BEABE9097F}"/>
                  </a:ext>
                </a:extLst>
              </p:cNvPr>
              <p:cNvSpPr/>
              <p:nvPr/>
            </p:nvSpPr>
            <p:spPr>
              <a:xfrm>
                <a:off x="1186369" y="1521832"/>
                <a:ext cx="2471227" cy="133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1E0B8DF-2E70-7C7A-D925-40A0606C3C4B}"/>
                  </a:ext>
                </a:extLst>
              </p:cNvPr>
              <p:cNvSpPr/>
              <p:nvPr/>
            </p:nvSpPr>
            <p:spPr>
              <a:xfrm flipH="1">
                <a:off x="289047" y="1624931"/>
                <a:ext cx="912312" cy="1981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2A13B96-77C7-5120-F5DC-D181C037A30D}"/>
                </a:ext>
              </a:extLst>
            </p:cNvPr>
            <p:cNvSpPr txBox="1"/>
            <p:nvPr/>
          </p:nvSpPr>
          <p:spPr>
            <a:xfrm>
              <a:off x="551822" y="2379632"/>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21" name="Straight Arrow Connector 20">
              <a:extLst>
                <a:ext uri="{FF2B5EF4-FFF2-40B4-BE49-F238E27FC236}">
                  <a16:creationId xmlns:a16="http://schemas.microsoft.com/office/drawing/2014/main" id="{5BBF830F-7D81-1302-7BA0-69093A5D8B67}"/>
                </a:ext>
              </a:extLst>
            </p:cNvPr>
            <p:cNvCxnSpPr/>
            <p:nvPr/>
          </p:nvCxnSpPr>
          <p:spPr>
            <a:xfrm>
              <a:off x="837220" y="2852926"/>
              <a:ext cx="0" cy="48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74F4C1-31AA-7D9D-C93F-8834C0A0DFA0}"/>
                </a:ext>
              </a:extLst>
            </p:cNvPr>
            <p:cNvSpPr txBox="1"/>
            <p:nvPr/>
          </p:nvSpPr>
          <p:spPr>
            <a:xfrm>
              <a:off x="2128662" y="1270589"/>
              <a:ext cx="7536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24" name="Straight Arrow Connector 23">
              <a:extLst>
                <a:ext uri="{FF2B5EF4-FFF2-40B4-BE49-F238E27FC236}">
                  <a16:creationId xmlns:a16="http://schemas.microsoft.com/office/drawing/2014/main" id="{C672009C-1506-A38E-2E79-568DD26E7D8F}"/>
                </a:ext>
              </a:extLst>
            </p:cNvPr>
            <p:cNvCxnSpPr>
              <a:cxnSpLocks/>
            </p:cNvCxnSpPr>
            <p:nvPr/>
          </p:nvCxnSpPr>
          <p:spPr>
            <a:xfrm>
              <a:off x="2852350" y="1470245"/>
              <a:ext cx="805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166F3A-B833-7316-2AF4-CD0E9DD52112}"/>
                </a:ext>
              </a:extLst>
            </p:cNvPr>
            <p:cNvCxnSpPr>
              <a:cxnSpLocks/>
            </p:cNvCxnSpPr>
            <p:nvPr/>
          </p:nvCxnSpPr>
          <p:spPr>
            <a:xfrm>
              <a:off x="1340845" y="1472745"/>
              <a:ext cx="80524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523664-92E3-9405-0D2A-1EE31EFF058A}"/>
                </a:ext>
              </a:extLst>
            </p:cNvPr>
            <p:cNvCxnSpPr>
              <a:cxnSpLocks/>
            </p:cNvCxnSpPr>
            <p:nvPr/>
          </p:nvCxnSpPr>
          <p:spPr>
            <a:xfrm flipV="1">
              <a:off x="876590" y="1675032"/>
              <a:ext cx="0" cy="72145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2548A8AA-E98B-D329-828C-44E28CE93624}"/>
              </a:ext>
            </a:extLst>
          </p:cNvPr>
          <p:cNvGrpSpPr/>
          <p:nvPr/>
        </p:nvGrpSpPr>
        <p:grpSpPr>
          <a:xfrm>
            <a:off x="10335330" y="2800790"/>
            <a:ext cx="1528934" cy="369332"/>
            <a:chOff x="10362305" y="2980917"/>
            <a:chExt cx="1528934" cy="369332"/>
          </a:xfrm>
        </p:grpSpPr>
        <p:sp>
          <p:nvSpPr>
            <p:cNvPr id="164" name="TextBox 163">
              <a:extLst>
                <a:ext uri="{FF2B5EF4-FFF2-40B4-BE49-F238E27FC236}">
                  <a16:creationId xmlns:a16="http://schemas.microsoft.com/office/drawing/2014/main" id="{FBE18653-2193-B5E5-A493-BCEE1C2B0503}"/>
                </a:ext>
              </a:extLst>
            </p:cNvPr>
            <p:cNvSpPr txBox="1"/>
            <p:nvPr/>
          </p:nvSpPr>
          <p:spPr>
            <a:xfrm>
              <a:off x="10362305" y="2980917"/>
              <a:ext cx="7536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165" name="Straight Arrow Connector 164">
              <a:extLst>
                <a:ext uri="{FF2B5EF4-FFF2-40B4-BE49-F238E27FC236}">
                  <a16:creationId xmlns:a16="http://schemas.microsoft.com/office/drawing/2014/main" id="{59BD38B0-1166-EF4C-5545-A4FA35949FDE}"/>
                </a:ext>
              </a:extLst>
            </p:cNvPr>
            <p:cNvCxnSpPr>
              <a:cxnSpLocks/>
            </p:cNvCxnSpPr>
            <p:nvPr/>
          </p:nvCxnSpPr>
          <p:spPr>
            <a:xfrm>
              <a:off x="11085993" y="3180573"/>
              <a:ext cx="805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7" name="TextBox 166">
            <a:extLst>
              <a:ext uri="{FF2B5EF4-FFF2-40B4-BE49-F238E27FC236}">
                <a16:creationId xmlns:a16="http://schemas.microsoft.com/office/drawing/2014/main" id="{30645996-EAA7-EBD2-570F-8E7421DDE3CB}"/>
              </a:ext>
            </a:extLst>
          </p:cNvPr>
          <p:cNvSpPr txBox="1"/>
          <p:nvPr/>
        </p:nvSpPr>
        <p:spPr>
          <a:xfrm>
            <a:off x="5567473" y="1320050"/>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nvGrpSpPr>
          <p:cNvPr id="314" name="Group 313">
            <a:extLst>
              <a:ext uri="{FF2B5EF4-FFF2-40B4-BE49-F238E27FC236}">
                <a16:creationId xmlns:a16="http://schemas.microsoft.com/office/drawing/2014/main" id="{B0C7CD83-5697-55AA-9DE4-3267773E4ABD}"/>
              </a:ext>
            </a:extLst>
          </p:cNvPr>
          <p:cNvGrpSpPr/>
          <p:nvPr/>
        </p:nvGrpSpPr>
        <p:grpSpPr>
          <a:xfrm>
            <a:off x="5831917" y="2651699"/>
            <a:ext cx="5351980" cy="791181"/>
            <a:chOff x="5467242" y="6121032"/>
            <a:chExt cx="5351980" cy="791181"/>
          </a:xfrm>
        </p:grpSpPr>
        <p:sp>
          <p:nvSpPr>
            <p:cNvPr id="162" name="TextBox 161">
              <a:extLst>
                <a:ext uri="{FF2B5EF4-FFF2-40B4-BE49-F238E27FC236}">
                  <a16:creationId xmlns:a16="http://schemas.microsoft.com/office/drawing/2014/main" id="{29EDD73D-53D4-55EF-5A09-B6BA0388A11F}"/>
                </a:ext>
              </a:extLst>
            </p:cNvPr>
            <p:cNvSpPr txBox="1"/>
            <p:nvPr/>
          </p:nvSpPr>
          <p:spPr>
            <a:xfrm>
              <a:off x="5467242" y="6267943"/>
              <a:ext cx="6638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cxnSp>
          <p:nvCxnSpPr>
            <p:cNvPr id="166" name="Straight Arrow Connector 165">
              <a:extLst>
                <a:ext uri="{FF2B5EF4-FFF2-40B4-BE49-F238E27FC236}">
                  <a16:creationId xmlns:a16="http://schemas.microsoft.com/office/drawing/2014/main" id="{7DDAAC57-EEB4-952A-B2C7-D0DA758F63A8}"/>
                </a:ext>
              </a:extLst>
            </p:cNvPr>
            <p:cNvCxnSpPr>
              <a:cxnSpLocks/>
            </p:cNvCxnSpPr>
            <p:nvPr/>
          </p:nvCxnSpPr>
          <p:spPr>
            <a:xfrm>
              <a:off x="6064473" y="6567997"/>
              <a:ext cx="809608" cy="344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91D1D74-1FF3-D134-6C12-9140259719A3}"/>
                </a:ext>
              </a:extLst>
            </p:cNvPr>
            <p:cNvCxnSpPr>
              <a:cxnSpLocks/>
              <a:stCxn id="321" idx="2"/>
            </p:cNvCxnSpPr>
            <p:nvPr/>
          </p:nvCxnSpPr>
          <p:spPr>
            <a:xfrm>
              <a:off x="10505002" y="6121032"/>
              <a:ext cx="314220" cy="21632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8" name="Straight Connector 217">
            <a:extLst>
              <a:ext uri="{FF2B5EF4-FFF2-40B4-BE49-F238E27FC236}">
                <a16:creationId xmlns:a16="http://schemas.microsoft.com/office/drawing/2014/main" id="{393D1A14-E08F-829A-B4BE-22375CDFFC34}"/>
              </a:ext>
            </a:extLst>
          </p:cNvPr>
          <p:cNvCxnSpPr>
            <a:cxnSpLocks/>
          </p:cNvCxnSpPr>
          <p:nvPr/>
        </p:nvCxnSpPr>
        <p:spPr>
          <a:xfrm>
            <a:off x="6443211" y="2105832"/>
            <a:ext cx="464578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99C63C87-E7F0-9A19-D5CB-B2ABCE66E4F7}"/>
              </a:ext>
            </a:extLst>
          </p:cNvPr>
          <p:cNvSpPr txBox="1"/>
          <p:nvPr/>
        </p:nvSpPr>
        <p:spPr>
          <a:xfrm>
            <a:off x="1317136" y="504904"/>
            <a:ext cx="215796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 Seismograms</a:t>
            </a:r>
          </a:p>
        </p:txBody>
      </p:sp>
      <p:sp>
        <p:nvSpPr>
          <p:cNvPr id="232" name="TextBox 231">
            <a:extLst>
              <a:ext uri="{FF2B5EF4-FFF2-40B4-BE49-F238E27FC236}">
                <a16:creationId xmlns:a16="http://schemas.microsoft.com/office/drawing/2014/main" id="{DC2E0A36-74F4-EE6C-4253-73B28B014686}"/>
              </a:ext>
            </a:extLst>
          </p:cNvPr>
          <p:cNvSpPr txBox="1"/>
          <p:nvPr/>
        </p:nvSpPr>
        <p:spPr>
          <a:xfrm>
            <a:off x="4839660" y="508426"/>
            <a:ext cx="63442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 Noisy Seismograms in (offset, time, amplitude)</a:t>
            </a:r>
          </a:p>
        </p:txBody>
      </p:sp>
      <p:cxnSp>
        <p:nvCxnSpPr>
          <p:cNvPr id="234" name="Straight Connector 233">
            <a:extLst>
              <a:ext uri="{FF2B5EF4-FFF2-40B4-BE49-F238E27FC236}">
                <a16:creationId xmlns:a16="http://schemas.microsoft.com/office/drawing/2014/main" id="{AE5DC6AB-8ECD-CD1D-D04C-EA9E56AB9FFB}"/>
              </a:ext>
            </a:extLst>
          </p:cNvPr>
          <p:cNvCxnSpPr/>
          <p:nvPr/>
        </p:nvCxnSpPr>
        <p:spPr>
          <a:xfrm>
            <a:off x="7617227" y="2693870"/>
            <a:ext cx="43602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52" name="Group 251">
            <a:extLst>
              <a:ext uri="{FF2B5EF4-FFF2-40B4-BE49-F238E27FC236}">
                <a16:creationId xmlns:a16="http://schemas.microsoft.com/office/drawing/2014/main" id="{7D672CCC-066E-DDAB-7793-7FBD6D7419AE}"/>
              </a:ext>
            </a:extLst>
          </p:cNvPr>
          <p:cNvGrpSpPr/>
          <p:nvPr/>
        </p:nvGrpSpPr>
        <p:grpSpPr>
          <a:xfrm>
            <a:off x="7355512" y="2106887"/>
            <a:ext cx="2365469" cy="1429207"/>
            <a:chOff x="945927" y="3787370"/>
            <a:chExt cx="2365469" cy="1429207"/>
          </a:xfrm>
        </p:grpSpPr>
        <p:grpSp>
          <p:nvGrpSpPr>
            <p:cNvPr id="237" name="Group 236">
              <a:extLst>
                <a:ext uri="{FF2B5EF4-FFF2-40B4-BE49-F238E27FC236}">
                  <a16:creationId xmlns:a16="http://schemas.microsoft.com/office/drawing/2014/main" id="{39660FC7-7F9E-F2DB-DB71-86AC1C358D4B}"/>
                </a:ext>
              </a:extLst>
            </p:cNvPr>
            <p:cNvGrpSpPr/>
            <p:nvPr/>
          </p:nvGrpSpPr>
          <p:grpSpPr>
            <a:xfrm>
              <a:off x="1097632" y="3787370"/>
              <a:ext cx="1993692" cy="1291730"/>
              <a:chOff x="5021705" y="2679611"/>
              <a:chExt cx="1993692" cy="1254819"/>
            </a:xfrm>
          </p:grpSpPr>
          <p:sp>
            <p:nvSpPr>
              <p:cNvPr id="240" name="Freeform: Shape 239">
                <a:extLst>
                  <a:ext uri="{FF2B5EF4-FFF2-40B4-BE49-F238E27FC236}">
                    <a16:creationId xmlns:a16="http://schemas.microsoft.com/office/drawing/2014/main" id="{6DFA5A16-CD11-964F-A70A-84026F07F41B}"/>
                  </a:ext>
                </a:extLst>
              </p:cNvPr>
              <p:cNvSpPr/>
              <p:nvPr/>
            </p:nvSpPr>
            <p:spPr>
              <a:xfrm>
                <a:off x="5047646" y="2679611"/>
                <a:ext cx="419998" cy="59036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1" name="Freeform: Shape 240">
                <a:extLst>
                  <a:ext uri="{FF2B5EF4-FFF2-40B4-BE49-F238E27FC236}">
                    <a16:creationId xmlns:a16="http://schemas.microsoft.com/office/drawing/2014/main" id="{BD31FEDE-D281-1406-74A7-35BA9E8995B0}"/>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2" name="Freeform: Shape 241">
                <a:extLst>
                  <a:ext uri="{FF2B5EF4-FFF2-40B4-BE49-F238E27FC236}">
                    <a16:creationId xmlns:a16="http://schemas.microsoft.com/office/drawing/2014/main" id="{9637BC3B-022F-EAE4-6981-1E45E718846A}"/>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3" name="Freeform: Shape 242">
                <a:extLst>
                  <a:ext uri="{FF2B5EF4-FFF2-40B4-BE49-F238E27FC236}">
                    <a16:creationId xmlns:a16="http://schemas.microsoft.com/office/drawing/2014/main" id="{43DC3585-672B-0A93-6B33-30F887B6F52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4" name="Freeform: Shape 243">
                <a:extLst>
                  <a:ext uri="{FF2B5EF4-FFF2-40B4-BE49-F238E27FC236}">
                    <a16:creationId xmlns:a16="http://schemas.microsoft.com/office/drawing/2014/main" id="{33432E02-DC3D-7B52-0078-4C8236C83CF0}"/>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6" name="Freeform: Shape 245">
                <a:extLst>
                  <a:ext uri="{FF2B5EF4-FFF2-40B4-BE49-F238E27FC236}">
                    <a16:creationId xmlns:a16="http://schemas.microsoft.com/office/drawing/2014/main" id="{0EC72B58-ED9E-D8DB-647D-16FBCE3E0F97}"/>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48" name="Freeform: Shape 247">
              <a:extLst>
                <a:ext uri="{FF2B5EF4-FFF2-40B4-BE49-F238E27FC236}">
                  <a16:creationId xmlns:a16="http://schemas.microsoft.com/office/drawing/2014/main" id="{83D2F518-754C-7A36-5204-2B906F45130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CA705752-4A1E-AEBF-29EE-B8F6E179039B}"/>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4E24447-1775-936D-107C-E01EA30DF45C}"/>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FD24C3FF-6475-2229-37EF-C7A82B8FAADA}"/>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810EC5EF-5319-6A51-0B71-6A55C109BCB0}"/>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4" name="Oval 223">
            <a:extLst>
              <a:ext uri="{FF2B5EF4-FFF2-40B4-BE49-F238E27FC236}">
                <a16:creationId xmlns:a16="http://schemas.microsoft.com/office/drawing/2014/main" id="{1E4DC695-53E7-E03B-A07E-35B3B8B837B4}"/>
              </a:ext>
            </a:extLst>
          </p:cNvPr>
          <p:cNvSpPr/>
          <p:nvPr/>
        </p:nvSpPr>
        <p:spPr>
          <a:xfrm>
            <a:off x="7746947" y="206935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4" name="Oval 253">
            <a:extLst>
              <a:ext uri="{FF2B5EF4-FFF2-40B4-BE49-F238E27FC236}">
                <a16:creationId xmlns:a16="http://schemas.microsoft.com/office/drawing/2014/main" id="{C8F9C14B-4E14-BF5D-04DE-31836C80151E}"/>
              </a:ext>
            </a:extLst>
          </p:cNvPr>
          <p:cNvSpPr/>
          <p:nvPr/>
        </p:nvSpPr>
        <p:spPr>
          <a:xfrm>
            <a:off x="10423156" y="1763970"/>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6" name="Oval 255">
            <a:extLst>
              <a:ext uri="{FF2B5EF4-FFF2-40B4-BE49-F238E27FC236}">
                <a16:creationId xmlns:a16="http://schemas.microsoft.com/office/drawing/2014/main" id="{CEA8854A-972F-2F11-4664-E85D9F859906}"/>
              </a:ext>
            </a:extLst>
          </p:cNvPr>
          <p:cNvSpPr/>
          <p:nvPr/>
        </p:nvSpPr>
        <p:spPr>
          <a:xfrm>
            <a:off x="6595683" y="210374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57" name="Group 256">
            <a:extLst>
              <a:ext uri="{FF2B5EF4-FFF2-40B4-BE49-F238E27FC236}">
                <a16:creationId xmlns:a16="http://schemas.microsoft.com/office/drawing/2014/main" id="{28ABAEFC-9E2D-3BF6-57E4-67C9FEFC2390}"/>
              </a:ext>
            </a:extLst>
          </p:cNvPr>
          <p:cNvGrpSpPr/>
          <p:nvPr/>
        </p:nvGrpSpPr>
        <p:grpSpPr>
          <a:xfrm>
            <a:off x="8362351" y="1991425"/>
            <a:ext cx="2365469" cy="1532179"/>
            <a:chOff x="945927" y="3684398"/>
            <a:chExt cx="2365469" cy="1532179"/>
          </a:xfrm>
        </p:grpSpPr>
        <p:grpSp>
          <p:nvGrpSpPr>
            <p:cNvPr id="258" name="Group 257">
              <a:extLst>
                <a:ext uri="{FF2B5EF4-FFF2-40B4-BE49-F238E27FC236}">
                  <a16:creationId xmlns:a16="http://schemas.microsoft.com/office/drawing/2014/main" id="{F5585235-DDF3-952D-E14E-2C8B15DA914D}"/>
                </a:ext>
              </a:extLst>
            </p:cNvPr>
            <p:cNvGrpSpPr/>
            <p:nvPr/>
          </p:nvGrpSpPr>
          <p:grpSpPr>
            <a:xfrm>
              <a:off x="1097632" y="3684398"/>
              <a:ext cx="1993692" cy="1394706"/>
              <a:chOff x="5021705" y="2579579"/>
              <a:chExt cx="1993692" cy="1354851"/>
            </a:xfrm>
          </p:grpSpPr>
          <p:sp>
            <p:nvSpPr>
              <p:cNvPr id="264" name="Freeform: Shape 263">
                <a:extLst>
                  <a:ext uri="{FF2B5EF4-FFF2-40B4-BE49-F238E27FC236}">
                    <a16:creationId xmlns:a16="http://schemas.microsoft.com/office/drawing/2014/main" id="{831F14D4-E0D4-1234-1120-044204A0CF2A}"/>
                  </a:ext>
                </a:extLst>
              </p:cNvPr>
              <p:cNvSpPr/>
              <p:nvPr/>
            </p:nvSpPr>
            <p:spPr>
              <a:xfrm>
                <a:off x="5047646" y="2579579"/>
                <a:ext cx="419998" cy="748648"/>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5" name="Freeform: Shape 264">
                <a:extLst>
                  <a:ext uri="{FF2B5EF4-FFF2-40B4-BE49-F238E27FC236}">
                    <a16:creationId xmlns:a16="http://schemas.microsoft.com/office/drawing/2014/main" id="{B9ED378E-C79D-F11E-8891-D68640FBD6E5}"/>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6" name="Freeform: Shape 265">
                <a:extLst>
                  <a:ext uri="{FF2B5EF4-FFF2-40B4-BE49-F238E27FC236}">
                    <a16:creationId xmlns:a16="http://schemas.microsoft.com/office/drawing/2014/main" id="{44984E22-1A10-F0CE-45A4-A367B1686EA8}"/>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7" name="Freeform: Shape 266">
                <a:extLst>
                  <a:ext uri="{FF2B5EF4-FFF2-40B4-BE49-F238E27FC236}">
                    <a16:creationId xmlns:a16="http://schemas.microsoft.com/office/drawing/2014/main" id="{624DC94A-C0B7-7B58-AAF5-FC276FCBE034}"/>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8" name="Freeform: Shape 267">
                <a:extLst>
                  <a:ext uri="{FF2B5EF4-FFF2-40B4-BE49-F238E27FC236}">
                    <a16:creationId xmlns:a16="http://schemas.microsoft.com/office/drawing/2014/main" id="{DD37048B-DCC5-3B97-BC29-871858B0A4FC}"/>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9" name="Freeform: Shape 268">
                <a:extLst>
                  <a:ext uri="{FF2B5EF4-FFF2-40B4-BE49-F238E27FC236}">
                    <a16:creationId xmlns:a16="http://schemas.microsoft.com/office/drawing/2014/main" id="{F8531538-351D-9B34-1F18-A1865158A731}"/>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59" name="Freeform: Shape 258">
              <a:extLst>
                <a:ext uri="{FF2B5EF4-FFF2-40B4-BE49-F238E27FC236}">
                  <a16:creationId xmlns:a16="http://schemas.microsoft.com/office/drawing/2014/main" id="{51C1153C-EACF-7F64-2D48-05795269C726}"/>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77B7F4B8-04E9-455B-3954-83A5D876139F}"/>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12EB3F80-25ED-96CE-B7E6-3BE3A6952040}"/>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55CA098A-0ED5-3220-7ADD-4C93FD930BC8}"/>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8786CC74-0626-3B6B-E5FF-646B72D5DDF1}"/>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1" name="Group 270">
            <a:extLst>
              <a:ext uri="{FF2B5EF4-FFF2-40B4-BE49-F238E27FC236}">
                <a16:creationId xmlns:a16="http://schemas.microsoft.com/office/drawing/2014/main" id="{D87D9F0B-D087-8C02-3591-7F308CDB6ABA}"/>
              </a:ext>
            </a:extLst>
          </p:cNvPr>
          <p:cNvGrpSpPr/>
          <p:nvPr/>
        </p:nvGrpSpPr>
        <p:grpSpPr>
          <a:xfrm>
            <a:off x="9189305" y="2188808"/>
            <a:ext cx="2365469" cy="1337296"/>
            <a:chOff x="945927" y="3879281"/>
            <a:chExt cx="2365469" cy="1337296"/>
          </a:xfrm>
        </p:grpSpPr>
        <p:grpSp>
          <p:nvGrpSpPr>
            <p:cNvPr id="272" name="Group 271">
              <a:extLst>
                <a:ext uri="{FF2B5EF4-FFF2-40B4-BE49-F238E27FC236}">
                  <a16:creationId xmlns:a16="http://schemas.microsoft.com/office/drawing/2014/main" id="{9281B4F5-4A29-B9B1-A30A-D6018D40B332}"/>
                </a:ext>
              </a:extLst>
            </p:cNvPr>
            <p:cNvGrpSpPr/>
            <p:nvPr/>
          </p:nvGrpSpPr>
          <p:grpSpPr>
            <a:xfrm>
              <a:off x="1097632" y="3879281"/>
              <a:ext cx="1993692" cy="1199836"/>
              <a:chOff x="5021705" y="2768885"/>
              <a:chExt cx="1993692" cy="1165545"/>
            </a:xfrm>
          </p:grpSpPr>
          <p:sp>
            <p:nvSpPr>
              <p:cNvPr id="278" name="Freeform: Shape 277">
                <a:extLst>
                  <a:ext uri="{FF2B5EF4-FFF2-40B4-BE49-F238E27FC236}">
                    <a16:creationId xmlns:a16="http://schemas.microsoft.com/office/drawing/2014/main" id="{547BB834-7D8E-0B3B-B74A-D34CE6DAADD6}"/>
                  </a:ext>
                </a:extLst>
              </p:cNvPr>
              <p:cNvSpPr/>
              <p:nvPr/>
            </p:nvSpPr>
            <p:spPr>
              <a:xfrm>
                <a:off x="5047646" y="2768885"/>
                <a:ext cx="419998" cy="503192"/>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9" name="Freeform: Shape 278">
                <a:extLst>
                  <a:ext uri="{FF2B5EF4-FFF2-40B4-BE49-F238E27FC236}">
                    <a16:creationId xmlns:a16="http://schemas.microsoft.com/office/drawing/2014/main" id="{B7737A68-4725-1BEE-2F43-46382E991DB7}"/>
                  </a:ext>
                </a:extLst>
              </p:cNvPr>
              <p:cNvSpPr/>
              <p:nvPr/>
            </p:nvSpPr>
            <p:spPr>
              <a:xfrm>
                <a:off x="6255898" y="3356940"/>
                <a:ext cx="123210" cy="278583"/>
              </a:xfrm>
              <a:custGeom>
                <a:avLst/>
                <a:gdLst>
                  <a:gd name="connsiteX0" fmla="*/ 4039 w 419998"/>
                  <a:gd name="connsiteY0" fmla="*/ 193481 h 348075"/>
                  <a:gd name="connsiteX1" fmla="*/ 198911 w 419998"/>
                  <a:gd name="connsiteY1" fmla="*/ 28589 h 348075"/>
                  <a:gd name="connsiteX2" fmla="*/ 333823 w 419998"/>
                  <a:gd name="connsiteY2" fmla="*/ 28589 h 348075"/>
                  <a:gd name="connsiteX3" fmla="*/ 378793 w 419998"/>
                  <a:gd name="connsiteY3" fmla="*/ 313402 h 348075"/>
                  <a:gd name="connsiteX4" fmla="*/ 393784 w 419998"/>
                  <a:gd name="connsiteY4" fmla="*/ 328393 h 348075"/>
                  <a:gd name="connsiteX5" fmla="*/ 4039 w 419998"/>
                  <a:gd name="connsiteY5" fmla="*/ 193481 h 3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998" h="348075">
                    <a:moveTo>
                      <a:pt x="4039" y="193481"/>
                    </a:moveTo>
                    <a:cubicBezTo>
                      <a:pt x="-28440" y="143514"/>
                      <a:pt x="143947" y="56071"/>
                      <a:pt x="198911" y="28589"/>
                    </a:cubicBezTo>
                    <a:cubicBezTo>
                      <a:pt x="253875" y="1107"/>
                      <a:pt x="303843" y="-18880"/>
                      <a:pt x="333823" y="28589"/>
                    </a:cubicBezTo>
                    <a:cubicBezTo>
                      <a:pt x="363803" y="76058"/>
                      <a:pt x="368800" y="263435"/>
                      <a:pt x="378793" y="313402"/>
                    </a:cubicBezTo>
                    <a:cubicBezTo>
                      <a:pt x="388787" y="363369"/>
                      <a:pt x="456243" y="350878"/>
                      <a:pt x="393784" y="328393"/>
                    </a:cubicBezTo>
                    <a:cubicBezTo>
                      <a:pt x="331325" y="305908"/>
                      <a:pt x="36518" y="243448"/>
                      <a:pt x="4039" y="19348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0" name="Freeform: Shape 279">
                <a:extLst>
                  <a:ext uri="{FF2B5EF4-FFF2-40B4-BE49-F238E27FC236}">
                    <a16:creationId xmlns:a16="http://schemas.microsoft.com/office/drawing/2014/main" id="{BE51A3E2-1A77-E5DF-FC02-19E6CC3C8B7E}"/>
                  </a:ext>
                </a:extLst>
              </p:cNvPr>
              <p:cNvSpPr/>
              <p:nvPr/>
            </p:nvSpPr>
            <p:spPr>
              <a:xfrm>
                <a:off x="6565566" y="3528782"/>
                <a:ext cx="256669" cy="405648"/>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1" name="Freeform: Shape 280">
                <a:extLst>
                  <a:ext uri="{FF2B5EF4-FFF2-40B4-BE49-F238E27FC236}">
                    <a16:creationId xmlns:a16="http://schemas.microsoft.com/office/drawing/2014/main" id="{874BA891-8E1F-C9B7-30BE-0A6282863835}"/>
                  </a:ext>
                </a:extLst>
              </p:cNvPr>
              <p:cNvSpPr/>
              <p:nvPr/>
            </p:nvSpPr>
            <p:spPr>
              <a:xfrm>
                <a:off x="5635333" y="3039385"/>
                <a:ext cx="292329" cy="474695"/>
              </a:xfrm>
              <a:custGeom>
                <a:avLst/>
                <a:gdLst>
                  <a:gd name="connsiteX0" fmla="*/ 968 w 257897"/>
                  <a:gd name="connsiteY0" fmla="*/ 106456 h 208741"/>
                  <a:gd name="connsiteX1" fmla="*/ 150869 w 257897"/>
                  <a:gd name="connsiteY1" fmla="*/ 1525 h 208741"/>
                  <a:gd name="connsiteX2" fmla="*/ 255800 w 257897"/>
                  <a:gd name="connsiteY2" fmla="*/ 196397 h 208741"/>
                  <a:gd name="connsiteX3" fmla="*/ 210830 w 257897"/>
                  <a:gd name="connsiteY3" fmla="*/ 181407 h 208741"/>
                  <a:gd name="connsiteX4" fmla="*/ 90909 w 257897"/>
                  <a:gd name="connsiteY4" fmla="*/ 121446 h 208741"/>
                  <a:gd name="connsiteX5" fmla="*/ 968 w 257897"/>
                  <a:gd name="connsiteY5" fmla="*/ 106456 h 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97" h="208741">
                    <a:moveTo>
                      <a:pt x="968" y="106456"/>
                    </a:moveTo>
                    <a:cubicBezTo>
                      <a:pt x="10961" y="86469"/>
                      <a:pt x="108397" y="-13465"/>
                      <a:pt x="150869" y="1525"/>
                    </a:cubicBezTo>
                    <a:cubicBezTo>
                      <a:pt x="193341" y="16515"/>
                      <a:pt x="255800" y="196397"/>
                      <a:pt x="255800" y="196397"/>
                    </a:cubicBezTo>
                    <a:cubicBezTo>
                      <a:pt x="265793" y="226377"/>
                      <a:pt x="238312" y="193899"/>
                      <a:pt x="210830" y="181407"/>
                    </a:cubicBezTo>
                    <a:cubicBezTo>
                      <a:pt x="183348" y="168915"/>
                      <a:pt x="90909" y="121446"/>
                      <a:pt x="90909" y="121446"/>
                    </a:cubicBezTo>
                    <a:cubicBezTo>
                      <a:pt x="60929" y="103958"/>
                      <a:pt x="-9025" y="126443"/>
                      <a:pt x="968" y="10645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2" name="Freeform: Shape 281">
                <a:extLst>
                  <a:ext uri="{FF2B5EF4-FFF2-40B4-BE49-F238E27FC236}">
                    <a16:creationId xmlns:a16="http://schemas.microsoft.com/office/drawing/2014/main" id="{D5850CA9-F140-FEEA-D4AC-28A757169184}"/>
                  </a:ext>
                </a:extLst>
              </p:cNvPr>
              <p:cNvSpPr/>
              <p:nvPr/>
            </p:nvSpPr>
            <p:spPr>
              <a:xfrm>
                <a:off x="5021705" y="3013023"/>
                <a:ext cx="1993692" cy="914400"/>
              </a:xfrm>
              <a:custGeom>
                <a:avLst/>
                <a:gdLst>
                  <a:gd name="connsiteX0" fmla="*/ 0 w 1993692"/>
                  <a:gd name="connsiteY0" fmla="*/ 0 h 914400"/>
                  <a:gd name="connsiteX1" fmla="*/ 1993692 w 1993692"/>
                  <a:gd name="connsiteY1" fmla="*/ 869429 h 914400"/>
                  <a:gd name="connsiteX2" fmla="*/ 1963711 w 1993692"/>
                  <a:gd name="connsiteY2" fmla="*/ 914400 h 914400"/>
                  <a:gd name="connsiteX3" fmla="*/ 14990 w 1993692"/>
                  <a:gd name="connsiteY3" fmla="*/ 104931 h 914400"/>
                  <a:gd name="connsiteX4" fmla="*/ 44970 w 1993692"/>
                  <a:gd name="connsiteY4" fmla="*/ 74951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914400">
                    <a:moveTo>
                      <a:pt x="0" y="0"/>
                    </a:moveTo>
                    <a:lnTo>
                      <a:pt x="1993692" y="869429"/>
                    </a:lnTo>
                    <a:lnTo>
                      <a:pt x="1963711" y="914400"/>
                    </a:lnTo>
                    <a:lnTo>
                      <a:pt x="14990" y="104931"/>
                    </a:lnTo>
                    <a:lnTo>
                      <a:pt x="44970" y="74951"/>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3" name="Freeform: Shape 282">
                <a:extLst>
                  <a:ext uri="{FF2B5EF4-FFF2-40B4-BE49-F238E27FC236}">
                    <a16:creationId xmlns:a16="http://schemas.microsoft.com/office/drawing/2014/main" id="{06236C19-7E7C-0832-0F16-18D484A197C5}"/>
                  </a:ext>
                </a:extLst>
              </p:cNvPr>
              <p:cNvSpPr/>
              <p:nvPr/>
            </p:nvSpPr>
            <p:spPr>
              <a:xfrm>
                <a:off x="5866567" y="3389939"/>
                <a:ext cx="340534" cy="408357"/>
              </a:xfrm>
              <a:custGeom>
                <a:avLst/>
                <a:gdLst>
                  <a:gd name="connsiteX0" fmla="*/ 10751 w 340534"/>
                  <a:gd name="connsiteY0" fmla="*/ 0 h 408357"/>
                  <a:gd name="connsiteX1" fmla="*/ 40731 w 340534"/>
                  <a:gd name="connsiteY1" fmla="*/ 404735 h 408357"/>
                  <a:gd name="connsiteX2" fmla="*/ 340534 w 340534"/>
                  <a:gd name="connsiteY2" fmla="*/ 164892 h 408357"/>
                </a:gdLst>
                <a:ahLst/>
                <a:cxnLst>
                  <a:cxn ang="0">
                    <a:pos x="connsiteX0" y="connsiteY0"/>
                  </a:cxn>
                  <a:cxn ang="0">
                    <a:pos x="connsiteX1" y="connsiteY1"/>
                  </a:cxn>
                  <a:cxn ang="0">
                    <a:pos x="connsiteX2" y="connsiteY2"/>
                  </a:cxn>
                </a:cxnLst>
                <a:rect l="l" t="t" r="r" b="b"/>
                <a:pathLst>
                  <a:path w="340534" h="408357">
                    <a:moveTo>
                      <a:pt x="10751" y="0"/>
                    </a:moveTo>
                    <a:cubicBezTo>
                      <a:pt x="-1741" y="188626"/>
                      <a:pt x="-14233" y="377253"/>
                      <a:pt x="40731" y="404735"/>
                    </a:cubicBezTo>
                    <a:cubicBezTo>
                      <a:pt x="95695" y="432217"/>
                      <a:pt x="218114" y="298554"/>
                      <a:pt x="340534" y="1648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73" name="Freeform: Shape 272">
              <a:extLst>
                <a:ext uri="{FF2B5EF4-FFF2-40B4-BE49-F238E27FC236}">
                  <a16:creationId xmlns:a16="http://schemas.microsoft.com/office/drawing/2014/main" id="{A756E4CE-11B3-7A15-AAE3-6D80CCCE0F73}"/>
                </a:ext>
              </a:extLst>
            </p:cNvPr>
            <p:cNvSpPr/>
            <p:nvPr/>
          </p:nvSpPr>
          <p:spPr>
            <a:xfrm>
              <a:off x="1465350" y="4302177"/>
              <a:ext cx="258519" cy="390416"/>
            </a:xfrm>
            <a:custGeom>
              <a:avLst/>
              <a:gdLst>
                <a:gd name="connsiteX0" fmla="*/ 33666 w 258519"/>
                <a:gd name="connsiteY0" fmla="*/ 0 h 390416"/>
                <a:gd name="connsiteX1" fmla="*/ 18676 w 258519"/>
                <a:gd name="connsiteY1" fmla="*/ 389744 h 390416"/>
                <a:gd name="connsiteX2" fmla="*/ 258519 w 258519"/>
                <a:gd name="connsiteY2" fmla="*/ 74951 h 390416"/>
              </a:gdLst>
              <a:ahLst/>
              <a:cxnLst>
                <a:cxn ang="0">
                  <a:pos x="connsiteX0" y="connsiteY0"/>
                </a:cxn>
                <a:cxn ang="0">
                  <a:pos x="connsiteX1" y="connsiteY1"/>
                </a:cxn>
                <a:cxn ang="0">
                  <a:pos x="connsiteX2" y="connsiteY2"/>
                </a:cxn>
              </a:cxnLst>
              <a:rect l="l" t="t" r="r" b="b"/>
              <a:pathLst>
                <a:path w="258519" h="390416">
                  <a:moveTo>
                    <a:pt x="33666" y="0"/>
                  </a:moveTo>
                  <a:cubicBezTo>
                    <a:pt x="7433" y="188626"/>
                    <a:pt x="-18799" y="377252"/>
                    <a:pt x="18676" y="389744"/>
                  </a:cubicBezTo>
                  <a:cubicBezTo>
                    <a:pt x="56151" y="402236"/>
                    <a:pt x="157335" y="238593"/>
                    <a:pt x="258519" y="749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39E90567-DE19-B8A1-48A9-216B817CA069}"/>
                </a:ext>
              </a:extLst>
            </p:cNvPr>
            <p:cNvSpPr/>
            <p:nvPr/>
          </p:nvSpPr>
          <p:spPr>
            <a:xfrm>
              <a:off x="2533338" y="4856813"/>
              <a:ext cx="449705" cy="344774"/>
            </a:xfrm>
            <a:custGeom>
              <a:avLst/>
              <a:gdLst>
                <a:gd name="connsiteX0" fmla="*/ 59960 w 449705"/>
                <a:gd name="connsiteY0" fmla="*/ 0 h 344774"/>
                <a:gd name="connsiteX1" fmla="*/ 59960 w 449705"/>
                <a:gd name="connsiteY1" fmla="*/ 0 h 344774"/>
                <a:gd name="connsiteX2" fmla="*/ 149901 w 449705"/>
                <a:gd name="connsiteY2" fmla="*/ 119921 h 344774"/>
                <a:gd name="connsiteX3" fmla="*/ 194872 w 449705"/>
                <a:gd name="connsiteY3" fmla="*/ 164892 h 344774"/>
                <a:gd name="connsiteX4" fmla="*/ 209862 w 449705"/>
                <a:gd name="connsiteY4" fmla="*/ 209862 h 344774"/>
                <a:gd name="connsiteX5" fmla="*/ 254832 w 449705"/>
                <a:gd name="connsiteY5" fmla="*/ 179882 h 344774"/>
                <a:gd name="connsiteX6" fmla="*/ 374754 w 449705"/>
                <a:gd name="connsiteY6" fmla="*/ 119921 h 344774"/>
                <a:gd name="connsiteX7" fmla="*/ 194872 w 449705"/>
                <a:gd name="connsiteY7" fmla="*/ 74951 h 344774"/>
                <a:gd name="connsiteX8" fmla="*/ 134911 w 449705"/>
                <a:gd name="connsiteY8" fmla="*/ 104931 h 344774"/>
                <a:gd name="connsiteX9" fmla="*/ 0 w 449705"/>
                <a:gd name="connsiteY9" fmla="*/ 284813 h 344774"/>
                <a:gd name="connsiteX10" fmla="*/ 14990 w 449705"/>
                <a:gd name="connsiteY10" fmla="*/ 344774 h 344774"/>
                <a:gd name="connsiteX11" fmla="*/ 14990 w 449705"/>
                <a:gd name="connsiteY11" fmla="*/ 344774 h 344774"/>
                <a:gd name="connsiteX12" fmla="*/ 419724 w 449705"/>
                <a:gd name="connsiteY12" fmla="*/ 299803 h 344774"/>
                <a:gd name="connsiteX13" fmla="*/ 449705 w 449705"/>
                <a:gd name="connsiteY13" fmla="*/ 134912 h 344774"/>
                <a:gd name="connsiteX14" fmla="*/ 59960 w 449705"/>
                <a:gd name="connsiteY14" fmla="*/ 0 h 34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705" h="344774">
                  <a:moveTo>
                    <a:pt x="59960" y="0"/>
                  </a:moveTo>
                  <a:lnTo>
                    <a:pt x="59960" y="0"/>
                  </a:lnTo>
                  <a:cubicBezTo>
                    <a:pt x="89940" y="39974"/>
                    <a:pt x="118260" y="81249"/>
                    <a:pt x="149901" y="119921"/>
                  </a:cubicBezTo>
                  <a:cubicBezTo>
                    <a:pt x="163325" y="136329"/>
                    <a:pt x="183113" y="147253"/>
                    <a:pt x="194872" y="164892"/>
                  </a:cubicBezTo>
                  <a:cubicBezTo>
                    <a:pt x="203637" y="178039"/>
                    <a:pt x="209862" y="209862"/>
                    <a:pt x="209862" y="209862"/>
                  </a:cubicBezTo>
                  <a:lnTo>
                    <a:pt x="254832" y="179882"/>
                  </a:lnTo>
                  <a:cubicBezTo>
                    <a:pt x="294806" y="159895"/>
                    <a:pt x="367406" y="164005"/>
                    <a:pt x="374754" y="119921"/>
                  </a:cubicBezTo>
                  <a:cubicBezTo>
                    <a:pt x="376543" y="109185"/>
                    <a:pt x="213587" y="78694"/>
                    <a:pt x="194872" y="74951"/>
                  </a:cubicBezTo>
                  <a:cubicBezTo>
                    <a:pt x="174885" y="84944"/>
                    <a:pt x="151521" y="89982"/>
                    <a:pt x="134911" y="104931"/>
                  </a:cubicBezTo>
                  <a:cubicBezTo>
                    <a:pt x="63887" y="168852"/>
                    <a:pt x="44715" y="210287"/>
                    <a:pt x="0" y="284813"/>
                  </a:cubicBezTo>
                  <a:cubicBezTo>
                    <a:pt x="16570" y="334524"/>
                    <a:pt x="14990" y="313983"/>
                    <a:pt x="14990" y="344774"/>
                  </a:cubicBezTo>
                  <a:lnTo>
                    <a:pt x="14990" y="344774"/>
                  </a:lnTo>
                  <a:lnTo>
                    <a:pt x="419724" y="299803"/>
                  </a:lnTo>
                  <a:lnTo>
                    <a:pt x="449705" y="134912"/>
                  </a:lnTo>
                  <a:lnTo>
                    <a:pt x="5996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4B075F95-2DFC-AD0E-398E-BB8CABC83702}"/>
                </a:ext>
              </a:extLst>
            </p:cNvPr>
            <p:cNvSpPr/>
            <p:nvPr/>
          </p:nvSpPr>
          <p:spPr>
            <a:xfrm>
              <a:off x="2623279" y="4871803"/>
              <a:ext cx="329783" cy="344774"/>
            </a:xfrm>
            <a:custGeom>
              <a:avLst/>
              <a:gdLst>
                <a:gd name="connsiteX0" fmla="*/ 329783 w 329783"/>
                <a:gd name="connsiteY0" fmla="*/ 119922 h 344774"/>
                <a:gd name="connsiteX1" fmla="*/ 29980 w 329783"/>
                <a:gd name="connsiteY1" fmla="*/ 0 h 344774"/>
                <a:gd name="connsiteX2" fmla="*/ 0 w 329783"/>
                <a:gd name="connsiteY2" fmla="*/ 344774 h 344774"/>
                <a:gd name="connsiteX3" fmla="*/ 269823 w 329783"/>
                <a:gd name="connsiteY3" fmla="*/ 119922 h 344774"/>
              </a:gdLst>
              <a:ahLst/>
              <a:cxnLst>
                <a:cxn ang="0">
                  <a:pos x="connsiteX0" y="connsiteY0"/>
                </a:cxn>
                <a:cxn ang="0">
                  <a:pos x="connsiteX1" y="connsiteY1"/>
                </a:cxn>
                <a:cxn ang="0">
                  <a:pos x="connsiteX2" y="connsiteY2"/>
                </a:cxn>
                <a:cxn ang="0">
                  <a:pos x="connsiteX3" y="connsiteY3"/>
                </a:cxn>
              </a:cxnLst>
              <a:rect l="l" t="t" r="r" b="b"/>
              <a:pathLst>
                <a:path w="329783" h="344774">
                  <a:moveTo>
                    <a:pt x="329783" y="119922"/>
                  </a:moveTo>
                  <a:lnTo>
                    <a:pt x="29980" y="0"/>
                  </a:lnTo>
                  <a:lnTo>
                    <a:pt x="0" y="344774"/>
                  </a:lnTo>
                  <a:lnTo>
                    <a:pt x="269823" y="119922"/>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231CDDFC-1469-D990-1ECD-354525421897}"/>
                </a:ext>
              </a:extLst>
            </p:cNvPr>
            <p:cNvSpPr/>
            <p:nvPr/>
          </p:nvSpPr>
          <p:spPr>
            <a:xfrm>
              <a:off x="2439636" y="4706911"/>
              <a:ext cx="213623" cy="271994"/>
            </a:xfrm>
            <a:custGeom>
              <a:avLst/>
              <a:gdLst>
                <a:gd name="connsiteX0" fmla="*/ 18751 w 213623"/>
                <a:gd name="connsiteY0" fmla="*/ 0 h 271994"/>
                <a:gd name="connsiteX1" fmla="*/ 18751 w 213623"/>
                <a:gd name="connsiteY1" fmla="*/ 269823 h 271994"/>
                <a:gd name="connsiteX2" fmla="*/ 213623 w 213623"/>
                <a:gd name="connsiteY2" fmla="*/ 104932 h 271994"/>
              </a:gdLst>
              <a:ahLst/>
              <a:cxnLst>
                <a:cxn ang="0">
                  <a:pos x="connsiteX0" y="connsiteY0"/>
                </a:cxn>
                <a:cxn ang="0">
                  <a:pos x="connsiteX1" y="connsiteY1"/>
                </a:cxn>
                <a:cxn ang="0">
                  <a:pos x="connsiteX2" y="connsiteY2"/>
                </a:cxn>
              </a:cxnLst>
              <a:rect l="l" t="t" r="r" b="b"/>
              <a:pathLst>
                <a:path w="213623" h="271994">
                  <a:moveTo>
                    <a:pt x="18751" y="0"/>
                  </a:moveTo>
                  <a:cubicBezTo>
                    <a:pt x="2511" y="126167"/>
                    <a:pt x="-13728" y="252334"/>
                    <a:pt x="18751" y="269823"/>
                  </a:cubicBezTo>
                  <a:cubicBezTo>
                    <a:pt x="51230" y="287312"/>
                    <a:pt x="132426" y="196122"/>
                    <a:pt x="213623" y="1049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3A121A8F-8D98-54EE-2D15-0EB615C6D89A}"/>
                </a:ext>
              </a:extLst>
            </p:cNvPr>
            <p:cNvCxnSpPr>
              <a:cxnSpLocks/>
            </p:cNvCxnSpPr>
            <p:nvPr/>
          </p:nvCxnSpPr>
          <p:spPr>
            <a:xfrm>
              <a:off x="945927" y="4075860"/>
              <a:ext cx="2365469" cy="1028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6" name="Straight Connector 315">
            <a:extLst>
              <a:ext uri="{FF2B5EF4-FFF2-40B4-BE49-F238E27FC236}">
                <a16:creationId xmlns:a16="http://schemas.microsoft.com/office/drawing/2014/main" id="{13DFFC9A-4007-47A1-7542-5C483F9373EA}"/>
              </a:ext>
            </a:extLst>
          </p:cNvPr>
          <p:cNvCxnSpPr>
            <a:cxnSpLocks/>
          </p:cNvCxnSpPr>
          <p:nvPr/>
        </p:nvCxnSpPr>
        <p:spPr>
          <a:xfrm>
            <a:off x="6203085" y="1296460"/>
            <a:ext cx="0" cy="1164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906F9BED-7CFD-5C4A-52DF-7A0534504D94}"/>
              </a:ext>
            </a:extLst>
          </p:cNvPr>
          <p:cNvSpPr txBox="1"/>
          <p:nvPr/>
        </p:nvSpPr>
        <p:spPr>
          <a:xfrm>
            <a:off x="7281593" y="1259078"/>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sp>
        <p:nvSpPr>
          <p:cNvPr id="253" name="Oval 252">
            <a:extLst>
              <a:ext uri="{FF2B5EF4-FFF2-40B4-BE49-F238E27FC236}">
                <a16:creationId xmlns:a16="http://schemas.microsoft.com/office/drawing/2014/main" id="{DC6C351B-591C-9D95-E25C-C1E0DD77F7DA}"/>
              </a:ext>
            </a:extLst>
          </p:cNvPr>
          <p:cNvSpPr/>
          <p:nvPr/>
        </p:nvSpPr>
        <p:spPr>
          <a:xfrm>
            <a:off x="9551229" y="215121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5" name="Oval 224">
            <a:extLst>
              <a:ext uri="{FF2B5EF4-FFF2-40B4-BE49-F238E27FC236}">
                <a16:creationId xmlns:a16="http://schemas.microsoft.com/office/drawing/2014/main" id="{58592B6E-0187-E34D-304B-155699BA2147}"/>
              </a:ext>
            </a:extLst>
          </p:cNvPr>
          <p:cNvSpPr/>
          <p:nvPr/>
        </p:nvSpPr>
        <p:spPr>
          <a:xfrm>
            <a:off x="8754252" y="187889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5" name="Group 324">
            <a:extLst>
              <a:ext uri="{FF2B5EF4-FFF2-40B4-BE49-F238E27FC236}">
                <a16:creationId xmlns:a16="http://schemas.microsoft.com/office/drawing/2014/main" id="{6BD8F982-6F8D-5956-FCEC-1964C03D884E}"/>
              </a:ext>
            </a:extLst>
          </p:cNvPr>
          <p:cNvGrpSpPr/>
          <p:nvPr/>
        </p:nvGrpSpPr>
        <p:grpSpPr>
          <a:xfrm>
            <a:off x="11109391" y="2388796"/>
            <a:ext cx="943454" cy="369332"/>
            <a:chOff x="10601165" y="2072694"/>
            <a:chExt cx="943454" cy="369332"/>
          </a:xfrm>
        </p:grpSpPr>
        <p:sp>
          <p:nvSpPr>
            <p:cNvPr id="321" name="TextBox 320">
              <a:extLst>
                <a:ext uri="{FF2B5EF4-FFF2-40B4-BE49-F238E27FC236}">
                  <a16:creationId xmlns:a16="http://schemas.microsoft.com/office/drawing/2014/main" id="{A0EC4E74-6689-2DC0-C185-946EB7149601}"/>
                </a:ext>
              </a:extLst>
            </p:cNvPr>
            <p:cNvSpPr txBox="1"/>
            <p:nvPr/>
          </p:nvSpPr>
          <p:spPr>
            <a:xfrm>
              <a:off x="10601165" y="2072694"/>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23" name="Straight Arrow Connector 322">
              <a:extLst>
                <a:ext uri="{FF2B5EF4-FFF2-40B4-BE49-F238E27FC236}">
                  <a16:creationId xmlns:a16="http://schemas.microsoft.com/office/drawing/2014/main" id="{C24AA4DA-D5C4-94D6-1E8B-4A3F983C0771}"/>
                </a:ext>
              </a:extLst>
            </p:cNvPr>
            <p:cNvCxnSpPr>
              <a:cxnSpLocks/>
            </p:cNvCxnSpPr>
            <p:nvPr/>
          </p:nvCxnSpPr>
          <p:spPr>
            <a:xfrm>
              <a:off x="11315951" y="2272106"/>
              <a:ext cx="2286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91A88D4B-7991-726E-2ED3-4D9F453EDDE7}"/>
              </a:ext>
            </a:extLst>
          </p:cNvPr>
          <p:cNvGrpSpPr/>
          <p:nvPr/>
        </p:nvGrpSpPr>
        <p:grpSpPr>
          <a:xfrm>
            <a:off x="5979605" y="3824538"/>
            <a:ext cx="5355097" cy="2623345"/>
            <a:chOff x="5183517" y="4122662"/>
            <a:chExt cx="5355097" cy="2623345"/>
          </a:xfrm>
        </p:grpSpPr>
        <p:sp>
          <p:nvSpPr>
            <p:cNvPr id="320" name="Rectangle 319">
              <a:extLst>
                <a:ext uri="{FF2B5EF4-FFF2-40B4-BE49-F238E27FC236}">
                  <a16:creationId xmlns:a16="http://schemas.microsoft.com/office/drawing/2014/main" id="{8CFD9657-C42E-FB8F-536D-3978B3838DC7}"/>
                </a:ext>
              </a:extLst>
            </p:cNvPr>
            <p:cNvSpPr/>
            <p:nvPr/>
          </p:nvSpPr>
          <p:spPr>
            <a:xfrm>
              <a:off x="5723390" y="5273806"/>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6" name="TextBox 325">
              <a:extLst>
                <a:ext uri="{FF2B5EF4-FFF2-40B4-BE49-F238E27FC236}">
                  <a16:creationId xmlns:a16="http://schemas.microsoft.com/office/drawing/2014/main" id="{92C43D58-E361-B6BB-2297-6F1D76BC2516}"/>
                </a:ext>
              </a:extLst>
            </p:cNvPr>
            <p:cNvSpPr txBox="1"/>
            <p:nvPr/>
          </p:nvSpPr>
          <p:spPr>
            <a:xfrm>
              <a:off x="6202788" y="4122662"/>
              <a:ext cx="340413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 Demeaned Amplitudes </a:t>
              </a:r>
            </a:p>
          </p:txBody>
        </p:sp>
        <p:grpSp>
          <p:nvGrpSpPr>
            <p:cNvPr id="327" name="Group 326">
              <a:extLst>
                <a:ext uri="{FF2B5EF4-FFF2-40B4-BE49-F238E27FC236}">
                  <a16:creationId xmlns:a16="http://schemas.microsoft.com/office/drawing/2014/main" id="{D2E51079-A765-EBE6-CF96-38D938752D07}"/>
                </a:ext>
              </a:extLst>
            </p:cNvPr>
            <p:cNvGrpSpPr/>
            <p:nvPr/>
          </p:nvGrpSpPr>
          <p:grpSpPr>
            <a:xfrm>
              <a:off x="7794580" y="6365311"/>
              <a:ext cx="1057055" cy="369332"/>
              <a:chOff x="10743592" y="2327318"/>
              <a:chExt cx="1057055" cy="369332"/>
            </a:xfrm>
          </p:grpSpPr>
          <p:sp>
            <p:nvSpPr>
              <p:cNvPr id="328" name="TextBox 327">
                <a:extLst>
                  <a:ext uri="{FF2B5EF4-FFF2-40B4-BE49-F238E27FC236}">
                    <a16:creationId xmlns:a16="http://schemas.microsoft.com/office/drawing/2014/main" id="{51DDF8E8-EE2B-A73F-9051-66DF786B6049}"/>
                  </a:ext>
                </a:extLst>
              </p:cNvPr>
              <p:cNvSpPr txBox="1"/>
              <p:nvPr/>
            </p:nvSpPr>
            <p:spPr>
              <a:xfrm>
                <a:off x="10743592" y="2327318"/>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PC1</a:t>
                </a:r>
              </a:p>
            </p:txBody>
          </p:sp>
          <p:cxnSp>
            <p:nvCxnSpPr>
              <p:cNvPr id="329" name="Straight Arrow Connector 328">
                <a:extLst>
                  <a:ext uri="{FF2B5EF4-FFF2-40B4-BE49-F238E27FC236}">
                    <a16:creationId xmlns:a16="http://schemas.microsoft.com/office/drawing/2014/main" id="{2607569D-B7FE-13F3-B7BE-93F41DFBC27F}"/>
                  </a:ext>
                </a:extLst>
              </p:cNvPr>
              <p:cNvCxnSpPr>
                <a:cxnSpLocks/>
              </p:cNvCxnSpPr>
              <p:nvPr/>
            </p:nvCxnSpPr>
            <p:spPr>
              <a:xfrm>
                <a:off x="11387413" y="2508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0" name="TextBox 329">
              <a:extLst>
                <a:ext uri="{FF2B5EF4-FFF2-40B4-BE49-F238E27FC236}">
                  <a16:creationId xmlns:a16="http://schemas.microsoft.com/office/drawing/2014/main" id="{9BCEBF3D-47A4-C97A-03AF-CDB932FD2EC7}"/>
                </a:ext>
              </a:extLst>
            </p:cNvPr>
            <p:cNvSpPr txBox="1"/>
            <p:nvPr/>
          </p:nvSpPr>
          <p:spPr>
            <a:xfrm>
              <a:off x="5183517" y="4669029"/>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PC2</a:t>
              </a:r>
            </a:p>
          </p:txBody>
        </p:sp>
        <p:cxnSp>
          <p:nvCxnSpPr>
            <p:cNvPr id="331" name="Straight Connector 330">
              <a:extLst>
                <a:ext uri="{FF2B5EF4-FFF2-40B4-BE49-F238E27FC236}">
                  <a16:creationId xmlns:a16="http://schemas.microsoft.com/office/drawing/2014/main" id="{F0E507C4-88AD-CD34-516E-EF6FBE68AEB4}"/>
                </a:ext>
              </a:extLst>
            </p:cNvPr>
            <p:cNvCxnSpPr>
              <a:cxnSpLocks/>
            </p:cNvCxnSpPr>
            <p:nvPr/>
          </p:nvCxnSpPr>
          <p:spPr>
            <a:xfrm flipH="1" flipV="1">
              <a:off x="5782579" y="6047990"/>
              <a:ext cx="4756035" cy="24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AA752D2-393C-418F-69BF-4AA487E46114}"/>
                </a:ext>
              </a:extLst>
            </p:cNvPr>
            <p:cNvCxnSpPr>
              <a:cxnSpLocks/>
            </p:cNvCxnSpPr>
            <p:nvPr/>
          </p:nvCxnSpPr>
          <p:spPr>
            <a:xfrm flipH="1">
              <a:off x="5902790" y="4433583"/>
              <a:ext cx="8078" cy="2301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4" name="Oval 333">
              <a:extLst>
                <a:ext uri="{FF2B5EF4-FFF2-40B4-BE49-F238E27FC236}">
                  <a16:creationId xmlns:a16="http://schemas.microsoft.com/office/drawing/2014/main" id="{A0EEC95F-031B-27E1-D1F1-554EE11D9CE6}"/>
                </a:ext>
              </a:extLst>
            </p:cNvPr>
            <p:cNvSpPr/>
            <p:nvPr/>
          </p:nvSpPr>
          <p:spPr>
            <a:xfrm>
              <a:off x="8278506" y="553767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5" name="Oval 334">
              <a:extLst>
                <a:ext uri="{FF2B5EF4-FFF2-40B4-BE49-F238E27FC236}">
                  <a16:creationId xmlns:a16="http://schemas.microsoft.com/office/drawing/2014/main" id="{03783DD0-1ECA-5F42-4E7A-594BD0817FB4}"/>
                </a:ext>
              </a:extLst>
            </p:cNvPr>
            <p:cNvSpPr/>
            <p:nvPr/>
          </p:nvSpPr>
          <p:spPr>
            <a:xfrm>
              <a:off x="9030515" y="619974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6" name="Oval 335">
              <a:extLst>
                <a:ext uri="{FF2B5EF4-FFF2-40B4-BE49-F238E27FC236}">
                  <a16:creationId xmlns:a16="http://schemas.microsoft.com/office/drawing/2014/main" id="{E5D03708-D007-7758-30ED-8538B466911E}"/>
                </a:ext>
              </a:extLst>
            </p:cNvPr>
            <p:cNvSpPr/>
            <p:nvPr/>
          </p:nvSpPr>
          <p:spPr>
            <a:xfrm>
              <a:off x="9782524" y="5435656"/>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7" name="Oval 336">
              <a:extLst>
                <a:ext uri="{FF2B5EF4-FFF2-40B4-BE49-F238E27FC236}">
                  <a16:creationId xmlns:a16="http://schemas.microsoft.com/office/drawing/2014/main" id="{940942AE-E210-B67A-5F15-5B3AC5B26A2E}"/>
                </a:ext>
              </a:extLst>
            </p:cNvPr>
            <p:cNvSpPr/>
            <p:nvPr/>
          </p:nvSpPr>
          <p:spPr>
            <a:xfrm>
              <a:off x="7296659" y="6338604"/>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38" name="Straight Connector 337">
              <a:extLst>
                <a:ext uri="{FF2B5EF4-FFF2-40B4-BE49-F238E27FC236}">
                  <a16:creationId xmlns:a16="http://schemas.microsoft.com/office/drawing/2014/main" id="{FD707638-20C4-6012-47F1-0CEC205812D0}"/>
                </a:ext>
              </a:extLst>
            </p:cNvPr>
            <p:cNvCxnSpPr>
              <a:cxnSpLocks/>
            </p:cNvCxnSpPr>
            <p:nvPr/>
          </p:nvCxnSpPr>
          <p:spPr>
            <a:xfrm>
              <a:off x="5964293" y="5982075"/>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9" name="Oval 338">
              <a:extLst>
                <a:ext uri="{FF2B5EF4-FFF2-40B4-BE49-F238E27FC236}">
                  <a16:creationId xmlns:a16="http://schemas.microsoft.com/office/drawing/2014/main" id="{4684A473-190C-4834-14F4-E9B57C62E3EB}"/>
                </a:ext>
              </a:extLst>
            </p:cNvPr>
            <p:cNvSpPr/>
            <p:nvPr/>
          </p:nvSpPr>
          <p:spPr>
            <a:xfrm>
              <a:off x="6024994" y="638959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41" name="TextBox 340">
            <a:extLst>
              <a:ext uri="{FF2B5EF4-FFF2-40B4-BE49-F238E27FC236}">
                <a16:creationId xmlns:a16="http://schemas.microsoft.com/office/drawing/2014/main" id="{D87F2A59-F031-DE92-511B-88BBE0F27631}"/>
              </a:ext>
            </a:extLst>
          </p:cNvPr>
          <p:cNvSpPr txBox="1"/>
          <p:nvPr/>
        </p:nvSpPr>
        <p:spPr>
          <a:xfrm>
            <a:off x="5485747" y="1904029"/>
            <a:ext cx="655949" cy="369332"/>
          </a:xfrm>
          <a:prstGeom prst="rect">
            <a:avLst/>
          </a:prstGeom>
          <a:noFill/>
        </p:spPr>
        <p:txBody>
          <a:bodyPr wrap="none" rtlCol="0">
            <a:spAutoFit/>
          </a:bodyPr>
          <a:lstStyle/>
          <a:p>
            <a:r>
              <a:rPr lang="en-US" dirty="0"/>
              <a:t>A = 1</a:t>
            </a:r>
          </a:p>
        </p:txBody>
      </p:sp>
      <p:sp>
        <p:nvSpPr>
          <p:cNvPr id="343" name="TextBox 342">
            <a:extLst>
              <a:ext uri="{FF2B5EF4-FFF2-40B4-BE49-F238E27FC236}">
                <a16:creationId xmlns:a16="http://schemas.microsoft.com/office/drawing/2014/main" id="{D756CCC5-1476-0071-9DC3-EB2F44FF0596}"/>
              </a:ext>
            </a:extLst>
          </p:cNvPr>
          <p:cNvSpPr txBox="1"/>
          <p:nvPr/>
        </p:nvSpPr>
        <p:spPr>
          <a:xfrm>
            <a:off x="11364842" y="5419159"/>
            <a:ext cx="655949" cy="369332"/>
          </a:xfrm>
          <a:prstGeom prst="rect">
            <a:avLst/>
          </a:prstGeom>
          <a:noFill/>
        </p:spPr>
        <p:txBody>
          <a:bodyPr wrap="none" rtlCol="0">
            <a:spAutoFit/>
          </a:bodyPr>
          <a:lstStyle/>
          <a:p>
            <a:r>
              <a:rPr lang="en-US" dirty="0">
                <a:solidFill>
                  <a:srgbClr val="FF0000"/>
                </a:solidFill>
              </a:rPr>
              <a:t>A = 0</a:t>
            </a:r>
          </a:p>
        </p:txBody>
      </p:sp>
      <p:grpSp>
        <p:nvGrpSpPr>
          <p:cNvPr id="360" name="Group 359">
            <a:extLst>
              <a:ext uri="{FF2B5EF4-FFF2-40B4-BE49-F238E27FC236}">
                <a16:creationId xmlns:a16="http://schemas.microsoft.com/office/drawing/2014/main" id="{8FB6CD5F-E671-9BD6-2D4E-A672EFE8D94D}"/>
              </a:ext>
            </a:extLst>
          </p:cNvPr>
          <p:cNvGrpSpPr/>
          <p:nvPr/>
        </p:nvGrpSpPr>
        <p:grpSpPr>
          <a:xfrm>
            <a:off x="89985" y="4154787"/>
            <a:ext cx="5258456" cy="2312424"/>
            <a:chOff x="336967" y="4349034"/>
            <a:chExt cx="5258456" cy="2312424"/>
          </a:xfrm>
        </p:grpSpPr>
        <p:grpSp>
          <p:nvGrpSpPr>
            <p:cNvPr id="344" name="Group 343">
              <a:extLst>
                <a:ext uri="{FF2B5EF4-FFF2-40B4-BE49-F238E27FC236}">
                  <a16:creationId xmlns:a16="http://schemas.microsoft.com/office/drawing/2014/main" id="{B2811094-39BD-0E95-655E-82DC9602B145}"/>
                </a:ext>
              </a:extLst>
            </p:cNvPr>
            <p:cNvGrpSpPr/>
            <p:nvPr/>
          </p:nvGrpSpPr>
          <p:grpSpPr>
            <a:xfrm>
              <a:off x="336967" y="4349034"/>
              <a:ext cx="4930482" cy="2312424"/>
              <a:chOff x="5578247" y="4433583"/>
              <a:chExt cx="4930482" cy="2312424"/>
            </a:xfrm>
          </p:grpSpPr>
          <p:sp>
            <p:nvSpPr>
              <p:cNvPr id="345" name="Rectangle 344">
                <a:extLst>
                  <a:ext uri="{FF2B5EF4-FFF2-40B4-BE49-F238E27FC236}">
                    <a16:creationId xmlns:a16="http://schemas.microsoft.com/office/drawing/2014/main" id="{8E58F21B-6C52-13B6-C135-4C22817FD5A0}"/>
                  </a:ext>
                </a:extLst>
              </p:cNvPr>
              <p:cNvSpPr/>
              <p:nvPr/>
            </p:nvSpPr>
            <p:spPr>
              <a:xfrm>
                <a:off x="5578247" y="5273806"/>
                <a:ext cx="4509260" cy="14722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47" name="Group 346">
                <a:extLst>
                  <a:ext uri="{FF2B5EF4-FFF2-40B4-BE49-F238E27FC236}">
                    <a16:creationId xmlns:a16="http://schemas.microsoft.com/office/drawing/2014/main" id="{5976D04B-CD36-F964-7F81-54D69219E29F}"/>
                  </a:ext>
                </a:extLst>
              </p:cNvPr>
              <p:cNvGrpSpPr/>
              <p:nvPr/>
            </p:nvGrpSpPr>
            <p:grpSpPr>
              <a:xfrm>
                <a:off x="7635637" y="6047990"/>
                <a:ext cx="1318304" cy="369332"/>
                <a:chOff x="10584649" y="2009997"/>
                <a:chExt cx="1318304" cy="369332"/>
              </a:xfrm>
            </p:grpSpPr>
            <p:sp>
              <p:nvSpPr>
                <p:cNvPr id="357" name="TextBox 356">
                  <a:extLst>
                    <a:ext uri="{FF2B5EF4-FFF2-40B4-BE49-F238E27FC236}">
                      <a16:creationId xmlns:a16="http://schemas.microsoft.com/office/drawing/2014/main" id="{D0FB6787-446C-12EC-290F-3F469B748072}"/>
                    </a:ext>
                  </a:extLst>
                </p:cNvPr>
                <p:cNvSpPr txBox="1"/>
                <p:nvPr/>
              </p:nvSpPr>
              <p:spPr>
                <a:xfrm>
                  <a:off x="10584649" y="2009997"/>
                  <a:ext cx="75758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Offset</a:t>
                  </a:r>
                </a:p>
              </p:txBody>
            </p:sp>
            <p:cxnSp>
              <p:nvCxnSpPr>
                <p:cNvPr id="358" name="Straight Arrow Connector 357">
                  <a:extLst>
                    <a:ext uri="{FF2B5EF4-FFF2-40B4-BE49-F238E27FC236}">
                      <a16:creationId xmlns:a16="http://schemas.microsoft.com/office/drawing/2014/main" id="{5E71EEEB-EE5E-B060-704C-FEDCB93C25A5}"/>
                    </a:ext>
                  </a:extLst>
                </p:cNvPr>
                <p:cNvCxnSpPr>
                  <a:cxnSpLocks/>
                </p:cNvCxnSpPr>
                <p:nvPr/>
              </p:nvCxnSpPr>
              <p:spPr>
                <a:xfrm>
                  <a:off x="11489719" y="2186495"/>
                  <a:ext cx="413234" cy="1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9" name="Straight Connector 348">
                <a:extLst>
                  <a:ext uri="{FF2B5EF4-FFF2-40B4-BE49-F238E27FC236}">
                    <a16:creationId xmlns:a16="http://schemas.microsoft.com/office/drawing/2014/main" id="{E32F3EF4-085E-8054-48F0-62F7671A419A}"/>
                  </a:ext>
                </a:extLst>
              </p:cNvPr>
              <p:cNvCxnSpPr>
                <a:cxnSpLocks/>
              </p:cNvCxnSpPr>
              <p:nvPr/>
            </p:nvCxnSpPr>
            <p:spPr>
              <a:xfrm flipH="1">
                <a:off x="5782579" y="6047990"/>
                <a:ext cx="4545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A105B30-28C9-A381-5844-49686738B035}"/>
                  </a:ext>
                </a:extLst>
              </p:cNvPr>
              <p:cNvCxnSpPr>
                <a:cxnSpLocks/>
              </p:cNvCxnSpPr>
              <p:nvPr/>
            </p:nvCxnSpPr>
            <p:spPr>
              <a:xfrm flipH="1">
                <a:off x="5898905" y="4433583"/>
                <a:ext cx="11963" cy="1698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1" name="Oval 350">
                <a:extLst>
                  <a:ext uri="{FF2B5EF4-FFF2-40B4-BE49-F238E27FC236}">
                    <a16:creationId xmlns:a16="http://schemas.microsoft.com/office/drawing/2014/main" id="{140E8217-C1BA-59EF-22E7-7AE885E77D60}"/>
                  </a:ext>
                </a:extLst>
              </p:cNvPr>
              <p:cNvSpPr/>
              <p:nvPr/>
            </p:nvSpPr>
            <p:spPr>
              <a:xfrm>
                <a:off x="8278506" y="553767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2" name="Oval 351">
                <a:extLst>
                  <a:ext uri="{FF2B5EF4-FFF2-40B4-BE49-F238E27FC236}">
                    <a16:creationId xmlns:a16="http://schemas.microsoft.com/office/drawing/2014/main" id="{E7ABC35D-73B3-5D42-E77D-434AAD85D8AD}"/>
                  </a:ext>
                </a:extLst>
              </p:cNvPr>
              <p:cNvSpPr/>
              <p:nvPr/>
            </p:nvSpPr>
            <p:spPr>
              <a:xfrm>
                <a:off x="9030515" y="6199745"/>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3" name="Oval 352">
                <a:extLst>
                  <a:ext uri="{FF2B5EF4-FFF2-40B4-BE49-F238E27FC236}">
                    <a16:creationId xmlns:a16="http://schemas.microsoft.com/office/drawing/2014/main" id="{CE7C353E-413F-0652-47C0-1EABA5C02598}"/>
                  </a:ext>
                </a:extLst>
              </p:cNvPr>
              <p:cNvSpPr/>
              <p:nvPr/>
            </p:nvSpPr>
            <p:spPr>
              <a:xfrm>
                <a:off x="9763784" y="5394283"/>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4" name="Oval 353">
                <a:extLst>
                  <a:ext uri="{FF2B5EF4-FFF2-40B4-BE49-F238E27FC236}">
                    <a16:creationId xmlns:a16="http://schemas.microsoft.com/office/drawing/2014/main" id="{7DCA527A-5326-8589-BEDA-ED4ECD6C53C7}"/>
                  </a:ext>
                </a:extLst>
              </p:cNvPr>
              <p:cNvSpPr/>
              <p:nvPr/>
            </p:nvSpPr>
            <p:spPr>
              <a:xfrm>
                <a:off x="7296659" y="608481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55" name="Straight Connector 354">
                <a:extLst>
                  <a:ext uri="{FF2B5EF4-FFF2-40B4-BE49-F238E27FC236}">
                    <a16:creationId xmlns:a16="http://schemas.microsoft.com/office/drawing/2014/main" id="{C7284387-C2B0-A5D3-8E4D-6340605915A8}"/>
                  </a:ext>
                </a:extLst>
              </p:cNvPr>
              <p:cNvCxnSpPr>
                <a:cxnSpLocks/>
              </p:cNvCxnSpPr>
              <p:nvPr/>
            </p:nvCxnSpPr>
            <p:spPr>
              <a:xfrm>
                <a:off x="5964293" y="5982075"/>
                <a:ext cx="4544436" cy="141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3838C4EE-469C-BFB7-C7EE-A2E57702DFA8}"/>
                  </a:ext>
                </a:extLst>
              </p:cNvPr>
              <p:cNvSpPr/>
              <p:nvPr/>
            </p:nvSpPr>
            <p:spPr>
              <a:xfrm>
                <a:off x="6024994" y="6132289"/>
                <a:ext cx="155850" cy="1479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8" name="TextBox 347">
                <a:extLst>
                  <a:ext uri="{FF2B5EF4-FFF2-40B4-BE49-F238E27FC236}">
                    <a16:creationId xmlns:a16="http://schemas.microsoft.com/office/drawing/2014/main" id="{F3CDB77E-144A-BD5C-226A-BD7A1AFD3B7E}"/>
                  </a:ext>
                </a:extLst>
              </p:cNvPr>
              <p:cNvSpPr txBox="1"/>
              <p:nvPr/>
            </p:nvSpPr>
            <p:spPr>
              <a:xfrm>
                <a:off x="5587702" y="4662778"/>
                <a:ext cx="646331" cy="369332"/>
              </a:xfrm>
              <a:prstGeom prst="rect">
                <a:avLst/>
              </a:prstGeom>
              <a:solidFill>
                <a:schemeClr val="bg1"/>
              </a:solidFill>
            </p:spPr>
            <p:txBody>
              <a:bodyPr wrap="none" rtlCol="0">
                <a:spAutoFit/>
              </a:bodyPr>
              <a:lstStyle/>
              <a:p>
                <a:r>
                  <a:rPr lang="en-US" dirty="0">
                    <a:latin typeface="Times New Roman" panose="02020603050405020304" pitchFamily="18" charset="0"/>
                    <a:cs typeface="Times New Roman" panose="02020603050405020304" pitchFamily="18" charset="0"/>
                  </a:rPr>
                  <a:t>Amp</a:t>
                </a:r>
              </a:p>
            </p:txBody>
          </p:sp>
        </p:grpSp>
        <p:sp>
          <p:nvSpPr>
            <p:cNvPr id="359" name="TextBox 358">
              <a:extLst>
                <a:ext uri="{FF2B5EF4-FFF2-40B4-BE49-F238E27FC236}">
                  <a16:creationId xmlns:a16="http://schemas.microsoft.com/office/drawing/2014/main" id="{D1E22E15-10CC-521A-258A-3ECA3205955A}"/>
                </a:ext>
              </a:extLst>
            </p:cNvPr>
            <p:cNvSpPr txBox="1"/>
            <p:nvPr/>
          </p:nvSpPr>
          <p:spPr>
            <a:xfrm>
              <a:off x="4939474" y="5594109"/>
              <a:ext cx="655949" cy="369332"/>
            </a:xfrm>
            <a:prstGeom prst="rect">
              <a:avLst/>
            </a:prstGeom>
            <a:noFill/>
          </p:spPr>
          <p:txBody>
            <a:bodyPr wrap="none" rtlCol="0">
              <a:spAutoFit/>
            </a:bodyPr>
            <a:lstStyle/>
            <a:p>
              <a:r>
                <a:rPr lang="en-US" dirty="0">
                  <a:solidFill>
                    <a:srgbClr val="FF0000"/>
                  </a:solidFill>
                </a:rPr>
                <a:t>A = 0</a:t>
              </a:r>
            </a:p>
          </p:txBody>
        </p:sp>
      </p:grpSp>
      <p:grpSp>
        <p:nvGrpSpPr>
          <p:cNvPr id="378" name="Group 377">
            <a:extLst>
              <a:ext uri="{FF2B5EF4-FFF2-40B4-BE49-F238E27FC236}">
                <a16:creationId xmlns:a16="http://schemas.microsoft.com/office/drawing/2014/main" id="{EBC6A46D-A462-A2DB-3587-C0EFB6C4514E}"/>
              </a:ext>
            </a:extLst>
          </p:cNvPr>
          <p:cNvGrpSpPr/>
          <p:nvPr/>
        </p:nvGrpSpPr>
        <p:grpSpPr>
          <a:xfrm>
            <a:off x="9109618" y="5347122"/>
            <a:ext cx="95267" cy="503002"/>
            <a:chOff x="9109618" y="5629509"/>
            <a:chExt cx="95267" cy="503002"/>
          </a:xfrm>
        </p:grpSpPr>
        <p:cxnSp>
          <p:nvCxnSpPr>
            <p:cNvPr id="376" name="Straight Connector 375">
              <a:extLst>
                <a:ext uri="{FF2B5EF4-FFF2-40B4-BE49-F238E27FC236}">
                  <a16:creationId xmlns:a16="http://schemas.microsoft.com/office/drawing/2014/main" id="{C1E4A9FE-EF06-9676-CC26-6C7D31EDD68D}"/>
                </a:ext>
              </a:extLst>
            </p:cNvPr>
            <p:cNvCxnSpPr>
              <a:cxnSpLocks/>
            </p:cNvCxnSpPr>
            <p:nvPr/>
          </p:nvCxnSpPr>
          <p:spPr>
            <a:xfrm>
              <a:off x="9152519" y="5629509"/>
              <a:ext cx="0" cy="3858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7" name="Oval 376">
              <a:extLst>
                <a:ext uri="{FF2B5EF4-FFF2-40B4-BE49-F238E27FC236}">
                  <a16:creationId xmlns:a16="http://schemas.microsoft.com/office/drawing/2014/main" id="{7ED7ACE0-6CE3-E000-4758-E176B53DAD26}"/>
                </a:ext>
              </a:extLst>
            </p:cNvPr>
            <p:cNvSpPr/>
            <p:nvPr/>
          </p:nvSpPr>
          <p:spPr>
            <a:xfrm>
              <a:off x="9109618" y="5991962"/>
              <a:ext cx="95267" cy="140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F548BF06-F31A-99DA-52A3-E74625DC6B20}"/>
              </a:ext>
            </a:extLst>
          </p:cNvPr>
          <p:cNvGrpSpPr/>
          <p:nvPr/>
        </p:nvGrpSpPr>
        <p:grpSpPr>
          <a:xfrm>
            <a:off x="10608080" y="5312334"/>
            <a:ext cx="99031" cy="524876"/>
            <a:chOff x="9105854" y="5587463"/>
            <a:chExt cx="99031" cy="524876"/>
          </a:xfrm>
        </p:grpSpPr>
        <p:cxnSp>
          <p:nvCxnSpPr>
            <p:cNvPr id="380" name="Straight Connector 379">
              <a:extLst>
                <a:ext uri="{FF2B5EF4-FFF2-40B4-BE49-F238E27FC236}">
                  <a16:creationId xmlns:a16="http://schemas.microsoft.com/office/drawing/2014/main" id="{CFF6E49C-835A-D0A5-51EF-43C8E7D3133D}"/>
                </a:ext>
              </a:extLst>
            </p:cNvPr>
            <p:cNvCxnSpPr>
              <a:cxnSpLocks/>
            </p:cNvCxnSpPr>
            <p:nvPr/>
          </p:nvCxnSpPr>
          <p:spPr>
            <a:xfrm flipH="1">
              <a:off x="9152519" y="5587463"/>
              <a:ext cx="1792" cy="4480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BA2C9E1B-7113-7D30-36DB-02D404D25215}"/>
                </a:ext>
              </a:extLst>
            </p:cNvPr>
            <p:cNvSpPr/>
            <p:nvPr/>
          </p:nvSpPr>
          <p:spPr>
            <a:xfrm>
              <a:off x="9105854" y="5991428"/>
              <a:ext cx="99031" cy="1209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a:extLst>
              <a:ext uri="{FF2B5EF4-FFF2-40B4-BE49-F238E27FC236}">
                <a16:creationId xmlns:a16="http://schemas.microsoft.com/office/drawing/2014/main" id="{3393518A-3391-8CCD-5524-E58F2029CC1E}"/>
              </a:ext>
            </a:extLst>
          </p:cNvPr>
          <p:cNvGrpSpPr/>
          <p:nvPr/>
        </p:nvGrpSpPr>
        <p:grpSpPr>
          <a:xfrm>
            <a:off x="8142234" y="5700192"/>
            <a:ext cx="91609" cy="340288"/>
            <a:chOff x="9126724" y="5997154"/>
            <a:chExt cx="91609" cy="340288"/>
          </a:xfrm>
        </p:grpSpPr>
        <p:cxnSp>
          <p:nvCxnSpPr>
            <p:cNvPr id="384" name="Straight Connector 383">
              <a:extLst>
                <a:ext uri="{FF2B5EF4-FFF2-40B4-BE49-F238E27FC236}">
                  <a16:creationId xmlns:a16="http://schemas.microsoft.com/office/drawing/2014/main" id="{506A7D27-EA5F-2F62-0EA4-BC2ED7926B17}"/>
                </a:ext>
              </a:extLst>
            </p:cNvPr>
            <p:cNvCxnSpPr>
              <a:cxnSpLocks/>
              <a:stCxn id="385" idx="0"/>
              <a:endCxn id="337" idx="0"/>
            </p:cNvCxnSpPr>
            <p:nvPr/>
          </p:nvCxnSpPr>
          <p:spPr>
            <a:xfrm flipH="1">
              <a:off x="9155162" y="5997154"/>
              <a:ext cx="17367" cy="3402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5" name="Oval 384">
              <a:extLst>
                <a:ext uri="{FF2B5EF4-FFF2-40B4-BE49-F238E27FC236}">
                  <a16:creationId xmlns:a16="http://schemas.microsoft.com/office/drawing/2014/main" id="{0FC97689-D838-12AC-A172-C791CFE8CCB5}"/>
                </a:ext>
              </a:extLst>
            </p:cNvPr>
            <p:cNvSpPr/>
            <p:nvPr/>
          </p:nvSpPr>
          <p:spPr>
            <a:xfrm>
              <a:off x="9126724" y="5997154"/>
              <a:ext cx="91609" cy="108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a:extLst>
              <a:ext uri="{FF2B5EF4-FFF2-40B4-BE49-F238E27FC236}">
                <a16:creationId xmlns:a16="http://schemas.microsoft.com/office/drawing/2014/main" id="{3D325DDF-5CCA-E752-1C28-4B0300D5FE56}"/>
              </a:ext>
            </a:extLst>
          </p:cNvPr>
          <p:cNvGrpSpPr/>
          <p:nvPr/>
        </p:nvGrpSpPr>
        <p:grpSpPr>
          <a:xfrm>
            <a:off x="6868867" y="5709575"/>
            <a:ext cx="91609" cy="381900"/>
            <a:chOff x="9126724" y="5997154"/>
            <a:chExt cx="91609" cy="381900"/>
          </a:xfrm>
        </p:grpSpPr>
        <p:cxnSp>
          <p:nvCxnSpPr>
            <p:cNvPr id="389" name="Straight Connector 388">
              <a:extLst>
                <a:ext uri="{FF2B5EF4-FFF2-40B4-BE49-F238E27FC236}">
                  <a16:creationId xmlns:a16="http://schemas.microsoft.com/office/drawing/2014/main" id="{648660BB-2765-48C9-9CFB-97E80B401263}"/>
                </a:ext>
              </a:extLst>
            </p:cNvPr>
            <p:cNvCxnSpPr>
              <a:cxnSpLocks/>
              <a:stCxn id="390" idx="0"/>
              <a:endCxn id="339" idx="0"/>
            </p:cNvCxnSpPr>
            <p:nvPr/>
          </p:nvCxnSpPr>
          <p:spPr>
            <a:xfrm flipH="1">
              <a:off x="9156864" y="5997154"/>
              <a:ext cx="15665" cy="3819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0" name="Oval 389">
              <a:extLst>
                <a:ext uri="{FF2B5EF4-FFF2-40B4-BE49-F238E27FC236}">
                  <a16:creationId xmlns:a16="http://schemas.microsoft.com/office/drawing/2014/main" id="{462D2C3D-B477-2E9E-F22F-E67ED4FB7D75}"/>
                </a:ext>
              </a:extLst>
            </p:cNvPr>
            <p:cNvSpPr/>
            <p:nvPr/>
          </p:nvSpPr>
          <p:spPr>
            <a:xfrm>
              <a:off x="9126724" y="5997154"/>
              <a:ext cx="91609" cy="1084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1" name="Straight Connector 390">
            <a:extLst>
              <a:ext uri="{FF2B5EF4-FFF2-40B4-BE49-F238E27FC236}">
                <a16:creationId xmlns:a16="http://schemas.microsoft.com/office/drawing/2014/main" id="{2E3C950C-2381-9F2D-2520-4BDACF216DAD}"/>
              </a:ext>
            </a:extLst>
          </p:cNvPr>
          <p:cNvCxnSpPr>
            <a:cxnSpLocks/>
          </p:cNvCxnSpPr>
          <p:nvPr/>
        </p:nvCxnSpPr>
        <p:spPr>
          <a:xfrm>
            <a:off x="9898502" y="5773299"/>
            <a:ext cx="0" cy="125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3" name="Oval 392">
            <a:extLst>
              <a:ext uri="{FF2B5EF4-FFF2-40B4-BE49-F238E27FC236}">
                <a16:creationId xmlns:a16="http://schemas.microsoft.com/office/drawing/2014/main" id="{595C61E3-0DFC-7714-DCD0-C942541DFAEC}"/>
              </a:ext>
            </a:extLst>
          </p:cNvPr>
          <p:cNvSpPr/>
          <p:nvPr/>
        </p:nvSpPr>
        <p:spPr>
          <a:xfrm>
            <a:off x="9851286" y="5717417"/>
            <a:ext cx="99031" cy="1078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0" name="Straight Connector 399">
            <a:extLst>
              <a:ext uri="{FF2B5EF4-FFF2-40B4-BE49-F238E27FC236}">
                <a16:creationId xmlns:a16="http://schemas.microsoft.com/office/drawing/2014/main" id="{B33CEF3B-1473-DF90-5FEE-A01E871097B5}"/>
              </a:ext>
            </a:extLst>
          </p:cNvPr>
          <p:cNvCxnSpPr>
            <a:cxnSpLocks/>
          </p:cNvCxnSpPr>
          <p:nvPr/>
        </p:nvCxnSpPr>
        <p:spPr>
          <a:xfrm flipH="1">
            <a:off x="6714732" y="5310999"/>
            <a:ext cx="2352086" cy="697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134183A5-94BC-3213-3087-47B35B212022}"/>
              </a:ext>
            </a:extLst>
          </p:cNvPr>
          <p:cNvCxnSpPr>
            <a:cxnSpLocks/>
            <a:stCxn id="336" idx="2"/>
          </p:cNvCxnSpPr>
          <p:nvPr/>
        </p:nvCxnSpPr>
        <p:spPr>
          <a:xfrm flipH="1" flipV="1">
            <a:off x="6706956" y="5208071"/>
            <a:ext cx="3871656" cy="3415"/>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31C987C-B651-C89F-2482-EDE37797B3A9}"/>
              </a:ext>
            </a:extLst>
          </p:cNvPr>
          <p:cNvCxnSpPr>
            <a:cxnSpLocks/>
          </p:cNvCxnSpPr>
          <p:nvPr/>
        </p:nvCxnSpPr>
        <p:spPr>
          <a:xfrm flipH="1">
            <a:off x="6645153" y="5975575"/>
            <a:ext cx="3177379" cy="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93B3247-42B2-16B7-8057-16DA1DA2D369}"/>
              </a:ext>
            </a:extLst>
          </p:cNvPr>
          <p:cNvCxnSpPr>
            <a:cxnSpLocks/>
            <a:stCxn id="339" idx="2"/>
          </p:cNvCxnSpPr>
          <p:nvPr/>
        </p:nvCxnSpPr>
        <p:spPr>
          <a:xfrm flipH="1" flipV="1">
            <a:off x="6710145" y="6161595"/>
            <a:ext cx="110937" cy="3834"/>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E8B0A4B7-F27B-1655-CD84-7F99FC8DE1CE}"/>
              </a:ext>
            </a:extLst>
          </p:cNvPr>
          <p:cNvCxnSpPr>
            <a:cxnSpLocks/>
            <a:stCxn id="337" idx="2"/>
          </p:cNvCxnSpPr>
          <p:nvPr/>
        </p:nvCxnSpPr>
        <p:spPr>
          <a:xfrm flipH="1" flipV="1">
            <a:off x="6703417" y="6107803"/>
            <a:ext cx="1389330" cy="6631"/>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16" name="Oval 415">
            <a:extLst>
              <a:ext uri="{FF2B5EF4-FFF2-40B4-BE49-F238E27FC236}">
                <a16:creationId xmlns:a16="http://schemas.microsoft.com/office/drawing/2014/main" id="{77B4A709-292A-8225-3B46-2C37B46B97E6}"/>
              </a:ext>
            </a:extLst>
          </p:cNvPr>
          <p:cNvSpPr/>
          <p:nvPr/>
        </p:nvSpPr>
        <p:spPr>
          <a:xfrm>
            <a:off x="6653988" y="6128245"/>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F7003C32-E669-7B08-8DC2-524F3D35FB84}"/>
              </a:ext>
            </a:extLst>
          </p:cNvPr>
          <p:cNvSpPr/>
          <p:nvPr/>
        </p:nvSpPr>
        <p:spPr>
          <a:xfrm>
            <a:off x="6658467" y="6072209"/>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D10BCBB-6470-3A1D-10A8-D126EADA282C}"/>
              </a:ext>
            </a:extLst>
          </p:cNvPr>
          <p:cNvSpPr/>
          <p:nvPr/>
        </p:nvSpPr>
        <p:spPr>
          <a:xfrm>
            <a:off x="6656222" y="5935485"/>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B5FA0C67-4039-4E48-6501-4911D7695DA1}"/>
              </a:ext>
            </a:extLst>
          </p:cNvPr>
          <p:cNvSpPr/>
          <p:nvPr/>
        </p:nvSpPr>
        <p:spPr>
          <a:xfrm>
            <a:off x="6653977" y="5281042"/>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a:extLst>
              <a:ext uri="{FF2B5EF4-FFF2-40B4-BE49-F238E27FC236}">
                <a16:creationId xmlns:a16="http://schemas.microsoft.com/office/drawing/2014/main" id="{0987DB94-96EA-2571-E373-3418EAED8E53}"/>
              </a:ext>
            </a:extLst>
          </p:cNvPr>
          <p:cNvSpPr/>
          <p:nvPr/>
        </p:nvSpPr>
        <p:spPr>
          <a:xfrm>
            <a:off x="6651732" y="5157760"/>
            <a:ext cx="89780" cy="97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extBox 422">
            <a:extLst>
              <a:ext uri="{FF2B5EF4-FFF2-40B4-BE49-F238E27FC236}">
                <a16:creationId xmlns:a16="http://schemas.microsoft.com/office/drawing/2014/main" id="{65C16784-390C-35CE-ED76-81C6E31774D5}"/>
              </a:ext>
            </a:extLst>
          </p:cNvPr>
          <p:cNvSpPr txBox="1"/>
          <p:nvPr/>
        </p:nvSpPr>
        <p:spPr>
          <a:xfrm>
            <a:off x="324003" y="3753548"/>
            <a:ext cx="3578095"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c)    Amp  - &lt;A&gt;  vs Offset </a:t>
            </a:r>
          </a:p>
        </p:txBody>
      </p:sp>
      <p:grpSp>
        <p:nvGrpSpPr>
          <p:cNvPr id="430" name="Group 429">
            <a:extLst>
              <a:ext uri="{FF2B5EF4-FFF2-40B4-BE49-F238E27FC236}">
                <a16:creationId xmlns:a16="http://schemas.microsoft.com/office/drawing/2014/main" id="{4DAD677F-02FB-67DC-0256-3F3FAC34D336}"/>
              </a:ext>
            </a:extLst>
          </p:cNvPr>
          <p:cNvGrpSpPr/>
          <p:nvPr/>
        </p:nvGrpSpPr>
        <p:grpSpPr>
          <a:xfrm>
            <a:off x="9982453" y="5819503"/>
            <a:ext cx="1604193" cy="706199"/>
            <a:chOff x="9982453" y="5819503"/>
            <a:chExt cx="1604193" cy="706199"/>
          </a:xfrm>
        </p:grpSpPr>
        <p:sp>
          <p:nvSpPr>
            <p:cNvPr id="424" name="TextBox 423">
              <a:extLst>
                <a:ext uri="{FF2B5EF4-FFF2-40B4-BE49-F238E27FC236}">
                  <a16:creationId xmlns:a16="http://schemas.microsoft.com/office/drawing/2014/main" id="{D5FD77FB-D014-B981-6B31-BB09D970A95D}"/>
                </a:ext>
              </a:extLst>
            </p:cNvPr>
            <p:cNvSpPr txBox="1"/>
            <p:nvPr/>
          </p:nvSpPr>
          <p:spPr>
            <a:xfrm>
              <a:off x="10054816" y="6064037"/>
              <a:ext cx="1531830" cy="461665"/>
            </a:xfrm>
            <a:prstGeom prst="rect">
              <a:avLst/>
            </a:prstGeom>
            <a:solidFill>
              <a:schemeClr val="bg1"/>
            </a:solidFill>
          </p:spPr>
          <p:txBody>
            <a:bodyPr wrap="none" rtlCol="0">
              <a:spAutoFit/>
            </a:bodyPr>
            <a:lstStyle/>
            <a:p>
              <a:pPr algn="ctr"/>
              <a:r>
                <a:rPr lang="en-US" sz="1200" dirty="0"/>
                <a:t>Amplitudes projected</a:t>
              </a:r>
            </a:p>
            <a:p>
              <a:pPr algn="ctr"/>
              <a:r>
                <a:rPr lang="en-US" sz="1200" dirty="0"/>
                <a:t>onto PC1</a:t>
              </a:r>
            </a:p>
          </p:txBody>
        </p:sp>
        <p:cxnSp>
          <p:nvCxnSpPr>
            <p:cNvPr id="426" name="Straight Arrow Connector 425">
              <a:extLst>
                <a:ext uri="{FF2B5EF4-FFF2-40B4-BE49-F238E27FC236}">
                  <a16:creationId xmlns:a16="http://schemas.microsoft.com/office/drawing/2014/main" id="{675D4CDE-0136-194E-80B6-7CCCC54BA0C6}"/>
                </a:ext>
              </a:extLst>
            </p:cNvPr>
            <p:cNvCxnSpPr>
              <a:endCxn id="393" idx="5"/>
            </p:cNvCxnSpPr>
            <p:nvPr/>
          </p:nvCxnSpPr>
          <p:spPr>
            <a:xfrm flipH="1" flipV="1">
              <a:off x="9982453" y="5836184"/>
              <a:ext cx="448422" cy="21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a:extLst>
                <a:ext uri="{FF2B5EF4-FFF2-40B4-BE49-F238E27FC236}">
                  <a16:creationId xmlns:a16="http://schemas.microsoft.com/office/drawing/2014/main" id="{A8324DF5-A26A-735A-6138-3232A0248387}"/>
                </a:ext>
              </a:extLst>
            </p:cNvPr>
            <p:cNvCxnSpPr>
              <a:cxnSpLocks/>
              <a:endCxn id="381" idx="3"/>
            </p:cNvCxnSpPr>
            <p:nvPr/>
          </p:nvCxnSpPr>
          <p:spPr>
            <a:xfrm flipV="1">
              <a:off x="10423156" y="5819503"/>
              <a:ext cx="199427" cy="227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32" name="TextBox 431">
            <a:extLst>
              <a:ext uri="{FF2B5EF4-FFF2-40B4-BE49-F238E27FC236}">
                <a16:creationId xmlns:a16="http://schemas.microsoft.com/office/drawing/2014/main" id="{76D3CD1C-5174-E5C4-79AE-4ED61B6A4426}"/>
              </a:ext>
            </a:extLst>
          </p:cNvPr>
          <p:cNvSpPr txBox="1"/>
          <p:nvPr/>
        </p:nvSpPr>
        <p:spPr>
          <a:xfrm>
            <a:off x="5519476" y="5059937"/>
            <a:ext cx="933268" cy="646331"/>
          </a:xfrm>
          <a:prstGeom prst="rect">
            <a:avLst/>
          </a:prstGeom>
          <a:solidFill>
            <a:schemeClr val="bg1"/>
          </a:solidFill>
        </p:spPr>
        <p:txBody>
          <a:bodyPr wrap="none" rtlCol="0">
            <a:spAutoFit/>
          </a:bodyPr>
          <a:lstStyle/>
          <a:p>
            <a:pPr algn="ctr"/>
            <a:r>
              <a:rPr lang="en-US" sz="1200" dirty="0"/>
              <a:t>Amplitudes </a:t>
            </a:r>
          </a:p>
          <a:p>
            <a:pPr algn="ctr"/>
            <a:r>
              <a:rPr lang="en-US" sz="1200" dirty="0"/>
              <a:t>projected</a:t>
            </a:r>
          </a:p>
          <a:p>
            <a:pPr algn="ctr"/>
            <a:r>
              <a:rPr lang="en-US" sz="1200" dirty="0"/>
              <a:t>onto PC2</a:t>
            </a:r>
          </a:p>
        </p:txBody>
      </p:sp>
      <p:cxnSp>
        <p:nvCxnSpPr>
          <p:cNvPr id="437" name="Straight Arrow Connector 436">
            <a:extLst>
              <a:ext uri="{FF2B5EF4-FFF2-40B4-BE49-F238E27FC236}">
                <a16:creationId xmlns:a16="http://schemas.microsoft.com/office/drawing/2014/main" id="{1421EF97-603D-5369-132F-52C2B6AD960A}"/>
              </a:ext>
            </a:extLst>
          </p:cNvPr>
          <p:cNvCxnSpPr>
            <a:cxnSpLocks/>
            <a:endCxn id="420" idx="2"/>
          </p:cNvCxnSpPr>
          <p:nvPr/>
        </p:nvCxnSpPr>
        <p:spPr>
          <a:xfrm flipV="1">
            <a:off x="6332350" y="5206287"/>
            <a:ext cx="319382" cy="9712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8" name="Straight Arrow Connector 437">
            <a:extLst>
              <a:ext uri="{FF2B5EF4-FFF2-40B4-BE49-F238E27FC236}">
                <a16:creationId xmlns:a16="http://schemas.microsoft.com/office/drawing/2014/main" id="{39FF75E7-EA22-A20E-2019-D927C741AD34}"/>
              </a:ext>
            </a:extLst>
          </p:cNvPr>
          <p:cNvCxnSpPr>
            <a:cxnSpLocks/>
            <a:endCxn id="418" idx="2"/>
          </p:cNvCxnSpPr>
          <p:nvPr/>
        </p:nvCxnSpPr>
        <p:spPr>
          <a:xfrm>
            <a:off x="6333072" y="5310850"/>
            <a:ext cx="323150" cy="67316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983252E7-E0A0-C959-6C6B-EA13B7DAD834}"/>
              </a:ext>
            </a:extLst>
          </p:cNvPr>
          <p:cNvCxnSpPr>
            <a:cxnSpLocks/>
            <a:endCxn id="419" idx="2"/>
          </p:cNvCxnSpPr>
          <p:nvPr/>
        </p:nvCxnSpPr>
        <p:spPr>
          <a:xfrm>
            <a:off x="6332350" y="5310850"/>
            <a:ext cx="321627" cy="187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a:extLst>
              <a:ext uri="{FF2B5EF4-FFF2-40B4-BE49-F238E27FC236}">
                <a16:creationId xmlns:a16="http://schemas.microsoft.com/office/drawing/2014/main" id="{4B20F1F0-C5D6-6CD7-B828-1790503736D5}"/>
              </a:ext>
            </a:extLst>
          </p:cNvPr>
          <p:cNvCxnSpPr>
            <a:cxnSpLocks/>
          </p:cNvCxnSpPr>
          <p:nvPr/>
        </p:nvCxnSpPr>
        <p:spPr>
          <a:xfrm>
            <a:off x="6331216" y="5310715"/>
            <a:ext cx="273225" cy="8446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51" name="TextBox 450">
            <a:extLst>
              <a:ext uri="{FF2B5EF4-FFF2-40B4-BE49-F238E27FC236}">
                <a16:creationId xmlns:a16="http://schemas.microsoft.com/office/drawing/2014/main" id="{7D94AD56-5512-DA86-BE8E-DF4C58799F04}"/>
              </a:ext>
            </a:extLst>
          </p:cNvPr>
          <p:cNvSpPr txBox="1"/>
          <p:nvPr/>
        </p:nvSpPr>
        <p:spPr>
          <a:xfrm>
            <a:off x="950025" y="4615624"/>
            <a:ext cx="3301037" cy="369332"/>
          </a:xfrm>
          <a:prstGeom prst="rect">
            <a:avLst/>
          </a:prstGeom>
          <a:noFill/>
        </p:spPr>
        <p:txBody>
          <a:bodyPr wrap="square" rtlCol="0">
            <a:spAutoFit/>
          </a:bodyPr>
          <a:lstStyle/>
          <a:p>
            <a:r>
              <a:rPr lang="en-US" dirty="0">
                <a:solidFill>
                  <a:srgbClr val="00B0F0"/>
                </a:solidFill>
              </a:rPr>
              <a:t>window</a:t>
            </a:r>
            <a:r>
              <a:rPr lang="en-US" dirty="0"/>
              <a:t> in (offset, time) at t=1 s</a:t>
            </a:r>
          </a:p>
        </p:txBody>
      </p:sp>
    </p:spTree>
    <p:extLst>
      <p:ext uri="{BB962C8B-B14F-4D97-AF65-F5344CB8AC3E}">
        <p14:creationId xmlns:p14="http://schemas.microsoft.com/office/powerpoint/2010/main" val="231105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82" y="1359193"/>
            <a:ext cx="11463330"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Problem: </a:t>
            </a:r>
            <a:r>
              <a:rPr lang="en-US" sz="2800" dirty="0">
                <a:latin typeface="Times New Roman" panose="02020603050405020304" pitchFamily="18" charset="0"/>
                <a:cs typeface="Times New Roman" panose="02020603050405020304" pitchFamily="18" charset="0"/>
              </a:rPr>
              <a:t>Dimension of feature Dx1 vectors </a:t>
            </a:r>
            <a:r>
              <a:rPr lang="en-US" sz="2800" b="1"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too big </a:t>
            </a:r>
            <a:r>
              <a:rPr lang="en-US" sz="2800" dirty="0">
                <a:latin typeface="Times New Roman" panose="02020603050405020304" pitchFamily="18" charset="0"/>
                <a:cs typeface="Times New Roman" panose="02020603050405020304" pitchFamily="18" charset="0"/>
                <a:sym typeface="Wingdings" panose="05000000000000000000" pitchFamily="2" charset="2"/>
              </a:rPr>
              <a:t> high comp. cost.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                 Noise in data. Too hard to plot 10</a:t>
            </a:r>
            <a:r>
              <a:rPr lang="en-US" sz="2800" baseline="30000" dirty="0">
                <a:latin typeface="Times New Roman" panose="02020603050405020304" pitchFamily="18" charset="0"/>
                <a:cs typeface="Times New Roman" panose="02020603050405020304" pitchFamily="18" charset="0"/>
                <a:sym typeface="Wingdings" panose="05000000000000000000" pitchFamily="2" charset="2"/>
              </a:rPr>
              <a:t>6</a:t>
            </a:r>
            <a:r>
              <a:rPr lang="en-US" sz="2800" dirty="0">
                <a:latin typeface="Times New Roman" panose="02020603050405020304" pitchFamily="18" charset="0"/>
                <a:cs typeface="Times New Roman" panose="02020603050405020304" pitchFamily="18" charset="0"/>
                <a:sym typeface="Wingdings" panose="05000000000000000000" pitchFamily="2" charset="2"/>
              </a:rPr>
              <a:t> dimensional data</a:t>
            </a:r>
            <a:endParaRPr lang="en-US" sz="2800" dirty="0">
              <a:latin typeface="Times New Roman" panose="02020603050405020304" pitchFamily="18" charset="0"/>
              <a:cs typeface="Times New Roman" panose="02020603050405020304" pitchFamily="18" charset="0"/>
            </a:endParaRPr>
          </a:p>
        </p:txBody>
      </p:sp>
      <p:grpSp>
        <p:nvGrpSpPr>
          <p:cNvPr id="129" name="Group 128"/>
          <p:cNvGrpSpPr/>
          <p:nvPr/>
        </p:nvGrpSpPr>
        <p:grpSpPr>
          <a:xfrm>
            <a:off x="912033" y="2398114"/>
            <a:ext cx="6462667" cy="4069188"/>
            <a:chOff x="912033" y="2398114"/>
            <a:chExt cx="6462667" cy="4069188"/>
          </a:xfrm>
        </p:grpSpPr>
        <p:pic>
          <p:nvPicPr>
            <p:cNvPr id="1026" name="Picture 2" descr="https://blogs.sas.com/content/subconsciousmusings/files/2015/10/Eigenfaces-meth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33" y="3019645"/>
              <a:ext cx="6462667" cy="3447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36933" y="2398114"/>
              <a:ext cx="5663730" cy="461665"/>
            </a:xfrm>
            <a:prstGeom prst="rect">
              <a:avLst/>
            </a:prstGeom>
          </p:spPr>
          <p:txBody>
            <a:bodyPr wrap="none">
              <a:spAutoFit/>
            </a:bodyPr>
            <a:lstStyle/>
            <a:p>
              <a:r>
                <a:rPr lang="en-US" sz="2400" dirty="0" err="1">
                  <a:latin typeface="Arial" panose="020B0604020202020204" pitchFamily="34" charset="0"/>
                </a:rPr>
                <a:t>Eigenfaces</a:t>
              </a:r>
              <a:r>
                <a:rPr lang="en-US" sz="2400" dirty="0">
                  <a:latin typeface="Arial" panose="020B0604020202020204" pitchFamily="34" charset="0"/>
                </a:rPr>
                <a:t> method for facial recognition</a:t>
              </a:r>
              <a:endParaRPr lang="en-US" sz="2400" dirty="0"/>
            </a:p>
          </p:txBody>
        </p:sp>
      </p:grpSp>
      <p:grpSp>
        <p:nvGrpSpPr>
          <p:cNvPr id="133" name="Group 132"/>
          <p:cNvGrpSpPr/>
          <p:nvPr/>
        </p:nvGrpSpPr>
        <p:grpSpPr>
          <a:xfrm>
            <a:off x="9000812" y="3068477"/>
            <a:ext cx="1698642" cy="1706123"/>
            <a:chOff x="9000812" y="3068477"/>
            <a:chExt cx="1698642" cy="1706123"/>
          </a:xfrm>
        </p:grpSpPr>
        <p:cxnSp>
          <p:nvCxnSpPr>
            <p:cNvPr id="26" name="Straight Arrow Connector 25"/>
            <p:cNvCxnSpPr/>
            <p:nvPr/>
          </p:nvCxnSpPr>
          <p:spPr>
            <a:xfrm flipV="1">
              <a:off x="9000812" y="3405124"/>
              <a:ext cx="1350818" cy="1369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0251070" y="3068477"/>
              <a:ext cx="448384" cy="35764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440520" y="3405124"/>
            <a:ext cx="2359494" cy="1955924"/>
            <a:chOff x="8513050" y="2628946"/>
            <a:chExt cx="2359494" cy="1955924"/>
          </a:xfrm>
        </p:grpSpPr>
        <p:grpSp>
          <p:nvGrpSpPr>
            <p:cNvPr id="61" name="Group 60"/>
            <p:cNvGrpSpPr/>
            <p:nvPr/>
          </p:nvGrpSpPr>
          <p:grpSpPr>
            <a:xfrm>
              <a:off x="8513050" y="3944736"/>
              <a:ext cx="2359494" cy="640134"/>
              <a:chOff x="8513050" y="3944736"/>
              <a:chExt cx="2359494" cy="640134"/>
            </a:xfrm>
          </p:grpSpPr>
          <p:cxnSp>
            <p:nvCxnSpPr>
              <p:cNvPr id="97" name="Straight Connector 96"/>
              <p:cNvCxnSpPr/>
              <p:nvPr/>
            </p:nvCxnSpPr>
            <p:spPr>
              <a:xfrm flipH="1">
                <a:off x="8648007" y="3998422"/>
                <a:ext cx="2224537" cy="2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513050" y="3998422"/>
                <a:ext cx="569422" cy="4017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102989" y="3944736"/>
                <a:ext cx="362600" cy="369332"/>
              </a:xfrm>
              <a:prstGeom prst="rect">
                <a:avLst/>
              </a:prstGeom>
              <a:noFill/>
            </p:spPr>
            <p:txBody>
              <a:bodyPr wrap="none" rtlCol="0">
                <a:spAutoFit/>
              </a:bodyPr>
              <a:lstStyle/>
              <a:p>
                <a:r>
                  <a:rPr lang="en-US" dirty="0"/>
                  <a:t>x</a:t>
                </a:r>
                <a:r>
                  <a:rPr lang="en-US" baseline="-25000" dirty="0"/>
                  <a:t>1</a:t>
                </a:r>
                <a:endParaRPr lang="en-US" dirty="0"/>
              </a:p>
            </p:txBody>
          </p:sp>
          <p:sp>
            <p:nvSpPr>
              <p:cNvPr id="117" name="TextBox 116"/>
              <p:cNvSpPr txBox="1"/>
              <p:nvPr/>
            </p:nvSpPr>
            <p:spPr>
              <a:xfrm>
                <a:off x="8648007" y="4215538"/>
                <a:ext cx="362600" cy="369332"/>
              </a:xfrm>
              <a:prstGeom prst="rect">
                <a:avLst/>
              </a:prstGeom>
              <a:noFill/>
            </p:spPr>
            <p:txBody>
              <a:bodyPr wrap="none" rtlCol="0">
                <a:spAutoFit/>
              </a:bodyPr>
              <a:lstStyle/>
              <a:p>
                <a:r>
                  <a:rPr lang="en-US" dirty="0"/>
                  <a:t>x</a:t>
                </a:r>
                <a:r>
                  <a:rPr lang="en-US" baseline="-25000" dirty="0"/>
                  <a:t>2</a:t>
                </a:r>
                <a:endParaRPr lang="en-US" dirty="0"/>
              </a:p>
            </p:txBody>
          </p:sp>
        </p:grpSp>
        <p:grpSp>
          <p:nvGrpSpPr>
            <p:cNvPr id="62" name="Group 61"/>
            <p:cNvGrpSpPr/>
            <p:nvPr/>
          </p:nvGrpSpPr>
          <p:grpSpPr>
            <a:xfrm>
              <a:off x="8655952" y="2628946"/>
              <a:ext cx="429859" cy="1552356"/>
              <a:chOff x="8655952" y="2628946"/>
              <a:chExt cx="429859" cy="1552356"/>
            </a:xfrm>
          </p:grpSpPr>
          <p:cxnSp>
            <p:nvCxnSpPr>
              <p:cNvPr id="18" name="Straight Connector 17"/>
              <p:cNvCxnSpPr/>
              <p:nvPr/>
            </p:nvCxnSpPr>
            <p:spPr>
              <a:xfrm>
                <a:off x="9060873" y="2628946"/>
                <a:ext cx="24938" cy="1552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655952" y="2783763"/>
                <a:ext cx="362600" cy="369332"/>
              </a:xfrm>
              <a:prstGeom prst="rect">
                <a:avLst/>
              </a:prstGeom>
              <a:noFill/>
            </p:spPr>
            <p:txBody>
              <a:bodyPr wrap="none" rtlCol="0">
                <a:spAutoFit/>
              </a:bodyPr>
              <a:lstStyle/>
              <a:p>
                <a:r>
                  <a:rPr lang="en-US" dirty="0"/>
                  <a:t>x</a:t>
                </a:r>
                <a:r>
                  <a:rPr lang="en-US" baseline="-25000" dirty="0"/>
                  <a:t>3</a:t>
                </a:r>
                <a:endParaRPr lang="en-US" dirty="0"/>
              </a:p>
            </p:txBody>
          </p:sp>
        </p:grpSp>
      </p:grpSp>
      <p:sp>
        <p:nvSpPr>
          <p:cNvPr id="64" name="TextBox 63"/>
          <p:cNvSpPr txBox="1"/>
          <p:nvPr/>
        </p:nvSpPr>
        <p:spPr>
          <a:xfrm>
            <a:off x="3797502" y="2806093"/>
            <a:ext cx="566181" cy="276999"/>
          </a:xfrm>
          <a:prstGeom prst="rect">
            <a:avLst/>
          </a:prstGeom>
          <a:noFill/>
        </p:spPr>
        <p:txBody>
          <a:bodyPr wrap="none" rtlCol="0">
            <a:spAutoFit/>
          </a:bodyPr>
          <a:lstStyle/>
          <a:p>
            <a:r>
              <a:rPr lang="en-US" sz="1200" dirty="0"/>
              <a:t>16x16</a:t>
            </a:r>
          </a:p>
        </p:txBody>
      </p:sp>
      <p:grpSp>
        <p:nvGrpSpPr>
          <p:cNvPr id="80" name="Group 79"/>
          <p:cNvGrpSpPr/>
          <p:nvPr/>
        </p:nvGrpSpPr>
        <p:grpSpPr>
          <a:xfrm>
            <a:off x="3749040" y="3019645"/>
            <a:ext cx="4104534" cy="478465"/>
            <a:chOff x="3749040" y="3019645"/>
            <a:chExt cx="4104534" cy="478465"/>
          </a:xfrm>
        </p:grpSpPr>
        <p:pic>
          <p:nvPicPr>
            <p:cNvPr id="9" name="Picture 8"/>
            <p:cNvPicPr>
              <a:picLocks noChangeAspect="1"/>
            </p:cNvPicPr>
            <p:nvPr/>
          </p:nvPicPr>
          <p:blipFill>
            <a:blip r:embed="rId4"/>
            <a:stretch>
              <a:fillRect/>
            </a:stretch>
          </p:blipFill>
          <p:spPr>
            <a:xfrm>
              <a:off x="5747752" y="3044547"/>
              <a:ext cx="2105822" cy="453563"/>
            </a:xfrm>
            <a:prstGeom prst="rect">
              <a:avLst/>
            </a:prstGeom>
            <a:ln w="28575">
              <a:solidFill>
                <a:srgbClr val="FF0000"/>
              </a:solidFill>
            </a:ln>
          </p:spPr>
        </p:pic>
        <p:sp>
          <p:nvSpPr>
            <p:cNvPr id="57" name="Rectangle 56"/>
            <p:cNvSpPr/>
            <p:nvPr/>
          </p:nvSpPr>
          <p:spPr>
            <a:xfrm>
              <a:off x="3749040" y="3313684"/>
              <a:ext cx="507076" cy="91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4268585" y="3019645"/>
              <a:ext cx="1392382" cy="2940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4143366" y="3405124"/>
              <a:ext cx="1530070" cy="684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Double Brace 80"/>
          <p:cNvSpPr/>
          <p:nvPr/>
        </p:nvSpPr>
        <p:spPr>
          <a:xfrm>
            <a:off x="11470670" y="2944592"/>
            <a:ext cx="709104" cy="308485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t>55</a:t>
            </a:r>
          </a:p>
          <a:p>
            <a:pPr algn="ctr"/>
            <a:r>
              <a:rPr lang="en-US" sz="1200" dirty="0"/>
              <a:t>88</a:t>
            </a:r>
          </a:p>
          <a:p>
            <a:pPr algn="ctr"/>
            <a:r>
              <a:rPr lang="en-US" sz="1200" dirty="0"/>
              <a:t>89</a:t>
            </a:r>
          </a:p>
          <a:p>
            <a:pPr algn="ctr"/>
            <a:r>
              <a:rPr lang="en-US" sz="1200" dirty="0"/>
              <a:t>.</a:t>
            </a:r>
          </a:p>
          <a:p>
            <a:pPr algn="ctr"/>
            <a:r>
              <a:rPr lang="en-US" sz="1200" dirty="0"/>
              <a:t>.</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155</a:t>
            </a:r>
          </a:p>
          <a:p>
            <a:pPr algn="ctr"/>
            <a:r>
              <a:rPr lang="en-US" sz="1200" dirty="0"/>
              <a:t>200</a:t>
            </a:r>
          </a:p>
          <a:p>
            <a:pPr algn="ctr"/>
            <a:r>
              <a:rPr lang="en-US" sz="1200" dirty="0"/>
              <a:t>210</a:t>
            </a:r>
          </a:p>
          <a:p>
            <a:pPr algn="ctr"/>
            <a:r>
              <a:rPr lang="en-US" sz="1200" dirty="0"/>
              <a:t>.</a:t>
            </a:r>
          </a:p>
          <a:p>
            <a:pPr algn="ctr"/>
            <a:r>
              <a:rPr lang="en-US" sz="1200" dirty="0"/>
              <a:t>.</a:t>
            </a:r>
          </a:p>
          <a:p>
            <a:pPr algn="ctr"/>
            <a:r>
              <a:rPr lang="en-US" sz="1200" dirty="0"/>
              <a:t>.</a:t>
            </a:r>
          </a:p>
          <a:p>
            <a:pPr algn="ctr"/>
            <a:endParaRPr lang="en-US" sz="1200" dirty="0"/>
          </a:p>
        </p:txBody>
      </p:sp>
      <p:grpSp>
        <p:nvGrpSpPr>
          <p:cNvPr id="140" name="Group 139"/>
          <p:cNvGrpSpPr/>
          <p:nvPr/>
        </p:nvGrpSpPr>
        <p:grpSpPr>
          <a:xfrm>
            <a:off x="5728057" y="3032095"/>
            <a:ext cx="1787432" cy="489545"/>
            <a:chOff x="5728057" y="3032095"/>
            <a:chExt cx="1787432" cy="489545"/>
          </a:xfrm>
        </p:grpSpPr>
        <p:sp>
          <p:nvSpPr>
            <p:cNvPr id="98" name="Rectangle 97"/>
            <p:cNvSpPr/>
            <p:nvPr/>
          </p:nvSpPr>
          <p:spPr>
            <a:xfrm>
              <a:off x="5728057" y="303209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6088273" y="3034865"/>
              <a:ext cx="1427216" cy="486775"/>
              <a:chOff x="6088273" y="3034865"/>
              <a:chExt cx="1427216" cy="486775"/>
            </a:xfrm>
          </p:grpSpPr>
          <p:sp>
            <p:nvSpPr>
              <p:cNvPr id="125" name="Rectangle 124"/>
              <p:cNvSpPr/>
              <p:nvPr/>
            </p:nvSpPr>
            <p:spPr>
              <a:xfrm>
                <a:off x="6088273" y="303486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448489" y="303763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808705" y="304040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168921" y="3043175"/>
                <a:ext cx="346568" cy="4784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5662986" y="3513335"/>
            <a:ext cx="2220303" cy="272796"/>
            <a:chOff x="5662986" y="3513335"/>
            <a:chExt cx="2220303" cy="272796"/>
          </a:xfrm>
        </p:grpSpPr>
        <p:sp>
          <p:nvSpPr>
            <p:cNvPr id="121" name="Rectangle 120"/>
            <p:cNvSpPr/>
            <p:nvPr/>
          </p:nvSpPr>
          <p:spPr>
            <a:xfrm>
              <a:off x="5662986" y="3513335"/>
              <a:ext cx="1154483" cy="261610"/>
            </a:xfrm>
            <a:prstGeom prst="rect">
              <a:avLst/>
            </a:prstGeom>
          </p:spPr>
          <p:txBody>
            <a:bodyPr wrap="none">
              <a:spAutoFit/>
            </a:bodyPr>
            <a:lstStyle/>
            <a:p>
              <a:pPr algn="ctr"/>
              <a:r>
                <a:rPr lang="en-US" sz="1100" dirty="0"/>
                <a:t>155    155     155</a:t>
              </a:r>
            </a:p>
          </p:txBody>
        </p:sp>
        <p:sp>
          <p:nvSpPr>
            <p:cNvPr id="131" name="Rectangle 130"/>
            <p:cNvSpPr/>
            <p:nvPr/>
          </p:nvSpPr>
          <p:spPr>
            <a:xfrm>
              <a:off x="6728806" y="3524521"/>
              <a:ext cx="1154483" cy="261610"/>
            </a:xfrm>
            <a:prstGeom prst="rect">
              <a:avLst/>
            </a:prstGeom>
          </p:spPr>
          <p:txBody>
            <a:bodyPr wrap="none">
              <a:spAutoFit/>
            </a:bodyPr>
            <a:lstStyle/>
            <a:p>
              <a:pPr algn="ctr"/>
              <a:r>
                <a:rPr lang="en-US" sz="1100" dirty="0"/>
                <a:t>155    155     155</a:t>
              </a:r>
            </a:p>
          </p:txBody>
        </p:sp>
      </p:grpSp>
      <p:sp>
        <p:nvSpPr>
          <p:cNvPr id="130" name="TextBox 129"/>
          <p:cNvSpPr txBox="1"/>
          <p:nvPr/>
        </p:nvSpPr>
        <p:spPr>
          <a:xfrm>
            <a:off x="8764722" y="2624851"/>
            <a:ext cx="3005951" cy="369332"/>
          </a:xfrm>
          <a:prstGeom prst="rect">
            <a:avLst/>
          </a:prstGeom>
          <a:noFill/>
        </p:spPr>
        <p:txBody>
          <a:bodyPr wrap="none" rtlCol="0">
            <a:spAutoFit/>
          </a:bodyPr>
          <a:lstStyle/>
          <a:p>
            <a:r>
              <a:rPr lang="en-US" dirty="0"/>
              <a:t>16x16=256 dimensional space</a:t>
            </a:r>
          </a:p>
        </p:txBody>
      </p:sp>
      <p:sp>
        <p:nvSpPr>
          <p:cNvPr id="132" name="Rectangle 131"/>
          <p:cNvSpPr/>
          <p:nvPr/>
        </p:nvSpPr>
        <p:spPr>
          <a:xfrm>
            <a:off x="11643317" y="3865418"/>
            <a:ext cx="350392" cy="1110073"/>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736739" y="3068215"/>
            <a:ext cx="2132564" cy="435891"/>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746442" y="3297556"/>
            <a:ext cx="508495" cy="128570"/>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684964" y="3115905"/>
            <a:ext cx="2956447" cy="2115205"/>
            <a:chOff x="7684964" y="3115905"/>
            <a:chExt cx="2956447" cy="2115205"/>
          </a:xfrm>
        </p:grpSpPr>
        <p:sp>
          <p:nvSpPr>
            <p:cNvPr id="2" name="TextBox 1"/>
            <p:cNvSpPr txBox="1"/>
            <p:nvPr/>
          </p:nvSpPr>
          <p:spPr>
            <a:xfrm>
              <a:off x="9422808" y="4497601"/>
              <a:ext cx="1218603" cy="276999"/>
            </a:xfrm>
            <a:prstGeom prst="rect">
              <a:avLst/>
            </a:prstGeom>
            <a:noFill/>
          </p:spPr>
          <p:txBody>
            <a:bodyPr wrap="none" rtlCol="0">
              <a:spAutoFit/>
            </a:bodyPr>
            <a:lstStyle/>
            <a:p>
              <a:r>
                <a:rPr lang="en-US" sz="1200" dirty="0"/>
                <a:t>(1,0,0,0,……..…0)</a:t>
              </a:r>
            </a:p>
          </p:txBody>
        </p:sp>
        <p:sp>
          <p:nvSpPr>
            <p:cNvPr id="45" name="TextBox 44"/>
            <p:cNvSpPr txBox="1"/>
            <p:nvPr/>
          </p:nvSpPr>
          <p:spPr>
            <a:xfrm rot="19552175">
              <a:off x="7684964" y="4954111"/>
              <a:ext cx="1218603" cy="276999"/>
            </a:xfrm>
            <a:prstGeom prst="rect">
              <a:avLst/>
            </a:prstGeom>
            <a:noFill/>
          </p:spPr>
          <p:txBody>
            <a:bodyPr wrap="none" rtlCol="0">
              <a:spAutoFit/>
            </a:bodyPr>
            <a:lstStyle/>
            <a:p>
              <a:r>
                <a:rPr lang="en-US" sz="1200" dirty="0"/>
                <a:t>(0,1,0,0,……..…0)</a:t>
              </a:r>
            </a:p>
          </p:txBody>
        </p:sp>
        <p:sp>
          <p:nvSpPr>
            <p:cNvPr id="46" name="TextBox 45"/>
            <p:cNvSpPr txBox="1"/>
            <p:nvPr/>
          </p:nvSpPr>
          <p:spPr>
            <a:xfrm>
              <a:off x="8536564" y="3115905"/>
              <a:ext cx="1035861" cy="276999"/>
            </a:xfrm>
            <a:prstGeom prst="rect">
              <a:avLst/>
            </a:prstGeom>
            <a:noFill/>
          </p:spPr>
          <p:txBody>
            <a:bodyPr wrap="none" rtlCol="0">
              <a:spAutoFit/>
            </a:bodyPr>
            <a:lstStyle/>
            <a:p>
              <a:r>
                <a:rPr lang="en-US" sz="1200" dirty="0"/>
                <a:t>(0,0,1,0,……0)</a:t>
              </a:r>
            </a:p>
          </p:txBody>
        </p:sp>
      </p:grpSp>
      <p:grpSp>
        <p:nvGrpSpPr>
          <p:cNvPr id="4" name="Group 3"/>
          <p:cNvGrpSpPr/>
          <p:nvPr/>
        </p:nvGrpSpPr>
        <p:grpSpPr>
          <a:xfrm>
            <a:off x="7497875" y="5336506"/>
            <a:ext cx="3511141" cy="1585059"/>
            <a:chOff x="7171743" y="4537760"/>
            <a:chExt cx="4630231" cy="2154439"/>
          </a:xfrm>
        </p:grpSpPr>
        <p:grpSp>
          <p:nvGrpSpPr>
            <p:cNvPr id="48" name="Group 47"/>
            <p:cNvGrpSpPr/>
            <p:nvPr/>
          </p:nvGrpSpPr>
          <p:grpSpPr>
            <a:xfrm>
              <a:off x="9243073" y="4537760"/>
              <a:ext cx="1698642" cy="1706123"/>
              <a:chOff x="9000812" y="3068477"/>
              <a:chExt cx="1698642" cy="1706123"/>
            </a:xfrm>
          </p:grpSpPr>
          <p:cxnSp>
            <p:nvCxnSpPr>
              <p:cNvPr id="49" name="Straight Arrow Connector 48"/>
              <p:cNvCxnSpPr/>
              <p:nvPr/>
            </p:nvCxnSpPr>
            <p:spPr>
              <a:xfrm flipV="1">
                <a:off x="9000812" y="3405124"/>
                <a:ext cx="1350818" cy="1369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0251070" y="3068477"/>
                <a:ext cx="448384" cy="35764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817738" y="4874407"/>
              <a:ext cx="2224537" cy="1817792"/>
              <a:chOff x="8648007" y="2628946"/>
              <a:chExt cx="2224537" cy="1817792"/>
            </a:xfrm>
          </p:grpSpPr>
          <p:grpSp>
            <p:nvGrpSpPr>
              <p:cNvPr id="53" name="Group 52"/>
              <p:cNvGrpSpPr/>
              <p:nvPr/>
            </p:nvGrpSpPr>
            <p:grpSpPr>
              <a:xfrm>
                <a:off x="8648007" y="3944736"/>
                <a:ext cx="2224537" cy="502002"/>
                <a:chOff x="8648007" y="3944736"/>
                <a:chExt cx="2224537" cy="502002"/>
              </a:xfrm>
            </p:grpSpPr>
            <p:cxnSp>
              <p:nvCxnSpPr>
                <p:cNvPr id="58" name="Straight Connector 57"/>
                <p:cNvCxnSpPr/>
                <p:nvPr/>
              </p:nvCxnSpPr>
              <p:spPr>
                <a:xfrm flipH="1">
                  <a:off x="8648007" y="3998422"/>
                  <a:ext cx="2224537" cy="277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102989" y="3944736"/>
                  <a:ext cx="484510" cy="502002"/>
                </a:xfrm>
                <a:prstGeom prst="rect">
                  <a:avLst/>
                </a:prstGeom>
                <a:noFill/>
              </p:spPr>
              <p:txBody>
                <a:bodyPr wrap="none" rtlCol="0">
                  <a:spAutoFit/>
                </a:bodyPr>
                <a:lstStyle/>
                <a:p>
                  <a:r>
                    <a:rPr lang="en-US" dirty="0">
                      <a:solidFill>
                        <a:srgbClr val="FF0000"/>
                      </a:solidFill>
                    </a:rPr>
                    <a:t>y</a:t>
                  </a:r>
                  <a:r>
                    <a:rPr lang="en-US" baseline="-25000" dirty="0">
                      <a:solidFill>
                        <a:srgbClr val="FF0000"/>
                      </a:solidFill>
                    </a:rPr>
                    <a:t>1</a:t>
                  </a:r>
                  <a:endParaRPr lang="en-US" dirty="0">
                    <a:solidFill>
                      <a:srgbClr val="FF0000"/>
                    </a:solidFill>
                  </a:endParaRPr>
                </a:p>
              </p:txBody>
            </p:sp>
          </p:grpSp>
          <p:grpSp>
            <p:nvGrpSpPr>
              <p:cNvPr id="54" name="Group 53"/>
              <p:cNvGrpSpPr/>
              <p:nvPr/>
            </p:nvGrpSpPr>
            <p:grpSpPr>
              <a:xfrm>
                <a:off x="8655952" y="2628946"/>
                <a:ext cx="484511" cy="1552356"/>
                <a:chOff x="8655952" y="2628946"/>
                <a:chExt cx="484511" cy="1552356"/>
              </a:xfrm>
            </p:grpSpPr>
            <p:cxnSp>
              <p:nvCxnSpPr>
                <p:cNvPr id="55" name="Straight Connector 54"/>
                <p:cNvCxnSpPr/>
                <p:nvPr/>
              </p:nvCxnSpPr>
              <p:spPr>
                <a:xfrm>
                  <a:off x="9060873" y="2628946"/>
                  <a:ext cx="24938" cy="15523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655952" y="2783764"/>
                  <a:ext cx="484511" cy="502003"/>
                </a:xfrm>
                <a:prstGeom prst="rect">
                  <a:avLst/>
                </a:prstGeom>
                <a:noFill/>
              </p:spPr>
              <p:txBody>
                <a:bodyPr wrap="none" rtlCol="0">
                  <a:spAutoFit/>
                </a:bodyPr>
                <a:lstStyle/>
                <a:p>
                  <a:r>
                    <a:rPr lang="en-US" dirty="0">
                      <a:solidFill>
                        <a:srgbClr val="FF0000"/>
                      </a:solidFill>
                    </a:rPr>
                    <a:t>y</a:t>
                  </a:r>
                  <a:r>
                    <a:rPr lang="en-US" baseline="-25000" dirty="0">
                      <a:solidFill>
                        <a:srgbClr val="FF0000"/>
                      </a:solidFill>
                    </a:rPr>
                    <a:t>2</a:t>
                  </a:r>
                  <a:endParaRPr lang="en-US" dirty="0">
                    <a:solidFill>
                      <a:srgbClr val="FF0000"/>
                    </a:solidFill>
                  </a:endParaRPr>
                </a:p>
              </p:txBody>
            </p:sp>
          </p:grpSp>
        </p:grpSp>
        <p:sp>
          <p:nvSpPr>
            <p:cNvPr id="69" name="TextBox 68"/>
            <p:cNvSpPr txBox="1"/>
            <p:nvPr/>
          </p:nvSpPr>
          <p:spPr>
            <a:xfrm>
              <a:off x="9626326" y="5867382"/>
              <a:ext cx="2175648" cy="376502"/>
            </a:xfrm>
            <a:prstGeom prst="rect">
              <a:avLst/>
            </a:prstGeom>
            <a:noFill/>
          </p:spPr>
          <p:txBody>
            <a:bodyPr wrap="none" rtlCol="0">
              <a:spAutoFit/>
            </a:bodyPr>
            <a:lstStyle/>
            <a:p>
              <a:r>
                <a:rPr lang="en-US" sz="1200" dirty="0">
                  <a:solidFill>
                    <a:srgbClr val="FF0000"/>
                  </a:solidFill>
                </a:rPr>
                <a:t>(13,33,66,99,……..…,11)</a:t>
              </a:r>
            </a:p>
          </p:txBody>
        </p:sp>
        <p:sp>
          <p:nvSpPr>
            <p:cNvPr id="72" name="TextBox 71"/>
            <p:cNvSpPr txBox="1"/>
            <p:nvPr/>
          </p:nvSpPr>
          <p:spPr>
            <a:xfrm>
              <a:off x="7171743" y="4826753"/>
              <a:ext cx="1974826" cy="376502"/>
            </a:xfrm>
            <a:prstGeom prst="rect">
              <a:avLst/>
            </a:prstGeom>
            <a:noFill/>
          </p:spPr>
          <p:txBody>
            <a:bodyPr wrap="none" rtlCol="0">
              <a:spAutoFit/>
            </a:bodyPr>
            <a:lstStyle/>
            <a:p>
              <a:r>
                <a:rPr lang="en-US" sz="1200" dirty="0">
                  <a:solidFill>
                    <a:srgbClr val="FF0000"/>
                  </a:solidFill>
                </a:rPr>
                <a:t>44,255,66,..,……,211)</a:t>
              </a:r>
            </a:p>
          </p:txBody>
        </p:sp>
      </p:grpSp>
      <p:pic>
        <p:nvPicPr>
          <p:cNvPr id="6" name="Picture 5"/>
          <p:cNvPicPr>
            <a:picLocks noChangeAspect="1"/>
          </p:cNvPicPr>
          <p:nvPr/>
        </p:nvPicPr>
        <p:blipFill>
          <a:blip r:embed="rId6"/>
          <a:stretch>
            <a:fillRect/>
          </a:stretch>
        </p:blipFill>
        <p:spPr>
          <a:xfrm>
            <a:off x="11083776" y="6400731"/>
            <a:ext cx="367582" cy="381997"/>
          </a:xfrm>
          <a:prstGeom prst="rect">
            <a:avLst/>
          </a:prstGeom>
          <a:ln w="38100">
            <a:solidFill>
              <a:srgbClr val="FF0000"/>
            </a:solidFill>
          </a:ln>
        </p:spPr>
      </p:pic>
      <p:pic>
        <p:nvPicPr>
          <p:cNvPr id="7" name="Picture 6"/>
          <p:cNvPicPr>
            <a:picLocks noChangeAspect="1"/>
          </p:cNvPicPr>
          <p:nvPr/>
        </p:nvPicPr>
        <p:blipFill>
          <a:blip r:embed="rId7"/>
          <a:stretch>
            <a:fillRect/>
          </a:stretch>
        </p:blipFill>
        <p:spPr>
          <a:xfrm>
            <a:off x="8414489" y="6041955"/>
            <a:ext cx="390334" cy="402765"/>
          </a:xfrm>
          <a:prstGeom prst="rect">
            <a:avLst/>
          </a:prstGeom>
          <a:ln w="38100">
            <a:solidFill>
              <a:srgbClr val="FF0000"/>
            </a:solidFill>
          </a:ln>
        </p:spPr>
      </p:pic>
      <p:sp>
        <p:nvSpPr>
          <p:cNvPr id="8" name="Rectangle 7"/>
          <p:cNvSpPr/>
          <p:nvPr/>
        </p:nvSpPr>
        <p:spPr>
          <a:xfrm>
            <a:off x="1136933" y="5361048"/>
            <a:ext cx="999980" cy="953683"/>
          </a:xfrm>
          <a:prstGeom prst="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1131599" y="6375701"/>
            <a:ext cx="367582" cy="442798"/>
          </a:xfrm>
          <a:prstGeom prst="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158194" y="5405908"/>
            <a:ext cx="999980" cy="953683"/>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414489" y="6014195"/>
            <a:ext cx="390334" cy="453107"/>
          </a:xfrm>
          <a:prstGeom prst="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912033" y="185260"/>
            <a:ext cx="10156691"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 Dimensionality of  Input Vectors</a:t>
            </a:r>
          </a:p>
        </p:txBody>
      </p:sp>
      <p:sp>
        <p:nvSpPr>
          <p:cNvPr id="173" name="TextBox 172"/>
          <p:cNvSpPr txBox="1"/>
          <p:nvPr/>
        </p:nvSpPr>
        <p:spPr>
          <a:xfrm>
            <a:off x="393288" y="126893"/>
            <a:ext cx="11352531" cy="830997"/>
          </a:xfrm>
          <a:prstGeom prst="rect">
            <a:avLst/>
          </a:prstGeom>
          <a:solidFill>
            <a:schemeClr val="bg1"/>
          </a:solid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Reducing Dimensionality of  Input Vectors</a:t>
            </a:r>
          </a:p>
        </p:txBody>
      </p:sp>
      <p:sp>
        <p:nvSpPr>
          <p:cNvPr id="15" name="TextBox 14"/>
          <p:cNvSpPr txBox="1"/>
          <p:nvPr/>
        </p:nvSpPr>
        <p:spPr>
          <a:xfrm>
            <a:off x="576470" y="4144617"/>
            <a:ext cx="2502993" cy="369332"/>
          </a:xfrm>
          <a:prstGeom prst="rect">
            <a:avLst/>
          </a:prstGeom>
          <a:noFill/>
        </p:spPr>
        <p:txBody>
          <a:bodyPr wrap="none" rtlCol="0">
            <a:spAutoFit/>
          </a:bodyPr>
          <a:lstStyle/>
          <a:p>
            <a:r>
              <a:rPr lang="en-US" dirty="0"/>
              <a:t>New 256x1 Basis Vectors</a:t>
            </a:r>
          </a:p>
        </p:txBody>
      </p:sp>
      <p:grpSp>
        <p:nvGrpSpPr>
          <p:cNvPr id="19" name="Group 18"/>
          <p:cNvGrpSpPr/>
          <p:nvPr/>
        </p:nvGrpSpPr>
        <p:grpSpPr>
          <a:xfrm>
            <a:off x="7730407" y="2279465"/>
            <a:ext cx="2401555" cy="2698501"/>
            <a:chOff x="8238688" y="2627823"/>
            <a:chExt cx="2401555" cy="2698501"/>
          </a:xfrm>
        </p:grpSpPr>
        <p:sp>
          <p:nvSpPr>
            <p:cNvPr id="79" name="TextBox 78"/>
            <p:cNvSpPr txBox="1"/>
            <p:nvPr/>
          </p:nvSpPr>
          <p:spPr>
            <a:xfrm>
              <a:off x="8238688" y="2627823"/>
              <a:ext cx="2401555" cy="369332"/>
            </a:xfrm>
            <a:prstGeom prst="rect">
              <a:avLst/>
            </a:prstGeom>
            <a:solidFill>
              <a:srgbClr val="FFFF00"/>
            </a:solidFill>
            <a:ln>
              <a:solidFill>
                <a:schemeClr val="tx1"/>
              </a:solidFill>
            </a:ln>
          </p:spPr>
          <p:txBody>
            <a:bodyPr wrap="none" rtlCol="0">
              <a:spAutoFit/>
            </a:bodyPr>
            <a:lstStyle/>
            <a:p>
              <a:r>
                <a:rPr lang="en-US" dirty="0"/>
                <a:t>Old 256x1 Basis Vectors</a:t>
              </a:r>
            </a:p>
          </p:txBody>
        </p:sp>
        <p:cxnSp>
          <p:nvCxnSpPr>
            <p:cNvPr id="17" name="Straight Arrow Connector 16"/>
            <p:cNvCxnSpPr/>
            <p:nvPr/>
          </p:nvCxnSpPr>
          <p:spPr>
            <a:xfrm>
              <a:off x="9119481" y="2990709"/>
              <a:ext cx="235441" cy="425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45" idx="0"/>
            </p:cNvCxnSpPr>
            <p:nvPr/>
          </p:nvCxnSpPr>
          <p:spPr>
            <a:xfrm flipH="1">
              <a:off x="8724838" y="2968127"/>
              <a:ext cx="400812" cy="2358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1073426" y="3965713"/>
            <a:ext cx="288235" cy="964096"/>
          </a:xfrm>
          <a:custGeom>
            <a:avLst/>
            <a:gdLst>
              <a:gd name="connsiteX0" fmla="*/ 0 w 288235"/>
              <a:gd name="connsiteY0" fmla="*/ 0 h 964096"/>
              <a:gd name="connsiteX1" fmla="*/ 288235 w 288235"/>
              <a:gd name="connsiteY1" fmla="*/ 964096 h 964096"/>
            </a:gdLst>
            <a:ahLst/>
            <a:cxnLst>
              <a:cxn ang="0">
                <a:pos x="connsiteX0" y="connsiteY0"/>
              </a:cxn>
              <a:cxn ang="0">
                <a:pos x="connsiteX1" y="connsiteY1"/>
              </a:cxn>
            </a:cxnLst>
            <a:rect l="l" t="t" r="r" b="b"/>
            <a:pathLst>
              <a:path w="288235" h="964096">
                <a:moveTo>
                  <a:pt x="0" y="0"/>
                </a:moveTo>
                <a:lnTo>
                  <a:pt x="288235" y="96409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94914" y="4482548"/>
            <a:ext cx="2945243" cy="2484065"/>
            <a:chOff x="294914" y="4482548"/>
            <a:chExt cx="2945243" cy="2484065"/>
          </a:xfrm>
        </p:grpSpPr>
        <p:grpSp>
          <p:nvGrpSpPr>
            <p:cNvPr id="27" name="Group 26"/>
            <p:cNvGrpSpPr/>
            <p:nvPr/>
          </p:nvGrpSpPr>
          <p:grpSpPr>
            <a:xfrm>
              <a:off x="519224" y="4492487"/>
              <a:ext cx="1736959" cy="2252446"/>
              <a:chOff x="519224" y="4492487"/>
              <a:chExt cx="1736959" cy="2252446"/>
            </a:xfrm>
          </p:grpSpPr>
          <p:sp>
            <p:nvSpPr>
              <p:cNvPr id="24" name="Freeform 23"/>
              <p:cNvSpPr/>
              <p:nvPr/>
            </p:nvSpPr>
            <p:spPr>
              <a:xfrm>
                <a:off x="775252" y="4492487"/>
                <a:ext cx="288235" cy="795130"/>
              </a:xfrm>
              <a:custGeom>
                <a:avLst/>
                <a:gdLst>
                  <a:gd name="connsiteX0" fmla="*/ 0 w 288235"/>
                  <a:gd name="connsiteY0" fmla="*/ 0 h 795130"/>
                  <a:gd name="connsiteX1" fmla="*/ 49696 w 288235"/>
                  <a:gd name="connsiteY1" fmla="*/ 477078 h 795130"/>
                  <a:gd name="connsiteX2" fmla="*/ 288235 w 288235"/>
                  <a:gd name="connsiteY2" fmla="*/ 795130 h 795130"/>
                </a:gdLst>
                <a:ahLst/>
                <a:cxnLst>
                  <a:cxn ang="0">
                    <a:pos x="connsiteX0" y="connsiteY0"/>
                  </a:cxn>
                  <a:cxn ang="0">
                    <a:pos x="connsiteX1" y="connsiteY1"/>
                  </a:cxn>
                  <a:cxn ang="0">
                    <a:pos x="connsiteX2" y="connsiteY2"/>
                  </a:cxn>
                </a:cxnLst>
                <a:rect l="l" t="t" r="r" b="b"/>
                <a:pathLst>
                  <a:path w="288235" h="795130">
                    <a:moveTo>
                      <a:pt x="0" y="0"/>
                    </a:moveTo>
                    <a:cubicBezTo>
                      <a:pt x="828" y="172278"/>
                      <a:pt x="1657" y="344556"/>
                      <a:pt x="49696" y="477078"/>
                    </a:cubicBezTo>
                    <a:cubicBezTo>
                      <a:pt x="97735" y="609600"/>
                      <a:pt x="192985" y="702365"/>
                      <a:pt x="288235" y="79513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19224" y="4502426"/>
                <a:ext cx="1736959" cy="2242507"/>
              </a:xfrm>
              <a:custGeom>
                <a:avLst/>
                <a:gdLst>
                  <a:gd name="connsiteX0" fmla="*/ 216272 w 1736959"/>
                  <a:gd name="connsiteY0" fmla="*/ 0 h 2242507"/>
                  <a:gd name="connsiteX1" fmla="*/ 7550 w 1736959"/>
                  <a:gd name="connsiteY1" fmla="*/ 1610139 h 2242507"/>
                  <a:gd name="connsiteX2" fmla="*/ 454811 w 1736959"/>
                  <a:gd name="connsiteY2" fmla="*/ 2186609 h 2242507"/>
                  <a:gd name="connsiteX3" fmla="*/ 1269819 w 1736959"/>
                  <a:gd name="connsiteY3" fmla="*/ 2196548 h 2242507"/>
                  <a:gd name="connsiteX4" fmla="*/ 1736959 w 1736959"/>
                  <a:gd name="connsiteY4" fmla="*/ 1977887 h 2242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959" h="2242507">
                    <a:moveTo>
                      <a:pt x="216272" y="0"/>
                    </a:moveTo>
                    <a:cubicBezTo>
                      <a:pt x="92033" y="622852"/>
                      <a:pt x="-32206" y="1245704"/>
                      <a:pt x="7550" y="1610139"/>
                    </a:cubicBezTo>
                    <a:cubicBezTo>
                      <a:pt x="47306" y="1974574"/>
                      <a:pt x="244433" y="2088874"/>
                      <a:pt x="454811" y="2186609"/>
                    </a:cubicBezTo>
                    <a:cubicBezTo>
                      <a:pt x="665189" y="2284344"/>
                      <a:pt x="1056128" y="2231335"/>
                      <a:pt x="1269819" y="2196548"/>
                    </a:cubicBezTo>
                    <a:cubicBezTo>
                      <a:pt x="1483510" y="2161761"/>
                      <a:pt x="1610234" y="2069824"/>
                      <a:pt x="1736959" y="197788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27"/>
            <p:cNvSpPr/>
            <p:nvPr/>
          </p:nvSpPr>
          <p:spPr>
            <a:xfrm>
              <a:off x="294914" y="4482548"/>
              <a:ext cx="2945243" cy="2484065"/>
            </a:xfrm>
            <a:custGeom>
              <a:avLst/>
              <a:gdLst>
                <a:gd name="connsiteX0" fmla="*/ 450521 w 2945243"/>
                <a:gd name="connsiteY0" fmla="*/ 0 h 2484065"/>
                <a:gd name="connsiteX1" fmla="*/ 3260 w 2945243"/>
                <a:gd name="connsiteY1" fmla="*/ 1212574 h 2484065"/>
                <a:gd name="connsiteX2" fmla="*/ 321312 w 2945243"/>
                <a:gd name="connsiteY2" fmla="*/ 2295939 h 2484065"/>
                <a:gd name="connsiteX3" fmla="*/ 1543825 w 2945243"/>
                <a:gd name="connsiteY3" fmla="*/ 2454965 h 2484065"/>
                <a:gd name="connsiteX4" fmla="*/ 2945243 w 2945243"/>
                <a:gd name="connsiteY4" fmla="*/ 1967948 h 248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243" h="2484065">
                  <a:moveTo>
                    <a:pt x="450521" y="0"/>
                  </a:moveTo>
                  <a:cubicBezTo>
                    <a:pt x="237658" y="414958"/>
                    <a:pt x="24795" y="829917"/>
                    <a:pt x="3260" y="1212574"/>
                  </a:cubicBezTo>
                  <a:cubicBezTo>
                    <a:pt x="-18275" y="1595231"/>
                    <a:pt x="64551" y="2088874"/>
                    <a:pt x="321312" y="2295939"/>
                  </a:cubicBezTo>
                  <a:cubicBezTo>
                    <a:pt x="578073" y="2503004"/>
                    <a:pt x="1106503" y="2509630"/>
                    <a:pt x="1543825" y="2454965"/>
                  </a:cubicBezTo>
                  <a:cubicBezTo>
                    <a:pt x="1981147" y="2400300"/>
                    <a:pt x="2463195" y="2184124"/>
                    <a:pt x="2945243" y="1967948"/>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nvPicPr>
        <p:blipFill>
          <a:blip r:embed="rId8"/>
          <a:stretch>
            <a:fillRect/>
          </a:stretch>
        </p:blipFill>
        <p:spPr>
          <a:xfrm>
            <a:off x="5986514" y="5307825"/>
            <a:ext cx="1019656" cy="1006906"/>
          </a:xfrm>
          <a:prstGeom prst="rect">
            <a:avLst/>
          </a:prstGeom>
        </p:spPr>
      </p:pic>
      <p:pic>
        <p:nvPicPr>
          <p:cNvPr id="99" name="Picture 98"/>
          <p:cNvPicPr>
            <a:picLocks noChangeAspect="1"/>
          </p:cNvPicPr>
          <p:nvPr/>
        </p:nvPicPr>
        <p:blipFill>
          <a:blip r:embed="rId8"/>
          <a:stretch>
            <a:fillRect/>
          </a:stretch>
        </p:blipFill>
        <p:spPr>
          <a:xfrm rot="16200000">
            <a:off x="3226333" y="5391690"/>
            <a:ext cx="973991" cy="961812"/>
          </a:xfrm>
          <a:prstGeom prst="rect">
            <a:avLst/>
          </a:prstGeom>
        </p:spPr>
      </p:pic>
      <p:sp>
        <p:nvSpPr>
          <p:cNvPr id="14" name="Rectangle 13"/>
          <p:cNvSpPr/>
          <p:nvPr/>
        </p:nvSpPr>
        <p:spPr>
          <a:xfrm>
            <a:off x="-56141" y="4302365"/>
            <a:ext cx="7515489" cy="2309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65804" y="4856107"/>
            <a:ext cx="534121" cy="369332"/>
          </a:xfrm>
          <a:prstGeom prst="rect">
            <a:avLst/>
          </a:prstGeom>
          <a:noFill/>
        </p:spPr>
        <p:txBody>
          <a:bodyPr wrap="none" rtlCol="0">
            <a:spAutoFit/>
          </a:bodyPr>
          <a:lstStyle/>
          <a:p>
            <a:r>
              <a:rPr lang="en-US" dirty="0">
                <a:solidFill>
                  <a:srgbClr val="FF0000"/>
                </a:solidFill>
              </a:rPr>
              <a:t>~10</a:t>
            </a:r>
          </a:p>
        </p:txBody>
      </p:sp>
      <p:sp>
        <p:nvSpPr>
          <p:cNvPr id="100" name="TextBox 99"/>
          <p:cNvSpPr txBox="1"/>
          <p:nvPr/>
        </p:nvSpPr>
        <p:spPr>
          <a:xfrm>
            <a:off x="3132600" y="4866007"/>
            <a:ext cx="417102" cy="369332"/>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99396" y="4875907"/>
            <a:ext cx="474810" cy="369332"/>
          </a:xfrm>
          <a:prstGeom prst="rect">
            <a:avLst/>
          </a:prstGeom>
          <a:noFill/>
        </p:spPr>
        <p:txBody>
          <a:bodyPr wrap="none" rtlCol="0">
            <a:spAutoFit/>
          </a:bodyPr>
          <a:lstStyle/>
          <a:p>
            <a:r>
              <a:rPr lang="en-US" dirty="0"/>
              <a:t>~.1</a:t>
            </a:r>
          </a:p>
        </p:txBody>
      </p:sp>
      <p:sp>
        <p:nvSpPr>
          <p:cNvPr id="102" name="TextBox 101"/>
          <p:cNvSpPr txBox="1"/>
          <p:nvPr/>
        </p:nvSpPr>
        <p:spPr>
          <a:xfrm>
            <a:off x="7240570" y="4838302"/>
            <a:ext cx="591829" cy="369332"/>
          </a:xfrm>
          <a:prstGeom prst="rect">
            <a:avLst/>
          </a:prstGeom>
          <a:noFill/>
        </p:spPr>
        <p:txBody>
          <a:bodyPr wrap="none" rtlCol="0">
            <a:spAutoFit/>
          </a:bodyPr>
          <a:lstStyle/>
          <a:p>
            <a:r>
              <a:rPr lang="en-US" dirty="0"/>
              <a:t>~.05</a:t>
            </a:r>
          </a:p>
        </p:txBody>
      </p:sp>
      <p:sp>
        <p:nvSpPr>
          <p:cNvPr id="134" name="TextBox 133"/>
          <p:cNvSpPr txBox="1"/>
          <p:nvPr/>
        </p:nvSpPr>
        <p:spPr>
          <a:xfrm>
            <a:off x="5302679" y="3720530"/>
            <a:ext cx="3285643" cy="646331"/>
          </a:xfrm>
          <a:prstGeom prst="rect">
            <a:avLst/>
          </a:prstGeom>
          <a:noFill/>
        </p:spPr>
        <p:txBody>
          <a:bodyPr wrap="none" rtlCol="0">
            <a:spAutoFit/>
          </a:bodyPr>
          <a:lstStyle/>
          <a:p>
            <a:pPr algn="ctr"/>
            <a:r>
              <a:rPr lang="en-US" dirty="0"/>
              <a:t>Many features are redundant.</a:t>
            </a:r>
          </a:p>
          <a:p>
            <a:pPr algn="ctr"/>
            <a:r>
              <a:rPr lang="en-US" dirty="0"/>
              <a:t>Portions of row vector correlated</a:t>
            </a:r>
          </a:p>
        </p:txBody>
      </p:sp>
      <p:grpSp>
        <p:nvGrpSpPr>
          <p:cNvPr id="22" name="Group 21">
            <a:extLst>
              <a:ext uri="{FF2B5EF4-FFF2-40B4-BE49-F238E27FC236}">
                <a16:creationId xmlns:a16="http://schemas.microsoft.com/office/drawing/2014/main" id="{A247348D-188B-8CE1-B394-35F0DEC52B6C}"/>
              </a:ext>
            </a:extLst>
          </p:cNvPr>
          <p:cNvGrpSpPr/>
          <p:nvPr/>
        </p:nvGrpSpPr>
        <p:grpSpPr>
          <a:xfrm>
            <a:off x="8498742" y="3892555"/>
            <a:ext cx="511200" cy="825588"/>
            <a:chOff x="8498742" y="3892555"/>
            <a:chExt cx="511200" cy="825588"/>
          </a:xfrm>
        </p:grpSpPr>
        <p:pic>
          <p:nvPicPr>
            <p:cNvPr id="16" name="Picture 15">
              <a:extLst>
                <a:ext uri="{FF2B5EF4-FFF2-40B4-BE49-F238E27FC236}">
                  <a16:creationId xmlns:a16="http://schemas.microsoft.com/office/drawing/2014/main" id="{0F5FBDDF-1124-D3D2-779C-ACF748C01227}"/>
                </a:ext>
              </a:extLst>
            </p:cNvPr>
            <p:cNvPicPr>
              <a:picLocks noChangeAspect="1"/>
            </p:cNvPicPr>
            <p:nvPr/>
          </p:nvPicPr>
          <p:blipFill>
            <a:blip r:embed="rId9"/>
            <a:stretch>
              <a:fillRect/>
            </a:stretch>
          </p:blipFill>
          <p:spPr>
            <a:xfrm>
              <a:off x="8498742" y="3892555"/>
              <a:ext cx="362437" cy="330921"/>
            </a:xfrm>
            <a:prstGeom prst="rect">
              <a:avLst/>
            </a:prstGeom>
          </p:spPr>
        </p:pic>
        <p:cxnSp>
          <p:nvCxnSpPr>
            <p:cNvPr id="21" name="Straight Arrow Connector 20">
              <a:extLst>
                <a:ext uri="{FF2B5EF4-FFF2-40B4-BE49-F238E27FC236}">
                  <a16:creationId xmlns:a16="http://schemas.microsoft.com/office/drawing/2014/main" id="{63E0AA51-5671-7494-31B7-EA6EF82B954B}"/>
                </a:ext>
              </a:extLst>
            </p:cNvPr>
            <p:cNvCxnSpPr>
              <a:cxnSpLocks/>
            </p:cNvCxnSpPr>
            <p:nvPr/>
          </p:nvCxnSpPr>
          <p:spPr>
            <a:xfrm flipH="1" flipV="1">
              <a:off x="8691579" y="4244386"/>
              <a:ext cx="318363" cy="47375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447ABCA9-66AA-5F1B-8C93-4BC0A438E966}"/>
              </a:ext>
            </a:extLst>
          </p:cNvPr>
          <p:cNvGrpSpPr/>
          <p:nvPr/>
        </p:nvGrpSpPr>
        <p:grpSpPr>
          <a:xfrm>
            <a:off x="9048979" y="4074683"/>
            <a:ext cx="2246980" cy="682958"/>
            <a:chOff x="9048979" y="4074683"/>
            <a:chExt cx="2246980" cy="682958"/>
          </a:xfrm>
        </p:grpSpPr>
        <p:cxnSp>
          <p:nvCxnSpPr>
            <p:cNvPr id="34" name="Straight Arrow Connector 33">
              <a:extLst>
                <a:ext uri="{FF2B5EF4-FFF2-40B4-BE49-F238E27FC236}">
                  <a16:creationId xmlns:a16="http://schemas.microsoft.com/office/drawing/2014/main" id="{74D9F602-4DFD-D6EC-9EB2-07DFA84D1C85}"/>
                </a:ext>
              </a:extLst>
            </p:cNvPr>
            <p:cNvCxnSpPr>
              <a:cxnSpLocks/>
            </p:cNvCxnSpPr>
            <p:nvPr/>
          </p:nvCxnSpPr>
          <p:spPr>
            <a:xfrm flipV="1">
              <a:off x="9048979" y="4390816"/>
              <a:ext cx="1751035" cy="36682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D4DEF14-DD86-B219-2084-096E413B0770}"/>
                </a:ext>
              </a:extLst>
            </p:cNvPr>
            <p:cNvPicPr>
              <a:picLocks noChangeAspect="1"/>
            </p:cNvPicPr>
            <p:nvPr/>
          </p:nvPicPr>
          <p:blipFill>
            <a:blip r:embed="rId6"/>
            <a:stretch>
              <a:fillRect/>
            </a:stretch>
          </p:blipFill>
          <p:spPr>
            <a:xfrm>
              <a:off x="10928377" y="4074683"/>
              <a:ext cx="367582" cy="381997"/>
            </a:xfrm>
            <a:prstGeom prst="rect">
              <a:avLst/>
            </a:prstGeom>
            <a:ln w="38100">
              <a:solidFill>
                <a:srgbClr val="FF0000"/>
              </a:solidFill>
            </a:ln>
          </p:spPr>
        </p:pic>
      </p:grpSp>
      <p:grpSp>
        <p:nvGrpSpPr>
          <p:cNvPr id="13" name="Group 12"/>
          <p:cNvGrpSpPr/>
          <p:nvPr/>
        </p:nvGrpSpPr>
        <p:grpSpPr>
          <a:xfrm>
            <a:off x="8800645" y="4403036"/>
            <a:ext cx="2201436" cy="904789"/>
            <a:chOff x="8979930" y="4820687"/>
            <a:chExt cx="2201436" cy="740412"/>
          </a:xfrm>
        </p:grpSpPr>
        <p:sp>
          <p:nvSpPr>
            <p:cNvPr id="10" name="TextBox 9"/>
            <p:cNvSpPr txBox="1"/>
            <p:nvPr/>
          </p:nvSpPr>
          <p:spPr>
            <a:xfrm>
              <a:off x="8979930" y="4820687"/>
              <a:ext cx="2201436" cy="369332"/>
            </a:xfrm>
            <a:prstGeom prst="rect">
              <a:avLst/>
            </a:prstGeom>
            <a:solidFill>
              <a:srgbClr val="FFFF00"/>
            </a:solidFill>
            <a:ln>
              <a:solidFill>
                <a:srgbClr val="FF0000"/>
              </a:solidFill>
            </a:ln>
          </p:spPr>
          <p:txBody>
            <a:bodyPr wrap="none" rtlCol="0">
              <a:spAutoFit/>
            </a:bodyPr>
            <a:lstStyle/>
            <a:p>
              <a:r>
                <a:rPr lang="en-US" dirty="0"/>
                <a:t>Dimension reduction </a:t>
              </a:r>
            </a:p>
          </p:txBody>
        </p:sp>
        <p:cxnSp>
          <p:nvCxnSpPr>
            <p:cNvPr id="12" name="Straight Arrow Connector 11"/>
            <p:cNvCxnSpPr>
              <a:stCxn id="10" idx="2"/>
              <a:endCxn id="51" idx="3"/>
            </p:cNvCxnSpPr>
            <p:nvPr/>
          </p:nvCxnSpPr>
          <p:spPr>
            <a:xfrm flipH="1">
              <a:off x="10066456" y="5190019"/>
              <a:ext cx="14192" cy="371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03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500" fill="hold"/>
                                        <p:tgtEl>
                                          <p:spTgt spid="75"/>
                                        </p:tgtEl>
                                        <p:attrNameLst>
                                          <p:attrName>ppt_x</p:attrName>
                                        </p:attrNameLst>
                                      </p:cBhvr>
                                      <p:tavLst>
                                        <p:tav tm="0">
                                          <p:val>
                                            <p:strVal val="#ppt_x"/>
                                          </p:val>
                                        </p:tav>
                                        <p:tav tm="100000">
                                          <p:val>
                                            <p:strVal val="#ppt_x"/>
                                          </p:val>
                                        </p:tav>
                                      </p:tavLst>
                                    </p:anim>
                                    <p:anim calcmode="lin" valueType="num">
                                      <p:cBhvr additive="base">
                                        <p:cTn id="7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3" grpId="0" animBg="1"/>
      <p:bldP spid="74" grpId="0" animBg="1"/>
      <p:bldP spid="75" grpId="0" animBg="1"/>
      <p:bldP spid="173" grpId="0" animBg="1"/>
      <p:bldP spid="15" grpId="0"/>
      <p:bldP spid="14" grpId="0" animBg="1"/>
      <p:bldP spid="31"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912033" y="185260"/>
            <a:ext cx="10156691"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 Dimensionality of  Input Vectors</a:t>
            </a:r>
          </a:p>
        </p:txBody>
      </p:sp>
      <p:sp>
        <p:nvSpPr>
          <p:cNvPr id="173" name="TextBox 172"/>
          <p:cNvSpPr txBox="1"/>
          <p:nvPr/>
        </p:nvSpPr>
        <p:spPr>
          <a:xfrm>
            <a:off x="393288" y="126893"/>
            <a:ext cx="11352531" cy="1569660"/>
          </a:xfrm>
          <a:prstGeom prst="rect">
            <a:avLst/>
          </a:prstGeom>
          <a:solidFill>
            <a:schemeClr val="bg1"/>
          </a:solidFill>
        </p:spPr>
        <p:txBody>
          <a:bodyPr wrap="none" rtlCol="0">
            <a:spAutoFit/>
          </a:body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Summary</a:t>
            </a:r>
          </a:p>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Reducing Dimensionality of  Input Vectors</a:t>
            </a:r>
          </a:p>
        </p:txBody>
      </p:sp>
      <p:grpSp>
        <p:nvGrpSpPr>
          <p:cNvPr id="32" name="Group 31"/>
          <p:cNvGrpSpPr/>
          <p:nvPr/>
        </p:nvGrpSpPr>
        <p:grpSpPr>
          <a:xfrm>
            <a:off x="282489" y="2071712"/>
            <a:ext cx="10837967" cy="2339444"/>
            <a:chOff x="282489" y="2071712"/>
            <a:chExt cx="10837967" cy="2339444"/>
          </a:xfrm>
        </p:grpSpPr>
        <p:sp>
          <p:nvSpPr>
            <p:cNvPr id="47" name="TextBox 46"/>
            <p:cNvSpPr txBox="1"/>
            <p:nvPr/>
          </p:nvSpPr>
          <p:spPr>
            <a:xfrm>
              <a:off x="282489" y="2071712"/>
              <a:ext cx="10837967"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Step 1: Find Transform where redundancy, noise, dimension reduced.</a:t>
              </a:r>
            </a:p>
            <a:p>
              <a:r>
                <a:rPr lang="en-US" sz="2800" b="1" dirty="0">
                  <a:solidFill>
                    <a:srgbClr val="FF0000"/>
                  </a:solidFill>
                  <a:latin typeface="Times New Roman" panose="02020603050405020304" pitchFamily="18" charset="0"/>
                  <a:cs typeface="Times New Roman" panose="02020603050405020304" pitchFamily="18" charset="0"/>
                </a:rPr>
                <a:t>             That is find new basis functions x</a:t>
              </a:r>
              <a:r>
                <a:rPr lang="en-US" sz="2800" b="1" baseline="-25000" dirty="0">
                  <a:solidFill>
                    <a:srgbClr val="FF0000"/>
                  </a:solidFill>
                  <a:latin typeface="Times New Roman" panose="02020603050405020304" pitchFamily="18" charset="0"/>
                  <a:cs typeface="Times New Roman" panose="02020603050405020304" pitchFamily="18" charset="0"/>
                </a:rPr>
                <a:t>i</a:t>
              </a:r>
              <a:r>
                <a:rPr lang="en-US" sz="2800" b="1" dirty="0">
                  <a:solidFill>
                    <a:srgbClr val="FF0000"/>
                  </a:solidFill>
                  <a:latin typeface="Times New Roman" panose="02020603050405020304" pitchFamily="18" charset="0"/>
                  <a:cs typeface="Times New Roman" panose="02020603050405020304" pitchFamily="18" charset="0"/>
                </a:rPr>
                <a:t> such that </a:t>
              </a:r>
              <a:r>
                <a:rPr lang="en-US" sz="2800" b="1" dirty="0">
                  <a:latin typeface="Times New Roman" panose="02020603050405020304" pitchFamily="18" charset="0"/>
                  <a:cs typeface="Times New Roman" panose="02020603050405020304" pitchFamily="18" charset="0"/>
                </a:rPr>
                <a:t>x=</a:t>
              </a:r>
              <a:r>
                <a:rPr lang="en-US" sz="2800" b="1" dirty="0">
                  <a:latin typeface="Symbol" panose="05050102010706020507" pitchFamily="18" charset="2"/>
                  <a:cs typeface="Times New Roman" panose="02020603050405020304" pitchFamily="18" charset="0"/>
                </a:rPr>
                <a:t>S</a:t>
              </a:r>
              <a:r>
                <a:rPr lang="en-US" sz="2800" b="1" baseline="-25000" dirty="0">
                  <a:latin typeface="Times New Roman" panose="02020603050405020304" pitchFamily="18" charset="0"/>
                  <a:cs typeface="Times New Roman" panose="02020603050405020304" pitchFamily="18" charset="0"/>
                </a:rPr>
                <a:t>i=1,2,…256</a:t>
              </a:r>
              <a:r>
                <a:rPr lang="en-US" sz="2800" b="1" dirty="0">
                  <a:latin typeface="Times New Roman" panose="02020603050405020304" pitchFamily="18" charset="0"/>
                  <a:cs typeface="Times New Roman" panose="02020603050405020304" pitchFamily="18" charset="0"/>
                </a:rPr>
                <a:t> </a:t>
              </a:r>
              <a:r>
                <a:rPr lang="en-US" sz="2800" b="1" dirty="0" err="1">
                  <a:latin typeface="Symbol" panose="05050102010706020507" pitchFamily="18" charset="2"/>
                  <a:cs typeface="Times New Roman" panose="02020603050405020304" pitchFamily="18" charset="0"/>
                </a:rPr>
                <a:t>a</a:t>
              </a:r>
              <a:r>
                <a:rPr lang="en-US" sz="2800" b="1" baseline="-25000" dirty="0" err="1">
                  <a:latin typeface="Symbol" panose="05050102010706020507" pitchFamily="18" charset="2"/>
                  <a:cs typeface="Times New Roman" panose="02020603050405020304" pitchFamily="18" charset="0"/>
                </a:rPr>
                <a:t>i</a:t>
              </a:r>
              <a:r>
                <a:rPr lang="en-US" sz="2800" b="1" dirty="0">
                  <a:latin typeface="Symbol" panose="05050102010706020507" pitchFamily="18" charset="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202440" y="3259904"/>
              <a:ext cx="1032251" cy="1114176"/>
            </a:xfrm>
            <a:prstGeom prst="rect">
              <a:avLst/>
            </a:prstGeom>
          </p:spPr>
        </p:pic>
        <p:pic>
          <p:nvPicPr>
            <p:cNvPr id="16" name="Picture 15"/>
            <p:cNvPicPr>
              <a:picLocks noChangeAspect="1"/>
            </p:cNvPicPr>
            <p:nvPr/>
          </p:nvPicPr>
          <p:blipFill>
            <a:blip r:embed="rId3"/>
            <a:stretch>
              <a:fillRect/>
            </a:stretch>
          </p:blipFill>
          <p:spPr>
            <a:xfrm>
              <a:off x="3214760" y="3298489"/>
              <a:ext cx="889472" cy="1112667"/>
            </a:xfrm>
            <a:prstGeom prst="rect">
              <a:avLst/>
            </a:prstGeom>
          </p:spPr>
        </p:pic>
        <p:pic>
          <p:nvPicPr>
            <p:cNvPr id="20" name="Picture 19"/>
            <p:cNvPicPr>
              <a:picLocks noChangeAspect="1"/>
            </p:cNvPicPr>
            <p:nvPr/>
          </p:nvPicPr>
          <p:blipFill>
            <a:blip r:embed="rId4"/>
            <a:stretch>
              <a:fillRect/>
            </a:stretch>
          </p:blipFill>
          <p:spPr>
            <a:xfrm>
              <a:off x="5144605" y="3298489"/>
              <a:ext cx="1103556" cy="1033329"/>
            </a:xfrm>
            <a:prstGeom prst="rect">
              <a:avLst/>
            </a:prstGeom>
          </p:spPr>
        </p:pic>
        <p:sp>
          <p:nvSpPr>
            <p:cNvPr id="21" name="TextBox 20"/>
            <p:cNvSpPr txBox="1"/>
            <p:nvPr/>
          </p:nvSpPr>
          <p:spPr>
            <a:xfrm>
              <a:off x="2247160" y="3518997"/>
              <a:ext cx="5721438" cy="646331"/>
            </a:xfrm>
            <a:prstGeom prst="rect">
              <a:avLst/>
            </a:prstGeom>
            <a:noFill/>
          </p:spPr>
          <p:txBody>
            <a:bodyPr wrap="none" rtlCol="0">
              <a:spAutoFit/>
            </a:bodyPr>
            <a:lstStyle/>
            <a:p>
              <a:r>
                <a:rPr lang="en-US" sz="3600" dirty="0"/>
                <a:t>= 10           +   9             + …. .01</a:t>
              </a:r>
            </a:p>
          </p:txBody>
        </p:sp>
        <p:pic>
          <p:nvPicPr>
            <p:cNvPr id="90" name="Picture 89"/>
            <p:cNvPicPr>
              <a:picLocks noChangeAspect="1"/>
            </p:cNvPicPr>
            <p:nvPr/>
          </p:nvPicPr>
          <p:blipFill>
            <a:blip r:embed="rId5"/>
            <a:stretch>
              <a:fillRect/>
            </a:stretch>
          </p:blipFill>
          <p:spPr>
            <a:xfrm>
              <a:off x="7931631" y="3262191"/>
              <a:ext cx="1110260" cy="1096377"/>
            </a:xfrm>
            <a:prstGeom prst="rect">
              <a:avLst/>
            </a:prstGeom>
          </p:spPr>
        </p:pic>
      </p:grpSp>
      <p:grpSp>
        <p:nvGrpSpPr>
          <p:cNvPr id="33" name="Group 32"/>
          <p:cNvGrpSpPr/>
          <p:nvPr/>
        </p:nvGrpSpPr>
        <p:grpSpPr>
          <a:xfrm>
            <a:off x="277399" y="4742124"/>
            <a:ext cx="11122468" cy="1870010"/>
            <a:chOff x="277399" y="4742124"/>
            <a:chExt cx="11122468" cy="1870010"/>
          </a:xfrm>
        </p:grpSpPr>
        <p:sp>
          <p:nvSpPr>
            <p:cNvPr id="91" name="TextBox 90"/>
            <p:cNvSpPr txBox="1"/>
            <p:nvPr/>
          </p:nvSpPr>
          <p:spPr>
            <a:xfrm>
              <a:off x="277399" y="4742124"/>
              <a:ext cx="11122468"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Step 2: Truncate the sum of new basis functions x</a:t>
              </a:r>
              <a:r>
                <a:rPr lang="en-US" sz="2800" b="1" baseline="-25000" dirty="0">
                  <a:solidFill>
                    <a:srgbClr val="FF0000"/>
                  </a:solidFill>
                  <a:latin typeface="Times New Roman" panose="02020603050405020304" pitchFamily="18" charset="0"/>
                  <a:cs typeface="Times New Roman" panose="02020603050405020304" pitchFamily="18" charset="0"/>
                </a:rPr>
                <a:t>i</a:t>
              </a:r>
              <a:r>
                <a:rPr lang="en-US" sz="2800" b="1" dirty="0">
                  <a:solidFill>
                    <a:srgbClr val="FF0000"/>
                  </a:solidFill>
                  <a:latin typeface="Times New Roman" panose="02020603050405020304" pitchFamily="18" charset="0"/>
                  <a:cs typeface="Times New Roman" panose="02020603050405020304" pitchFamily="18" charset="0"/>
                </a:rPr>
                <a:t> such that </a:t>
              </a:r>
              <a:r>
                <a:rPr lang="en-US" sz="2800" b="1" dirty="0" err="1">
                  <a:latin typeface="Times New Roman" panose="02020603050405020304" pitchFamily="18" charset="0"/>
                  <a:cs typeface="Times New Roman" panose="02020603050405020304" pitchFamily="18" charset="0"/>
                </a:rPr>
                <a:t>x~</a:t>
              </a:r>
              <a:r>
                <a:rPr lang="en-US" sz="2800" b="1" dirty="0" err="1">
                  <a:latin typeface="Symbol" panose="05050102010706020507" pitchFamily="18" charset="2"/>
                  <a:cs typeface="Times New Roman" panose="02020603050405020304" pitchFamily="18" charset="0"/>
                </a:rPr>
                <a:t>S</a:t>
              </a:r>
              <a:r>
                <a:rPr lang="en-US" sz="2800" b="1" baseline="-25000" dirty="0" err="1">
                  <a:latin typeface="Times New Roman" panose="02020603050405020304" pitchFamily="18" charset="0"/>
                  <a:cs typeface="Times New Roman" panose="02020603050405020304" pitchFamily="18" charset="0"/>
                </a:rPr>
                <a:t>i</a:t>
              </a:r>
              <a:r>
                <a:rPr lang="en-US" sz="2800" b="1" baseline="-25000" dirty="0">
                  <a:latin typeface="Times New Roman" panose="02020603050405020304" pitchFamily="18" charset="0"/>
                  <a:cs typeface="Times New Roman" panose="02020603050405020304" pitchFamily="18" charset="0"/>
                </a:rPr>
                <a:t>=1,2</a:t>
              </a:r>
              <a:r>
                <a:rPr lang="en-US" sz="2800" b="1" dirty="0">
                  <a:latin typeface="Times New Roman" panose="02020603050405020304" pitchFamily="18" charset="0"/>
                  <a:cs typeface="Times New Roman" panose="02020603050405020304" pitchFamily="18" charset="0"/>
                </a:rPr>
                <a:t> </a:t>
              </a:r>
              <a:r>
                <a:rPr lang="en-US" sz="2800" b="1" dirty="0" err="1">
                  <a:latin typeface="Symbol" panose="05050102010706020507" pitchFamily="18" charset="2"/>
                  <a:cs typeface="Times New Roman" panose="02020603050405020304" pitchFamily="18" charset="0"/>
                </a:rPr>
                <a:t>a</a:t>
              </a:r>
              <a:r>
                <a:rPr lang="en-US" sz="2800" b="1" baseline="-25000" dirty="0" err="1">
                  <a:latin typeface="Symbol" panose="05050102010706020507" pitchFamily="18" charset="2"/>
                  <a:cs typeface="Times New Roman" panose="02020603050405020304" pitchFamily="18" charset="0"/>
                </a:rPr>
                <a:t>i</a:t>
              </a:r>
              <a:r>
                <a:rPr lang="en-US" sz="2800" b="1" dirty="0">
                  <a:latin typeface="Symbol" panose="05050102010706020507" pitchFamily="18" charset="2"/>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x</a:t>
              </a:r>
              <a:r>
                <a:rPr lang="en-US" sz="2800" b="1" baseline="-25000" dirty="0">
                  <a:latin typeface="Times New Roman" panose="02020603050405020304" pitchFamily="18" charset="0"/>
                  <a:cs typeface="Times New Roman" panose="02020603050405020304" pitchFamily="18" charset="0"/>
                </a:rPr>
                <a:t>i</a:t>
              </a:r>
              <a:endParaRPr lang="en-US" sz="2800" dirty="0">
                <a:latin typeface="Times New Roman" panose="02020603050405020304" pitchFamily="18" charset="0"/>
                <a:cs typeface="Times New Roman" panose="02020603050405020304" pitchFamily="18" charset="0"/>
              </a:endParaRPr>
            </a:p>
          </p:txBody>
        </p:sp>
        <p:pic>
          <p:nvPicPr>
            <p:cNvPr id="93" name="Picture 92"/>
            <p:cNvPicPr>
              <a:picLocks noChangeAspect="1"/>
            </p:cNvPicPr>
            <p:nvPr/>
          </p:nvPicPr>
          <p:blipFill>
            <a:blip r:embed="rId2"/>
            <a:stretch>
              <a:fillRect/>
            </a:stretch>
          </p:blipFill>
          <p:spPr>
            <a:xfrm>
              <a:off x="1239166" y="5460882"/>
              <a:ext cx="1032251" cy="1114176"/>
            </a:xfrm>
            <a:prstGeom prst="rect">
              <a:avLst/>
            </a:prstGeom>
          </p:spPr>
        </p:pic>
        <p:pic>
          <p:nvPicPr>
            <p:cNvPr id="94" name="Picture 93"/>
            <p:cNvPicPr>
              <a:picLocks noChangeAspect="1"/>
            </p:cNvPicPr>
            <p:nvPr/>
          </p:nvPicPr>
          <p:blipFill>
            <a:blip r:embed="rId3"/>
            <a:stretch>
              <a:fillRect/>
            </a:stretch>
          </p:blipFill>
          <p:spPr>
            <a:xfrm>
              <a:off x="3251486" y="5499467"/>
              <a:ext cx="889472" cy="1112667"/>
            </a:xfrm>
            <a:prstGeom prst="rect">
              <a:avLst/>
            </a:prstGeom>
          </p:spPr>
        </p:pic>
        <p:pic>
          <p:nvPicPr>
            <p:cNvPr id="95" name="Picture 94"/>
            <p:cNvPicPr>
              <a:picLocks noChangeAspect="1"/>
            </p:cNvPicPr>
            <p:nvPr/>
          </p:nvPicPr>
          <p:blipFill>
            <a:blip r:embed="rId4"/>
            <a:stretch>
              <a:fillRect/>
            </a:stretch>
          </p:blipFill>
          <p:spPr>
            <a:xfrm>
              <a:off x="5181331" y="5499467"/>
              <a:ext cx="1103556" cy="1033329"/>
            </a:xfrm>
            <a:prstGeom prst="rect">
              <a:avLst/>
            </a:prstGeom>
          </p:spPr>
        </p:pic>
        <p:sp>
          <p:nvSpPr>
            <p:cNvPr id="96" name="TextBox 95"/>
            <p:cNvSpPr txBox="1"/>
            <p:nvPr/>
          </p:nvSpPr>
          <p:spPr>
            <a:xfrm>
              <a:off x="2283886" y="5719975"/>
              <a:ext cx="4262705" cy="646331"/>
            </a:xfrm>
            <a:prstGeom prst="rect">
              <a:avLst/>
            </a:prstGeom>
            <a:noFill/>
          </p:spPr>
          <p:txBody>
            <a:bodyPr wrap="none" rtlCol="0">
              <a:spAutoFit/>
            </a:bodyPr>
            <a:lstStyle/>
            <a:p>
              <a:r>
                <a:rPr lang="en-US" sz="3600" dirty="0"/>
                <a:t>~ 10           +   9             </a:t>
              </a:r>
            </a:p>
          </p:txBody>
        </p:sp>
        <p:pic>
          <p:nvPicPr>
            <p:cNvPr id="22" name="Picture 21"/>
            <p:cNvPicPr>
              <a:picLocks noChangeAspect="1"/>
            </p:cNvPicPr>
            <p:nvPr/>
          </p:nvPicPr>
          <p:blipFill>
            <a:blip r:embed="rId6">
              <a:duotone>
                <a:prstClr val="black"/>
                <a:srgbClr val="00B0F0">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284533" y="5461429"/>
              <a:ext cx="966372" cy="1113629"/>
            </a:xfrm>
            <a:prstGeom prst="rect">
              <a:avLst/>
            </a:prstGeom>
            <a:pattFill prst="dashHorz">
              <a:fgClr>
                <a:schemeClr val="accent1"/>
              </a:fgClr>
              <a:bgClr>
                <a:schemeClr val="bg1"/>
              </a:bgClr>
            </a:pattFill>
          </p:spPr>
        </p:pic>
      </p:grpSp>
      <p:grpSp>
        <p:nvGrpSpPr>
          <p:cNvPr id="35" name="Group 34"/>
          <p:cNvGrpSpPr/>
          <p:nvPr/>
        </p:nvGrpSpPr>
        <p:grpSpPr>
          <a:xfrm>
            <a:off x="8372588" y="2666389"/>
            <a:ext cx="1723519" cy="425603"/>
            <a:chOff x="8372588" y="2666389"/>
            <a:chExt cx="1723519" cy="425603"/>
          </a:xfrm>
        </p:grpSpPr>
        <p:sp>
          <p:nvSpPr>
            <p:cNvPr id="34" name="Rectangle 33"/>
            <p:cNvSpPr/>
            <p:nvPr/>
          </p:nvSpPr>
          <p:spPr>
            <a:xfrm>
              <a:off x="8757501" y="2752627"/>
              <a:ext cx="1338606" cy="339365"/>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372588" y="2666389"/>
              <a:ext cx="252938" cy="316217"/>
            </a:xfrm>
            <a:prstGeom prst="rect">
              <a:avLst/>
            </a:prstGeom>
            <a:solidFill>
              <a:srgbClr val="00B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9676348" y="4937510"/>
            <a:ext cx="909953" cy="425603"/>
            <a:chOff x="8372588" y="2666389"/>
            <a:chExt cx="909953" cy="425603"/>
          </a:xfrm>
        </p:grpSpPr>
        <p:sp>
          <p:nvSpPr>
            <p:cNvPr id="106" name="Rectangle 105"/>
            <p:cNvSpPr/>
            <p:nvPr/>
          </p:nvSpPr>
          <p:spPr>
            <a:xfrm>
              <a:off x="8757501" y="2753366"/>
              <a:ext cx="525040" cy="33862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372588" y="2666389"/>
              <a:ext cx="252938" cy="316217"/>
            </a:xfrm>
            <a:prstGeom prst="rect">
              <a:avLst/>
            </a:prstGeom>
            <a:solidFill>
              <a:srgbClr val="00B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p:cNvSpPr/>
          <p:nvPr/>
        </p:nvSpPr>
        <p:spPr>
          <a:xfrm>
            <a:off x="1239166" y="5427196"/>
            <a:ext cx="1044720" cy="118493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93187" y="5109857"/>
            <a:ext cx="2724207" cy="369332"/>
          </a:xfrm>
          <a:prstGeom prst="rect">
            <a:avLst/>
          </a:prstGeom>
          <a:noFill/>
        </p:spPr>
        <p:txBody>
          <a:bodyPr wrap="none" rtlCol="0">
            <a:spAutoFit/>
          </a:bodyPr>
          <a:lstStyle/>
          <a:p>
            <a:r>
              <a:rPr lang="en-US" dirty="0"/>
              <a:t>If you truncated noise then</a:t>
            </a:r>
          </a:p>
        </p:txBody>
      </p:sp>
      <p:sp>
        <p:nvSpPr>
          <p:cNvPr id="37" name="Rectangle 36"/>
          <p:cNvSpPr/>
          <p:nvPr/>
        </p:nvSpPr>
        <p:spPr>
          <a:xfrm>
            <a:off x="1474513" y="2877858"/>
            <a:ext cx="7237879"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x                       x</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256</a:t>
            </a:r>
            <a:endParaRPr lang="en-US" sz="2400" dirty="0"/>
          </a:p>
        </p:txBody>
      </p:sp>
      <p:sp>
        <p:nvSpPr>
          <p:cNvPr id="110" name="Rectangle 109"/>
          <p:cNvSpPr/>
          <p:nvPr/>
        </p:nvSpPr>
        <p:spPr>
          <a:xfrm>
            <a:off x="2749373" y="5044465"/>
            <a:ext cx="3236784"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x</a:t>
            </a:r>
            <a:r>
              <a:rPr lang="en-US" sz="2400" b="1" baseline="-25000" dirty="0">
                <a:latin typeface="Times New Roman" panose="02020603050405020304" pitchFamily="18" charset="0"/>
                <a:cs typeface="Times New Roman" panose="02020603050405020304" pitchFamily="18" charset="0"/>
              </a:rPr>
              <a:t>2</a:t>
            </a:r>
            <a:endParaRPr lang="en-US" sz="2400" dirty="0"/>
          </a:p>
        </p:txBody>
      </p:sp>
      <p:pic>
        <p:nvPicPr>
          <p:cNvPr id="39" name="Picture 38"/>
          <p:cNvPicPr>
            <a:picLocks noChangeAspect="1"/>
          </p:cNvPicPr>
          <p:nvPr/>
        </p:nvPicPr>
        <p:blipFill>
          <a:blip r:embed="rId8"/>
          <a:stretch>
            <a:fillRect/>
          </a:stretch>
        </p:blipFill>
        <p:spPr>
          <a:xfrm>
            <a:off x="1256563" y="5459913"/>
            <a:ext cx="1130642" cy="1128597"/>
          </a:xfrm>
          <a:prstGeom prst="rect">
            <a:avLst/>
          </a:prstGeom>
        </p:spPr>
      </p:pic>
    </p:spTree>
    <p:extLst>
      <p:ext uri="{BB962C8B-B14F-4D97-AF65-F5344CB8AC3E}">
        <p14:creationId xmlns:p14="http://schemas.microsoft.com/office/powerpoint/2010/main" val="41164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500" fill="hold"/>
                                        <p:tgtEl>
                                          <p:spTgt spid="105"/>
                                        </p:tgtEl>
                                        <p:attrNameLst>
                                          <p:attrName>ppt_x</p:attrName>
                                        </p:attrNameLst>
                                      </p:cBhvr>
                                      <p:tavLst>
                                        <p:tav tm="0">
                                          <p:val>
                                            <p:strVal val="#ppt_x"/>
                                          </p:val>
                                        </p:tav>
                                        <p:tav tm="100000">
                                          <p:val>
                                            <p:strVal val="#ppt_x"/>
                                          </p:val>
                                        </p:tav>
                                      </p:tavLst>
                                    </p:anim>
                                    <p:anim calcmode="lin" valueType="num">
                                      <p:cBhvr additive="base">
                                        <p:cTn id="3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ppt_x"/>
                                          </p:val>
                                        </p:tav>
                                        <p:tav tm="100000">
                                          <p:val>
                                            <p:strVal val="#ppt_x"/>
                                          </p:val>
                                        </p:tav>
                                      </p:tavLst>
                                    </p:anim>
                                    <p:anim calcmode="lin" valueType="num">
                                      <p:cBhvr additive="base">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08"/>
                                        </p:tgtEl>
                                      </p:cBhvr>
                                    </p:animEffect>
                                    <p:set>
                                      <p:cBhvr>
                                        <p:cTn id="55" dur="1" fill="hold">
                                          <p:stCondLst>
                                            <p:cond delay="499"/>
                                          </p:stCondLst>
                                        </p:cTn>
                                        <p:tgtEl>
                                          <p:spTgt spid="10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08" grpId="0" animBg="1"/>
      <p:bldP spid="108" grpId="1" animBg="1"/>
      <p:bldP spid="36" grpId="0"/>
      <p:bldP spid="37" grpId="0"/>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 name="TextBox 172"/>
          <p:cNvSpPr txBox="1"/>
          <p:nvPr/>
        </p:nvSpPr>
        <p:spPr>
          <a:xfrm>
            <a:off x="172360" y="509682"/>
            <a:ext cx="11899668"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Intuitive Principal Component Analysis</a:t>
            </a:r>
          </a:p>
        </p:txBody>
      </p:sp>
      <p:sp>
        <p:nvSpPr>
          <p:cNvPr id="2" name="Rectangle 1"/>
          <p:cNvSpPr/>
          <p:nvPr/>
        </p:nvSpPr>
        <p:spPr>
          <a:xfrm>
            <a:off x="0" y="889979"/>
            <a:ext cx="9254464" cy="5632311"/>
          </a:xfrm>
          <a:prstGeom prst="rect">
            <a:avLst/>
          </a:prstGeom>
        </p:spPr>
        <p:txBody>
          <a:bodyPr wrap="square">
            <a:spAutoFit/>
          </a:bodyPr>
          <a:lstStyle/>
          <a:p>
            <a:r>
              <a:rPr lang="en-US" dirty="0"/>
              <a:t>can you send me the PPT of the data before after PCA filtering? I want to show it to my class.</a:t>
            </a:r>
          </a:p>
          <a:p>
            <a:br>
              <a:rPr lang="en-US" dirty="0"/>
            </a:br>
            <a:endParaRPr lang="en-US" dirty="0"/>
          </a:p>
          <a:p>
            <a:r>
              <a:rPr lang="en-US" dirty="0"/>
              <a:t>As I understand it, you </a:t>
            </a:r>
          </a:p>
          <a:p>
            <a:r>
              <a:rPr lang="en-US" dirty="0"/>
              <a:t>1). flattened events in, for example,  32 traces in the CSG, </a:t>
            </a:r>
          </a:p>
          <a:p>
            <a:r>
              <a:rPr lang="en-US" dirty="0"/>
              <a:t>2). then fixed the time sample at T1 and form a 32x1 vector denoted as X1 consisting of the amplitudes for each trace at time T1,</a:t>
            </a:r>
          </a:p>
          <a:p>
            <a:r>
              <a:rPr lang="en-US" dirty="0"/>
              <a:t>3) You repeated this for time sample T2 to get the 32x1 vector X2. You did this for all time samples to get N 32x1 vectors Xi, where N is the number of time samples.</a:t>
            </a:r>
          </a:p>
          <a:p>
            <a:r>
              <a:rPr lang="en-US" dirty="0"/>
              <a:t>4) This allowed you to compute the   32x32  matrix </a:t>
            </a:r>
            <a:r>
              <a:rPr lang="en-US" b="1" dirty="0"/>
              <a:t>XXT </a:t>
            </a:r>
            <a:r>
              <a:rPr lang="en-US" dirty="0"/>
              <a:t>for each vector. Adding these </a:t>
            </a:r>
            <a:r>
              <a:rPr lang="en-US" b="1" dirty="0"/>
              <a:t>XXT'</a:t>
            </a:r>
            <a:r>
              <a:rPr lang="en-US" dirty="0"/>
              <a:t>s up for all the time samples (after </a:t>
            </a:r>
            <a:r>
              <a:rPr lang="en-US" dirty="0" err="1"/>
              <a:t>demeaning+normalization</a:t>
            </a:r>
            <a:r>
              <a:rPr lang="en-US" dirty="0"/>
              <a:t>) gives the covariance matrix.</a:t>
            </a:r>
          </a:p>
          <a:p>
            <a:r>
              <a:rPr lang="en-US" dirty="0"/>
              <a:t>5) The covariance matrix is used to get the PC vectors, which uses just a few strong ones  to reconstruct the original data</a:t>
            </a:r>
          </a:p>
          <a:p>
            <a:br>
              <a:rPr lang="en-US" dirty="0"/>
            </a:br>
            <a:endParaRPr lang="en-US" dirty="0"/>
          </a:p>
          <a:p>
            <a:r>
              <a:rPr lang="en-US" dirty="0"/>
              <a:t>Please verify if above procedure is </a:t>
            </a:r>
            <a:r>
              <a:rPr lang="en-US" dirty="0" err="1"/>
              <a:t>correct..or</a:t>
            </a:r>
            <a:r>
              <a:rPr lang="en-US" dirty="0"/>
              <a:t> provide the correct procedure with pictures. I need this today if you </a:t>
            </a:r>
            <a:r>
              <a:rPr lang="en-US" dirty="0" err="1"/>
              <a:t>dont</a:t>
            </a:r>
            <a:r>
              <a:rPr lang="en-US" dirty="0"/>
              <a:t> mind...</a:t>
            </a:r>
          </a:p>
          <a:p>
            <a:br>
              <a:rPr lang="en-US" dirty="0"/>
            </a:br>
            <a:endParaRPr lang="en-US" dirty="0"/>
          </a:p>
          <a:p>
            <a:r>
              <a:rPr lang="en-US" dirty="0"/>
              <a:t>Thanks</a:t>
            </a:r>
          </a:p>
        </p:txBody>
      </p:sp>
    </p:spTree>
    <p:extLst>
      <p:ext uri="{BB962C8B-B14F-4D97-AF65-F5344CB8AC3E}">
        <p14:creationId xmlns:p14="http://schemas.microsoft.com/office/powerpoint/2010/main" val="176575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4433047" y="382030"/>
            <a:ext cx="3159839" cy="1200329"/>
          </a:xfrm>
          <a:prstGeom prst="rect">
            <a:avLst/>
          </a:prstGeom>
          <a:noFill/>
        </p:spPr>
        <p:txBody>
          <a:bodyPr wrap="none" rtlCol="0">
            <a:spAutoFit/>
          </a:bodyPr>
          <a:lstStyle/>
          <a:p>
            <a:r>
              <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1045075" y="1863713"/>
            <a:ext cx="712566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Intuitive PCA: Mathematics</a:t>
            </a:r>
          </a:p>
        </p:txBody>
      </p:sp>
      <p:sp>
        <p:nvSpPr>
          <p:cNvPr id="4" name="TextBox 3"/>
          <p:cNvSpPr txBox="1"/>
          <p:nvPr/>
        </p:nvSpPr>
        <p:spPr>
          <a:xfrm>
            <a:off x="998184" y="3087488"/>
            <a:ext cx="5525872"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Mathematics of PCA</a:t>
            </a:r>
          </a:p>
        </p:txBody>
      </p:sp>
      <p:sp>
        <p:nvSpPr>
          <p:cNvPr id="5" name="TextBox 4"/>
          <p:cNvSpPr txBox="1"/>
          <p:nvPr/>
        </p:nvSpPr>
        <p:spPr>
          <a:xfrm>
            <a:off x="1045075" y="4311263"/>
            <a:ext cx="4836580"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Examples of PCA</a:t>
            </a:r>
          </a:p>
        </p:txBody>
      </p:sp>
      <p:sp>
        <p:nvSpPr>
          <p:cNvPr id="6" name="TextBox 5"/>
          <p:cNvSpPr txBox="1"/>
          <p:nvPr/>
        </p:nvSpPr>
        <p:spPr>
          <a:xfrm>
            <a:off x="1091966" y="5535038"/>
            <a:ext cx="2956259" cy="769441"/>
          </a:xfrm>
          <a:prstGeom prst="rect">
            <a:avLst/>
          </a:prstGeom>
          <a:noFill/>
        </p:spPr>
        <p:txBody>
          <a:bodyPr wrap="none" rtlCol="0">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Summary</a:t>
            </a:r>
          </a:p>
        </p:txBody>
      </p:sp>
      <p:sp>
        <p:nvSpPr>
          <p:cNvPr id="2" name="Rectangle 1"/>
          <p:cNvSpPr/>
          <p:nvPr/>
        </p:nvSpPr>
        <p:spPr>
          <a:xfrm>
            <a:off x="899461" y="1863712"/>
            <a:ext cx="7271283" cy="769441"/>
          </a:xfrm>
          <a:prstGeom prst="rect">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7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240094" y="120216"/>
            <a:ext cx="11899668" cy="923330"/>
          </a:xfrm>
          <a:prstGeom prst="rect">
            <a:avLst/>
          </a:prstGeom>
          <a:noFill/>
        </p:spPr>
        <p:txBody>
          <a:bodyPr wrap="non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Intuitive Principal Component Analysis</a:t>
            </a:r>
          </a:p>
        </p:txBody>
      </p:sp>
      <p:sp>
        <p:nvSpPr>
          <p:cNvPr id="155" name="TextBox 154"/>
          <p:cNvSpPr txBox="1"/>
          <p:nvPr/>
        </p:nvSpPr>
        <p:spPr>
          <a:xfrm>
            <a:off x="163407" y="2178267"/>
            <a:ext cx="11976355" cy="954107"/>
          </a:xfrm>
          <a:prstGeom prst="rect">
            <a:avLst/>
          </a:prstGeom>
          <a:noFill/>
        </p:spPr>
        <p:txBody>
          <a:bodyPr wrap="non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Goal: </a:t>
            </a:r>
            <a:r>
              <a:rPr lang="en-US" sz="2800" dirty="0">
                <a:latin typeface="Times New Roman" panose="02020603050405020304" pitchFamily="18" charset="0"/>
                <a:cs typeface="Times New Roman" panose="02020603050405020304" pitchFamily="18" charset="0"/>
              </a:rPr>
              <a:t>PCA reduces dimensionality of </a:t>
            </a:r>
            <a:r>
              <a:rPr lang="en-US" sz="2800" b="1"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by finding  coordinate system that </a:t>
            </a:r>
          </a:p>
          <a:p>
            <a:r>
              <a:rPr lang="en-US" sz="2800" dirty="0">
                <a:latin typeface="Times New Roman" panose="02020603050405020304" pitchFamily="18" charset="0"/>
                <a:cs typeface="Times New Roman" panose="02020603050405020304" pitchFamily="18" charset="0"/>
              </a:rPr>
              <a:t>           maximizes of variance of </a:t>
            </a:r>
            <a:r>
              <a:rPr lang="en-US" sz="2800" b="1"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 Side benefit is it can separate noise &amp; signal.</a:t>
            </a:r>
          </a:p>
        </p:txBody>
      </p:sp>
      <p:sp>
        <p:nvSpPr>
          <p:cNvPr id="4" name="TextBox 3"/>
          <p:cNvSpPr txBox="1"/>
          <p:nvPr/>
        </p:nvSpPr>
        <p:spPr>
          <a:xfrm>
            <a:off x="666330" y="3291705"/>
            <a:ext cx="11379782" cy="830997"/>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Step 1: </a:t>
            </a:r>
            <a:r>
              <a:rPr lang="en-US" sz="2400" dirty="0">
                <a:latin typeface="Times New Roman" panose="02020603050405020304" pitchFamily="18" charset="0"/>
                <a:cs typeface="Times New Roman" panose="02020603050405020304" pitchFamily="18" charset="0"/>
              </a:rPr>
              <a:t>Find rotated coordinate system that maximizes variance of </a:t>
            </a:r>
            <a:r>
              <a:rPr lang="en-US" sz="2400" b="1" dirty="0">
                <a:latin typeface="Times New Roman" panose="02020603050405020304" pitchFamily="18" charset="0"/>
                <a:cs typeface="Times New Roman" panose="02020603050405020304" pitchFamily="18" charset="0"/>
              </a:rPr>
              <a:t>x</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along a coordinate</a:t>
            </a:r>
          </a:p>
          <a:p>
            <a:r>
              <a:rPr lang="en-US" sz="2400" dirty="0">
                <a:latin typeface="Times New Roman" panose="02020603050405020304" pitchFamily="18" charset="0"/>
                <a:cs typeface="Times New Roman" panose="02020603050405020304" pitchFamily="18" charset="0"/>
              </a:rPr>
              <a:t>            (or, equivalently, minimizes variance along orthogonal coordinate)</a:t>
            </a:r>
          </a:p>
        </p:txBody>
      </p:sp>
      <p:grpSp>
        <p:nvGrpSpPr>
          <p:cNvPr id="113" name="Group 112"/>
          <p:cNvGrpSpPr/>
          <p:nvPr/>
        </p:nvGrpSpPr>
        <p:grpSpPr>
          <a:xfrm>
            <a:off x="481063" y="4427298"/>
            <a:ext cx="2262137" cy="1999704"/>
            <a:chOff x="481063" y="4427298"/>
            <a:chExt cx="2262137" cy="1999704"/>
          </a:xfrm>
        </p:grpSpPr>
        <p:sp>
          <p:nvSpPr>
            <p:cNvPr id="10" name="TextBox 9"/>
            <p:cNvSpPr txBox="1"/>
            <p:nvPr/>
          </p:nvSpPr>
          <p:spPr>
            <a:xfrm>
              <a:off x="1639553" y="5842227"/>
              <a:ext cx="502061" cy="584775"/>
            </a:xfrm>
            <a:prstGeom prst="rect">
              <a:avLst/>
            </a:prstGeom>
            <a:noFill/>
          </p:spPr>
          <p:txBody>
            <a:bodyPr wrap="none" rtlCol="0">
              <a:spAutoFit/>
            </a:bodyPr>
            <a:lstStyle/>
            <a:p>
              <a:r>
                <a:rPr lang="en-US" sz="3200" dirty="0"/>
                <a:t>x</a:t>
              </a:r>
              <a:r>
                <a:rPr lang="en-US" sz="3200" baseline="-25000" dirty="0"/>
                <a:t>1</a:t>
              </a:r>
              <a:endParaRPr lang="en-US" sz="3200" dirty="0"/>
            </a:p>
          </p:txBody>
        </p:sp>
        <p:grpSp>
          <p:nvGrpSpPr>
            <p:cNvPr id="2" name="Group 1"/>
            <p:cNvGrpSpPr/>
            <p:nvPr/>
          </p:nvGrpSpPr>
          <p:grpSpPr>
            <a:xfrm>
              <a:off x="481063" y="4427298"/>
              <a:ext cx="2262137" cy="1707317"/>
              <a:chOff x="481063" y="4427298"/>
              <a:chExt cx="2262137" cy="1707317"/>
            </a:xfrm>
          </p:grpSpPr>
          <p:cxnSp>
            <p:nvCxnSpPr>
              <p:cNvPr id="6" name="Straight Connector 5"/>
              <p:cNvCxnSpPr/>
              <p:nvPr/>
            </p:nvCxnSpPr>
            <p:spPr>
              <a:xfrm>
                <a:off x="1013255" y="4701231"/>
                <a:ext cx="24713" cy="143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0221" y="5891405"/>
                <a:ext cx="1922979" cy="21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1063" y="4427298"/>
                <a:ext cx="502061" cy="584775"/>
              </a:xfrm>
              <a:prstGeom prst="rect">
                <a:avLst/>
              </a:prstGeom>
              <a:noFill/>
            </p:spPr>
            <p:txBody>
              <a:bodyPr wrap="none" rtlCol="0">
                <a:spAutoFit/>
              </a:bodyPr>
              <a:lstStyle/>
              <a:p>
                <a:r>
                  <a:rPr lang="en-US" sz="3200" dirty="0"/>
                  <a:t>x</a:t>
                </a:r>
                <a:r>
                  <a:rPr lang="en-US" sz="3200" baseline="-25000" dirty="0"/>
                  <a:t>2</a:t>
                </a:r>
                <a:endParaRPr lang="en-US" sz="3200" dirty="0"/>
              </a:p>
            </p:txBody>
          </p:sp>
          <p:sp>
            <p:nvSpPr>
              <p:cNvPr id="11" name="Oval 10"/>
              <p:cNvSpPr/>
              <p:nvPr/>
            </p:nvSpPr>
            <p:spPr>
              <a:xfrm>
                <a:off x="2141614" y="534914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96302" y="5056701"/>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46414" y="488782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98814" y="454595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32224" y="477250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65634" y="5196762"/>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99044" y="562102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00868" y="550157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6124" y="520913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11380" y="5435682"/>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16636" y="566223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89433" y="5007280"/>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44121" y="4714833"/>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13453" y="4854894"/>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48687" y="5159708"/>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53943" y="4867266"/>
                <a:ext cx="45719" cy="687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p:cNvSpPr txBox="1"/>
          <p:nvPr/>
        </p:nvSpPr>
        <p:spPr>
          <a:xfrm>
            <a:off x="2944418" y="5444481"/>
            <a:ext cx="709200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Project features onto 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variance = 1/</a:t>
            </a:r>
            <a:r>
              <a:rPr lang="en-US" dirty="0" err="1">
                <a:latin typeface="Times New Roman" panose="02020603050405020304" pitchFamily="18" charset="0"/>
                <a:cs typeface="Times New Roman" panose="02020603050405020304" pitchFamily="18" charset="0"/>
                <a:sym typeface="Wingdings" panose="05000000000000000000" pitchFamily="2" charset="2"/>
              </a:rPr>
              <a:t>N</a:t>
            </a:r>
            <a:r>
              <a:rPr lang="en-US" dirty="0" err="1">
                <a:latin typeface="Symbol" panose="05050102010706020507" pitchFamily="18" charset="2"/>
                <a:cs typeface="Times New Roman" panose="02020603050405020304" pitchFamily="18" charset="0"/>
                <a:sym typeface="Wingdings" panose="05000000000000000000" pitchFamily="2" charset="2"/>
              </a:rPr>
              <a:t>S</a:t>
            </a:r>
            <a:r>
              <a:rPr lang="en-US" dirty="0" err="1">
                <a:latin typeface="Times New Roman" panose="02020603050405020304" pitchFamily="18" charset="0"/>
                <a:cs typeface="Times New Roman" panose="02020603050405020304" pitchFamily="18" charset="0"/>
                <a:sym typeface="Wingdings" panose="05000000000000000000" pitchFamily="2" charset="2"/>
              </a:rPr>
              <a:t>i</a:t>
            </a:r>
            <a:r>
              <a:rPr lang="en-US" dirty="0">
                <a:latin typeface="Times New Roman" panose="02020603050405020304" pitchFamily="18" charset="0"/>
                <a:cs typeface="Times New Roman" panose="02020603050405020304" pitchFamily="18" charset="0"/>
                <a:sym typeface="Wingdings" panose="05000000000000000000" pitchFamily="2" charset="2"/>
              </a:rPr>
              <a:t> (x</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1</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err="1">
                <a:latin typeface="Times New Roman" panose="02020603050405020304" pitchFamily="18" charset="0"/>
                <a:cs typeface="Times New Roman" panose="02020603050405020304" pitchFamily="18" charset="0"/>
                <a:sym typeface="Wingdings" panose="05000000000000000000" pitchFamily="2" charset="2"/>
              </a:rPr>
              <a:t>i</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-x</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1</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 </a:t>
            </a:r>
            <a:r>
              <a:rPr lang="en-US" dirty="0">
                <a:latin typeface="Times New Roman" panose="02020603050405020304" pitchFamily="18" charset="0"/>
                <a:cs typeface="Times New Roman" panose="02020603050405020304" pitchFamily="18" charset="0"/>
                <a:sym typeface="Wingdings" panose="05000000000000000000" pitchFamily="2" charset="2"/>
              </a:rPr>
              <a:t>&lt; </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a:t>
            </a:r>
            <a:r>
              <a:rPr lang="en-US" dirty="0" err="1">
                <a:solidFill>
                  <a:srgbClr val="FF0000"/>
                </a:solidFill>
                <a:latin typeface="Symbol" panose="05050102010706020507" pitchFamily="18" charset="2"/>
                <a:cs typeface="Times New Roman" panose="02020603050405020304" pitchFamily="18" charset="0"/>
                <a:sym typeface="Wingdings" panose="05000000000000000000" pitchFamily="2" charset="2"/>
              </a:rPr>
              <a:t>S</a:t>
            </a:r>
            <a:r>
              <a:rPr lang="en-US" baseline="-25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4993469" y="5842227"/>
            <a:ext cx="500970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variance = 1/</a:t>
            </a:r>
            <a:r>
              <a:rPr lang="en-US" dirty="0" err="1">
                <a:latin typeface="Times New Roman" panose="02020603050405020304" pitchFamily="18" charset="0"/>
                <a:cs typeface="Times New Roman" panose="02020603050405020304" pitchFamily="18" charset="0"/>
                <a:sym typeface="Wingdings" panose="05000000000000000000" pitchFamily="2" charset="2"/>
              </a:rPr>
              <a:t>N</a:t>
            </a:r>
            <a:r>
              <a:rPr lang="en-US" dirty="0" err="1">
                <a:latin typeface="Symbol" panose="05050102010706020507" pitchFamily="18" charset="2"/>
                <a:cs typeface="Times New Roman" panose="02020603050405020304" pitchFamily="18" charset="0"/>
                <a:sym typeface="Wingdings" panose="05000000000000000000" pitchFamily="2" charset="2"/>
              </a:rPr>
              <a:t>S</a:t>
            </a:r>
            <a:r>
              <a:rPr lang="en-US" dirty="0" err="1">
                <a:latin typeface="Times New Roman" panose="02020603050405020304" pitchFamily="18" charset="0"/>
                <a:cs typeface="Times New Roman" panose="02020603050405020304" pitchFamily="18" charset="0"/>
                <a:sym typeface="Wingdings" panose="05000000000000000000" pitchFamily="2" charset="2"/>
              </a:rPr>
              <a:t>i</a:t>
            </a:r>
            <a:r>
              <a:rPr lang="en-US" dirty="0">
                <a:latin typeface="Times New Roman" panose="02020603050405020304" pitchFamily="18" charset="0"/>
                <a:cs typeface="Times New Roman" panose="02020603050405020304" pitchFamily="18" charset="0"/>
                <a:sym typeface="Wingdings" panose="05000000000000000000" pitchFamily="2" charset="2"/>
              </a:rPr>
              <a:t> (x</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err="1">
                <a:latin typeface="Times New Roman" panose="02020603050405020304" pitchFamily="18" charset="0"/>
                <a:cs typeface="Times New Roman" panose="02020603050405020304" pitchFamily="18" charset="0"/>
                <a:sym typeface="Wingdings" panose="05000000000000000000" pitchFamily="2" charset="2"/>
              </a:rPr>
              <a:t>i</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-x</a:t>
            </a:r>
            <a:r>
              <a:rPr lang="en-US"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 </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&lt; 1/</a:t>
            </a:r>
            <a:r>
              <a:rPr lang="en-US"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a:t>
            </a:r>
            <a:r>
              <a:rPr lang="en-US" dirty="0" err="1">
                <a:solidFill>
                  <a:srgbClr val="FF0000"/>
                </a:solidFill>
                <a:latin typeface="Symbol" panose="05050102010706020507" pitchFamily="18" charset="2"/>
                <a:cs typeface="Times New Roman" panose="02020603050405020304" pitchFamily="18" charset="0"/>
                <a:sym typeface="Wingdings" panose="05000000000000000000" pitchFamily="2" charset="2"/>
              </a:rPr>
              <a:t>S</a:t>
            </a:r>
            <a:r>
              <a:rPr lang="en-US" baseline="-25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a:t>
            </a:r>
            <a:r>
              <a:rPr lang="en-US" baseline="30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a:t>
            </a:r>
            <a:r>
              <a:rPr lang="en-US" baseline="-25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2</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315985" y="6215422"/>
            <a:ext cx="4286943" cy="923330"/>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x</a:t>
            </a:r>
            <a:r>
              <a:rPr lang="en-US" dirty="0"/>
              <a:t> =</a:t>
            </a:r>
            <a:r>
              <a:rPr lang="en-US" dirty="0">
                <a:latin typeface="Symbol" panose="05050102010706020507" pitchFamily="18" charset="2"/>
              </a:rPr>
              <a:t> </a:t>
            </a:r>
            <a:r>
              <a:rPr lang="en-US" dirty="0">
                <a:solidFill>
                  <a:srgbClr val="FF0000"/>
                </a:solidFill>
                <a:latin typeface="Symbol" panose="05050102010706020507" pitchFamily="18" charset="2"/>
              </a:rPr>
              <a:t>S</a:t>
            </a:r>
            <a:r>
              <a:rPr lang="en-US" baseline="-25000" dirty="0">
                <a:solidFill>
                  <a:srgbClr val="FF0000"/>
                </a:solidFill>
              </a:rPr>
              <a:t>i=1,2</a:t>
            </a:r>
            <a:r>
              <a:rPr lang="en-US" dirty="0">
                <a:solidFill>
                  <a:srgbClr val="FF0000"/>
                </a:solidFill>
              </a:rPr>
              <a:t> </a:t>
            </a:r>
            <a:r>
              <a:rPr lang="en-US" dirty="0" err="1">
                <a:solidFill>
                  <a:srgbClr val="FF0000"/>
                </a:solidFill>
                <a:latin typeface="Times New Roman" panose="02020603050405020304" pitchFamily="18" charset="0"/>
                <a:cs typeface="Times New Roman" panose="02020603050405020304" pitchFamily="18" charset="0"/>
              </a:rPr>
              <a:t>a</a:t>
            </a:r>
            <a:r>
              <a:rPr lang="en-US" baseline="-25000" dirty="0" err="1">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y</a:t>
            </a:r>
            <a:r>
              <a:rPr lang="en-US" baseline="-25000" dirty="0" err="1">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a:t>
            </a:r>
            <a:r>
              <a:rPr lang="en-US"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y</a:t>
            </a:r>
            <a:r>
              <a:rPr lang="en-US" baseline="-25000"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a:t>dimension reduction</a:t>
            </a:r>
          </a:p>
          <a:p>
            <a:r>
              <a:rPr lang="en-US" b="1" dirty="0">
                <a:latin typeface="Times New Roman" panose="02020603050405020304" pitchFamily="18" charset="0"/>
                <a:cs typeface="Times New Roman" panose="02020603050405020304" pitchFamily="18" charset="0"/>
              </a:rPr>
              <a:t>x</a:t>
            </a:r>
            <a:r>
              <a:rPr lang="en-US" dirty="0"/>
              <a:t> =</a:t>
            </a:r>
            <a:r>
              <a:rPr lang="en-US" dirty="0">
                <a:latin typeface="Symbol" panose="05050102010706020507" pitchFamily="18" charset="2"/>
              </a:rPr>
              <a:t> S</a:t>
            </a:r>
            <a:r>
              <a:rPr lang="en-US" baseline="-25000" dirty="0"/>
              <a:t>i=1,2</a:t>
            </a:r>
            <a:r>
              <a:rPr lang="en-US" dirty="0"/>
              <a:t> </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x</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a:t>full dimension</a:t>
            </a:r>
          </a:p>
          <a:p>
            <a:endParaRPr lang="en-US" dirty="0"/>
          </a:p>
        </p:txBody>
      </p:sp>
      <p:sp>
        <p:nvSpPr>
          <p:cNvPr id="47" name="TextBox 46"/>
          <p:cNvSpPr txBox="1"/>
          <p:nvPr/>
        </p:nvSpPr>
        <p:spPr>
          <a:xfrm>
            <a:off x="-582" y="1359193"/>
            <a:ext cx="11463330"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Problem: </a:t>
            </a:r>
            <a:r>
              <a:rPr lang="en-US" sz="2800" dirty="0">
                <a:latin typeface="Times New Roman" panose="02020603050405020304" pitchFamily="18" charset="0"/>
                <a:cs typeface="Times New Roman" panose="02020603050405020304" pitchFamily="18" charset="0"/>
              </a:rPr>
              <a:t>Dimension of feature Dx1 vectors </a:t>
            </a:r>
            <a:r>
              <a:rPr lang="en-US" sz="2800" b="1"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is too big </a:t>
            </a:r>
            <a:r>
              <a:rPr lang="en-US" sz="2800" dirty="0">
                <a:latin typeface="Times New Roman" panose="02020603050405020304" pitchFamily="18" charset="0"/>
                <a:cs typeface="Times New Roman" panose="02020603050405020304" pitchFamily="18" charset="0"/>
                <a:sym typeface="Wingdings" panose="05000000000000000000" pitchFamily="2" charset="2"/>
              </a:rPr>
              <a:t> high comp. cost.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                 Noise in data.</a:t>
            </a:r>
            <a:endParaRPr lang="en-US" sz="2800" dirty="0">
              <a:latin typeface="Times New Roman" panose="02020603050405020304" pitchFamily="18" charset="0"/>
              <a:cs typeface="Times New Roman" panose="02020603050405020304" pitchFamily="18" charset="0"/>
            </a:endParaRPr>
          </a:p>
        </p:txBody>
      </p:sp>
      <p:grpSp>
        <p:nvGrpSpPr>
          <p:cNvPr id="115" name="Group 114"/>
          <p:cNvGrpSpPr/>
          <p:nvPr/>
        </p:nvGrpSpPr>
        <p:grpSpPr>
          <a:xfrm>
            <a:off x="1393345" y="4644925"/>
            <a:ext cx="1378246" cy="1085189"/>
            <a:chOff x="1938116" y="-1577066"/>
            <a:chExt cx="1975095" cy="1484632"/>
          </a:xfrm>
        </p:grpSpPr>
        <p:cxnSp>
          <p:nvCxnSpPr>
            <p:cNvPr id="65" name="Straight Arrow Connector 64"/>
            <p:cNvCxnSpPr/>
            <p:nvPr/>
          </p:nvCxnSpPr>
          <p:spPr>
            <a:xfrm flipV="1">
              <a:off x="1938116" y="-1577066"/>
              <a:ext cx="1975095" cy="14846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573434" y="-1198056"/>
              <a:ext cx="644626" cy="67747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50285" y="4588296"/>
            <a:ext cx="3384723" cy="2175964"/>
            <a:chOff x="250285" y="4588296"/>
            <a:chExt cx="3384723" cy="2175964"/>
          </a:xfrm>
        </p:grpSpPr>
        <p:grpSp>
          <p:nvGrpSpPr>
            <p:cNvPr id="51" name="Group 50"/>
            <p:cNvGrpSpPr/>
            <p:nvPr/>
          </p:nvGrpSpPr>
          <p:grpSpPr>
            <a:xfrm>
              <a:off x="1439496" y="5047564"/>
              <a:ext cx="1355121" cy="897670"/>
              <a:chOff x="1401276" y="5196971"/>
              <a:chExt cx="1355121" cy="897670"/>
            </a:xfrm>
          </p:grpSpPr>
          <p:grpSp>
            <p:nvGrpSpPr>
              <p:cNvPr id="17" name="Group 16"/>
              <p:cNvGrpSpPr/>
              <p:nvPr/>
            </p:nvGrpSpPr>
            <p:grpSpPr>
              <a:xfrm>
                <a:off x="1401276" y="5196971"/>
                <a:ext cx="1347435" cy="788966"/>
                <a:chOff x="1401276" y="5196971"/>
                <a:chExt cx="1347435" cy="788966"/>
              </a:xfrm>
            </p:grpSpPr>
            <p:cxnSp>
              <p:nvCxnSpPr>
                <p:cNvPr id="14" name="Straight Connector 13"/>
                <p:cNvCxnSpPr/>
                <p:nvPr/>
              </p:nvCxnSpPr>
              <p:spPr>
                <a:xfrm>
                  <a:off x="2696129" y="5196971"/>
                  <a:ext cx="52582" cy="73002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0"/>
                </p:cNvCxnSpPr>
                <p:nvPr/>
              </p:nvCxnSpPr>
              <p:spPr>
                <a:xfrm>
                  <a:off x="1401276" y="5811637"/>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flipV="1">
                <a:off x="1427848" y="5985937"/>
                <a:ext cx="1328549" cy="10870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2073813">
              <a:off x="250285" y="4588296"/>
              <a:ext cx="3384723" cy="2175964"/>
              <a:chOff x="-7153" y="3221106"/>
              <a:chExt cx="3384723" cy="2175964"/>
            </a:xfrm>
          </p:grpSpPr>
          <p:cxnSp>
            <p:nvCxnSpPr>
              <p:cNvPr id="69" name="Straight Connector 68"/>
              <p:cNvCxnSpPr/>
              <p:nvPr/>
            </p:nvCxnSpPr>
            <p:spPr>
              <a:xfrm flipH="1">
                <a:off x="764559" y="3592860"/>
                <a:ext cx="2034301" cy="16275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9526187">
                <a:off x="782554" y="4135730"/>
                <a:ext cx="163898" cy="12613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9420007">
                <a:off x="2867494" y="3221106"/>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p:txBody>
          </p:sp>
          <p:sp>
            <p:nvSpPr>
              <p:cNvPr id="72" name="TextBox 71"/>
              <p:cNvSpPr txBox="1"/>
              <p:nvPr/>
            </p:nvSpPr>
            <p:spPr>
              <a:xfrm rot="19420007">
                <a:off x="-7153" y="4348227"/>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grpSp>
      </p:grpSp>
      <p:grpSp>
        <p:nvGrpSpPr>
          <p:cNvPr id="21" name="Group 20"/>
          <p:cNvGrpSpPr/>
          <p:nvPr/>
        </p:nvGrpSpPr>
        <p:grpSpPr>
          <a:xfrm>
            <a:off x="3425043" y="4359464"/>
            <a:ext cx="1395548" cy="1089874"/>
            <a:chOff x="3425042" y="4669174"/>
            <a:chExt cx="891740" cy="780167"/>
          </a:xfrm>
        </p:grpSpPr>
        <p:grpSp>
          <p:nvGrpSpPr>
            <p:cNvPr id="16" name="Group 15"/>
            <p:cNvGrpSpPr/>
            <p:nvPr/>
          </p:nvGrpSpPr>
          <p:grpSpPr>
            <a:xfrm>
              <a:off x="3425042" y="4714833"/>
              <a:ext cx="891740" cy="734508"/>
              <a:chOff x="3425042" y="4714833"/>
              <a:chExt cx="891740" cy="734508"/>
            </a:xfrm>
          </p:grpSpPr>
          <p:sp>
            <p:nvSpPr>
              <p:cNvPr id="8" name="Rectangle 7"/>
              <p:cNvSpPr/>
              <p:nvPr/>
            </p:nvSpPr>
            <p:spPr>
              <a:xfrm>
                <a:off x="3442970" y="4714833"/>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732873" y="4719693"/>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22776" y="4716869"/>
                <a:ext cx="294006" cy="72964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442970" y="4922213"/>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34006" y="5105349"/>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25042" y="5288485"/>
                <a:ext cx="8738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489652" y="4669174"/>
              <a:ext cx="826816" cy="264380"/>
            </a:xfrm>
            <a:prstGeom prst="rect">
              <a:avLst/>
            </a:prstGeom>
            <a:noFill/>
          </p:spPr>
          <p:txBody>
            <a:bodyPr wrap="none" rtlCol="0">
              <a:spAutoFit/>
            </a:bodyPr>
            <a:lstStyle/>
            <a:p>
              <a:r>
                <a:rPr lang="en-US" dirty="0">
                  <a:latin typeface="Symbol" panose="05050102010706020507" pitchFamily="18" charset="2"/>
                </a:rPr>
                <a:t>F    s</a:t>
              </a:r>
              <a:r>
                <a:rPr lang="en-US" baseline="-25000" dirty="0">
                  <a:latin typeface="Times New Roman" panose="02020603050405020304" pitchFamily="18" charset="0"/>
                  <a:cs typeface="Times New Roman" panose="02020603050405020304" pitchFamily="18" charset="0"/>
                </a:rPr>
                <a:t>y</a:t>
              </a:r>
              <a:r>
                <a:rPr lang="en-US" baseline="-25000" dirty="0">
                  <a:latin typeface="Symbol" panose="05050102010706020507" pitchFamily="18" charset="2"/>
                </a:rPr>
                <a:t>1</a:t>
              </a:r>
              <a:r>
                <a:rPr lang="en-US" dirty="0">
                  <a:latin typeface="Symbol" panose="05050102010706020507" pitchFamily="18" charset="2"/>
                </a:rPr>
                <a:t>  s</a:t>
              </a:r>
              <a:r>
                <a:rPr lang="en-US" baseline="-25000" dirty="0">
                  <a:latin typeface="Times New Roman" panose="02020603050405020304" pitchFamily="18" charset="0"/>
                  <a:cs typeface="Times New Roman" panose="02020603050405020304" pitchFamily="18" charset="0"/>
                </a:rPr>
                <a:t>y</a:t>
              </a:r>
              <a:r>
                <a:rPr lang="en-US" baseline="-25000" dirty="0">
                  <a:latin typeface="Symbol" panose="05050102010706020507" pitchFamily="18" charset="2"/>
                </a:rPr>
                <a:t>2</a:t>
              </a:r>
              <a:endParaRPr lang="en-US" dirty="0">
                <a:latin typeface="Symbol" panose="05050102010706020507" pitchFamily="18" charset="2"/>
              </a:endParaRPr>
            </a:p>
          </p:txBody>
        </p:sp>
      </p:grpSp>
      <p:sp>
        <p:nvSpPr>
          <p:cNvPr id="19" name="TextBox 18"/>
          <p:cNvSpPr txBox="1"/>
          <p:nvPr/>
        </p:nvSpPr>
        <p:spPr>
          <a:xfrm>
            <a:off x="3557015" y="4665970"/>
            <a:ext cx="1348446" cy="369332"/>
          </a:xfrm>
          <a:prstGeom prst="rect">
            <a:avLst/>
          </a:prstGeom>
          <a:noFill/>
        </p:spPr>
        <p:txBody>
          <a:bodyPr wrap="none" rtlCol="0">
            <a:spAutoFit/>
          </a:bodyPr>
          <a:lstStyle/>
          <a:p>
            <a:r>
              <a:rPr lang="en-US" dirty="0">
                <a:solidFill>
                  <a:srgbClr val="FF0000"/>
                </a:solidFill>
              </a:rPr>
              <a:t>7</a:t>
            </a:r>
            <a:r>
              <a:rPr lang="en-US" baseline="30000" dirty="0">
                <a:solidFill>
                  <a:srgbClr val="FF0000"/>
                </a:solidFill>
              </a:rPr>
              <a:t>o</a:t>
            </a:r>
            <a:r>
              <a:rPr lang="en-US" dirty="0">
                <a:solidFill>
                  <a:srgbClr val="FF0000"/>
                </a:solidFill>
              </a:rPr>
              <a:t>  0.1   0.09</a:t>
            </a:r>
          </a:p>
        </p:txBody>
      </p:sp>
      <p:sp>
        <p:nvSpPr>
          <p:cNvPr id="78" name="TextBox 77"/>
          <p:cNvSpPr txBox="1"/>
          <p:nvPr/>
        </p:nvSpPr>
        <p:spPr>
          <a:xfrm>
            <a:off x="3462677" y="4934482"/>
            <a:ext cx="1465466" cy="369332"/>
          </a:xfrm>
          <a:prstGeom prst="rect">
            <a:avLst/>
          </a:prstGeom>
          <a:noFill/>
        </p:spPr>
        <p:txBody>
          <a:bodyPr wrap="none" rtlCol="0">
            <a:spAutoFit/>
          </a:bodyPr>
          <a:lstStyle/>
          <a:p>
            <a:r>
              <a:rPr lang="en-US" dirty="0">
                <a:solidFill>
                  <a:srgbClr val="7030A0"/>
                </a:solidFill>
              </a:rPr>
              <a:t>20</a:t>
            </a:r>
            <a:r>
              <a:rPr lang="en-US" baseline="30000" dirty="0">
                <a:solidFill>
                  <a:srgbClr val="7030A0"/>
                </a:solidFill>
              </a:rPr>
              <a:t>o</a:t>
            </a:r>
            <a:r>
              <a:rPr lang="en-US" dirty="0">
                <a:solidFill>
                  <a:srgbClr val="7030A0"/>
                </a:solidFill>
              </a:rPr>
              <a:t>  0.7   0.07</a:t>
            </a:r>
          </a:p>
        </p:txBody>
      </p:sp>
      <p:sp>
        <p:nvSpPr>
          <p:cNvPr id="79" name="TextBox 78"/>
          <p:cNvSpPr txBox="1"/>
          <p:nvPr/>
        </p:nvSpPr>
        <p:spPr>
          <a:xfrm>
            <a:off x="3469937" y="5159452"/>
            <a:ext cx="1465466" cy="369332"/>
          </a:xfrm>
          <a:prstGeom prst="rect">
            <a:avLst/>
          </a:prstGeom>
          <a:noFill/>
        </p:spPr>
        <p:txBody>
          <a:bodyPr wrap="none" rtlCol="0">
            <a:spAutoFit/>
          </a:bodyPr>
          <a:lstStyle/>
          <a:p>
            <a:r>
              <a:rPr lang="en-US" dirty="0"/>
              <a:t>45</a:t>
            </a:r>
            <a:r>
              <a:rPr lang="en-US" baseline="30000" dirty="0"/>
              <a:t>o</a:t>
            </a:r>
            <a:r>
              <a:rPr lang="en-US" dirty="0"/>
              <a:t>  2.2   0.01</a:t>
            </a:r>
          </a:p>
        </p:txBody>
      </p:sp>
      <p:grpSp>
        <p:nvGrpSpPr>
          <p:cNvPr id="82" name="Group 81"/>
          <p:cNvGrpSpPr/>
          <p:nvPr/>
        </p:nvGrpSpPr>
        <p:grpSpPr>
          <a:xfrm rot="20449336">
            <a:off x="27009" y="4631755"/>
            <a:ext cx="3377252" cy="1821726"/>
            <a:chOff x="211322" y="4782347"/>
            <a:chExt cx="3129996" cy="1821726"/>
          </a:xfrm>
        </p:grpSpPr>
        <p:grpSp>
          <p:nvGrpSpPr>
            <p:cNvPr id="83" name="Group 82"/>
            <p:cNvGrpSpPr/>
            <p:nvPr/>
          </p:nvGrpSpPr>
          <p:grpSpPr>
            <a:xfrm>
              <a:off x="1439496" y="5163409"/>
              <a:ext cx="1570599" cy="1041015"/>
              <a:chOff x="1401276" y="5312816"/>
              <a:chExt cx="1570599" cy="1041015"/>
            </a:xfrm>
          </p:grpSpPr>
          <p:grpSp>
            <p:nvGrpSpPr>
              <p:cNvPr id="89" name="Group 88"/>
              <p:cNvGrpSpPr/>
              <p:nvPr/>
            </p:nvGrpSpPr>
            <p:grpSpPr>
              <a:xfrm>
                <a:off x="1401276" y="5312816"/>
                <a:ext cx="1570599" cy="673121"/>
                <a:chOff x="1401276" y="5312816"/>
                <a:chExt cx="1570599" cy="673121"/>
              </a:xfrm>
            </p:grpSpPr>
            <p:cxnSp>
              <p:nvCxnSpPr>
                <p:cNvPr id="91" name="Straight Connector 90"/>
                <p:cNvCxnSpPr/>
                <p:nvPr/>
              </p:nvCxnSpPr>
              <p:spPr>
                <a:xfrm rot="1150664">
                  <a:off x="2758401" y="5312816"/>
                  <a:ext cx="213474" cy="5342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01276" y="5811637"/>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p:cNvCxnSpPr/>
              <p:nvPr/>
            </p:nvCxnSpPr>
            <p:spPr>
              <a:xfrm rot="1150664" flipV="1">
                <a:off x="1480349" y="5759320"/>
                <a:ext cx="1369409" cy="59451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2073813">
              <a:off x="211322" y="4782347"/>
              <a:ext cx="3129996" cy="1821726"/>
              <a:chOff x="-7153" y="3506528"/>
              <a:chExt cx="3129996" cy="1821726"/>
            </a:xfrm>
          </p:grpSpPr>
          <p:cxnSp>
            <p:nvCxnSpPr>
              <p:cNvPr id="85" name="Straight Connector 84"/>
              <p:cNvCxnSpPr/>
              <p:nvPr/>
            </p:nvCxnSpPr>
            <p:spPr>
              <a:xfrm flipH="1">
                <a:off x="764559" y="3592860"/>
                <a:ext cx="2034301" cy="16275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20676851">
                <a:off x="679217" y="4197700"/>
                <a:ext cx="480168" cy="1130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9420007">
                <a:off x="2612767" y="3506528"/>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p:txBody>
          </p:sp>
          <p:sp>
            <p:nvSpPr>
              <p:cNvPr id="88" name="TextBox 87"/>
              <p:cNvSpPr txBox="1"/>
              <p:nvPr/>
            </p:nvSpPr>
            <p:spPr>
              <a:xfrm rot="19420007">
                <a:off x="-7153" y="4348227"/>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grpSp>
      </p:grpSp>
      <p:grpSp>
        <p:nvGrpSpPr>
          <p:cNvPr id="99" name="Group 98"/>
          <p:cNvGrpSpPr/>
          <p:nvPr/>
        </p:nvGrpSpPr>
        <p:grpSpPr>
          <a:xfrm rot="19585372">
            <a:off x="-56295" y="4334641"/>
            <a:ext cx="3425421" cy="1966161"/>
            <a:chOff x="248353" y="4663322"/>
            <a:chExt cx="3174639" cy="1966161"/>
          </a:xfrm>
        </p:grpSpPr>
        <p:grpSp>
          <p:nvGrpSpPr>
            <p:cNvPr id="100" name="Group 99"/>
            <p:cNvGrpSpPr/>
            <p:nvPr/>
          </p:nvGrpSpPr>
          <p:grpSpPr>
            <a:xfrm>
              <a:off x="1439496" y="5377423"/>
              <a:ext cx="1600141" cy="1010386"/>
              <a:chOff x="1401276" y="5526830"/>
              <a:chExt cx="1600141" cy="1010386"/>
            </a:xfrm>
          </p:grpSpPr>
          <p:grpSp>
            <p:nvGrpSpPr>
              <p:cNvPr id="106" name="Group 105"/>
              <p:cNvGrpSpPr/>
              <p:nvPr/>
            </p:nvGrpSpPr>
            <p:grpSpPr>
              <a:xfrm>
                <a:off x="1401276" y="5768413"/>
                <a:ext cx="1600141" cy="217524"/>
                <a:chOff x="1401276" y="5768413"/>
                <a:chExt cx="1600141" cy="217524"/>
              </a:xfrm>
            </p:grpSpPr>
            <p:cxnSp>
              <p:nvCxnSpPr>
                <p:cNvPr id="108" name="Straight Connector 107"/>
                <p:cNvCxnSpPr/>
                <p:nvPr/>
              </p:nvCxnSpPr>
              <p:spPr>
                <a:xfrm rot="2014628">
                  <a:off x="2872933" y="5768413"/>
                  <a:ext cx="128484" cy="1571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01276" y="5811637"/>
                  <a:ext cx="11925" cy="174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07" name="Straight Arrow Connector 106"/>
              <p:cNvCxnSpPr/>
              <p:nvPr/>
            </p:nvCxnSpPr>
            <p:spPr>
              <a:xfrm rot="2014628" flipV="1">
                <a:off x="1516393" y="5526830"/>
                <a:ext cx="1313641" cy="10103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2073813">
              <a:off x="248353" y="4663322"/>
              <a:ext cx="3174639" cy="1966161"/>
              <a:chOff x="-7153" y="3362093"/>
              <a:chExt cx="3174639" cy="1966161"/>
            </a:xfrm>
          </p:grpSpPr>
          <p:cxnSp>
            <p:nvCxnSpPr>
              <p:cNvPr id="102" name="Straight Connector 101"/>
              <p:cNvCxnSpPr/>
              <p:nvPr/>
            </p:nvCxnSpPr>
            <p:spPr>
              <a:xfrm flipH="1">
                <a:off x="764559" y="3592860"/>
                <a:ext cx="2034301" cy="16275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20676851">
                <a:off x="679217" y="4197700"/>
                <a:ext cx="480168" cy="1130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19420007">
                <a:off x="2657410" y="3362093"/>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1</a:t>
                </a:r>
                <a:endParaRPr lang="en-US" sz="3200" dirty="0">
                  <a:solidFill>
                    <a:srgbClr val="FF0000"/>
                  </a:solidFill>
                </a:endParaRPr>
              </a:p>
            </p:txBody>
          </p:sp>
          <p:sp>
            <p:nvSpPr>
              <p:cNvPr id="105" name="TextBox 104"/>
              <p:cNvSpPr txBox="1"/>
              <p:nvPr/>
            </p:nvSpPr>
            <p:spPr>
              <a:xfrm rot="19420007">
                <a:off x="-7153" y="4348227"/>
                <a:ext cx="510076" cy="584775"/>
              </a:xfrm>
              <a:prstGeom prst="rect">
                <a:avLst/>
              </a:prstGeom>
              <a:noFill/>
            </p:spPr>
            <p:txBody>
              <a:bodyPr wrap="none" rtlCol="0">
                <a:spAutoFit/>
              </a:bodyPr>
              <a:lstStyle/>
              <a:p>
                <a:r>
                  <a:rPr lang="en-US" sz="3200" dirty="0">
                    <a:solidFill>
                      <a:srgbClr val="FF0000"/>
                    </a:solidFill>
                  </a:rPr>
                  <a:t>y</a:t>
                </a:r>
                <a:r>
                  <a:rPr lang="en-US" sz="3200" baseline="-25000" dirty="0">
                    <a:solidFill>
                      <a:srgbClr val="FF0000"/>
                    </a:solidFill>
                  </a:rPr>
                  <a:t>2</a:t>
                </a:r>
                <a:endParaRPr lang="en-US" sz="3200" dirty="0">
                  <a:solidFill>
                    <a:srgbClr val="FF0000"/>
                  </a:solidFill>
                </a:endParaRPr>
              </a:p>
            </p:txBody>
          </p:sp>
        </p:grpSp>
      </p:grpSp>
      <p:sp>
        <p:nvSpPr>
          <p:cNvPr id="112" name="Rectangle 111"/>
          <p:cNvSpPr/>
          <p:nvPr/>
        </p:nvSpPr>
        <p:spPr>
          <a:xfrm>
            <a:off x="3469657" y="4434727"/>
            <a:ext cx="1364961" cy="10366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3462677" y="5292784"/>
            <a:ext cx="6198991" cy="1280557"/>
            <a:chOff x="3490870" y="5230191"/>
            <a:chExt cx="6198991" cy="1280557"/>
          </a:xfrm>
        </p:grpSpPr>
        <p:sp>
          <p:nvSpPr>
            <p:cNvPr id="53" name="Rectangle 52"/>
            <p:cNvSpPr/>
            <p:nvPr/>
          </p:nvSpPr>
          <p:spPr>
            <a:xfrm>
              <a:off x="8254823" y="5338369"/>
              <a:ext cx="1435038" cy="497804"/>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490870" y="5230191"/>
              <a:ext cx="1353487" cy="234117"/>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843241" y="6206043"/>
              <a:ext cx="2682597" cy="304705"/>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ectangle 121"/>
          <p:cNvSpPr/>
          <p:nvPr/>
        </p:nvSpPr>
        <p:spPr>
          <a:xfrm>
            <a:off x="1037968" y="2699010"/>
            <a:ext cx="4481096" cy="413833"/>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rot="19385498">
            <a:off x="728333" y="5663445"/>
            <a:ext cx="2842445" cy="523220"/>
          </a:xfrm>
          <a:prstGeom prst="rect">
            <a:avLst/>
          </a:prstGeom>
          <a:solidFill>
            <a:srgbClr val="FFFF00"/>
          </a:solidFill>
          <a:ln>
            <a:solidFill>
              <a:srgbClr val="FF0000"/>
            </a:solidFill>
          </a:ln>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Skeletonized data!</a:t>
            </a:r>
          </a:p>
        </p:txBody>
      </p:sp>
      <p:sp>
        <p:nvSpPr>
          <p:cNvPr id="3" name="TextBox 2"/>
          <p:cNvSpPr txBox="1"/>
          <p:nvPr/>
        </p:nvSpPr>
        <p:spPr>
          <a:xfrm>
            <a:off x="5519064" y="4359318"/>
            <a:ext cx="6347315" cy="923330"/>
          </a:xfrm>
          <a:prstGeom prst="rect">
            <a:avLst/>
          </a:prstGeom>
          <a:noFill/>
        </p:spPr>
        <p:txBody>
          <a:bodyPr wrap="none" rtlCol="0">
            <a:spAutoFit/>
          </a:bodyPr>
          <a:lstStyle/>
          <a:p>
            <a:r>
              <a:rPr lang="en-US" dirty="0"/>
              <a:t>This means that the components X</a:t>
            </a:r>
            <a:r>
              <a:rPr lang="en-US" baseline="-25000" dirty="0"/>
              <a:t>1 +</a:t>
            </a:r>
            <a:r>
              <a:rPr lang="en-US" dirty="0"/>
              <a:t> and X</a:t>
            </a:r>
            <a:r>
              <a:rPr lang="en-US" baseline="-25000" dirty="0"/>
              <a:t>2</a:t>
            </a:r>
            <a:r>
              <a:rPr lang="en-US" dirty="0"/>
              <a:t> are highly correlated.</a:t>
            </a:r>
          </a:p>
          <a:p>
            <a:r>
              <a:rPr lang="en-US" dirty="0"/>
              <a:t>Knowing value of  X</a:t>
            </a:r>
            <a:r>
              <a:rPr lang="en-US" baseline="-25000" dirty="0"/>
              <a:t>1 </a:t>
            </a:r>
            <a:r>
              <a:rPr lang="en-US" dirty="0"/>
              <a:t> means you know value of  X</a:t>
            </a:r>
            <a:r>
              <a:rPr lang="en-US" baseline="-25000" dirty="0"/>
              <a:t>2</a:t>
            </a:r>
            <a:r>
              <a:rPr lang="en-US" dirty="0"/>
              <a:t>, ratio of  X</a:t>
            </a:r>
            <a:r>
              <a:rPr lang="en-US" baseline="-25000" dirty="0"/>
              <a:t>1 </a:t>
            </a:r>
            <a:r>
              <a:rPr lang="en-US" dirty="0"/>
              <a:t>/ X</a:t>
            </a:r>
            <a:r>
              <a:rPr lang="en-US" baseline="-25000" dirty="0"/>
              <a:t>2</a:t>
            </a:r>
          </a:p>
          <a:p>
            <a:r>
              <a:rPr lang="en-US" dirty="0"/>
              <a:t> is ~ constant for all samples</a:t>
            </a:r>
          </a:p>
        </p:txBody>
      </p:sp>
      <p:cxnSp>
        <p:nvCxnSpPr>
          <p:cNvPr id="7" name="Straight Connector 6"/>
          <p:cNvCxnSpPr/>
          <p:nvPr/>
        </p:nvCxnSpPr>
        <p:spPr>
          <a:xfrm>
            <a:off x="7602928" y="5570351"/>
            <a:ext cx="1142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649824" y="5973951"/>
            <a:ext cx="1142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379819" y="5975823"/>
            <a:ext cx="1142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235803" y="5585631"/>
            <a:ext cx="1142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FC0C57-3EB0-6E39-CE21-C7BFB6F20557}"/>
              </a:ext>
            </a:extLst>
          </p:cNvPr>
          <p:cNvCxnSpPr>
            <a:cxnSpLocks/>
          </p:cNvCxnSpPr>
          <p:nvPr/>
        </p:nvCxnSpPr>
        <p:spPr>
          <a:xfrm>
            <a:off x="1499044" y="5898766"/>
            <a:ext cx="1229413" cy="1453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1A1E3C-ECF9-7318-E61E-83F7C67DB16D}"/>
              </a:ext>
            </a:extLst>
          </p:cNvPr>
          <p:cNvCxnSpPr>
            <a:cxnSpLocks/>
            <a:endCxn id="29" idx="3"/>
          </p:cNvCxnSpPr>
          <p:nvPr/>
        </p:nvCxnSpPr>
        <p:spPr>
          <a:xfrm flipV="1">
            <a:off x="983124" y="4719686"/>
            <a:ext cx="0" cy="10579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7B58476-58B0-8FE0-A642-907FBA57D3D8}"/>
              </a:ext>
            </a:extLst>
          </p:cNvPr>
          <p:cNvCxnSpPr>
            <a:cxnSpLocks/>
          </p:cNvCxnSpPr>
          <p:nvPr/>
        </p:nvCxnSpPr>
        <p:spPr>
          <a:xfrm flipV="1">
            <a:off x="1347028" y="5754432"/>
            <a:ext cx="1512812" cy="13634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38ADB16-3133-42D7-35EC-D97EFDF24246}"/>
              </a:ext>
            </a:extLst>
          </p:cNvPr>
          <p:cNvCxnSpPr>
            <a:cxnSpLocks/>
          </p:cNvCxnSpPr>
          <p:nvPr/>
        </p:nvCxnSpPr>
        <p:spPr>
          <a:xfrm flipV="1">
            <a:off x="1346829" y="5271234"/>
            <a:ext cx="1562057" cy="57874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B6FE921-2FDC-32E0-BC77-7D4CBF57A7F1}"/>
              </a:ext>
            </a:extLst>
          </p:cNvPr>
          <p:cNvCxnSpPr>
            <a:cxnSpLocks/>
          </p:cNvCxnSpPr>
          <p:nvPr/>
        </p:nvCxnSpPr>
        <p:spPr>
          <a:xfrm flipV="1">
            <a:off x="1347334" y="4722352"/>
            <a:ext cx="1398447" cy="109938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5FAD515-6365-601A-945A-3F1965678579}"/>
              </a:ext>
            </a:extLst>
          </p:cNvPr>
          <p:cNvSpPr/>
          <p:nvPr/>
        </p:nvSpPr>
        <p:spPr>
          <a:xfrm>
            <a:off x="8092370" y="5305698"/>
            <a:ext cx="1900183" cy="1077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8A30939A-E217-7282-14C9-3675A55E6FCA}"/>
              </a:ext>
            </a:extLst>
          </p:cNvPr>
          <p:cNvGrpSpPr/>
          <p:nvPr/>
        </p:nvGrpSpPr>
        <p:grpSpPr>
          <a:xfrm>
            <a:off x="1511380" y="4606694"/>
            <a:ext cx="1225624" cy="1319160"/>
            <a:chOff x="1511380" y="4606694"/>
            <a:chExt cx="1225624" cy="1319160"/>
          </a:xfrm>
        </p:grpSpPr>
        <p:cxnSp>
          <p:nvCxnSpPr>
            <p:cNvPr id="18" name="Straight Connector 17">
              <a:extLst>
                <a:ext uri="{FF2B5EF4-FFF2-40B4-BE49-F238E27FC236}">
                  <a16:creationId xmlns:a16="http://schemas.microsoft.com/office/drawing/2014/main" id="{92CAACEE-DC5D-8488-A9D8-C08694D57B7B}"/>
                </a:ext>
              </a:extLst>
            </p:cNvPr>
            <p:cNvCxnSpPr>
              <a:cxnSpLocks/>
              <a:stCxn id="41" idx="5"/>
            </p:cNvCxnSpPr>
            <p:nvPr/>
          </p:nvCxnSpPr>
          <p:spPr>
            <a:xfrm>
              <a:off x="2728457" y="5065983"/>
              <a:ext cx="8547" cy="85987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C79C9C-D829-EA59-5C24-79127A18BBDD}"/>
                </a:ext>
              </a:extLst>
            </p:cNvPr>
            <p:cNvCxnSpPr>
              <a:cxnSpLocks/>
              <a:stCxn id="39" idx="2"/>
            </p:cNvCxnSpPr>
            <p:nvPr/>
          </p:nvCxnSpPr>
          <p:spPr>
            <a:xfrm>
              <a:off x="1511380" y="5470070"/>
              <a:ext cx="12862" cy="43860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7316E3-B3F8-D71A-EAFE-1AEFAD89A0D6}"/>
                </a:ext>
              </a:extLst>
            </p:cNvPr>
            <p:cNvCxnSpPr/>
            <p:nvPr/>
          </p:nvCxnSpPr>
          <p:spPr>
            <a:xfrm>
              <a:off x="1633189" y="5259205"/>
              <a:ext cx="5892" cy="6465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06BE7A-2BA1-8A70-63E5-761140F07E6D}"/>
                </a:ext>
              </a:extLst>
            </p:cNvPr>
            <p:cNvCxnSpPr/>
            <p:nvPr/>
          </p:nvCxnSpPr>
          <p:spPr>
            <a:xfrm>
              <a:off x="1878651" y="5231416"/>
              <a:ext cx="5892" cy="64656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B8964B-3226-89C4-02C5-5114D7FB23EE}"/>
                </a:ext>
              </a:extLst>
            </p:cNvPr>
            <p:cNvCxnSpPr>
              <a:cxnSpLocks/>
            </p:cNvCxnSpPr>
            <p:nvPr/>
          </p:nvCxnSpPr>
          <p:spPr>
            <a:xfrm>
              <a:off x="2104957" y="5110711"/>
              <a:ext cx="16266" cy="77312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1FE5D2-ECA1-DB4A-8483-46B17A393DCB}"/>
                </a:ext>
              </a:extLst>
            </p:cNvPr>
            <p:cNvCxnSpPr>
              <a:cxnSpLocks/>
            </p:cNvCxnSpPr>
            <p:nvPr/>
          </p:nvCxnSpPr>
          <p:spPr>
            <a:xfrm>
              <a:off x="2257044" y="4866159"/>
              <a:ext cx="8133" cy="10244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C1061E-26E8-16DF-B887-D660C65D135F}"/>
                </a:ext>
              </a:extLst>
            </p:cNvPr>
            <p:cNvCxnSpPr>
              <a:cxnSpLocks/>
            </p:cNvCxnSpPr>
            <p:nvPr/>
          </p:nvCxnSpPr>
          <p:spPr>
            <a:xfrm>
              <a:off x="2426522" y="4888835"/>
              <a:ext cx="8133" cy="102446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D83889C-632D-7CBA-8D42-857C328FC1AE}"/>
                </a:ext>
              </a:extLst>
            </p:cNvPr>
            <p:cNvCxnSpPr>
              <a:cxnSpLocks/>
            </p:cNvCxnSpPr>
            <p:nvPr/>
          </p:nvCxnSpPr>
          <p:spPr>
            <a:xfrm flipH="1">
              <a:off x="2626264" y="4606694"/>
              <a:ext cx="535" cy="125707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00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8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9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52" grpId="0"/>
      <p:bldP spid="56" grpId="0"/>
      <p:bldP spid="19" grpId="0"/>
      <p:bldP spid="78" grpId="0"/>
      <p:bldP spid="79" grpId="0"/>
      <p:bldP spid="112" grpId="0" animBg="1"/>
      <p:bldP spid="122" grpId="0" animBg="1"/>
      <p:bldP spid="123" grpId="0" animBg="1"/>
      <p:bldP spid="3"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22681</TotalTime>
  <Words>4676</Words>
  <Application>Microsoft Office PowerPoint</Application>
  <PresentationFormat>Widescreen</PresentationFormat>
  <Paragraphs>1119</Paragraphs>
  <Slides>42</Slides>
  <Notes>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Cambria Math</vt:lpstr>
      <vt:lpstr>Helvetica</vt:lpstr>
      <vt:lpstr>Palatino-Bold</vt:lpstr>
      <vt:lpstr>Palatino-Roman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Flattening the CSG Yasmin Oshoro, Francisco Carlos Lajús Junior &lt;francisco.lajus.jr@gmail.com&gt;, Antonio Henrique da Fontoura Klein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Raw Data vs Singular Value Vectors vs Window Sizes</vt:lpstr>
      <vt:lpstr>Denoised CSG</vt:lpstr>
      <vt:lpstr>PowerPoint Presentation</vt:lpstr>
      <vt:lpstr>PowerPoint Presentation</vt:lpstr>
    </vt:vector>
  </TitlesOfParts>
  <Company>KAUST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T. Schuster</dc:creator>
  <cp:lastModifiedBy>gerard schuster</cp:lastModifiedBy>
  <cp:revision>279</cp:revision>
  <cp:lastPrinted>2020-11-26T17:20:55Z</cp:lastPrinted>
  <dcterms:created xsi:type="dcterms:W3CDTF">2017-12-05T21:24:47Z</dcterms:created>
  <dcterms:modified xsi:type="dcterms:W3CDTF">2023-04-21T18:25:28Z</dcterms:modified>
</cp:coreProperties>
</file>