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4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320" r:id="rId4"/>
    <p:sldId id="259" r:id="rId5"/>
    <p:sldId id="318" r:id="rId6"/>
    <p:sldId id="260" r:id="rId7"/>
    <p:sldId id="298" r:id="rId8"/>
    <p:sldId id="261" r:id="rId9"/>
    <p:sldId id="319" r:id="rId10"/>
    <p:sldId id="262" r:id="rId11"/>
    <p:sldId id="263" r:id="rId12"/>
    <p:sldId id="264" r:id="rId13"/>
    <p:sldId id="265" r:id="rId14"/>
    <p:sldId id="317" r:id="rId15"/>
    <p:sldId id="297" r:id="rId16"/>
    <p:sldId id="266" r:id="rId17"/>
    <p:sldId id="316" r:id="rId18"/>
    <p:sldId id="267" r:id="rId19"/>
    <p:sldId id="268" r:id="rId20"/>
    <p:sldId id="269" r:id="rId21"/>
    <p:sldId id="270" r:id="rId22"/>
    <p:sldId id="315" r:id="rId23"/>
    <p:sldId id="271" r:id="rId24"/>
    <p:sldId id="272" r:id="rId25"/>
    <p:sldId id="273" r:id="rId26"/>
    <p:sldId id="313" r:id="rId27"/>
    <p:sldId id="274" r:id="rId28"/>
    <p:sldId id="314" r:id="rId29"/>
    <p:sldId id="275" r:id="rId30"/>
    <p:sldId id="276" r:id="rId31"/>
    <p:sldId id="277" r:id="rId32"/>
    <p:sldId id="312" r:id="rId33"/>
    <p:sldId id="278" r:id="rId34"/>
    <p:sldId id="279" r:id="rId35"/>
    <p:sldId id="311" r:id="rId36"/>
    <p:sldId id="280" r:id="rId37"/>
    <p:sldId id="324" r:id="rId38"/>
    <p:sldId id="323" r:id="rId39"/>
    <p:sldId id="325" r:id="rId40"/>
    <p:sldId id="329" r:id="rId41"/>
    <p:sldId id="326" r:id="rId42"/>
    <p:sldId id="328" r:id="rId43"/>
    <p:sldId id="327" r:id="rId44"/>
    <p:sldId id="282" r:id="rId45"/>
    <p:sldId id="285" r:id="rId46"/>
    <p:sldId id="286" r:id="rId47"/>
    <p:sldId id="287" r:id="rId48"/>
    <p:sldId id="308" r:id="rId49"/>
    <p:sldId id="333" r:id="rId50"/>
    <p:sldId id="334" r:id="rId51"/>
    <p:sldId id="332" r:id="rId52"/>
    <p:sldId id="331" r:id="rId53"/>
    <p:sldId id="309" r:id="rId54"/>
    <p:sldId id="322" r:id="rId55"/>
    <p:sldId id="288" r:id="rId56"/>
    <p:sldId id="289" r:id="rId57"/>
    <p:sldId id="330" r:id="rId58"/>
    <p:sldId id="290" r:id="rId59"/>
    <p:sldId id="291" r:id="rId60"/>
    <p:sldId id="292" r:id="rId61"/>
    <p:sldId id="293" r:id="rId62"/>
    <p:sldId id="294" r:id="rId63"/>
    <p:sldId id="295" r:id="rId64"/>
    <p:sldId id="281" r:id="rId6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86051" autoAdjust="0"/>
  </p:normalViewPr>
  <p:slideViewPr>
    <p:cSldViewPr>
      <p:cViewPr varScale="1">
        <p:scale>
          <a:sx n="79" d="100"/>
          <a:sy n="79" d="100"/>
        </p:scale>
        <p:origin x="7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A162A-70A3-421A-9B96-54FAF9C4D6B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D845-9847-443F-9362-2A6F0042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4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1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1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6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07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4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7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6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D845-9847-443F-9362-2A6F00423D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C9BB-CFBD-42B4-8CFE-52169FEA28C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B503-DABA-43CE-8BB9-0CA8CDE47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4695" y="1665884"/>
            <a:ext cx="6642608" cy="276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8020" y="1759076"/>
            <a:ext cx="11055959" cy="429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s/statistics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umiacs.umd.edu/~resnik/pubs/LAMP-TR-15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lect.com/normal_distribution_maximum_likelihood.ht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lect.com/normal_distribution_maximum_likelihood.ht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s/statistics.a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people.math.gatech.edu/~ecroot/3225/maximum_likelihoo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hyperlink" Target="http://www.umiacs.umd.edu/~resnik/pubs/LAMP-TR-153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665884"/>
            <a:ext cx="8001000" cy="277793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0795" marR="5080" algn="ctr">
              <a:lnSpc>
                <a:spcPts val="6480"/>
              </a:lnSpc>
              <a:spcBef>
                <a:spcPts val="919"/>
              </a:spcBef>
            </a:pPr>
            <a:r>
              <a:rPr spc="-20" dirty="0"/>
              <a:t>Probability</a:t>
            </a:r>
            <a:r>
              <a:rPr spc="-55" dirty="0"/>
              <a:t> </a:t>
            </a:r>
            <a:r>
              <a:rPr spc="-5" dirty="0"/>
              <a:t>Theory</a:t>
            </a:r>
            <a:r>
              <a:rPr spc="-35" dirty="0"/>
              <a:t> </a:t>
            </a:r>
            <a:r>
              <a:rPr spc="-50" dirty="0"/>
              <a:t>for </a:t>
            </a:r>
            <a:r>
              <a:rPr spc="-1345" dirty="0"/>
              <a:t> </a:t>
            </a:r>
            <a:r>
              <a:rPr dirty="0"/>
              <a:t>Machine</a:t>
            </a:r>
            <a:r>
              <a:rPr spc="-25" dirty="0"/>
              <a:t> </a:t>
            </a:r>
            <a:r>
              <a:rPr dirty="0"/>
              <a:t>Learning</a:t>
            </a:r>
          </a:p>
          <a:p>
            <a:pPr marL="2293620" marR="2284095" indent="-1270" algn="ctr">
              <a:lnSpc>
                <a:spcPct val="124200"/>
              </a:lnSpc>
              <a:spcBef>
                <a:spcPts val="610"/>
              </a:spcBef>
            </a:pPr>
            <a:r>
              <a:rPr sz="2400" b="0" spc="-5" dirty="0">
                <a:latin typeface="Calibri"/>
                <a:cs typeface="Calibri"/>
              </a:rPr>
              <a:t>Chris Cremer</a:t>
            </a:r>
            <a:r>
              <a:rPr lang="en-US" sz="2400" b="0" spc="-5" dirty="0">
                <a:latin typeface="Calibri"/>
                <a:cs typeface="Calibri"/>
              </a:rPr>
              <a:t> </a:t>
            </a:r>
            <a:br>
              <a:rPr lang="en-US" sz="2400" b="0" spc="-5" dirty="0">
                <a:latin typeface="Calibri"/>
                <a:cs typeface="Calibri"/>
              </a:rPr>
            </a:br>
            <a:r>
              <a:rPr lang="en-US" sz="2400" b="0" spc="-5" dirty="0">
                <a:latin typeface="Calibri"/>
                <a:cs typeface="Calibri"/>
              </a:rPr>
              <a:t>(with additions by GTS)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632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Joint</a:t>
            </a:r>
            <a:r>
              <a:rPr sz="4400" spc="55" dirty="0"/>
              <a:t> </a:t>
            </a:r>
            <a:r>
              <a:rPr sz="4400" spc="-5" dirty="0"/>
              <a:t>and</a:t>
            </a:r>
            <a:r>
              <a:rPr sz="4400" spc="20" dirty="0"/>
              <a:t> </a:t>
            </a:r>
            <a:r>
              <a:rPr sz="4400" spc="-15" dirty="0"/>
              <a:t>Conditional</a:t>
            </a:r>
            <a:r>
              <a:rPr sz="4400" spc="114" dirty="0"/>
              <a:t> </a:t>
            </a:r>
            <a:r>
              <a:rPr sz="4400" spc="-25" dirty="0"/>
              <a:t>Probabilities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1440" y="1756530"/>
            <a:ext cx="4008628" cy="29854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Joint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endParaRPr sz="2800" dirty="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P(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)</a:t>
            </a:r>
            <a:r>
              <a:rPr lang="en-US" sz="2400" spc="-30" dirty="0">
                <a:latin typeface="Calibri"/>
                <a:cs typeface="Calibri"/>
              </a:rPr>
              <a:t>=A</a:t>
            </a:r>
            <a:r>
              <a:rPr lang="en-US" sz="2400" spc="-30" baseline="-250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spc="-30" baseline="-25000" dirty="0">
                <a:latin typeface="Calibri"/>
                <a:cs typeface="Calibri"/>
                <a:sym typeface="Symbol" panose="05050102010706020507" pitchFamily="18" charset="2"/>
              </a:rPr>
              <a:t></a:t>
            </a:r>
            <a:r>
              <a:rPr lang="en-US" sz="2400" spc="-30" baseline="-25000" dirty="0">
                <a:solidFill>
                  <a:srgbClr val="00B0F0"/>
                </a:solidFill>
                <a:latin typeface="Calibri"/>
                <a:cs typeface="Calibri"/>
                <a:sym typeface="Symbol" panose="05050102010706020507" pitchFamily="18" charset="2"/>
              </a:rPr>
              <a:t>Y </a:t>
            </a:r>
            <a:r>
              <a:rPr lang="en-US" sz="2400" spc="-30" dirty="0">
                <a:latin typeface="Calibri"/>
                <a:cs typeface="Calibri"/>
                <a:sym typeface="Symbol" panose="05050102010706020507" pitchFamily="18" charset="2"/>
              </a:rPr>
              <a:t>/A</a:t>
            </a:r>
            <a:endParaRPr sz="2400" dirty="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Probability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X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Conditional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endParaRPr sz="2800" dirty="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P(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|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lang="en-US" sz="2400" spc="-5" dirty="0">
                <a:latin typeface="Calibri"/>
                <a:cs typeface="Calibri"/>
              </a:rPr>
              <a:t> = P(</a:t>
            </a:r>
            <a:r>
              <a:rPr lang="en-US" sz="2400" spc="-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spc="-5" dirty="0">
                <a:latin typeface="Calibri"/>
                <a:cs typeface="Calibri"/>
              </a:rPr>
              <a:t>,</a:t>
            </a:r>
            <a:r>
              <a:rPr lang="en-US" sz="2400" spc="-5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lang="en-US" sz="2400" spc="-5" dirty="0">
                <a:latin typeface="Calibri"/>
                <a:cs typeface="Calibri"/>
              </a:rPr>
              <a:t>)/P(</a:t>
            </a:r>
            <a:r>
              <a:rPr lang="en-US" sz="2400" spc="-5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  <a:r>
              <a:rPr lang="en-US" sz="2400" spc="-5" dirty="0">
                <a:latin typeface="Calibri"/>
                <a:cs typeface="Calibri"/>
              </a:rPr>
              <a:t>)</a:t>
            </a:r>
          </a:p>
          <a:p>
            <a:pPr marL="697865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Probability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B0F0"/>
                </a:solidFill>
                <a:latin typeface="Calibri"/>
                <a:cs typeface="Calibri"/>
              </a:rPr>
              <a:t>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81600" y="1447800"/>
            <a:ext cx="6163447" cy="4178461"/>
            <a:chOff x="324283" y="1873779"/>
            <a:chExt cx="6163447" cy="4178461"/>
          </a:xfrm>
        </p:grpSpPr>
        <p:grpSp>
          <p:nvGrpSpPr>
            <p:cNvPr id="5" name="Group 4"/>
            <p:cNvGrpSpPr/>
            <p:nvPr/>
          </p:nvGrpSpPr>
          <p:grpSpPr>
            <a:xfrm>
              <a:off x="456699" y="2055741"/>
              <a:ext cx="5831063" cy="1060217"/>
              <a:chOff x="7064083" y="2159700"/>
              <a:chExt cx="5831063" cy="1060217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70640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98336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491679" y="3453792"/>
              <a:ext cx="5866043" cy="2458268"/>
              <a:chOff x="6817123" y="3611091"/>
              <a:chExt cx="5866043" cy="245826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6817123" y="3611091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6852103" y="5009142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" name="Oval 6"/>
            <p:cNvSpPr/>
            <p:nvPr/>
          </p:nvSpPr>
          <p:spPr>
            <a:xfrm>
              <a:off x="1712363" y="3342938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2725" y="3453792"/>
              <a:ext cx="2391551" cy="1711508"/>
              <a:chOff x="8208169" y="3611091"/>
              <a:chExt cx="2391551" cy="17115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8208169" y="3611091"/>
                <a:ext cx="2362817" cy="1060217"/>
                <a:chOff x="8455129" y="2159700"/>
                <a:chExt cx="2362817" cy="1060217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8455129" y="2159700"/>
                  <a:ext cx="1670417" cy="1060217"/>
                  <a:chOff x="8462749" y="2167320"/>
                  <a:chExt cx="1670417" cy="1060217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9833683" y="2159700"/>
                  <a:ext cx="984263" cy="1060217"/>
                  <a:chOff x="7071703" y="2167320"/>
                  <a:chExt cx="984263" cy="1060217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8236903" y="5009142"/>
                <a:ext cx="2362817" cy="313457"/>
                <a:chOff x="8448883" y="2159700"/>
                <a:chExt cx="2362817" cy="31345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8448883" y="2159700"/>
                  <a:ext cx="1670417" cy="313457"/>
                  <a:chOff x="8456503" y="2167320"/>
                  <a:chExt cx="1670417" cy="313457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9833683" y="2159700"/>
                  <a:ext cx="978017" cy="313457"/>
                  <a:chOff x="7071703" y="2167320"/>
                  <a:chExt cx="978017" cy="313457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" name="Oval 8"/>
            <p:cNvSpPr/>
            <p:nvPr/>
          </p:nvSpPr>
          <p:spPr>
            <a:xfrm>
              <a:off x="3784207" y="3961675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53679" y="4191968"/>
              <a:ext cx="1007641" cy="986565"/>
              <a:chOff x="11088943" y="2365440"/>
              <a:chExt cx="1007641" cy="98656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1088943" y="2365440"/>
                <a:ext cx="285617" cy="313457"/>
              </a:xfrm>
              <a:prstGeom prst="ellipse">
                <a:avLst/>
              </a:prstGeom>
              <a:solidFill>
                <a:srgbClr val="00B0F0">
                  <a:alpha val="4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781343" y="2365440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124139" y="3025315"/>
                <a:ext cx="285617" cy="31345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810967" y="3038548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01779" y="2000867"/>
              <a:ext cx="728160" cy="676004"/>
              <a:chOff x="8370121" y="562343"/>
              <a:chExt cx="728160" cy="6760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370121" y="562343"/>
                <a:ext cx="705300" cy="131078"/>
                <a:chOff x="8370121" y="562343"/>
                <a:chExt cx="705300" cy="13107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77741" y="743985"/>
                <a:ext cx="705300" cy="131078"/>
                <a:chOff x="8370121" y="562343"/>
                <a:chExt cx="705300" cy="13107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85361" y="925627"/>
                <a:ext cx="705300" cy="131078"/>
                <a:chOff x="8370121" y="562343"/>
                <a:chExt cx="705300" cy="13107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92981" y="1107269"/>
                <a:ext cx="705300" cy="131078"/>
                <a:chOff x="8370121" y="562343"/>
                <a:chExt cx="705300" cy="131078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8" name="TextBox 127"/>
          <p:cNvSpPr txBox="1"/>
          <p:nvPr/>
        </p:nvSpPr>
        <p:spPr>
          <a:xfrm>
            <a:off x="7535678" y="3239284"/>
            <a:ext cx="111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74331" y="465435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Sad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8649294" y="3587720"/>
            <a:ext cx="635511" cy="1358401"/>
          </a:xfrm>
          <a:custGeom>
            <a:avLst/>
            <a:gdLst>
              <a:gd name="connsiteX0" fmla="*/ 193283 w 635511"/>
              <a:gd name="connsiteY0" fmla="*/ 1358401 h 1358401"/>
              <a:gd name="connsiteX1" fmla="*/ 528563 w 635511"/>
              <a:gd name="connsiteY1" fmla="*/ 939301 h 1358401"/>
              <a:gd name="connsiteX2" fmla="*/ 635243 w 635511"/>
              <a:gd name="connsiteY2" fmla="*/ 497341 h 1358401"/>
              <a:gd name="connsiteX3" fmla="*/ 505703 w 635511"/>
              <a:gd name="connsiteY3" fmla="*/ 2041 h 1358401"/>
              <a:gd name="connsiteX4" fmla="*/ 132323 w 635511"/>
              <a:gd name="connsiteY4" fmla="*/ 337321 h 1358401"/>
              <a:gd name="connsiteX5" fmla="*/ 2783 w 635511"/>
              <a:gd name="connsiteY5" fmla="*/ 725941 h 1358401"/>
              <a:gd name="connsiteX6" fmla="*/ 56123 w 635511"/>
              <a:gd name="connsiteY6" fmla="*/ 1106941 h 1358401"/>
              <a:gd name="connsiteX7" fmla="*/ 200903 w 635511"/>
              <a:gd name="connsiteY7" fmla="*/ 1297441 h 135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511" h="1358401">
                <a:moveTo>
                  <a:pt x="193283" y="1358401"/>
                </a:moveTo>
                <a:cubicBezTo>
                  <a:pt x="324093" y="1220606"/>
                  <a:pt x="454903" y="1082811"/>
                  <a:pt x="528563" y="939301"/>
                </a:cubicBezTo>
                <a:cubicBezTo>
                  <a:pt x="602223" y="795791"/>
                  <a:pt x="639053" y="653551"/>
                  <a:pt x="635243" y="497341"/>
                </a:cubicBezTo>
                <a:cubicBezTo>
                  <a:pt x="631433" y="341131"/>
                  <a:pt x="589523" y="28711"/>
                  <a:pt x="505703" y="2041"/>
                </a:cubicBezTo>
                <a:cubicBezTo>
                  <a:pt x="421883" y="-24629"/>
                  <a:pt x="216143" y="216671"/>
                  <a:pt x="132323" y="337321"/>
                </a:cubicBezTo>
                <a:cubicBezTo>
                  <a:pt x="48503" y="457971"/>
                  <a:pt x="15483" y="597671"/>
                  <a:pt x="2783" y="725941"/>
                </a:cubicBezTo>
                <a:cubicBezTo>
                  <a:pt x="-9917" y="854211"/>
                  <a:pt x="23103" y="1011691"/>
                  <a:pt x="56123" y="1106941"/>
                </a:cubicBezTo>
                <a:cubicBezTo>
                  <a:pt x="89143" y="1202191"/>
                  <a:pt x="145023" y="1249816"/>
                  <a:pt x="200903" y="1297441"/>
                </a:cubicBezTo>
              </a:path>
            </a:pathLst>
          </a:custGeom>
          <a:solidFill>
            <a:srgbClr val="7030A0">
              <a:alpha val="38000"/>
            </a:srgb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0498" y="3239284"/>
            <a:ext cx="4059903" cy="183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2771387" y="1749275"/>
            <a:ext cx="2344802" cy="625853"/>
            <a:chOff x="3357191" y="1750669"/>
            <a:chExt cx="2344802" cy="625853"/>
          </a:xfrm>
        </p:grpSpPr>
        <p:sp>
          <p:nvSpPr>
            <p:cNvPr id="131" name="TextBox 130"/>
            <p:cNvSpPr txBox="1"/>
            <p:nvPr/>
          </p:nvSpPr>
          <p:spPr>
            <a:xfrm>
              <a:off x="3573269" y="1750669"/>
              <a:ext cx="2128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Intersection normalized by</a:t>
              </a:r>
            </a:p>
            <a:p>
              <a:r>
                <a:rPr lang="en-US" sz="1400" dirty="0"/>
                <a:t> total universe area</a:t>
              </a: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flipH="1">
              <a:off x="3357191" y="2235652"/>
              <a:ext cx="479573" cy="140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3445393" y="3864002"/>
            <a:ext cx="1746520" cy="430887"/>
            <a:chOff x="3740766" y="2479414"/>
            <a:chExt cx="1746520" cy="430887"/>
          </a:xfrm>
        </p:grpSpPr>
        <p:sp>
          <p:nvSpPr>
            <p:cNvPr id="136" name="TextBox 135"/>
            <p:cNvSpPr txBox="1"/>
            <p:nvPr/>
          </p:nvSpPr>
          <p:spPr>
            <a:xfrm>
              <a:off x="3925640" y="2479414"/>
              <a:ext cx="15616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Intersection Normalized</a:t>
              </a:r>
            </a:p>
            <a:p>
              <a:r>
                <a:rPr lang="en-US" sz="1100" dirty="0"/>
                <a:t>by  sub-universe area</a:t>
              </a:r>
            </a:p>
          </p:txBody>
        </p:sp>
        <p:cxnSp>
          <p:nvCxnSpPr>
            <p:cNvPr id="137" name="Straight Arrow Connector 136"/>
            <p:cNvCxnSpPr>
              <a:stCxn id="136" idx="1"/>
            </p:cNvCxnSpPr>
            <p:nvPr/>
          </p:nvCxnSpPr>
          <p:spPr>
            <a:xfrm flipH="1">
              <a:off x="3740766" y="2694858"/>
              <a:ext cx="184874" cy="77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94627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Independent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5" dirty="0"/>
              <a:t> </a:t>
            </a:r>
            <a:r>
              <a:rPr sz="4400" spc="-15" dirty="0"/>
              <a:t>Conditional</a:t>
            </a:r>
            <a:r>
              <a:rPr sz="4400" spc="105" dirty="0"/>
              <a:t> </a:t>
            </a:r>
            <a:r>
              <a:rPr sz="4400" spc="-20" dirty="0"/>
              <a:t>Probabilities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37741"/>
            <a:ext cx="9535795" cy="4321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Assuming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P(B)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&gt;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0, </a:t>
            </a:r>
            <a:r>
              <a:rPr sz="2600" spc="-10" dirty="0">
                <a:latin typeface="Calibri"/>
                <a:cs typeface="Calibri"/>
              </a:rPr>
              <a:t>the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conditional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probability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given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B: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P(A|B)=P(AB)/P(B)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7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P(AB)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P(A|B)P(B)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 P(B|A)P(A)</a:t>
            </a:r>
            <a:endParaRPr sz="2600" dirty="0">
              <a:latin typeface="Calibri"/>
              <a:cs typeface="Calibri"/>
            </a:endParaRPr>
          </a:p>
          <a:p>
            <a:pPr marL="697865" lvl="1" indent="-229235">
              <a:lnSpc>
                <a:spcPts val="24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Product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Rule</a:t>
            </a: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5" dirty="0">
                <a:latin typeface="Calibri"/>
                <a:cs typeface="Calibri"/>
              </a:rPr>
              <a:t>Two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events</a:t>
            </a:r>
            <a:r>
              <a:rPr sz="2600" spc="-5" dirty="0">
                <a:latin typeface="Calibri"/>
                <a:cs typeface="Calibri"/>
              </a:rPr>
              <a:t> 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B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are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independent</a:t>
            </a:r>
            <a:r>
              <a:rPr sz="2600" b="1" spc="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</a:t>
            </a:r>
          </a:p>
          <a:p>
            <a:pPr marL="241300" indent="-228600">
              <a:lnSpc>
                <a:spcPts val="2975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P(AB)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P(A)P(B)</a:t>
            </a:r>
            <a:endParaRPr sz="2600" dirty="0">
              <a:latin typeface="Calibri"/>
              <a:cs typeface="Calibri"/>
            </a:endParaRPr>
          </a:p>
          <a:p>
            <a:pPr marL="697865" lvl="1" indent="-229235">
              <a:lnSpc>
                <a:spcPts val="24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Joint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5" dirty="0">
                <a:latin typeface="Calibri"/>
                <a:cs typeface="Calibri"/>
              </a:rPr>
              <a:t>Product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Marginals</a:t>
            </a:r>
            <a:endParaRPr sz="2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5" dirty="0">
                <a:latin typeface="Calibri"/>
                <a:cs typeface="Calibri"/>
              </a:rPr>
              <a:t>Two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events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are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conditionally</a:t>
            </a:r>
            <a:r>
              <a:rPr sz="2600" b="1" spc="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independent</a:t>
            </a:r>
            <a:r>
              <a:rPr sz="2600" b="1" spc="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given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 if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they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independent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after</a:t>
            </a:r>
            <a:r>
              <a:rPr sz="2600" spc="-5" dirty="0">
                <a:latin typeface="Calibri"/>
                <a:cs typeface="Calibri"/>
              </a:rPr>
              <a:t> conditioning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on</a:t>
            </a:r>
            <a:r>
              <a:rPr sz="2600" spc="-5" dirty="0">
                <a:latin typeface="Calibri"/>
                <a:cs typeface="Calibri"/>
              </a:rPr>
              <a:t> C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P(AB|C)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P(B|AC)P(A|C)</a:t>
            </a:r>
            <a:r>
              <a:rPr sz="2600" spc="-5" dirty="0">
                <a:latin typeface="Calibri"/>
                <a:cs typeface="Calibri"/>
              </a:rPr>
              <a:t> =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P(B|C)P(A|C)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209800"/>
            <a:ext cx="2088495" cy="1435029"/>
            <a:chOff x="-233079" y="1873779"/>
            <a:chExt cx="6720809" cy="4178461"/>
          </a:xfrm>
        </p:grpSpPr>
        <p:sp>
          <p:nvSpPr>
            <p:cNvPr id="5" name="Rectangle 4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44149" y="1972449"/>
              <a:ext cx="768390" cy="3927128"/>
              <a:chOff x="5701779" y="2000867"/>
              <a:chExt cx="768390" cy="3927128"/>
            </a:xfrm>
          </p:grpSpPr>
          <p:grpSp>
            <p:nvGrpSpPr>
              <p:cNvPr id="1068" name="Group 10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94" name="Group 11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13" name="Oval 12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4" name="Oval 12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5" name="Oval 12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Oval 12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7" name="Oval 12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5" name="Group 11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08" name="Oval 12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9" name="Oval 12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0" name="Oval 12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1" name="Oval 12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2" name="Oval 12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6" name="Group 11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03" name="Oval 12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4" name="Oval 12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5" name="Oval 12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6" name="Oval 12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7" name="Oval 12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7" name="Group 11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98" name="Oval 11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9" name="Oval 11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0" name="Oval 11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1" name="Oval 12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2" name="Oval 12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69" name="Group 10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70" name="Group 11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89" name="Oval 11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0" name="Oval 11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1" name="Oval 11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2" name="Oval 11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3" name="Oval 11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1" name="Group 11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84" name="Oval 11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5" name="Oval 11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6" name="Oval 11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Oval 11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8" name="Oval 11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2" name="Group 11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79" name="Oval 11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0" name="Oval 11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Oval 11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Oval 11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3" name="Oval 11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3" name="Group 11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74" name="Oval 11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5" name="Oval 11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6" name="Oval 11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7" name="Oval 11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8" name="Oval 11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0" name="Group 10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46" name="Group 11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5" name="Oval 11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6" name="Oval 11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7" name="Oval 11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8" name="Oval 11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9" name="Oval 11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7" name="Group 11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0" name="Oval 11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1" name="Oval 11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2" name="Oval 11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3" name="Oval 11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4" name="Oval 11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8" name="Group 11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5" name="Oval 11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6" name="Oval 11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7" name="Oval 11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8" name="Oval 11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9" name="Oval 11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9" name="Group 11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0" name="Oval 11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1" name="Oval 11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2" name="Oval 11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3" name="Oval 11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4" name="Oval 11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1" name="Group 10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22" name="Group 11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41" name="Oval 11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2" name="Oval 11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3" name="Oval 11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4" name="Oval 11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5" name="Oval 11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3" name="Group 11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36" name="Oval 11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7" name="Oval 11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8" name="Oval 11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9" name="Oval 11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0" name="Oval 11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4" name="Group 11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31" name="Oval 11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2" name="Oval 11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3" name="Oval 11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4" name="Oval 11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5" name="Oval 11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5" name="Group 11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26" name="Oval 11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7" name="Oval 11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8" name="Oval 11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9" name="Oval 11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0" name="Oval 11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2" name="Group 10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98" name="Group 10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7" name="Oval 11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8" name="Oval 11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9" name="Oval 11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0" name="Oval 11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1" name="Oval 11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9" name="Group 10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2" name="Oval 11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3" name="Oval 11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4" name="Oval 11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5" name="Oval 11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6" name="Oval 11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7" name="Oval 11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8" name="Oval 11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9" name="Oval 11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0" name="Oval 11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1" name="Oval 11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1" name="Group 11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2" name="Oval 11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3" name="Oval 11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4" name="Oval 11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5" name="Oval 11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6" name="Oval 11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3" name="Group 10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74" name="Group 10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93" name="Oval 10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4" name="Oval 10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5" name="Oval 10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6" name="Oval 10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7" name="Oval 10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5" name="Group 10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88" name="Oval 10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9" name="Oval 10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0" name="Oval 10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1" name="Oval 10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Oval 10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6" name="Group 10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83" name="Oval 10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4" name="Oval 10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5" name="Oval 10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6" name="Oval 10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7" name="Oval 10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7" name="Group 10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78" name="Oval 10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9" name="Oval 10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0" name="Oval 10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1" name="Oval 10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2" name="Oval 10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4844880" y="1986019"/>
              <a:ext cx="768390" cy="3927128"/>
              <a:chOff x="5701779" y="2000867"/>
              <a:chExt cx="768390" cy="3927128"/>
            </a:xfrm>
          </p:grpSpPr>
          <p:grpSp>
            <p:nvGrpSpPr>
              <p:cNvPr id="918" name="Group 9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44" name="Group 10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63" name="Oval 10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4" name="Oval 10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5" name="Oval 10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6" name="Oval 10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7" name="Oval 10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5" name="Group 10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8" name="Oval 10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9" name="Oval 10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" name="Oval 10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1" name="Oval 10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2" name="Oval 10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6" name="Group 10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3" name="Oval 10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4" name="Oval 10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5" name="Oval 10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6" name="Oval 10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Oval 10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7" name="Group 10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48" name="Oval 10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9" name="Oval 10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0" name="Oval 10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1" name="Oval 10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2" name="Oval 10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9" name="Group 9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39" name="Oval 10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0" name="Oval 10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Oval 10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2" name="Oval 10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3" name="Oval 10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34" name="Oval 10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5" name="Oval 10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6" name="Oval 10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7" name="Oval 10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8" name="Oval 10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2" name="Group 10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29" name="Oval 10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0" name="Oval 10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1" name="Oval 10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2" name="Oval 10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3" name="Oval 10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3" name="Group 10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24" name="Oval 10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5" name="Oval 10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6" name="Oval 10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7" name="Oval 10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8" name="Oval 10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0" name="Group 9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96" name="Group 9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5" name="Oval 10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6" name="Oval 10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7" name="Oval 10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8" name="Oval 10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9" name="Oval 10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7" name="Group 9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0" name="Oval 10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1" name="Oval 10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2" name="Oval 10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3" name="Oval 10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4" name="Oval 10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8" name="Group 9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5" name="Oval 10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6" name="Oval 10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Oval 10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8" name="Oval 10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" name="Oval 10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9" name="Group 9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0" name="Oval 9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1" name="Oval 10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2" name="Oval 10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3" name="Oval 10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4" name="Oval 10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1" name="Group 9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72" name="Group 9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91" name="Oval 9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2" name="Oval 9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3" name="Oval 9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4" name="Oval 9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5" name="Oval 9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3" name="Group 9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86" name="Oval 9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7" name="Oval 9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8" name="Oval 9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Oval 9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Oval 9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4" name="Group 9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81" name="Oval 9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2" name="Oval 9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3" name="Oval 9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4" name="Oval 9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5" name="Oval 9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5" name="Group 9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76" name="Oval 9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7" name="Oval 9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8" name="Oval 9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9" name="Oval 9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0" name="Oval 9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2" name="Group 9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48" name="Group 9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67" name="Oval 9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8" name="Oval 9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9" name="Oval 9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0" name="Oval 9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1" name="Oval 9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9" name="Group 9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62" name="Oval 9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3" name="Oval 9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4" name="Oval 9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5" name="Oval 9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6" name="Oval 9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0" name="Group 9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57" name="Oval 9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8" name="Oval 9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9" name="Oval 9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0" name="Oval 9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1" name="Oval 9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1" name="Group 9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52" name="Oval 9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Oval 9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4" name="Oval 9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Oval 9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Oval 9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3" name="Group 9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24" name="Group 9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43" name="Oval 9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4" name="Oval 9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5" name="Oval 9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6" name="Oval 9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7" name="Oval 9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5" name="Group 9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38" name="Oval 9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Oval 9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0" name="Oval 9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1" name="Oval 9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2" name="Oval 9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6" name="Group 9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33" name="Oval 9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4" name="Oval 9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5" name="Oval 9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Oval 9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7" name="Oval 9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7" name="Group 9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28" name="Oval 9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Oval 9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Oval 9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" name="Oval 9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Oval 9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4045611" y="1999589"/>
              <a:ext cx="768390" cy="3927128"/>
              <a:chOff x="5701779" y="2000867"/>
              <a:chExt cx="768390" cy="3927128"/>
            </a:xfrm>
          </p:grpSpPr>
          <p:grpSp>
            <p:nvGrpSpPr>
              <p:cNvPr id="768" name="Group 7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94" name="Group 8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13" name="Oval 9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4" name="Oval 9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Oval 9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" name="Oval 9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Oval 9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5" name="Group 8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08" name="Oval 9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Oval 9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" name="Oval 9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Oval 9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" name="Oval 9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6" name="Group 8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03" name="Oval 9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4" name="Oval 9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Oval 9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Oval 9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7" name="Oval 9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7" name="Group 8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98" name="Oval 8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Oval 8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Oval 8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Oval 9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2" name="Oval 9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9" name="Group 7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70" name="Group 8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89" name="Oval 8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Oval 8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Oval 8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Oval 8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Oval 8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1" name="Group 8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84" name="Oval 8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Oval 8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Oval 8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Oval 8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Oval 8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2" name="Group 8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79" name="Oval 8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Oval 8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Oval 8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Oval 8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3" name="Oval 8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3" name="Group 8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74" name="Oval 8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Oval 8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Oval 8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Oval 8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Oval 8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0" name="Group 7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46" name="Group 8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5" name="Oval 8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Oval 8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Oval 8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Oval 8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Oval 8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7" name="Group 8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0" name="Oval 8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Oval 8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Oval 8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" name="Oval 8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Oval 8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8" name="Group 8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55" name="Oval 8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Oval 8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Oval 8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Oval 8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9" name="Oval 8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9" name="Group 8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50" name="Oval 8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Oval 8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Oval 8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Oval 8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Oval 8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1" name="Group 7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22" name="Group 8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41" name="Oval 8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2" name="Oval 8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Oval 8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Oval 8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Oval 8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3" name="Group 8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36" name="Oval 8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Oval 8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Oval 8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Oval 8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Oval 8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4" name="Group 8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31" name="Oval 8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Oval 8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Oval 8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Oval 8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Oval 8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5" name="Group 8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26" name="Oval 8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Oval 8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Oval 8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Oval 8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Oval 8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2" name="Group 7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98" name="Group 7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7" name="Oval 8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Oval 8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Oval 8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Oval 8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Oval 8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9" name="Group 7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2" name="Oval 8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Oval 8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Oval 8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Oval 8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0" name="Group 7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07" name="Oval 8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Oval 8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Oval 8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Oval 8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Group 8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02" name="Oval 8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Oval 8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Oval 8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Oval 8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Oval 8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3" name="Group 7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74" name="Group 7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93" name="Oval 7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" name="Oval 7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Oval 7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Oval 7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Oval 7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5" name="Group 7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88" name="Oval 7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Oval 7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Oval 7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Oval 7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Oval 7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6" name="Group 7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83" name="Oval 7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Oval 7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5" name="Oval 7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6" name="Oval 7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" name="Oval 7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78" name="Oval 7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9" name="Oval 7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Oval 7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Oval 7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2" name="Oval 7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3246342" y="2013159"/>
              <a:ext cx="768390" cy="3927128"/>
              <a:chOff x="5701779" y="2000867"/>
              <a:chExt cx="768390" cy="3927128"/>
            </a:xfrm>
          </p:grpSpPr>
          <p:grpSp>
            <p:nvGrpSpPr>
              <p:cNvPr id="618" name="Group 6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44" name="Group 7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63" name="Oval 7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" name="Oval 7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" name="Oval 7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6" name="Oval 7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Oval 7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5" name="Group 7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58" name="Oval 7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Oval 7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Oval 7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Oval 7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" name="Oval 7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6" name="Group 7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53" name="Oval 7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Oval 7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Oval 7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Oval 7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Oval 7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Group 7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48" name="Oval 7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Oval 7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Oval 7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Oval 7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" name="Oval 7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9" name="Group 6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20" name="Group 7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39" name="Oval 7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Oval 7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Oval 7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2" name="Oval 7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" name="Oval 7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1" name="Group 7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34" name="Oval 7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Oval 7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6" name="Oval 7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Oval 7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Oval 7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2" name="Group 7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29" name="Oval 7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0" name="Oval 7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1" name="Oval 7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Oval 7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" name="Oval 7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3" name="Group 7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24" name="Oval 7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5" name="Oval 7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Oval 7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7" name="Oval 7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8" name="Oval 7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0" name="Group 6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96" name="Group 6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15" name="Oval 7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6" name="Oval 7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Oval 7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8" name="Oval 7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Oval 7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7" name="Group 6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10" name="Oval 7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Oval 7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2" name="Oval 7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Oval 7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4" name="Oval 7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8" name="Group 6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05" name="Oval 7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Oval 7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7" name="Oval 7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Oval 7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Oval 7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9" name="Group 6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00" name="Oval 6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Oval 7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Oval 7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Oval 7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" name="Oval 7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1" name="Group 6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72" name="Group 6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91" name="Oval 6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Oval 6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" name="Oval 6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Oval 6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Oval 6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3" name="Group 6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6" name="Oval 6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7" name="Oval 6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8" name="Oval 6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" name="Oval 6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0" name="Oval 6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4" name="Group 6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1" name="Oval 6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2" name="Oval 6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Oval 6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4" name="Oval 6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5" name="Oval 6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5" name="Group 6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76" name="Oval 6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7" name="Oval 6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8" name="Oval 6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9" name="Oval 6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" name="Oval 6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2" name="Group 6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48" name="Group 6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67" name="Oval 6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8" name="Oval 6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0" name="Oval 6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9" name="Group 6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62" name="Oval 6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Oval 6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" name="Oval 6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Oval 6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6" name="Oval 6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0" name="Group 6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57" name="Oval 6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Oval 6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9" name="Oval 6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Oval 6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Oval 6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1" name="Group 6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52" name="Oval 6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3" name="Oval 6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Oval 6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Oval 6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6" name="Oval 6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3" name="Group 6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24" name="Group 6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Oval 6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" name="Oval 6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Oval 6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5" name="Group 6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8" name="Oval 6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" name="Oval 6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Oval 6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Oval 6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Oval 6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6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3" name="Oval 6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Oval 6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Oval 6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Oval 6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7" name="Oval 6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28" name="Oval 6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9" name="Oval 6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Oval 6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Oval 6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Oval 6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2447073" y="2026729"/>
              <a:ext cx="768390" cy="3927128"/>
              <a:chOff x="5701779" y="2000867"/>
              <a:chExt cx="768390" cy="3927128"/>
            </a:xfrm>
          </p:grpSpPr>
          <p:grpSp>
            <p:nvGrpSpPr>
              <p:cNvPr id="468" name="Group 4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94" name="Group 5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13" name="Oval 6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Oval 6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5" name="Oval 6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6" name="Oval 6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7" name="Oval 6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5" name="Group 5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08" name="Oval 6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9" name="Oval 6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Oval 6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1" name="Oval 6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Oval 6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6" name="Group 5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03" name="Oval 6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Oval 6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5" name="Oval 6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Oval 6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Oval 6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7" name="Group 5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98" name="Oval 5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Oval 5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Oval 6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2" name="Oval 6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9" name="Group 4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70" name="Group 5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Oval 5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Oval 5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1" name="Group 5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4" name="Oval 5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5" name="Oval 5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2" name="Group 5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9" name="Oval 5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Oval 5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Oval 5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2" name="Oval 5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Oval 5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3" name="Group 5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4" name="Oval 5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5" name="Oval 5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Oval 5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0" name="Group 4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46" name="Group 5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65" name="Oval 5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Oval 5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7" name="Group 5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60" name="Oval 5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1" name="Oval 5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55" name="Oval 5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Oval 5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50" name="Oval 5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1" name="Oval 5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Oval 5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3" name="Oval 5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Oval 5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1" name="Group 4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22" name="Group 5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41" name="Oval 5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Oval 5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Oval 5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Oval 5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6" name="Oval 5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Oval 5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Oval 5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Oval 5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Oval 5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1" name="Oval 5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Oval 5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Oval 5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Oval 5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Oval 5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26" name="Oval 5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Oval 5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8" name="Oval 5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" name="Oval 5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Oval 5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2" name="Group 4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98" name="Group 4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17" name="Oval 5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Oval 5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Oval 5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Oval 5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Oval 5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9" name="Group 4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12" name="Oval 5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Oval 5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0" name="Group 4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07" name="Oval 5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1" name="Group 5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02" name="Oval 5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3" name="Group 4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74" name="Group 4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93" name="Oval 4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Oval 4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Oval 4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88" name="Oval 4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6" name="Group 4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83" name="Oval 4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7" name="Group 4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78" name="Oval 4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1647804" y="2040299"/>
              <a:ext cx="768390" cy="3927128"/>
              <a:chOff x="5701779" y="2000867"/>
              <a:chExt cx="768390" cy="3927128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44" name="Group 4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63" name="Oval 4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Oval 4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Oval 4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Oval 4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6" name="Group 4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53" name="Oval 4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7" name="Group 4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20" name="Group 4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1" name="Group 4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2" name="Group 4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29" name="Oval 4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96" name="Group 3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15" name="Oval 4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10" name="Oval 4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05" name="Oval 4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00" name="Oval 3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" name="Group 3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91" name="Oval 3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" name="Group 3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6" name="Oval 3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" name="Group 3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1" name="Oval 3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" name="Group 3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76" name="Oval 3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7" name="Oval 3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2" name="Oval 3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7" name="Oval 3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Oval 3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2" name="Oval 3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3" name="Oval 3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8" name="Oval 3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6" name="Group 3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3" name="Oval 3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8" name="Oval 3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848535" y="2053869"/>
              <a:ext cx="768390" cy="3927128"/>
              <a:chOff x="5701779" y="2000867"/>
              <a:chExt cx="768390" cy="392712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4" name="Group 2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3" name="Oval 3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3" name="Oval 3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Oval 3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9" name="Group 1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0" name="Group 2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9" name="Oval 2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9" name="Oval 2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0" name="Group 1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6" name="Group 2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" name="Group 2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0" name="Oval 2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1" name="Group 1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22" name="Group 2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2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36" name="Oval 2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31" name="Oval 2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26" name="Oval 2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98" name="Group 1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17" name="Oval 2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9" name="Group 1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02" name="Oval 2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74" name="Group 1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93" name="Oval 1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" name="Group 1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88" name="Oval 1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83" name="Oval 1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78" name="Oval 1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49266" y="2067439"/>
              <a:ext cx="768390" cy="3927128"/>
              <a:chOff x="5701779" y="2000867"/>
              <a:chExt cx="768390" cy="392712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63" name="Oval 1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58" name="Oval 1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48" name="Oval 1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9" name="Oval 1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" name="Oval 13"/>
            <p:cNvSpPr/>
            <p:nvPr/>
          </p:nvSpPr>
          <p:spPr>
            <a:xfrm>
              <a:off x="3793887" y="3577360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85424" y="2844749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4155" y="3567707"/>
              <a:ext cx="635511" cy="1358401"/>
            </a:xfrm>
            <a:custGeom>
              <a:avLst/>
              <a:gdLst>
                <a:gd name="connsiteX0" fmla="*/ 193283 w 635511"/>
                <a:gd name="connsiteY0" fmla="*/ 1358401 h 1358401"/>
                <a:gd name="connsiteX1" fmla="*/ 528563 w 635511"/>
                <a:gd name="connsiteY1" fmla="*/ 939301 h 1358401"/>
                <a:gd name="connsiteX2" fmla="*/ 635243 w 635511"/>
                <a:gd name="connsiteY2" fmla="*/ 497341 h 1358401"/>
                <a:gd name="connsiteX3" fmla="*/ 505703 w 635511"/>
                <a:gd name="connsiteY3" fmla="*/ 2041 h 1358401"/>
                <a:gd name="connsiteX4" fmla="*/ 132323 w 635511"/>
                <a:gd name="connsiteY4" fmla="*/ 337321 h 1358401"/>
                <a:gd name="connsiteX5" fmla="*/ 2783 w 635511"/>
                <a:gd name="connsiteY5" fmla="*/ 725941 h 1358401"/>
                <a:gd name="connsiteX6" fmla="*/ 56123 w 635511"/>
                <a:gd name="connsiteY6" fmla="*/ 1106941 h 1358401"/>
                <a:gd name="connsiteX7" fmla="*/ 200903 w 635511"/>
                <a:gd name="connsiteY7" fmla="*/ 1297441 h 135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11" h="1358401">
                  <a:moveTo>
                    <a:pt x="193283" y="1358401"/>
                  </a:moveTo>
                  <a:cubicBezTo>
                    <a:pt x="324093" y="1220606"/>
                    <a:pt x="454903" y="1082811"/>
                    <a:pt x="528563" y="939301"/>
                  </a:cubicBezTo>
                  <a:cubicBezTo>
                    <a:pt x="602223" y="795791"/>
                    <a:pt x="639053" y="653551"/>
                    <a:pt x="635243" y="497341"/>
                  </a:cubicBezTo>
                  <a:cubicBezTo>
                    <a:pt x="631433" y="341131"/>
                    <a:pt x="589523" y="28711"/>
                    <a:pt x="505703" y="2041"/>
                  </a:cubicBezTo>
                  <a:cubicBezTo>
                    <a:pt x="421883" y="-24629"/>
                    <a:pt x="216143" y="216671"/>
                    <a:pt x="132323" y="337321"/>
                  </a:cubicBezTo>
                  <a:cubicBezTo>
                    <a:pt x="48503" y="457971"/>
                    <a:pt x="15483" y="597671"/>
                    <a:pt x="2783" y="725941"/>
                  </a:cubicBezTo>
                  <a:cubicBezTo>
                    <a:pt x="-9917" y="854211"/>
                    <a:pt x="23103" y="1011691"/>
                    <a:pt x="56123" y="1106941"/>
                  </a:cubicBezTo>
                  <a:cubicBezTo>
                    <a:pt x="89143" y="1202191"/>
                    <a:pt x="145023" y="1249816"/>
                    <a:pt x="200903" y="1297441"/>
                  </a:cubicBezTo>
                </a:path>
              </a:pathLst>
            </a:custGeom>
            <a:solidFill>
              <a:srgbClr val="7030A0">
                <a:alpha val="38000"/>
              </a:srgbClr>
            </a:solidFill>
            <a:ln>
              <a:solidFill>
                <a:schemeClr val="accent1">
                  <a:shade val="50000"/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33079" y="1979400"/>
              <a:ext cx="520478" cy="407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8" name="Rectangle 1217"/>
          <p:cNvSpPr/>
          <p:nvPr/>
        </p:nvSpPr>
        <p:spPr>
          <a:xfrm>
            <a:off x="4724400" y="2978306"/>
            <a:ext cx="30275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pc="-5" dirty="0">
                <a:cs typeface="Calibri"/>
              </a:rPr>
              <a:t>Note: P(AB) = P(A,B) = P(A</a:t>
            </a:r>
            <a:r>
              <a:rPr lang="en-US" spc="-5" dirty="0">
                <a:cs typeface="Calibri"/>
                <a:sym typeface="Symbol" panose="05050102010706020507" pitchFamily="18" charset="2"/>
              </a:rPr>
              <a:t></a:t>
            </a:r>
            <a:r>
              <a:rPr lang="en-US" spc="-5" dirty="0">
                <a:cs typeface="Calibri"/>
              </a:rPr>
              <a:t> B)</a:t>
            </a:r>
            <a:endParaRPr lang="en-US" dirty="0"/>
          </a:p>
        </p:txBody>
      </p:sp>
      <p:sp>
        <p:nvSpPr>
          <p:cNvPr id="1219" name="TextBox 1218"/>
          <p:cNvSpPr txBox="1"/>
          <p:nvPr/>
        </p:nvSpPr>
        <p:spPr>
          <a:xfrm>
            <a:off x="4693402" y="3937929"/>
            <a:ext cx="37443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intersection of red and blue circles</a:t>
            </a:r>
          </a:p>
        </p:txBody>
      </p:sp>
      <p:sp>
        <p:nvSpPr>
          <p:cNvPr id="1220" name="Rectangle 1219"/>
          <p:cNvSpPr/>
          <p:nvPr/>
        </p:nvSpPr>
        <p:spPr>
          <a:xfrm>
            <a:off x="762000" y="3581400"/>
            <a:ext cx="7777069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Rectangle 1220"/>
          <p:cNvSpPr/>
          <p:nvPr/>
        </p:nvSpPr>
        <p:spPr>
          <a:xfrm>
            <a:off x="730265" y="5034362"/>
            <a:ext cx="9771908" cy="177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>
            <a:off x="1143000" y="6174354"/>
            <a:ext cx="234032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7865" lvl="1" indent="-229235">
              <a:lnSpc>
                <a:spcPts val="24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spc="-5" dirty="0">
                <a:cs typeface="Calibri"/>
              </a:rPr>
              <a:t>Product</a:t>
            </a:r>
            <a:r>
              <a:rPr lang="en-US" sz="2200" spc="-90" dirty="0">
                <a:cs typeface="Calibri"/>
              </a:rPr>
              <a:t> </a:t>
            </a:r>
            <a:r>
              <a:rPr lang="en-US" sz="2200" dirty="0">
                <a:cs typeface="Calibri"/>
              </a:rPr>
              <a:t>Rule</a:t>
            </a:r>
          </a:p>
        </p:txBody>
      </p:sp>
      <p:sp>
        <p:nvSpPr>
          <p:cNvPr id="1225" name="Freeform 1224"/>
          <p:cNvSpPr/>
          <p:nvPr/>
        </p:nvSpPr>
        <p:spPr>
          <a:xfrm>
            <a:off x="1345874" y="5648445"/>
            <a:ext cx="845233" cy="531492"/>
          </a:xfrm>
          <a:custGeom>
            <a:avLst/>
            <a:gdLst>
              <a:gd name="connsiteX0" fmla="*/ 156355 w 845233"/>
              <a:gd name="connsiteY0" fmla="*/ 1241 h 531492"/>
              <a:gd name="connsiteX1" fmla="*/ 270655 w 845233"/>
              <a:gd name="connsiteY1" fmla="*/ 180855 h 531492"/>
              <a:gd name="connsiteX2" fmla="*/ 270655 w 845233"/>
              <a:gd name="connsiteY2" fmla="*/ 433948 h 531492"/>
              <a:gd name="connsiteX3" fmla="*/ 442105 w 845233"/>
              <a:gd name="connsiteY3" fmla="*/ 376798 h 531492"/>
              <a:gd name="connsiteX4" fmla="*/ 474762 w 845233"/>
              <a:gd name="connsiteY4" fmla="*/ 115541 h 531492"/>
              <a:gd name="connsiteX5" fmla="*/ 556405 w 845233"/>
              <a:gd name="connsiteY5" fmla="*/ 17569 h 531492"/>
              <a:gd name="connsiteX6" fmla="*/ 727855 w 845233"/>
              <a:gd name="connsiteY6" fmla="*/ 42062 h 531492"/>
              <a:gd name="connsiteX7" fmla="*/ 801333 w 845233"/>
              <a:gd name="connsiteY7" fmla="*/ 164526 h 531492"/>
              <a:gd name="connsiteX8" fmla="*/ 817662 w 845233"/>
              <a:gd name="connsiteY8" fmla="*/ 368634 h 531492"/>
              <a:gd name="connsiteX9" fmla="*/ 417612 w 845233"/>
              <a:gd name="connsiteY9" fmla="*/ 523755 h 531492"/>
              <a:gd name="connsiteX10" fmla="*/ 17562 w 845233"/>
              <a:gd name="connsiteY10" fmla="*/ 491098 h 531492"/>
              <a:gd name="connsiteX11" fmla="*/ 74712 w 845233"/>
              <a:gd name="connsiteY11" fmla="*/ 344141 h 531492"/>
              <a:gd name="connsiteX12" fmla="*/ 107369 w 845233"/>
              <a:gd name="connsiteY12" fmla="*/ 115541 h 531492"/>
              <a:gd name="connsiteX13" fmla="*/ 156355 w 845233"/>
              <a:gd name="connsiteY13" fmla="*/ 1241 h 53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5233" h="531492">
                <a:moveTo>
                  <a:pt x="156355" y="1241"/>
                </a:moveTo>
                <a:cubicBezTo>
                  <a:pt x="183569" y="12127"/>
                  <a:pt x="251605" y="108737"/>
                  <a:pt x="270655" y="180855"/>
                </a:cubicBezTo>
                <a:cubicBezTo>
                  <a:pt x="289705" y="252973"/>
                  <a:pt x="242080" y="401291"/>
                  <a:pt x="270655" y="433948"/>
                </a:cubicBezTo>
                <a:cubicBezTo>
                  <a:pt x="299230" y="466605"/>
                  <a:pt x="408087" y="429866"/>
                  <a:pt x="442105" y="376798"/>
                </a:cubicBezTo>
                <a:cubicBezTo>
                  <a:pt x="476123" y="323730"/>
                  <a:pt x="455712" y="175413"/>
                  <a:pt x="474762" y="115541"/>
                </a:cubicBezTo>
                <a:cubicBezTo>
                  <a:pt x="493812" y="55670"/>
                  <a:pt x="514223" y="29815"/>
                  <a:pt x="556405" y="17569"/>
                </a:cubicBezTo>
                <a:cubicBezTo>
                  <a:pt x="598587" y="5323"/>
                  <a:pt x="687034" y="17569"/>
                  <a:pt x="727855" y="42062"/>
                </a:cubicBezTo>
                <a:cubicBezTo>
                  <a:pt x="768676" y="66555"/>
                  <a:pt x="786365" y="110097"/>
                  <a:pt x="801333" y="164526"/>
                </a:cubicBezTo>
                <a:cubicBezTo>
                  <a:pt x="816301" y="218955"/>
                  <a:pt x="881615" y="308763"/>
                  <a:pt x="817662" y="368634"/>
                </a:cubicBezTo>
                <a:cubicBezTo>
                  <a:pt x="753709" y="428505"/>
                  <a:pt x="550962" y="503344"/>
                  <a:pt x="417612" y="523755"/>
                </a:cubicBezTo>
                <a:cubicBezTo>
                  <a:pt x="284262" y="544166"/>
                  <a:pt x="74712" y="521034"/>
                  <a:pt x="17562" y="491098"/>
                </a:cubicBezTo>
                <a:cubicBezTo>
                  <a:pt x="-39588" y="461162"/>
                  <a:pt x="59744" y="406734"/>
                  <a:pt x="74712" y="344141"/>
                </a:cubicBezTo>
                <a:cubicBezTo>
                  <a:pt x="89680" y="281548"/>
                  <a:pt x="91041" y="178134"/>
                  <a:pt x="107369" y="115541"/>
                </a:cubicBezTo>
                <a:cubicBezTo>
                  <a:pt x="123697" y="52948"/>
                  <a:pt x="129141" y="-9645"/>
                  <a:pt x="156355" y="12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Freeform 1225"/>
          <p:cNvSpPr/>
          <p:nvPr/>
        </p:nvSpPr>
        <p:spPr>
          <a:xfrm>
            <a:off x="3814570" y="5592536"/>
            <a:ext cx="589122" cy="493015"/>
          </a:xfrm>
          <a:custGeom>
            <a:avLst/>
            <a:gdLst>
              <a:gd name="connsiteX0" fmla="*/ 243080 w 589122"/>
              <a:gd name="connsiteY0" fmla="*/ 0 h 493015"/>
              <a:gd name="connsiteX1" fmla="*/ 153273 w 589122"/>
              <a:gd name="connsiteY1" fmla="*/ 65314 h 493015"/>
              <a:gd name="connsiteX2" fmla="*/ 71630 w 589122"/>
              <a:gd name="connsiteY2" fmla="*/ 138793 h 493015"/>
              <a:gd name="connsiteX3" fmla="*/ 6316 w 589122"/>
              <a:gd name="connsiteY3" fmla="*/ 375557 h 493015"/>
              <a:gd name="connsiteX4" fmla="*/ 234916 w 589122"/>
              <a:gd name="connsiteY4" fmla="*/ 489857 h 493015"/>
              <a:gd name="connsiteX5" fmla="*/ 455351 w 589122"/>
              <a:gd name="connsiteY5" fmla="*/ 457200 h 493015"/>
              <a:gd name="connsiteX6" fmla="*/ 577816 w 589122"/>
              <a:gd name="connsiteY6" fmla="*/ 416378 h 493015"/>
              <a:gd name="connsiteX7" fmla="*/ 561487 w 589122"/>
              <a:gd name="connsiteY7" fmla="*/ 220435 h 493015"/>
              <a:gd name="connsiteX8" fmla="*/ 381873 w 589122"/>
              <a:gd name="connsiteY8" fmla="*/ 0 h 49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122" h="493015">
                <a:moveTo>
                  <a:pt x="243080" y="0"/>
                </a:moveTo>
                <a:cubicBezTo>
                  <a:pt x="212464" y="21091"/>
                  <a:pt x="181848" y="42182"/>
                  <a:pt x="153273" y="65314"/>
                </a:cubicBezTo>
                <a:cubicBezTo>
                  <a:pt x="124698" y="88446"/>
                  <a:pt x="96123" y="87086"/>
                  <a:pt x="71630" y="138793"/>
                </a:cubicBezTo>
                <a:cubicBezTo>
                  <a:pt x="47137" y="190500"/>
                  <a:pt x="-20898" y="317046"/>
                  <a:pt x="6316" y="375557"/>
                </a:cubicBezTo>
                <a:cubicBezTo>
                  <a:pt x="33530" y="434068"/>
                  <a:pt x="160077" y="476250"/>
                  <a:pt x="234916" y="489857"/>
                </a:cubicBezTo>
                <a:cubicBezTo>
                  <a:pt x="309755" y="503464"/>
                  <a:pt x="398201" y="469447"/>
                  <a:pt x="455351" y="457200"/>
                </a:cubicBezTo>
                <a:cubicBezTo>
                  <a:pt x="512501" y="444954"/>
                  <a:pt x="560127" y="455839"/>
                  <a:pt x="577816" y="416378"/>
                </a:cubicBezTo>
                <a:cubicBezTo>
                  <a:pt x="595505" y="376917"/>
                  <a:pt x="594144" y="289831"/>
                  <a:pt x="561487" y="220435"/>
                </a:cubicBezTo>
                <a:cubicBezTo>
                  <a:pt x="528830" y="151039"/>
                  <a:pt x="455351" y="75519"/>
                  <a:pt x="38187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Freeform 1226"/>
          <p:cNvSpPr/>
          <p:nvPr/>
        </p:nvSpPr>
        <p:spPr>
          <a:xfrm>
            <a:off x="3097680" y="5629895"/>
            <a:ext cx="443506" cy="396331"/>
          </a:xfrm>
          <a:custGeom>
            <a:avLst/>
            <a:gdLst>
              <a:gd name="connsiteX0" fmla="*/ 37406 w 443506"/>
              <a:gd name="connsiteY0" fmla="*/ 27955 h 396331"/>
              <a:gd name="connsiteX1" fmla="*/ 29241 w 443506"/>
              <a:gd name="connsiteY1" fmla="*/ 338198 h 396331"/>
              <a:gd name="connsiteX2" fmla="*/ 217020 w 443506"/>
              <a:gd name="connsiteY2" fmla="*/ 395348 h 396331"/>
              <a:gd name="connsiteX3" fmla="*/ 429291 w 443506"/>
              <a:gd name="connsiteY3" fmla="*/ 321869 h 396331"/>
              <a:gd name="connsiteX4" fmla="*/ 380306 w 443506"/>
              <a:gd name="connsiteY4" fmla="*/ 44284 h 396331"/>
              <a:gd name="connsiteX5" fmla="*/ 37406 w 443506"/>
              <a:gd name="connsiteY5" fmla="*/ 27955 h 39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506" h="396331">
                <a:moveTo>
                  <a:pt x="37406" y="27955"/>
                </a:moveTo>
                <a:cubicBezTo>
                  <a:pt x="-21105" y="76941"/>
                  <a:pt x="-695" y="276966"/>
                  <a:pt x="29241" y="338198"/>
                </a:cubicBezTo>
                <a:cubicBezTo>
                  <a:pt x="59177" y="399430"/>
                  <a:pt x="150345" y="398069"/>
                  <a:pt x="217020" y="395348"/>
                </a:cubicBezTo>
                <a:cubicBezTo>
                  <a:pt x="283695" y="392627"/>
                  <a:pt x="402077" y="380380"/>
                  <a:pt x="429291" y="321869"/>
                </a:cubicBezTo>
                <a:cubicBezTo>
                  <a:pt x="456505" y="263358"/>
                  <a:pt x="446981" y="87827"/>
                  <a:pt x="380306" y="44284"/>
                </a:cubicBezTo>
                <a:cubicBezTo>
                  <a:pt x="313631" y="741"/>
                  <a:pt x="95917" y="-21031"/>
                  <a:pt x="37406" y="2795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/>
        </p:nvSpPr>
        <p:spPr>
          <a:xfrm>
            <a:off x="4225260" y="6075293"/>
            <a:ext cx="3390608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7865" lvl="1" indent="-229235">
              <a:lnSpc>
                <a:spcPts val="24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spc="-5" dirty="0">
                <a:cs typeface="Calibri"/>
              </a:rPr>
              <a:t>A not dependent on B</a:t>
            </a:r>
            <a:endParaRPr lang="en-US" sz="2200" dirty="0">
              <a:cs typeface="Calibri"/>
            </a:endParaRPr>
          </a:p>
        </p:txBody>
      </p:sp>
      <p:grpSp>
        <p:nvGrpSpPr>
          <p:cNvPr id="1232" name="Group 1231"/>
          <p:cNvGrpSpPr/>
          <p:nvPr/>
        </p:nvGrpSpPr>
        <p:grpSpPr>
          <a:xfrm>
            <a:off x="1598096" y="2540681"/>
            <a:ext cx="2013872" cy="453485"/>
            <a:chOff x="1598096" y="2540681"/>
            <a:chExt cx="2013872" cy="453485"/>
          </a:xfrm>
        </p:grpSpPr>
        <p:sp>
          <p:nvSpPr>
            <p:cNvPr id="1229" name="Freeform 1228"/>
            <p:cNvSpPr/>
            <p:nvPr/>
          </p:nvSpPr>
          <p:spPr>
            <a:xfrm>
              <a:off x="1598096" y="2540681"/>
              <a:ext cx="257295" cy="405224"/>
            </a:xfrm>
            <a:custGeom>
              <a:avLst/>
              <a:gdLst>
                <a:gd name="connsiteX0" fmla="*/ 189883 w 257295"/>
                <a:gd name="connsiteY0" fmla="*/ 390298 h 405224"/>
                <a:gd name="connsiteX1" fmla="*/ 83747 w 257295"/>
                <a:gd name="connsiteY1" fmla="*/ 390298 h 405224"/>
                <a:gd name="connsiteX2" fmla="*/ 18433 w 257295"/>
                <a:gd name="connsiteY2" fmla="*/ 235176 h 405224"/>
                <a:gd name="connsiteX3" fmla="*/ 18433 w 257295"/>
                <a:gd name="connsiteY3" fmla="*/ 6576 h 405224"/>
                <a:gd name="connsiteX4" fmla="*/ 230704 w 257295"/>
                <a:gd name="connsiteY4" fmla="*/ 88219 h 405224"/>
                <a:gd name="connsiteX5" fmla="*/ 247033 w 257295"/>
                <a:gd name="connsiteY5" fmla="*/ 357640 h 4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95" h="405224">
                  <a:moveTo>
                    <a:pt x="189883" y="390298"/>
                  </a:moveTo>
                  <a:cubicBezTo>
                    <a:pt x="151102" y="403225"/>
                    <a:pt x="112322" y="416152"/>
                    <a:pt x="83747" y="390298"/>
                  </a:cubicBezTo>
                  <a:cubicBezTo>
                    <a:pt x="55172" y="364444"/>
                    <a:pt x="29319" y="299130"/>
                    <a:pt x="18433" y="235176"/>
                  </a:cubicBezTo>
                  <a:cubicBezTo>
                    <a:pt x="7547" y="171222"/>
                    <a:pt x="-16946" y="31069"/>
                    <a:pt x="18433" y="6576"/>
                  </a:cubicBezTo>
                  <a:cubicBezTo>
                    <a:pt x="53812" y="-17917"/>
                    <a:pt x="192604" y="29708"/>
                    <a:pt x="230704" y="88219"/>
                  </a:cubicBezTo>
                  <a:cubicBezTo>
                    <a:pt x="268804" y="146730"/>
                    <a:pt x="257918" y="252185"/>
                    <a:pt x="247033" y="3576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Freeform 1229"/>
            <p:cNvSpPr/>
            <p:nvPr/>
          </p:nvSpPr>
          <p:spPr>
            <a:xfrm>
              <a:off x="2804924" y="2573082"/>
              <a:ext cx="257295" cy="405224"/>
            </a:xfrm>
            <a:custGeom>
              <a:avLst/>
              <a:gdLst>
                <a:gd name="connsiteX0" fmla="*/ 189883 w 257295"/>
                <a:gd name="connsiteY0" fmla="*/ 390298 h 405224"/>
                <a:gd name="connsiteX1" fmla="*/ 83747 w 257295"/>
                <a:gd name="connsiteY1" fmla="*/ 390298 h 405224"/>
                <a:gd name="connsiteX2" fmla="*/ 18433 w 257295"/>
                <a:gd name="connsiteY2" fmla="*/ 235176 h 405224"/>
                <a:gd name="connsiteX3" fmla="*/ 18433 w 257295"/>
                <a:gd name="connsiteY3" fmla="*/ 6576 h 405224"/>
                <a:gd name="connsiteX4" fmla="*/ 230704 w 257295"/>
                <a:gd name="connsiteY4" fmla="*/ 88219 h 405224"/>
                <a:gd name="connsiteX5" fmla="*/ 247033 w 257295"/>
                <a:gd name="connsiteY5" fmla="*/ 357640 h 4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95" h="405224">
                  <a:moveTo>
                    <a:pt x="189883" y="390298"/>
                  </a:moveTo>
                  <a:cubicBezTo>
                    <a:pt x="151102" y="403225"/>
                    <a:pt x="112322" y="416152"/>
                    <a:pt x="83747" y="390298"/>
                  </a:cubicBezTo>
                  <a:cubicBezTo>
                    <a:pt x="55172" y="364444"/>
                    <a:pt x="29319" y="299130"/>
                    <a:pt x="18433" y="235176"/>
                  </a:cubicBezTo>
                  <a:cubicBezTo>
                    <a:pt x="7547" y="171222"/>
                    <a:pt x="-16946" y="31069"/>
                    <a:pt x="18433" y="6576"/>
                  </a:cubicBezTo>
                  <a:cubicBezTo>
                    <a:pt x="53812" y="-17917"/>
                    <a:pt x="192604" y="29708"/>
                    <a:pt x="230704" y="88219"/>
                  </a:cubicBezTo>
                  <a:cubicBezTo>
                    <a:pt x="268804" y="146730"/>
                    <a:pt x="257918" y="252185"/>
                    <a:pt x="247033" y="3576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Freeform 1230"/>
            <p:cNvSpPr/>
            <p:nvPr/>
          </p:nvSpPr>
          <p:spPr>
            <a:xfrm>
              <a:off x="3354673" y="2588942"/>
              <a:ext cx="257295" cy="405224"/>
            </a:xfrm>
            <a:custGeom>
              <a:avLst/>
              <a:gdLst>
                <a:gd name="connsiteX0" fmla="*/ 189883 w 257295"/>
                <a:gd name="connsiteY0" fmla="*/ 390298 h 405224"/>
                <a:gd name="connsiteX1" fmla="*/ 83747 w 257295"/>
                <a:gd name="connsiteY1" fmla="*/ 390298 h 405224"/>
                <a:gd name="connsiteX2" fmla="*/ 18433 w 257295"/>
                <a:gd name="connsiteY2" fmla="*/ 235176 h 405224"/>
                <a:gd name="connsiteX3" fmla="*/ 18433 w 257295"/>
                <a:gd name="connsiteY3" fmla="*/ 6576 h 405224"/>
                <a:gd name="connsiteX4" fmla="*/ 230704 w 257295"/>
                <a:gd name="connsiteY4" fmla="*/ 88219 h 405224"/>
                <a:gd name="connsiteX5" fmla="*/ 247033 w 257295"/>
                <a:gd name="connsiteY5" fmla="*/ 357640 h 4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95" h="405224">
                  <a:moveTo>
                    <a:pt x="189883" y="390298"/>
                  </a:moveTo>
                  <a:cubicBezTo>
                    <a:pt x="151102" y="403225"/>
                    <a:pt x="112322" y="416152"/>
                    <a:pt x="83747" y="390298"/>
                  </a:cubicBezTo>
                  <a:cubicBezTo>
                    <a:pt x="55172" y="364444"/>
                    <a:pt x="29319" y="299130"/>
                    <a:pt x="18433" y="235176"/>
                  </a:cubicBezTo>
                  <a:cubicBezTo>
                    <a:pt x="7547" y="171222"/>
                    <a:pt x="-16946" y="31069"/>
                    <a:pt x="18433" y="6576"/>
                  </a:cubicBezTo>
                  <a:cubicBezTo>
                    <a:pt x="53812" y="-17917"/>
                    <a:pt x="192604" y="29708"/>
                    <a:pt x="230704" y="88219"/>
                  </a:cubicBezTo>
                  <a:cubicBezTo>
                    <a:pt x="268804" y="146730"/>
                    <a:pt x="257918" y="252185"/>
                    <a:pt x="247033" y="3576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2" name="Rectangle 1221"/>
          <p:cNvSpPr/>
          <p:nvPr/>
        </p:nvSpPr>
        <p:spPr>
          <a:xfrm>
            <a:off x="3097680" y="5751598"/>
            <a:ext cx="221753" cy="307318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Rectangle 1232"/>
          <p:cNvSpPr/>
          <p:nvPr/>
        </p:nvSpPr>
        <p:spPr>
          <a:xfrm>
            <a:off x="3119920" y="5710177"/>
            <a:ext cx="221753" cy="30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" grpId="0" animBg="1"/>
      <p:bldP spid="1219" grpId="0" animBg="1"/>
      <p:bldP spid="1220" grpId="0" animBg="1"/>
      <p:bldP spid="1221" grpId="0" animBg="1"/>
      <p:bldP spid="1224" grpId="0"/>
      <p:bldP spid="1225" grpId="0" animBg="1"/>
      <p:bldP spid="1226" grpId="0" animBg="1"/>
      <p:bldP spid="1227" grpId="0" animBg="1"/>
      <p:bldP spid="1228" grpId="0"/>
      <p:bldP spid="1222" grpId="0" animBg="1"/>
      <p:bldP spid="12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911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</a:t>
            </a:r>
            <a:r>
              <a:rPr sz="4400" spc="-105" dirty="0"/>
              <a:t>x</a:t>
            </a:r>
            <a:r>
              <a:rPr sz="4400" spc="-5" dirty="0"/>
              <a:t>amp</a:t>
            </a:r>
            <a:r>
              <a:rPr sz="4400" spc="-25" dirty="0"/>
              <a:t>l</a:t>
            </a:r>
            <a:r>
              <a:rPr sz="4400" spc="-5" dirty="0"/>
              <a:t>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89915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590550" algn="l"/>
              </a:tabLst>
            </a:pPr>
            <a:r>
              <a:rPr spc="-5" dirty="0"/>
              <a:t>60%</a:t>
            </a:r>
            <a:r>
              <a:rPr spc="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5" dirty="0"/>
              <a:t>ML</a:t>
            </a:r>
            <a:r>
              <a:rPr spc="10" dirty="0"/>
              <a:t> </a:t>
            </a:r>
            <a:r>
              <a:rPr spc="-10" dirty="0"/>
              <a:t>students</a:t>
            </a:r>
            <a:r>
              <a:rPr spc="15" dirty="0"/>
              <a:t> </a:t>
            </a:r>
            <a:r>
              <a:rPr spc="-5" dirty="0"/>
              <a:t>pass</a:t>
            </a:r>
            <a:r>
              <a:rPr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dirty="0"/>
              <a:t>final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spc="-5" dirty="0"/>
              <a:t>45%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ML</a:t>
            </a:r>
            <a:r>
              <a:rPr spc="-10" dirty="0"/>
              <a:t> students</a:t>
            </a:r>
            <a:r>
              <a:rPr spc="15" dirty="0"/>
              <a:t> </a:t>
            </a:r>
            <a:r>
              <a:rPr spc="-5" dirty="0"/>
              <a:t>pass</a:t>
            </a:r>
            <a:r>
              <a:rPr spc="20" dirty="0"/>
              <a:t> </a:t>
            </a:r>
            <a:r>
              <a:rPr spc="-5" dirty="0"/>
              <a:t>both</a:t>
            </a:r>
            <a:r>
              <a:rPr dirty="0"/>
              <a:t> the </a:t>
            </a:r>
            <a:r>
              <a:rPr spc="-615" dirty="0"/>
              <a:t> </a:t>
            </a:r>
            <a:r>
              <a:rPr dirty="0"/>
              <a:t>final</a:t>
            </a:r>
            <a:r>
              <a:rPr spc="-40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midterm </a:t>
            </a:r>
            <a:r>
              <a:rPr spc="5" dirty="0"/>
              <a:t>*</a:t>
            </a:r>
          </a:p>
          <a:p>
            <a:pPr marL="589915" marR="1403985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590550" algn="l"/>
              </a:tabLst>
            </a:pPr>
            <a:r>
              <a:rPr spc="-10" dirty="0"/>
              <a:t>What </a:t>
            </a:r>
            <a:r>
              <a:rPr spc="-15" dirty="0"/>
              <a:t>percent </a:t>
            </a:r>
            <a:r>
              <a:rPr dirty="0"/>
              <a:t>of </a:t>
            </a:r>
            <a:r>
              <a:rPr spc="-10" dirty="0"/>
              <a:t>students </a:t>
            </a:r>
            <a:r>
              <a:rPr spc="5" dirty="0"/>
              <a:t>who </a:t>
            </a:r>
            <a:r>
              <a:rPr dirty="0"/>
              <a:t>passed </a:t>
            </a:r>
            <a:r>
              <a:rPr spc="-5" dirty="0"/>
              <a:t>the </a:t>
            </a:r>
            <a:r>
              <a:rPr dirty="0"/>
              <a:t>final also passed </a:t>
            </a:r>
            <a:r>
              <a:rPr spc="-5" dirty="0"/>
              <a:t>the </a:t>
            </a:r>
            <a:r>
              <a:rPr spc="-620" dirty="0"/>
              <a:t> </a:t>
            </a:r>
            <a:r>
              <a:rPr spc="-5" dirty="0"/>
              <a:t>midterm?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9672" y="6354876"/>
            <a:ext cx="265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*</a:t>
            </a:r>
            <a:r>
              <a:rPr sz="1800" spc="-5" dirty="0">
                <a:latin typeface="Calibri"/>
                <a:cs typeface="Calibri"/>
              </a:rPr>
              <a:t> These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made 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243136"/>
            <a:ext cx="2209800" cy="1435261"/>
            <a:chOff x="324283" y="1873779"/>
            <a:chExt cx="6163447" cy="4178461"/>
          </a:xfrm>
        </p:grpSpPr>
        <p:grpSp>
          <p:nvGrpSpPr>
            <p:cNvPr id="6" name="Group 5"/>
            <p:cNvGrpSpPr/>
            <p:nvPr/>
          </p:nvGrpSpPr>
          <p:grpSpPr>
            <a:xfrm>
              <a:off x="456699" y="2055741"/>
              <a:ext cx="5831063" cy="1060217"/>
              <a:chOff x="7064083" y="2159700"/>
              <a:chExt cx="5831063" cy="1060217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70640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98336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91679" y="3453792"/>
              <a:ext cx="5866043" cy="2458268"/>
              <a:chOff x="6817123" y="3611091"/>
              <a:chExt cx="5866043" cy="245826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6817123" y="3611091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6852103" y="5009142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" name="Oval 7"/>
            <p:cNvSpPr/>
            <p:nvPr/>
          </p:nvSpPr>
          <p:spPr>
            <a:xfrm>
              <a:off x="1712363" y="3342938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82725" y="3453792"/>
              <a:ext cx="2391551" cy="1711508"/>
              <a:chOff x="8208169" y="3611091"/>
              <a:chExt cx="2391551" cy="17115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8208169" y="3611091"/>
                <a:ext cx="2362817" cy="1060217"/>
                <a:chOff x="8455129" y="2159700"/>
                <a:chExt cx="2362817" cy="1060217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8455129" y="2159700"/>
                  <a:ext cx="1670417" cy="1060217"/>
                  <a:chOff x="8462749" y="2167320"/>
                  <a:chExt cx="1670417" cy="1060217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9833683" y="2159700"/>
                  <a:ext cx="984263" cy="1060217"/>
                  <a:chOff x="7071703" y="2167320"/>
                  <a:chExt cx="984263" cy="1060217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8236903" y="5009142"/>
                <a:ext cx="2362817" cy="313457"/>
                <a:chOff x="8448883" y="2159700"/>
                <a:chExt cx="2362817" cy="31345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8448883" y="2159700"/>
                  <a:ext cx="1670417" cy="313457"/>
                  <a:chOff x="8456503" y="2167320"/>
                  <a:chExt cx="1670417" cy="313457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9833683" y="2159700"/>
                  <a:ext cx="978017" cy="313457"/>
                  <a:chOff x="7071703" y="2167320"/>
                  <a:chExt cx="978017" cy="313457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" name="Oval 9"/>
            <p:cNvSpPr/>
            <p:nvPr/>
          </p:nvSpPr>
          <p:spPr>
            <a:xfrm>
              <a:off x="3784207" y="3961675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3679" y="4191968"/>
              <a:ext cx="1007641" cy="986565"/>
              <a:chOff x="11088943" y="2365440"/>
              <a:chExt cx="1007641" cy="98656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1088943" y="2365440"/>
                <a:ext cx="285617" cy="313457"/>
              </a:xfrm>
              <a:prstGeom prst="ellipse">
                <a:avLst/>
              </a:prstGeom>
              <a:solidFill>
                <a:srgbClr val="00B0F0">
                  <a:alpha val="4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781343" y="2365440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124139" y="3025315"/>
                <a:ext cx="285617" cy="31345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810967" y="3038548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01779" y="2000867"/>
              <a:ext cx="728160" cy="676004"/>
              <a:chOff x="8370121" y="562343"/>
              <a:chExt cx="728160" cy="6760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370121" y="562343"/>
                <a:ext cx="705300" cy="131078"/>
                <a:chOff x="8370121" y="562343"/>
                <a:chExt cx="705300" cy="13107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77741" y="743985"/>
                <a:ext cx="705300" cy="131078"/>
                <a:chOff x="8370121" y="562343"/>
                <a:chExt cx="705300" cy="13107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85361" y="925627"/>
                <a:ext cx="705300" cy="131078"/>
                <a:chOff x="8370121" y="562343"/>
                <a:chExt cx="705300" cy="13107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92981" y="1107269"/>
                <a:ext cx="705300" cy="131078"/>
                <a:chOff x="8370121" y="562343"/>
                <a:chExt cx="705300" cy="131078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8" name="Rectangle 127"/>
          <p:cNvSpPr/>
          <p:nvPr/>
        </p:nvSpPr>
        <p:spPr>
          <a:xfrm>
            <a:off x="1066800" y="1759076"/>
            <a:ext cx="5029200" cy="450724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994361" y="2188343"/>
            <a:ext cx="1425239" cy="327197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695716" y="1833805"/>
            <a:ext cx="1533884" cy="349234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911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</a:t>
            </a:r>
            <a:r>
              <a:rPr sz="4400" spc="-105" dirty="0"/>
              <a:t>x</a:t>
            </a:r>
            <a:r>
              <a:rPr sz="4400" spc="-5" dirty="0"/>
              <a:t>amp</a:t>
            </a:r>
            <a:r>
              <a:rPr sz="4400" spc="-25" dirty="0"/>
              <a:t>l</a:t>
            </a:r>
            <a:r>
              <a:rPr sz="4400" spc="-5" dirty="0"/>
              <a:t>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89915" marR="5080" indent="-228600">
              <a:lnSpc>
                <a:spcPts val="2690"/>
              </a:lnSpc>
              <a:spcBef>
                <a:spcPts val="755"/>
              </a:spcBef>
              <a:buFont typeface="Arial"/>
              <a:buChar char="•"/>
              <a:tabLst>
                <a:tab pos="590550" algn="l"/>
              </a:tabLst>
            </a:pPr>
            <a:r>
              <a:rPr spc="-5" dirty="0"/>
              <a:t>60%</a:t>
            </a:r>
            <a:r>
              <a:rPr spc="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5" dirty="0"/>
              <a:t>ML</a:t>
            </a:r>
            <a:r>
              <a:rPr spc="10" dirty="0"/>
              <a:t> </a:t>
            </a:r>
            <a:r>
              <a:rPr spc="-10" dirty="0"/>
              <a:t>students</a:t>
            </a:r>
            <a:r>
              <a:rPr spc="15" dirty="0"/>
              <a:t> </a:t>
            </a:r>
            <a:r>
              <a:rPr spc="-5" dirty="0"/>
              <a:t>pass</a:t>
            </a:r>
            <a:r>
              <a:rPr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dirty="0"/>
              <a:t>final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spc="-5" dirty="0"/>
              <a:t>45%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ML</a:t>
            </a:r>
            <a:r>
              <a:rPr spc="-10" dirty="0"/>
              <a:t> students</a:t>
            </a:r>
            <a:r>
              <a:rPr spc="15" dirty="0"/>
              <a:t> </a:t>
            </a:r>
            <a:r>
              <a:rPr spc="-5" dirty="0"/>
              <a:t>pass</a:t>
            </a:r>
            <a:r>
              <a:rPr spc="20" dirty="0"/>
              <a:t> </a:t>
            </a:r>
            <a:r>
              <a:rPr spc="-5" dirty="0"/>
              <a:t>both</a:t>
            </a:r>
            <a:r>
              <a:rPr dirty="0"/>
              <a:t> the </a:t>
            </a:r>
            <a:r>
              <a:rPr spc="-615" dirty="0"/>
              <a:t> </a:t>
            </a:r>
            <a:r>
              <a:rPr dirty="0"/>
              <a:t>final</a:t>
            </a:r>
            <a:r>
              <a:rPr spc="-40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midterm </a:t>
            </a:r>
            <a:r>
              <a:rPr spc="5" dirty="0"/>
              <a:t>*</a:t>
            </a:r>
          </a:p>
          <a:p>
            <a:pPr marL="589915" marR="1403985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590550" algn="l"/>
              </a:tabLst>
            </a:pPr>
            <a:r>
              <a:rPr spc="-10" dirty="0"/>
              <a:t>What </a:t>
            </a:r>
            <a:r>
              <a:rPr spc="-15" dirty="0"/>
              <a:t>percent </a:t>
            </a:r>
            <a:r>
              <a:rPr dirty="0"/>
              <a:t>of </a:t>
            </a:r>
            <a:r>
              <a:rPr spc="-10" dirty="0"/>
              <a:t>students </a:t>
            </a:r>
            <a:r>
              <a:rPr spc="5" dirty="0"/>
              <a:t>who </a:t>
            </a:r>
            <a:r>
              <a:rPr dirty="0"/>
              <a:t>passed </a:t>
            </a:r>
            <a:r>
              <a:rPr spc="-5" dirty="0"/>
              <a:t>the </a:t>
            </a:r>
            <a:r>
              <a:rPr dirty="0"/>
              <a:t>final also passed </a:t>
            </a:r>
            <a:r>
              <a:rPr spc="-5" dirty="0"/>
              <a:t>the </a:t>
            </a:r>
            <a:r>
              <a:rPr spc="-620" dirty="0"/>
              <a:t> </a:t>
            </a:r>
            <a:r>
              <a:rPr spc="-5" dirty="0"/>
              <a:t>midterm?</a:t>
            </a:r>
          </a:p>
          <a:p>
            <a:pPr marL="348615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800" dirty="0"/>
          </a:p>
          <a:p>
            <a:pPr marL="589915" marR="574040" indent="-228600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590550" algn="l"/>
              </a:tabLst>
            </a:pPr>
            <a:r>
              <a:rPr spc="-15" dirty="0"/>
              <a:t>Reworded:</a:t>
            </a:r>
            <a:r>
              <a:rPr spc="-20" dirty="0"/>
              <a:t> </a:t>
            </a:r>
            <a:r>
              <a:rPr spc="-10" dirty="0"/>
              <a:t>What </a:t>
            </a:r>
            <a:r>
              <a:rPr spc="-15" dirty="0"/>
              <a:t>percent</a:t>
            </a:r>
            <a:r>
              <a:rPr spc="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students</a:t>
            </a:r>
            <a:r>
              <a:rPr spc="15" dirty="0"/>
              <a:t> </a:t>
            </a:r>
            <a:r>
              <a:rPr dirty="0"/>
              <a:t>passed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5" dirty="0"/>
              <a:t>midterm</a:t>
            </a:r>
            <a:r>
              <a:rPr spc="-20" dirty="0"/>
              <a:t> </a:t>
            </a:r>
            <a:r>
              <a:rPr spc="-5" dirty="0"/>
              <a:t>given</a:t>
            </a:r>
            <a:r>
              <a:rPr spc="-30" dirty="0"/>
              <a:t> </a:t>
            </a:r>
            <a:r>
              <a:rPr spc="-10" dirty="0"/>
              <a:t>they </a:t>
            </a:r>
            <a:r>
              <a:rPr spc="-615" dirty="0"/>
              <a:t> </a:t>
            </a:r>
            <a:r>
              <a:rPr dirty="0"/>
              <a:t>passed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dirty="0"/>
              <a:t> final?</a:t>
            </a:r>
          </a:p>
          <a:p>
            <a:pPr marL="589915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590550" algn="l"/>
              </a:tabLst>
            </a:pPr>
            <a:r>
              <a:rPr dirty="0"/>
              <a:t>P(M|F)</a:t>
            </a:r>
            <a:r>
              <a:rPr spc="-15" dirty="0"/>
              <a:t> </a:t>
            </a:r>
            <a:r>
              <a:rPr spc="5" dirty="0"/>
              <a:t>=</a:t>
            </a:r>
            <a:r>
              <a:rPr spc="-5" dirty="0"/>
              <a:t> P(M,F)</a:t>
            </a:r>
            <a:r>
              <a:rPr spc="1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spc="-5" dirty="0"/>
              <a:t>P(F)</a:t>
            </a:r>
          </a:p>
          <a:p>
            <a:pPr marL="361315">
              <a:lnSpc>
                <a:spcPct val="100000"/>
              </a:lnSpc>
              <a:spcBef>
                <a:spcPts val="315"/>
              </a:spcBef>
            </a:pPr>
            <a:r>
              <a:rPr dirty="0">
                <a:latin typeface="Arial"/>
                <a:cs typeface="Arial"/>
              </a:rPr>
              <a:t>•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/>
              <a:t>=</a:t>
            </a:r>
            <a:r>
              <a:rPr spc="-15" dirty="0"/>
              <a:t> </a:t>
            </a:r>
            <a:r>
              <a:rPr spc="5" dirty="0"/>
              <a:t>.45</a:t>
            </a:r>
            <a:r>
              <a:rPr spc="-20" dirty="0"/>
              <a:t> </a:t>
            </a:r>
            <a:r>
              <a:rPr dirty="0"/>
              <a:t>/</a:t>
            </a:r>
            <a:r>
              <a:rPr spc="-5" dirty="0"/>
              <a:t> </a:t>
            </a:r>
            <a:r>
              <a:rPr spc="5" dirty="0"/>
              <a:t>.60</a:t>
            </a:r>
          </a:p>
          <a:p>
            <a:pPr marL="361315">
              <a:lnSpc>
                <a:spcPct val="100000"/>
              </a:lnSpc>
              <a:spcBef>
                <a:spcPts val="340"/>
              </a:spcBef>
            </a:pPr>
            <a:r>
              <a:rPr dirty="0">
                <a:latin typeface="Arial"/>
                <a:cs typeface="Arial"/>
              </a:rPr>
              <a:t>•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/>
              <a:t>=</a:t>
            </a:r>
            <a:r>
              <a:rPr spc="-25" dirty="0"/>
              <a:t> </a:t>
            </a:r>
            <a:r>
              <a:rPr spc="5" dirty="0"/>
              <a:t>.75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9672" y="6354876"/>
            <a:ext cx="265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*</a:t>
            </a:r>
            <a:r>
              <a:rPr sz="1800" spc="-5" dirty="0">
                <a:latin typeface="Calibri"/>
                <a:cs typeface="Calibri"/>
              </a:rPr>
              <a:t> These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made 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243136"/>
            <a:ext cx="2209800" cy="1435261"/>
            <a:chOff x="324283" y="1873779"/>
            <a:chExt cx="6163447" cy="4178461"/>
          </a:xfrm>
        </p:grpSpPr>
        <p:grpSp>
          <p:nvGrpSpPr>
            <p:cNvPr id="6" name="Group 5"/>
            <p:cNvGrpSpPr/>
            <p:nvPr/>
          </p:nvGrpSpPr>
          <p:grpSpPr>
            <a:xfrm>
              <a:off x="456699" y="2055741"/>
              <a:ext cx="5831063" cy="1060217"/>
              <a:chOff x="7064083" y="2159700"/>
              <a:chExt cx="5831063" cy="1060217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70640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98336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91679" y="3453792"/>
              <a:ext cx="5866043" cy="2458268"/>
              <a:chOff x="6817123" y="3611091"/>
              <a:chExt cx="5866043" cy="245826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6817123" y="3611091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6852103" y="5009142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" name="Oval 7"/>
            <p:cNvSpPr/>
            <p:nvPr/>
          </p:nvSpPr>
          <p:spPr>
            <a:xfrm>
              <a:off x="1712363" y="3342938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82725" y="3453792"/>
              <a:ext cx="2391551" cy="1711508"/>
              <a:chOff x="8208169" y="3611091"/>
              <a:chExt cx="2391551" cy="17115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8208169" y="3611091"/>
                <a:ext cx="2362817" cy="1060217"/>
                <a:chOff x="8455129" y="2159700"/>
                <a:chExt cx="2362817" cy="1060217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8455129" y="2159700"/>
                  <a:ext cx="1670417" cy="1060217"/>
                  <a:chOff x="8462749" y="2167320"/>
                  <a:chExt cx="1670417" cy="1060217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9833683" y="2159700"/>
                  <a:ext cx="984263" cy="1060217"/>
                  <a:chOff x="7071703" y="2167320"/>
                  <a:chExt cx="984263" cy="1060217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8236903" y="5009142"/>
                <a:ext cx="2362817" cy="313457"/>
                <a:chOff x="8448883" y="2159700"/>
                <a:chExt cx="2362817" cy="31345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8448883" y="2159700"/>
                  <a:ext cx="1670417" cy="313457"/>
                  <a:chOff x="8456503" y="2167320"/>
                  <a:chExt cx="1670417" cy="313457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9833683" y="2159700"/>
                  <a:ext cx="978017" cy="313457"/>
                  <a:chOff x="7071703" y="2167320"/>
                  <a:chExt cx="978017" cy="313457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" name="Oval 9"/>
            <p:cNvSpPr/>
            <p:nvPr/>
          </p:nvSpPr>
          <p:spPr>
            <a:xfrm>
              <a:off x="3784207" y="3961675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53679" y="4191968"/>
              <a:ext cx="1007641" cy="986565"/>
              <a:chOff x="11088943" y="2365440"/>
              <a:chExt cx="1007641" cy="98656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1088943" y="2365440"/>
                <a:ext cx="285617" cy="313457"/>
              </a:xfrm>
              <a:prstGeom prst="ellipse">
                <a:avLst/>
              </a:prstGeom>
              <a:solidFill>
                <a:srgbClr val="00B0F0">
                  <a:alpha val="4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781343" y="2365440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124139" y="3025315"/>
                <a:ext cx="285617" cy="31345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810967" y="3038548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01779" y="2000867"/>
              <a:ext cx="728160" cy="676004"/>
              <a:chOff x="8370121" y="562343"/>
              <a:chExt cx="728160" cy="6760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370121" y="562343"/>
                <a:ext cx="705300" cy="131078"/>
                <a:chOff x="8370121" y="562343"/>
                <a:chExt cx="705300" cy="13107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377741" y="743985"/>
                <a:ext cx="705300" cy="131078"/>
                <a:chOff x="8370121" y="562343"/>
                <a:chExt cx="705300" cy="13107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385361" y="925627"/>
                <a:ext cx="705300" cy="131078"/>
                <a:chOff x="8370121" y="562343"/>
                <a:chExt cx="705300" cy="13107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92981" y="1107269"/>
                <a:ext cx="705300" cy="131078"/>
                <a:chOff x="8370121" y="562343"/>
                <a:chExt cx="705300" cy="131078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8" name="Rectangle 127"/>
          <p:cNvSpPr/>
          <p:nvPr/>
        </p:nvSpPr>
        <p:spPr>
          <a:xfrm>
            <a:off x="3714024" y="4724400"/>
            <a:ext cx="705576" cy="3810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514600" y="4724400"/>
            <a:ext cx="9144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066800" y="1759076"/>
            <a:ext cx="5029200" cy="450724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94361" y="2188343"/>
            <a:ext cx="1425239" cy="327197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695716" y="1833805"/>
            <a:ext cx="1533884" cy="349234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046406" y="5529229"/>
            <a:ext cx="378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</a:rPr>
              <a:t>Purple Area</a:t>
            </a:r>
            <a:r>
              <a:rPr lang="en-US" sz="2800" dirty="0">
                <a:solidFill>
                  <a:srgbClr val="FF0000"/>
                </a:solidFill>
              </a:rPr>
              <a:t>)/(Red Area)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95400" y="3106237"/>
            <a:ext cx="3505200" cy="45197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2048" y="4065611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1950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97682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Marginalization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5" dirty="0"/>
              <a:t> </a:t>
            </a:r>
            <a:r>
              <a:rPr sz="4400" spc="-15" dirty="0"/>
              <a:t>Law</a:t>
            </a:r>
            <a:r>
              <a:rPr sz="4400" spc="-5" dirty="0"/>
              <a:t> of</a:t>
            </a:r>
            <a:r>
              <a:rPr sz="4400" spc="-15" dirty="0"/>
              <a:t> </a:t>
            </a:r>
            <a:r>
              <a:rPr sz="4400" spc="-105" dirty="0"/>
              <a:t>Total</a:t>
            </a:r>
            <a:r>
              <a:rPr sz="4400" spc="70" dirty="0"/>
              <a:t> </a:t>
            </a:r>
            <a:r>
              <a:rPr sz="4400" spc="-25" dirty="0"/>
              <a:t>Probability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39036" y="1818258"/>
            <a:ext cx="41421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Marginalization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(Sum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9036" y="3864355"/>
            <a:ext cx="3618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Law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Probability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7081" y="2808843"/>
            <a:ext cx="2863999" cy="7481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784" y="5112063"/>
            <a:ext cx="3943190" cy="750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273686"/>
            <a:ext cx="4115254" cy="3179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0" y="3767884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400" y="3570021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7771" y="179289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</a:t>
            </a:r>
            <a:r>
              <a:rPr lang="en-US" sz="3600" dirty="0" err="1"/>
              <a:t>x,y</a:t>
            </a:r>
            <a:r>
              <a:rPr lang="en-US" sz="3600" dirty="0"/>
              <a:t>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2286000"/>
            <a:ext cx="2971800" cy="1515140"/>
            <a:chOff x="8458200" y="2286000"/>
            <a:chExt cx="2971800" cy="151514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372600" y="259080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0" y="2683835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915400" y="277687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686800" y="2869905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458200" y="296294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601200" y="243840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829800" y="228600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8322590" y="1783662"/>
            <a:ext cx="2031213" cy="1377992"/>
          </a:xfrm>
          <a:custGeom>
            <a:avLst/>
            <a:gdLst>
              <a:gd name="connsiteX0" fmla="*/ 0 w 2031213"/>
              <a:gd name="connsiteY0" fmla="*/ 1377992 h 1377992"/>
              <a:gd name="connsiteX1" fmla="*/ 1937288 w 2031213"/>
              <a:gd name="connsiteY1" fmla="*/ 370602 h 1377992"/>
              <a:gd name="connsiteX2" fmla="*/ 1666068 w 2031213"/>
              <a:gd name="connsiteY2" fmla="*/ 362853 h 1377992"/>
              <a:gd name="connsiteX3" fmla="*/ 1123627 w 2031213"/>
              <a:gd name="connsiteY3" fmla="*/ 45138 h 1377992"/>
              <a:gd name="connsiteX4" fmla="*/ 674176 w 2031213"/>
              <a:gd name="connsiteY4" fmla="*/ 52887 h 1377992"/>
              <a:gd name="connsiteX5" fmla="*/ 209227 w 2031213"/>
              <a:gd name="connsiteY5" fmla="*/ 517836 h 1377992"/>
              <a:gd name="connsiteX6" fmla="*/ 108488 w 2031213"/>
              <a:gd name="connsiteY6" fmla="*/ 928541 h 1377992"/>
              <a:gd name="connsiteX7" fmla="*/ 23247 w 2031213"/>
              <a:gd name="connsiteY7" fmla="*/ 1331497 h 13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213" h="1377992">
                <a:moveTo>
                  <a:pt x="0" y="1377992"/>
                </a:moveTo>
                <a:cubicBezTo>
                  <a:pt x="829805" y="958892"/>
                  <a:pt x="1659610" y="539792"/>
                  <a:pt x="1937288" y="370602"/>
                </a:cubicBezTo>
                <a:cubicBezTo>
                  <a:pt x="2214966" y="201412"/>
                  <a:pt x="1801678" y="417097"/>
                  <a:pt x="1666068" y="362853"/>
                </a:cubicBezTo>
                <a:cubicBezTo>
                  <a:pt x="1530458" y="308609"/>
                  <a:pt x="1288942" y="96799"/>
                  <a:pt x="1123627" y="45138"/>
                </a:cubicBezTo>
                <a:cubicBezTo>
                  <a:pt x="958312" y="-6523"/>
                  <a:pt x="826576" y="-25896"/>
                  <a:pt x="674176" y="52887"/>
                </a:cubicBezTo>
                <a:cubicBezTo>
                  <a:pt x="521776" y="131670"/>
                  <a:pt x="303508" y="371894"/>
                  <a:pt x="209227" y="517836"/>
                </a:cubicBezTo>
                <a:cubicBezTo>
                  <a:pt x="114946" y="663778"/>
                  <a:pt x="139485" y="792931"/>
                  <a:pt x="108488" y="928541"/>
                </a:cubicBezTo>
                <a:cubicBezTo>
                  <a:pt x="77491" y="1064151"/>
                  <a:pt x="50369" y="1197824"/>
                  <a:pt x="23247" y="133149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322590" y="2271648"/>
            <a:ext cx="1735810" cy="852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534400" y="2362200"/>
            <a:ext cx="2792781" cy="1553099"/>
            <a:chOff x="8534400" y="2362200"/>
            <a:chExt cx="2792781" cy="1553099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534400" y="2362200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686800" y="2514600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923363" y="2626208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9131944" y="2757343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338013" y="2879812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574581" y="3000899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9812507" y="3122462"/>
            <a:ext cx="175260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0055669" y="1564461"/>
            <a:ext cx="2010086" cy="1663218"/>
          </a:xfrm>
          <a:custGeom>
            <a:avLst/>
            <a:gdLst>
              <a:gd name="connsiteX0" fmla="*/ 1947768 w 2010086"/>
              <a:gd name="connsiteY0" fmla="*/ 1558447 h 1663218"/>
              <a:gd name="connsiteX1" fmla="*/ 1885775 w 2010086"/>
              <a:gd name="connsiteY1" fmla="*/ 1558447 h 1663218"/>
              <a:gd name="connsiteX2" fmla="*/ 1606806 w 2010086"/>
              <a:gd name="connsiteY2" fmla="*/ 1597193 h 1663218"/>
              <a:gd name="connsiteX3" fmla="*/ 746650 w 2010086"/>
              <a:gd name="connsiteY3" fmla="*/ 1093498 h 1663218"/>
              <a:gd name="connsiteX4" fmla="*/ 2731 w 2010086"/>
              <a:gd name="connsiteY4" fmla="*/ 713790 h 1663218"/>
              <a:gd name="connsiteX5" fmla="*/ 514175 w 2010086"/>
              <a:gd name="connsiteY5" fmla="*/ 132603 h 1663218"/>
              <a:gd name="connsiteX6" fmla="*/ 1002372 w 2010086"/>
              <a:gd name="connsiteY6" fmla="*/ 124854 h 1663218"/>
              <a:gd name="connsiteX7" fmla="*/ 1947768 w 2010086"/>
              <a:gd name="connsiteY7" fmla="*/ 1558447 h 166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086" h="1663218">
                <a:moveTo>
                  <a:pt x="1947768" y="1558447"/>
                </a:moveTo>
                <a:cubicBezTo>
                  <a:pt x="2095002" y="1797379"/>
                  <a:pt x="1942602" y="1551989"/>
                  <a:pt x="1885775" y="1558447"/>
                </a:cubicBezTo>
                <a:cubicBezTo>
                  <a:pt x="1828948" y="1564905"/>
                  <a:pt x="1796660" y="1674684"/>
                  <a:pt x="1606806" y="1597193"/>
                </a:cubicBezTo>
                <a:cubicBezTo>
                  <a:pt x="1416952" y="1519702"/>
                  <a:pt x="1013996" y="1240732"/>
                  <a:pt x="746650" y="1093498"/>
                </a:cubicBezTo>
                <a:cubicBezTo>
                  <a:pt x="479304" y="946264"/>
                  <a:pt x="41477" y="873939"/>
                  <a:pt x="2731" y="713790"/>
                </a:cubicBezTo>
                <a:cubicBezTo>
                  <a:pt x="-36015" y="553641"/>
                  <a:pt x="347568" y="230759"/>
                  <a:pt x="514175" y="132603"/>
                </a:cubicBezTo>
                <a:cubicBezTo>
                  <a:pt x="680782" y="34447"/>
                  <a:pt x="760857" y="-105038"/>
                  <a:pt x="1002372" y="124854"/>
                </a:cubicBezTo>
                <a:cubicBezTo>
                  <a:pt x="1243887" y="354746"/>
                  <a:pt x="1800534" y="1319515"/>
                  <a:pt x="1947768" y="15584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10032871" y="2274969"/>
            <a:ext cx="1634172" cy="900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11712" y="1594941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p(x)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45005" y="2049703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p(y)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17536" y="3239992"/>
            <a:ext cx="1971420" cy="64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1163251" y="3599814"/>
            <a:ext cx="7921813" cy="2745685"/>
          </a:xfrm>
          <a:custGeom>
            <a:avLst/>
            <a:gdLst>
              <a:gd name="connsiteX0" fmla="*/ 7371624 w 7921813"/>
              <a:gd name="connsiteY0" fmla="*/ 1030925 h 2745685"/>
              <a:gd name="connsiteX1" fmla="*/ 4287461 w 7921813"/>
              <a:gd name="connsiteY1" fmla="*/ 201766 h 2745685"/>
              <a:gd name="connsiteX2" fmla="*/ 1350532 w 7921813"/>
              <a:gd name="connsiteY2" fmla="*/ 288 h 2745685"/>
              <a:gd name="connsiteX3" fmla="*/ 95169 w 7921813"/>
              <a:gd name="connsiteY3" fmla="*/ 225013 h 2745685"/>
              <a:gd name="connsiteX4" fmla="*/ 529122 w 7921813"/>
              <a:gd name="connsiteY4" fmla="*/ 1449379 h 2745685"/>
              <a:gd name="connsiteX5" fmla="*/ 4016241 w 7921813"/>
              <a:gd name="connsiteY5" fmla="*/ 2619501 h 2745685"/>
              <a:gd name="connsiteX6" fmla="*/ 6069766 w 7921813"/>
              <a:gd name="connsiteY6" fmla="*/ 2635000 h 2745685"/>
              <a:gd name="connsiteX7" fmla="*/ 7921813 w 7921813"/>
              <a:gd name="connsiteY7" fmla="*/ 1922078 h 274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1813" h="2745685">
                <a:moveTo>
                  <a:pt x="7371624" y="1030925"/>
                </a:moveTo>
                <a:cubicBezTo>
                  <a:pt x="6331300" y="702232"/>
                  <a:pt x="5290976" y="373539"/>
                  <a:pt x="4287461" y="201766"/>
                </a:cubicBezTo>
                <a:cubicBezTo>
                  <a:pt x="3283946" y="29993"/>
                  <a:pt x="2049247" y="-3587"/>
                  <a:pt x="1350532" y="288"/>
                </a:cubicBezTo>
                <a:cubicBezTo>
                  <a:pt x="651817" y="4162"/>
                  <a:pt x="232071" y="-16502"/>
                  <a:pt x="95169" y="225013"/>
                </a:cubicBezTo>
                <a:cubicBezTo>
                  <a:pt x="-41733" y="466528"/>
                  <a:pt x="-124390" y="1050298"/>
                  <a:pt x="529122" y="1449379"/>
                </a:cubicBezTo>
                <a:cubicBezTo>
                  <a:pt x="1182634" y="1848460"/>
                  <a:pt x="3092800" y="2421898"/>
                  <a:pt x="4016241" y="2619501"/>
                </a:cubicBezTo>
                <a:cubicBezTo>
                  <a:pt x="4939682" y="2817104"/>
                  <a:pt x="5418837" y="2751237"/>
                  <a:pt x="6069766" y="2635000"/>
                </a:cubicBezTo>
                <a:cubicBezTo>
                  <a:pt x="6720695" y="2518763"/>
                  <a:pt x="7321254" y="2220420"/>
                  <a:pt x="7921813" y="192207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20524" y="4301695"/>
            <a:ext cx="132279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Sum along 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3254" y="3616993"/>
            <a:ext cx="7705346" cy="3127661"/>
            <a:chOff x="222243" y="3641361"/>
            <a:chExt cx="7705346" cy="3127661"/>
          </a:xfrm>
        </p:grpSpPr>
        <p:pic>
          <p:nvPicPr>
            <p:cNvPr id="1026" name="Picture 2" descr="https://i.stack.imgur.com/9DwJ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43" y="3972644"/>
              <a:ext cx="7687587" cy="2688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281428" y="3906383"/>
              <a:ext cx="478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x/y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58440" y="3871751"/>
              <a:ext cx="8691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Px</a:t>
              </a:r>
              <a:r>
                <a:rPr lang="en-US" sz="2000" dirty="0"/>
                <a:t>(x)  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59765" y="6368912"/>
              <a:ext cx="88024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Py</a:t>
              </a:r>
              <a:r>
                <a:rPr lang="en-US" sz="2000" dirty="0"/>
                <a:t>(y) 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59931" y="3641361"/>
              <a:ext cx="4112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Roll two dice (36 events (1,1),(1,2),(2,3)…)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33600" y="4317745"/>
            <a:ext cx="4724400" cy="33045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21157" y="4317745"/>
            <a:ext cx="583626" cy="33407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25017" y="4695124"/>
            <a:ext cx="4724400" cy="33045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12574" y="4695124"/>
            <a:ext cx="583626" cy="33407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116434" y="5072503"/>
            <a:ext cx="4724400" cy="33045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03991" y="5072503"/>
            <a:ext cx="583626" cy="33407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107851" y="5449882"/>
            <a:ext cx="4724400" cy="229029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95408" y="5449882"/>
            <a:ext cx="583626" cy="33407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140212" y="5645911"/>
            <a:ext cx="4724400" cy="33045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3787" y="5659719"/>
            <a:ext cx="583626" cy="33407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133600" y="5976716"/>
            <a:ext cx="4724400" cy="33045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087175" y="5990524"/>
            <a:ext cx="583626" cy="33407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9202954" y="2653297"/>
            <a:ext cx="1689652" cy="884582"/>
          </a:xfrm>
          <a:custGeom>
            <a:avLst/>
            <a:gdLst>
              <a:gd name="connsiteX0" fmla="*/ 0 w 1689652"/>
              <a:gd name="connsiteY0" fmla="*/ 89452 h 884582"/>
              <a:gd name="connsiteX1" fmla="*/ 1530626 w 1689652"/>
              <a:gd name="connsiteY1" fmla="*/ 884582 h 884582"/>
              <a:gd name="connsiteX2" fmla="*/ 1689652 w 1689652"/>
              <a:gd name="connsiteY2" fmla="*/ 795130 h 884582"/>
              <a:gd name="connsiteX3" fmla="*/ 129208 w 1689652"/>
              <a:gd name="connsiteY3" fmla="*/ 0 h 884582"/>
              <a:gd name="connsiteX4" fmla="*/ 49695 w 1689652"/>
              <a:gd name="connsiteY4" fmla="*/ 69574 h 8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652" h="884582">
                <a:moveTo>
                  <a:pt x="0" y="89452"/>
                </a:moveTo>
                <a:lnTo>
                  <a:pt x="1530626" y="884582"/>
                </a:lnTo>
                <a:lnTo>
                  <a:pt x="1689652" y="795130"/>
                </a:lnTo>
                <a:lnTo>
                  <a:pt x="129208" y="0"/>
                </a:lnTo>
                <a:lnTo>
                  <a:pt x="49695" y="69574"/>
                </a:lnTo>
              </a:path>
            </a:pathLst>
          </a:cu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9190495" y="2049703"/>
            <a:ext cx="29705" cy="6015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04357" y="4882119"/>
            <a:ext cx="420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/>
              <a:t>x</a:t>
            </a:r>
            <a:r>
              <a:rPr lang="en-US" baseline="-25000" dirty="0"/>
              <a:t>=1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(x) = 1 like any probability </a:t>
            </a:r>
            <a:r>
              <a:rPr lang="en-US" dirty="0" err="1"/>
              <a:t>fcn</a:t>
            </a:r>
            <a:r>
              <a:rPr lang="en-US" dirty="0"/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66628" y="5412104"/>
            <a:ext cx="19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        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/>
              <a:t>y</a:t>
            </a:r>
            <a:r>
              <a:rPr lang="en-US" baseline="-25000" dirty="0"/>
              <a:t>=1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dirty="0"/>
              <a:t>(y) =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62189" y="5963127"/>
            <a:ext cx="423975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Place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(x)  &amp;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dirty="0"/>
              <a:t>(y) along margins of table, </a:t>
            </a:r>
          </a:p>
          <a:p>
            <a:pPr algn="ctr"/>
            <a:r>
              <a:rPr lang="en-US" dirty="0"/>
              <a:t>hence marginal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42198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40" grpId="0"/>
      <p:bldP spid="41" grpId="0"/>
      <p:bldP spid="13" grpId="0" animBg="1"/>
      <p:bldP spid="11" grpId="0" animBg="1"/>
      <p:bldP spid="39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27" grpId="0" animBg="1"/>
      <p:bldP spid="62" grpId="0"/>
      <p:bldP spid="64" grpId="0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97682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Marginalization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5" dirty="0"/>
              <a:t> </a:t>
            </a:r>
            <a:r>
              <a:rPr sz="4400" spc="-15" dirty="0"/>
              <a:t>Law</a:t>
            </a:r>
            <a:r>
              <a:rPr sz="4400" spc="-5" dirty="0"/>
              <a:t> of</a:t>
            </a:r>
            <a:r>
              <a:rPr sz="4400" spc="-15" dirty="0"/>
              <a:t> </a:t>
            </a:r>
            <a:r>
              <a:rPr sz="4400" spc="-105" dirty="0"/>
              <a:t>Total</a:t>
            </a:r>
            <a:r>
              <a:rPr sz="4400" spc="70" dirty="0"/>
              <a:t> </a:t>
            </a:r>
            <a:r>
              <a:rPr sz="4400" spc="-25" dirty="0"/>
              <a:t>Probability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39036" y="1818258"/>
            <a:ext cx="41421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Marginalization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(Sum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9036" y="3864355"/>
            <a:ext cx="3618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Law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Probability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7081" y="2808843"/>
            <a:ext cx="2863999" cy="7481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784" y="5112063"/>
            <a:ext cx="3943190" cy="750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273686"/>
            <a:ext cx="4115254" cy="3179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0" y="3767884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400" y="3570021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7771" y="179289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</a:t>
            </a:r>
            <a:r>
              <a:rPr lang="en-US" sz="3600" dirty="0" err="1"/>
              <a:t>x,y</a:t>
            </a:r>
            <a:r>
              <a:rPr lang="en-US" sz="3600" dirty="0"/>
              <a:t>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2286000"/>
            <a:ext cx="2971800" cy="1515140"/>
            <a:chOff x="8458200" y="2286000"/>
            <a:chExt cx="2971800" cy="151514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372600" y="259080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0" y="2683835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915400" y="277687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686800" y="2869905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458200" y="296294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601200" y="243840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829800" y="2286000"/>
              <a:ext cx="1600200" cy="838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8322590" y="1783662"/>
            <a:ext cx="2031213" cy="1377992"/>
          </a:xfrm>
          <a:custGeom>
            <a:avLst/>
            <a:gdLst>
              <a:gd name="connsiteX0" fmla="*/ 0 w 2031213"/>
              <a:gd name="connsiteY0" fmla="*/ 1377992 h 1377992"/>
              <a:gd name="connsiteX1" fmla="*/ 1937288 w 2031213"/>
              <a:gd name="connsiteY1" fmla="*/ 370602 h 1377992"/>
              <a:gd name="connsiteX2" fmla="*/ 1666068 w 2031213"/>
              <a:gd name="connsiteY2" fmla="*/ 362853 h 1377992"/>
              <a:gd name="connsiteX3" fmla="*/ 1123627 w 2031213"/>
              <a:gd name="connsiteY3" fmla="*/ 45138 h 1377992"/>
              <a:gd name="connsiteX4" fmla="*/ 674176 w 2031213"/>
              <a:gd name="connsiteY4" fmla="*/ 52887 h 1377992"/>
              <a:gd name="connsiteX5" fmla="*/ 209227 w 2031213"/>
              <a:gd name="connsiteY5" fmla="*/ 517836 h 1377992"/>
              <a:gd name="connsiteX6" fmla="*/ 108488 w 2031213"/>
              <a:gd name="connsiteY6" fmla="*/ 928541 h 1377992"/>
              <a:gd name="connsiteX7" fmla="*/ 23247 w 2031213"/>
              <a:gd name="connsiteY7" fmla="*/ 1331497 h 13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213" h="1377992">
                <a:moveTo>
                  <a:pt x="0" y="1377992"/>
                </a:moveTo>
                <a:cubicBezTo>
                  <a:pt x="829805" y="958892"/>
                  <a:pt x="1659610" y="539792"/>
                  <a:pt x="1937288" y="370602"/>
                </a:cubicBezTo>
                <a:cubicBezTo>
                  <a:pt x="2214966" y="201412"/>
                  <a:pt x="1801678" y="417097"/>
                  <a:pt x="1666068" y="362853"/>
                </a:cubicBezTo>
                <a:cubicBezTo>
                  <a:pt x="1530458" y="308609"/>
                  <a:pt x="1288942" y="96799"/>
                  <a:pt x="1123627" y="45138"/>
                </a:cubicBezTo>
                <a:cubicBezTo>
                  <a:pt x="958312" y="-6523"/>
                  <a:pt x="826576" y="-25896"/>
                  <a:pt x="674176" y="52887"/>
                </a:cubicBezTo>
                <a:cubicBezTo>
                  <a:pt x="521776" y="131670"/>
                  <a:pt x="303508" y="371894"/>
                  <a:pt x="209227" y="517836"/>
                </a:cubicBezTo>
                <a:cubicBezTo>
                  <a:pt x="114946" y="663778"/>
                  <a:pt x="139485" y="792931"/>
                  <a:pt x="108488" y="928541"/>
                </a:cubicBezTo>
                <a:cubicBezTo>
                  <a:pt x="77491" y="1064151"/>
                  <a:pt x="50369" y="1197824"/>
                  <a:pt x="23247" y="133149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322590" y="2271648"/>
            <a:ext cx="1735810" cy="852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534400" y="2362200"/>
            <a:ext cx="2792781" cy="1553099"/>
            <a:chOff x="8534400" y="2362200"/>
            <a:chExt cx="2792781" cy="1553099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534400" y="2362200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686800" y="2514600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923363" y="2626208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9131944" y="2757343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338013" y="2879812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574581" y="3000899"/>
              <a:ext cx="175260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9812507" y="3122462"/>
            <a:ext cx="1752600" cy="914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0055669" y="1564461"/>
            <a:ext cx="2010086" cy="1663218"/>
          </a:xfrm>
          <a:custGeom>
            <a:avLst/>
            <a:gdLst>
              <a:gd name="connsiteX0" fmla="*/ 1947768 w 2010086"/>
              <a:gd name="connsiteY0" fmla="*/ 1558447 h 1663218"/>
              <a:gd name="connsiteX1" fmla="*/ 1885775 w 2010086"/>
              <a:gd name="connsiteY1" fmla="*/ 1558447 h 1663218"/>
              <a:gd name="connsiteX2" fmla="*/ 1606806 w 2010086"/>
              <a:gd name="connsiteY2" fmla="*/ 1597193 h 1663218"/>
              <a:gd name="connsiteX3" fmla="*/ 746650 w 2010086"/>
              <a:gd name="connsiteY3" fmla="*/ 1093498 h 1663218"/>
              <a:gd name="connsiteX4" fmla="*/ 2731 w 2010086"/>
              <a:gd name="connsiteY4" fmla="*/ 713790 h 1663218"/>
              <a:gd name="connsiteX5" fmla="*/ 514175 w 2010086"/>
              <a:gd name="connsiteY5" fmla="*/ 132603 h 1663218"/>
              <a:gd name="connsiteX6" fmla="*/ 1002372 w 2010086"/>
              <a:gd name="connsiteY6" fmla="*/ 124854 h 1663218"/>
              <a:gd name="connsiteX7" fmla="*/ 1947768 w 2010086"/>
              <a:gd name="connsiteY7" fmla="*/ 1558447 h 166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086" h="1663218">
                <a:moveTo>
                  <a:pt x="1947768" y="1558447"/>
                </a:moveTo>
                <a:cubicBezTo>
                  <a:pt x="2095002" y="1797379"/>
                  <a:pt x="1942602" y="1551989"/>
                  <a:pt x="1885775" y="1558447"/>
                </a:cubicBezTo>
                <a:cubicBezTo>
                  <a:pt x="1828948" y="1564905"/>
                  <a:pt x="1796660" y="1674684"/>
                  <a:pt x="1606806" y="1597193"/>
                </a:cubicBezTo>
                <a:cubicBezTo>
                  <a:pt x="1416952" y="1519702"/>
                  <a:pt x="1013996" y="1240732"/>
                  <a:pt x="746650" y="1093498"/>
                </a:cubicBezTo>
                <a:cubicBezTo>
                  <a:pt x="479304" y="946264"/>
                  <a:pt x="41477" y="873939"/>
                  <a:pt x="2731" y="713790"/>
                </a:cubicBezTo>
                <a:cubicBezTo>
                  <a:pt x="-36015" y="553641"/>
                  <a:pt x="347568" y="230759"/>
                  <a:pt x="514175" y="132603"/>
                </a:cubicBezTo>
                <a:cubicBezTo>
                  <a:pt x="680782" y="34447"/>
                  <a:pt x="760857" y="-105038"/>
                  <a:pt x="1002372" y="124854"/>
                </a:cubicBezTo>
                <a:cubicBezTo>
                  <a:pt x="1243887" y="354746"/>
                  <a:pt x="1800534" y="1319515"/>
                  <a:pt x="1947768" y="15584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10032871" y="2274969"/>
            <a:ext cx="1634172" cy="900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11712" y="1594941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p(x)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45005" y="2049703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p(y)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772403" y="3328230"/>
            <a:ext cx="570300" cy="1665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1301900" y="3572371"/>
            <a:ext cx="7921813" cy="2745685"/>
          </a:xfrm>
          <a:custGeom>
            <a:avLst/>
            <a:gdLst>
              <a:gd name="connsiteX0" fmla="*/ 7371624 w 7921813"/>
              <a:gd name="connsiteY0" fmla="*/ 1030925 h 2745685"/>
              <a:gd name="connsiteX1" fmla="*/ 4287461 w 7921813"/>
              <a:gd name="connsiteY1" fmla="*/ 201766 h 2745685"/>
              <a:gd name="connsiteX2" fmla="*/ 1350532 w 7921813"/>
              <a:gd name="connsiteY2" fmla="*/ 288 h 2745685"/>
              <a:gd name="connsiteX3" fmla="*/ 95169 w 7921813"/>
              <a:gd name="connsiteY3" fmla="*/ 225013 h 2745685"/>
              <a:gd name="connsiteX4" fmla="*/ 529122 w 7921813"/>
              <a:gd name="connsiteY4" fmla="*/ 1449379 h 2745685"/>
              <a:gd name="connsiteX5" fmla="*/ 4016241 w 7921813"/>
              <a:gd name="connsiteY5" fmla="*/ 2619501 h 2745685"/>
              <a:gd name="connsiteX6" fmla="*/ 6069766 w 7921813"/>
              <a:gd name="connsiteY6" fmla="*/ 2635000 h 2745685"/>
              <a:gd name="connsiteX7" fmla="*/ 7921813 w 7921813"/>
              <a:gd name="connsiteY7" fmla="*/ 1922078 h 274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1813" h="2745685">
                <a:moveTo>
                  <a:pt x="7371624" y="1030925"/>
                </a:moveTo>
                <a:cubicBezTo>
                  <a:pt x="6331300" y="702232"/>
                  <a:pt x="5290976" y="373539"/>
                  <a:pt x="4287461" y="201766"/>
                </a:cubicBezTo>
                <a:cubicBezTo>
                  <a:pt x="3283946" y="29993"/>
                  <a:pt x="2049247" y="-3587"/>
                  <a:pt x="1350532" y="288"/>
                </a:cubicBezTo>
                <a:cubicBezTo>
                  <a:pt x="651817" y="4162"/>
                  <a:pt x="232071" y="-16502"/>
                  <a:pt x="95169" y="225013"/>
                </a:cubicBezTo>
                <a:cubicBezTo>
                  <a:pt x="-41733" y="466528"/>
                  <a:pt x="-124390" y="1050298"/>
                  <a:pt x="529122" y="1449379"/>
                </a:cubicBezTo>
                <a:cubicBezTo>
                  <a:pt x="1182634" y="1848460"/>
                  <a:pt x="3092800" y="2421898"/>
                  <a:pt x="4016241" y="2619501"/>
                </a:cubicBezTo>
                <a:cubicBezTo>
                  <a:pt x="4939682" y="2817104"/>
                  <a:pt x="5418837" y="2751237"/>
                  <a:pt x="6069766" y="2635000"/>
                </a:cubicBezTo>
                <a:cubicBezTo>
                  <a:pt x="6720695" y="2518763"/>
                  <a:pt x="7321254" y="2220420"/>
                  <a:pt x="7921813" y="192207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9711684" y="3503740"/>
            <a:ext cx="414188" cy="207098"/>
          </a:xfrm>
          <a:custGeom>
            <a:avLst/>
            <a:gdLst>
              <a:gd name="connsiteX0" fmla="*/ 0 w 414188"/>
              <a:gd name="connsiteY0" fmla="*/ 95582 h 207098"/>
              <a:gd name="connsiteX1" fmla="*/ 0 w 414188"/>
              <a:gd name="connsiteY1" fmla="*/ 95582 h 207098"/>
              <a:gd name="connsiteX2" fmla="*/ 22302 w 414188"/>
              <a:gd name="connsiteY2" fmla="*/ 114699 h 207098"/>
              <a:gd name="connsiteX3" fmla="*/ 25489 w 414188"/>
              <a:gd name="connsiteY3" fmla="*/ 124257 h 207098"/>
              <a:gd name="connsiteX4" fmla="*/ 54163 w 414188"/>
              <a:gd name="connsiteY4" fmla="*/ 133815 h 207098"/>
              <a:gd name="connsiteX5" fmla="*/ 66907 w 414188"/>
              <a:gd name="connsiteY5" fmla="*/ 143373 h 207098"/>
              <a:gd name="connsiteX6" fmla="*/ 76466 w 414188"/>
              <a:gd name="connsiteY6" fmla="*/ 146559 h 207098"/>
              <a:gd name="connsiteX7" fmla="*/ 89210 w 414188"/>
              <a:gd name="connsiteY7" fmla="*/ 159304 h 207098"/>
              <a:gd name="connsiteX8" fmla="*/ 98768 w 414188"/>
              <a:gd name="connsiteY8" fmla="*/ 172048 h 207098"/>
              <a:gd name="connsiteX9" fmla="*/ 117884 w 414188"/>
              <a:gd name="connsiteY9" fmla="*/ 178420 h 207098"/>
              <a:gd name="connsiteX10" fmla="*/ 149745 w 414188"/>
              <a:gd name="connsiteY10" fmla="*/ 200722 h 207098"/>
              <a:gd name="connsiteX11" fmla="*/ 184792 w 414188"/>
              <a:gd name="connsiteY11" fmla="*/ 203908 h 207098"/>
              <a:gd name="connsiteX12" fmla="*/ 200722 w 414188"/>
              <a:gd name="connsiteY12" fmla="*/ 207094 h 207098"/>
              <a:gd name="connsiteX13" fmla="*/ 414188 w 414188"/>
              <a:gd name="connsiteY13" fmla="*/ 121071 h 207098"/>
              <a:gd name="connsiteX14" fmla="*/ 200722 w 414188"/>
              <a:gd name="connsiteY14" fmla="*/ 0 h 207098"/>
              <a:gd name="connsiteX15" fmla="*/ 0 w 414188"/>
              <a:gd name="connsiteY15" fmla="*/ 95582 h 2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188" h="207098">
                <a:moveTo>
                  <a:pt x="0" y="95582"/>
                </a:moveTo>
                <a:lnTo>
                  <a:pt x="0" y="95582"/>
                </a:lnTo>
                <a:cubicBezTo>
                  <a:pt x="7434" y="101954"/>
                  <a:pt x="15797" y="107381"/>
                  <a:pt x="22302" y="114699"/>
                </a:cubicBezTo>
                <a:cubicBezTo>
                  <a:pt x="24533" y="117209"/>
                  <a:pt x="22909" y="122107"/>
                  <a:pt x="25489" y="124257"/>
                </a:cubicBezTo>
                <a:cubicBezTo>
                  <a:pt x="30631" y="128542"/>
                  <a:pt x="47243" y="132085"/>
                  <a:pt x="54163" y="133815"/>
                </a:cubicBezTo>
                <a:cubicBezTo>
                  <a:pt x="58411" y="137001"/>
                  <a:pt x="62297" y="140739"/>
                  <a:pt x="66907" y="143373"/>
                </a:cubicBezTo>
                <a:cubicBezTo>
                  <a:pt x="69823" y="145039"/>
                  <a:pt x="73733" y="144607"/>
                  <a:pt x="76466" y="146559"/>
                </a:cubicBezTo>
                <a:cubicBezTo>
                  <a:pt x="81355" y="150051"/>
                  <a:pt x="85254" y="154783"/>
                  <a:pt x="89210" y="159304"/>
                </a:cubicBezTo>
                <a:cubicBezTo>
                  <a:pt x="92707" y="163300"/>
                  <a:pt x="94350" y="169103"/>
                  <a:pt x="98768" y="172048"/>
                </a:cubicBezTo>
                <a:cubicBezTo>
                  <a:pt x="104357" y="175774"/>
                  <a:pt x="117884" y="178420"/>
                  <a:pt x="117884" y="178420"/>
                </a:cubicBezTo>
                <a:cubicBezTo>
                  <a:pt x="134144" y="194679"/>
                  <a:pt x="131151" y="198243"/>
                  <a:pt x="149745" y="200722"/>
                </a:cubicBezTo>
                <a:cubicBezTo>
                  <a:pt x="161373" y="202272"/>
                  <a:pt x="173110" y="202846"/>
                  <a:pt x="184792" y="203908"/>
                </a:cubicBezTo>
                <a:cubicBezTo>
                  <a:pt x="198566" y="207352"/>
                  <a:pt x="193157" y="207094"/>
                  <a:pt x="200722" y="207094"/>
                </a:cubicBezTo>
                <a:lnTo>
                  <a:pt x="414188" y="121071"/>
                </a:lnTo>
                <a:lnTo>
                  <a:pt x="200722" y="0"/>
                </a:lnTo>
                <a:lnTo>
                  <a:pt x="0" y="95582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487671" y="3389791"/>
            <a:ext cx="414188" cy="207098"/>
          </a:xfrm>
          <a:custGeom>
            <a:avLst/>
            <a:gdLst>
              <a:gd name="connsiteX0" fmla="*/ 0 w 414188"/>
              <a:gd name="connsiteY0" fmla="*/ 95582 h 207098"/>
              <a:gd name="connsiteX1" fmla="*/ 0 w 414188"/>
              <a:gd name="connsiteY1" fmla="*/ 95582 h 207098"/>
              <a:gd name="connsiteX2" fmla="*/ 22302 w 414188"/>
              <a:gd name="connsiteY2" fmla="*/ 114699 h 207098"/>
              <a:gd name="connsiteX3" fmla="*/ 25489 w 414188"/>
              <a:gd name="connsiteY3" fmla="*/ 124257 h 207098"/>
              <a:gd name="connsiteX4" fmla="*/ 54163 w 414188"/>
              <a:gd name="connsiteY4" fmla="*/ 133815 h 207098"/>
              <a:gd name="connsiteX5" fmla="*/ 66907 w 414188"/>
              <a:gd name="connsiteY5" fmla="*/ 143373 h 207098"/>
              <a:gd name="connsiteX6" fmla="*/ 76466 w 414188"/>
              <a:gd name="connsiteY6" fmla="*/ 146559 h 207098"/>
              <a:gd name="connsiteX7" fmla="*/ 89210 w 414188"/>
              <a:gd name="connsiteY7" fmla="*/ 159304 h 207098"/>
              <a:gd name="connsiteX8" fmla="*/ 98768 w 414188"/>
              <a:gd name="connsiteY8" fmla="*/ 172048 h 207098"/>
              <a:gd name="connsiteX9" fmla="*/ 117884 w 414188"/>
              <a:gd name="connsiteY9" fmla="*/ 178420 h 207098"/>
              <a:gd name="connsiteX10" fmla="*/ 149745 w 414188"/>
              <a:gd name="connsiteY10" fmla="*/ 200722 h 207098"/>
              <a:gd name="connsiteX11" fmla="*/ 184792 w 414188"/>
              <a:gd name="connsiteY11" fmla="*/ 203908 h 207098"/>
              <a:gd name="connsiteX12" fmla="*/ 200722 w 414188"/>
              <a:gd name="connsiteY12" fmla="*/ 207094 h 207098"/>
              <a:gd name="connsiteX13" fmla="*/ 414188 w 414188"/>
              <a:gd name="connsiteY13" fmla="*/ 121071 h 207098"/>
              <a:gd name="connsiteX14" fmla="*/ 200722 w 414188"/>
              <a:gd name="connsiteY14" fmla="*/ 0 h 207098"/>
              <a:gd name="connsiteX15" fmla="*/ 0 w 414188"/>
              <a:gd name="connsiteY15" fmla="*/ 95582 h 2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188" h="207098">
                <a:moveTo>
                  <a:pt x="0" y="95582"/>
                </a:moveTo>
                <a:lnTo>
                  <a:pt x="0" y="95582"/>
                </a:lnTo>
                <a:cubicBezTo>
                  <a:pt x="7434" y="101954"/>
                  <a:pt x="15797" y="107381"/>
                  <a:pt x="22302" y="114699"/>
                </a:cubicBezTo>
                <a:cubicBezTo>
                  <a:pt x="24533" y="117209"/>
                  <a:pt x="22909" y="122107"/>
                  <a:pt x="25489" y="124257"/>
                </a:cubicBezTo>
                <a:cubicBezTo>
                  <a:pt x="30631" y="128542"/>
                  <a:pt x="47243" y="132085"/>
                  <a:pt x="54163" y="133815"/>
                </a:cubicBezTo>
                <a:cubicBezTo>
                  <a:pt x="58411" y="137001"/>
                  <a:pt x="62297" y="140739"/>
                  <a:pt x="66907" y="143373"/>
                </a:cubicBezTo>
                <a:cubicBezTo>
                  <a:pt x="69823" y="145039"/>
                  <a:pt x="73733" y="144607"/>
                  <a:pt x="76466" y="146559"/>
                </a:cubicBezTo>
                <a:cubicBezTo>
                  <a:pt x="81355" y="150051"/>
                  <a:pt x="85254" y="154783"/>
                  <a:pt x="89210" y="159304"/>
                </a:cubicBezTo>
                <a:cubicBezTo>
                  <a:pt x="92707" y="163300"/>
                  <a:pt x="94350" y="169103"/>
                  <a:pt x="98768" y="172048"/>
                </a:cubicBezTo>
                <a:cubicBezTo>
                  <a:pt x="104357" y="175774"/>
                  <a:pt x="117884" y="178420"/>
                  <a:pt x="117884" y="178420"/>
                </a:cubicBezTo>
                <a:cubicBezTo>
                  <a:pt x="134144" y="194679"/>
                  <a:pt x="131151" y="198243"/>
                  <a:pt x="149745" y="200722"/>
                </a:cubicBezTo>
                <a:cubicBezTo>
                  <a:pt x="161373" y="202272"/>
                  <a:pt x="173110" y="202846"/>
                  <a:pt x="184792" y="203908"/>
                </a:cubicBezTo>
                <a:cubicBezTo>
                  <a:pt x="198566" y="207352"/>
                  <a:pt x="193157" y="207094"/>
                  <a:pt x="200722" y="207094"/>
                </a:cubicBezTo>
                <a:lnTo>
                  <a:pt x="414188" y="121071"/>
                </a:lnTo>
                <a:lnTo>
                  <a:pt x="200722" y="0"/>
                </a:lnTo>
                <a:lnTo>
                  <a:pt x="0" y="95582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280506" y="3260052"/>
            <a:ext cx="414188" cy="207098"/>
          </a:xfrm>
          <a:custGeom>
            <a:avLst/>
            <a:gdLst>
              <a:gd name="connsiteX0" fmla="*/ 0 w 414188"/>
              <a:gd name="connsiteY0" fmla="*/ 95582 h 207098"/>
              <a:gd name="connsiteX1" fmla="*/ 0 w 414188"/>
              <a:gd name="connsiteY1" fmla="*/ 95582 h 207098"/>
              <a:gd name="connsiteX2" fmla="*/ 22302 w 414188"/>
              <a:gd name="connsiteY2" fmla="*/ 114699 h 207098"/>
              <a:gd name="connsiteX3" fmla="*/ 25489 w 414188"/>
              <a:gd name="connsiteY3" fmla="*/ 124257 h 207098"/>
              <a:gd name="connsiteX4" fmla="*/ 54163 w 414188"/>
              <a:gd name="connsiteY4" fmla="*/ 133815 h 207098"/>
              <a:gd name="connsiteX5" fmla="*/ 66907 w 414188"/>
              <a:gd name="connsiteY5" fmla="*/ 143373 h 207098"/>
              <a:gd name="connsiteX6" fmla="*/ 76466 w 414188"/>
              <a:gd name="connsiteY6" fmla="*/ 146559 h 207098"/>
              <a:gd name="connsiteX7" fmla="*/ 89210 w 414188"/>
              <a:gd name="connsiteY7" fmla="*/ 159304 h 207098"/>
              <a:gd name="connsiteX8" fmla="*/ 98768 w 414188"/>
              <a:gd name="connsiteY8" fmla="*/ 172048 h 207098"/>
              <a:gd name="connsiteX9" fmla="*/ 117884 w 414188"/>
              <a:gd name="connsiteY9" fmla="*/ 178420 h 207098"/>
              <a:gd name="connsiteX10" fmla="*/ 149745 w 414188"/>
              <a:gd name="connsiteY10" fmla="*/ 200722 h 207098"/>
              <a:gd name="connsiteX11" fmla="*/ 184792 w 414188"/>
              <a:gd name="connsiteY11" fmla="*/ 203908 h 207098"/>
              <a:gd name="connsiteX12" fmla="*/ 200722 w 414188"/>
              <a:gd name="connsiteY12" fmla="*/ 207094 h 207098"/>
              <a:gd name="connsiteX13" fmla="*/ 414188 w 414188"/>
              <a:gd name="connsiteY13" fmla="*/ 121071 h 207098"/>
              <a:gd name="connsiteX14" fmla="*/ 200722 w 414188"/>
              <a:gd name="connsiteY14" fmla="*/ 0 h 207098"/>
              <a:gd name="connsiteX15" fmla="*/ 0 w 414188"/>
              <a:gd name="connsiteY15" fmla="*/ 95582 h 2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188" h="207098">
                <a:moveTo>
                  <a:pt x="0" y="95582"/>
                </a:moveTo>
                <a:lnTo>
                  <a:pt x="0" y="95582"/>
                </a:lnTo>
                <a:cubicBezTo>
                  <a:pt x="7434" y="101954"/>
                  <a:pt x="15797" y="107381"/>
                  <a:pt x="22302" y="114699"/>
                </a:cubicBezTo>
                <a:cubicBezTo>
                  <a:pt x="24533" y="117209"/>
                  <a:pt x="22909" y="122107"/>
                  <a:pt x="25489" y="124257"/>
                </a:cubicBezTo>
                <a:cubicBezTo>
                  <a:pt x="30631" y="128542"/>
                  <a:pt x="47243" y="132085"/>
                  <a:pt x="54163" y="133815"/>
                </a:cubicBezTo>
                <a:cubicBezTo>
                  <a:pt x="58411" y="137001"/>
                  <a:pt x="62297" y="140739"/>
                  <a:pt x="66907" y="143373"/>
                </a:cubicBezTo>
                <a:cubicBezTo>
                  <a:pt x="69823" y="145039"/>
                  <a:pt x="73733" y="144607"/>
                  <a:pt x="76466" y="146559"/>
                </a:cubicBezTo>
                <a:cubicBezTo>
                  <a:pt x="81355" y="150051"/>
                  <a:pt x="85254" y="154783"/>
                  <a:pt x="89210" y="159304"/>
                </a:cubicBezTo>
                <a:cubicBezTo>
                  <a:pt x="92707" y="163300"/>
                  <a:pt x="94350" y="169103"/>
                  <a:pt x="98768" y="172048"/>
                </a:cubicBezTo>
                <a:cubicBezTo>
                  <a:pt x="104357" y="175774"/>
                  <a:pt x="117884" y="178420"/>
                  <a:pt x="117884" y="178420"/>
                </a:cubicBezTo>
                <a:cubicBezTo>
                  <a:pt x="134144" y="194679"/>
                  <a:pt x="131151" y="198243"/>
                  <a:pt x="149745" y="200722"/>
                </a:cubicBezTo>
                <a:cubicBezTo>
                  <a:pt x="161373" y="202272"/>
                  <a:pt x="173110" y="202846"/>
                  <a:pt x="184792" y="203908"/>
                </a:cubicBezTo>
                <a:cubicBezTo>
                  <a:pt x="198566" y="207352"/>
                  <a:pt x="193157" y="207094"/>
                  <a:pt x="200722" y="207094"/>
                </a:cubicBezTo>
                <a:lnTo>
                  <a:pt x="414188" y="121071"/>
                </a:lnTo>
                <a:lnTo>
                  <a:pt x="200722" y="0"/>
                </a:lnTo>
                <a:lnTo>
                  <a:pt x="0" y="95582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063124" y="3148464"/>
            <a:ext cx="414188" cy="207098"/>
          </a:xfrm>
          <a:custGeom>
            <a:avLst/>
            <a:gdLst>
              <a:gd name="connsiteX0" fmla="*/ 0 w 414188"/>
              <a:gd name="connsiteY0" fmla="*/ 95582 h 207098"/>
              <a:gd name="connsiteX1" fmla="*/ 0 w 414188"/>
              <a:gd name="connsiteY1" fmla="*/ 95582 h 207098"/>
              <a:gd name="connsiteX2" fmla="*/ 22302 w 414188"/>
              <a:gd name="connsiteY2" fmla="*/ 114699 h 207098"/>
              <a:gd name="connsiteX3" fmla="*/ 25489 w 414188"/>
              <a:gd name="connsiteY3" fmla="*/ 124257 h 207098"/>
              <a:gd name="connsiteX4" fmla="*/ 54163 w 414188"/>
              <a:gd name="connsiteY4" fmla="*/ 133815 h 207098"/>
              <a:gd name="connsiteX5" fmla="*/ 66907 w 414188"/>
              <a:gd name="connsiteY5" fmla="*/ 143373 h 207098"/>
              <a:gd name="connsiteX6" fmla="*/ 76466 w 414188"/>
              <a:gd name="connsiteY6" fmla="*/ 146559 h 207098"/>
              <a:gd name="connsiteX7" fmla="*/ 89210 w 414188"/>
              <a:gd name="connsiteY7" fmla="*/ 159304 h 207098"/>
              <a:gd name="connsiteX8" fmla="*/ 98768 w 414188"/>
              <a:gd name="connsiteY8" fmla="*/ 172048 h 207098"/>
              <a:gd name="connsiteX9" fmla="*/ 117884 w 414188"/>
              <a:gd name="connsiteY9" fmla="*/ 178420 h 207098"/>
              <a:gd name="connsiteX10" fmla="*/ 149745 w 414188"/>
              <a:gd name="connsiteY10" fmla="*/ 200722 h 207098"/>
              <a:gd name="connsiteX11" fmla="*/ 184792 w 414188"/>
              <a:gd name="connsiteY11" fmla="*/ 203908 h 207098"/>
              <a:gd name="connsiteX12" fmla="*/ 200722 w 414188"/>
              <a:gd name="connsiteY12" fmla="*/ 207094 h 207098"/>
              <a:gd name="connsiteX13" fmla="*/ 414188 w 414188"/>
              <a:gd name="connsiteY13" fmla="*/ 121071 h 207098"/>
              <a:gd name="connsiteX14" fmla="*/ 200722 w 414188"/>
              <a:gd name="connsiteY14" fmla="*/ 0 h 207098"/>
              <a:gd name="connsiteX15" fmla="*/ 0 w 414188"/>
              <a:gd name="connsiteY15" fmla="*/ 95582 h 2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188" h="207098">
                <a:moveTo>
                  <a:pt x="0" y="95582"/>
                </a:moveTo>
                <a:lnTo>
                  <a:pt x="0" y="95582"/>
                </a:lnTo>
                <a:cubicBezTo>
                  <a:pt x="7434" y="101954"/>
                  <a:pt x="15797" y="107381"/>
                  <a:pt x="22302" y="114699"/>
                </a:cubicBezTo>
                <a:cubicBezTo>
                  <a:pt x="24533" y="117209"/>
                  <a:pt x="22909" y="122107"/>
                  <a:pt x="25489" y="124257"/>
                </a:cubicBezTo>
                <a:cubicBezTo>
                  <a:pt x="30631" y="128542"/>
                  <a:pt x="47243" y="132085"/>
                  <a:pt x="54163" y="133815"/>
                </a:cubicBezTo>
                <a:cubicBezTo>
                  <a:pt x="58411" y="137001"/>
                  <a:pt x="62297" y="140739"/>
                  <a:pt x="66907" y="143373"/>
                </a:cubicBezTo>
                <a:cubicBezTo>
                  <a:pt x="69823" y="145039"/>
                  <a:pt x="73733" y="144607"/>
                  <a:pt x="76466" y="146559"/>
                </a:cubicBezTo>
                <a:cubicBezTo>
                  <a:pt x="81355" y="150051"/>
                  <a:pt x="85254" y="154783"/>
                  <a:pt x="89210" y="159304"/>
                </a:cubicBezTo>
                <a:cubicBezTo>
                  <a:pt x="92707" y="163300"/>
                  <a:pt x="94350" y="169103"/>
                  <a:pt x="98768" y="172048"/>
                </a:cubicBezTo>
                <a:cubicBezTo>
                  <a:pt x="104357" y="175774"/>
                  <a:pt x="117884" y="178420"/>
                  <a:pt x="117884" y="178420"/>
                </a:cubicBezTo>
                <a:cubicBezTo>
                  <a:pt x="134144" y="194679"/>
                  <a:pt x="131151" y="198243"/>
                  <a:pt x="149745" y="200722"/>
                </a:cubicBezTo>
                <a:cubicBezTo>
                  <a:pt x="161373" y="202272"/>
                  <a:pt x="173110" y="202846"/>
                  <a:pt x="184792" y="203908"/>
                </a:cubicBezTo>
                <a:cubicBezTo>
                  <a:pt x="198566" y="207352"/>
                  <a:pt x="193157" y="207094"/>
                  <a:pt x="200722" y="207094"/>
                </a:cubicBezTo>
                <a:lnTo>
                  <a:pt x="414188" y="121071"/>
                </a:lnTo>
                <a:lnTo>
                  <a:pt x="200722" y="0"/>
                </a:lnTo>
                <a:lnTo>
                  <a:pt x="0" y="95582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8827144" y="3042153"/>
            <a:ext cx="414188" cy="207098"/>
          </a:xfrm>
          <a:custGeom>
            <a:avLst/>
            <a:gdLst>
              <a:gd name="connsiteX0" fmla="*/ 0 w 414188"/>
              <a:gd name="connsiteY0" fmla="*/ 95582 h 207098"/>
              <a:gd name="connsiteX1" fmla="*/ 0 w 414188"/>
              <a:gd name="connsiteY1" fmla="*/ 95582 h 207098"/>
              <a:gd name="connsiteX2" fmla="*/ 22302 w 414188"/>
              <a:gd name="connsiteY2" fmla="*/ 114699 h 207098"/>
              <a:gd name="connsiteX3" fmla="*/ 25489 w 414188"/>
              <a:gd name="connsiteY3" fmla="*/ 124257 h 207098"/>
              <a:gd name="connsiteX4" fmla="*/ 54163 w 414188"/>
              <a:gd name="connsiteY4" fmla="*/ 133815 h 207098"/>
              <a:gd name="connsiteX5" fmla="*/ 66907 w 414188"/>
              <a:gd name="connsiteY5" fmla="*/ 143373 h 207098"/>
              <a:gd name="connsiteX6" fmla="*/ 76466 w 414188"/>
              <a:gd name="connsiteY6" fmla="*/ 146559 h 207098"/>
              <a:gd name="connsiteX7" fmla="*/ 89210 w 414188"/>
              <a:gd name="connsiteY7" fmla="*/ 159304 h 207098"/>
              <a:gd name="connsiteX8" fmla="*/ 98768 w 414188"/>
              <a:gd name="connsiteY8" fmla="*/ 172048 h 207098"/>
              <a:gd name="connsiteX9" fmla="*/ 117884 w 414188"/>
              <a:gd name="connsiteY9" fmla="*/ 178420 h 207098"/>
              <a:gd name="connsiteX10" fmla="*/ 149745 w 414188"/>
              <a:gd name="connsiteY10" fmla="*/ 200722 h 207098"/>
              <a:gd name="connsiteX11" fmla="*/ 184792 w 414188"/>
              <a:gd name="connsiteY11" fmla="*/ 203908 h 207098"/>
              <a:gd name="connsiteX12" fmla="*/ 200722 w 414188"/>
              <a:gd name="connsiteY12" fmla="*/ 207094 h 207098"/>
              <a:gd name="connsiteX13" fmla="*/ 414188 w 414188"/>
              <a:gd name="connsiteY13" fmla="*/ 121071 h 207098"/>
              <a:gd name="connsiteX14" fmla="*/ 200722 w 414188"/>
              <a:gd name="connsiteY14" fmla="*/ 0 h 207098"/>
              <a:gd name="connsiteX15" fmla="*/ 0 w 414188"/>
              <a:gd name="connsiteY15" fmla="*/ 95582 h 2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188" h="207098">
                <a:moveTo>
                  <a:pt x="0" y="95582"/>
                </a:moveTo>
                <a:lnTo>
                  <a:pt x="0" y="95582"/>
                </a:lnTo>
                <a:cubicBezTo>
                  <a:pt x="7434" y="101954"/>
                  <a:pt x="15797" y="107381"/>
                  <a:pt x="22302" y="114699"/>
                </a:cubicBezTo>
                <a:cubicBezTo>
                  <a:pt x="24533" y="117209"/>
                  <a:pt x="22909" y="122107"/>
                  <a:pt x="25489" y="124257"/>
                </a:cubicBezTo>
                <a:cubicBezTo>
                  <a:pt x="30631" y="128542"/>
                  <a:pt x="47243" y="132085"/>
                  <a:pt x="54163" y="133815"/>
                </a:cubicBezTo>
                <a:cubicBezTo>
                  <a:pt x="58411" y="137001"/>
                  <a:pt x="62297" y="140739"/>
                  <a:pt x="66907" y="143373"/>
                </a:cubicBezTo>
                <a:cubicBezTo>
                  <a:pt x="69823" y="145039"/>
                  <a:pt x="73733" y="144607"/>
                  <a:pt x="76466" y="146559"/>
                </a:cubicBezTo>
                <a:cubicBezTo>
                  <a:pt x="81355" y="150051"/>
                  <a:pt x="85254" y="154783"/>
                  <a:pt x="89210" y="159304"/>
                </a:cubicBezTo>
                <a:cubicBezTo>
                  <a:pt x="92707" y="163300"/>
                  <a:pt x="94350" y="169103"/>
                  <a:pt x="98768" y="172048"/>
                </a:cubicBezTo>
                <a:cubicBezTo>
                  <a:pt x="104357" y="175774"/>
                  <a:pt x="117884" y="178420"/>
                  <a:pt x="117884" y="178420"/>
                </a:cubicBezTo>
                <a:cubicBezTo>
                  <a:pt x="134144" y="194679"/>
                  <a:pt x="131151" y="198243"/>
                  <a:pt x="149745" y="200722"/>
                </a:cubicBezTo>
                <a:cubicBezTo>
                  <a:pt x="161373" y="202272"/>
                  <a:pt x="173110" y="202846"/>
                  <a:pt x="184792" y="203908"/>
                </a:cubicBezTo>
                <a:cubicBezTo>
                  <a:pt x="198566" y="207352"/>
                  <a:pt x="193157" y="207094"/>
                  <a:pt x="200722" y="207094"/>
                </a:cubicBezTo>
                <a:lnTo>
                  <a:pt x="414188" y="121071"/>
                </a:lnTo>
                <a:lnTo>
                  <a:pt x="200722" y="0"/>
                </a:lnTo>
                <a:lnTo>
                  <a:pt x="0" y="95582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585109" y="2921411"/>
            <a:ext cx="414188" cy="207098"/>
          </a:xfrm>
          <a:custGeom>
            <a:avLst/>
            <a:gdLst>
              <a:gd name="connsiteX0" fmla="*/ 0 w 414188"/>
              <a:gd name="connsiteY0" fmla="*/ 95582 h 207098"/>
              <a:gd name="connsiteX1" fmla="*/ 0 w 414188"/>
              <a:gd name="connsiteY1" fmla="*/ 95582 h 207098"/>
              <a:gd name="connsiteX2" fmla="*/ 22302 w 414188"/>
              <a:gd name="connsiteY2" fmla="*/ 114699 h 207098"/>
              <a:gd name="connsiteX3" fmla="*/ 25489 w 414188"/>
              <a:gd name="connsiteY3" fmla="*/ 124257 h 207098"/>
              <a:gd name="connsiteX4" fmla="*/ 54163 w 414188"/>
              <a:gd name="connsiteY4" fmla="*/ 133815 h 207098"/>
              <a:gd name="connsiteX5" fmla="*/ 66907 w 414188"/>
              <a:gd name="connsiteY5" fmla="*/ 143373 h 207098"/>
              <a:gd name="connsiteX6" fmla="*/ 76466 w 414188"/>
              <a:gd name="connsiteY6" fmla="*/ 146559 h 207098"/>
              <a:gd name="connsiteX7" fmla="*/ 89210 w 414188"/>
              <a:gd name="connsiteY7" fmla="*/ 159304 h 207098"/>
              <a:gd name="connsiteX8" fmla="*/ 98768 w 414188"/>
              <a:gd name="connsiteY8" fmla="*/ 172048 h 207098"/>
              <a:gd name="connsiteX9" fmla="*/ 117884 w 414188"/>
              <a:gd name="connsiteY9" fmla="*/ 178420 h 207098"/>
              <a:gd name="connsiteX10" fmla="*/ 149745 w 414188"/>
              <a:gd name="connsiteY10" fmla="*/ 200722 h 207098"/>
              <a:gd name="connsiteX11" fmla="*/ 184792 w 414188"/>
              <a:gd name="connsiteY11" fmla="*/ 203908 h 207098"/>
              <a:gd name="connsiteX12" fmla="*/ 200722 w 414188"/>
              <a:gd name="connsiteY12" fmla="*/ 207094 h 207098"/>
              <a:gd name="connsiteX13" fmla="*/ 414188 w 414188"/>
              <a:gd name="connsiteY13" fmla="*/ 121071 h 207098"/>
              <a:gd name="connsiteX14" fmla="*/ 200722 w 414188"/>
              <a:gd name="connsiteY14" fmla="*/ 0 h 207098"/>
              <a:gd name="connsiteX15" fmla="*/ 0 w 414188"/>
              <a:gd name="connsiteY15" fmla="*/ 95582 h 2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188" h="207098">
                <a:moveTo>
                  <a:pt x="0" y="95582"/>
                </a:moveTo>
                <a:lnTo>
                  <a:pt x="0" y="95582"/>
                </a:lnTo>
                <a:cubicBezTo>
                  <a:pt x="7434" y="101954"/>
                  <a:pt x="15797" y="107381"/>
                  <a:pt x="22302" y="114699"/>
                </a:cubicBezTo>
                <a:cubicBezTo>
                  <a:pt x="24533" y="117209"/>
                  <a:pt x="22909" y="122107"/>
                  <a:pt x="25489" y="124257"/>
                </a:cubicBezTo>
                <a:cubicBezTo>
                  <a:pt x="30631" y="128542"/>
                  <a:pt x="47243" y="132085"/>
                  <a:pt x="54163" y="133815"/>
                </a:cubicBezTo>
                <a:cubicBezTo>
                  <a:pt x="58411" y="137001"/>
                  <a:pt x="62297" y="140739"/>
                  <a:pt x="66907" y="143373"/>
                </a:cubicBezTo>
                <a:cubicBezTo>
                  <a:pt x="69823" y="145039"/>
                  <a:pt x="73733" y="144607"/>
                  <a:pt x="76466" y="146559"/>
                </a:cubicBezTo>
                <a:cubicBezTo>
                  <a:pt x="81355" y="150051"/>
                  <a:pt x="85254" y="154783"/>
                  <a:pt x="89210" y="159304"/>
                </a:cubicBezTo>
                <a:cubicBezTo>
                  <a:pt x="92707" y="163300"/>
                  <a:pt x="94350" y="169103"/>
                  <a:pt x="98768" y="172048"/>
                </a:cubicBezTo>
                <a:cubicBezTo>
                  <a:pt x="104357" y="175774"/>
                  <a:pt x="117884" y="178420"/>
                  <a:pt x="117884" y="178420"/>
                </a:cubicBezTo>
                <a:cubicBezTo>
                  <a:pt x="134144" y="194679"/>
                  <a:pt x="131151" y="198243"/>
                  <a:pt x="149745" y="200722"/>
                </a:cubicBezTo>
                <a:cubicBezTo>
                  <a:pt x="161373" y="202272"/>
                  <a:pt x="173110" y="202846"/>
                  <a:pt x="184792" y="203908"/>
                </a:cubicBezTo>
                <a:cubicBezTo>
                  <a:pt x="198566" y="207352"/>
                  <a:pt x="193157" y="207094"/>
                  <a:pt x="200722" y="207094"/>
                </a:cubicBezTo>
                <a:lnTo>
                  <a:pt x="414188" y="121071"/>
                </a:lnTo>
                <a:lnTo>
                  <a:pt x="200722" y="0"/>
                </a:lnTo>
                <a:lnTo>
                  <a:pt x="0" y="95582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12058" y="3498258"/>
            <a:ext cx="4171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p(x,y</a:t>
            </a:r>
            <a:r>
              <a:rPr lang="en-US" sz="700" baseline="-25000" dirty="0"/>
              <a:t>1</a:t>
            </a:r>
            <a:r>
              <a:rPr lang="en-US" sz="700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86656" y="3386052"/>
            <a:ext cx="4171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p(x,y</a:t>
            </a:r>
            <a:r>
              <a:rPr lang="en-US" sz="700" baseline="-25000" dirty="0"/>
              <a:t>2</a:t>
            </a:r>
            <a:r>
              <a:rPr lang="en-US" sz="700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60390" y="3263574"/>
            <a:ext cx="4171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p(x,y</a:t>
            </a:r>
            <a:r>
              <a:rPr lang="en-US" sz="700" baseline="-25000" dirty="0"/>
              <a:t>3</a:t>
            </a:r>
            <a:r>
              <a:rPr lang="en-US" sz="700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20784" y="3150053"/>
            <a:ext cx="4171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p(x.y</a:t>
            </a:r>
            <a:r>
              <a:rPr lang="en-US" sz="700" baseline="-25000" dirty="0"/>
              <a:t>4</a:t>
            </a:r>
            <a:r>
              <a:rPr lang="en-US" sz="700" dirty="0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30047" y="3024172"/>
            <a:ext cx="4171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p(x,y</a:t>
            </a:r>
            <a:r>
              <a:rPr lang="en-US" sz="700" baseline="-25000" dirty="0"/>
              <a:t>5</a:t>
            </a:r>
            <a:r>
              <a:rPr lang="en-US" sz="700" dirty="0"/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81769" y="2921411"/>
            <a:ext cx="4171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p(x,y</a:t>
            </a:r>
            <a:r>
              <a:rPr lang="en-US" sz="700" baseline="-25000" dirty="0"/>
              <a:t>6</a:t>
            </a:r>
            <a:r>
              <a:rPr lang="en-US" sz="700" dirty="0"/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223713" y="3745251"/>
            <a:ext cx="3044423" cy="2753111"/>
            <a:chOff x="7825927" y="2769095"/>
            <a:chExt cx="3044423" cy="2753111"/>
          </a:xfrm>
        </p:grpSpPr>
        <p:sp>
          <p:nvSpPr>
            <p:cNvPr id="52" name="TextBox 51"/>
            <p:cNvSpPr txBox="1"/>
            <p:nvPr/>
          </p:nvSpPr>
          <p:spPr>
            <a:xfrm>
              <a:off x="7825927" y="5060541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x,y</a:t>
              </a:r>
              <a:r>
                <a:rPr lang="en-US" sz="2400" baseline="-25000" dirty="0" err="1"/>
                <a:t>i</a:t>
              </a:r>
              <a:r>
                <a:rPr lang="en-US" sz="2400" dirty="0"/>
                <a:t> ) =       p(</a:t>
              </a:r>
              <a:r>
                <a:rPr lang="en-US" sz="2400" dirty="0" err="1"/>
                <a:t>x|y</a:t>
              </a:r>
              <a:r>
                <a:rPr lang="en-US" sz="2400" baseline="-25000" dirty="0" err="1"/>
                <a:t>i</a:t>
              </a:r>
              <a:r>
                <a:rPr lang="en-US" sz="2400" dirty="0"/>
                <a:t>)p(</a:t>
              </a:r>
              <a:r>
                <a:rPr lang="en-US" sz="2400" dirty="0" err="1"/>
                <a:t>y</a:t>
              </a:r>
              <a:r>
                <a:rPr lang="en-US" sz="2400" baseline="-25000" dirty="0" err="1"/>
                <a:t>i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23" name="Straight Arrow Connector 22"/>
            <p:cNvCxnSpPr>
              <a:stCxn id="52" idx="0"/>
            </p:cNvCxnSpPr>
            <p:nvPr/>
          </p:nvCxnSpPr>
          <p:spPr>
            <a:xfrm flipH="1" flipV="1">
              <a:off x="8532606" y="2769095"/>
              <a:ext cx="815533" cy="22914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701295" y="5949422"/>
            <a:ext cx="3165432" cy="659950"/>
            <a:chOff x="6112710" y="5462810"/>
            <a:chExt cx="3165432" cy="659950"/>
          </a:xfrm>
        </p:grpSpPr>
        <p:sp>
          <p:nvSpPr>
            <p:cNvPr id="26" name="TextBox 25"/>
            <p:cNvSpPr txBox="1"/>
            <p:nvPr/>
          </p:nvSpPr>
          <p:spPr>
            <a:xfrm>
              <a:off x="6112710" y="5476429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p(x) </a:t>
              </a:r>
              <a:r>
                <a:rPr lang="en-US" sz="3600" dirty="0">
                  <a:latin typeface="Symbol" panose="05050102010706020507" pitchFamily="18" charset="2"/>
                </a:rPr>
                <a:t>= S</a:t>
              </a:r>
              <a:r>
                <a:rPr lang="en-US" sz="3600" baseline="-25000" dirty="0"/>
                <a:t>i</a:t>
              </a:r>
              <a:endParaRPr lang="en-US" sz="3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50433" y="5462810"/>
              <a:ext cx="527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Symbol" panose="05050102010706020507" pitchFamily="18" charset="2"/>
                </a:rPr>
                <a:t>S</a:t>
              </a:r>
              <a:r>
                <a:rPr lang="en-US" sz="3600" baseline="-25000" dirty="0"/>
                <a:t>i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309255" y="3613641"/>
            <a:ext cx="3262745" cy="45197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2048" y="4065611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27724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5520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/>
              <a:t>Bayes’</a:t>
            </a:r>
            <a:r>
              <a:rPr sz="4400" spc="-90" dirty="0"/>
              <a:t> </a:t>
            </a:r>
            <a:r>
              <a:rPr sz="4400" spc="-10" dirty="0"/>
              <a:t>Rule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501142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P(A|B)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P(AB)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/P(B)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alibri"/>
                <a:cs typeface="Calibri"/>
              </a:rPr>
              <a:t>P(A|B)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P(B|A)P(A)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/P(B)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alibri"/>
                <a:cs typeface="Calibri"/>
              </a:rPr>
              <a:t>P(A|B)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P(B|A)P(A)</a:t>
            </a:r>
            <a:r>
              <a:rPr sz="2800" dirty="0">
                <a:latin typeface="Calibri"/>
                <a:cs typeface="Calibri"/>
              </a:rPr>
              <a:t> /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 </a:t>
            </a:r>
            <a:r>
              <a:rPr sz="2800" spc="-5" dirty="0">
                <a:latin typeface="Calibri"/>
                <a:cs typeface="Calibri"/>
              </a:rPr>
              <a:t>P(B|A)P(A)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6557" y="1708099"/>
            <a:ext cx="4507230" cy="1562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59155" indent="107950">
              <a:lnSpc>
                <a:spcPct val="1201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(Conditional Probability)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(Product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Rule)</a:t>
            </a:r>
            <a:endParaRPr sz="28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(Law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Total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6522" y="4504508"/>
            <a:ext cx="4737740" cy="10641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789" y="5974078"/>
            <a:ext cx="4411236" cy="751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4114800"/>
            <a:ext cx="5562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5520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/>
              <a:t>Bayes’</a:t>
            </a:r>
            <a:r>
              <a:rPr sz="4400" spc="-90" dirty="0"/>
              <a:t> </a:t>
            </a:r>
            <a:r>
              <a:rPr sz="4400" spc="-10" dirty="0"/>
              <a:t>Rule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9832" y="3252760"/>
            <a:ext cx="4440236" cy="12201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3549" y="1875032"/>
            <a:ext cx="4737740" cy="10641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2675" y="5054756"/>
            <a:ext cx="4234550" cy="6811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5388" y="5997362"/>
            <a:ext cx="8625188" cy="3551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608" y="4573891"/>
            <a:ext cx="2841099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dL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err="1">
                <a:solidFill>
                  <a:srgbClr val="FFFF00"/>
                </a:solidFill>
              </a:rPr>
              <a:t>d</a:t>
            </a:r>
            <a:r>
              <a:rPr lang="en-US" b="1" dirty="0" err="1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b="1" dirty="0">
                <a:solidFill>
                  <a:srgbClr val="FFFF00"/>
                </a:solidFill>
              </a:rPr>
              <a:t> = 0 &amp; solve for </a:t>
            </a:r>
            <a:r>
              <a:rPr 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Ignore evidence 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because not a function of </a:t>
            </a:r>
            <a:r>
              <a:rPr 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50" y="5786032"/>
            <a:ext cx="2513445" cy="107721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 =  ln P(</a:t>
            </a:r>
            <a:r>
              <a:rPr lang="en-US" sz="3200" dirty="0" err="1">
                <a:solidFill>
                  <a:srgbClr val="FFFF00"/>
                </a:solidFill>
              </a:rPr>
              <a:t>x|</a:t>
            </a:r>
            <a:r>
              <a:rPr lang="en-US" sz="3200" dirty="0" err="1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sz="3200" dirty="0">
                <a:solidFill>
                  <a:srgbClr val="FFFF00"/>
                </a:solidFill>
              </a:rPr>
              <a:t>);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Log-likelihood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92998" y="3962614"/>
            <a:ext cx="3787672" cy="3047547"/>
            <a:chOff x="5792998" y="3962614"/>
            <a:chExt cx="3787672" cy="3047547"/>
          </a:xfrm>
        </p:grpSpPr>
        <p:sp>
          <p:nvSpPr>
            <p:cNvPr id="16" name="Rectangle 15"/>
            <p:cNvSpPr/>
            <p:nvPr/>
          </p:nvSpPr>
          <p:spPr>
            <a:xfrm>
              <a:off x="5867400" y="5534878"/>
              <a:ext cx="1409374" cy="251154"/>
            </a:xfrm>
            <a:prstGeom prst="rect">
              <a:avLst/>
            </a:prstGeom>
            <a:solidFill>
              <a:srgbClr val="00B0F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6408" y="6117609"/>
              <a:ext cx="1205779" cy="892552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-------------</a:t>
              </a:r>
            </a:p>
            <a:p>
              <a:r>
                <a:rPr lang="en-US" sz="2000" dirty="0"/>
                <a:t>       </a:t>
              </a:r>
              <a:r>
                <a:rPr lang="en-US" sz="3200" dirty="0"/>
                <a:t> ?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92998" y="3962614"/>
              <a:ext cx="1409374" cy="545848"/>
            </a:xfrm>
            <a:prstGeom prst="rect">
              <a:avLst/>
            </a:prstGeom>
            <a:solidFill>
              <a:srgbClr val="00B0F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44000" y="4817802"/>
              <a:ext cx="436670" cy="250808"/>
            </a:xfrm>
            <a:prstGeom prst="rect">
              <a:avLst/>
            </a:prstGeom>
            <a:solidFill>
              <a:srgbClr val="00B0F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19703" y="4145280"/>
            <a:ext cx="4749110" cy="1497874"/>
            <a:chOff x="7419703" y="4145280"/>
            <a:chExt cx="4749110" cy="1497874"/>
          </a:xfrm>
        </p:grpSpPr>
        <p:sp>
          <p:nvSpPr>
            <p:cNvPr id="22" name="Freeform 21"/>
            <p:cNvSpPr/>
            <p:nvPr/>
          </p:nvSpPr>
          <p:spPr>
            <a:xfrm>
              <a:off x="7419703" y="4145280"/>
              <a:ext cx="1489719" cy="1497874"/>
            </a:xfrm>
            <a:custGeom>
              <a:avLst/>
              <a:gdLst>
                <a:gd name="connsiteX0" fmla="*/ 0 w 1489719"/>
                <a:gd name="connsiteY0" fmla="*/ 0 h 1497874"/>
                <a:gd name="connsiteX1" fmla="*/ 1358537 w 1489719"/>
                <a:gd name="connsiteY1" fmla="*/ 322217 h 1497874"/>
                <a:gd name="connsiteX2" fmla="*/ 1306286 w 1489719"/>
                <a:gd name="connsiteY2" fmla="*/ 1236617 h 1497874"/>
                <a:gd name="connsiteX3" fmla="*/ 209006 w 1489719"/>
                <a:gd name="connsiteY3" fmla="*/ 1497874 h 149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719" h="1497874">
                  <a:moveTo>
                    <a:pt x="0" y="0"/>
                  </a:moveTo>
                  <a:cubicBezTo>
                    <a:pt x="570411" y="58057"/>
                    <a:pt x="1140823" y="116114"/>
                    <a:pt x="1358537" y="322217"/>
                  </a:cubicBezTo>
                  <a:cubicBezTo>
                    <a:pt x="1576251" y="528320"/>
                    <a:pt x="1497874" y="1040674"/>
                    <a:pt x="1306286" y="1236617"/>
                  </a:cubicBezTo>
                  <a:cubicBezTo>
                    <a:pt x="1114698" y="1432560"/>
                    <a:pt x="661852" y="1465217"/>
                    <a:pt x="209006" y="1497874"/>
                  </a:cubicBezTo>
                </a:path>
              </a:pathLst>
            </a:custGeom>
            <a:noFill/>
            <a:ln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76300" y="4719824"/>
              <a:ext cx="30925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p(x) not a function of </a:t>
              </a:r>
              <a:r>
                <a:rPr lang="en-US" dirty="0">
                  <a:latin typeface="Symbol" panose="05050102010706020507" pitchFamily="18" charset="2"/>
                </a:rPr>
                <a:t>F</a:t>
              </a:r>
              <a:r>
                <a:rPr lang="en-US" dirty="0"/>
                <a:t>, so not</a:t>
              </a:r>
            </a:p>
            <a:p>
              <a:r>
                <a:rPr lang="en-US" dirty="0"/>
                <a:t>Used for taking derivative of</a:t>
              </a:r>
            </a:p>
            <a:p>
              <a:r>
                <a:rPr lang="en-US" dirty="0"/>
                <a:t>L w/r to</a:t>
              </a:r>
              <a:r>
                <a:rPr lang="en-US" dirty="0">
                  <a:latin typeface="Symbol" panose="05050102010706020507" pitchFamily="18" charset="2"/>
                </a:rPr>
                <a:t> F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869902" y="2729566"/>
            <a:ext cx="3225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Huh? We just plugged numbers</a:t>
            </a:r>
          </a:p>
          <a:p>
            <a:r>
              <a:rPr lang="en-US" dirty="0"/>
              <a:t>To get p(</a:t>
            </a:r>
            <a:r>
              <a:rPr lang="en-US" dirty="0" err="1"/>
              <a:t>x|</a:t>
            </a:r>
            <a:r>
              <a:rPr lang="en-US" dirty="0" err="1">
                <a:latin typeface="Symbol" panose="05050102010706020507" pitchFamily="18" charset="2"/>
              </a:rPr>
              <a:t>F</a:t>
            </a:r>
            <a:r>
              <a:rPr lang="en-US" dirty="0">
                <a:latin typeface="Symbol" panose="05050102010706020507" pitchFamily="18" charset="2"/>
              </a:rPr>
              <a:t>), </a:t>
            </a:r>
            <a:r>
              <a:rPr lang="en-US" dirty="0"/>
              <a:t>we never had any</a:t>
            </a:r>
          </a:p>
          <a:p>
            <a:r>
              <a:rPr lang="en-US" dirty="0"/>
              <a:t>Analytical formula?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95752" y="3683142"/>
            <a:ext cx="36672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Don’t worry, we will use Gaussian </a:t>
            </a:r>
          </a:p>
          <a:p>
            <a:r>
              <a:rPr lang="en-US" dirty="0"/>
              <a:t>formula N(</a:t>
            </a:r>
            <a:r>
              <a:rPr lang="en-US" dirty="0" err="1">
                <a:latin typeface="Symbol" panose="05050102010706020507" pitchFamily="18" charset="2"/>
              </a:rPr>
              <a:t>m,S</a:t>
            </a:r>
            <a:r>
              <a:rPr lang="en-US" dirty="0"/>
              <a:t>) to fit to data x, and</a:t>
            </a:r>
          </a:p>
          <a:p>
            <a:r>
              <a:rPr lang="en-US" dirty="0"/>
              <a:t>find optimal fitting parameters </a:t>
            </a:r>
            <a:r>
              <a:rPr lang="en-US" dirty="0">
                <a:latin typeface="Symbol" panose="05050102010706020507" pitchFamily="18" charset="2"/>
              </a:rPr>
              <a:t>m &amp; 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68704" y="3264724"/>
            <a:ext cx="59098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|F)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89417" y="3233947"/>
            <a:ext cx="69923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Symbol" panose="05050102010706020507" pitchFamily="18" charset="2"/>
              </a:rPr>
              <a:t>(F)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3347952" y="3612878"/>
            <a:ext cx="85151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latin typeface="Symbol" panose="05050102010706020507" pitchFamily="18" charset="2"/>
              </a:rPr>
              <a:t>(F|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89356" y="3150549"/>
            <a:ext cx="24064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en-US" sz="3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p(</a:t>
            </a:r>
            <a:r>
              <a:rPr lang="en-US" sz="3600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02078" y="3218029"/>
            <a:ext cx="3813964" cy="882274"/>
            <a:chOff x="3702078" y="3218029"/>
            <a:chExt cx="3813964" cy="882274"/>
          </a:xfrm>
        </p:grpSpPr>
        <p:sp>
          <p:nvSpPr>
            <p:cNvPr id="10" name="Rectangle 9"/>
            <p:cNvSpPr/>
            <p:nvPr/>
          </p:nvSpPr>
          <p:spPr>
            <a:xfrm>
              <a:off x="6378051" y="3218029"/>
              <a:ext cx="239268" cy="56154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76774" y="3221103"/>
              <a:ext cx="239268" cy="56154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2078" y="3726389"/>
              <a:ext cx="336522" cy="373914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231407" y="2857099"/>
            <a:ext cx="4943651" cy="172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118722" y="3134164"/>
            <a:ext cx="4305615" cy="2645389"/>
          </a:xfrm>
          <a:custGeom>
            <a:avLst/>
            <a:gdLst>
              <a:gd name="connsiteX0" fmla="*/ 29706 w 4305615"/>
              <a:gd name="connsiteY0" fmla="*/ 2645389 h 2645389"/>
              <a:gd name="connsiteX1" fmla="*/ 116792 w 4305615"/>
              <a:gd name="connsiteY1" fmla="*/ 2497343 h 2645389"/>
              <a:gd name="connsiteX2" fmla="*/ 970232 w 4305615"/>
              <a:gd name="connsiteY2" fmla="*/ 2479926 h 2645389"/>
              <a:gd name="connsiteX3" fmla="*/ 1597249 w 4305615"/>
              <a:gd name="connsiteY3" fmla="*/ 2497343 h 2645389"/>
              <a:gd name="connsiteX4" fmla="*/ 1806255 w 4305615"/>
              <a:gd name="connsiteY4" fmla="*/ 2114166 h 2645389"/>
              <a:gd name="connsiteX5" fmla="*/ 1754003 w 4305615"/>
              <a:gd name="connsiteY5" fmla="*/ 842714 h 2645389"/>
              <a:gd name="connsiteX6" fmla="*/ 1980426 w 4305615"/>
              <a:gd name="connsiteY6" fmla="*/ 93777 h 2645389"/>
              <a:gd name="connsiteX7" fmla="*/ 3495718 w 4305615"/>
              <a:gd name="connsiteY7" fmla="*/ 41526 h 2645389"/>
              <a:gd name="connsiteX8" fmla="*/ 4305615 w 4305615"/>
              <a:gd name="connsiteY8" fmla="*/ 372452 h 264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5615" h="2645389">
                <a:moveTo>
                  <a:pt x="29706" y="2645389"/>
                </a:moveTo>
                <a:cubicBezTo>
                  <a:pt x="-5128" y="2585154"/>
                  <a:pt x="-39962" y="2524920"/>
                  <a:pt x="116792" y="2497343"/>
                </a:cubicBezTo>
                <a:cubicBezTo>
                  <a:pt x="273546" y="2469766"/>
                  <a:pt x="723489" y="2479926"/>
                  <a:pt x="970232" y="2479926"/>
                </a:cubicBezTo>
                <a:cubicBezTo>
                  <a:pt x="1216975" y="2479926"/>
                  <a:pt x="1457912" y="2558303"/>
                  <a:pt x="1597249" y="2497343"/>
                </a:cubicBezTo>
                <a:cubicBezTo>
                  <a:pt x="1736586" y="2436383"/>
                  <a:pt x="1780129" y="2389937"/>
                  <a:pt x="1806255" y="2114166"/>
                </a:cubicBezTo>
                <a:cubicBezTo>
                  <a:pt x="1832381" y="1838395"/>
                  <a:pt x="1724975" y="1179445"/>
                  <a:pt x="1754003" y="842714"/>
                </a:cubicBezTo>
                <a:cubicBezTo>
                  <a:pt x="1783031" y="505983"/>
                  <a:pt x="1690140" y="227308"/>
                  <a:pt x="1980426" y="93777"/>
                </a:cubicBezTo>
                <a:cubicBezTo>
                  <a:pt x="2270712" y="-39754"/>
                  <a:pt x="3108187" y="-4920"/>
                  <a:pt x="3495718" y="41526"/>
                </a:cubicBezTo>
                <a:cubicBezTo>
                  <a:pt x="3883249" y="87972"/>
                  <a:pt x="4094432" y="230212"/>
                  <a:pt x="4305615" y="37245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6" grpId="0" animBg="1"/>
      <p:bldP spid="3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90436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Material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9896475" cy="262507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30" dirty="0">
                <a:latin typeface="Calibri"/>
                <a:cs typeface="Calibri"/>
              </a:rPr>
              <a:t>Machine Learning in Geosciences -  GT Schuster</a:t>
            </a: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Pattern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Recognition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Machine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Learning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Christopher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M.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Bishop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Statistics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Larry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Wasserman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Wolfram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MathWorld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Wikipedia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281" y="297192"/>
            <a:ext cx="1911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</a:t>
            </a:r>
            <a:r>
              <a:rPr sz="4400" spc="-105" dirty="0"/>
              <a:t>x</a:t>
            </a:r>
            <a:r>
              <a:rPr sz="4400" spc="-5" dirty="0"/>
              <a:t>amp</a:t>
            </a:r>
            <a:r>
              <a:rPr sz="4400" spc="-25" dirty="0"/>
              <a:t>l</a:t>
            </a:r>
            <a:r>
              <a:rPr sz="4400" spc="-5" dirty="0"/>
              <a:t>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308430"/>
            <a:ext cx="9588500" cy="17341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871219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Suppose you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tested </a:t>
            </a:r>
            <a:r>
              <a:rPr sz="2800" spc="-5" dirty="0">
                <a:latin typeface="Calibri"/>
                <a:cs typeface="Calibri"/>
              </a:rPr>
              <a:t>positive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a disease; </a:t>
            </a:r>
            <a:r>
              <a:rPr sz="2800" spc="-5" dirty="0">
                <a:latin typeface="Calibri"/>
                <a:cs typeface="Calibri"/>
              </a:rPr>
              <a:t>what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actually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disease?</a:t>
            </a:r>
          </a:p>
          <a:p>
            <a:pPr marL="241300" marR="5080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 depends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accuracy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sensitivity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test, </a:t>
            </a:r>
            <a:r>
              <a:rPr sz="2800" dirty="0">
                <a:latin typeface="Calibri"/>
                <a:cs typeface="Calibri"/>
              </a:rPr>
              <a:t>and 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background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(prior)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disease.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" y="3020839"/>
            <a:ext cx="5060738" cy="1555750"/>
            <a:chOff x="762000" y="3020839"/>
            <a:chExt cx="5060738" cy="1555750"/>
          </a:xfrm>
        </p:grpSpPr>
        <p:sp>
          <p:nvSpPr>
            <p:cNvPr id="4" name="object 4"/>
            <p:cNvSpPr txBox="1"/>
            <p:nvPr/>
          </p:nvSpPr>
          <p:spPr>
            <a:xfrm>
              <a:off x="762000" y="3020839"/>
              <a:ext cx="2717165" cy="1555750"/>
            </a:xfrm>
            <a:prstGeom prst="rect">
              <a:avLst/>
            </a:prstGeom>
          </p:spPr>
          <p:txBody>
            <a:bodyPr vert="horz" wrap="square" lIns="0" tIns="9398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spcBef>
                  <a:spcPts val="740"/>
                </a:spcBef>
                <a:buFont typeface="Arial"/>
                <a:buChar char="•"/>
                <a:tabLst>
                  <a:tab pos="241300" algn="l"/>
                </a:tabLst>
              </a:pPr>
              <a:r>
                <a:rPr sz="2800" spc="-5" dirty="0">
                  <a:latin typeface="Calibri"/>
                  <a:cs typeface="Calibri"/>
                </a:rPr>
                <a:t>P(T=1|D=1) </a:t>
              </a:r>
              <a:r>
                <a:rPr sz="2800" dirty="0">
                  <a:latin typeface="Calibri"/>
                  <a:cs typeface="Calibri"/>
                </a:rPr>
                <a:t>=</a:t>
              </a:r>
              <a:r>
                <a:rPr sz="2800" spc="-60" dirty="0">
                  <a:latin typeface="Calibri"/>
                  <a:cs typeface="Calibri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.95</a:t>
              </a:r>
              <a:endParaRPr sz="2800" dirty="0">
                <a:latin typeface="Calibri"/>
                <a:cs typeface="Calibri"/>
              </a:endParaRPr>
            </a:p>
            <a:p>
              <a:pPr marL="241300" indent="-228600">
                <a:lnSpc>
                  <a:spcPct val="100000"/>
                </a:lnSpc>
                <a:spcBef>
                  <a:spcPts val="650"/>
                </a:spcBef>
                <a:buFont typeface="Arial"/>
                <a:buChar char="•"/>
                <a:tabLst>
                  <a:tab pos="241300" algn="l"/>
                </a:tabLst>
              </a:pPr>
              <a:r>
                <a:rPr sz="2800" spc="-5" dirty="0">
                  <a:latin typeface="Calibri"/>
                  <a:cs typeface="Calibri"/>
                </a:rPr>
                <a:t>P(T=1|D=0) </a:t>
              </a:r>
              <a:r>
                <a:rPr sz="2800" spc="5" dirty="0">
                  <a:latin typeface="Calibri"/>
                  <a:cs typeface="Calibri"/>
                </a:rPr>
                <a:t>=</a:t>
              </a:r>
              <a:r>
                <a:rPr sz="2800" spc="-60" dirty="0">
                  <a:latin typeface="Calibri"/>
                  <a:cs typeface="Calibri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.10</a:t>
              </a:r>
            </a:p>
            <a:p>
              <a:pPr marL="241300" indent="-228600">
                <a:lnSpc>
                  <a:spcPct val="100000"/>
                </a:lnSpc>
                <a:spcBef>
                  <a:spcPts val="675"/>
                </a:spcBef>
                <a:buFont typeface="Arial"/>
                <a:buChar char="•"/>
                <a:tabLst>
                  <a:tab pos="241300" algn="l"/>
                </a:tabLst>
              </a:pPr>
              <a:r>
                <a:rPr sz="2800" spc="-10" dirty="0">
                  <a:latin typeface="Calibri"/>
                  <a:cs typeface="Calibri"/>
                </a:rPr>
                <a:t>P(D=1)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5" dirty="0">
                  <a:latin typeface="Calibri"/>
                  <a:cs typeface="Calibri"/>
                </a:rPr>
                <a:t>=</a:t>
              </a:r>
              <a:r>
                <a:rPr sz="2800" spc="-15" dirty="0">
                  <a:latin typeface="Calibri"/>
                  <a:cs typeface="Calibri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.01</a:t>
              </a: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698028" y="3020839"/>
              <a:ext cx="2124710" cy="1555750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 marR="5080" indent="-635" algn="just">
                <a:lnSpc>
                  <a:spcPct val="119700"/>
                </a:lnSpc>
                <a:spcBef>
                  <a:spcPts val="80"/>
                </a:spcBef>
              </a:pPr>
              <a:r>
                <a:rPr sz="2800" spc="-5" dirty="0">
                  <a:latin typeface="Calibri"/>
                  <a:cs typeface="Calibri"/>
                </a:rPr>
                <a:t>(true positive) </a:t>
              </a:r>
              <a:r>
                <a:rPr sz="2800" spc="-62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(false</a:t>
              </a:r>
              <a:r>
                <a:rPr sz="2800" spc="-75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positive) </a:t>
              </a:r>
              <a:r>
                <a:rPr sz="2800" spc="-620" dirty="0">
                  <a:latin typeface="Calibri"/>
                  <a:cs typeface="Calibri"/>
                </a:rPr>
                <a:t> </a:t>
              </a:r>
              <a:r>
                <a:rPr sz="2800" dirty="0">
                  <a:latin typeface="Calibri"/>
                  <a:cs typeface="Calibri"/>
                </a:rPr>
                <a:t>(prior)</a:t>
              </a: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2000" y="4755024"/>
            <a:ext cx="24301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P(D=1|T=1)</a:t>
            </a:r>
            <a:r>
              <a:rPr sz="2800" dirty="0">
                <a:latin typeface="Calibri"/>
                <a:cs typeface="Calibri"/>
              </a:rPr>
              <a:t> =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81" y="4749656"/>
            <a:ext cx="3674041" cy="5143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50483" y="5105400"/>
            <a:ext cx="6019800" cy="1567096"/>
            <a:chOff x="6781800" y="4724536"/>
            <a:chExt cx="6019800" cy="1567096"/>
          </a:xfrm>
        </p:grpSpPr>
        <p:sp>
          <p:nvSpPr>
            <p:cNvPr id="9" name="object 4"/>
            <p:cNvSpPr txBox="1"/>
            <p:nvPr/>
          </p:nvSpPr>
          <p:spPr>
            <a:xfrm>
              <a:off x="6781800" y="4724536"/>
              <a:ext cx="6019800" cy="1567096"/>
            </a:xfrm>
            <a:prstGeom prst="rect">
              <a:avLst/>
            </a:prstGeom>
          </p:spPr>
          <p:txBody>
            <a:bodyPr vert="horz" wrap="square" lIns="0" tIns="939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40"/>
                </a:spcBef>
                <a:tabLst>
                  <a:tab pos="241300" algn="l"/>
                </a:tabLst>
              </a:pPr>
              <a:r>
                <a:rPr lang="en-US" sz="2800" spc="-5" dirty="0">
                  <a:latin typeface="Calibri"/>
                  <a:cs typeface="Calibri"/>
                </a:rPr>
                <a:t>   = .95x.01/P(T)</a:t>
              </a:r>
            </a:p>
            <a:p>
              <a:pPr marL="12700">
                <a:lnSpc>
                  <a:spcPct val="100000"/>
                </a:lnSpc>
                <a:spcBef>
                  <a:spcPts val="740"/>
                </a:spcBef>
                <a:tabLst>
                  <a:tab pos="241300" algn="l"/>
                </a:tabLst>
              </a:pPr>
              <a:r>
                <a:rPr lang="en-US" sz="2800" spc="-5" dirty="0">
                  <a:latin typeface="Calibri"/>
                  <a:cs typeface="Calibri"/>
                </a:rPr>
                <a:t>                          .0095</a:t>
              </a:r>
            </a:p>
            <a:p>
              <a:pPr marL="12700">
                <a:lnSpc>
                  <a:spcPct val="100000"/>
                </a:lnSpc>
                <a:spcBef>
                  <a:spcPts val="740"/>
                </a:spcBef>
                <a:tabLst>
                  <a:tab pos="241300" algn="l"/>
                </a:tabLst>
              </a:pPr>
              <a:r>
                <a:rPr lang="en-US" sz="2800" spc="-5" dirty="0">
                  <a:latin typeface="Calibri"/>
                  <a:cs typeface="Calibri"/>
                </a:rPr>
                <a:t>             (P(T|D)P(D) + P(T|-D)P(-D)]</a:t>
              </a:r>
              <a:endParaRPr sz="2800" dirty="0">
                <a:latin typeface="Calibri"/>
                <a:cs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924800" y="5791200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64091" y="5498812"/>
              <a:ext cx="389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spc="-5" dirty="0">
                  <a:cs typeface="Calibri"/>
                </a:rPr>
                <a:t>=</a:t>
              </a:r>
              <a:endParaRPr lang="en-US" sz="32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776" y="6212561"/>
            <a:ext cx="3957024" cy="5037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10400" y="5857905"/>
            <a:ext cx="4015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en-US" sz="3200" dirty="0">
                <a:cs typeface="Calibri"/>
              </a:rPr>
              <a:t>=</a:t>
            </a:r>
            <a:r>
              <a:rPr lang="en-US" sz="3200" spc="-10" dirty="0">
                <a:cs typeface="Calibri"/>
              </a:rPr>
              <a:t> </a:t>
            </a:r>
            <a:r>
              <a:rPr lang="en-US" sz="3200" spc="5" dirty="0">
                <a:cs typeface="Calibri"/>
              </a:rPr>
              <a:t>.0095</a:t>
            </a:r>
            <a:r>
              <a:rPr lang="en-US" sz="3200" spc="-15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/</a:t>
            </a:r>
            <a:r>
              <a:rPr lang="en-US" sz="3200" spc="-5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.1085  </a:t>
            </a:r>
            <a:r>
              <a:rPr lang="en-US" sz="3200" spc="5" dirty="0">
                <a:cs typeface="Calibri"/>
              </a:rPr>
              <a:t>=</a:t>
            </a:r>
            <a:r>
              <a:rPr lang="en-US" sz="3200" spc="-40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.087</a:t>
            </a:r>
          </a:p>
        </p:txBody>
      </p:sp>
      <p:sp>
        <p:nvSpPr>
          <p:cNvPr id="17" name="object 7"/>
          <p:cNvSpPr txBox="1"/>
          <p:nvPr/>
        </p:nvSpPr>
        <p:spPr>
          <a:xfrm>
            <a:off x="5918027" y="4679399"/>
            <a:ext cx="550711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probability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disease</a:t>
            </a:r>
            <a:r>
              <a:rPr sz="2400" spc="-10" dirty="0">
                <a:latin typeface="Calibri"/>
                <a:cs typeface="Calibri"/>
              </a:rPr>
              <a:t> </a:t>
            </a:r>
            <a:endParaRPr lang="en-US" sz="2400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8.7%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87756" y="2209801"/>
            <a:ext cx="5639528" cy="4482943"/>
            <a:chOff x="987756" y="2209801"/>
            <a:chExt cx="5639528" cy="4482943"/>
          </a:xfrm>
        </p:grpSpPr>
        <p:grpSp>
          <p:nvGrpSpPr>
            <p:cNvPr id="20" name="Group 19"/>
            <p:cNvGrpSpPr/>
            <p:nvPr/>
          </p:nvGrpSpPr>
          <p:grpSpPr>
            <a:xfrm>
              <a:off x="987756" y="2209801"/>
              <a:ext cx="4651044" cy="4482943"/>
              <a:chOff x="1064682" y="2209800"/>
              <a:chExt cx="4651044" cy="448294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581400" y="2209800"/>
                <a:ext cx="1371600" cy="381000"/>
              </a:xfrm>
              <a:prstGeom prst="rect">
                <a:avLst/>
              </a:prstGeom>
              <a:solidFill>
                <a:srgbClr val="FF00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64682" y="2626473"/>
                <a:ext cx="2633345" cy="416141"/>
              </a:xfrm>
              <a:prstGeom prst="rect">
                <a:avLst/>
              </a:prstGeom>
              <a:solidFill>
                <a:srgbClr val="00B05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213864" y="6288997"/>
                <a:ext cx="501862" cy="403746"/>
              </a:xfrm>
              <a:prstGeom prst="rect">
                <a:avLst/>
              </a:prstGeom>
              <a:solidFill>
                <a:srgbClr val="FF00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879798" y="6288998"/>
              <a:ext cx="747486" cy="399001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58924" y="5806836"/>
            <a:ext cx="525991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66456" y="2834544"/>
            <a:ext cx="2209800" cy="1435261"/>
            <a:chOff x="324283" y="1873779"/>
            <a:chExt cx="6163447" cy="4178461"/>
          </a:xfrm>
        </p:grpSpPr>
        <p:grpSp>
          <p:nvGrpSpPr>
            <p:cNvPr id="26" name="Group 25"/>
            <p:cNvGrpSpPr/>
            <p:nvPr/>
          </p:nvGrpSpPr>
          <p:grpSpPr>
            <a:xfrm>
              <a:off x="456699" y="2055741"/>
              <a:ext cx="5831063" cy="1060217"/>
              <a:chOff x="7064083" y="2159700"/>
              <a:chExt cx="5831063" cy="1060217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70640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98336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491679" y="3453792"/>
              <a:ext cx="5866043" cy="2458268"/>
              <a:chOff x="6817123" y="3611091"/>
              <a:chExt cx="5866043" cy="245826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817123" y="3611091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117" name="Oval 11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/>
              <p:cNvGrpSpPr/>
              <p:nvPr/>
            </p:nvGrpSpPr>
            <p:grpSpPr>
              <a:xfrm>
                <a:off x="6852103" y="5009142"/>
                <a:ext cx="5831063" cy="1060217"/>
                <a:chOff x="7064083" y="2159700"/>
                <a:chExt cx="5831063" cy="1060217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70640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95" name="Oval 9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9833683" y="2159700"/>
                  <a:ext cx="3061463" cy="1060217"/>
                  <a:chOff x="7071703" y="2167320"/>
                  <a:chExt cx="3061463" cy="1060217"/>
                </a:xfrm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8" name="Oval 27"/>
            <p:cNvSpPr/>
            <p:nvPr/>
          </p:nvSpPr>
          <p:spPr>
            <a:xfrm>
              <a:off x="1712363" y="3342938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82725" y="3453792"/>
              <a:ext cx="2391551" cy="1711508"/>
              <a:chOff x="8208169" y="3611091"/>
              <a:chExt cx="2391551" cy="171150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8208169" y="3611091"/>
                <a:ext cx="2362817" cy="1060217"/>
                <a:chOff x="8455129" y="2159700"/>
                <a:chExt cx="2362817" cy="1060217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8455129" y="2159700"/>
                  <a:ext cx="1670417" cy="1060217"/>
                  <a:chOff x="8462749" y="2167320"/>
                  <a:chExt cx="1670417" cy="1060217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84627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91551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9847549" y="291408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9833683" y="2159700"/>
                  <a:ext cx="984263" cy="1060217"/>
                  <a:chOff x="7071703" y="2167320"/>
                  <a:chExt cx="984263" cy="1060217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70779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7770349" y="291408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>
                <a:off x="8236903" y="5009142"/>
                <a:ext cx="2362817" cy="313457"/>
                <a:chOff x="8448883" y="2159700"/>
                <a:chExt cx="2362817" cy="313457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8448883" y="2159700"/>
                  <a:ext cx="1670417" cy="313457"/>
                  <a:chOff x="8456503" y="2167320"/>
                  <a:chExt cx="1670417" cy="313457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84565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91489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9841303" y="2167320"/>
                    <a:ext cx="285617" cy="313457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9833683" y="2159700"/>
                  <a:ext cx="978017" cy="313457"/>
                  <a:chOff x="7071703" y="2167320"/>
                  <a:chExt cx="978017" cy="313457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70717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7764103" y="2167320"/>
                    <a:ext cx="285617" cy="31345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0" name="Oval 29"/>
            <p:cNvSpPr/>
            <p:nvPr/>
          </p:nvSpPr>
          <p:spPr>
            <a:xfrm>
              <a:off x="3784207" y="3961675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953679" y="4191968"/>
              <a:ext cx="1007641" cy="986565"/>
              <a:chOff x="11088943" y="2365440"/>
              <a:chExt cx="1007641" cy="98656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1088943" y="2365440"/>
                <a:ext cx="285617" cy="313457"/>
              </a:xfrm>
              <a:prstGeom prst="ellipse">
                <a:avLst/>
              </a:prstGeom>
              <a:solidFill>
                <a:srgbClr val="00B0F0">
                  <a:alpha val="4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1781343" y="2365440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124139" y="3025315"/>
                <a:ext cx="285617" cy="313457"/>
              </a:xfrm>
              <a:prstGeom prst="ellipse">
                <a:avLst/>
              </a:prstGeom>
              <a:solidFill>
                <a:srgbClr val="00B0F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810967" y="3038548"/>
                <a:ext cx="285617" cy="31345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701779" y="2000867"/>
              <a:ext cx="728160" cy="676004"/>
              <a:chOff x="8370121" y="562343"/>
              <a:chExt cx="728160" cy="67600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8370121" y="562343"/>
                <a:ext cx="705300" cy="131078"/>
                <a:chOff x="8370121" y="562343"/>
                <a:chExt cx="705300" cy="131078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8377741" y="743985"/>
                <a:ext cx="705300" cy="131078"/>
                <a:chOff x="8370121" y="562343"/>
                <a:chExt cx="705300" cy="131078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385361" y="925627"/>
                <a:ext cx="705300" cy="131078"/>
                <a:chOff x="8370121" y="562343"/>
                <a:chExt cx="705300" cy="13107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8392981" y="1107269"/>
                <a:ext cx="705300" cy="131078"/>
                <a:chOff x="8370121" y="562343"/>
                <a:chExt cx="705300" cy="131078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8370121" y="57758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852252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8690161" y="56996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8425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8994961" y="562343"/>
                  <a:ext cx="80460" cy="11583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2" name="Freeform 151"/>
          <p:cNvSpPr/>
          <p:nvPr/>
        </p:nvSpPr>
        <p:spPr>
          <a:xfrm>
            <a:off x="8188502" y="2728988"/>
            <a:ext cx="2633357" cy="1665605"/>
          </a:xfrm>
          <a:custGeom>
            <a:avLst/>
            <a:gdLst>
              <a:gd name="connsiteX0" fmla="*/ 231598 w 2633357"/>
              <a:gd name="connsiteY0" fmla="*/ 135236 h 1665605"/>
              <a:gd name="connsiteX1" fmla="*/ 2342786 w 2633357"/>
              <a:gd name="connsiteY1" fmla="*/ 128512 h 1665605"/>
              <a:gd name="connsiteX2" fmla="*/ 2385369 w 2633357"/>
              <a:gd name="connsiteY2" fmla="*/ 1486665 h 1665605"/>
              <a:gd name="connsiteX3" fmla="*/ 202463 w 2633357"/>
              <a:gd name="connsiteY3" fmla="*/ 1509077 h 1665605"/>
              <a:gd name="connsiteX4" fmla="*/ 256251 w 2633357"/>
              <a:gd name="connsiteY4" fmla="*/ 186783 h 1665605"/>
              <a:gd name="connsiteX5" fmla="*/ 1618886 w 2633357"/>
              <a:gd name="connsiteY5" fmla="*/ 480377 h 1665605"/>
              <a:gd name="connsiteX6" fmla="*/ 1594233 w 2633357"/>
              <a:gd name="connsiteY6" fmla="*/ 825518 h 1665605"/>
              <a:gd name="connsiteX7" fmla="*/ 1486657 w 2633357"/>
              <a:gd name="connsiteY7" fmla="*/ 901718 h 1665605"/>
              <a:gd name="connsiteX8" fmla="*/ 1432869 w 2633357"/>
              <a:gd name="connsiteY8" fmla="*/ 1112388 h 1665605"/>
              <a:gd name="connsiteX9" fmla="*/ 1459763 w 2633357"/>
              <a:gd name="connsiteY9" fmla="*/ 1282718 h 1665605"/>
              <a:gd name="connsiteX10" fmla="*/ 1589751 w 2633357"/>
              <a:gd name="connsiteY10" fmla="*/ 1372365 h 1665605"/>
              <a:gd name="connsiteX11" fmla="*/ 1782492 w 2633357"/>
              <a:gd name="connsiteY11" fmla="*/ 1372365 h 1665605"/>
              <a:gd name="connsiteX12" fmla="*/ 1952822 w 2633357"/>
              <a:gd name="connsiteY12" fmla="*/ 1224447 h 1665605"/>
              <a:gd name="connsiteX13" fmla="*/ 1950580 w 2633357"/>
              <a:gd name="connsiteY13" fmla="*/ 962230 h 1665605"/>
              <a:gd name="connsiteX14" fmla="*/ 1836280 w 2633357"/>
              <a:gd name="connsiteY14" fmla="*/ 854653 h 1665605"/>
              <a:gd name="connsiteX15" fmla="*/ 1614404 w 2633357"/>
              <a:gd name="connsiteY15" fmla="*/ 821036 h 1665605"/>
              <a:gd name="connsiteX16" fmla="*/ 1710774 w 2633357"/>
              <a:gd name="connsiteY16" fmla="*/ 540888 h 1665605"/>
              <a:gd name="connsiteX17" fmla="*/ 1473210 w 2633357"/>
              <a:gd name="connsiteY17" fmla="*/ 410900 h 1665605"/>
              <a:gd name="connsiteX18" fmla="*/ 655180 w 2633357"/>
              <a:gd name="connsiteY18" fmla="*/ 166612 h 1665605"/>
              <a:gd name="connsiteX19" fmla="*/ 507263 w 2633357"/>
              <a:gd name="connsiteY19" fmla="*/ 124030 h 166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3357" h="1665605">
                <a:moveTo>
                  <a:pt x="231598" y="135236"/>
                </a:moveTo>
                <a:cubicBezTo>
                  <a:pt x="1107711" y="19255"/>
                  <a:pt x="1983824" y="-96726"/>
                  <a:pt x="2342786" y="128512"/>
                </a:cubicBezTo>
                <a:cubicBezTo>
                  <a:pt x="2701748" y="353750"/>
                  <a:pt x="2742090" y="1256571"/>
                  <a:pt x="2385369" y="1486665"/>
                </a:cubicBezTo>
                <a:cubicBezTo>
                  <a:pt x="2028648" y="1716759"/>
                  <a:pt x="557316" y="1725724"/>
                  <a:pt x="202463" y="1509077"/>
                </a:cubicBezTo>
                <a:cubicBezTo>
                  <a:pt x="-152390" y="1292430"/>
                  <a:pt x="20181" y="358233"/>
                  <a:pt x="256251" y="186783"/>
                </a:cubicBezTo>
                <a:cubicBezTo>
                  <a:pt x="492321" y="15333"/>
                  <a:pt x="1395889" y="373921"/>
                  <a:pt x="1618886" y="480377"/>
                </a:cubicBezTo>
                <a:cubicBezTo>
                  <a:pt x="1841883" y="586833"/>
                  <a:pt x="1616271" y="755294"/>
                  <a:pt x="1594233" y="825518"/>
                </a:cubicBezTo>
                <a:cubicBezTo>
                  <a:pt x="1572195" y="895742"/>
                  <a:pt x="1513551" y="853906"/>
                  <a:pt x="1486657" y="901718"/>
                </a:cubicBezTo>
                <a:cubicBezTo>
                  <a:pt x="1459763" y="949530"/>
                  <a:pt x="1437351" y="1048888"/>
                  <a:pt x="1432869" y="1112388"/>
                </a:cubicBezTo>
                <a:cubicBezTo>
                  <a:pt x="1428387" y="1175888"/>
                  <a:pt x="1433616" y="1239389"/>
                  <a:pt x="1459763" y="1282718"/>
                </a:cubicBezTo>
                <a:cubicBezTo>
                  <a:pt x="1485910" y="1326047"/>
                  <a:pt x="1535963" y="1357424"/>
                  <a:pt x="1589751" y="1372365"/>
                </a:cubicBezTo>
                <a:cubicBezTo>
                  <a:pt x="1643539" y="1387306"/>
                  <a:pt x="1721980" y="1397018"/>
                  <a:pt x="1782492" y="1372365"/>
                </a:cubicBezTo>
                <a:cubicBezTo>
                  <a:pt x="1843004" y="1347712"/>
                  <a:pt x="1924807" y="1292803"/>
                  <a:pt x="1952822" y="1224447"/>
                </a:cubicBezTo>
                <a:cubicBezTo>
                  <a:pt x="1980837" y="1156091"/>
                  <a:pt x="1970004" y="1023862"/>
                  <a:pt x="1950580" y="962230"/>
                </a:cubicBezTo>
                <a:cubicBezTo>
                  <a:pt x="1931156" y="900598"/>
                  <a:pt x="1892309" y="878185"/>
                  <a:pt x="1836280" y="854653"/>
                </a:cubicBezTo>
                <a:cubicBezTo>
                  <a:pt x="1780251" y="831121"/>
                  <a:pt x="1635322" y="873330"/>
                  <a:pt x="1614404" y="821036"/>
                </a:cubicBezTo>
                <a:cubicBezTo>
                  <a:pt x="1593486" y="768742"/>
                  <a:pt x="1734306" y="609244"/>
                  <a:pt x="1710774" y="540888"/>
                </a:cubicBezTo>
                <a:cubicBezTo>
                  <a:pt x="1687242" y="472532"/>
                  <a:pt x="1649142" y="473279"/>
                  <a:pt x="1473210" y="410900"/>
                </a:cubicBezTo>
                <a:cubicBezTo>
                  <a:pt x="1297278" y="348521"/>
                  <a:pt x="655180" y="166612"/>
                  <a:pt x="655180" y="166612"/>
                </a:cubicBezTo>
                <a:lnTo>
                  <a:pt x="507263" y="12403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8302108" y="4299509"/>
            <a:ext cx="2362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089348" y="2656586"/>
            <a:ext cx="2362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188176" y="2827126"/>
            <a:ext cx="163840" cy="143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0583904" y="2781009"/>
            <a:ext cx="269211" cy="143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8871056" y="3343016"/>
            <a:ext cx="923782" cy="761461"/>
          </a:xfrm>
          <a:custGeom>
            <a:avLst/>
            <a:gdLst>
              <a:gd name="connsiteX0" fmla="*/ 923782 w 923782"/>
              <a:gd name="connsiteY0" fmla="*/ 212386 h 761461"/>
              <a:gd name="connsiteX1" fmla="*/ 778553 w 923782"/>
              <a:gd name="connsiteY1" fmla="*/ 346857 h 761461"/>
              <a:gd name="connsiteX2" fmla="*/ 746280 w 923782"/>
              <a:gd name="connsiteY2" fmla="*/ 556631 h 761461"/>
              <a:gd name="connsiteX3" fmla="*/ 805448 w 923782"/>
              <a:gd name="connsiteY3" fmla="*/ 664208 h 761461"/>
              <a:gd name="connsiteX4" fmla="*/ 805448 w 923782"/>
              <a:gd name="connsiteY4" fmla="*/ 691102 h 761461"/>
              <a:gd name="connsiteX5" fmla="*/ 730144 w 923782"/>
              <a:gd name="connsiteY5" fmla="*/ 734132 h 761461"/>
              <a:gd name="connsiteX6" fmla="*/ 563400 w 923782"/>
              <a:gd name="connsiteY6" fmla="*/ 761026 h 761461"/>
              <a:gd name="connsiteX7" fmla="*/ 299838 w 923782"/>
              <a:gd name="connsiteY7" fmla="*/ 739511 h 761461"/>
              <a:gd name="connsiteX8" fmla="*/ 100822 w 923782"/>
              <a:gd name="connsiteY8" fmla="*/ 615798 h 761461"/>
              <a:gd name="connsiteX9" fmla="*/ 20139 w 923782"/>
              <a:gd name="connsiteY9" fmla="*/ 389888 h 761461"/>
              <a:gd name="connsiteX10" fmla="*/ 20139 w 923782"/>
              <a:gd name="connsiteY10" fmla="*/ 228523 h 761461"/>
              <a:gd name="connsiteX11" fmla="*/ 246050 w 923782"/>
              <a:gd name="connsiteY11" fmla="*/ 29506 h 761461"/>
              <a:gd name="connsiteX12" fmla="*/ 477339 w 923782"/>
              <a:gd name="connsiteY12" fmla="*/ 2612 h 761461"/>
              <a:gd name="connsiteX13" fmla="*/ 676356 w 923782"/>
              <a:gd name="connsiteY13" fmla="*/ 45643 h 761461"/>
              <a:gd name="connsiteX14" fmla="*/ 751659 w 923782"/>
              <a:gd name="connsiteY14" fmla="*/ 131704 h 76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782" h="761461">
                <a:moveTo>
                  <a:pt x="923782" y="212386"/>
                </a:moveTo>
                <a:cubicBezTo>
                  <a:pt x="865959" y="250934"/>
                  <a:pt x="808137" y="289483"/>
                  <a:pt x="778553" y="346857"/>
                </a:cubicBezTo>
                <a:cubicBezTo>
                  <a:pt x="748969" y="404231"/>
                  <a:pt x="741798" y="503739"/>
                  <a:pt x="746280" y="556631"/>
                </a:cubicBezTo>
                <a:cubicBezTo>
                  <a:pt x="750762" y="609523"/>
                  <a:pt x="795587" y="641796"/>
                  <a:pt x="805448" y="664208"/>
                </a:cubicBezTo>
                <a:cubicBezTo>
                  <a:pt x="815309" y="686620"/>
                  <a:pt x="817999" y="679448"/>
                  <a:pt x="805448" y="691102"/>
                </a:cubicBezTo>
                <a:cubicBezTo>
                  <a:pt x="792897" y="702756"/>
                  <a:pt x="770485" y="722478"/>
                  <a:pt x="730144" y="734132"/>
                </a:cubicBezTo>
                <a:cubicBezTo>
                  <a:pt x="689803" y="745786"/>
                  <a:pt x="635118" y="760130"/>
                  <a:pt x="563400" y="761026"/>
                </a:cubicBezTo>
                <a:cubicBezTo>
                  <a:pt x="491682" y="761922"/>
                  <a:pt x="376934" y="763716"/>
                  <a:pt x="299838" y="739511"/>
                </a:cubicBezTo>
                <a:cubicBezTo>
                  <a:pt x="222742" y="715306"/>
                  <a:pt x="147438" y="674068"/>
                  <a:pt x="100822" y="615798"/>
                </a:cubicBezTo>
                <a:cubicBezTo>
                  <a:pt x="54206" y="557528"/>
                  <a:pt x="33586" y="454434"/>
                  <a:pt x="20139" y="389888"/>
                </a:cubicBezTo>
                <a:cubicBezTo>
                  <a:pt x="6692" y="325342"/>
                  <a:pt x="-17513" y="288587"/>
                  <a:pt x="20139" y="228523"/>
                </a:cubicBezTo>
                <a:cubicBezTo>
                  <a:pt x="57791" y="168459"/>
                  <a:pt x="169850" y="67158"/>
                  <a:pt x="246050" y="29506"/>
                </a:cubicBezTo>
                <a:cubicBezTo>
                  <a:pt x="322250" y="-8146"/>
                  <a:pt x="405621" y="-78"/>
                  <a:pt x="477339" y="2612"/>
                </a:cubicBezTo>
                <a:cubicBezTo>
                  <a:pt x="549057" y="5302"/>
                  <a:pt x="630636" y="24128"/>
                  <a:pt x="676356" y="45643"/>
                </a:cubicBezTo>
                <a:cubicBezTo>
                  <a:pt x="722076" y="67158"/>
                  <a:pt x="736867" y="99431"/>
                  <a:pt x="751659" y="131704"/>
                </a:cubicBezTo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24" grpId="0" animBg="1"/>
      <p:bldP spid="152" grpId="0" animBg="1"/>
      <p:bldP spid="1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911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</a:t>
            </a:r>
            <a:r>
              <a:rPr sz="4400" spc="-105" dirty="0"/>
              <a:t>x</a:t>
            </a:r>
            <a:r>
              <a:rPr sz="4400" spc="-5" dirty="0"/>
              <a:t>amp</a:t>
            </a:r>
            <a:r>
              <a:rPr sz="4400" spc="-25" dirty="0"/>
              <a:t>l</a:t>
            </a:r>
            <a:r>
              <a:rPr sz="4400" spc="-5" dirty="0"/>
              <a:t>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2717165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P(T=1|D=1)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.95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P(T=1|D=0)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.10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P(D=1)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.01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3272" y="1708099"/>
            <a:ext cx="212471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(true positive)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(false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positive)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(prior)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7244" y="3753880"/>
            <a:ext cx="3993515" cy="157158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alibri"/>
                <a:cs typeface="Calibri"/>
              </a:rPr>
              <a:t>Bayes’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P(D|T)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P(T|D)P(D)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10" dirty="0">
                <a:latin typeface="Calibri"/>
                <a:cs typeface="Calibri"/>
              </a:rPr>
              <a:t> P(T)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latin typeface="Calibri"/>
                <a:cs typeface="Calibri"/>
              </a:rPr>
              <a:t>=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.95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*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.01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.1085</a:t>
            </a:r>
            <a:r>
              <a:rPr lang="en-US" sz="2800" dirty="0">
                <a:latin typeface="Calibri"/>
                <a:cs typeface="Calibri"/>
              </a:rPr>
              <a:t> 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.087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98411" y="3801440"/>
            <a:ext cx="5198110" cy="23710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10" dirty="0">
                <a:latin typeface="Calibri"/>
                <a:cs typeface="Calibri"/>
              </a:rPr>
              <a:t>Law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Total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P(T)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P(T|D)P(D)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P(T|D=1)P(D=1)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P(T|D=0)P(D=0)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.95*.01 </a:t>
            </a:r>
            <a:r>
              <a:rPr sz="2800" spc="5" dirty="0">
                <a:latin typeface="Calibri"/>
                <a:cs typeface="Calibri"/>
              </a:rPr>
              <a:t>+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.1*.99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Calibri"/>
                <a:cs typeface="Calibri"/>
              </a:rPr>
              <a:t>=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.1085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882" y="6239662"/>
            <a:ext cx="918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probability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disease</a:t>
            </a:r>
            <a:r>
              <a:rPr sz="2400" spc="-10" dirty="0">
                <a:latin typeface="Calibri"/>
                <a:cs typeface="Calibri"/>
              </a:rPr>
              <a:t> given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8.7%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95400" y="4153282"/>
            <a:ext cx="3856648" cy="43555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2048" y="4065611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36223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38303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Random</a:t>
            </a:r>
            <a:r>
              <a:rPr sz="4400" spc="20" dirty="0"/>
              <a:t> </a:t>
            </a:r>
            <a:r>
              <a:rPr sz="4400" spc="-45" dirty="0"/>
              <a:t>Variable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344785" cy="2840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data?</a:t>
            </a:r>
            <a:endParaRPr sz="2800" dirty="0">
              <a:latin typeface="Calibri"/>
              <a:cs typeface="Calibri"/>
            </a:endParaRPr>
          </a:p>
          <a:p>
            <a:pPr marL="241300" marR="55499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random </a:t>
            </a:r>
            <a:r>
              <a:rPr sz="2800" spc="-5" dirty="0">
                <a:latin typeface="Calibri"/>
                <a:cs typeface="Calibri"/>
              </a:rPr>
              <a:t>variable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assigns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real number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X(ω)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outcome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ω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Flip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coin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times.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X(ω)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heads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sequence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ω. 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ω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HHTHHTHHTT,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 X(ω)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6.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11430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657600"/>
            <a:ext cx="11430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92805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Discrete</a:t>
            </a:r>
            <a:r>
              <a:rPr sz="4400" spc="55" dirty="0"/>
              <a:t> </a:t>
            </a:r>
            <a:r>
              <a:rPr sz="4400" spc="-10" dirty="0"/>
              <a:t>vs </a:t>
            </a:r>
            <a:r>
              <a:rPr sz="4400" spc="-15" dirty="0"/>
              <a:t>Continuous</a:t>
            </a:r>
            <a:r>
              <a:rPr sz="4400" spc="95" dirty="0"/>
              <a:t> </a:t>
            </a:r>
            <a:r>
              <a:rPr sz="4400" spc="-15" dirty="0"/>
              <a:t>Random</a:t>
            </a:r>
            <a:r>
              <a:rPr sz="4400" spc="45" dirty="0"/>
              <a:t> </a:t>
            </a:r>
            <a:r>
              <a:rPr sz="4400" spc="-40" dirty="0"/>
              <a:t>Variables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17243"/>
            <a:ext cx="8764905" cy="42430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Discrete: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countable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heads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dirty="0">
                <a:latin typeface="Calibri"/>
                <a:cs typeface="Calibri"/>
              </a:rPr>
              <a:t> (pmf)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Marginalization: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146300" algn="l"/>
              </a:tabLst>
            </a:pPr>
            <a:r>
              <a:rPr sz="2800" spc="-5" dirty="0">
                <a:latin typeface="Calibri"/>
                <a:cs typeface="Calibri"/>
              </a:rPr>
              <a:t>Continuous:	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take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infinitely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values </a:t>
            </a:r>
            <a:r>
              <a:rPr sz="2800" spc="-15" dirty="0">
                <a:latin typeface="Calibri"/>
                <a:cs typeface="Calibri"/>
              </a:rPr>
              <a:t>(real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numbers)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taken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accomplish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task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density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(pdf)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Marginalization: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9415" y="3096767"/>
            <a:ext cx="2996184" cy="905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696" y="5873429"/>
            <a:ext cx="3088822" cy="7800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2783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Probability</a:t>
            </a:r>
            <a:r>
              <a:rPr sz="4400" spc="80" dirty="0"/>
              <a:t> </a:t>
            </a:r>
            <a:r>
              <a:rPr sz="4400" spc="-15" dirty="0"/>
              <a:t>Distribution</a:t>
            </a:r>
            <a:r>
              <a:rPr sz="4400" spc="110" dirty="0"/>
              <a:t> </a:t>
            </a:r>
            <a:r>
              <a:rPr sz="4400" spc="-25" dirty="0"/>
              <a:t>Statistics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4906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4715510" algn="l"/>
              </a:tabLst>
            </a:pPr>
            <a:r>
              <a:rPr sz="2800" dirty="0">
                <a:latin typeface="Calibri"/>
                <a:cs typeface="Calibri"/>
              </a:rPr>
              <a:t>Mea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E[x</a:t>
            </a:r>
            <a:r>
              <a:rPr sz="2800" dirty="0">
                <a:latin typeface="Calibri"/>
                <a:cs typeface="Calibri"/>
              </a:rPr>
              <a:t>]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1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	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3326079"/>
            <a:ext cx="28060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Variance: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Var(X)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5884570"/>
            <a:ext cx="23634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Nth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moment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91200" y="1691639"/>
            <a:ext cx="1728470" cy="1716405"/>
            <a:chOff x="5791200" y="1691639"/>
            <a:chExt cx="1728470" cy="1716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1691639"/>
              <a:ext cx="1728216" cy="7711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2639" y="2444495"/>
              <a:ext cx="1018032" cy="9631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47761" y="1910588"/>
            <a:ext cx="363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Univariate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continuous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random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variable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9726" y="3402530"/>
            <a:ext cx="1469348" cy="3469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8816" y="3869653"/>
            <a:ext cx="3718216" cy="14816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2285" y="5945123"/>
            <a:ext cx="3064546" cy="70332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747761" y="2760675"/>
            <a:ext cx="33388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Univariate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discrete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random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2421" y="270700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41572" y="4124058"/>
            <a:ext cx="5540228" cy="464773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2003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796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Bernoulli</a:t>
            </a:r>
            <a:r>
              <a:rPr sz="4400" spc="20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14195"/>
            <a:ext cx="10131756" cy="20633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Input: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∈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{0,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1}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Parameter: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flipping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heads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lang="en-US" sz="2800" spc="15" dirty="0">
                <a:latin typeface="Calibri"/>
                <a:cs typeface="Calibri"/>
              </a:rPr>
              <a:t>with unfair coin </a:t>
            </a:r>
            <a:r>
              <a:rPr sz="2800" spc="-5" dirty="0">
                <a:latin typeface="Calibri"/>
                <a:cs typeface="Calibri"/>
              </a:rPr>
              <a:t>(x=1)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288137"/>
            <a:ext cx="2957195" cy="1050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Mean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E[x]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μ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Variance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μ</a:t>
            </a:r>
            <a:r>
              <a:rPr sz="2800" spc="-5" dirty="0">
                <a:latin typeface="Calibri"/>
                <a:cs typeface="Calibri"/>
              </a:rPr>
              <a:t>(1 </a:t>
            </a:r>
            <a:r>
              <a:rPr sz="2800" i="1" spc="5" dirty="0">
                <a:latin typeface="Calibri"/>
                <a:cs typeface="Calibri"/>
              </a:rPr>
              <a:t>−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μ</a:t>
            </a:r>
            <a:r>
              <a:rPr sz="2800" spc="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869" y="4338320"/>
            <a:ext cx="4903980" cy="4846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7664" y="3745990"/>
            <a:ext cx="4803648" cy="30144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7244" y="248158"/>
            <a:ext cx="192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Discrete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346912"/>
            <a:ext cx="329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Frequency get a heads (x=1)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023" y="2774448"/>
            <a:ext cx="197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½ for a fair coin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302245"/>
            <a:ext cx="12877800" cy="363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41572" y="4124058"/>
            <a:ext cx="5540228" cy="464773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600" y="4115642"/>
            <a:ext cx="3292328" cy="473189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7396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Binomial</a:t>
            </a:r>
            <a:r>
              <a:rPr sz="4400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118725" cy="45021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Input: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" dirty="0">
                <a:latin typeface="Calibri"/>
                <a:cs typeface="Calibri"/>
              </a:rPr>
              <a:t> number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Parameters: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number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trials</a:t>
            </a:r>
            <a:endParaRPr sz="2800">
              <a:latin typeface="Calibri"/>
              <a:cs typeface="Calibri"/>
            </a:endParaRPr>
          </a:p>
          <a:p>
            <a:pPr marL="2085339">
              <a:lnSpc>
                <a:spcPct val="100000"/>
              </a:lnSpc>
              <a:spcBef>
                <a:spcPts val="675"/>
              </a:spcBef>
            </a:pPr>
            <a:r>
              <a:rPr sz="2800" spc="5" dirty="0">
                <a:latin typeface="Calibri"/>
                <a:cs typeface="Calibri"/>
              </a:rPr>
              <a:t>μ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 </a:t>
            </a:r>
            <a:r>
              <a:rPr sz="2800" spc="-5" dirty="0">
                <a:latin typeface="Calibri"/>
                <a:cs typeface="Calibri"/>
              </a:rPr>
              <a:t>Probability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flipping heads </a:t>
            </a:r>
            <a:r>
              <a:rPr sz="2800" spc="5" dirty="0">
                <a:latin typeface="Calibri"/>
                <a:cs typeface="Calibri"/>
              </a:rPr>
              <a:t>m </a:t>
            </a:r>
            <a:r>
              <a:rPr sz="2800" dirty="0">
                <a:latin typeface="Calibri"/>
                <a:cs typeface="Calibri"/>
              </a:rPr>
              <a:t>times out of </a:t>
            </a:r>
            <a:r>
              <a:rPr sz="2800" spc="5" dirty="0">
                <a:latin typeface="Calibri"/>
                <a:cs typeface="Calibri"/>
              </a:rPr>
              <a:t>N </a:t>
            </a:r>
            <a:r>
              <a:rPr sz="2800" spc="-10" dirty="0">
                <a:latin typeface="Calibri"/>
                <a:cs typeface="Calibri"/>
              </a:rPr>
              <a:t>independent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flips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μ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Mean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E[x]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i="1" spc="15" dirty="0">
                <a:latin typeface="Calibri"/>
                <a:cs typeface="Calibri"/>
              </a:rPr>
              <a:t>μ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Variance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N</a:t>
            </a:r>
            <a:r>
              <a:rPr sz="2800" i="1" dirty="0">
                <a:latin typeface="Calibri"/>
                <a:cs typeface="Calibri"/>
              </a:rPr>
              <a:t>μ</a:t>
            </a:r>
            <a:r>
              <a:rPr sz="2800" dirty="0">
                <a:latin typeface="Calibri"/>
                <a:cs typeface="Calibri"/>
              </a:rPr>
              <a:t>(1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−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μ</a:t>
            </a:r>
            <a:r>
              <a:rPr sz="2800" spc="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" y="4136135"/>
            <a:ext cx="4968240" cy="1033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158495"/>
            <a:ext cx="4186102" cy="3200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7244" y="245109"/>
            <a:ext cx="192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Discrete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468104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007E-17 -4.81481E-6 L 4.25007E-17 0.00047 C 0.00833 -0.02824 0.00039 -0.00023 0.00573 -0.02268 C 0.01094 -0.04398 0.00612 -0.02083 0.01042 -0.04189 C 0.01133 -0.04606 0.01185 -0.05046 0.01237 -0.05509 C 0.01263 -0.0574 0.0125 -0.06018 0.01302 -0.06226 C 0.01367 -0.06435 0.01602 -0.06689 0.01706 -0.06828 C 0.02122 -0.06736 0.02526 -0.06597 0.02956 -0.06597 C 0.04063 -0.06597 0.05195 -0.06712 0.06315 -0.06828 C 0.06693 -0.06851 0.07057 -0.0699 0.07435 -0.0706 C 0.07747 -0.07106 0.08047 -0.07129 0.08359 -0.07175 C 0.08555 -0.07384 0.08763 -0.07523 0.08958 -0.07777 C 0.09063 -0.07939 0.09128 -0.08171 0.09219 -0.08379 C 0.09688 -0.09351 0.09154 -0.07824 0.09805 -0.10185 L 0.09805 -0.10138 C 0.10208 -0.11296 0.10091 -0.10856 0.10339 -0.12083 C 0.10391 -0.12314 0.1043 -0.12569 0.10469 -0.128 C 0.10534 -0.13194 0.1056 -0.13611 0.10664 -0.14004 C 0.10755 -0.14328 0.11354 -0.15347 0.11458 -0.15532 C 0.11523 -0.15671 0.11576 -0.15833 0.11654 -0.15902 C 0.11849 -0.16064 0.12057 -0.16203 0.12253 -0.16388 C 0.12943 -0.17106 0.12174 -0.16759 0.13047 -0.1699 C 0.13177 -0.1706 0.13307 -0.17106 0.13438 -0.17222 C 0.13633 -0.1743 0.13763 -0.178 0.13958 -0.17916 C 0.14206 -0.18101 0.14492 -0.18032 0.14753 -0.18055 C 0.14922 -0.18217 0.15104 -0.18379 0.15286 -0.18518 C 0.15339 -0.18587 0.15404 -0.18657 0.15482 -0.18657 L 0.22995 -0.18888 C 0.23268 -0.18935 0.23529 -0.18865 0.23776 -0.19004 C 0.24036 -0.19166 0.24219 -0.19513 0.2444 -0.19722 C 0.24661 -0.19953 0.24883 -0.20138 0.25104 -0.20324 C 0.25156 -0.20393 0.25247 -0.20393 0.25299 -0.20462 C 0.25378 -0.20509 0.2543 -0.20625 0.25495 -0.20694 C 0.2556 -0.2074 0.25625 -0.20787 0.2569 -0.2081 C 0.26029 -0.20902 0.26354 -0.20995 0.26693 -0.21064 C 0.27122 -0.21111 0.27565 -0.21134 0.28008 -0.2118 L 0.28672 -0.21412 C 0.28802 -0.21435 0.28919 -0.21527 0.29063 -0.21504 C 0.30404 -0.21481 0.31732 -0.21365 0.33073 -0.21296 C 0.33164 -0.2125 0.33255 -0.21226 0.33346 -0.2118 C 0.33464 -0.21087 0.33555 -0.20856 0.33672 -0.2081 C 0.34128 -0.20625 0.34583 -0.20509 0.35052 -0.20462 C 0.37604 -0.20185 0.40156 -0.20046 0.42695 -0.19861 C 0.43633 -0.19305 0.42917 -0.19675 0.45208 -0.1949 C 0.50026 -0.19074 0.49948 -0.19236 0.56276 -0.1912 L 0.60768 -0.19259 C 0.65651 -0.19259 0.59388 -0.18935 0.64388 -0.19259 C 0.64479 -0.19305 0.6457 -0.19351 0.64661 -0.19375 C 0.64766 -0.19421 0.64883 -0.19444 0.64987 -0.1949 C 0.65104 -0.1956 0.65195 -0.19699 0.65326 -0.19722 C 0.65534 -0.19791 0.65755 -0.19722 0.6599 -0.19722 L 0.6599 -0.19699 " pathEditMode="relative" rAng="0" ptsTypes="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5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95400" y="1546735"/>
            <a:ext cx="1676400" cy="43446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2048" y="4065611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14535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5111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Multinomial</a:t>
            </a:r>
            <a:r>
              <a:rPr sz="4400" spc="30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5348"/>
            <a:ext cx="10292715" cy="30156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982344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multinomial distribution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generalization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binomial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k</a:t>
            </a:r>
            <a:r>
              <a:rPr sz="2800" spc="-15" dirty="0">
                <a:latin typeface="Calibri"/>
                <a:cs typeface="Calibri"/>
              </a:rPr>
              <a:t> categories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instead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binary</a:t>
            </a:r>
            <a:r>
              <a:rPr sz="2800" spc="-5" dirty="0">
                <a:latin typeface="Calibri"/>
                <a:cs typeface="Calibri"/>
              </a:rPr>
              <a:t> (success/fail)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independent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 </a:t>
            </a:r>
            <a:r>
              <a:rPr sz="2800" spc="-5" dirty="0">
                <a:latin typeface="Calibri"/>
                <a:cs typeface="Calibri"/>
              </a:rPr>
              <a:t>leads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exactly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 of k </a:t>
            </a:r>
            <a:r>
              <a:rPr sz="2800" spc="-10" dirty="0">
                <a:latin typeface="Calibri"/>
                <a:cs typeface="Calibri"/>
              </a:rPr>
              <a:t>categories, </a:t>
            </a:r>
            <a:r>
              <a:rPr sz="2800" spc="-5" dirty="0">
                <a:latin typeface="Calibri"/>
                <a:cs typeface="Calibri"/>
              </a:rPr>
              <a:t>the multinomial distribution gives the probability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particular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combination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numbers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various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categories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Rolling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245109"/>
            <a:ext cx="192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Discrete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839420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 </a:t>
            </a:r>
            <a:r>
              <a:rPr lang="en-US" sz="3200" dirty="0">
                <a:sym typeface="Symbol" panose="05050102010706020507" pitchFamily="18" charset="2"/>
              </a:rPr>
              <a:t> {0,1,2,3,…K}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638800"/>
            <a:ext cx="462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heads, 1 head, 2 heads,….in K flips of the coin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53000" y="53340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57800" y="5334000"/>
            <a:ext cx="685801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600700" y="5340998"/>
            <a:ext cx="952500" cy="374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5111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Multinomial</a:t>
            </a:r>
            <a:r>
              <a:rPr sz="4400" spc="30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47648" y="1720011"/>
            <a:ext cx="10363200" cy="143192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Input:</a:t>
            </a:r>
            <a:r>
              <a:rPr sz="2800" dirty="0">
                <a:latin typeface="Calibri"/>
                <a:cs typeface="Calibri"/>
              </a:rPr>
              <a:t> m</a:t>
            </a:r>
            <a:r>
              <a:rPr sz="2775" baseline="-19519" dirty="0">
                <a:latin typeface="Calibri"/>
                <a:cs typeface="Calibri"/>
              </a:rPr>
              <a:t>1</a:t>
            </a:r>
            <a:r>
              <a:rPr sz="2775" spc="337" baseline="-19519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…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775" baseline="-19519" dirty="0">
                <a:latin typeface="Calibri"/>
                <a:cs typeface="Calibri"/>
              </a:rPr>
              <a:t>K</a:t>
            </a:r>
            <a:r>
              <a:rPr sz="2775" spc="337" baseline="-1951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(counts)</a:t>
            </a:r>
            <a:endParaRPr sz="28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0" dirty="0">
                <a:latin typeface="Calibri"/>
                <a:cs typeface="Calibri"/>
              </a:rPr>
              <a:t>Parameters: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" dirty="0">
                <a:latin typeface="Calibri"/>
                <a:cs typeface="Calibri"/>
              </a:rPr>
              <a:t> number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trials</a:t>
            </a:r>
            <a:endParaRPr sz="2800">
              <a:latin typeface="Calibri"/>
              <a:cs typeface="Calibri"/>
            </a:endParaRPr>
          </a:p>
          <a:p>
            <a:pPr marL="2110740">
              <a:lnSpc>
                <a:spcPct val="100000"/>
              </a:lnSpc>
              <a:spcBef>
                <a:spcPts val="315"/>
              </a:spcBef>
            </a:pPr>
            <a:r>
              <a:rPr sz="2800" b="1" dirty="0">
                <a:latin typeface="Calibri"/>
                <a:cs typeface="Calibri"/>
              </a:rPr>
              <a:t>μ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5" dirty="0">
                <a:latin typeface="Calibri"/>
                <a:cs typeface="Calibri"/>
              </a:rPr>
              <a:t>μ</a:t>
            </a:r>
            <a:r>
              <a:rPr sz="2775" spc="7" baseline="-19519" dirty="0">
                <a:latin typeface="Calibri"/>
                <a:cs typeface="Calibri"/>
              </a:rPr>
              <a:t>1</a:t>
            </a:r>
            <a:r>
              <a:rPr sz="2775" spc="315" baseline="-19519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…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</a:t>
            </a:r>
            <a:r>
              <a:rPr sz="2775" baseline="-19519" dirty="0">
                <a:latin typeface="Calibri"/>
                <a:cs typeface="Calibri"/>
              </a:rPr>
              <a:t>K</a:t>
            </a:r>
            <a:r>
              <a:rPr sz="2775" spc="352" baseline="-19519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category,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Σ</a:t>
            </a:r>
            <a:r>
              <a:rPr sz="2800" b="1" dirty="0">
                <a:latin typeface="Calibri"/>
                <a:cs typeface="Calibri"/>
              </a:rPr>
              <a:t>μ</a:t>
            </a:r>
            <a:r>
              <a:rPr sz="2800" dirty="0">
                <a:latin typeface="Calibri"/>
                <a:cs typeface="Calibri"/>
              </a:rPr>
              <a:t>=1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648" y="5004285"/>
            <a:ext cx="3913504" cy="9594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5" dirty="0">
                <a:latin typeface="Calibri"/>
                <a:cs typeface="Calibri"/>
              </a:rPr>
              <a:t>Mean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775" spc="-7" baseline="-19519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Nµ</a:t>
            </a:r>
            <a:r>
              <a:rPr sz="2775" spc="7" baseline="-19519" dirty="0">
                <a:latin typeface="Calibri"/>
                <a:cs typeface="Calibri"/>
              </a:rPr>
              <a:t>k</a:t>
            </a:r>
            <a:endParaRPr sz="2775" baseline="-19519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5" dirty="0">
                <a:latin typeface="Calibri"/>
                <a:cs typeface="Calibri"/>
              </a:rPr>
              <a:t>Variance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775" spc="-7" baseline="-19519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Nµ</a:t>
            </a:r>
            <a:r>
              <a:rPr sz="2775" spc="-7" baseline="-19519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(1-µ</a:t>
            </a:r>
            <a:r>
              <a:rPr sz="2775" spc="-7" baseline="-19519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450335"/>
            <a:ext cx="10427208" cy="16428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7244" y="245109"/>
            <a:ext cx="192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Discrete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95401" y="4633299"/>
            <a:ext cx="5075016" cy="48230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4592385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32456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796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Gaussian</a:t>
            </a:r>
            <a:r>
              <a:rPr sz="4400" spc="-5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17243"/>
            <a:ext cx="9631045" cy="17729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Aka </a:t>
            </a:r>
            <a:r>
              <a:rPr sz="2800" spc="-5" dirty="0">
                <a:latin typeface="Calibri"/>
                <a:cs typeface="Calibri"/>
              </a:rPr>
              <a:t>the normal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Widely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continuous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variables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the case </a:t>
            </a:r>
            <a:r>
              <a:rPr sz="2800" spc="5" dirty="0">
                <a:latin typeface="Calibri"/>
                <a:cs typeface="Calibri"/>
              </a:rPr>
              <a:t>of a </a:t>
            </a:r>
            <a:r>
              <a:rPr sz="2800" spc="-5" dirty="0">
                <a:latin typeface="Calibri"/>
                <a:cs typeface="Calibri"/>
              </a:rPr>
              <a:t>single variable </a:t>
            </a:r>
            <a:r>
              <a:rPr sz="2800" dirty="0">
                <a:latin typeface="Calibri"/>
                <a:cs typeface="Calibri"/>
              </a:rPr>
              <a:t>x,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Gaussian </a:t>
            </a:r>
            <a:r>
              <a:rPr sz="2800" spc="-5" dirty="0">
                <a:latin typeface="Calibri"/>
                <a:cs typeface="Calibri"/>
              </a:rPr>
              <a:t>distribution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written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844" y="5381345"/>
            <a:ext cx="64395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0" dirty="0">
                <a:latin typeface="Calibri"/>
                <a:cs typeface="Calibri"/>
              </a:rPr>
              <a:t>where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μ</a:t>
            </a:r>
            <a:r>
              <a:rPr sz="2800" dirty="0">
                <a:latin typeface="Calibri"/>
                <a:cs typeface="Calibri"/>
              </a:rPr>
              <a:t> is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σ</a:t>
            </a:r>
            <a:r>
              <a:rPr sz="2775" spc="7" baseline="25525" dirty="0">
                <a:latin typeface="Calibri"/>
                <a:cs typeface="Calibri"/>
              </a:rPr>
              <a:t>2</a:t>
            </a:r>
            <a:r>
              <a:rPr sz="2775" spc="315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 variance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187" y="3742112"/>
            <a:ext cx="7159494" cy="9627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7244" y="245109"/>
            <a:ext cx="222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Continuous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9009" y="3299646"/>
            <a:ext cx="3731175" cy="23220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2209800"/>
            <a:ext cx="998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84859" y="2617566"/>
            <a:ext cx="10215760" cy="2438401"/>
            <a:chOff x="784859" y="2617566"/>
            <a:chExt cx="10215760" cy="2438401"/>
          </a:xfrm>
        </p:grpSpPr>
        <p:sp>
          <p:nvSpPr>
            <p:cNvPr id="9" name="Rectangle 8"/>
            <p:cNvSpPr/>
            <p:nvPr/>
          </p:nvSpPr>
          <p:spPr>
            <a:xfrm>
              <a:off x="784859" y="2617566"/>
              <a:ext cx="7338481" cy="2438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62138" y="2650566"/>
              <a:ext cx="7338481" cy="619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2396" y="5463733"/>
            <a:ext cx="998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796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Gaussian</a:t>
            </a:r>
            <a:r>
              <a:rPr sz="4400" spc="-5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68459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Gaussians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variances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684" y="2490799"/>
            <a:ext cx="6005322" cy="375396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4724401" y="4633299"/>
            <a:ext cx="1905000" cy="395901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4592385"/>
            <a:ext cx="223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Multivariate </a:t>
            </a:r>
          </a:p>
        </p:txBody>
      </p:sp>
    </p:spTree>
    <p:extLst>
      <p:ext uri="{BB962C8B-B14F-4D97-AF65-F5344CB8AC3E}">
        <p14:creationId xmlns:p14="http://schemas.microsoft.com/office/powerpoint/2010/main" val="38791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6460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Multivariate</a:t>
            </a:r>
            <a:r>
              <a:rPr sz="4400" spc="80" dirty="0"/>
              <a:t> </a:t>
            </a:r>
            <a:r>
              <a:rPr sz="4400" spc="-10" dirty="0"/>
              <a:t>Gaussian</a:t>
            </a:r>
            <a:r>
              <a:rPr sz="4400" spc="45" dirty="0"/>
              <a:t> </a:t>
            </a:r>
            <a:r>
              <a:rPr sz="4400" spc="-15" dirty="0"/>
              <a:t>Distribution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10007600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D-dimensional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vector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x</a:t>
            </a:r>
            <a:r>
              <a:rPr sz="2800" spc="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multivariate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takes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4139382"/>
            <a:ext cx="6059805" cy="15589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 is a</a:t>
            </a:r>
            <a:r>
              <a:rPr sz="2800" spc="-5" dirty="0">
                <a:latin typeface="Calibri"/>
                <a:cs typeface="Calibri"/>
              </a:rPr>
              <a:t> D-dimensional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vector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×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covariance</a:t>
            </a:r>
            <a:r>
              <a:rPr sz="2800" spc="-5" dirty="0">
                <a:latin typeface="Calibri"/>
                <a:cs typeface="Calibri"/>
              </a:rPr>
              <a:t> matrix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|Σ|</a:t>
            </a:r>
            <a:r>
              <a:rPr sz="2800" spc="-10" dirty="0">
                <a:latin typeface="Calibri"/>
                <a:cs typeface="Calibri"/>
              </a:rPr>
              <a:t> denotes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determinant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Σ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752600" y="2989376"/>
            <a:ext cx="9628505" cy="3832860"/>
            <a:chOff x="1725914" y="2970885"/>
            <a:chExt cx="9628505" cy="3832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14" y="2970885"/>
              <a:ext cx="8558505" cy="8289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9" y="3776470"/>
              <a:ext cx="4038600" cy="302666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68180"/>
            <a:ext cx="4077149" cy="723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060" y="4234672"/>
            <a:ext cx="6666140" cy="48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984" y="4811758"/>
            <a:ext cx="6666140" cy="48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9059" y="5285637"/>
            <a:ext cx="6666140" cy="48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8055" y="5350847"/>
            <a:ext cx="4118191" cy="147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410878" y="3163559"/>
            <a:ext cx="1305071" cy="1408441"/>
            <a:chOff x="8410878" y="3163559"/>
            <a:chExt cx="1305071" cy="140844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991600" y="4572000"/>
              <a:ext cx="72434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410878" y="3163559"/>
              <a:ext cx="304800" cy="38100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87033" y="3222678"/>
            <a:ext cx="2176336" cy="1518803"/>
            <a:chOff x="6539342" y="3163559"/>
            <a:chExt cx="2176336" cy="151880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8048709" y="4665281"/>
              <a:ext cx="200109" cy="1708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410878" y="3163559"/>
              <a:ext cx="304800" cy="381000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39342" y="3218116"/>
              <a:ext cx="304800" cy="381000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12765" y="5405759"/>
            <a:ext cx="2212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Ellipticity</a:t>
            </a:r>
            <a:r>
              <a:rPr lang="en-US" sz="1600" dirty="0">
                <a:solidFill>
                  <a:schemeClr val="bg1"/>
                </a:solidFill>
              </a:rPr>
              <a:t> determined by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Covariance</a:t>
            </a:r>
            <a:r>
              <a:rPr lang="en-US" sz="1600" dirty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sz="1600" baseline="-25000" dirty="0" err="1">
                <a:solidFill>
                  <a:schemeClr val="bg1"/>
                </a:solidFill>
              </a:rPr>
              <a:t>xy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5800" y="4588614"/>
            <a:ext cx="4926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Multivariate &amp; Null Hypothesis 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6819899" y="4637987"/>
            <a:ext cx="2602633" cy="473847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7078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348" y="95674"/>
            <a:ext cx="5473292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7223" y="1219410"/>
            <a:ext cx="8230651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Hypothesis?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hypothesis is a type of hypothesis used in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C40D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statistics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proposes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 there is no difference between certain characteristics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 population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data-generating process).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49514" y="3777024"/>
            <a:ext cx="10803599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sz="2400" b="1" dirty="0"/>
              <a:t>A friend claims that YY in her school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Rides an average </a:t>
            </a:r>
            <a:r>
              <a:rPr lang="en-US" sz="2400" b="1" dirty="0">
                <a:solidFill>
                  <a:srgbClr val="FF0000"/>
                </a:solidFill>
              </a:rPr>
              <a:t>of 6 hours/week</a:t>
            </a:r>
            <a:r>
              <a:rPr lang="en-US" sz="2400" dirty="0"/>
              <a:t>. The </a:t>
            </a:r>
            <a:r>
              <a:rPr lang="en-US" sz="2400" dirty="0">
                <a:solidFill>
                  <a:srgbClr val="FF0000"/>
                </a:solidFill>
              </a:rPr>
              <a:t>null </a:t>
            </a:r>
            <a:r>
              <a:rPr lang="en-US" sz="2400" dirty="0"/>
              <a:t>hypothesis is that YY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weekly ride time  mean is</a:t>
            </a:r>
            <a:r>
              <a:rPr lang="en-US" sz="2400" dirty="0">
                <a:solidFill>
                  <a:srgbClr val="FF0000"/>
                </a:solidFill>
              </a:rPr>
              <a:t> 6.0</a:t>
            </a:r>
            <a:r>
              <a:rPr lang="en-US" sz="2400" dirty="0"/>
              <a:t>. ... (The </a:t>
            </a:r>
            <a:r>
              <a:rPr lang="en-US" sz="2400" dirty="0">
                <a:solidFill>
                  <a:srgbClr val="FF0000"/>
                </a:solidFill>
              </a:rPr>
              <a:t>null</a:t>
            </a:r>
            <a:r>
              <a:rPr lang="en-US" sz="2400" dirty="0"/>
              <a:t> hypothesis here—that the ride time/week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mean is </a:t>
            </a:r>
            <a:r>
              <a:rPr lang="en-US" sz="2400" dirty="0">
                <a:solidFill>
                  <a:srgbClr val="FF0000"/>
                </a:solidFill>
              </a:rPr>
              <a:t>6.0</a:t>
            </a:r>
            <a:r>
              <a:rPr lang="en-US" sz="2400" dirty="0"/>
              <a:t>—can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be proven using the sample data; it can only be rejected.)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49514" y="5374393"/>
            <a:ext cx="929786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calculated mean is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sz="2400" dirty="0">
                <a:solidFill>
                  <a:srgbClr val="FF0000"/>
                </a:solidFill>
              </a:rPr>
              <a:t>null</a:t>
            </a:r>
            <a:r>
              <a:rPr lang="en-US" sz="2400" dirty="0"/>
              <a:t> hypothesis is </a:t>
            </a:r>
            <a:r>
              <a:rPr lang="en-US" sz="2400" dirty="0">
                <a:solidFill>
                  <a:srgbClr val="FF0000"/>
                </a:solidFill>
              </a:rPr>
              <a:t>false</a:t>
            </a:r>
            <a:r>
              <a:rPr lang="en-US" sz="2400" dirty="0"/>
              <a:t> &amp; is rejected.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84150" y="5900682"/>
            <a:ext cx="11835997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calculated mean 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then this does not prove your </a:t>
            </a:r>
            <a:r>
              <a:rPr lang="en-US" sz="2400" dirty="0">
                <a:solidFill>
                  <a:srgbClr val="FF0000"/>
                </a:solidFill>
              </a:rPr>
              <a:t>null</a:t>
            </a:r>
            <a:r>
              <a:rPr lang="en-US" sz="2400" dirty="0"/>
              <a:t> hypothesis is </a:t>
            </a:r>
            <a:r>
              <a:rPr lang="en-US" sz="2400" dirty="0">
                <a:solidFill>
                  <a:srgbClr val="FF0000"/>
                </a:solidFill>
              </a:rPr>
              <a:t>correct or verified.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18786" y="6426971"/>
            <a:ext cx="11820993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Curse of statistics                        is that you never prove things are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correct, only disprove them.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13325" y="552382"/>
            <a:ext cx="3878947" cy="2375114"/>
            <a:chOff x="8313325" y="552382"/>
            <a:chExt cx="3878947" cy="2375114"/>
          </a:xfrm>
        </p:grpSpPr>
        <p:grpSp>
          <p:nvGrpSpPr>
            <p:cNvPr id="46" name="Group 45"/>
            <p:cNvGrpSpPr/>
            <p:nvPr/>
          </p:nvGrpSpPr>
          <p:grpSpPr>
            <a:xfrm>
              <a:off x="8313325" y="552382"/>
              <a:ext cx="3834531" cy="2375114"/>
              <a:chOff x="8313325" y="552382"/>
              <a:chExt cx="3834531" cy="2375114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382000" y="552382"/>
                <a:ext cx="3765856" cy="2375114"/>
                <a:chOff x="8382000" y="552382"/>
                <a:chExt cx="3765856" cy="237511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8382000" y="552382"/>
                  <a:ext cx="3765856" cy="2328511"/>
                  <a:chOff x="8382000" y="552382"/>
                  <a:chExt cx="3765856" cy="2328511"/>
                </a:xfrm>
              </p:grpSpPr>
              <p:pic>
                <p:nvPicPr>
                  <p:cNvPr id="39" name="object 7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8416681" y="552382"/>
                    <a:ext cx="3731175" cy="2322010"/>
                  </a:xfrm>
                  <a:prstGeom prst="rect">
                    <a:avLst/>
                  </a:prstGeom>
                </p:spPr>
              </p:pic>
              <p:sp>
                <p:nvSpPr>
                  <p:cNvPr id="40" name="Rectangle 39"/>
                  <p:cNvSpPr/>
                  <p:nvPr/>
                </p:nvSpPr>
                <p:spPr>
                  <a:xfrm>
                    <a:off x="8382000" y="552382"/>
                    <a:ext cx="381000" cy="19596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flipV="1">
                    <a:off x="8489394" y="2479295"/>
                    <a:ext cx="3585747" cy="401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9547380" y="2558164"/>
                  <a:ext cx="1998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Biking Hours/week </a:t>
                  </a: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16200000">
                <a:off x="8083166" y="1264727"/>
                <a:ext cx="860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# Days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713435" y="2323645"/>
              <a:ext cx="3478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1        2         3          4            5          6</a:t>
              </a:r>
            </a:p>
          </p:txBody>
        </p:sp>
      </p:grpSp>
      <p:sp>
        <p:nvSpPr>
          <p:cNvPr id="53" name="Freeform 52"/>
          <p:cNvSpPr/>
          <p:nvPr/>
        </p:nvSpPr>
        <p:spPr>
          <a:xfrm>
            <a:off x="8950026" y="612076"/>
            <a:ext cx="3056430" cy="1753025"/>
          </a:xfrm>
          <a:custGeom>
            <a:avLst/>
            <a:gdLst>
              <a:gd name="connsiteX0" fmla="*/ 0 w 3123566"/>
              <a:gd name="connsiteY0" fmla="*/ 1653366 h 1731433"/>
              <a:gd name="connsiteX1" fmla="*/ 685800 w 3123566"/>
              <a:gd name="connsiteY1" fmla="*/ 1653366 h 1731433"/>
              <a:gd name="connsiteX2" fmla="*/ 3075709 w 3123566"/>
              <a:gd name="connsiteY2" fmla="*/ 1674148 h 1731433"/>
              <a:gd name="connsiteX3" fmla="*/ 2265218 w 3123566"/>
              <a:gd name="connsiteY3" fmla="*/ 822094 h 1731433"/>
              <a:gd name="connsiteX4" fmla="*/ 2036618 w 3123566"/>
              <a:gd name="connsiteY4" fmla="*/ 281766 h 1731433"/>
              <a:gd name="connsiteX5" fmla="*/ 1766455 w 3123566"/>
              <a:gd name="connsiteY5" fmla="*/ 73948 h 1731433"/>
              <a:gd name="connsiteX6" fmla="*/ 1517073 w 3123566"/>
              <a:gd name="connsiteY6" fmla="*/ 32385 h 1731433"/>
              <a:gd name="connsiteX7" fmla="*/ 1413164 w 3123566"/>
              <a:gd name="connsiteY7" fmla="*/ 32385 h 1731433"/>
              <a:gd name="connsiteX8" fmla="*/ 1122218 w 3123566"/>
              <a:gd name="connsiteY8" fmla="*/ 448021 h 1731433"/>
              <a:gd name="connsiteX9" fmla="*/ 852055 w 3123566"/>
              <a:gd name="connsiteY9" fmla="*/ 905221 h 1731433"/>
              <a:gd name="connsiteX10" fmla="*/ 665018 w 3123566"/>
              <a:gd name="connsiteY10" fmla="*/ 1113039 h 1731433"/>
              <a:gd name="connsiteX11" fmla="*/ 415636 w 3123566"/>
              <a:gd name="connsiteY11" fmla="*/ 1279294 h 1731433"/>
              <a:gd name="connsiteX12" fmla="*/ 187036 w 3123566"/>
              <a:gd name="connsiteY12" fmla="*/ 1383203 h 1731433"/>
              <a:gd name="connsiteX13" fmla="*/ 83127 w 3123566"/>
              <a:gd name="connsiteY13" fmla="*/ 1445548 h 1731433"/>
              <a:gd name="connsiteX14" fmla="*/ 62345 w 3123566"/>
              <a:gd name="connsiteY14" fmla="*/ 1549457 h 1731433"/>
              <a:gd name="connsiteX15" fmla="*/ 62345 w 3123566"/>
              <a:gd name="connsiteY15" fmla="*/ 1632585 h 1731433"/>
              <a:gd name="connsiteX16" fmla="*/ 62345 w 3123566"/>
              <a:gd name="connsiteY16" fmla="*/ 1632585 h 17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3566" h="1731433">
                <a:moveTo>
                  <a:pt x="0" y="1653366"/>
                </a:moveTo>
                <a:lnTo>
                  <a:pt x="685800" y="1653366"/>
                </a:lnTo>
                <a:cubicBezTo>
                  <a:pt x="1198418" y="1656830"/>
                  <a:pt x="2812473" y="1812693"/>
                  <a:pt x="3075709" y="1674148"/>
                </a:cubicBezTo>
                <a:cubicBezTo>
                  <a:pt x="3338945" y="1535603"/>
                  <a:pt x="2438400" y="1054158"/>
                  <a:pt x="2265218" y="822094"/>
                </a:cubicBezTo>
                <a:cubicBezTo>
                  <a:pt x="2092036" y="590030"/>
                  <a:pt x="2119745" y="406457"/>
                  <a:pt x="2036618" y="281766"/>
                </a:cubicBezTo>
                <a:cubicBezTo>
                  <a:pt x="1953491" y="157075"/>
                  <a:pt x="1853046" y="115511"/>
                  <a:pt x="1766455" y="73948"/>
                </a:cubicBezTo>
                <a:cubicBezTo>
                  <a:pt x="1679864" y="32385"/>
                  <a:pt x="1575955" y="39312"/>
                  <a:pt x="1517073" y="32385"/>
                </a:cubicBezTo>
                <a:cubicBezTo>
                  <a:pt x="1458191" y="25458"/>
                  <a:pt x="1478973" y="-36888"/>
                  <a:pt x="1413164" y="32385"/>
                </a:cubicBezTo>
                <a:cubicBezTo>
                  <a:pt x="1347355" y="101658"/>
                  <a:pt x="1215736" y="302548"/>
                  <a:pt x="1122218" y="448021"/>
                </a:cubicBezTo>
                <a:cubicBezTo>
                  <a:pt x="1028700" y="593494"/>
                  <a:pt x="928255" y="794385"/>
                  <a:pt x="852055" y="905221"/>
                </a:cubicBezTo>
                <a:cubicBezTo>
                  <a:pt x="775855" y="1016057"/>
                  <a:pt x="737755" y="1050693"/>
                  <a:pt x="665018" y="1113039"/>
                </a:cubicBezTo>
                <a:cubicBezTo>
                  <a:pt x="592282" y="1175384"/>
                  <a:pt x="495300" y="1234267"/>
                  <a:pt x="415636" y="1279294"/>
                </a:cubicBezTo>
                <a:cubicBezTo>
                  <a:pt x="335972" y="1324321"/>
                  <a:pt x="242454" y="1355494"/>
                  <a:pt x="187036" y="1383203"/>
                </a:cubicBezTo>
                <a:cubicBezTo>
                  <a:pt x="131618" y="1410912"/>
                  <a:pt x="83127" y="1445548"/>
                  <a:pt x="83127" y="1445548"/>
                </a:cubicBezTo>
                <a:cubicBezTo>
                  <a:pt x="62345" y="1473257"/>
                  <a:pt x="65809" y="1518284"/>
                  <a:pt x="62345" y="1549457"/>
                </a:cubicBezTo>
                <a:cubicBezTo>
                  <a:pt x="58881" y="1580630"/>
                  <a:pt x="62345" y="1632585"/>
                  <a:pt x="62345" y="1632585"/>
                </a:cubicBezTo>
                <a:lnTo>
                  <a:pt x="62345" y="163258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831675" y="635995"/>
            <a:ext cx="3196867" cy="17563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811000" y="2235073"/>
            <a:ext cx="228600" cy="276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43200" y="638626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science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729641" y="2475982"/>
            <a:ext cx="6815786" cy="1799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6200" y="2448714"/>
            <a:ext cx="6592041" cy="302425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53" grpId="0" animBg="1"/>
      <p:bldP spid="50" grpId="0" animBg="1"/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0122" y="4809699"/>
            <a:ext cx="4689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Multivariate, Null Hypothesis 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381000" y="1656567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r>
              <a:rPr lang="en-US" sz="2800" spc="-10" dirty="0">
                <a:latin typeface="Calibri"/>
                <a:cs typeface="Calibri"/>
              </a:rPr>
              <a:t>: VSP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8638613" y="4814641"/>
            <a:ext cx="3250120" cy="53483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2122" y="4269865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0636" y="4793085"/>
            <a:ext cx="370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&amp; Frequentists vs Bayes’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002" y="5332919"/>
            <a:ext cx="9518398" cy="50660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002" y="5836557"/>
            <a:ext cx="4412998" cy="435355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4720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Mot</a:t>
            </a:r>
            <a:r>
              <a:rPr sz="4400" spc="-25" dirty="0"/>
              <a:t>i</a:t>
            </a:r>
            <a:r>
              <a:rPr sz="4400" spc="-70" dirty="0"/>
              <a:t>v</a:t>
            </a:r>
            <a:r>
              <a:rPr sz="4400" spc="-60" dirty="0"/>
              <a:t>a</a:t>
            </a:r>
            <a:r>
              <a:rPr sz="4400" spc="-5" dirty="0"/>
              <a:t>t</a:t>
            </a:r>
            <a:r>
              <a:rPr sz="4400" spc="-25" dirty="0"/>
              <a:t>i</a:t>
            </a:r>
            <a:r>
              <a:rPr sz="4400" spc="-10" dirty="0"/>
              <a:t>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58312"/>
            <a:ext cx="10309225" cy="42087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Uncertainty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arises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through:</a:t>
            </a:r>
            <a:endParaRPr sz="2600" dirty="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Noisy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measurements</a:t>
            </a:r>
          </a:p>
          <a:p>
            <a:pPr marL="697865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Finite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size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data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sets</a:t>
            </a:r>
            <a:endParaRPr sz="2200" dirty="0">
              <a:latin typeface="Calibri"/>
              <a:cs typeface="Calibri"/>
            </a:endParaRPr>
          </a:p>
          <a:p>
            <a:pPr marL="697865" marR="107314" lvl="1" indent="-228600">
              <a:lnSpc>
                <a:spcPts val="2380"/>
              </a:lnSpc>
              <a:spcBef>
                <a:spcPts val="5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Ambiguity: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word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bank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mean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(1)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financial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institution,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(2)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river,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(3) tilting an </a:t>
            </a:r>
            <a:r>
              <a:rPr sz="2200" spc="-5" dirty="0">
                <a:latin typeface="Calibri"/>
                <a:cs typeface="Calibri"/>
              </a:rPr>
              <a:t>airplane. </a:t>
            </a:r>
            <a:r>
              <a:rPr sz="2200" dirty="0">
                <a:latin typeface="Calibri"/>
                <a:cs typeface="Calibri"/>
              </a:rPr>
              <a:t>Which meaning </a:t>
            </a:r>
            <a:r>
              <a:rPr sz="2200" spc="-5" dirty="0">
                <a:latin typeface="Calibri"/>
                <a:cs typeface="Calibri"/>
              </a:rPr>
              <a:t>was intended, </a:t>
            </a:r>
            <a:r>
              <a:rPr sz="2200" dirty="0">
                <a:latin typeface="Calibri"/>
                <a:cs typeface="Calibri"/>
              </a:rPr>
              <a:t>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words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 appear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nearby?</a:t>
            </a:r>
          </a:p>
          <a:p>
            <a:pPr marL="697865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Limited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Model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Complexity</a:t>
            </a:r>
            <a:endParaRPr sz="2200" dirty="0">
              <a:latin typeface="Calibri"/>
              <a:cs typeface="Calibri"/>
            </a:endParaRPr>
          </a:p>
          <a:p>
            <a:pPr marL="241300" marR="295275" indent="-228600">
              <a:lnSpc>
                <a:spcPts val="281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Probability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theory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consistent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framework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quantification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manipulation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uncertainty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Allows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make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optimal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predictions</a:t>
            </a:r>
            <a:r>
              <a:rPr sz="2600" spc="-10" dirty="0">
                <a:latin typeface="Calibri"/>
                <a:cs typeface="Calibri"/>
              </a:rPr>
              <a:t> given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information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available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even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though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information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may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incomplete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ambiguous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5534" y="1628811"/>
            <a:ext cx="10860950" cy="2787067"/>
          </a:xfrm>
          <a:custGeom>
            <a:avLst/>
            <a:gdLst>
              <a:gd name="connsiteX0" fmla="*/ 789441 w 10860950"/>
              <a:gd name="connsiteY0" fmla="*/ 66985 h 2787067"/>
              <a:gd name="connsiteX1" fmla="*/ 3765397 w 10860950"/>
              <a:gd name="connsiteY1" fmla="*/ 42047 h 2787067"/>
              <a:gd name="connsiteX2" fmla="*/ 4471979 w 10860950"/>
              <a:gd name="connsiteY2" fmla="*/ 665502 h 2787067"/>
              <a:gd name="connsiteX3" fmla="*/ 5178561 w 10860950"/>
              <a:gd name="connsiteY3" fmla="*/ 1205829 h 2787067"/>
              <a:gd name="connsiteX4" fmla="*/ 9043979 w 10860950"/>
              <a:gd name="connsiteY4" fmla="*/ 1205829 h 2787067"/>
              <a:gd name="connsiteX5" fmla="*/ 10432204 w 10860950"/>
              <a:gd name="connsiteY5" fmla="*/ 1288956 h 2787067"/>
              <a:gd name="connsiteX6" fmla="*/ 10332451 w 10860950"/>
              <a:gd name="connsiteY6" fmla="*/ 2153480 h 2787067"/>
              <a:gd name="connsiteX7" fmla="*/ 4438728 w 10860950"/>
              <a:gd name="connsiteY7" fmla="*/ 2677182 h 2787067"/>
              <a:gd name="connsiteX8" fmla="*/ 772815 w 10860950"/>
              <a:gd name="connsiteY8" fmla="*/ 2718745 h 2787067"/>
              <a:gd name="connsiteX9" fmla="*/ 57921 w 10860950"/>
              <a:gd name="connsiteY9" fmla="*/ 1904098 h 2787067"/>
              <a:gd name="connsiteX10" fmla="*/ 66233 w 10860950"/>
              <a:gd name="connsiteY10" fmla="*/ 332993 h 2787067"/>
              <a:gd name="connsiteX11" fmla="*/ 257426 w 10860950"/>
              <a:gd name="connsiteY11" fmla="*/ 150113 h 2787067"/>
              <a:gd name="connsiteX12" fmla="*/ 789441 w 10860950"/>
              <a:gd name="connsiteY12" fmla="*/ 66985 h 278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60950" h="2787067">
                <a:moveTo>
                  <a:pt x="789441" y="66985"/>
                </a:moveTo>
                <a:cubicBezTo>
                  <a:pt x="1374103" y="48974"/>
                  <a:pt x="3151641" y="-57706"/>
                  <a:pt x="3765397" y="42047"/>
                </a:cubicBezTo>
                <a:cubicBezTo>
                  <a:pt x="4379153" y="141800"/>
                  <a:pt x="4236452" y="471538"/>
                  <a:pt x="4471979" y="665502"/>
                </a:cubicBezTo>
                <a:cubicBezTo>
                  <a:pt x="4707506" y="859466"/>
                  <a:pt x="4416561" y="1115775"/>
                  <a:pt x="5178561" y="1205829"/>
                </a:cubicBezTo>
                <a:cubicBezTo>
                  <a:pt x="5940561" y="1295883"/>
                  <a:pt x="8168372" y="1191975"/>
                  <a:pt x="9043979" y="1205829"/>
                </a:cubicBezTo>
                <a:cubicBezTo>
                  <a:pt x="9919586" y="1219683"/>
                  <a:pt x="10217459" y="1131014"/>
                  <a:pt x="10432204" y="1288956"/>
                </a:cubicBezTo>
                <a:cubicBezTo>
                  <a:pt x="10646949" y="1446898"/>
                  <a:pt x="11331364" y="1922109"/>
                  <a:pt x="10332451" y="2153480"/>
                </a:cubicBezTo>
                <a:cubicBezTo>
                  <a:pt x="9333538" y="2384851"/>
                  <a:pt x="6032001" y="2582971"/>
                  <a:pt x="4438728" y="2677182"/>
                </a:cubicBezTo>
                <a:cubicBezTo>
                  <a:pt x="2845455" y="2771393"/>
                  <a:pt x="1502949" y="2847592"/>
                  <a:pt x="772815" y="2718745"/>
                </a:cubicBezTo>
                <a:cubicBezTo>
                  <a:pt x="42681" y="2589898"/>
                  <a:pt x="175685" y="2301723"/>
                  <a:pt x="57921" y="1904098"/>
                </a:cubicBezTo>
                <a:cubicBezTo>
                  <a:pt x="-59843" y="1506473"/>
                  <a:pt x="32982" y="625324"/>
                  <a:pt x="66233" y="332993"/>
                </a:cubicBezTo>
                <a:cubicBezTo>
                  <a:pt x="99484" y="40662"/>
                  <a:pt x="139662" y="190291"/>
                  <a:pt x="257426" y="150113"/>
                </a:cubicBezTo>
                <a:cubicBezTo>
                  <a:pt x="375190" y="109935"/>
                  <a:pt x="204779" y="84996"/>
                  <a:pt x="789441" y="6698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1362" y="4181183"/>
            <a:ext cx="11086407" cy="1047522"/>
          </a:xfrm>
          <a:custGeom>
            <a:avLst/>
            <a:gdLst>
              <a:gd name="connsiteX0" fmla="*/ 9609467 w 11086407"/>
              <a:gd name="connsiteY0" fmla="*/ 881268 h 1047522"/>
              <a:gd name="connsiteX1" fmla="*/ 9542965 w 11086407"/>
              <a:gd name="connsiteY1" fmla="*/ 881268 h 1047522"/>
              <a:gd name="connsiteX2" fmla="*/ 6084871 w 11086407"/>
              <a:gd name="connsiteY2" fmla="*/ 1047522 h 1047522"/>
              <a:gd name="connsiteX3" fmla="*/ 1878631 w 11086407"/>
              <a:gd name="connsiteY3" fmla="*/ 1005959 h 1047522"/>
              <a:gd name="connsiteX4" fmla="*/ 556907 w 11086407"/>
              <a:gd name="connsiteY4" fmla="*/ 939457 h 1047522"/>
              <a:gd name="connsiteX5" fmla="*/ 565220 w 11086407"/>
              <a:gd name="connsiteY5" fmla="*/ 99872 h 1047522"/>
              <a:gd name="connsiteX6" fmla="*/ 7448158 w 11086407"/>
              <a:gd name="connsiteY6" fmla="*/ 16744 h 1047522"/>
              <a:gd name="connsiteX7" fmla="*/ 10457365 w 11086407"/>
              <a:gd name="connsiteY7" fmla="*/ 108184 h 1047522"/>
              <a:gd name="connsiteX8" fmla="*/ 11039256 w 11086407"/>
              <a:gd name="connsiteY8" fmla="*/ 515508 h 1047522"/>
              <a:gd name="connsiteX9" fmla="*/ 9692594 w 11086407"/>
              <a:gd name="connsiteY9" fmla="*/ 864642 h 10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86407" h="1047522">
                <a:moveTo>
                  <a:pt x="9609467" y="881268"/>
                </a:moveTo>
                <a:cubicBezTo>
                  <a:pt x="9869932" y="867413"/>
                  <a:pt x="9542965" y="881268"/>
                  <a:pt x="9542965" y="881268"/>
                </a:cubicBezTo>
                <a:lnTo>
                  <a:pt x="6084871" y="1047522"/>
                </a:lnTo>
                <a:lnTo>
                  <a:pt x="1878631" y="1005959"/>
                </a:lnTo>
                <a:cubicBezTo>
                  <a:pt x="957304" y="987948"/>
                  <a:pt x="775809" y="1090472"/>
                  <a:pt x="556907" y="939457"/>
                </a:cubicBezTo>
                <a:cubicBezTo>
                  <a:pt x="338005" y="788442"/>
                  <a:pt x="-583322" y="253657"/>
                  <a:pt x="565220" y="99872"/>
                </a:cubicBezTo>
                <a:cubicBezTo>
                  <a:pt x="1713762" y="-53913"/>
                  <a:pt x="5799467" y="15359"/>
                  <a:pt x="7448158" y="16744"/>
                </a:cubicBezTo>
                <a:cubicBezTo>
                  <a:pt x="9096849" y="18129"/>
                  <a:pt x="9858849" y="25057"/>
                  <a:pt x="10457365" y="108184"/>
                </a:cubicBezTo>
                <a:cubicBezTo>
                  <a:pt x="11055881" y="191311"/>
                  <a:pt x="11166718" y="389432"/>
                  <a:pt x="11039256" y="515508"/>
                </a:cubicBezTo>
                <a:cubicBezTo>
                  <a:pt x="10911794" y="641584"/>
                  <a:pt x="10302194" y="753113"/>
                  <a:pt x="9692594" y="86464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65534" y="5054089"/>
            <a:ext cx="11086407" cy="1047522"/>
          </a:xfrm>
          <a:custGeom>
            <a:avLst/>
            <a:gdLst>
              <a:gd name="connsiteX0" fmla="*/ 9609467 w 11086407"/>
              <a:gd name="connsiteY0" fmla="*/ 881268 h 1047522"/>
              <a:gd name="connsiteX1" fmla="*/ 9542965 w 11086407"/>
              <a:gd name="connsiteY1" fmla="*/ 881268 h 1047522"/>
              <a:gd name="connsiteX2" fmla="*/ 6084871 w 11086407"/>
              <a:gd name="connsiteY2" fmla="*/ 1047522 h 1047522"/>
              <a:gd name="connsiteX3" fmla="*/ 1878631 w 11086407"/>
              <a:gd name="connsiteY3" fmla="*/ 1005959 h 1047522"/>
              <a:gd name="connsiteX4" fmla="*/ 556907 w 11086407"/>
              <a:gd name="connsiteY4" fmla="*/ 939457 h 1047522"/>
              <a:gd name="connsiteX5" fmla="*/ 565220 w 11086407"/>
              <a:gd name="connsiteY5" fmla="*/ 99872 h 1047522"/>
              <a:gd name="connsiteX6" fmla="*/ 7448158 w 11086407"/>
              <a:gd name="connsiteY6" fmla="*/ 16744 h 1047522"/>
              <a:gd name="connsiteX7" fmla="*/ 10457365 w 11086407"/>
              <a:gd name="connsiteY7" fmla="*/ 108184 h 1047522"/>
              <a:gd name="connsiteX8" fmla="*/ 11039256 w 11086407"/>
              <a:gd name="connsiteY8" fmla="*/ 515508 h 1047522"/>
              <a:gd name="connsiteX9" fmla="*/ 9692594 w 11086407"/>
              <a:gd name="connsiteY9" fmla="*/ 864642 h 10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86407" h="1047522">
                <a:moveTo>
                  <a:pt x="9609467" y="881268"/>
                </a:moveTo>
                <a:cubicBezTo>
                  <a:pt x="9869932" y="867413"/>
                  <a:pt x="9542965" y="881268"/>
                  <a:pt x="9542965" y="881268"/>
                </a:cubicBezTo>
                <a:lnTo>
                  <a:pt x="6084871" y="1047522"/>
                </a:lnTo>
                <a:lnTo>
                  <a:pt x="1878631" y="1005959"/>
                </a:lnTo>
                <a:cubicBezTo>
                  <a:pt x="957304" y="987948"/>
                  <a:pt x="775809" y="1090472"/>
                  <a:pt x="556907" y="939457"/>
                </a:cubicBezTo>
                <a:cubicBezTo>
                  <a:pt x="338005" y="788442"/>
                  <a:pt x="-583322" y="253657"/>
                  <a:pt x="565220" y="99872"/>
                </a:cubicBezTo>
                <a:cubicBezTo>
                  <a:pt x="1713762" y="-53913"/>
                  <a:pt x="5799467" y="15359"/>
                  <a:pt x="7448158" y="16744"/>
                </a:cubicBezTo>
                <a:cubicBezTo>
                  <a:pt x="9096849" y="18129"/>
                  <a:pt x="9858849" y="25057"/>
                  <a:pt x="10457365" y="108184"/>
                </a:cubicBezTo>
                <a:cubicBezTo>
                  <a:pt x="11055881" y="191311"/>
                  <a:pt x="11166718" y="389432"/>
                  <a:pt x="11039256" y="515508"/>
                </a:cubicBezTo>
                <a:cubicBezTo>
                  <a:pt x="10911794" y="641584"/>
                  <a:pt x="10302194" y="753113"/>
                  <a:pt x="9692594" y="86464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37761" y="118944"/>
            <a:ext cx="5938271" cy="1399646"/>
            <a:chOff x="6137761" y="118944"/>
            <a:chExt cx="5938271" cy="1399646"/>
          </a:xfrm>
        </p:grpSpPr>
        <p:sp>
          <p:nvSpPr>
            <p:cNvPr id="4" name="TextBox 3"/>
            <p:cNvSpPr txBox="1"/>
            <p:nvPr/>
          </p:nvSpPr>
          <p:spPr>
            <a:xfrm>
              <a:off x="6137761" y="423464"/>
              <a:ext cx="4094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Given: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data &amp; model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Lm=d</a:t>
              </a:r>
            </a:p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upload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0407" y="118944"/>
              <a:ext cx="1825625" cy="139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756253" y="1856129"/>
            <a:ext cx="5798245" cy="960498"/>
            <a:chOff x="5756253" y="1856129"/>
            <a:chExt cx="5798245" cy="960498"/>
          </a:xfrm>
        </p:grpSpPr>
        <p:sp>
          <p:nvSpPr>
            <p:cNvPr id="5" name="TextBox 4"/>
            <p:cNvSpPr txBox="1"/>
            <p:nvPr/>
          </p:nvSpPr>
          <p:spPr>
            <a:xfrm>
              <a:off x="5756253" y="185612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Also Find: </a:t>
              </a:r>
              <a:r>
                <a:rPr lang="en-US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49501" y="1893297"/>
              <a:ext cx="4204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 says we not only need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but also 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uncertainty  </a:t>
              </a:r>
              <a:r>
                <a:rPr lang="en-US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60744" y="963773"/>
            <a:ext cx="3454450" cy="911807"/>
            <a:chOff x="6260744" y="963773"/>
            <a:chExt cx="3454450" cy="9118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7353" y="963773"/>
              <a:ext cx="1847841" cy="9118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60744" y="1235010"/>
              <a:ext cx="973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Find: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693691" y="1656575"/>
            <a:ext cx="4648200" cy="1736850"/>
            <a:chOff x="2735058" y="950962"/>
            <a:chExt cx="2752173" cy="68160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058" y="1017321"/>
              <a:ext cx="1066697" cy="526356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4036913" y="1260113"/>
              <a:ext cx="3000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2" descr="upload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182" y="950962"/>
              <a:ext cx="889049" cy="68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3970886" y="1314985"/>
              <a:ext cx="478551" cy="144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m|</a:t>
              </a:r>
              <a:r>
                <a:rPr lang="en-US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59214" y="1069117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93136" y="1198263"/>
            <a:ext cx="6728929" cy="1700517"/>
            <a:chOff x="3093136" y="1198263"/>
            <a:chExt cx="6728929" cy="1700517"/>
          </a:xfrm>
        </p:grpSpPr>
        <p:grpSp>
          <p:nvGrpSpPr>
            <p:cNvPr id="46" name="Group 45"/>
            <p:cNvGrpSpPr/>
            <p:nvPr/>
          </p:nvGrpSpPr>
          <p:grpSpPr>
            <a:xfrm>
              <a:off x="3093136" y="1198263"/>
              <a:ext cx="6728929" cy="1700517"/>
              <a:chOff x="6750826" y="-757584"/>
              <a:chExt cx="6728929" cy="170051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750826" y="-433229"/>
                <a:ext cx="2486991" cy="1163887"/>
              </a:xfrm>
              <a:prstGeom prst="rect">
                <a:avLst/>
              </a:prstGeom>
              <a:blipFill dpi="0" rotWithShape="1">
                <a:blip r:embed="rId5">
                  <a:alphaModFix amt="6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188106" y="-757584"/>
                <a:ext cx="3291649" cy="1700517"/>
              </a:xfrm>
              <a:prstGeom prst="rect">
                <a:avLst/>
              </a:prstGeom>
              <a:blipFill dpi="0" rotWithShape="1">
                <a:blip r:embed="rId5">
                  <a:alphaModFix amt="6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H="1">
              <a:off x="5878304" y="2584171"/>
              <a:ext cx="5331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981199" y="2214788"/>
            <a:ext cx="1330187" cy="2374185"/>
            <a:chOff x="1981199" y="2214788"/>
            <a:chExt cx="1330187" cy="237418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9372" y="2214788"/>
              <a:ext cx="1122014" cy="770196"/>
            </a:xfrm>
            <a:prstGeom prst="rect">
              <a:avLst/>
            </a:prstGeom>
          </p:spPr>
        </p:pic>
        <p:cxnSp>
          <p:nvCxnSpPr>
            <p:cNvPr id="121" name="Straight Arrow Connector 120"/>
            <p:cNvCxnSpPr/>
            <p:nvPr/>
          </p:nvCxnSpPr>
          <p:spPr>
            <a:xfrm flipV="1">
              <a:off x="1981199" y="2740641"/>
              <a:ext cx="779760" cy="18483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381674" y="1899954"/>
            <a:ext cx="1446755" cy="2661092"/>
            <a:chOff x="8381674" y="1899954"/>
            <a:chExt cx="1446755" cy="266109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876187" y="1899954"/>
              <a:ext cx="952242" cy="1465433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8941018" y="230223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flipV="1">
              <a:off x="8381674" y="2768837"/>
              <a:ext cx="722383" cy="17922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6703796" y="1260023"/>
            <a:ext cx="3421670" cy="2336388"/>
            <a:chOff x="6601705" y="1389653"/>
            <a:chExt cx="3421670" cy="2336388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4818" y="1473731"/>
              <a:ext cx="3244669" cy="2252310"/>
            </a:xfrm>
            <a:prstGeom prst="rect">
              <a:avLst/>
            </a:prstGeom>
          </p:spPr>
        </p:pic>
        <p:sp>
          <p:nvSpPr>
            <p:cNvPr id="136" name="Freeform 135"/>
            <p:cNvSpPr/>
            <p:nvPr/>
          </p:nvSpPr>
          <p:spPr>
            <a:xfrm>
              <a:off x="6601705" y="1389653"/>
              <a:ext cx="3421670" cy="1713314"/>
            </a:xfrm>
            <a:custGeom>
              <a:avLst/>
              <a:gdLst>
                <a:gd name="connsiteX0" fmla="*/ 2983166 w 3421670"/>
                <a:gd name="connsiteY0" fmla="*/ 1712776 h 1713314"/>
                <a:gd name="connsiteX1" fmla="*/ 2395338 w 3421670"/>
                <a:gd name="connsiteY1" fmla="*/ 1435190 h 1713314"/>
                <a:gd name="connsiteX2" fmla="*/ 2019781 w 3421670"/>
                <a:gd name="connsiteY2" fmla="*/ 1075961 h 1713314"/>
                <a:gd name="connsiteX3" fmla="*/ 1791181 w 3421670"/>
                <a:gd name="connsiteY3" fmla="*/ 667747 h 1713314"/>
                <a:gd name="connsiteX4" fmla="*/ 1562581 w 3421670"/>
                <a:gd name="connsiteY4" fmla="*/ 700404 h 1713314"/>
                <a:gd name="connsiteX5" fmla="*/ 1089052 w 3421670"/>
                <a:gd name="connsiteY5" fmla="*/ 1353547 h 1713314"/>
                <a:gd name="connsiteX6" fmla="*/ 174652 w 3421670"/>
                <a:gd name="connsiteY6" fmla="*/ 1533161 h 1713314"/>
                <a:gd name="connsiteX7" fmla="*/ 93009 w 3421670"/>
                <a:gd name="connsiteY7" fmla="*/ 1010647 h 1713314"/>
                <a:gd name="connsiteX8" fmla="*/ 27695 w 3421670"/>
                <a:gd name="connsiteY8" fmla="*/ 406490 h 1713314"/>
                <a:gd name="connsiteX9" fmla="*/ 582866 w 3421670"/>
                <a:gd name="connsiteY9" fmla="*/ 145233 h 1713314"/>
                <a:gd name="connsiteX10" fmla="*/ 1970795 w 3421670"/>
                <a:gd name="connsiteY10" fmla="*/ 14604 h 1713314"/>
                <a:gd name="connsiteX11" fmla="*/ 2313695 w 3421670"/>
                <a:gd name="connsiteY11" fmla="*/ 47261 h 1713314"/>
                <a:gd name="connsiteX12" fmla="*/ 3326066 w 3421670"/>
                <a:gd name="connsiteY12" fmla="*/ 406490 h 1713314"/>
                <a:gd name="connsiteX13" fmla="*/ 3342395 w 3421670"/>
                <a:gd name="connsiteY13" fmla="*/ 1467847 h 1713314"/>
                <a:gd name="connsiteX14" fmla="*/ 2983166 w 3421670"/>
                <a:gd name="connsiteY14" fmla="*/ 1712776 h 171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1670" h="1713314">
                  <a:moveTo>
                    <a:pt x="2983166" y="1712776"/>
                  </a:moveTo>
                  <a:cubicBezTo>
                    <a:pt x="2825323" y="1707333"/>
                    <a:pt x="2555902" y="1541326"/>
                    <a:pt x="2395338" y="1435190"/>
                  </a:cubicBezTo>
                  <a:cubicBezTo>
                    <a:pt x="2234774" y="1329054"/>
                    <a:pt x="2120474" y="1203868"/>
                    <a:pt x="2019781" y="1075961"/>
                  </a:cubicBezTo>
                  <a:cubicBezTo>
                    <a:pt x="1919088" y="948054"/>
                    <a:pt x="1867381" y="730340"/>
                    <a:pt x="1791181" y="667747"/>
                  </a:cubicBezTo>
                  <a:cubicBezTo>
                    <a:pt x="1714981" y="605154"/>
                    <a:pt x="1679602" y="586104"/>
                    <a:pt x="1562581" y="700404"/>
                  </a:cubicBezTo>
                  <a:cubicBezTo>
                    <a:pt x="1445560" y="814704"/>
                    <a:pt x="1320373" y="1214754"/>
                    <a:pt x="1089052" y="1353547"/>
                  </a:cubicBezTo>
                  <a:cubicBezTo>
                    <a:pt x="857730" y="1492340"/>
                    <a:pt x="340659" y="1590311"/>
                    <a:pt x="174652" y="1533161"/>
                  </a:cubicBezTo>
                  <a:cubicBezTo>
                    <a:pt x="8645" y="1476011"/>
                    <a:pt x="117502" y="1198425"/>
                    <a:pt x="93009" y="1010647"/>
                  </a:cubicBezTo>
                  <a:cubicBezTo>
                    <a:pt x="68516" y="822869"/>
                    <a:pt x="-53948" y="550726"/>
                    <a:pt x="27695" y="406490"/>
                  </a:cubicBezTo>
                  <a:cubicBezTo>
                    <a:pt x="109338" y="262254"/>
                    <a:pt x="259016" y="210547"/>
                    <a:pt x="582866" y="145233"/>
                  </a:cubicBezTo>
                  <a:cubicBezTo>
                    <a:pt x="906716" y="79919"/>
                    <a:pt x="1682324" y="30933"/>
                    <a:pt x="1970795" y="14604"/>
                  </a:cubicBezTo>
                  <a:cubicBezTo>
                    <a:pt x="2259266" y="-1725"/>
                    <a:pt x="2087817" y="-18053"/>
                    <a:pt x="2313695" y="47261"/>
                  </a:cubicBezTo>
                  <a:cubicBezTo>
                    <a:pt x="2539573" y="112575"/>
                    <a:pt x="3154616" y="169726"/>
                    <a:pt x="3326066" y="406490"/>
                  </a:cubicBezTo>
                  <a:cubicBezTo>
                    <a:pt x="3497516" y="643254"/>
                    <a:pt x="3396823" y="1250133"/>
                    <a:pt x="3342395" y="1467847"/>
                  </a:cubicBezTo>
                  <a:cubicBezTo>
                    <a:pt x="3287967" y="1685561"/>
                    <a:pt x="3141009" y="1718219"/>
                    <a:pt x="2983166" y="17127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37886" y="282654"/>
            <a:ext cx="901400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scientists only invert for the model parameter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do not give the uncertainty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deem an acceptable fit if a graph of predicted data and model “looks good”,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chi-by-eye”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Luckily, its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practioners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 what thy deserve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Press et al. (2007)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2066386" y="1791899"/>
            <a:ext cx="3793735" cy="1454638"/>
            <a:chOff x="6601705" y="1389653"/>
            <a:chExt cx="3421670" cy="2336388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4818" y="1473731"/>
              <a:ext cx="3244669" cy="2252310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6601705" y="1389653"/>
              <a:ext cx="3421670" cy="1713314"/>
            </a:xfrm>
            <a:custGeom>
              <a:avLst/>
              <a:gdLst>
                <a:gd name="connsiteX0" fmla="*/ 2983166 w 3421670"/>
                <a:gd name="connsiteY0" fmla="*/ 1712776 h 1713314"/>
                <a:gd name="connsiteX1" fmla="*/ 2395338 w 3421670"/>
                <a:gd name="connsiteY1" fmla="*/ 1435190 h 1713314"/>
                <a:gd name="connsiteX2" fmla="*/ 2019781 w 3421670"/>
                <a:gd name="connsiteY2" fmla="*/ 1075961 h 1713314"/>
                <a:gd name="connsiteX3" fmla="*/ 1791181 w 3421670"/>
                <a:gd name="connsiteY3" fmla="*/ 667747 h 1713314"/>
                <a:gd name="connsiteX4" fmla="*/ 1562581 w 3421670"/>
                <a:gd name="connsiteY4" fmla="*/ 700404 h 1713314"/>
                <a:gd name="connsiteX5" fmla="*/ 1089052 w 3421670"/>
                <a:gd name="connsiteY5" fmla="*/ 1353547 h 1713314"/>
                <a:gd name="connsiteX6" fmla="*/ 174652 w 3421670"/>
                <a:gd name="connsiteY6" fmla="*/ 1533161 h 1713314"/>
                <a:gd name="connsiteX7" fmla="*/ 93009 w 3421670"/>
                <a:gd name="connsiteY7" fmla="*/ 1010647 h 1713314"/>
                <a:gd name="connsiteX8" fmla="*/ 27695 w 3421670"/>
                <a:gd name="connsiteY8" fmla="*/ 406490 h 1713314"/>
                <a:gd name="connsiteX9" fmla="*/ 582866 w 3421670"/>
                <a:gd name="connsiteY9" fmla="*/ 145233 h 1713314"/>
                <a:gd name="connsiteX10" fmla="*/ 1970795 w 3421670"/>
                <a:gd name="connsiteY10" fmla="*/ 14604 h 1713314"/>
                <a:gd name="connsiteX11" fmla="*/ 2313695 w 3421670"/>
                <a:gd name="connsiteY11" fmla="*/ 47261 h 1713314"/>
                <a:gd name="connsiteX12" fmla="*/ 3326066 w 3421670"/>
                <a:gd name="connsiteY12" fmla="*/ 406490 h 1713314"/>
                <a:gd name="connsiteX13" fmla="*/ 3342395 w 3421670"/>
                <a:gd name="connsiteY13" fmla="*/ 1467847 h 1713314"/>
                <a:gd name="connsiteX14" fmla="*/ 2983166 w 3421670"/>
                <a:gd name="connsiteY14" fmla="*/ 1712776 h 171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1670" h="1713314">
                  <a:moveTo>
                    <a:pt x="2983166" y="1712776"/>
                  </a:moveTo>
                  <a:cubicBezTo>
                    <a:pt x="2825323" y="1707333"/>
                    <a:pt x="2555902" y="1541326"/>
                    <a:pt x="2395338" y="1435190"/>
                  </a:cubicBezTo>
                  <a:cubicBezTo>
                    <a:pt x="2234774" y="1329054"/>
                    <a:pt x="2120474" y="1203868"/>
                    <a:pt x="2019781" y="1075961"/>
                  </a:cubicBezTo>
                  <a:cubicBezTo>
                    <a:pt x="1919088" y="948054"/>
                    <a:pt x="1867381" y="730340"/>
                    <a:pt x="1791181" y="667747"/>
                  </a:cubicBezTo>
                  <a:cubicBezTo>
                    <a:pt x="1714981" y="605154"/>
                    <a:pt x="1679602" y="586104"/>
                    <a:pt x="1562581" y="700404"/>
                  </a:cubicBezTo>
                  <a:cubicBezTo>
                    <a:pt x="1445560" y="814704"/>
                    <a:pt x="1320373" y="1214754"/>
                    <a:pt x="1089052" y="1353547"/>
                  </a:cubicBezTo>
                  <a:cubicBezTo>
                    <a:pt x="857730" y="1492340"/>
                    <a:pt x="340659" y="1590311"/>
                    <a:pt x="174652" y="1533161"/>
                  </a:cubicBezTo>
                  <a:cubicBezTo>
                    <a:pt x="8645" y="1476011"/>
                    <a:pt x="117502" y="1198425"/>
                    <a:pt x="93009" y="1010647"/>
                  </a:cubicBezTo>
                  <a:cubicBezTo>
                    <a:pt x="68516" y="822869"/>
                    <a:pt x="-53948" y="550726"/>
                    <a:pt x="27695" y="406490"/>
                  </a:cubicBezTo>
                  <a:cubicBezTo>
                    <a:pt x="109338" y="262254"/>
                    <a:pt x="259016" y="210547"/>
                    <a:pt x="582866" y="145233"/>
                  </a:cubicBezTo>
                  <a:cubicBezTo>
                    <a:pt x="906716" y="79919"/>
                    <a:pt x="1682324" y="30933"/>
                    <a:pt x="1970795" y="14604"/>
                  </a:cubicBezTo>
                  <a:cubicBezTo>
                    <a:pt x="2259266" y="-1725"/>
                    <a:pt x="2087817" y="-18053"/>
                    <a:pt x="2313695" y="47261"/>
                  </a:cubicBezTo>
                  <a:cubicBezTo>
                    <a:pt x="2539573" y="112575"/>
                    <a:pt x="3154616" y="169726"/>
                    <a:pt x="3326066" y="406490"/>
                  </a:cubicBezTo>
                  <a:cubicBezTo>
                    <a:pt x="3497516" y="643254"/>
                    <a:pt x="3396823" y="1250133"/>
                    <a:pt x="3342395" y="1467847"/>
                  </a:cubicBezTo>
                  <a:cubicBezTo>
                    <a:pt x="3287967" y="1685561"/>
                    <a:pt x="3141009" y="1718219"/>
                    <a:pt x="2983166" y="17127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060402" y="302409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1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1124" y="2870853"/>
            <a:ext cx="3427440" cy="2211925"/>
            <a:chOff x="7925109" y="2898780"/>
            <a:chExt cx="3427440" cy="2211925"/>
          </a:xfrm>
        </p:grpSpPr>
        <p:grpSp>
          <p:nvGrpSpPr>
            <p:cNvPr id="89" name="Group 88"/>
            <p:cNvGrpSpPr/>
            <p:nvPr/>
          </p:nvGrpSpPr>
          <p:grpSpPr>
            <a:xfrm>
              <a:off x="7925109" y="3810409"/>
              <a:ext cx="3427440" cy="1300296"/>
              <a:chOff x="1184286" y="3793436"/>
              <a:chExt cx="3427440" cy="1300296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81200" y="3793436"/>
                <a:ext cx="0" cy="1083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1752600" y="4038600"/>
                <a:ext cx="91440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63726" y="4572000"/>
                <a:ext cx="304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3087607" y="4724400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184286" y="3899127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3</a:t>
                </a:r>
                <a:endParaRPr lang="en-US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520618" y="4030437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</p:grpSp>
        <p:cxnSp>
          <p:nvCxnSpPr>
            <p:cNvPr id="120" name="Straight Arrow Connector 119"/>
            <p:cNvCxnSpPr>
              <a:endCxn id="55" idx="2"/>
            </p:cNvCxnSpPr>
            <p:nvPr/>
          </p:nvCxnSpPr>
          <p:spPr>
            <a:xfrm flipH="1" flipV="1">
              <a:off x="8176241" y="2898780"/>
              <a:ext cx="545782" cy="16732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5822487" y="1634363"/>
            <a:ext cx="4262183" cy="1969197"/>
            <a:chOff x="5757658" y="1603708"/>
            <a:chExt cx="4262183" cy="1969197"/>
          </a:xfrm>
        </p:grpSpPr>
        <p:sp>
          <p:nvSpPr>
            <p:cNvPr id="143" name="Rectangle 142"/>
            <p:cNvSpPr/>
            <p:nvPr/>
          </p:nvSpPr>
          <p:spPr>
            <a:xfrm flipV="1">
              <a:off x="5757658" y="1833983"/>
              <a:ext cx="714191" cy="623814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6654308" y="1603708"/>
              <a:ext cx="3365533" cy="196919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268481" y="1630901"/>
            <a:ext cx="4297507" cy="1969197"/>
            <a:chOff x="2229373" y="892547"/>
            <a:chExt cx="4297507" cy="1969197"/>
          </a:xfrm>
        </p:grpSpPr>
        <p:sp>
          <p:nvSpPr>
            <p:cNvPr id="147" name="Rectangle 146"/>
            <p:cNvSpPr/>
            <p:nvPr/>
          </p:nvSpPr>
          <p:spPr>
            <a:xfrm flipV="1">
              <a:off x="5812689" y="1842415"/>
              <a:ext cx="714191" cy="623814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 flipV="1">
              <a:off x="2229373" y="892547"/>
              <a:ext cx="3365533" cy="1969197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728242" y="4561046"/>
            <a:ext cx="505771" cy="1591431"/>
            <a:chOff x="5306918" y="4381500"/>
            <a:chExt cx="505771" cy="1591431"/>
          </a:xfrm>
        </p:grpSpPr>
        <p:sp>
          <p:nvSpPr>
            <p:cNvPr id="149" name="TextBox 148"/>
            <p:cNvSpPr txBox="1"/>
            <p:nvPr/>
          </p:nvSpPr>
          <p:spPr>
            <a:xfrm>
              <a:off x="5335671" y="4403271"/>
              <a:ext cx="46038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" name="Double Brace 149"/>
            <p:cNvSpPr/>
            <p:nvPr/>
          </p:nvSpPr>
          <p:spPr>
            <a:xfrm>
              <a:off x="5306918" y="4381500"/>
              <a:ext cx="505771" cy="1562100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281401" y="5243941"/>
            <a:ext cx="505771" cy="1591431"/>
            <a:chOff x="5306918" y="4381500"/>
            <a:chExt cx="505771" cy="1591431"/>
          </a:xfrm>
        </p:grpSpPr>
        <p:sp>
          <p:nvSpPr>
            <p:cNvPr id="153" name="TextBox 152"/>
            <p:cNvSpPr txBox="1"/>
            <p:nvPr/>
          </p:nvSpPr>
          <p:spPr>
            <a:xfrm>
              <a:off x="5367731" y="4403271"/>
              <a:ext cx="39626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" name="Double Brace 153"/>
            <p:cNvSpPr/>
            <p:nvPr/>
          </p:nvSpPr>
          <p:spPr>
            <a:xfrm>
              <a:off x="5306918" y="4381500"/>
              <a:ext cx="505771" cy="1562100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7268538" y="5112048"/>
            <a:ext cx="1812690" cy="1693993"/>
            <a:chOff x="6587295" y="4724400"/>
            <a:chExt cx="1812690" cy="1693993"/>
          </a:xfrm>
        </p:grpSpPr>
        <p:sp>
          <p:nvSpPr>
            <p:cNvPr id="159" name="TextBox 158"/>
            <p:cNvSpPr txBox="1"/>
            <p:nvPr/>
          </p:nvSpPr>
          <p:spPr>
            <a:xfrm>
              <a:off x="6654342" y="4848733"/>
              <a:ext cx="46519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baseline="-25000" dirty="0">
                  <a:solidFill>
                    <a:srgbClr val="FF0000"/>
                  </a:solidFill>
                </a:rPr>
                <a:t>11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baseline="-25000" dirty="0">
                  <a:solidFill>
                    <a:srgbClr val="FF0000"/>
                  </a:solidFill>
                </a:rPr>
                <a:t>21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baseline="-25000" dirty="0">
                  <a:solidFill>
                    <a:srgbClr val="FF0000"/>
                  </a:solidFill>
                </a:rPr>
                <a:t>31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658803" y="4810701"/>
              <a:ext cx="174118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baseline="-25000" dirty="0">
                  <a:solidFill>
                    <a:srgbClr val="FF0000"/>
                  </a:solidFill>
                </a:rPr>
                <a:t>21</a:t>
              </a:r>
              <a:r>
                <a:rPr lang="en-US" dirty="0">
                  <a:solidFill>
                    <a:srgbClr val="FF0000"/>
                  </a:solidFill>
                </a:rPr>
                <a:t> . . . . .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baseline="-25000" dirty="0">
                  <a:solidFill>
                    <a:srgbClr val="FF0000"/>
                  </a:solidFill>
                </a:rPr>
                <a:t>22 </a:t>
              </a:r>
              <a:r>
                <a:rPr lang="en-US" dirty="0">
                  <a:solidFill>
                    <a:srgbClr val="FF0000"/>
                  </a:solidFill>
                </a:rPr>
                <a:t>. . . . .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       C</a:t>
              </a:r>
              <a:r>
                <a:rPr lang="en-US" baseline="-25000" dirty="0">
                  <a:solidFill>
                    <a:srgbClr val="FF0000"/>
                  </a:solidFill>
                </a:rPr>
                <a:t>32 </a:t>
              </a:r>
              <a:r>
                <a:rPr lang="en-US" dirty="0">
                  <a:solidFill>
                    <a:srgbClr val="FF0000"/>
                  </a:solidFill>
                </a:rPr>
                <a:t>. . . . .      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r>
                <a:rPr lang="en-US" baseline="-25000" dirty="0">
                  <a:solidFill>
                    <a:srgbClr val="FF0000"/>
                  </a:solidFill>
                </a:rPr>
                <a:t>.</a:t>
              </a: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2" name="Double Bracket 161"/>
            <p:cNvSpPr/>
            <p:nvPr/>
          </p:nvSpPr>
          <p:spPr>
            <a:xfrm>
              <a:off x="6587295" y="4724400"/>
              <a:ext cx="1527852" cy="1618645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2985265" y="6391957"/>
            <a:ext cx="433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(-.5(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m(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m(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79493" y="2496295"/>
            <a:ext cx="2436329" cy="2597437"/>
            <a:chOff x="1479493" y="2496295"/>
            <a:chExt cx="2436329" cy="2597437"/>
          </a:xfrm>
        </p:grpSpPr>
        <p:cxnSp>
          <p:nvCxnSpPr>
            <p:cNvPr id="24" name="Straight Arrow Connector 23"/>
            <p:cNvCxnSpPr>
              <a:endCxn id="50" idx="1"/>
            </p:cNvCxnSpPr>
            <p:nvPr/>
          </p:nvCxnSpPr>
          <p:spPr>
            <a:xfrm flipV="1">
              <a:off x="1981200" y="2496295"/>
              <a:ext cx="1712491" cy="207570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479493" y="3635322"/>
              <a:ext cx="2436329" cy="1458410"/>
              <a:chOff x="1479493" y="3635322"/>
              <a:chExt cx="2436329" cy="145841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981200" y="3793436"/>
                <a:ext cx="0" cy="10833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752600" y="4038600"/>
                <a:ext cx="91440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563726" y="4561046"/>
                <a:ext cx="2352096" cy="109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087607" y="4724400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32787" y="3976816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479493" y="3635322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baseline="-25000" dirty="0"/>
                  <a:t>3</a:t>
                </a:r>
                <a:endParaRPr lang="en-US" dirty="0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3636593" y="244800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0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529391" y="292010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baseline="-25000" dirty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3037114" y="5206092"/>
            <a:ext cx="4114800" cy="1280757"/>
            <a:chOff x="3037114" y="5206092"/>
            <a:chExt cx="4114800" cy="1280757"/>
          </a:xfrm>
        </p:grpSpPr>
        <p:sp>
          <p:nvSpPr>
            <p:cNvPr id="166" name="Freeform 165"/>
            <p:cNvSpPr/>
            <p:nvPr/>
          </p:nvSpPr>
          <p:spPr>
            <a:xfrm>
              <a:off x="3037114" y="5787970"/>
              <a:ext cx="805763" cy="596501"/>
            </a:xfrm>
            <a:custGeom>
              <a:avLst/>
              <a:gdLst>
                <a:gd name="connsiteX0" fmla="*/ 0 w 805763"/>
                <a:gd name="connsiteY0" fmla="*/ 155630 h 596501"/>
                <a:gd name="connsiteX1" fmla="*/ 718457 w 805763"/>
                <a:gd name="connsiteY1" fmla="*/ 25001 h 596501"/>
                <a:gd name="connsiteX2" fmla="*/ 767443 w 805763"/>
                <a:gd name="connsiteY2" fmla="*/ 596501 h 59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763" h="596501">
                  <a:moveTo>
                    <a:pt x="0" y="155630"/>
                  </a:moveTo>
                  <a:cubicBezTo>
                    <a:pt x="295275" y="53576"/>
                    <a:pt x="590550" y="-48477"/>
                    <a:pt x="718457" y="25001"/>
                  </a:cubicBezTo>
                  <a:cubicBezTo>
                    <a:pt x="846364" y="98479"/>
                    <a:pt x="806903" y="347490"/>
                    <a:pt x="767443" y="59650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453743" y="5206092"/>
              <a:ext cx="445696" cy="1280757"/>
            </a:xfrm>
            <a:custGeom>
              <a:avLst/>
              <a:gdLst>
                <a:gd name="connsiteX0" fmla="*/ 0 w 445696"/>
                <a:gd name="connsiteY0" fmla="*/ 100694 h 1276351"/>
                <a:gd name="connsiteX1" fmla="*/ 440871 w 445696"/>
                <a:gd name="connsiteY1" fmla="*/ 117022 h 1276351"/>
                <a:gd name="connsiteX2" fmla="*/ 195943 w 445696"/>
                <a:gd name="connsiteY2" fmla="*/ 1276351 h 127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696" h="1276351">
                  <a:moveTo>
                    <a:pt x="0" y="100694"/>
                  </a:moveTo>
                  <a:cubicBezTo>
                    <a:pt x="204107" y="10886"/>
                    <a:pt x="408214" y="-78921"/>
                    <a:pt x="440871" y="117022"/>
                  </a:cubicBezTo>
                  <a:cubicBezTo>
                    <a:pt x="473528" y="312965"/>
                    <a:pt x="334735" y="794658"/>
                    <a:pt x="195943" y="127635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884642" y="5617029"/>
              <a:ext cx="1267272" cy="832757"/>
            </a:xfrm>
            <a:custGeom>
              <a:avLst/>
              <a:gdLst>
                <a:gd name="connsiteX0" fmla="*/ 1267272 w 1267272"/>
                <a:gd name="connsiteY0" fmla="*/ 0 h 832757"/>
                <a:gd name="connsiteX1" fmla="*/ 777415 w 1267272"/>
                <a:gd name="connsiteY1" fmla="*/ 97971 h 832757"/>
                <a:gd name="connsiteX2" fmla="*/ 91615 w 1267272"/>
                <a:gd name="connsiteY2" fmla="*/ 571500 h 832757"/>
                <a:gd name="connsiteX3" fmla="*/ 26301 w 1267272"/>
                <a:gd name="connsiteY3" fmla="*/ 832757 h 83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272" h="832757">
                  <a:moveTo>
                    <a:pt x="1267272" y="0"/>
                  </a:moveTo>
                  <a:cubicBezTo>
                    <a:pt x="1120315" y="1360"/>
                    <a:pt x="973358" y="2721"/>
                    <a:pt x="777415" y="97971"/>
                  </a:cubicBezTo>
                  <a:cubicBezTo>
                    <a:pt x="581472" y="193221"/>
                    <a:pt x="216801" y="449036"/>
                    <a:pt x="91615" y="571500"/>
                  </a:cubicBezTo>
                  <a:cubicBezTo>
                    <a:pt x="-33571" y="693964"/>
                    <a:pt x="-3635" y="763360"/>
                    <a:pt x="26301" y="83275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4119288" y="4123711"/>
            <a:ext cx="226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flattened model point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724196" y="5805427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mean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902128" y="5689674"/>
            <a:ext cx="23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covariance matrix</a:t>
            </a:r>
          </a:p>
        </p:txBody>
      </p:sp>
    </p:spTree>
    <p:extLst>
      <p:ext uri="{BB962C8B-B14F-4D97-AF65-F5344CB8AC3E}">
        <p14:creationId xmlns:p14="http://schemas.microsoft.com/office/powerpoint/2010/main" val="11368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65" grpId="0"/>
      <p:bldP spid="60" grpId="0"/>
      <p:bldP spid="123" grpId="0"/>
      <p:bldP spid="171" grpId="0"/>
      <p:bldP spid="172" grpId="0"/>
      <p:bldP spid="1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8769" y="443071"/>
            <a:ext cx="1035020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Frequentists vs Bayesians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72070" y="1480385"/>
            <a:ext cx="10860950" cy="2787067"/>
          </a:xfrm>
          <a:custGeom>
            <a:avLst/>
            <a:gdLst>
              <a:gd name="connsiteX0" fmla="*/ 789441 w 10860950"/>
              <a:gd name="connsiteY0" fmla="*/ 66985 h 2787067"/>
              <a:gd name="connsiteX1" fmla="*/ 3765397 w 10860950"/>
              <a:gd name="connsiteY1" fmla="*/ 42047 h 2787067"/>
              <a:gd name="connsiteX2" fmla="*/ 4471979 w 10860950"/>
              <a:gd name="connsiteY2" fmla="*/ 665502 h 2787067"/>
              <a:gd name="connsiteX3" fmla="*/ 5178561 w 10860950"/>
              <a:gd name="connsiteY3" fmla="*/ 1205829 h 2787067"/>
              <a:gd name="connsiteX4" fmla="*/ 9043979 w 10860950"/>
              <a:gd name="connsiteY4" fmla="*/ 1205829 h 2787067"/>
              <a:gd name="connsiteX5" fmla="*/ 10432204 w 10860950"/>
              <a:gd name="connsiteY5" fmla="*/ 1288956 h 2787067"/>
              <a:gd name="connsiteX6" fmla="*/ 10332451 w 10860950"/>
              <a:gd name="connsiteY6" fmla="*/ 2153480 h 2787067"/>
              <a:gd name="connsiteX7" fmla="*/ 4438728 w 10860950"/>
              <a:gd name="connsiteY7" fmla="*/ 2677182 h 2787067"/>
              <a:gd name="connsiteX8" fmla="*/ 772815 w 10860950"/>
              <a:gd name="connsiteY8" fmla="*/ 2718745 h 2787067"/>
              <a:gd name="connsiteX9" fmla="*/ 57921 w 10860950"/>
              <a:gd name="connsiteY9" fmla="*/ 1904098 h 2787067"/>
              <a:gd name="connsiteX10" fmla="*/ 66233 w 10860950"/>
              <a:gd name="connsiteY10" fmla="*/ 332993 h 2787067"/>
              <a:gd name="connsiteX11" fmla="*/ 257426 w 10860950"/>
              <a:gd name="connsiteY11" fmla="*/ 150113 h 2787067"/>
              <a:gd name="connsiteX12" fmla="*/ 789441 w 10860950"/>
              <a:gd name="connsiteY12" fmla="*/ 66985 h 278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60950" h="2787067">
                <a:moveTo>
                  <a:pt x="789441" y="66985"/>
                </a:moveTo>
                <a:cubicBezTo>
                  <a:pt x="1374103" y="48974"/>
                  <a:pt x="3151641" y="-57706"/>
                  <a:pt x="3765397" y="42047"/>
                </a:cubicBezTo>
                <a:cubicBezTo>
                  <a:pt x="4379153" y="141800"/>
                  <a:pt x="4236452" y="471538"/>
                  <a:pt x="4471979" y="665502"/>
                </a:cubicBezTo>
                <a:cubicBezTo>
                  <a:pt x="4707506" y="859466"/>
                  <a:pt x="4416561" y="1115775"/>
                  <a:pt x="5178561" y="1205829"/>
                </a:cubicBezTo>
                <a:cubicBezTo>
                  <a:pt x="5940561" y="1295883"/>
                  <a:pt x="8168372" y="1191975"/>
                  <a:pt x="9043979" y="1205829"/>
                </a:cubicBezTo>
                <a:cubicBezTo>
                  <a:pt x="9919586" y="1219683"/>
                  <a:pt x="10217459" y="1131014"/>
                  <a:pt x="10432204" y="1288956"/>
                </a:cubicBezTo>
                <a:cubicBezTo>
                  <a:pt x="10646949" y="1446898"/>
                  <a:pt x="11331364" y="1922109"/>
                  <a:pt x="10332451" y="2153480"/>
                </a:cubicBezTo>
                <a:cubicBezTo>
                  <a:pt x="9333538" y="2384851"/>
                  <a:pt x="6032001" y="2582971"/>
                  <a:pt x="4438728" y="2677182"/>
                </a:cubicBezTo>
                <a:cubicBezTo>
                  <a:pt x="2845455" y="2771393"/>
                  <a:pt x="1502949" y="2847592"/>
                  <a:pt x="772815" y="2718745"/>
                </a:cubicBezTo>
                <a:cubicBezTo>
                  <a:pt x="42681" y="2589898"/>
                  <a:pt x="175685" y="2301723"/>
                  <a:pt x="57921" y="1904098"/>
                </a:cubicBezTo>
                <a:cubicBezTo>
                  <a:pt x="-59843" y="1506473"/>
                  <a:pt x="32982" y="625324"/>
                  <a:pt x="66233" y="332993"/>
                </a:cubicBezTo>
                <a:cubicBezTo>
                  <a:pt x="99484" y="40662"/>
                  <a:pt x="139662" y="190291"/>
                  <a:pt x="257426" y="150113"/>
                </a:cubicBezTo>
                <a:cubicBezTo>
                  <a:pt x="375190" y="109935"/>
                  <a:pt x="204779" y="84996"/>
                  <a:pt x="789441" y="6698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3455" y="991600"/>
            <a:ext cx="4204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says we not only need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477557" y="3719621"/>
            <a:ext cx="789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Find: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||L(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)-(d-</a:t>
            </a:r>
            <a:r>
              <a:rPr lang="en-US" sz="2400" dirty="0" err="1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)||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6117" y="4795665"/>
            <a:ext cx="4737373" cy="843126"/>
            <a:chOff x="6504102" y="3205654"/>
            <a:chExt cx="4737373" cy="843126"/>
          </a:xfrm>
        </p:grpSpPr>
        <p:sp>
          <p:nvSpPr>
            <p:cNvPr id="18" name="Rectangle 17"/>
            <p:cNvSpPr/>
            <p:nvPr/>
          </p:nvSpPr>
          <p:spPr>
            <a:xfrm>
              <a:off x="9569222" y="3205654"/>
              <a:ext cx="16722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p(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504102" y="3344163"/>
              <a:ext cx="4551353" cy="704617"/>
              <a:chOff x="6504102" y="3344163"/>
              <a:chExt cx="4551353" cy="70461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504102" y="3344163"/>
                <a:ext cx="3042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 Find 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026553" y="3587115"/>
                <a:ext cx="715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9753600" y="3667319"/>
                <a:ext cx="13018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3065120" y="4861344"/>
            <a:ext cx="920836" cy="43301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1114" y="4963742"/>
            <a:ext cx="697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likelihood p(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probability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model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7364" y="5650787"/>
            <a:ext cx="1066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Likelihood: p(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=p(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en-US" sz="24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..|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(-0.5{[L(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RVs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12" y="3308714"/>
            <a:ext cx="11608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Frequentists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predicts relation between measured RV data and model parameters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7209" y="2639165"/>
            <a:ext cx="3361818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Frequentists: No PDF associated 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 (no statistic universe model).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16741" y="2268568"/>
            <a:ext cx="322584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p(</a:t>
            </a:r>
            <a:r>
              <a:rPr 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d|m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data  given m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likelihood of model given data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3360716" y="2067768"/>
            <a:ext cx="1296512" cy="5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08382" y="402154"/>
            <a:ext cx="2752173" cy="762588"/>
            <a:chOff x="2735058" y="869978"/>
            <a:chExt cx="2752173" cy="76258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058" y="1017321"/>
              <a:ext cx="1066697" cy="526356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>
              <a:off x="4036913" y="1260113"/>
              <a:ext cx="3000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834920" y="869978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45" name="Picture 2" descr="upload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182" y="950962"/>
              <a:ext cx="889049" cy="68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2481610" y="183980"/>
            <a:ext cx="759441" cy="602159"/>
          </a:xfrm>
          <a:prstGeom prst="rect">
            <a:avLst/>
          </a:prstGeom>
          <a:blipFill dpi="0" rotWithShape="1">
            <a:blip r:embed="rId5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062002" y="306152"/>
            <a:ext cx="2752173" cy="763535"/>
            <a:chOff x="2735058" y="869031"/>
            <a:chExt cx="2752173" cy="76353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058" y="1017321"/>
              <a:ext cx="1066697" cy="526356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4036913" y="1260113"/>
              <a:ext cx="3000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84174" y="869031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53" name="Picture 2" descr="upload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182" y="950962"/>
              <a:ext cx="889049" cy="68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9084036" y="91787"/>
            <a:ext cx="2793970" cy="634374"/>
            <a:chOff x="9084036" y="91787"/>
            <a:chExt cx="2793970" cy="634374"/>
          </a:xfrm>
        </p:grpSpPr>
        <p:sp>
          <p:nvSpPr>
            <p:cNvPr id="54" name="Rectangle 53"/>
            <p:cNvSpPr/>
            <p:nvPr/>
          </p:nvSpPr>
          <p:spPr>
            <a:xfrm>
              <a:off x="9084036" y="91787"/>
              <a:ext cx="1084530" cy="602159"/>
            </a:xfrm>
            <a:prstGeom prst="rect">
              <a:avLst/>
            </a:prstGeom>
            <a:blipFill dpi="0" rotWithShape="1">
              <a:blip r:embed="rId5">
                <a:alphaModFix amt="6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964993" y="124002"/>
              <a:ext cx="913013" cy="602159"/>
            </a:xfrm>
            <a:prstGeom prst="rect">
              <a:avLst/>
            </a:prstGeom>
            <a:blipFill dpi="0" rotWithShape="1">
              <a:blip r:embed="rId5" cstate="print">
                <a:alphaModFix amt="6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26117" y="1216297"/>
            <a:ext cx="31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L]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155314" y="1092399"/>
            <a:ext cx="2887141" cy="843126"/>
            <a:chOff x="8354334" y="3205654"/>
            <a:chExt cx="2887141" cy="843126"/>
          </a:xfrm>
        </p:grpSpPr>
        <p:sp>
          <p:nvSpPr>
            <p:cNvPr id="65" name="Rectangle 64"/>
            <p:cNvSpPr/>
            <p:nvPr/>
          </p:nvSpPr>
          <p:spPr>
            <a:xfrm>
              <a:off x="9569222" y="3205654"/>
              <a:ext cx="16722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p(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354334" y="3420434"/>
              <a:ext cx="2701121" cy="628346"/>
              <a:chOff x="8354334" y="3420434"/>
              <a:chExt cx="2701121" cy="62834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354334" y="3420434"/>
                <a:ext cx="1247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026553" y="3587115"/>
                <a:ext cx="715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9753600" y="3667319"/>
                <a:ext cx="13018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/>
          <p:cNvSpPr txBox="1"/>
          <p:nvPr/>
        </p:nvSpPr>
        <p:spPr>
          <a:xfrm>
            <a:off x="596946" y="1122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31639" y="9398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226561" y="5729214"/>
            <a:ext cx="920836" cy="43679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427115" y="1260934"/>
            <a:ext cx="920836" cy="43301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218652" y="1339941"/>
            <a:ext cx="920836" cy="433018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7703" y="1244902"/>
            <a:ext cx="1168734" cy="552994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474540" y="3863883"/>
            <a:ext cx="920836" cy="433018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025500" y="1660174"/>
            <a:ext cx="1482765" cy="836385"/>
            <a:chOff x="2025500" y="1660174"/>
            <a:chExt cx="1482765" cy="836385"/>
          </a:xfrm>
        </p:grpSpPr>
        <p:sp>
          <p:nvSpPr>
            <p:cNvPr id="56" name="TextBox 55"/>
            <p:cNvSpPr txBox="1"/>
            <p:nvPr/>
          </p:nvSpPr>
          <p:spPr>
            <a:xfrm>
              <a:off x="2025500" y="1850228"/>
              <a:ext cx="1482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Variance </a:t>
              </a:r>
            </a:p>
            <a:p>
              <a:pPr algn="ctr"/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</p:txBody>
        </p:sp>
        <p:cxnSp>
          <p:nvCxnSpPr>
            <p:cNvPr id="78" name="Straight Arrow Connector 77"/>
            <p:cNvCxnSpPr>
              <a:stCxn id="56" idx="0"/>
            </p:cNvCxnSpPr>
            <p:nvPr/>
          </p:nvCxnSpPr>
          <p:spPr>
            <a:xfrm flipV="1">
              <a:off x="2766883" y="1660174"/>
              <a:ext cx="64855" cy="190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26117" y="1656348"/>
            <a:ext cx="1191416" cy="1018174"/>
            <a:chOff x="1728422" y="1479756"/>
            <a:chExt cx="1191416" cy="1018174"/>
          </a:xfrm>
        </p:grpSpPr>
        <p:sp>
          <p:nvSpPr>
            <p:cNvPr id="83" name="TextBox 82"/>
            <p:cNvSpPr txBox="1"/>
            <p:nvPr/>
          </p:nvSpPr>
          <p:spPr>
            <a:xfrm>
              <a:off x="1728422" y="1574600"/>
              <a:ext cx="11914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covariance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2362665" y="1479756"/>
              <a:ext cx="31984" cy="397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7753666" y="1256283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gi" panose="04040504061007020D02" pitchFamily="82" charset="0"/>
              </a:rPr>
              <a:t>N</a:t>
            </a:r>
            <a:r>
              <a:rPr lang="en-US" sz="2800" dirty="0">
                <a:latin typeface="Symbol" panose="05050102010706020507" pitchFamily="18" charset="2"/>
              </a:rPr>
              <a:t>(</a:t>
            </a:r>
            <a:r>
              <a:rPr lang="en-US" sz="2800" dirty="0" err="1">
                <a:latin typeface="Symbol" panose="05050102010706020507" pitchFamily="18" charset="2"/>
              </a:rPr>
              <a:t>m,s</a:t>
            </a:r>
            <a:r>
              <a:rPr lang="en-US" sz="2800" dirty="0">
                <a:latin typeface="Symbol" panose="05050102010706020507" pitchFamily="18" charset="2"/>
              </a:rPr>
              <a:t>) =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203358" y="4277644"/>
            <a:ext cx="2217151" cy="25715"/>
            <a:chOff x="4329157" y="4278647"/>
            <a:chExt cx="2217151" cy="25715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4329157" y="4299931"/>
              <a:ext cx="471443" cy="4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135953" y="4278647"/>
              <a:ext cx="410355" cy="21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0" y="5690125"/>
            <a:ext cx="800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Assume</a:t>
            </a:r>
          </a:p>
          <a:p>
            <a:r>
              <a:rPr lang="en-US" sz="1100" dirty="0"/>
              <a:t> Gaussian: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1217" y="6219568"/>
            <a:ext cx="909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m,s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Freestyle Script" panose="030804020302050B04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d|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(m),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m,s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p(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-0.5 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{[L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-1842607" y="4257643"/>
            <a:ext cx="6353412" cy="471474"/>
            <a:chOff x="998801" y="2998859"/>
            <a:chExt cx="6353412" cy="471474"/>
          </a:xfrm>
        </p:grpSpPr>
        <p:sp>
          <p:nvSpPr>
            <p:cNvPr id="95" name="Rectangle 94"/>
            <p:cNvSpPr/>
            <p:nvPr/>
          </p:nvSpPr>
          <p:spPr>
            <a:xfrm>
              <a:off x="4939821" y="2998859"/>
              <a:ext cx="24123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[L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L]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8801" y="3008668"/>
              <a:ext cx="3844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Solution: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-304800" y="1224345"/>
            <a:ext cx="357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  &lt;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[L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L]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127689" y="5085721"/>
            <a:ext cx="920836" cy="43301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32759" y="410759"/>
            <a:ext cx="2414470" cy="578814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20423" y="2650067"/>
            <a:ext cx="8135369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Frequentists: Model m consists of “fixed parameters determined by MLE. Model error bars determined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assessing influences from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noise </a:t>
            </a: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sets according to data PDF .” (Bishop, 2006)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58806" y="448916"/>
            <a:ext cx="2254332" cy="578814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96779" y="1921012"/>
            <a:ext cx="6880280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Viewpoint: Only a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set is observed, and uncertainty in m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expressed by probability distribution over m”. (Bishop, 2006)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389100" y="521729"/>
            <a:ext cx="901746" cy="538022"/>
          </a:xfrm>
          <a:prstGeom prst="rect">
            <a:avLst/>
          </a:prstGeom>
          <a:blipFill dpi="0"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078922" y="1291923"/>
            <a:ext cx="393667" cy="246956"/>
          </a:xfrm>
          <a:prstGeom prst="rect">
            <a:avLst/>
          </a:prstGeom>
          <a:blipFill dpi="0" rotWithShape="1">
            <a:blip r:embed="rId7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0545510" y="1173384"/>
            <a:ext cx="749346" cy="403392"/>
          </a:xfrm>
          <a:prstGeom prst="rect">
            <a:avLst/>
          </a:prstGeom>
          <a:blipFill dpi="0"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30340" y="3277497"/>
            <a:ext cx="11230936" cy="1506171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39978" y="4154793"/>
            <a:ext cx="48463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What does it mean to know pdf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9557" y="4887878"/>
            <a:ext cx="12091133" cy="2108562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63791" y="4593948"/>
            <a:ext cx="492820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p(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(-0.5{[L(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9038396" y="34875"/>
            <a:ext cx="1084530" cy="602159"/>
          </a:xfrm>
          <a:prstGeom prst="rect">
            <a:avLst/>
          </a:prstGeom>
          <a:blipFill dpi="0" rotWithShape="1">
            <a:blip r:embed="rId5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200897" y="445961"/>
            <a:ext cx="901746" cy="538022"/>
          </a:xfrm>
          <a:prstGeom prst="rect">
            <a:avLst/>
          </a:prstGeom>
          <a:blipFill dpi="0"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39011 0.4372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23" grpId="0" animBg="1"/>
      <p:bldP spid="32" grpId="0"/>
      <p:bldP spid="15" grpId="0" animBg="1"/>
      <p:bldP spid="35" grpId="0" animBg="1"/>
      <p:bldP spid="43" grpId="0" animBg="1"/>
      <p:bldP spid="63" grpId="0"/>
      <p:bldP spid="73" grpId="0" animBg="1"/>
      <p:bldP spid="74" grpId="0" animBg="1"/>
      <p:bldP spid="75" grpId="0" animBg="1"/>
      <p:bldP spid="76" grpId="0" animBg="1"/>
      <p:bldP spid="77" grpId="0" animBg="1"/>
      <p:bldP spid="86" grpId="0"/>
      <p:bldP spid="94" grpId="0"/>
      <p:bldP spid="101" grpId="0"/>
      <p:bldP spid="101" grpId="1"/>
      <p:bldP spid="102" grpId="0" animBg="1"/>
      <p:bldP spid="108" grpId="0" animBg="1"/>
      <p:bldP spid="109" grpId="0" animBg="1"/>
      <p:bldP spid="110" grpId="0" animBg="1"/>
      <p:bldP spid="111" grpId="0" animBg="1"/>
      <p:bldP spid="103" grpId="0" animBg="1"/>
      <p:bldP spid="117" grpId="0" animBg="1"/>
      <p:bldP spid="118" grpId="0" animBg="1"/>
      <p:bldP spid="119" grpId="0" animBg="1"/>
      <p:bldP spid="98" grpId="0" animBg="1"/>
      <p:bldP spid="120" grpId="0" animBg="1"/>
      <p:bldP spid="105" grpId="0" animBg="1"/>
      <p:bldP spid="127" grpId="0" animBg="1"/>
      <p:bldP spid="1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854" y="7001295"/>
            <a:ext cx="81597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See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‘Gibbs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Sampling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for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Uninitiated’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for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20" dirty="0">
                <a:latin typeface="Calibri"/>
                <a:cs typeface="Calibri"/>
              </a:rPr>
              <a:t>straightforward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introduction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parameter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estimation: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  <a:hlinkClick r:id="rId2"/>
              </a:rPr>
              <a:t>http://www.umiacs.umd.edu/~resnik/pubs/LAMP-TR-153.pdf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018" y="626112"/>
            <a:ext cx="8153397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03" y="2098787"/>
            <a:ext cx="6858891" cy="222303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318938" y="3210607"/>
            <a:ext cx="1284047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153999" y="3599045"/>
            <a:ext cx="1334996" cy="443834"/>
            <a:chOff x="4767341" y="5006826"/>
            <a:chExt cx="1209518" cy="335194"/>
          </a:xfrm>
        </p:grpSpPr>
        <p:sp>
          <p:nvSpPr>
            <p:cNvPr id="21" name="Oval 20"/>
            <p:cNvSpPr/>
            <p:nvPr/>
          </p:nvSpPr>
          <p:spPr>
            <a:xfrm>
              <a:off x="5376941" y="5091046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29341" y="5243446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48341" y="5181600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148341" y="5006826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5105400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67341" y="5105400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64961" y="451839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example: </a:t>
            </a:r>
            <a:r>
              <a:rPr lang="en-US" sz="2800" dirty="0"/>
              <a:t>if red pts are given, is above Gaussian a good fit?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Question: </a:t>
            </a:r>
            <a:r>
              <a:rPr lang="en-US" sz="2800" dirty="0"/>
              <a:t>What is optimal model (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m,s</a:t>
            </a:r>
            <a:r>
              <a:rPr lang="en-US" sz="2800" dirty="0"/>
              <a:t>) in </a:t>
            </a:r>
            <a:r>
              <a:rPr lang="en-US" sz="2800" dirty="0">
                <a:latin typeface="Gigi" panose="04040504061007020D02" pitchFamily="82" charset="0"/>
              </a:rPr>
              <a:t>N </a:t>
            </a:r>
            <a:r>
              <a:rPr lang="en-US" sz="2800" dirty="0"/>
              <a:t>(</a:t>
            </a:r>
            <a:r>
              <a:rPr lang="en-US" sz="2800" b="1" dirty="0"/>
              <a:t>d</a:t>
            </a:r>
            <a:r>
              <a:rPr lang="en-US" sz="2800" dirty="0"/>
              <a:t>|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) that best explains data?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13080" y="2829917"/>
            <a:ext cx="1355655" cy="1212962"/>
            <a:chOff x="6247329" y="2832745"/>
            <a:chExt cx="1355655" cy="1212962"/>
          </a:xfrm>
        </p:grpSpPr>
        <p:sp>
          <p:nvSpPr>
            <p:cNvPr id="32" name="Rectangle 31"/>
            <p:cNvSpPr/>
            <p:nvPr/>
          </p:nvSpPr>
          <p:spPr>
            <a:xfrm flipV="1">
              <a:off x="6347770" y="3421893"/>
              <a:ext cx="920836" cy="623814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6247329" y="2832745"/>
              <a:ext cx="1355655" cy="623814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6708019" y="3599045"/>
            <a:ext cx="302381" cy="1347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114172" y="169917"/>
            <a:ext cx="75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800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m,s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p(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-0.5 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718933" y="145371"/>
            <a:ext cx="1707193" cy="623814"/>
            <a:chOff x="6247330" y="2832745"/>
            <a:chExt cx="1707193" cy="623814"/>
          </a:xfrm>
        </p:grpSpPr>
        <p:sp>
          <p:nvSpPr>
            <p:cNvPr id="40" name="Rectangle 39"/>
            <p:cNvSpPr/>
            <p:nvPr/>
          </p:nvSpPr>
          <p:spPr>
            <a:xfrm flipV="1">
              <a:off x="7494105" y="2935131"/>
              <a:ext cx="460418" cy="45781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6247330" y="2832745"/>
              <a:ext cx="441916" cy="623814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63530" y="1765184"/>
            <a:ext cx="1143000" cy="1500040"/>
            <a:chOff x="1752600" y="1624685"/>
            <a:chExt cx="1143000" cy="1500040"/>
          </a:xfrm>
        </p:grpSpPr>
        <p:sp>
          <p:nvSpPr>
            <p:cNvPr id="42" name="TextBox 41"/>
            <p:cNvSpPr txBox="1"/>
            <p:nvPr/>
          </p:nvSpPr>
          <p:spPr>
            <a:xfrm>
              <a:off x="1752600" y="2201395"/>
              <a:ext cx="1030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</a:t>
              </a:r>
            </a:p>
            <a:p>
              <a:pPr algn="ctr"/>
              <a:r>
                <a:rPr lang="en-US" dirty="0"/>
                <a:t>recorded</a:t>
              </a:r>
            </a:p>
            <a:p>
              <a:pPr algn="ctr"/>
              <a:endParaRPr lang="en-US" dirty="0"/>
            </a:p>
          </p:txBody>
        </p:sp>
        <p:cxnSp>
          <p:nvCxnSpPr>
            <p:cNvPr id="44" name="Straight Arrow Connector 43"/>
            <p:cNvCxnSpPr>
              <a:stCxn id="42" idx="0"/>
            </p:cNvCxnSpPr>
            <p:nvPr/>
          </p:nvCxnSpPr>
          <p:spPr>
            <a:xfrm flipV="1">
              <a:off x="2268094" y="1624685"/>
              <a:ext cx="627506" cy="57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114172" y="1778686"/>
            <a:ext cx="1414041" cy="1396661"/>
            <a:chOff x="1890108" y="1729956"/>
            <a:chExt cx="1414041" cy="1396661"/>
          </a:xfrm>
        </p:grpSpPr>
        <p:sp>
          <p:nvSpPr>
            <p:cNvPr id="47" name="TextBox 46"/>
            <p:cNvSpPr txBox="1"/>
            <p:nvPr/>
          </p:nvSpPr>
          <p:spPr>
            <a:xfrm>
              <a:off x="1890108" y="2203287"/>
              <a:ext cx="14140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Model</a:t>
              </a:r>
            </a:p>
            <a:p>
              <a:pPr algn="ctr"/>
              <a:r>
                <a:rPr lang="en-US" dirty="0"/>
                <a:t>Explains data</a:t>
              </a:r>
            </a:p>
            <a:p>
              <a:pPr algn="ctr"/>
              <a:endParaRPr lang="en-US" dirty="0"/>
            </a:p>
          </p:txBody>
        </p:sp>
        <p:cxnSp>
          <p:nvCxnSpPr>
            <p:cNvPr id="48" name="Straight Arrow Connector 47"/>
            <p:cNvCxnSpPr>
              <a:stCxn id="47" idx="0"/>
            </p:cNvCxnSpPr>
            <p:nvPr/>
          </p:nvCxnSpPr>
          <p:spPr>
            <a:xfrm flipH="1" flipV="1">
              <a:off x="2437627" y="1729956"/>
              <a:ext cx="159502" cy="4733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855041" y="3952494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748186" y="4053429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324657" y="814112"/>
            <a:ext cx="234230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(d</a:t>
            </a:r>
            <a:r>
              <a:rPr lang="en-US" sz="2400" baseline="-25000" dirty="0"/>
              <a:t>1</a:t>
            </a:r>
            <a:r>
              <a:rPr lang="en-US" sz="2400" dirty="0"/>
              <a:t>-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+ (d</a:t>
            </a:r>
            <a:r>
              <a:rPr lang="en-US" sz="2400" baseline="-25000" dirty="0"/>
              <a:t>2</a:t>
            </a:r>
            <a:r>
              <a:rPr lang="en-US" sz="2400" dirty="0"/>
              <a:t>-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</a:p>
          <a:p>
            <a:endParaRPr lang="en-US" sz="2400" dirty="0"/>
          </a:p>
        </p:txBody>
      </p:sp>
      <p:sp>
        <p:nvSpPr>
          <p:cNvPr id="54" name="Right Brace 53"/>
          <p:cNvSpPr/>
          <p:nvPr/>
        </p:nvSpPr>
        <p:spPr>
          <a:xfrm>
            <a:off x="10609257" y="858883"/>
            <a:ext cx="255470" cy="1193210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 flipH="1">
            <a:off x="7058898" y="813244"/>
            <a:ext cx="340166" cy="1193210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94907" y="54410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Answer: </a:t>
            </a:r>
            <a:r>
              <a:rPr lang="en-US" sz="2800" dirty="0"/>
              <a:t>Least Squares = model minimizes sum squared residuals</a:t>
            </a:r>
          </a:p>
          <a:p>
            <a:r>
              <a:rPr lang="en-US" sz="2800" dirty="0"/>
              <a:t>Bayesian Analysis </a:t>
            </a:r>
            <a:r>
              <a:rPr lang="en-US" sz="2800" dirty="0">
                <a:sym typeface="Wingdings" panose="05000000000000000000" pitchFamily="2" charset="2"/>
              </a:rPr>
              <a:t> model m that maximizes –sum squared residuals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-152400" y="63311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&amp;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 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will be function of 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239377" y="3984442"/>
            <a:ext cx="611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91438" y="1174814"/>
            <a:ext cx="231345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gi" panose="04040504061007020D02" pitchFamily="82" charset="0"/>
              </a:rPr>
              <a:t>N</a:t>
            </a:r>
            <a:r>
              <a:rPr lang="en-US" sz="2800" dirty="0">
                <a:latin typeface="Symbol" panose="05050102010706020507" pitchFamily="18" charset="2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latin typeface="Symbol" panose="05050102010706020507" pitchFamily="18" charset="2"/>
              </a:rPr>
              <a:t>|m,s</a:t>
            </a:r>
            <a:r>
              <a:rPr lang="en-US" sz="2800" dirty="0">
                <a:latin typeface="Symbol" panose="05050102010706020507" pitchFamily="18" charset="2"/>
              </a:rPr>
              <a:t>)     =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059937" y="1157017"/>
            <a:ext cx="7368221" cy="801347"/>
            <a:chOff x="313064" y="2834890"/>
            <a:chExt cx="7368221" cy="801347"/>
          </a:xfrm>
        </p:grpSpPr>
        <p:sp>
          <p:nvSpPr>
            <p:cNvPr id="36" name="Rectangle 35"/>
            <p:cNvSpPr/>
            <p:nvPr/>
          </p:nvSpPr>
          <p:spPr>
            <a:xfrm flipV="1">
              <a:off x="5098750" y="3178420"/>
              <a:ext cx="460418" cy="45781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7319609" y="2834890"/>
              <a:ext cx="361676" cy="510278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6017121" y="2887351"/>
              <a:ext cx="460418" cy="45781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313064" y="2867409"/>
              <a:ext cx="601753" cy="406121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59303" y="1232398"/>
            <a:ext cx="7307554" cy="3083578"/>
            <a:chOff x="-2007835" y="-30545"/>
            <a:chExt cx="7307554" cy="3083578"/>
          </a:xfrm>
        </p:grpSpPr>
        <p:sp>
          <p:nvSpPr>
            <p:cNvPr id="58" name="Rectangle 57"/>
            <p:cNvSpPr/>
            <p:nvPr/>
          </p:nvSpPr>
          <p:spPr>
            <a:xfrm flipV="1">
              <a:off x="-2007835" y="13329"/>
              <a:ext cx="460418" cy="457817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3701168" y="-30545"/>
              <a:ext cx="361676" cy="510278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4938043" y="-30545"/>
              <a:ext cx="361676" cy="510278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3590266" y="2246067"/>
              <a:ext cx="1347777" cy="806966"/>
            </a:xfrm>
            <a:prstGeom prst="rect">
              <a:avLst/>
            </a:prstGeom>
            <a:solidFill>
              <a:srgbClr val="00B0F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377616" y="792683"/>
            <a:ext cx="896318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m*: Maximum Likelihood Estimate (MLE)</a:t>
            </a:r>
          </a:p>
        </p:txBody>
      </p:sp>
    </p:spTree>
    <p:extLst>
      <p:ext uri="{BB962C8B-B14F-4D97-AF65-F5344CB8AC3E}">
        <p14:creationId xmlns:p14="http://schemas.microsoft.com/office/powerpoint/2010/main" val="20729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569 -0.010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6432 0.019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313 -0.0106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5052 -0.007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 animBg="1"/>
      <p:bldP spid="15" grpId="1" animBg="1"/>
      <p:bldP spid="64" grpId="0"/>
      <p:bldP spid="65" grpId="0"/>
      <p:bldP spid="66" grpId="0"/>
      <p:bldP spid="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0122" y="4809699"/>
            <a:ext cx="4689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Multivariate, Null Hypothesis 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381000" y="1656567"/>
            <a:ext cx="10876722" cy="516436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540002" y="5331582"/>
            <a:ext cx="9239000" cy="433724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2122" y="4269865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118" y="4798664"/>
            <a:ext cx="370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&amp; Frequentists vs Bayes’</a:t>
            </a:r>
          </a:p>
        </p:txBody>
      </p:sp>
    </p:spTree>
    <p:extLst>
      <p:ext uri="{BB962C8B-B14F-4D97-AF65-F5344CB8AC3E}">
        <p14:creationId xmlns:p14="http://schemas.microsoft.com/office/powerpoint/2010/main" val="656203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03631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I.</a:t>
            </a:r>
            <a:r>
              <a:rPr sz="4400" spc="5" dirty="0"/>
              <a:t>I</a:t>
            </a:r>
            <a:r>
              <a:rPr sz="4400" spc="-5" dirty="0"/>
              <a:t>.</a:t>
            </a:r>
            <a:r>
              <a:rPr sz="4400" spc="-100" dirty="0"/>
              <a:t>D</a:t>
            </a:r>
            <a:r>
              <a:rPr sz="4400" spc="-5" dirty="0"/>
              <a:t>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10334625" cy="22466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40"/>
              </a:spcBef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IID: </a:t>
            </a:r>
            <a:r>
              <a:rPr sz="2800" dirty="0">
                <a:latin typeface="Calibri"/>
                <a:cs typeface="Calibri"/>
              </a:rPr>
              <a:t>Random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variables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independent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identically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(i.i.d.)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mutually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independent.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flips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assumed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IID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2003" y="4187234"/>
            <a:ext cx="455644" cy="9645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159" y="4355591"/>
            <a:ext cx="3100026" cy="7863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5709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MLE</a:t>
            </a:r>
            <a:r>
              <a:rPr sz="4400" spc="-20" dirty="0"/>
              <a:t> </a:t>
            </a:r>
            <a:r>
              <a:rPr sz="4400" spc="-35" dirty="0"/>
              <a:t>for</a:t>
            </a:r>
            <a:r>
              <a:rPr sz="4400" spc="-40" dirty="0"/>
              <a:t> </a:t>
            </a:r>
            <a:r>
              <a:rPr sz="4400" spc="-10" dirty="0"/>
              <a:t>Gaussian</a:t>
            </a:r>
            <a:r>
              <a:rPr sz="4400" spc="25" dirty="0"/>
              <a:t> </a:t>
            </a:r>
            <a:r>
              <a:rPr sz="4400" spc="-45" dirty="0"/>
              <a:t>Parameters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93826" y="2803916"/>
            <a:ext cx="10377805" cy="1435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5" dirty="0">
                <a:latin typeface="Calibri"/>
                <a:cs typeface="Calibri"/>
              </a:rPr>
              <a:t>Now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want</a:t>
            </a:r>
            <a:r>
              <a:rPr sz="2800" spc="-15" dirty="0">
                <a:latin typeface="Calibri"/>
                <a:cs typeface="Calibri"/>
              </a:rPr>
              <a:t> 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maximize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wrt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µ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Instead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maximizing the </a:t>
            </a:r>
            <a:r>
              <a:rPr sz="2800" spc="-10" dirty="0">
                <a:latin typeface="Calibri"/>
                <a:cs typeface="Calibri"/>
              </a:rPr>
              <a:t>product, </a:t>
            </a:r>
            <a:r>
              <a:rPr sz="2800" spc="-5" dirty="0">
                <a:latin typeface="Calibri"/>
                <a:cs typeface="Calibri"/>
              </a:rPr>
              <a:t>we </a:t>
            </a:r>
            <a:r>
              <a:rPr sz="2800" spc="-30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5" dirty="0">
                <a:latin typeface="Calibri"/>
                <a:cs typeface="Calibri"/>
              </a:rPr>
              <a:t>log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likelihood </a:t>
            </a:r>
            <a:r>
              <a:rPr sz="2800" spc="-5" dirty="0">
                <a:latin typeface="Calibri"/>
                <a:cs typeface="Calibri"/>
              </a:rPr>
              <a:t>so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product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becomes</a:t>
            </a:r>
            <a:r>
              <a:rPr sz="2800" dirty="0">
                <a:latin typeface="Calibri"/>
                <a:cs typeface="Calibri"/>
              </a:rPr>
              <a:t> a sum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826" y="5237166"/>
            <a:ext cx="8145780" cy="10445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because</a:t>
            </a:r>
            <a:r>
              <a:rPr sz="2800" spc="5" dirty="0">
                <a:latin typeface="Calibri"/>
                <a:cs typeface="Calibri"/>
              </a:rPr>
              <a:t> log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monotonically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increasing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Meaning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0010" y="1687248"/>
            <a:ext cx="7650928" cy="9894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2616" y="6028944"/>
            <a:ext cx="4700015" cy="6888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7244" y="2061209"/>
            <a:ext cx="113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Likelihood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844" y="4680026"/>
            <a:ext cx="1847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Log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Likelihood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3245" y="4641360"/>
            <a:ext cx="2447093" cy="33751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720841" y="4526660"/>
            <a:ext cx="4578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Log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2633305"/>
            <a:ext cx="11201400" cy="7257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2028" y="3425366"/>
            <a:ext cx="11201400" cy="7257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24774" y="4132914"/>
            <a:ext cx="11201400" cy="11042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0141" y="5082330"/>
            <a:ext cx="11201400" cy="7257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-30480" y="5915297"/>
            <a:ext cx="11201400" cy="7257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5709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MLE</a:t>
            </a:r>
            <a:r>
              <a:rPr sz="4400" spc="-20" dirty="0"/>
              <a:t> </a:t>
            </a:r>
            <a:r>
              <a:rPr sz="4400" spc="-35" dirty="0"/>
              <a:t>for</a:t>
            </a:r>
            <a:r>
              <a:rPr sz="4400" spc="-40" dirty="0"/>
              <a:t> </a:t>
            </a:r>
            <a:r>
              <a:rPr sz="4400" spc="-10" dirty="0"/>
              <a:t>Gaussian</a:t>
            </a:r>
            <a:r>
              <a:rPr sz="4400" spc="25" dirty="0"/>
              <a:t> </a:t>
            </a:r>
            <a:r>
              <a:rPr sz="4400" spc="-45" dirty="0"/>
              <a:t>Parameters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42259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Log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Likelihood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simplifies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3753880"/>
            <a:ext cx="6812915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Now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want</a:t>
            </a:r>
            <a:r>
              <a:rPr sz="2800" spc="-15" dirty="0">
                <a:latin typeface="Calibri"/>
                <a:cs typeface="Calibri"/>
              </a:rPr>
              <a:t> 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maximize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wrt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μ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How?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9495" y="2417298"/>
            <a:ext cx="5932718" cy="930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9515" y="6332321"/>
            <a:ext cx="10059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proofs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these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derivations: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  <a:hlinkClick r:id="rId3"/>
              </a:rPr>
              <a:t>http://www.statlect.com/normal_distribution_maximum_likelihood.htm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417298"/>
            <a:ext cx="11201400" cy="1481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154" y="3890902"/>
            <a:ext cx="11201400" cy="13199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5709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MLE</a:t>
            </a:r>
            <a:r>
              <a:rPr sz="4400" spc="-20" dirty="0"/>
              <a:t> </a:t>
            </a:r>
            <a:r>
              <a:rPr sz="4400" spc="-35" dirty="0"/>
              <a:t>for</a:t>
            </a:r>
            <a:r>
              <a:rPr sz="4400" spc="-40" dirty="0"/>
              <a:t> </a:t>
            </a:r>
            <a:r>
              <a:rPr sz="4400" spc="-10" dirty="0"/>
              <a:t>Gaussian</a:t>
            </a:r>
            <a:r>
              <a:rPr sz="4400" spc="25" dirty="0"/>
              <a:t> </a:t>
            </a:r>
            <a:r>
              <a:rPr sz="4400" spc="-45" dirty="0"/>
              <a:t>Parameters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42259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Log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Likelihood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simplifies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9495" y="2417298"/>
            <a:ext cx="5932718" cy="930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9515" y="6332321"/>
            <a:ext cx="10059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proofs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these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derivations: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  <a:hlinkClick r:id="rId3"/>
              </a:rPr>
              <a:t>http://www.statlect.com/normal_distribution_maximum_likelihood.htm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8582" y="5275135"/>
            <a:ext cx="1445087" cy="6960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1237" y="5277781"/>
            <a:ext cx="2370655" cy="7372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244" y="3753880"/>
            <a:ext cx="6812915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Now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want</a:t>
            </a:r>
            <a:r>
              <a:rPr sz="2800" spc="-15" dirty="0">
                <a:latin typeface="Calibri"/>
                <a:cs typeface="Calibri"/>
              </a:rPr>
              <a:t> 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maximize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wrt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μ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80" dirty="0">
                <a:latin typeface="Calibri"/>
                <a:cs typeface="Calibri"/>
              </a:rPr>
              <a:t>Take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derivative,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0, </a:t>
            </a:r>
            <a:r>
              <a:rPr sz="2800" dirty="0">
                <a:latin typeface="Calibri"/>
                <a:cs typeface="Calibri"/>
              </a:rPr>
              <a:t>solve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1882" y="4748906"/>
            <a:ext cx="4206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Homework: Due 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Line Fit: 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086678" y="5648980"/>
            <a:ext cx="5009322" cy="493695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582180"/>
            <a:ext cx="223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Multivariate </a:t>
            </a:r>
          </a:p>
        </p:txBody>
      </p:sp>
    </p:spTree>
    <p:extLst>
      <p:ext uri="{BB962C8B-B14F-4D97-AF65-F5344CB8AC3E}">
        <p14:creationId xmlns:p14="http://schemas.microsoft.com/office/powerpoint/2010/main" val="24364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221" y="468847"/>
            <a:ext cx="9952590" cy="6521992"/>
          </a:xfrm>
          <a:prstGeom prst="rect">
            <a:avLst/>
          </a:prstGeom>
        </p:spPr>
      </p:pic>
      <p:cxnSp>
        <p:nvCxnSpPr>
          <p:cNvPr id="166" name="Straight Arrow Connector 165"/>
          <p:cNvCxnSpPr/>
          <p:nvPr/>
        </p:nvCxnSpPr>
        <p:spPr>
          <a:xfrm flipV="1">
            <a:off x="1512396" y="2185556"/>
            <a:ext cx="618636" cy="1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741520" y="1961289"/>
            <a:ext cx="1359096" cy="1900401"/>
            <a:chOff x="11025647" y="951572"/>
            <a:chExt cx="880804" cy="1571048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1025647" y="1352349"/>
              <a:ext cx="880804" cy="4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1405937" y="1347537"/>
              <a:ext cx="9625" cy="1175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0" name="Picture 2" descr="I can make it!! | Silhouette Cameo, Silhouette School an…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8530" y="1100327"/>
              <a:ext cx="151588" cy="25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Rectangle 170"/>
            <p:cNvSpPr/>
            <p:nvPr/>
          </p:nvSpPr>
          <p:spPr>
            <a:xfrm>
              <a:off x="11038041" y="186234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1637460" y="951572"/>
              <a:ext cx="165389" cy="3307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cxnSp>
        <p:nvCxnSpPr>
          <p:cNvPr id="177" name="Straight Connector 176"/>
          <p:cNvCxnSpPr/>
          <p:nvPr/>
        </p:nvCxnSpPr>
        <p:spPr>
          <a:xfrm flipV="1">
            <a:off x="1373582" y="2922310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1349593" y="3326755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1361594" y="3731200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914400" y="2057400"/>
            <a:ext cx="995662" cy="1909362"/>
            <a:chOff x="8629274" y="1970253"/>
            <a:chExt cx="995662" cy="1909362"/>
          </a:xfrm>
        </p:grpSpPr>
        <p:sp>
          <p:nvSpPr>
            <p:cNvPr id="187" name="5-Point Star 186"/>
            <p:cNvSpPr/>
            <p:nvPr/>
          </p:nvSpPr>
          <p:spPr>
            <a:xfrm>
              <a:off x="8940479" y="1970253"/>
              <a:ext cx="442101" cy="368715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Isosceles Triangle 188"/>
            <p:cNvSpPr/>
            <p:nvPr/>
          </p:nvSpPr>
          <p:spPr>
            <a:xfrm>
              <a:off x="9295475" y="2680412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9386657" y="3084858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9528238" y="3489303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2" name="Straight Arrow Connector 191"/>
            <p:cNvCxnSpPr>
              <a:endCxn id="197" idx="1"/>
            </p:cNvCxnSpPr>
            <p:nvPr/>
          </p:nvCxnSpPr>
          <p:spPr>
            <a:xfrm>
              <a:off x="8629274" y="2410993"/>
              <a:ext cx="407725" cy="3399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200" idx="0"/>
            </p:cNvCxnSpPr>
            <p:nvPr/>
          </p:nvCxnSpPr>
          <p:spPr>
            <a:xfrm>
              <a:off x="8629274" y="2410993"/>
              <a:ext cx="426923" cy="775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endCxn id="202" idx="2"/>
            </p:cNvCxnSpPr>
            <p:nvPr/>
          </p:nvCxnSpPr>
          <p:spPr>
            <a:xfrm>
              <a:off x="8629274" y="2410993"/>
              <a:ext cx="383505" cy="12358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Can 196"/>
            <p:cNvSpPr/>
            <p:nvPr/>
          </p:nvSpPr>
          <p:spPr>
            <a:xfrm>
              <a:off x="8974382" y="2750978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Can 199"/>
            <p:cNvSpPr/>
            <p:nvPr/>
          </p:nvSpPr>
          <p:spPr>
            <a:xfrm>
              <a:off x="8993580" y="3155416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Can 201"/>
            <p:cNvSpPr/>
            <p:nvPr/>
          </p:nvSpPr>
          <p:spPr>
            <a:xfrm>
              <a:off x="9012779" y="3559854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109943" y="2530180"/>
              <a:ext cx="507937" cy="1349435"/>
            </a:xfrm>
            <a:custGeom>
              <a:avLst/>
              <a:gdLst>
                <a:gd name="connsiteX0" fmla="*/ 0 w 329184"/>
                <a:gd name="connsiteY0" fmla="*/ 0 h 1115568"/>
                <a:gd name="connsiteX1" fmla="*/ 109728 w 329184"/>
                <a:gd name="connsiteY1" fmla="*/ 310896 h 1115568"/>
                <a:gd name="connsiteX2" fmla="*/ 201168 w 329184"/>
                <a:gd name="connsiteY2" fmla="*/ 694944 h 1115568"/>
                <a:gd name="connsiteX3" fmla="*/ 292608 w 329184"/>
                <a:gd name="connsiteY3" fmla="*/ 969264 h 1115568"/>
                <a:gd name="connsiteX4" fmla="*/ 329184 w 329184"/>
                <a:gd name="connsiteY4" fmla="*/ 1115568 h 111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84" h="1115568">
                  <a:moveTo>
                    <a:pt x="0" y="0"/>
                  </a:moveTo>
                  <a:cubicBezTo>
                    <a:pt x="38100" y="97536"/>
                    <a:pt x="76200" y="195072"/>
                    <a:pt x="109728" y="310896"/>
                  </a:cubicBezTo>
                  <a:cubicBezTo>
                    <a:pt x="143256" y="426720"/>
                    <a:pt x="170688" y="585216"/>
                    <a:pt x="201168" y="694944"/>
                  </a:cubicBezTo>
                  <a:cubicBezTo>
                    <a:pt x="231648" y="804672"/>
                    <a:pt x="271272" y="899160"/>
                    <a:pt x="292608" y="969264"/>
                  </a:cubicBezTo>
                  <a:cubicBezTo>
                    <a:pt x="313944" y="1039368"/>
                    <a:pt x="321564" y="1077468"/>
                    <a:pt x="329184" y="1115568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-6009400" y="3379222"/>
            <a:ext cx="9480905" cy="646331"/>
            <a:chOff x="1705474" y="3292075"/>
            <a:chExt cx="9480905" cy="646331"/>
          </a:xfrm>
        </p:grpSpPr>
        <p:sp>
          <p:nvSpPr>
            <p:cNvPr id="208" name="TextBox 207"/>
            <p:cNvSpPr txBox="1"/>
            <p:nvPr/>
          </p:nvSpPr>
          <p:spPr>
            <a:xfrm>
              <a:off x="9952964" y="3292075"/>
              <a:ext cx="1233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arrival</a:t>
              </a:r>
            </a:p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H="1">
              <a:off x="9669779" y="3445545"/>
              <a:ext cx="394232" cy="322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endCxn id="203" idx="2"/>
            </p:cNvCxnSpPr>
            <p:nvPr/>
          </p:nvCxnSpPr>
          <p:spPr>
            <a:xfrm flipH="1" flipV="1">
              <a:off x="1705474" y="3457959"/>
              <a:ext cx="643662" cy="73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5-Point Star 211"/>
          <p:cNvSpPr/>
          <p:nvPr/>
        </p:nvSpPr>
        <p:spPr>
          <a:xfrm>
            <a:off x="785778" y="2349963"/>
            <a:ext cx="243443" cy="1588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903582" y="3388235"/>
            <a:ext cx="10818" cy="380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1035161" y="1562001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t(z)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715000" y="914400"/>
            <a:ext cx="22098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913077" y="1001298"/>
            <a:ext cx="1764323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677400" y="1088196"/>
            <a:ext cx="25146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854797" y="5400057"/>
            <a:ext cx="9752934" cy="147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4317121" y="1654261"/>
            <a:ext cx="812210" cy="3723845"/>
          </a:xfrm>
          <a:custGeom>
            <a:avLst/>
            <a:gdLst>
              <a:gd name="connsiteX0" fmla="*/ 0 w 329184"/>
              <a:gd name="connsiteY0" fmla="*/ 0 h 1115568"/>
              <a:gd name="connsiteX1" fmla="*/ 109728 w 329184"/>
              <a:gd name="connsiteY1" fmla="*/ 310896 h 1115568"/>
              <a:gd name="connsiteX2" fmla="*/ 201168 w 329184"/>
              <a:gd name="connsiteY2" fmla="*/ 694944 h 1115568"/>
              <a:gd name="connsiteX3" fmla="*/ 292608 w 329184"/>
              <a:gd name="connsiteY3" fmla="*/ 969264 h 1115568"/>
              <a:gd name="connsiteX4" fmla="*/ 329184 w 329184"/>
              <a:gd name="connsiteY4" fmla="*/ 1115568 h 111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4" h="1115568">
                <a:moveTo>
                  <a:pt x="0" y="0"/>
                </a:moveTo>
                <a:cubicBezTo>
                  <a:pt x="38100" y="97536"/>
                  <a:pt x="76200" y="195072"/>
                  <a:pt x="109728" y="310896"/>
                </a:cubicBezTo>
                <a:cubicBezTo>
                  <a:pt x="143256" y="426720"/>
                  <a:pt x="170688" y="585216"/>
                  <a:pt x="201168" y="694944"/>
                </a:cubicBezTo>
                <a:cubicBezTo>
                  <a:pt x="231648" y="804672"/>
                  <a:pt x="271272" y="899160"/>
                  <a:pt x="292608" y="969264"/>
                </a:cubicBezTo>
                <a:cubicBezTo>
                  <a:pt x="313944" y="1039368"/>
                  <a:pt x="321564" y="1077468"/>
                  <a:pt x="329184" y="1115568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0047" y="5649498"/>
            <a:ext cx="755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3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t=Ls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= [L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L]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5649498"/>
            <a:ext cx="1371600" cy="70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8223405" y="5764929"/>
            <a:ext cx="2818902" cy="80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2119044" y="-71402"/>
            <a:ext cx="77597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VSP Modeling &amp;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Traveltime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Inversion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t=Ls;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= [L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L]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118492" y="481101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=||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t-Ls||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3" grpId="0" animBg="1"/>
      <p:bldP spid="221" grpId="0" animBg="1"/>
      <p:bldP spid="226" grpId="0" animBg="1"/>
      <p:bldP spid="4" grpId="0"/>
      <p:bldP spid="6" grpId="0" animBg="1"/>
      <p:bldP spid="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95400" y="2057399"/>
            <a:ext cx="4800600" cy="454367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2048" y="4065611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33541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Straight Arrow Connector 165"/>
          <p:cNvCxnSpPr/>
          <p:nvPr/>
        </p:nvCxnSpPr>
        <p:spPr>
          <a:xfrm flipV="1">
            <a:off x="1512396" y="2185556"/>
            <a:ext cx="618636" cy="1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741520" y="1961289"/>
            <a:ext cx="1359096" cy="1900401"/>
            <a:chOff x="11025647" y="951572"/>
            <a:chExt cx="880804" cy="1571048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1025647" y="1352349"/>
              <a:ext cx="880804" cy="4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1405937" y="1347537"/>
              <a:ext cx="9625" cy="1175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0" name="Picture 2" descr="I can make it!! | Silhouette Cameo, Silhouette School an…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8530" y="1100327"/>
              <a:ext cx="151588" cy="25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Rectangle 170"/>
            <p:cNvSpPr/>
            <p:nvPr/>
          </p:nvSpPr>
          <p:spPr>
            <a:xfrm>
              <a:off x="11038041" y="186234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1637460" y="951572"/>
              <a:ext cx="165389" cy="3307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cxnSp>
        <p:nvCxnSpPr>
          <p:cNvPr id="177" name="Straight Connector 176"/>
          <p:cNvCxnSpPr/>
          <p:nvPr/>
        </p:nvCxnSpPr>
        <p:spPr>
          <a:xfrm flipV="1">
            <a:off x="1373582" y="2922310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1349593" y="3326755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1361594" y="3731200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914400" y="2057400"/>
            <a:ext cx="995662" cy="1909362"/>
            <a:chOff x="8629274" y="1970253"/>
            <a:chExt cx="995662" cy="1909362"/>
          </a:xfrm>
        </p:grpSpPr>
        <p:sp>
          <p:nvSpPr>
            <p:cNvPr id="187" name="5-Point Star 186"/>
            <p:cNvSpPr/>
            <p:nvPr/>
          </p:nvSpPr>
          <p:spPr>
            <a:xfrm>
              <a:off x="8940479" y="1970253"/>
              <a:ext cx="442101" cy="368715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Isosceles Triangle 188"/>
            <p:cNvSpPr/>
            <p:nvPr/>
          </p:nvSpPr>
          <p:spPr>
            <a:xfrm>
              <a:off x="9295475" y="2680412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9386657" y="3084858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9528238" y="3489303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2" name="Straight Arrow Connector 191"/>
            <p:cNvCxnSpPr>
              <a:endCxn id="197" idx="1"/>
            </p:cNvCxnSpPr>
            <p:nvPr/>
          </p:nvCxnSpPr>
          <p:spPr>
            <a:xfrm>
              <a:off x="8629274" y="2410993"/>
              <a:ext cx="407725" cy="3399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200" idx="0"/>
            </p:cNvCxnSpPr>
            <p:nvPr/>
          </p:nvCxnSpPr>
          <p:spPr>
            <a:xfrm>
              <a:off x="8629274" y="2410993"/>
              <a:ext cx="426923" cy="775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endCxn id="202" idx="2"/>
            </p:cNvCxnSpPr>
            <p:nvPr/>
          </p:nvCxnSpPr>
          <p:spPr>
            <a:xfrm>
              <a:off x="8629274" y="2410993"/>
              <a:ext cx="383505" cy="12358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Can 196"/>
            <p:cNvSpPr/>
            <p:nvPr/>
          </p:nvSpPr>
          <p:spPr>
            <a:xfrm>
              <a:off x="8974382" y="2750978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Can 199"/>
            <p:cNvSpPr/>
            <p:nvPr/>
          </p:nvSpPr>
          <p:spPr>
            <a:xfrm>
              <a:off x="8993580" y="3155416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Can 201"/>
            <p:cNvSpPr/>
            <p:nvPr/>
          </p:nvSpPr>
          <p:spPr>
            <a:xfrm>
              <a:off x="9012779" y="3559854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109943" y="2530180"/>
              <a:ext cx="507937" cy="1349435"/>
            </a:xfrm>
            <a:custGeom>
              <a:avLst/>
              <a:gdLst>
                <a:gd name="connsiteX0" fmla="*/ 0 w 329184"/>
                <a:gd name="connsiteY0" fmla="*/ 0 h 1115568"/>
                <a:gd name="connsiteX1" fmla="*/ 109728 w 329184"/>
                <a:gd name="connsiteY1" fmla="*/ 310896 h 1115568"/>
                <a:gd name="connsiteX2" fmla="*/ 201168 w 329184"/>
                <a:gd name="connsiteY2" fmla="*/ 694944 h 1115568"/>
                <a:gd name="connsiteX3" fmla="*/ 292608 w 329184"/>
                <a:gd name="connsiteY3" fmla="*/ 969264 h 1115568"/>
                <a:gd name="connsiteX4" fmla="*/ 329184 w 329184"/>
                <a:gd name="connsiteY4" fmla="*/ 1115568 h 111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84" h="1115568">
                  <a:moveTo>
                    <a:pt x="0" y="0"/>
                  </a:moveTo>
                  <a:cubicBezTo>
                    <a:pt x="38100" y="97536"/>
                    <a:pt x="76200" y="195072"/>
                    <a:pt x="109728" y="310896"/>
                  </a:cubicBezTo>
                  <a:cubicBezTo>
                    <a:pt x="143256" y="426720"/>
                    <a:pt x="170688" y="585216"/>
                    <a:pt x="201168" y="694944"/>
                  </a:cubicBezTo>
                  <a:cubicBezTo>
                    <a:pt x="231648" y="804672"/>
                    <a:pt x="271272" y="899160"/>
                    <a:pt x="292608" y="969264"/>
                  </a:cubicBezTo>
                  <a:cubicBezTo>
                    <a:pt x="313944" y="1039368"/>
                    <a:pt x="321564" y="1077468"/>
                    <a:pt x="329184" y="1115568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-6009400" y="3379222"/>
            <a:ext cx="9480905" cy="646331"/>
            <a:chOff x="1705474" y="3292075"/>
            <a:chExt cx="9480905" cy="646331"/>
          </a:xfrm>
        </p:grpSpPr>
        <p:sp>
          <p:nvSpPr>
            <p:cNvPr id="208" name="TextBox 207"/>
            <p:cNvSpPr txBox="1"/>
            <p:nvPr/>
          </p:nvSpPr>
          <p:spPr>
            <a:xfrm>
              <a:off x="9952964" y="3292075"/>
              <a:ext cx="1233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arrival</a:t>
              </a:r>
            </a:p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H="1">
              <a:off x="9669779" y="3445545"/>
              <a:ext cx="394232" cy="322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endCxn id="203" idx="2"/>
            </p:cNvCxnSpPr>
            <p:nvPr/>
          </p:nvCxnSpPr>
          <p:spPr>
            <a:xfrm flipH="1" flipV="1">
              <a:off x="1705474" y="3457959"/>
              <a:ext cx="643662" cy="73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5-Point Star 211"/>
          <p:cNvSpPr/>
          <p:nvPr/>
        </p:nvSpPr>
        <p:spPr>
          <a:xfrm>
            <a:off x="785778" y="2349963"/>
            <a:ext cx="243443" cy="1588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903582" y="3388235"/>
            <a:ext cx="10818" cy="380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1035161" y="1562001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t(z)</a:t>
            </a:r>
            <a:endParaRPr lang="en-US" sz="2400" dirty="0"/>
          </a:p>
        </p:txBody>
      </p:sp>
      <p:sp>
        <p:nvSpPr>
          <p:cNvPr id="229" name="Rectangle 228"/>
          <p:cNvSpPr/>
          <p:nvPr/>
        </p:nvSpPr>
        <p:spPr>
          <a:xfrm>
            <a:off x="8223405" y="5764929"/>
            <a:ext cx="2818902" cy="80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674100" y="-71402"/>
            <a:ext cx="106496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VSP Modeling &amp; Least Squares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Traveltime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Inversion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t=Ls;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= [L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L]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118492" y="481101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=||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t-Ls||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9261" y="1309093"/>
            <a:ext cx="7694735" cy="883425"/>
            <a:chOff x="3490094" y="1165690"/>
            <a:chExt cx="7694735" cy="883425"/>
          </a:xfrm>
        </p:grpSpPr>
        <p:sp>
          <p:nvSpPr>
            <p:cNvPr id="42" name="TextBox 41"/>
            <p:cNvSpPr txBox="1"/>
            <p:nvPr/>
          </p:nvSpPr>
          <p:spPr>
            <a:xfrm>
              <a:off x="3490094" y="1464340"/>
              <a:ext cx="769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r>
                <a:rPr lang="en-US" sz="3200" dirty="0">
                  <a:latin typeface="Symbol" panose="05050102010706020507" pitchFamily="18" charset="2"/>
                  <a:cs typeface="Times New Roman" panose="02020603050405020304" pitchFamily="18" charset="0"/>
                </a:rPr>
                <a:t> 1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:Define Objective  </a:t>
              </a:r>
              <a:r>
                <a:rPr lang="en-US" sz="3200" dirty="0">
                  <a:latin typeface="Symbol" panose="05050102010706020507" pitchFamily="18" charset="2"/>
                  <a:cs typeface="Times New Roman" panose="02020603050405020304" pitchFamily="18" charset="0"/>
                </a:rPr>
                <a:t>e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=||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d-Lm||</a:t>
              </a:r>
              <a:r>
                <a:rPr 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 </a:t>
              </a:r>
              <a:r>
                <a:rPr lang="en-US" sz="3200" b="1" dirty="0">
                  <a:latin typeface="Symbol" panose="05050102010706020507" pitchFamily="18" charset="2"/>
                  <a:cs typeface="Times New Roman" panose="02020603050405020304" pitchFamily="18" charset="0"/>
                  <a:sym typeface="Wingdings" panose="05000000000000000000" pitchFamily="2" charset="2"/>
                </a:rPr>
                <a:t>l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||m||</a:t>
              </a:r>
              <a:r>
                <a:rPr 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10874" y="1165690"/>
              <a:ext cx="2701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 misfit        model penalty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178108" y="2581970"/>
            <a:ext cx="916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en-US" sz="3200" dirty="0">
                <a:latin typeface="Symbol" panose="05050102010706020507" pitchFamily="18" charset="2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New Objective  </a:t>
            </a:r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320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(-1/2 ||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d-Lm||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dirty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||m||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84888" y="5320689"/>
            <a:ext cx="2275669" cy="927711"/>
            <a:chOff x="5184888" y="5320689"/>
            <a:chExt cx="2275669" cy="927711"/>
          </a:xfrm>
        </p:grpSpPr>
        <p:sp>
          <p:nvSpPr>
            <p:cNvPr id="49" name="Freeform 48"/>
            <p:cNvSpPr/>
            <p:nvPr/>
          </p:nvSpPr>
          <p:spPr>
            <a:xfrm>
              <a:off x="5184888" y="5320689"/>
              <a:ext cx="2136122" cy="927711"/>
            </a:xfrm>
            <a:custGeom>
              <a:avLst/>
              <a:gdLst>
                <a:gd name="connsiteX0" fmla="*/ 0 w 929898"/>
                <a:gd name="connsiteY0" fmla="*/ 618925 h 618925"/>
                <a:gd name="connsiteX1" fmla="*/ 154983 w 929898"/>
                <a:gd name="connsiteY1" fmla="*/ 562098 h 618925"/>
                <a:gd name="connsiteX2" fmla="*/ 294468 w 929898"/>
                <a:gd name="connsiteY2" fmla="*/ 401948 h 618925"/>
                <a:gd name="connsiteX3" fmla="*/ 351295 w 929898"/>
                <a:gd name="connsiteY3" fmla="*/ 221135 h 618925"/>
                <a:gd name="connsiteX4" fmla="*/ 439119 w 929898"/>
                <a:gd name="connsiteY4" fmla="*/ 19657 h 618925"/>
                <a:gd name="connsiteX5" fmla="*/ 521776 w 929898"/>
                <a:gd name="connsiteY5" fmla="*/ 35155 h 618925"/>
                <a:gd name="connsiteX6" fmla="*/ 604434 w 929898"/>
                <a:gd name="connsiteY6" fmla="*/ 262464 h 618925"/>
                <a:gd name="connsiteX7" fmla="*/ 707756 w 929898"/>
                <a:gd name="connsiteY7" fmla="*/ 474274 h 618925"/>
                <a:gd name="connsiteX8" fmla="*/ 929898 w 929898"/>
                <a:gd name="connsiteY8" fmla="*/ 603426 h 6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898" h="618925">
                  <a:moveTo>
                    <a:pt x="0" y="618925"/>
                  </a:moveTo>
                  <a:cubicBezTo>
                    <a:pt x="52952" y="608593"/>
                    <a:pt x="105905" y="598261"/>
                    <a:pt x="154983" y="562098"/>
                  </a:cubicBezTo>
                  <a:cubicBezTo>
                    <a:pt x="204061" y="525935"/>
                    <a:pt x="261749" y="458775"/>
                    <a:pt x="294468" y="401948"/>
                  </a:cubicBezTo>
                  <a:cubicBezTo>
                    <a:pt x="327187" y="345121"/>
                    <a:pt x="327186" y="284850"/>
                    <a:pt x="351295" y="221135"/>
                  </a:cubicBezTo>
                  <a:cubicBezTo>
                    <a:pt x="375404" y="157420"/>
                    <a:pt x="410706" y="50654"/>
                    <a:pt x="439119" y="19657"/>
                  </a:cubicBezTo>
                  <a:cubicBezTo>
                    <a:pt x="467532" y="-11340"/>
                    <a:pt x="494224" y="-5313"/>
                    <a:pt x="521776" y="35155"/>
                  </a:cubicBezTo>
                  <a:cubicBezTo>
                    <a:pt x="549328" y="75623"/>
                    <a:pt x="573437" y="189278"/>
                    <a:pt x="604434" y="262464"/>
                  </a:cubicBezTo>
                  <a:cubicBezTo>
                    <a:pt x="635431" y="335650"/>
                    <a:pt x="653512" y="417447"/>
                    <a:pt x="707756" y="474274"/>
                  </a:cubicBezTo>
                  <a:cubicBezTo>
                    <a:pt x="762000" y="531101"/>
                    <a:pt x="845949" y="567263"/>
                    <a:pt x="929898" y="6034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50106" y="5426570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3924" y="5334000"/>
            <a:ext cx="3064870" cy="908445"/>
            <a:chOff x="3483924" y="5416155"/>
            <a:chExt cx="3064870" cy="908445"/>
          </a:xfrm>
        </p:grpSpPr>
        <p:sp>
          <p:nvSpPr>
            <p:cNvPr id="52" name="Freeform 51"/>
            <p:cNvSpPr/>
            <p:nvPr/>
          </p:nvSpPr>
          <p:spPr>
            <a:xfrm>
              <a:off x="3483924" y="5575924"/>
              <a:ext cx="3064870" cy="748676"/>
            </a:xfrm>
            <a:custGeom>
              <a:avLst/>
              <a:gdLst>
                <a:gd name="connsiteX0" fmla="*/ 0 w 929898"/>
                <a:gd name="connsiteY0" fmla="*/ 618925 h 618925"/>
                <a:gd name="connsiteX1" fmla="*/ 154983 w 929898"/>
                <a:gd name="connsiteY1" fmla="*/ 562098 h 618925"/>
                <a:gd name="connsiteX2" fmla="*/ 294468 w 929898"/>
                <a:gd name="connsiteY2" fmla="*/ 401948 h 618925"/>
                <a:gd name="connsiteX3" fmla="*/ 351295 w 929898"/>
                <a:gd name="connsiteY3" fmla="*/ 221135 h 618925"/>
                <a:gd name="connsiteX4" fmla="*/ 439119 w 929898"/>
                <a:gd name="connsiteY4" fmla="*/ 19657 h 618925"/>
                <a:gd name="connsiteX5" fmla="*/ 521776 w 929898"/>
                <a:gd name="connsiteY5" fmla="*/ 35155 h 618925"/>
                <a:gd name="connsiteX6" fmla="*/ 604434 w 929898"/>
                <a:gd name="connsiteY6" fmla="*/ 262464 h 618925"/>
                <a:gd name="connsiteX7" fmla="*/ 707756 w 929898"/>
                <a:gd name="connsiteY7" fmla="*/ 474274 h 618925"/>
                <a:gd name="connsiteX8" fmla="*/ 929898 w 929898"/>
                <a:gd name="connsiteY8" fmla="*/ 603426 h 6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898" h="618925">
                  <a:moveTo>
                    <a:pt x="0" y="618925"/>
                  </a:moveTo>
                  <a:cubicBezTo>
                    <a:pt x="52952" y="608593"/>
                    <a:pt x="105905" y="598261"/>
                    <a:pt x="154983" y="562098"/>
                  </a:cubicBezTo>
                  <a:cubicBezTo>
                    <a:pt x="204061" y="525935"/>
                    <a:pt x="261749" y="458775"/>
                    <a:pt x="294468" y="401948"/>
                  </a:cubicBezTo>
                  <a:cubicBezTo>
                    <a:pt x="327187" y="345121"/>
                    <a:pt x="327186" y="284850"/>
                    <a:pt x="351295" y="221135"/>
                  </a:cubicBezTo>
                  <a:cubicBezTo>
                    <a:pt x="375404" y="157420"/>
                    <a:pt x="410706" y="50654"/>
                    <a:pt x="439119" y="19657"/>
                  </a:cubicBezTo>
                  <a:cubicBezTo>
                    <a:pt x="467532" y="-11340"/>
                    <a:pt x="494224" y="-5313"/>
                    <a:pt x="521776" y="35155"/>
                  </a:cubicBezTo>
                  <a:cubicBezTo>
                    <a:pt x="549328" y="75623"/>
                    <a:pt x="573437" y="189278"/>
                    <a:pt x="604434" y="262464"/>
                  </a:cubicBezTo>
                  <a:cubicBezTo>
                    <a:pt x="635431" y="335650"/>
                    <a:pt x="653512" y="417447"/>
                    <a:pt x="707756" y="474274"/>
                  </a:cubicBezTo>
                  <a:cubicBezTo>
                    <a:pt x="762000" y="531101"/>
                    <a:pt x="845949" y="567263"/>
                    <a:pt x="929898" y="603426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89611" y="5416155"/>
              <a:ext cx="9092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466624" y="6238164"/>
            <a:ext cx="45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m*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198427" y="5076700"/>
            <a:ext cx="424011" cy="1521412"/>
            <a:chOff x="6169676" y="5139762"/>
            <a:chExt cx="424011" cy="1521412"/>
          </a:xfrm>
        </p:grpSpPr>
        <p:sp>
          <p:nvSpPr>
            <p:cNvPr id="56" name="Rectangle 55"/>
            <p:cNvSpPr/>
            <p:nvPr/>
          </p:nvSpPr>
          <p:spPr>
            <a:xfrm>
              <a:off x="6169676" y="6199509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baseline="30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m </a:t>
              </a:r>
              <a:endParaRPr lang="en-US" sz="24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309635" y="5139762"/>
              <a:ext cx="284052" cy="1433134"/>
              <a:chOff x="6309441" y="5119550"/>
              <a:chExt cx="284052" cy="143313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309441" y="6306463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0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>
                <a:off x="6329188" y="5119550"/>
                <a:ext cx="12122" cy="1114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4882136" y="5554139"/>
            <a:ext cx="413896" cy="1178628"/>
            <a:chOff x="4852275" y="5538556"/>
            <a:chExt cx="413896" cy="1178628"/>
          </a:xfrm>
        </p:grpSpPr>
        <p:grpSp>
          <p:nvGrpSpPr>
            <p:cNvPr id="61" name="Group 60"/>
            <p:cNvGrpSpPr/>
            <p:nvPr/>
          </p:nvGrpSpPr>
          <p:grpSpPr>
            <a:xfrm>
              <a:off x="4852275" y="6193964"/>
              <a:ext cx="413896" cy="523220"/>
              <a:chOff x="8357257" y="4841537"/>
              <a:chExt cx="268238" cy="43254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8373713" y="4841537"/>
                <a:ext cx="158117" cy="432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baseline="30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357257" y="4852442"/>
                <a:ext cx="268238" cy="27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6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en-US" sz="1600" dirty="0">
                  <a:solidFill>
                    <a:srgbClr val="00B0F0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5028151" y="5538556"/>
              <a:ext cx="19038" cy="678513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503484" y="6326676"/>
            <a:ext cx="3279445" cy="467204"/>
            <a:chOff x="7852356" y="6636507"/>
            <a:chExt cx="3279445" cy="467204"/>
          </a:xfrm>
        </p:grpSpPr>
        <p:sp>
          <p:nvSpPr>
            <p:cNvPr id="66" name="TextBox 65"/>
            <p:cNvSpPr txBox="1"/>
            <p:nvPr/>
          </p:nvSpPr>
          <p:spPr>
            <a:xfrm>
              <a:off x="7852356" y="6734379"/>
              <a:ext cx="22310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MLE: </a:t>
              </a:r>
              <a:r>
                <a: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=[L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L]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9950951" y="6636507"/>
              <a:ext cx="1180850" cy="32060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131335" y="5093364"/>
            <a:ext cx="4588382" cy="1156603"/>
            <a:chOff x="3193648" y="5123880"/>
            <a:chExt cx="4588382" cy="1156603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3193648" y="6247772"/>
              <a:ext cx="4588382" cy="32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399769" y="5123880"/>
              <a:ext cx="7971" cy="1080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806310" y="2617327"/>
            <a:ext cx="5327176" cy="3244623"/>
            <a:chOff x="6806310" y="2617327"/>
            <a:chExt cx="5327176" cy="3244623"/>
          </a:xfrm>
        </p:grpSpPr>
        <p:sp>
          <p:nvSpPr>
            <p:cNvPr id="9" name="Rectangle 8"/>
            <p:cNvSpPr/>
            <p:nvPr/>
          </p:nvSpPr>
          <p:spPr>
            <a:xfrm>
              <a:off x="10934220" y="2617327"/>
              <a:ext cx="1199266" cy="549417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06310" y="5426570"/>
              <a:ext cx="543746" cy="435380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81773" y="2679867"/>
            <a:ext cx="6978826" cy="3054243"/>
            <a:chOff x="3681773" y="2679867"/>
            <a:chExt cx="6978826" cy="3054243"/>
          </a:xfrm>
        </p:grpSpPr>
        <p:sp>
          <p:nvSpPr>
            <p:cNvPr id="76" name="Rectangle 75"/>
            <p:cNvSpPr/>
            <p:nvPr/>
          </p:nvSpPr>
          <p:spPr>
            <a:xfrm>
              <a:off x="9360982" y="2679867"/>
              <a:ext cx="1299617" cy="486877"/>
            </a:xfrm>
            <a:prstGeom prst="rect">
              <a:avLst/>
            </a:prstGeom>
            <a:solidFill>
              <a:srgbClr val="00B0F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81773" y="5282095"/>
              <a:ext cx="914340" cy="452015"/>
            </a:xfrm>
            <a:prstGeom prst="rect">
              <a:avLst/>
            </a:prstGeom>
            <a:solidFill>
              <a:srgbClr val="00B0F0">
                <a:alpha val="1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542599" y="6191960"/>
            <a:ext cx="420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14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055388" y="4841915"/>
            <a:ext cx="1140343" cy="1435083"/>
            <a:chOff x="5055388" y="4841915"/>
            <a:chExt cx="1140343" cy="1435083"/>
          </a:xfrm>
        </p:grpSpPr>
        <p:sp>
          <p:nvSpPr>
            <p:cNvPr id="82" name="TextBox 81"/>
            <p:cNvSpPr txBox="1"/>
            <p:nvPr/>
          </p:nvSpPr>
          <p:spPr>
            <a:xfrm>
              <a:off x="5173686" y="4841915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055388" y="5349287"/>
              <a:ext cx="1140343" cy="927711"/>
              <a:chOff x="5055388" y="5349287"/>
              <a:chExt cx="1140343" cy="927711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5055388" y="5349287"/>
                <a:ext cx="1140343" cy="927711"/>
              </a:xfrm>
              <a:custGeom>
                <a:avLst/>
                <a:gdLst>
                  <a:gd name="connsiteX0" fmla="*/ 0 w 929898"/>
                  <a:gd name="connsiteY0" fmla="*/ 618925 h 618925"/>
                  <a:gd name="connsiteX1" fmla="*/ 154983 w 929898"/>
                  <a:gd name="connsiteY1" fmla="*/ 562098 h 618925"/>
                  <a:gd name="connsiteX2" fmla="*/ 294468 w 929898"/>
                  <a:gd name="connsiteY2" fmla="*/ 401948 h 618925"/>
                  <a:gd name="connsiteX3" fmla="*/ 351295 w 929898"/>
                  <a:gd name="connsiteY3" fmla="*/ 221135 h 618925"/>
                  <a:gd name="connsiteX4" fmla="*/ 439119 w 929898"/>
                  <a:gd name="connsiteY4" fmla="*/ 19657 h 618925"/>
                  <a:gd name="connsiteX5" fmla="*/ 521776 w 929898"/>
                  <a:gd name="connsiteY5" fmla="*/ 35155 h 618925"/>
                  <a:gd name="connsiteX6" fmla="*/ 604434 w 929898"/>
                  <a:gd name="connsiteY6" fmla="*/ 262464 h 618925"/>
                  <a:gd name="connsiteX7" fmla="*/ 707756 w 929898"/>
                  <a:gd name="connsiteY7" fmla="*/ 474274 h 618925"/>
                  <a:gd name="connsiteX8" fmla="*/ 929898 w 929898"/>
                  <a:gd name="connsiteY8" fmla="*/ 603426 h 61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898" h="618925">
                    <a:moveTo>
                      <a:pt x="0" y="618925"/>
                    </a:moveTo>
                    <a:cubicBezTo>
                      <a:pt x="52952" y="608593"/>
                      <a:pt x="105905" y="598261"/>
                      <a:pt x="154983" y="562098"/>
                    </a:cubicBezTo>
                    <a:cubicBezTo>
                      <a:pt x="204061" y="525935"/>
                      <a:pt x="261749" y="458775"/>
                      <a:pt x="294468" y="401948"/>
                    </a:cubicBezTo>
                    <a:cubicBezTo>
                      <a:pt x="327187" y="345121"/>
                      <a:pt x="327186" y="284850"/>
                      <a:pt x="351295" y="221135"/>
                    </a:cubicBezTo>
                    <a:cubicBezTo>
                      <a:pt x="375404" y="157420"/>
                      <a:pt x="410706" y="50654"/>
                      <a:pt x="439119" y="19657"/>
                    </a:cubicBezTo>
                    <a:cubicBezTo>
                      <a:pt x="467532" y="-11340"/>
                      <a:pt x="494224" y="-5313"/>
                      <a:pt x="521776" y="35155"/>
                    </a:cubicBezTo>
                    <a:cubicBezTo>
                      <a:pt x="549328" y="75623"/>
                      <a:pt x="573437" y="189278"/>
                      <a:pt x="604434" y="262464"/>
                    </a:cubicBezTo>
                    <a:cubicBezTo>
                      <a:pt x="635431" y="335650"/>
                      <a:pt x="653512" y="417447"/>
                      <a:pt x="707756" y="474274"/>
                    </a:cubicBezTo>
                    <a:cubicBezTo>
                      <a:pt x="762000" y="531101"/>
                      <a:pt x="845949" y="567263"/>
                      <a:pt x="929898" y="60342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5617797" y="5378752"/>
                <a:ext cx="54357" cy="86902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3420352" y="3321440"/>
            <a:ext cx="9009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en-US" sz="3200" dirty="0">
                <a:latin typeface="Symbol" panose="05050102010706020507" pitchFamily="18" charset="2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argmax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3200" dirty="0">
                <a:latin typeface="Symbol" panose="05050102010706020507" pitchFamily="18" charset="2"/>
                <a:cs typeface="Times New Roman" panose="02020603050405020304" pitchFamily="18" charset="0"/>
              </a:rPr>
              <a:t> 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300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* </a:t>
            </a:r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Symbol" panose="05050102010706020507" pitchFamily="18" charset="2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[L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 + </a:t>
            </a:r>
            <a:r>
              <a:rPr lang="en-US" sz="3200" dirty="0" err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]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(eq.1)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1520" y="-37832"/>
            <a:ext cx="106496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VSP Modeling &amp; Least Squares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Traveltime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Inversion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d=Lm;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= [L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L]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32856" y="3966762"/>
            <a:ext cx="1366080" cy="400110"/>
            <a:chOff x="10363200" y="4782518"/>
            <a:chExt cx="1366080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10363200" y="4782518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l</a:t>
              </a:r>
              <a:r>
                <a:rPr lang="en-US" dirty="0"/>
                <a:t> = </a:t>
              </a:r>
              <a:r>
                <a:rPr lang="en-US" sz="20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baseline="-25000" dirty="0" err="1">
                  <a:solidFill>
                    <a:srgbClr val="FF0000"/>
                  </a:solidFill>
                </a:rPr>
                <a:t>d|m</a:t>
              </a:r>
              <a:r>
                <a:rPr lang="en-US" dirty="0"/>
                <a:t> /</a:t>
              </a:r>
              <a:r>
                <a:rPr lang="en-US" dirty="0" err="1">
                  <a:latin typeface="Symbol" panose="05050102010706020507" pitchFamily="18" charset="2"/>
                </a:rPr>
                <a:t>s</a:t>
              </a:r>
              <a:r>
                <a:rPr lang="en-US" baseline="-25000" dirty="0" err="1"/>
                <a:t>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15296" y="481599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889248" y="4808052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445700" y="643676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39714" y="3855681"/>
            <a:ext cx="2509440" cy="2976343"/>
            <a:chOff x="5839714" y="3855681"/>
            <a:chExt cx="2509440" cy="2976343"/>
          </a:xfrm>
        </p:grpSpPr>
        <p:sp>
          <p:nvSpPr>
            <p:cNvPr id="95" name="TextBox 94"/>
            <p:cNvSpPr txBox="1"/>
            <p:nvPr/>
          </p:nvSpPr>
          <p:spPr>
            <a:xfrm>
              <a:off x="6282563" y="6462692"/>
              <a:ext cx="2066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Damped LS Solution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405877" y="3855681"/>
              <a:ext cx="407632" cy="26905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5" idx="1"/>
            </p:cNvCxnSpPr>
            <p:nvPr/>
          </p:nvCxnSpPr>
          <p:spPr>
            <a:xfrm flipH="1" flipV="1">
              <a:off x="5839714" y="6471157"/>
              <a:ext cx="442849" cy="1762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192504" y="4082965"/>
            <a:ext cx="468987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Optimal solution is one which is compromise between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Best data fit and model closest to origin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69063" y="4528465"/>
            <a:ext cx="2933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misfit             Model penalty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14900" y="4980294"/>
            <a:ext cx="328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next show eq. 1 damped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MAP solution </a:t>
            </a:r>
          </a:p>
        </p:txBody>
      </p:sp>
    </p:spTree>
    <p:extLst>
      <p:ext uri="{BB962C8B-B14F-4D97-AF65-F5344CB8AC3E}">
        <p14:creationId xmlns:p14="http://schemas.microsoft.com/office/powerpoint/2010/main" val="41840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46" grpId="0"/>
      <p:bldP spid="54" grpId="0"/>
      <p:bldP spid="12" grpId="0"/>
      <p:bldP spid="87" grpId="0"/>
      <p:bldP spid="88" grpId="0" animBg="1"/>
      <p:bldP spid="93" grpId="0"/>
      <p:bldP spid="13" grpId="0" animBg="1"/>
      <p:bldP spid="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/>
          <p:cNvSpPr/>
          <p:nvPr/>
        </p:nvSpPr>
        <p:spPr>
          <a:xfrm>
            <a:off x="1937238" y="3690131"/>
            <a:ext cx="169274" cy="140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51" name="Straight Arrow Connector 1050"/>
          <p:cNvCxnSpPr/>
          <p:nvPr/>
        </p:nvCxnSpPr>
        <p:spPr>
          <a:xfrm flipV="1">
            <a:off x="9227270" y="2098409"/>
            <a:ext cx="618636" cy="1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520763" y="2225677"/>
            <a:ext cx="3114952" cy="820358"/>
            <a:chOff x="6805061" y="1225642"/>
            <a:chExt cx="2018740" cy="678184"/>
          </a:xfrm>
        </p:grpSpPr>
        <p:sp>
          <p:nvSpPr>
            <p:cNvPr id="5" name="TextBox 4"/>
            <p:cNvSpPr txBox="1"/>
            <p:nvPr/>
          </p:nvSpPr>
          <p:spPr>
            <a:xfrm>
              <a:off x="6805061" y="1352349"/>
              <a:ext cx="846891" cy="381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m|d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45667" y="1353729"/>
              <a:ext cx="684827" cy="381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293766" y="1225642"/>
              <a:ext cx="530035" cy="678184"/>
              <a:chOff x="8380394" y="1235813"/>
              <a:chExt cx="530035" cy="67818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380394" y="1235813"/>
                <a:ext cx="530035" cy="381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07946" y="1532342"/>
                <a:ext cx="474973" cy="381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8482398" y="1584796"/>
                <a:ext cx="38982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8456394" y="1874142"/>
            <a:ext cx="1359096" cy="1900401"/>
            <a:chOff x="11025647" y="951572"/>
            <a:chExt cx="880804" cy="1571048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1025647" y="1352349"/>
              <a:ext cx="880804" cy="4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1405937" y="1347537"/>
              <a:ext cx="9625" cy="1175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2" descr="I can make it!! | Silhouette Cameo, Silhouette School an…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8530" y="1100327"/>
              <a:ext cx="151588" cy="25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Rectangle 119"/>
            <p:cNvSpPr/>
            <p:nvPr/>
          </p:nvSpPr>
          <p:spPr>
            <a:xfrm>
              <a:off x="11038041" y="186234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637460" y="951572"/>
              <a:ext cx="165389" cy="3307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9088456" y="2835163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9064467" y="3239608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9076468" y="3644053"/>
            <a:ext cx="757450" cy="7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7" name="Group 1036"/>
          <p:cNvGrpSpPr/>
          <p:nvPr/>
        </p:nvGrpSpPr>
        <p:grpSpPr>
          <a:xfrm>
            <a:off x="5184888" y="5320689"/>
            <a:ext cx="2275670" cy="927711"/>
            <a:chOff x="5184888" y="5320689"/>
            <a:chExt cx="2275670" cy="927711"/>
          </a:xfrm>
        </p:grpSpPr>
        <p:sp>
          <p:nvSpPr>
            <p:cNvPr id="174" name="Freeform 173"/>
            <p:cNvSpPr/>
            <p:nvPr/>
          </p:nvSpPr>
          <p:spPr>
            <a:xfrm>
              <a:off x="5184888" y="5320689"/>
              <a:ext cx="2136122" cy="927711"/>
            </a:xfrm>
            <a:custGeom>
              <a:avLst/>
              <a:gdLst>
                <a:gd name="connsiteX0" fmla="*/ 0 w 929898"/>
                <a:gd name="connsiteY0" fmla="*/ 618925 h 618925"/>
                <a:gd name="connsiteX1" fmla="*/ 154983 w 929898"/>
                <a:gd name="connsiteY1" fmla="*/ 562098 h 618925"/>
                <a:gd name="connsiteX2" fmla="*/ 294468 w 929898"/>
                <a:gd name="connsiteY2" fmla="*/ 401948 h 618925"/>
                <a:gd name="connsiteX3" fmla="*/ 351295 w 929898"/>
                <a:gd name="connsiteY3" fmla="*/ 221135 h 618925"/>
                <a:gd name="connsiteX4" fmla="*/ 439119 w 929898"/>
                <a:gd name="connsiteY4" fmla="*/ 19657 h 618925"/>
                <a:gd name="connsiteX5" fmla="*/ 521776 w 929898"/>
                <a:gd name="connsiteY5" fmla="*/ 35155 h 618925"/>
                <a:gd name="connsiteX6" fmla="*/ 604434 w 929898"/>
                <a:gd name="connsiteY6" fmla="*/ 262464 h 618925"/>
                <a:gd name="connsiteX7" fmla="*/ 707756 w 929898"/>
                <a:gd name="connsiteY7" fmla="*/ 474274 h 618925"/>
                <a:gd name="connsiteX8" fmla="*/ 929898 w 929898"/>
                <a:gd name="connsiteY8" fmla="*/ 603426 h 6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898" h="618925">
                  <a:moveTo>
                    <a:pt x="0" y="618925"/>
                  </a:moveTo>
                  <a:cubicBezTo>
                    <a:pt x="52952" y="608593"/>
                    <a:pt x="105905" y="598261"/>
                    <a:pt x="154983" y="562098"/>
                  </a:cubicBezTo>
                  <a:cubicBezTo>
                    <a:pt x="204061" y="525935"/>
                    <a:pt x="261749" y="458775"/>
                    <a:pt x="294468" y="401948"/>
                  </a:cubicBezTo>
                  <a:cubicBezTo>
                    <a:pt x="327187" y="345121"/>
                    <a:pt x="327186" y="284850"/>
                    <a:pt x="351295" y="221135"/>
                  </a:cubicBezTo>
                  <a:cubicBezTo>
                    <a:pt x="375404" y="157420"/>
                    <a:pt x="410706" y="50654"/>
                    <a:pt x="439119" y="19657"/>
                  </a:cubicBezTo>
                  <a:cubicBezTo>
                    <a:pt x="467532" y="-11340"/>
                    <a:pt x="494224" y="-5313"/>
                    <a:pt x="521776" y="35155"/>
                  </a:cubicBezTo>
                  <a:cubicBezTo>
                    <a:pt x="549328" y="75623"/>
                    <a:pt x="573437" y="189278"/>
                    <a:pt x="604434" y="262464"/>
                  </a:cubicBezTo>
                  <a:cubicBezTo>
                    <a:pt x="635431" y="335650"/>
                    <a:pt x="653512" y="417447"/>
                    <a:pt x="707756" y="474274"/>
                  </a:cubicBezTo>
                  <a:cubicBezTo>
                    <a:pt x="762000" y="531101"/>
                    <a:pt x="845949" y="567263"/>
                    <a:pt x="929898" y="6034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6750106" y="5426570"/>
              <a:ext cx="7104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/>
            </a:p>
          </p:txBody>
        </p:sp>
      </p:grpSp>
      <p:grpSp>
        <p:nvGrpSpPr>
          <p:cNvPr id="1039" name="Group 1038"/>
          <p:cNvGrpSpPr/>
          <p:nvPr/>
        </p:nvGrpSpPr>
        <p:grpSpPr>
          <a:xfrm>
            <a:off x="3483924" y="5334000"/>
            <a:ext cx="3064870" cy="908445"/>
            <a:chOff x="3483924" y="5416155"/>
            <a:chExt cx="3064870" cy="908445"/>
          </a:xfrm>
        </p:grpSpPr>
        <p:sp>
          <p:nvSpPr>
            <p:cNvPr id="1062" name="Freeform 1061"/>
            <p:cNvSpPr/>
            <p:nvPr/>
          </p:nvSpPr>
          <p:spPr>
            <a:xfrm>
              <a:off x="3483924" y="5575924"/>
              <a:ext cx="3064870" cy="748676"/>
            </a:xfrm>
            <a:custGeom>
              <a:avLst/>
              <a:gdLst>
                <a:gd name="connsiteX0" fmla="*/ 0 w 929898"/>
                <a:gd name="connsiteY0" fmla="*/ 618925 h 618925"/>
                <a:gd name="connsiteX1" fmla="*/ 154983 w 929898"/>
                <a:gd name="connsiteY1" fmla="*/ 562098 h 618925"/>
                <a:gd name="connsiteX2" fmla="*/ 294468 w 929898"/>
                <a:gd name="connsiteY2" fmla="*/ 401948 h 618925"/>
                <a:gd name="connsiteX3" fmla="*/ 351295 w 929898"/>
                <a:gd name="connsiteY3" fmla="*/ 221135 h 618925"/>
                <a:gd name="connsiteX4" fmla="*/ 439119 w 929898"/>
                <a:gd name="connsiteY4" fmla="*/ 19657 h 618925"/>
                <a:gd name="connsiteX5" fmla="*/ 521776 w 929898"/>
                <a:gd name="connsiteY5" fmla="*/ 35155 h 618925"/>
                <a:gd name="connsiteX6" fmla="*/ 604434 w 929898"/>
                <a:gd name="connsiteY6" fmla="*/ 262464 h 618925"/>
                <a:gd name="connsiteX7" fmla="*/ 707756 w 929898"/>
                <a:gd name="connsiteY7" fmla="*/ 474274 h 618925"/>
                <a:gd name="connsiteX8" fmla="*/ 929898 w 929898"/>
                <a:gd name="connsiteY8" fmla="*/ 603426 h 61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898" h="618925">
                  <a:moveTo>
                    <a:pt x="0" y="618925"/>
                  </a:moveTo>
                  <a:cubicBezTo>
                    <a:pt x="52952" y="608593"/>
                    <a:pt x="105905" y="598261"/>
                    <a:pt x="154983" y="562098"/>
                  </a:cubicBezTo>
                  <a:cubicBezTo>
                    <a:pt x="204061" y="525935"/>
                    <a:pt x="261749" y="458775"/>
                    <a:pt x="294468" y="401948"/>
                  </a:cubicBezTo>
                  <a:cubicBezTo>
                    <a:pt x="327187" y="345121"/>
                    <a:pt x="327186" y="284850"/>
                    <a:pt x="351295" y="221135"/>
                  </a:cubicBezTo>
                  <a:cubicBezTo>
                    <a:pt x="375404" y="157420"/>
                    <a:pt x="410706" y="50654"/>
                    <a:pt x="439119" y="19657"/>
                  </a:cubicBezTo>
                  <a:cubicBezTo>
                    <a:pt x="467532" y="-11340"/>
                    <a:pt x="494224" y="-5313"/>
                    <a:pt x="521776" y="35155"/>
                  </a:cubicBezTo>
                  <a:cubicBezTo>
                    <a:pt x="549328" y="75623"/>
                    <a:pt x="573437" y="189278"/>
                    <a:pt x="604434" y="262464"/>
                  </a:cubicBezTo>
                  <a:cubicBezTo>
                    <a:pt x="635431" y="335650"/>
                    <a:pt x="653512" y="417447"/>
                    <a:pt x="707756" y="474274"/>
                  </a:cubicBezTo>
                  <a:cubicBezTo>
                    <a:pt x="762000" y="531101"/>
                    <a:pt x="845949" y="567263"/>
                    <a:pt x="929898" y="603426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789611" y="5416155"/>
              <a:ext cx="9092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5466624" y="6238164"/>
            <a:ext cx="45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m*</a:t>
            </a:r>
          </a:p>
        </p:txBody>
      </p:sp>
      <p:grpSp>
        <p:nvGrpSpPr>
          <p:cNvPr id="1036" name="Group 1035"/>
          <p:cNvGrpSpPr/>
          <p:nvPr/>
        </p:nvGrpSpPr>
        <p:grpSpPr>
          <a:xfrm>
            <a:off x="703275" y="4451916"/>
            <a:ext cx="7078755" cy="2446516"/>
            <a:chOff x="703275" y="4451916"/>
            <a:chExt cx="7078755" cy="2446516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2520763" y="5393308"/>
              <a:ext cx="5261267" cy="1505124"/>
              <a:chOff x="2520763" y="5393308"/>
              <a:chExt cx="5261267" cy="1505124"/>
            </a:xfrm>
          </p:grpSpPr>
          <p:cxnSp>
            <p:nvCxnSpPr>
              <p:cNvPr id="1059" name="Straight Connector 1058"/>
              <p:cNvCxnSpPr/>
              <p:nvPr/>
            </p:nvCxnSpPr>
            <p:spPr>
              <a:xfrm flipV="1">
                <a:off x="3193648" y="6247772"/>
                <a:ext cx="4588382" cy="327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/>
              <p:cNvCxnSpPr/>
              <p:nvPr/>
            </p:nvCxnSpPr>
            <p:spPr>
              <a:xfrm>
                <a:off x="3439528" y="5393308"/>
                <a:ext cx="7971" cy="1080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5" name="TextBox 1064"/>
              <p:cNvSpPr txBox="1"/>
              <p:nvPr/>
            </p:nvSpPr>
            <p:spPr>
              <a:xfrm>
                <a:off x="5445700" y="6436767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2520763" y="5422032"/>
                <a:ext cx="8451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PDF</a:t>
                </a:r>
              </a:p>
            </p:txBody>
          </p:sp>
        </p:grpSp>
        <p:sp>
          <p:nvSpPr>
            <p:cNvPr id="1067" name="TextBox 1066"/>
            <p:cNvSpPr txBox="1"/>
            <p:nvPr/>
          </p:nvSpPr>
          <p:spPr>
            <a:xfrm>
              <a:off x="703275" y="4451916"/>
              <a:ext cx="5338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Probability Density Distributions</a:t>
              </a: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630969" y="-21795"/>
            <a:ext cx="713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Bayes’ Formula, Earth Model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Data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</a:p>
        </p:txBody>
      </p:sp>
      <p:grpSp>
        <p:nvGrpSpPr>
          <p:cNvPr id="1046" name="Group 1045"/>
          <p:cNvGrpSpPr/>
          <p:nvPr/>
        </p:nvGrpSpPr>
        <p:grpSpPr>
          <a:xfrm>
            <a:off x="5055388" y="4841915"/>
            <a:ext cx="1140343" cy="1435083"/>
            <a:chOff x="5055388" y="4841915"/>
            <a:chExt cx="1140343" cy="1435083"/>
          </a:xfrm>
        </p:grpSpPr>
        <p:sp>
          <p:nvSpPr>
            <p:cNvPr id="180" name="TextBox 179"/>
            <p:cNvSpPr txBox="1"/>
            <p:nvPr/>
          </p:nvSpPr>
          <p:spPr>
            <a:xfrm>
              <a:off x="5173686" y="4841915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045" name="Group 1044"/>
            <p:cNvGrpSpPr/>
            <p:nvPr/>
          </p:nvGrpSpPr>
          <p:grpSpPr>
            <a:xfrm>
              <a:off x="5055388" y="5349287"/>
              <a:ext cx="1140343" cy="927711"/>
              <a:chOff x="5055388" y="5349287"/>
              <a:chExt cx="1140343" cy="927711"/>
            </a:xfrm>
          </p:grpSpPr>
          <p:sp>
            <p:nvSpPr>
              <p:cNvPr id="175" name="Freeform 174"/>
              <p:cNvSpPr/>
              <p:nvPr/>
            </p:nvSpPr>
            <p:spPr>
              <a:xfrm>
                <a:off x="5055388" y="5349287"/>
                <a:ext cx="1140343" cy="927711"/>
              </a:xfrm>
              <a:custGeom>
                <a:avLst/>
                <a:gdLst>
                  <a:gd name="connsiteX0" fmla="*/ 0 w 929898"/>
                  <a:gd name="connsiteY0" fmla="*/ 618925 h 618925"/>
                  <a:gd name="connsiteX1" fmla="*/ 154983 w 929898"/>
                  <a:gd name="connsiteY1" fmla="*/ 562098 h 618925"/>
                  <a:gd name="connsiteX2" fmla="*/ 294468 w 929898"/>
                  <a:gd name="connsiteY2" fmla="*/ 401948 h 618925"/>
                  <a:gd name="connsiteX3" fmla="*/ 351295 w 929898"/>
                  <a:gd name="connsiteY3" fmla="*/ 221135 h 618925"/>
                  <a:gd name="connsiteX4" fmla="*/ 439119 w 929898"/>
                  <a:gd name="connsiteY4" fmla="*/ 19657 h 618925"/>
                  <a:gd name="connsiteX5" fmla="*/ 521776 w 929898"/>
                  <a:gd name="connsiteY5" fmla="*/ 35155 h 618925"/>
                  <a:gd name="connsiteX6" fmla="*/ 604434 w 929898"/>
                  <a:gd name="connsiteY6" fmla="*/ 262464 h 618925"/>
                  <a:gd name="connsiteX7" fmla="*/ 707756 w 929898"/>
                  <a:gd name="connsiteY7" fmla="*/ 474274 h 618925"/>
                  <a:gd name="connsiteX8" fmla="*/ 929898 w 929898"/>
                  <a:gd name="connsiteY8" fmla="*/ 603426 h 61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898" h="618925">
                    <a:moveTo>
                      <a:pt x="0" y="618925"/>
                    </a:moveTo>
                    <a:cubicBezTo>
                      <a:pt x="52952" y="608593"/>
                      <a:pt x="105905" y="598261"/>
                      <a:pt x="154983" y="562098"/>
                    </a:cubicBezTo>
                    <a:cubicBezTo>
                      <a:pt x="204061" y="525935"/>
                      <a:pt x="261749" y="458775"/>
                      <a:pt x="294468" y="401948"/>
                    </a:cubicBezTo>
                    <a:cubicBezTo>
                      <a:pt x="327187" y="345121"/>
                      <a:pt x="327186" y="284850"/>
                      <a:pt x="351295" y="221135"/>
                    </a:cubicBezTo>
                    <a:cubicBezTo>
                      <a:pt x="375404" y="157420"/>
                      <a:pt x="410706" y="50654"/>
                      <a:pt x="439119" y="19657"/>
                    </a:cubicBezTo>
                    <a:cubicBezTo>
                      <a:pt x="467532" y="-11340"/>
                      <a:pt x="494224" y="-5313"/>
                      <a:pt x="521776" y="35155"/>
                    </a:cubicBezTo>
                    <a:cubicBezTo>
                      <a:pt x="549328" y="75623"/>
                      <a:pt x="573437" y="189278"/>
                      <a:pt x="604434" y="262464"/>
                    </a:cubicBezTo>
                    <a:cubicBezTo>
                      <a:pt x="635431" y="335650"/>
                      <a:pt x="653512" y="417447"/>
                      <a:pt x="707756" y="474274"/>
                    </a:cubicBezTo>
                    <a:cubicBezTo>
                      <a:pt x="762000" y="531101"/>
                      <a:pt x="845949" y="567263"/>
                      <a:pt x="929898" y="60342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1" name="Straight Connector 1070"/>
              <p:cNvCxnSpPr/>
              <p:nvPr/>
            </p:nvCxnSpPr>
            <p:spPr>
              <a:xfrm>
                <a:off x="5617797" y="5378752"/>
                <a:ext cx="54357" cy="86902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2" name="Group 1051"/>
          <p:cNvGrpSpPr/>
          <p:nvPr/>
        </p:nvGrpSpPr>
        <p:grpSpPr>
          <a:xfrm>
            <a:off x="6169676" y="5384965"/>
            <a:ext cx="424011" cy="1276209"/>
            <a:chOff x="6169676" y="5384965"/>
            <a:chExt cx="424011" cy="1276209"/>
          </a:xfrm>
        </p:grpSpPr>
        <p:sp>
          <p:nvSpPr>
            <p:cNvPr id="1074" name="Rectangle 1073"/>
            <p:cNvSpPr/>
            <p:nvPr/>
          </p:nvSpPr>
          <p:spPr>
            <a:xfrm>
              <a:off x="6169676" y="6199509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baseline="30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m </a:t>
              </a:r>
              <a:endParaRPr lang="en-US" sz="2400" dirty="0"/>
            </a:p>
          </p:txBody>
        </p:sp>
        <p:grpSp>
          <p:nvGrpSpPr>
            <p:cNvPr id="1038" name="Group 1037"/>
            <p:cNvGrpSpPr/>
            <p:nvPr/>
          </p:nvGrpSpPr>
          <p:grpSpPr>
            <a:xfrm>
              <a:off x="6275025" y="5384965"/>
              <a:ext cx="318662" cy="1187931"/>
              <a:chOff x="6274831" y="5364753"/>
              <a:chExt cx="318662" cy="1187931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6309441" y="6306463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0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6274831" y="5364753"/>
                <a:ext cx="54357" cy="86902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0" name="Group 1039"/>
          <p:cNvGrpSpPr/>
          <p:nvPr/>
        </p:nvGrpSpPr>
        <p:grpSpPr>
          <a:xfrm>
            <a:off x="4882136" y="5554139"/>
            <a:ext cx="413896" cy="1178628"/>
            <a:chOff x="4852275" y="5538556"/>
            <a:chExt cx="413896" cy="1178628"/>
          </a:xfrm>
        </p:grpSpPr>
        <p:grpSp>
          <p:nvGrpSpPr>
            <p:cNvPr id="1075" name="Group 1074"/>
            <p:cNvGrpSpPr/>
            <p:nvPr/>
          </p:nvGrpSpPr>
          <p:grpSpPr>
            <a:xfrm>
              <a:off x="4852275" y="6193964"/>
              <a:ext cx="413896" cy="523220"/>
              <a:chOff x="8357257" y="4841537"/>
              <a:chExt cx="268238" cy="432542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8373713" y="4841537"/>
                <a:ext cx="158117" cy="432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baseline="30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8357257" y="4852442"/>
                <a:ext cx="268238" cy="27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600" baseline="30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endParaRPr lang="en-US" sz="1600" dirty="0">
                  <a:solidFill>
                    <a:srgbClr val="00B0F0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01" name="Straight Connector 200"/>
            <p:cNvCxnSpPr/>
            <p:nvPr/>
          </p:nvCxnSpPr>
          <p:spPr>
            <a:xfrm>
              <a:off x="5028151" y="5538556"/>
              <a:ext cx="19038" cy="678513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8629274" y="1970253"/>
            <a:ext cx="995662" cy="1909362"/>
            <a:chOff x="8629274" y="1970253"/>
            <a:chExt cx="995662" cy="1909362"/>
          </a:xfrm>
        </p:grpSpPr>
        <p:sp>
          <p:nvSpPr>
            <p:cNvPr id="113" name="5-Point Star 112"/>
            <p:cNvSpPr/>
            <p:nvPr/>
          </p:nvSpPr>
          <p:spPr>
            <a:xfrm>
              <a:off x="8940479" y="1970253"/>
              <a:ext cx="442101" cy="368715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9295475" y="2680412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9386657" y="3084858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9528238" y="3489303"/>
              <a:ext cx="96698" cy="15339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27" name="Straight Arrow Connector 1026"/>
            <p:cNvCxnSpPr>
              <a:endCxn id="122" idx="1"/>
            </p:cNvCxnSpPr>
            <p:nvPr/>
          </p:nvCxnSpPr>
          <p:spPr>
            <a:xfrm>
              <a:off x="8629274" y="2410993"/>
              <a:ext cx="407725" cy="3399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endCxn id="124" idx="0"/>
            </p:cNvCxnSpPr>
            <p:nvPr/>
          </p:nvCxnSpPr>
          <p:spPr>
            <a:xfrm>
              <a:off x="8629274" y="2410993"/>
              <a:ext cx="426923" cy="775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25" idx="2"/>
            </p:cNvCxnSpPr>
            <p:nvPr/>
          </p:nvCxnSpPr>
          <p:spPr>
            <a:xfrm>
              <a:off x="8629274" y="2410993"/>
              <a:ext cx="383505" cy="12358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Can 121"/>
            <p:cNvSpPr/>
            <p:nvPr/>
          </p:nvSpPr>
          <p:spPr>
            <a:xfrm>
              <a:off x="8974382" y="2750978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Can 123"/>
            <p:cNvSpPr/>
            <p:nvPr/>
          </p:nvSpPr>
          <p:spPr>
            <a:xfrm>
              <a:off x="8993580" y="3155416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Can 124"/>
            <p:cNvSpPr/>
            <p:nvPr/>
          </p:nvSpPr>
          <p:spPr>
            <a:xfrm>
              <a:off x="9012779" y="3559854"/>
              <a:ext cx="125234" cy="17396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9109943" y="2530180"/>
              <a:ext cx="507937" cy="1349435"/>
            </a:xfrm>
            <a:custGeom>
              <a:avLst/>
              <a:gdLst>
                <a:gd name="connsiteX0" fmla="*/ 0 w 329184"/>
                <a:gd name="connsiteY0" fmla="*/ 0 h 1115568"/>
                <a:gd name="connsiteX1" fmla="*/ 109728 w 329184"/>
                <a:gd name="connsiteY1" fmla="*/ 310896 h 1115568"/>
                <a:gd name="connsiteX2" fmla="*/ 201168 w 329184"/>
                <a:gd name="connsiteY2" fmla="*/ 694944 h 1115568"/>
                <a:gd name="connsiteX3" fmla="*/ 292608 w 329184"/>
                <a:gd name="connsiteY3" fmla="*/ 969264 h 1115568"/>
                <a:gd name="connsiteX4" fmla="*/ 329184 w 329184"/>
                <a:gd name="connsiteY4" fmla="*/ 1115568 h 111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84" h="1115568">
                  <a:moveTo>
                    <a:pt x="0" y="0"/>
                  </a:moveTo>
                  <a:cubicBezTo>
                    <a:pt x="38100" y="97536"/>
                    <a:pt x="76200" y="195072"/>
                    <a:pt x="109728" y="310896"/>
                  </a:cubicBezTo>
                  <a:cubicBezTo>
                    <a:pt x="143256" y="426720"/>
                    <a:pt x="170688" y="585216"/>
                    <a:pt x="201168" y="694944"/>
                  </a:cubicBezTo>
                  <a:cubicBezTo>
                    <a:pt x="231648" y="804672"/>
                    <a:pt x="271272" y="899160"/>
                    <a:pt x="292608" y="969264"/>
                  </a:cubicBezTo>
                  <a:cubicBezTo>
                    <a:pt x="313944" y="1039368"/>
                    <a:pt x="321564" y="1077468"/>
                    <a:pt x="329184" y="1115568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420348" y="3292075"/>
            <a:ext cx="1766031" cy="646331"/>
            <a:chOff x="9420348" y="3292075"/>
            <a:chExt cx="1766031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9952964" y="3292075"/>
              <a:ext cx="1233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arrival</a:t>
              </a:r>
            </a:p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9669779" y="3445545"/>
              <a:ext cx="394232" cy="322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endCxn id="18" idx="2"/>
            </p:cNvCxnSpPr>
            <p:nvPr/>
          </p:nvCxnSpPr>
          <p:spPr>
            <a:xfrm flipH="1" flipV="1">
              <a:off x="9420348" y="3370812"/>
              <a:ext cx="643662" cy="73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546629" y="1338297"/>
            <a:ext cx="3042994" cy="816313"/>
            <a:chOff x="4546629" y="1338297"/>
            <a:chExt cx="3042994" cy="816313"/>
          </a:xfrm>
        </p:grpSpPr>
        <p:sp>
          <p:nvSpPr>
            <p:cNvPr id="29" name="Rectangle 28"/>
            <p:cNvSpPr/>
            <p:nvPr/>
          </p:nvSpPr>
          <p:spPr>
            <a:xfrm>
              <a:off x="6730836" y="1496898"/>
              <a:ext cx="858787" cy="446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v(z)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910082" y="1844047"/>
              <a:ext cx="20509" cy="3105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 flipV="1">
              <a:off x="4546629" y="1338297"/>
              <a:ext cx="2366378" cy="5057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225461" y="3733800"/>
            <a:ext cx="2236510" cy="732599"/>
            <a:chOff x="6694524" y="2635550"/>
            <a:chExt cx="1449440" cy="605633"/>
          </a:xfrm>
        </p:grpSpPr>
        <p:sp>
          <p:nvSpPr>
            <p:cNvPr id="117" name="TextBox 116"/>
            <p:cNvSpPr txBox="1"/>
            <p:nvPr/>
          </p:nvSpPr>
          <p:spPr>
            <a:xfrm>
              <a:off x="6694524" y="2757755"/>
              <a:ext cx="1449440" cy="48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observed   -  predicted</a:t>
              </a:r>
            </a:p>
            <a:p>
              <a:pPr algn="ctr"/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7181449" y="2635550"/>
              <a:ext cx="29131" cy="1552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7550748" y="2644323"/>
              <a:ext cx="42021" cy="160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326880" y="514521"/>
            <a:ext cx="7191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Recorded VSP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traveltimes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=t(z)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Find: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v(z)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uncertainty P(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m|d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032" name="Group 1031"/>
          <p:cNvGrpSpPr/>
          <p:nvPr/>
        </p:nvGrpSpPr>
        <p:grpSpPr>
          <a:xfrm>
            <a:off x="1030069" y="1620668"/>
            <a:ext cx="1772633" cy="2231228"/>
            <a:chOff x="1030069" y="1620668"/>
            <a:chExt cx="1772633" cy="223122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030069" y="1986639"/>
              <a:ext cx="1389839" cy="1865257"/>
              <a:chOff x="11025647" y="1033098"/>
              <a:chExt cx="900728" cy="154199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1025647" y="1352349"/>
                <a:ext cx="880804" cy="4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1405937" y="1347537"/>
                <a:ext cx="9625" cy="1175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Freeform 107"/>
              <p:cNvSpPr/>
              <p:nvPr/>
            </p:nvSpPr>
            <p:spPr>
              <a:xfrm>
                <a:off x="11472453" y="1371935"/>
                <a:ext cx="327259" cy="1203158"/>
              </a:xfrm>
              <a:custGeom>
                <a:avLst/>
                <a:gdLst>
                  <a:gd name="connsiteX0" fmla="*/ 0 w 327259"/>
                  <a:gd name="connsiteY0" fmla="*/ 0 h 1203158"/>
                  <a:gd name="connsiteX1" fmla="*/ 24063 w 327259"/>
                  <a:gd name="connsiteY1" fmla="*/ 110691 h 1203158"/>
                  <a:gd name="connsiteX2" fmla="*/ 144379 w 327259"/>
                  <a:gd name="connsiteY2" fmla="*/ 211756 h 1203158"/>
                  <a:gd name="connsiteX3" fmla="*/ 57752 w 327259"/>
                  <a:gd name="connsiteY3" fmla="*/ 259882 h 1203158"/>
                  <a:gd name="connsiteX4" fmla="*/ 28876 w 327259"/>
                  <a:gd name="connsiteY4" fmla="*/ 317634 h 1203158"/>
                  <a:gd name="connsiteX5" fmla="*/ 81815 w 327259"/>
                  <a:gd name="connsiteY5" fmla="*/ 394636 h 1203158"/>
                  <a:gd name="connsiteX6" fmla="*/ 168442 w 327259"/>
                  <a:gd name="connsiteY6" fmla="*/ 481263 h 1203158"/>
                  <a:gd name="connsiteX7" fmla="*/ 120316 w 327259"/>
                  <a:gd name="connsiteY7" fmla="*/ 596767 h 1203158"/>
                  <a:gd name="connsiteX8" fmla="*/ 182880 w 327259"/>
                  <a:gd name="connsiteY8" fmla="*/ 750771 h 1203158"/>
                  <a:gd name="connsiteX9" fmla="*/ 129941 w 327259"/>
                  <a:gd name="connsiteY9" fmla="*/ 847023 h 1203158"/>
                  <a:gd name="connsiteX10" fmla="*/ 168442 w 327259"/>
                  <a:gd name="connsiteY10" fmla="*/ 981777 h 1203158"/>
                  <a:gd name="connsiteX11" fmla="*/ 327259 w 327259"/>
                  <a:gd name="connsiteY11" fmla="*/ 1203158 h 120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7259" h="1203158">
                    <a:moveTo>
                      <a:pt x="0" y="0"/>
                    </a:moveTo>
                    <a:cubicBezTo>
                      <a:pt x="0" y="37699"/>
                      <a:pt x="0" y="75398"/>
                      <a:pt x="24063" y="110691"/>
                    </a:cubicBezTo>
                    <a:cubicBezTo>
                      <a:pt x="48126" y="145984"/>
                      <a:pt x="138764" y="186891"/>
                      <a:pt x="144379" y="211756"/>
                    </a:cubicBezTo>
                    <a:cubicBezTo>
                      <a:pt x="149994" y="236621"/>
                      <a:pt x="77002" y="242236"/>
                      <a:pt x="57752" y="259882"/>
                    </a:cubicBezTo>
                    <a:cubicBezTo>
                      <a:pt x="38502" y="277528"/>
                      <a:pt x="24865" y="295175"/>
                      <a:pt x="28876" y="317634"/>
                    </a:cubicBezTo>
                    <a:cubicBezTo>
                      <a:pt x="32887" y="340093"/>
                      <a:pt x="58554" y="367365"/>
                      <a:pt x="81815" y="394636"/>
                    </a:cubicBezTo>
                    <a:cubicBezTo>
                      <a:pt x="105076" y="421907"/>
                      <a:pt x="162025" y="447575"/>
                      <a:pt x="168442" y="481263"/>
                    </a:cubicBezTo>
                    <a:cubicBezTo>
                      <a:pt x="174859" y="514951"/>
                      <a:pt x="117910" y="551849"/>
                      <a:pt x="120316" y="596767"/>
                    </a:cubicBezTo>
                    <a:cubicBezTo>
                      <a:pt x="122722" y="641685"/>
                      <a:pt x="181276" y="709062"/>
                      <a:pt x="182880" y="750771"/>
                    </a:cubicBezTo>
                    <a:cubicBezTo>
                      <a:pt x="184484" y="792480"/>
                      <a:pt x="132347" y="808522"/>
                      <a:pt x="129941" y="847023"/>
                    </a:cubicBezTo>
                    <a:cubicBezTo>
                      <a:pt x="127535" y="885524"/>
                      <a:pt x="135556" y="922421"/>
                      <a:pt x="168442" y="981777"/>
                    </a:cubicBezTo>
                    <a:cubicBezTo>
                      <a:pt x="201328" y="1041133"/>
                      <a:pt x="264293" y="1122145"/>
                      <a:pt x="327259" y="120315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1539705" y="1033098"/>
                <a:ext cx="386670" cy="3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v(z)</a:t>
                </a:r>
              </a:p>
            </p:txBody>
          </p:sp>
          <p:pic>
            <p:nvPicPr>
              <p:cNvPr id="1026" name="Picture 2" descr="I can make it!! | Silhouette Cameo, Silhouette School an…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328530" y="1100327"/>
                <a:ext cx="151588" cy="254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Rectangle 109"/>
              <p:cNvSpPr/>
              <p:nvPr/>
            </p:nvSpPr>
            <p:spPr>
              <a:xfrm>
                <a:off x="11091628" y="1750412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n-US" dirty="0"/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1418739" y="1620668"/>
              <a:ext cx="441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>
              <a:stCxn id="109" idx="3"/>
            </p:cNvCxnSpPr>
            <p:nvPr/>
          </p:nvCxnSpPr>
          <p:spPr>
            <a:xfrm flipV="1">
              <a:off x="2419908" y="2181138"/>
              <a:ext cx="382794" cy="5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033"/>
          <p:cNvGrpSpPr/>
          <p:nvPr/>
        </p:nvGrpSpPr>
        <p:grpSpPr>
          <a:xfrm>
            <a:off x="3141226" y="2924941"/>
            <a:ext cx="2392901" cy="889827"/>
            <a:chOff x="3141226" y="2924941"/>
            <a:chExt cx="2392901" cy="889827"/>
          </a:xfrm>
        </p:grpSpPr>
        <p:grpSp>
          <p:nvGrpSpPr>
            <p:cNvPr id="1033" name="Group 1032"/>
            <p:cNvGrpSpPr/>
            <p:nvPr/>
          </p:nvGrpSpPr>
          <p:grpSpPr>
            <a:xfrm>
              <a:off x="3141226" y="2924941"/>
              <a:ext cx="2392901" cy="889827"/>
              <a:chOff x="3141226" y="2924941"/>
              <a:chExt cx="2392901" cy="889827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3141226" y="3259465"/>
                <a:ext cx="2392901" cy="555303"/>
                <a:chOff x="9522234" y="1914844"/>
                <a:chExt cx="1550793" cy="459065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9522234" y="1941367"/>
                  <a:ext cx="1418273" cy="432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-0.5 ||</a:t>
                  </a:r>
                  <a:r>
                    <a:rPr lang="en-US" sz="28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- </a:t>
                  </a:r>
                  <a:r>
                    <a:rPr lang="en-US" sz="28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d(m)</a:t>
                  </a:r>
                  <a:r>
                    <a:rPr lang="en-US" sz="2800" b="1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|</a:t>
                  </a:r>
                  <a:r>
                    <a:rPr lang="en-US" sz="2800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|</a:t>
                  </a:r>
                  <a:r>
                    <a:rPr lang="en-US" sz="28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n-US" sz="2800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80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0620756" y="1914844"/>
                  <a:ext cx="247773" cy="209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0825254" y="1934110"/>
                  <a:ext cx="247773" cy="209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8" name="Straight Arrow Connector 97"/>
              <p:cNvCxnSpPr/>
              <p:nvPr/>
            </p:nvCxnSpPr>
            <p:spPr>
              <a:xfrm flipV="1">
                <a:off x="4101797" y="2924941"/>
                <a:ext cx="60105" cy="3729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5100963" y="3445634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endParaRPr lang="en-US" sz="1200" dirty="0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4811555" y="2037963"/>
            <a:ext cx="3553197" cy="642070"/>
            <a:chOff x="4811555" y="2037963"/>
            <a:chExt cx="3553197" cy="642070"/>
          </a:xfrm>
        </p:grpSpPr>
        <p:cxnSp>
          <p:nvCxnSpPr>
            <p:cNvPr id="63" name="Straight Arrow Connector 62"/>
            <p:cNvCxnSpPr>
              <a:stCxn id="56" idx="1"/>
            </p:cNvCxnSpPr>
            <p:nvPr/>
          </p:nvCxnSpPr>
          <p:spPr>
            <a:xfrm flipH="1">
              <a:off x="5635716" y="2329190"/>
              <a:ext cx="405880" cy="905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4811555" y="2037963"/>
              <a:ext cx="3553197" cy="642070"/>
              <a:chOff x="4811555" y="2037963"/>
              <a:chExt cx="3553197" cy="64207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41596" y="2037963"/>
                <a:ext cx="2323156" cy="552837"/>
                <a:chOff x="9610648" y="1508611"/>
                <a:chExt cx="1505593" cy="457026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9610648" y="1533095"/>
                  <a:ext cx="1372562" cy="432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-0.5 ||</a:t>
                  </a:r>
                  <a:r>
                    <a:rPr lang="en-US" sz="28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</a:t>
                  </a:r>
                  <a:r>
                    <a:rPr lang="en-US" sz="2800" b="1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m   |</a:t>
                  </a:r>
                  <a:r>
                    <a:rPr lang="en-US" sz="2800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|</a:t>
                  </a:r>
                  <a:r>
                    <a:rPr lang="en-US" sz="28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n-US" sz="2800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80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0868468" y="1552795"/>
                  <a:ext cx="247773" cy="209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0676046" y="1508611"/>
                  <a:ext cx="163311" cy="209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0175392" y="1694143"/>
                  <a:ext cx="187206" cy="209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0486232" y="1689910"/>
                  <a:ext cx="187206" cy="209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10843583" y="1679833"/>
                  <a:ext cx="187206" cy="209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05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4811555" y="2218368"/>
                <a:ext cx="817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853947" y="2590800"/>
            <a:ext cx="3386762" cy="983270"/>
            <a:chOff x="4853947" y="2577324"/>
            <a:chExt cx="3386762" cy="983270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5606276" y="2990631"/>
              <a:ext cx="770236" cy="27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6439400" y="3063830"/>
              <a:ext cx="1801309" cy="496764"/>
              <a:chOff x="9584735" y="1504519"/>
              <a:chExt cx="1167393" cy="41067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9584735" y="1533535"/>
                <a:ext cx="1127387" cy="381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-0.5 ||</a:t>
                </a:r>
                <a:r>
                  <a:rPr lang="en-US" sz="24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b="1" baseline="30000" dirty="0">
                    <a:solidFill>
                      <a:srgbClr val="00B0F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m  </a:t>
                </a:r>
                <a:r>
                  <a:rPr lang="en-US" sz="2400" b="1" baseline="30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|</a:t>
                </a:r>
                <a:r>
                  <a:rPr lang="en-US" sz="2400" baseline="30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endParaRPr lang="en-US" sz="2400" dirty="0">
                  <a:solidFill>
                    <a:srgbClr val="00B0F0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0429663" y="1504519"/>
                <a:ext cx="247773" cy="20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0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0590895" y="1510763"/>
                <a:ext cx="161233" cy="20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000" dirty="0"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0293633" y="1691877"/>
                <a:ext cx="161233" cy="20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1000" dirty="0">
                  <a:solidFill>
                    <a:srgbClr val="00B0F0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0569486" y="1650098"/>
                <a:ext cx="161233" cy="20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1000" dirty="0">
                  <a:solidFill>
                    <a:srgbClr val="00B0F0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4853947" y="2577324"/>
              <a:ext cx="732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33243" y="157638"/>
            <a:ext cx="3612057" cy="2060730"/>
            <a:chOff x="7533243" y="157638"/>
            <a:chExt cx="3612057" cy="2060730"/>
          </a:xfrm>
        </p:grpSpPr>
        <p:sp>
          <p:nvSpPr>
            <p:cNvPr id="61" name="TextBox 60"/>
            <p:cNvSpPr txBox="1"/>
            <p:nvPr/>
          </p:nvSpPr>
          <p:spPr>
            <a:xfrm>
              <a:off x="8018867" y="157638"/>
              <a:ext cx="3126433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Choose well logs or Bootstrap: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Breakup data into sets </a:t>
              </a:r>
              <a:r>
                <a:rPr lang="en-US" b="1" dirty="0">
                  <a:solidFill>
                    <a:srgbClr val="FF0000"/>
                  </a:solidFill>
                </a:rPr>
                <a:t>t</a:t>
              </a:r>
              <a:r>
                <a:rPr lang="en-US" b="1" baseline="30000" dirty="0">
                  <a:solidFill>
                    <a:srgbClr val="FF0000"/>
                  </a:solidFill>
                </a:rPr>
                <a:t>(n) 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</a:t>
              </a:r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b="1" dirty="0">
                  <a:solidFill>
                    <a:srgbClr val="FF0000"/>
                  </a:solidFill>
                </a:rPr>
                <a:t> t</a:t>
              </a:r>
              <a:r>
                <a:rPr lang="en-US" b="1" baseline="30000" dirty="0">
                  <a:solidFill>
                    <a:srgbClr val="FF0000"/>
                  </a:solidFill>
                </a:rPr>
                <a:t>(n</a:t>
              </a:r>
              <a:r>
                <a:rPr lang="en-US" baseline="30000" dirty="0">
                  <a:solidFill>
                    <a:srgbClr val="FF0000"/>
                  </a:solidFill>
                </a:rPr>
                <a:t>)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v</a:t>
              </a:r>
              <a:r>
                <a:rPr lang="en-US" b="1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(n)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(</a:t>
              </a:r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z)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Compute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lang="en-US" baseline="-250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m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and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en-US" baseline="-25000" dirty="0">
                  <a:solidFill>
                    <a:srgbClr val="FF0000"/>
                  </a:solidFill>
                  <a:sym typeface="Wingdings" panose="05000000000000000000" pitchFamily="2" charset="2"/>
                </a:rPr>
                <a:t>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7533243" y="1369410"/>
              <a:ext cx="547373" cy="7559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endCxn id="57" idx="1"/>
            </p:cNvCxnSpPr>
            <p:nvPr/>
          </p:nvCxnSpPr>
          <p:spPr>
            <a:xfrm flipH="1">
              <a:off x="7982434" y="1345518"/>
              <a:ext cx="116034" cy="872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7325394" y="3530884"/>
            <a:ext cx="4487960" cy="1751027"/>
            <a:chOff x="8018867" y="-393060"/>
            <a:chExt cx="4487960" cy="1751027"/>
          </a:xfrm>
        </p:grpSpPr>
        <p:sp>
          <p:nvSpPr>
            <p:cNvPr id="144" name="TextBox 143"/>
            <p:cNvSpPr txBox="1"/>
            <p:nvPr/>
          </p:nvSpPr>
          <p:spPr>
            <a:xfrm>
              <a:off x="8018867" y="157638"/>
              <a:ext cx="448796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1.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 picking error </a:t>
              </a:r>
              <a:r>
                <a:rPr lang="en-US" b="1" dirty="0">
                  <a:solidFill>
                    <a:srgbClr val="00B0F0"/>
                  </a:solidFill>
                  <a:latin typeface="Symbol" panose="05050102010706020507" pitchFamily="18" charset="2"/>
                </a:rPr>
                <a:t>m</a:t>
              </a:r>
              <a:r>
                <a:rPr lang="en-US" b="1" baseline="-25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>
                  <a:solidFill>
                    <a:srgbClr val="FF0000"/>
                  </a:solidFill>
                </a:rPr>
                <a:t> &amp; </a:t>
              </a:r>
              <a:r>
                <a:rPr lang="en-US" b="1" dirty="0" err="1">
                  <a:solidFill>
                    <a:srgbClr val="00B0F0"/>
                  </a:solidFill>
                  <a:latin typeface="Symbol" panose="05050102010706020507" pitchFamily="18" charset="2"/>
                </a:rPr>
                <a:t>s</a:t>
              </a:r>
              <a:r>
                <a:rPr lang="en-US" b="1" baseline="-2500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data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2.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 people pick 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r>
                <a:rPr lang="en-US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en-US" b="1" dirty="0" err="1">
                  <a:solidFill>
                    <a:srgbClr val="00B0F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lang="en-US" baseline="-25000" dirty="0" err="1">
                  <a:solidFill>
                    <a:srgbClr val="00B0F0"/>
                  </a:solidFill>
                  <a:sym typeface="Wingdings" panose="05000000000000000000" pitchFamily="2" charset="2"/>
                </a:rPr>
                <a:t>m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and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dirty="0">
                  <a:solidFill>
                    <a:srgbClr val="00B0F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en-US" baseline="-25000" dirty="0">
                  <a:solidFill>
                    <a:srgbClr val="00B0F0"/>
                  </a:solidFill>
                  <a:sym typeface="Wingdings" panose="05000000000000000000" pitchFamily="2" charset="2"/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3.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Generate 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traveltimes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from bootstrap 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v</a:t>
              </a:r>
              <a:r>
                <a:rPr lang="en-US" b="1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(n)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(</a:t>
              </a:r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z)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from models. Compute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b="1" dirty="0" err="1">
                  <a:solidFill>
                    <a:srgbClr val="00B0F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lang="en-US" baseline="-25000" dirty="0" err="1">
                  <a:solidFill>
                    <a:srgbClr val="00B0F0"/>
                  </a:solidFill>
                  <a:sym typeface="Wingdings" panose="05000000000000000000" pitchFamily="2" charset="2"/>
                </a:rPr>
                <a:t>m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and</a:t>
              </a:r>
              <a:r>
                <a:rPr 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dirty="0">
                  <a:solidFill>
                    <a:srgbClr val="00B0F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m</a:t>
              </a:r>
              <a:r>
                <a:rPr lang="en-US" baseline="-25000" dirty="0">
                  <a:solidFill>
                    <a:srgbClr val="00B0F0"/>
                  </a:solidFill>
                  <a:sym typeface="Wingdings" panose="05000000000000000000" pitchFamily="2" charset="2"/>
                </a:rPr>
                <a:t>m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45" name="Straight Arrow Connector 144"/>
            <p:cNvCxnSpPr>
              <a:endCxn id="89" idx="2"/>
            </p:cNvCxnSpPr>
            <p:nvPr/>
          </p:nvCxnSpPr>
          <p:spPr>
            <a:xfrm flipH="1" flipV="1">
              <a:off x="8351109" y="-373781"/>
              <a:ext cx="120973" cy="477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8472082" y="-393060"/>
              <a:ext cx="253126" cy="5053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5-Point Star 171"/>
          <p:cNvSpPr/>
          <p:nvPr/>
        </p:nvSpPr>
        <p:spPr>
          <a:xfrm>
            <a:off x="8500652" y="2262816"/>
            <a:ext cx="243443" cy="1588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8618456" y="3301088"/>
            <a:ext cx="10818" cy="380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8750035" y="1474854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t(z)</a:t>
            </a:r>
            <a:endParaRPr lang="en-US" sz="2400" dirty="0"/>
          </a:p>
        </p:txBody>
      </p:sp>
      <p:grpSp>
        <p:nvGrpSpPr>
          <p:cNvPr id="1044" name="Group 1043"/>
          <p:cNvGrpSpPr/>
          <p:nvPr/>
        </p:nvGrpSpPr>
        <p:grpSpPr>
          <a:xfrm>
            <a:off x="5857477" y="6430341"/>
            <a:ext cx="3673692" cy="388305"/>
            <a:chOff x="5729818" y="6485459"/>
            <a:chExt cx="3673692" cy="388305"/>
          </a:xfrm>
        </p:grpSpPr>
        <p:sp>
          <p:nvSpPr>
            <p:cNvPr id="1041" name="TextBox 1040"/>
            <p:cNvSpPr txBox="1"/>
            <p:nvPr/>
          </p:nvSpPr>
          <p:spPr>
            <a:xfrm>
              <a:off x="7004135" y="6504432"/>
              <a:ext cx="23993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MAP: 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=[L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L+I]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1043" name="Straight Arrow Connector 1042"/>
            <p:cNvCxnSpPr/>
            <p:nvPr/>
          </p:nvCxnSpPr>
          <p:spPr>
            <a:xfrm flipH="1" flipV="1">
              <a:off x="5729818" y="6485459"/>
              <a:ext cx="1008669" cy="1950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0" name="TextBox 1049"/>
          <p:cNvSpPr txBox="1"/>
          <p:nvPr/>
        </p:nvSpPr>
        <p:spPr>
          <a:xfrm>
            <a:off x="8173593" y="5642014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MAP=regularized LS</a:t>
            </a:r>
          </a:p>
        </p:txBody>
      </p:sp>
      <p:grpSp>
        <p:nvGrpSpPr>
          <p:cNvPr id="204" name="Group 203"/>
          <p:cNvGrpSpPr/>
          <p:nvPr/>
        </p:nvGrpSpPr>
        <p:grpSpPr>
          <a:xfrm>
            <a:off x="1503484" y="6326676"/>
            <a:ext cx="3279445" cy="467204"/>
            <a:chOff x="7852356" y="6636507"/>
            <a:chExt cx="3279445" cy="467204"/>
          </a:xfrm>
        </p:grpSpPr>
        <p:sp>
          <p:nvSpPr>
            <p:cNvPr id="205" name="TextBox 204"/>
            <p:cNvSpPr txBox="1"/>
            <p:nvPr/>
          </p:nvSpPr>
          <p:spPr>
            <a:xfrm>
              <a:off x="7852356" y="6734379"/>
              <a:ext cx="21797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MLE: </a:t>
              </a:r>
              <a:r>
                <a: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=[L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L]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 flipV="1">
              <a:off x="9950951" y="6636507"/>
              <a:ext cx="1180850" cy="32060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3" name="Group 1062"/>
          <p:cNvGrpSpPr/>
          <p:nvPr/>
        </p:nvGrpSpPr>
        <p:grpSpPr>
          <a:xfrm>
            <a:off x="1662705" y="3098189"/>
            <a:ext cx="965275" cy="927843"/>
            <a:chOff x="346402" y="3521590"/>
            <a:chExt cx="965275" cy="927843"/>
          </a:xfrm>
        </p:grpSpPr>
        <p:sp>
          <p:nvSpPr>
            <p:cNvPr id="1056" name="Rectangle 1055"/>
            <p:cNvSpPr/>
            <p:nvPr/>
          </p:nvSpPr>
          <p:spPr>
            <a:xfrm>
              <a:off x="489353" y="3521590"/>
              <a:ext cx="30809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baseline="30000" dirty="0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endParaRPr lang="en-US" sz="24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cxnSp>
          <p:nvCxnSpPr>
            <p:cNvPr id="1054" name="Straight Connector 1053"/>
            <p:cNvCxnSpPr/>
            <p:nvPr/>
          </p:nvCxnSpPr>
          <p:spPr>
            <a:xfrm>
              <a:off x="346402" y="3822000"/>
              <a:ext cx="509319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/>
            <p:cNvSpPr/>
            <p:nvPr/>
          </p:nvSpPr>
          <p:spPr>
            <a:xfrm>
              <a:off x="921827" y="4080101"/>
              <a:ext cx="38985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m*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1769576" y="838200"/>
            <a:ext cx="5907182" cy="3051978"/>
            <a:chOff x="1769576" y="906127"/>
            <a:chExt cx="5907182" cy="3051978"/>
          </a:xfrm>
        </p:grpSpPr>
        <p:sp>
          <p:nvSpPr>
            <p:cNvPr id="1068" name="Rectangle 1067"/>
            <p:cNvSpPr/>
            <p:nvPr/>
          </p:nvSpPr>
          <p:spPr>
            <a:xfrm>
              <a:off x="3365866" y="930019"/>
              <a:ext cx="1417063" cy="439391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172024" y="3592574"/>
              <a:ext cx="474325" cy="365531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769576" y="3125000"/>
              <a:ext cx="474325" cy="365531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680470" y="906127"/>
              <a:ext cx="996288" cy="439391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444729" y="513976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P(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3775124" y="2474762"/>
            <a:ext cx="1109656" cy="3305541"/>
            <a:chOff x="3673273" y="930019"/>
            <a:chExt cx="1109656" cy="3305541"/>
          </a:xfrm>
        </p:grpSpPr>
        <p:sp>
          <p:nvSpPr>
            <p:cNvPr id="219" name="Rectangle 218"/>
            <p:cNvSpPr/>
            <p:nvPr/>
          </p:nvSpPr>
          <p:spPr>
            <a:xfrm>
              <a:off x="3715982" y="930019"/>
              <a:ext cx="1066947" cy="439391"/>
            </a:xfrm>
            <a:prstGeom prst="rect">
              <a:avLst/>
            </a:prstGeom>
            <a:solidFill>
              <a:srgbClr val="00B0F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673273" y="3864415"/>
              <a:ext cx="832303" cy="371145"/>
            </a:xfrm>
            <a:prstGeom prst="rect">
              <a:avLst/>
            </a:prstGeom>
            <a:solidFill>
              <a:srgbClr val="00B0F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3" name="TextBox 1072"/>
          <p:cNvSpPr txBox="1"/>
          <p:nvPr/>
        </p:nvSpPr>
        <p:spPr>
          <a:xfrm>
            <a:off x="4097213" y="3217013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2397509" y="2405315"/>
            <a:ext cx="3617685" cy="2848694"/>
            <a:chOff x="3715982" y="930019"/>
            <a:chExt cx="3617685" cy="2848694"/>
          </a:xfrm>
        </p:grpSpPr>
        <p:sp>
          <p:nvSpPr>
            <p:cNvPr id="238" name="Rectangle 237"/>
            <p:cNvSpPr/>
            <p:nvPr/>
          </p:nvSpPr>
          <p:spPr>
            <a:xfrm>
              <a:off x="3715982" y="930019"/>
              <a:ext cx="1066947" cy="439391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501364" y="3407568"/>
              <a:ext cx="832303" cy="371145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4819040" y="2272305"/>
            <a:ext cx="2573597" cy="3507998"/>
            <a:chOff x="5985113" y="644609"/>
            <a:chExt cx="2573597" cy="3507998"/>
          </a:xfrm>
        </p:grpSpPr>
        <p:sp>
          <p:nvSpPr>
            <p:cNvPr id="241" name="Rectangle 240"/>
            <p:cNvSpPr/>
            <p:nvPr/>
          </p:nvSpPr>
          <p:spPr>
            <a:xfrm>
              <a:off x="5985113" y="644609"/>
              <a:ext cx="715088" cy="333284"/>
            </a:xfrm>
            <a:prstGeom prst="rect">
              <a:avLst/>
            </a:prstGeom>
            <a:solidFill>
              <a:srgbClr val="7030A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903541" y="3850802"/>
              <a:ext cx="655169" cy="301805"/>
            </a:xfrm>
            <a:prstGeom prst="rect">
              <a:avLst/>
            </a:prstGeom>
            <a:solidFill>
              <a:srgbClr val="7030A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7" name="Group 1076"/>
          <p:cNvGrpSpPr/>
          <p:nvPr/>
        </p:nvGrpSpPr>
        <p:grpSpPr>
          <a:xfrm>
            <a:off x="8173593" y="5935183"/>
            <a:ext cx="4036577" cy="442782"/>
            <a:chOff x="8343471" y="5937896"/>
            <a:chExt cx="4036577" cy="442782"/>
          </a:xfrm>
        </p:grpSpPr>
        <p:sp>
          <p:nvSpPr>
            <p:cNvPr id="243" name="TextBox 242"/>
            <p:cNvSpPr txBox="1"/>
            <p:nvPr/>
          </p:nvSpPr>
          <p:spPr>
            <a:xfrm>
              <a:off x="8343471" y="6011346"/>
              <a:ext cx="4012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</a:t>
              </a:r>
              <a:r>
                <a:rPr lang="en-US" dirty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 then P(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)=e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-.5||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d(m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)||  -0.5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|m-</a:t>
              </a:r>
              <a:r>
                <a:rPr lang="en-US" b="1" baseline="30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TextBox 1075"/>
            <p:cNvSpPr txBox="1"/>
            <p:nvPr/>
          </p:nvSpPr>
          <p:spPr>
            <a:xfrm>
              <a:off x="11173198" y="597113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2123246" y="593789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</p:grpSp>
      <p:grpSp>
        <p:nvGrpSpPr>
          <p:cNvPr id="1080" name="Group 1079"/>
          <p:cNvGrpSpPr/>
          <p:nvPr/>
        </p:nvGrpSpPr>
        <p:grpSpPr>
          <a:xfrm>
            <a:off x="5095976" y="3620115"/>
            <a:ext cx="1353503" cy="831388"/>
            <a:chOff x="5095976" y="3620115"/>
            <a:chExt cx="1353503" cy="831388"/>
          </a:xfrm>
        </p:grpSpPr>
        <p:pic>
          <p:nvPicPr>
            <p:cNvPr id="1078" name="Picture 10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8556" y="3620115"/>
              <a:ext cx="770923" cy="831388"/>
            </a:xfrm>
            <a:prstGeom prst="rect">
              <a:avLst/>
            </a:prstGeom>
          </p:spPr>
        </p:pic>
        <p:sp>
          <p:nvSpPr>
            <p:cNvPr id="1079" name="Freeform 1078"/>
            <p:cNvSpPr/>
            <p:nvPr/>
          </p:nvSpPr>
          <p:spPr>
            <a:xfrm>
              <a:off x="5095976" y="3707027"/>
              <a:ext cx="822910" cy="315921"/>
            </a:xfrm>
            <a:custGeom>
              <a:avLst/>
              <a:gdLst>
                <a:gd name="connsiteX0" fmla="*/ 32078 w 822910"/>
                <a:gd name="connsiteY0" fmla="*/ 0 h 315921"/>
                <a:gd name="connsiteX1" fmla="*/ 93862 w 822910"/>
                <a:gd name="connsiteY1" fmla="*/ 284205 h 315921"/>
                <a:gd name="connsiteX2" fmla="*/ 822910 w 822910"/>
                <a:gd name="connsiteY2" fmla="*/ 296562 h 31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10" h="315921">
                  <a:moveTo>
                    <a:pt x="32078" y="0"/>
                  </a:moveTo>
                  <a:cubicBezTo>
                    <a:pt x="-2933" y="117389"/>
                    <a:pt x="-37943" y="234778"/>
                    <a:pt x="93862" y="284205"/>
                  </a:cubicBezTo>
                  <a:cubicBezTo>
                    <a:pt x="225667" y="333632"/>
                    <a:pt x="524288" y="315097"/>
                    <a:pt x="822910" y="296562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11658600" y="6029547"/>
            <a:ext cx="294768" cy="345552"/>
            <a:chOff x="11658600" y="6029547"/>
            <a:chExt cx="294768" cy="345552"/>
          </a:xfrm>
        </p:grpSpPr>
        <p:cxnSp>
          <p:nvCxnSpPr>
            <p:cNvPr id="1082" name="Straight Connector 1081"/>
            <p:cNvCxnSpPr/>
            <p:nvPr/>
          </p:nvCxnSpPr>
          <p:spPr>
            <a:xfrm>
              <a:off x="11658600" y="6032413"/>
              <a:ext cx="294768" cy="342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11700625" y="6029547"/>
              <a:ext cx="219282" cy="2971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56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78" grpId="0"/>
      <p:bldP spid="1050" grpId="0"/>
      <p:bldP spid="217" grpId="0"/>
      <p:bldP spid="107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259" y="-206447"/>
            <a:ext cx="6238473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&amp; MLE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39911" y="650296"/>
            <a:ext cx="3878488" cy="1257059"/>
            <a:chOff x="7989250" y="1659356"/>
            <a:chExt cx="3878488" cy="12570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9250" y="1659356"/>
              <a:ext cx="3878488" cy="1257059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9255286" y="2835997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9613792" y="2590800"/>
              <a:ext cx="197388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32965" y="3019530"/>
            <a:ext cx="3478068" cy="647620"/>
            <a:chOff x="5308566" y="3848180"/>
            <a:chExt cx="3478068" cy="6476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172200" y="3848180"/>
              <a:ext cx="0" cy="6476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8566" y="4006334"/>
              <a:ext cx="3478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Reverse conditional by Bayes’ </a:t>
              </a:r>
              <a:r>
                <a:rPr lang="en-US" dirty="0" err="1"/>
                <a:t>Thm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400913" y="1590705"/>
            <a:ext cx="871459" cy="250974"/>
            <a:chOff x="4767341" y="5006826"/>
            <a:chExt cx="1209518" cy="335194"/>
          </a:xfrm>
        </p:grpSpPr>
        <p:sp>
          <p:nvSpPr>
            <p:cNvPr id="21" name="Oval 20"/>
            <p:cNvSpPr/>
            <p:nvPr/>
          </p:nvSpPr>
          <p:spPr>
            <a:xfrm>
              <a:off x="5376941" y="5091046"/>
              <a:ext cx="261859" cy="9857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29341" y="5243446"/>
              <a:ext cx="261859" cy="9857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48341" y="5181600"/>
              <a:ext cx="261859" cy="9857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148341" y="5006826"/>
              <a:ext cx="261859" cy="9857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5105400"/>
              <a:ext cx="261859" cy="9857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67341" y="5105400"/>
              <a:ext cx="261859" cy="9857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80620" y="924340"/>
            <a:ext cx="2435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If red pts are given</a:t>
            </a:r>
          </a:p>
          <a:p>
            <a:pPr algn="ctr"/>
            <a:r>
              <a:rPr lang="en-US" sz="1100" dirty="0"/>
              <a:t>Is above Gaussian a good fit?</a:t>
            </a:r>
          </a:p>
          <a:p>
            <a:pPr algn="ctr"/>
            <a:r>
              <a:rPr lang="en-US" sz="1100" dirty="0"/>
              <a:t>What is optimal N(x|</a:t>
            </a:r>
            <a:r>
              <a:rPr lang="en-US" sz="1100" dirty="0">
                <a:latin typeface="Symbol" panose="05050102010706020507" pitchFamily="18" charset="2"/>
              </a:rPr>
              <a:t>m</a:t>
            </a:r>
            <a:r>
              <a:rPr lang="en-US" sz="1100" dirty="0"/>
              <a:t>,</a:t>
            </a:r>
            <a:r>
              <a:rPr lang="en-US" sz="1100" dirty="0">
                <a:latin typeface="Symbol" panose="05050102010706020507" pitchFamily="18" charset="2"/>
              </a:rPr>
              <a:t>s</a:t>
            </a:r>
            <a:r>
              <a:rPr lang="en-US" sz="1100" baseline="30000" dirty="0"/>
              <a:t>2</a:t>
            </a:r>
            <a:r>
              <a:rPr lang="en-US" sz="1100" dirty="0"/>
              <a:t>) that explains</a:t>
            </a:r>
          </a:p>
          <a:p>
            <a:pPr algn="ctr"/>
            <a:r>
              <a:rPr lang="en-US" sz="1100" dirty="0"/>
              <a:t>data?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7905" y="689159"/>
            <a:ext cx="18902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Given: 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2505" y="1261024"/>
            <a:ext cx="3531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Find: 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987" y="1953910"/>
            <a:ext cx="10692735" cy="999054"/>
            <a:chOff x="67326" y="2962970"/>
            <a:chExt cx="10692735" cy="999054"/>
          </a:xfrm>
        </p:grpSpPr>
        <p:sp>
          <p:nvSpPr>
            <p:cNvPr id="30" name="TextBox 29"/>
            <p:cNvSpPr txBox="1"/>
            <p:nvPr/>
          </p:nvSpPr>
          <p:spPr>
            <a:xfrm>
              <a:off x="67326" y="3500359"/>
              <a:ext cx="106927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MLE: </a:t>
              </a:r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argmax</a:t>
              </a:r>
              <a:r>
                <a:rPr lang="en-US" sz="24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  [L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L]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     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d|m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(-0.5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||d-d(m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)||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43000" y="2962970"/>
              <a:ext cx="49856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Maximum Likelihood Estimation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661" y="3819174"/>
            <a:ext cx="12238030" cy="1167494"/>
            <a:chOff x="75798" y="4096787"/>
            <a:chExt cx="12238030" cy="1167494"/>
          </a:xfrm>
        </p:grpSpPr>
        <p:sp>
          <p:nvSpPr>
            <p:cNvPr id="32" name="TextBox 31"/>
            <p:cNvSpPr txBox="1"/>
            <p:nvPr/>
          </p:nvSpPr>
          <p:spPr>
            <a:xfrm>
              <a:off x="75798" y="4802616"/>
              <a:ext cx="122380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MAP: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argmax</a:t>
              </a:r>
              <a:r>
                <a:rPr lang="en-US" sz="24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m|d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  [L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L+I]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   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m|d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(-0.5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||d-d(m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)||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- 0.5||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79364" y="4096787"/>
              <a:ext cx="49568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Maximum a Posterior Estimation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94312" y="806818"/>
            <a:ext cx="9143962" cy="1191989"/>
            <a:chOff x="-1521014" y="241660"/>
            <a:chExt cx="9143962" cy="1191989"/>
          </a:xfrm>
        </p:grpSpPr>
        <p:sp>
          <p:nvSpPr>
            <p:cNvPr id="40" name="Rectangle 39"/>
            <p:cNvSpPr/>
            <p:nvPr/>
          </p:nvSpPr>
          <p:spPr>
            <a:xfrm flipV="1">
              <a:off x="-1437203" y="241660"/>
              <a:ext cx="864081" cy="454206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13252" y="916588"/>
              <a:ext cx="474325" cy="365531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1521014" y="916587"/>
              <a:ext cx="474325" cy="365531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26660" y="994258"/>
              <a:ext cx="996288" cy="439391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32630" y="5142501"/>
            <a:ext cx="3976634" cy="1875269"/>
            <a:chOff x="3483924" y="4841915"/>
            <a:chExt cx="3976634" cy="1875269"/>
          </a:xfrm>
        </p:grpSpPr>
        <p:grpSp>
          <p:nvGrpSpPr>
            <p:cNvPr id="44" name="Group 43"/>
            <p:cNvGrpSpPr/>
            <p:nvPr/>
          </p:nvGrpSpPr>
          <p:grpSpPr>
            <a:xfrm>
              <a:off x="5184888" y="5320689"/>
              <a:ext cx="2275670" cy="927711"/>
              <a:chOff x="5184888" y="5320689"/>
              <a:chExt cx="2275670" cy="927711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5184888" y="5320689"/>
                <a:ext cx="2136122" cy="927711"/>
              </a:xfrm>
              <a:custGeom>
                <a:avLst/>
                <a:gdLst>
                  <a:gd name="connsiteX0" fmla="*/ 0 w 929898"/>
                  <a:gd name="connsiteY0" fmla="*/ 618925 h 618925"/>
                  <a:gd name="connsiteX1" fmla="*/ 154983 w 929898"/>
                  <a:gd name="connsiteY1" fmla="*/ 562098 h 618925"/>
                  <a:gd name="connsiteX2" fmla="*/ 294468 w 929898"/>
                  <a:gd name="connsiteY2" fmla="*/ 401948 h 618925"/>
                  <a:gd name="connsiteX3" fmla="*/ 351295 w 929898"/>
                  <a:gd name="connsiteY3" fmla="*/ 221135 h 618925"/>
                  <a:gd name="connsiteX4" fmla="*/ 439119 w 929898"/>
                  <a:gd name="connsiteY4" fmla="*/ 19657 h 618925"/>
                  <a:gd name="connsiteX5" fmla="*/ 521776 w 929898"/>
                  <a:gd name="connsiteY5" fmla="*/ 35155 h 618925"/>
                  <a:gd name="connsiteX6" fmla="*/ 604434 w 929898"/>
                  <a:gd name="connsiteY6" fmla="*/ 262464 h 618925"/>
                  <a:gd name="connsiteX7" fmla="*/ 707756 w 929898"/>
                  <a:gd name="connsiteY7" fmla="*/ 474274 h 618925"/>
                  <a:gd name="connsiteX8" fmla="*/ 929898 w 929898"/>
                  <a:gd name="connsiteY8" fmla="*/ 603426 h 61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898" h="618925">
                    <a:moveTo>
                      <a:pt x="0" y="618925"/>
                    </a:moveTo>
                    <a:cubicBezTo>
                      <a:pt x="52952" y="608593"/>
                      <a:pt x="105905" y="598261"/>
                      <a:pt x="154983" y="562098"/>
                    </a:cubicBezTo>
                    <a:cubicBezTo>
                      <a:pt x="204061" y="525935"/>
                      <a:pt x="261749" y="458775"/>
                      <a:pt x="294468" y="401948"/>
                    </a:cubicBezTo>
                    <a:cubicBezTo>
                      <a:pt x="327187" y="345121"/>
                      <a:pt x="327186" y="284850"/>
                      <a:pt x="351295" y="221135"/>
                    </a:cubicBezTo>
                    <a:cubicBezTo>
                      <a:pt x="375404" y="157420"/>
                      <a:pt x="410706" y="50654"/>
                      <a:pt x="439119" y="19657"/>
                    </a:cubicBezTo>
                    <a:cubicBezTo>
                      <a:pt x="467532" y="-11340"/>
                      <a:pt x="494224" y="-5313"/>
                      <a:pt x="521776" y="35155"/>
                    </a:cubicBezTo>
                    <a:cubicBezTo>
                      <a:pt x="549328" y="75623"/>
                      <a:pt x="573437" y="189278"/>
                      <a:pt x="604434" y="262464"/>
                    </a:cubicBezTo>
                    <a:cubicBezTo>
                      <a:pt x="635431" y="335650"/>
                      <a:pt x="653512" y="417447"/>
                      <a:pt x="707756" y="474274"/>
                    </a:cubicBezTo>
                    <a:cubicBezTo>
                      <a:pt x="762000" y="531101"/>
                      <a:pt x="845949" y="567263"/>
                      <a:pt x="929898" y="60342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750106" y="5426570"/>
                <a:ext cx="7104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83924" y="5334000"/>
              <a:ext cx="3064870" cy="908445"/>
              <a:chOff x="3483924" y="5416155"/>
              <a:chExt cx="3064870" cy="908445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483924" y="5575924"/>
                <a:ext cx="3064870" cy="748676"/>
              </a:xfrm>
              <a:custGeom>
                <a:avLst/>
                <a:gdLst>
                  <a:gd name="connsiteX0" fmla="*/ 0 w 929898"/>
                  <a:gd name="connsiteY0" fmla="*/ 618925 h 618925"/>
                  <a:gd name="connsiteX1" fmla="*/ 154983 w 929898"/>
                  <a:gd name="connsiteY1" fmla="*/ 562098 h 618925"/>
                  <a:gd name="connsiteX2" fmla="*/ 294468 w 929898"/>
                  <a:gd name="connsiteY2" fmla="*/ 401948 h 618925"/>
                  <a:gd name="connsiteX3" fmla="*/ 351295 w 929898"/>
                  <a:gd name="connsiteY3" fmla="*/ 221135 h 618925"/>
                  <a:gd name="connsiteX4" fmla="*/ 439119 w 929898"/>
                  <a:gd name="connsiteY4" fmla="*/ 19657 h 618925"/>
                  <a:gd name="connsiteX5" fmla="*/ 521776 w 929898"/>
                  <a:gd name="connsiteY5" fmla="*/ 35155 h 618925"/>
                  <a:gd name="connsiteX6" fmla="*/ 604434 w 929898"/>
                  <a:gd name="connsiteY6" fmla="*/ 262464 h 618925"/>
                  <a:gd name="connsiteX7" fmla="*/ 707756 w 929898"/>
                  <a:gd name="connsiteY7" fmla="*/ 474274 h 618925"/>
                  <a:gd name="connsiteX8" fmla="*/ 929898 w 929898"/>
                  <a:gd name="connsiteY8" fmla="*/ 603426 h 61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898" h="618925">
                    <a:moveTo>
                      <a:pt x="0" y="618925"/>
                    </a:moveTo>
                    <a:cubicBezTo>
                      <a:pt x="52952" y="608593"/>
                      <a:pt x="105905" y="598261"/>
                      <a:pt x="154983" y="562098"/>
                    </a:cubicBezTo>
                    <a:cubicBezTo>
                      <a:pt x="204061" y="525935"/>
                      <a:pt x="261749" y="458775"/>
                      <a:pt x="294468" y="401948"/>
                    </a:cubicBezTo>
                    <a:cubicBezTo>
                      <a:pt x="327187" y="345121"/>
                      <a:pt x="327186" y="284850"/>
                      <a:pt x="351295" y="221135"/>
                    </a:cubicBezTo>
                    <a:cubicBezTo>
                      <a:pt x="375404" y="157420"/>
                      <a:pt x="410706" y="50654"/>
                      <a:pt x="439119" y="19657"/>
                    </a:cubicBezTo>
                    <a:cubicBezTo>
                      <a:pt x="467532" y="-11340"/>
                      <a:pt x="494224" y="-5313"/>
                      <a:pt x="521776" y="35155"/>
                    </a:cubicBezTo>
                    <a:cubicBezTo>
                      <a:pt x="549328" y="75623"/>
                      <a:pt x="573437" y="189278"/>
                      <a:pt x="604434" y="262464"/>
                    </a:cubicBezTo>
                    <a:cubicBezTo>
                      <a:pt x="635431" y="335650"/>
                      <a:pt x="653512" y="417447"/>
                      <a:pt x="707756" y="474274"/>
                    </a:cubicBezTo>
                    <a:cubicBezTo>
                      <a:pt x="762000" y="531101"/>
                      <a:pt x="845949" y="567263"/>
                      <a:pt x="929898" y="603426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89611" y="5416155"/>
                <a:ext cx="9092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d|m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466624" y="6238164"/>
              <a:ext cx="458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m*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055388" y="4841915"/>
              <a:ext cx="1140343" cy="1435083"/>
              <a:chOff x="5055388" y="4841915"/>
              <a:chExt cx="1140343" cy="143508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173686" y="4841915"/>
                <a:ext cx="9044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055388" y="5349287"/>
                <a:ext cx="1140343" cy="927711"/>
                <a:chOff x="5055388" y="5349287"/>
                <a:chExt cx="1140343" cy="927711"/>
              </a:xfrm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5055388" y="5349287"/>
                  <a:ext cx="1140343" cy="927711"/>
                </a:xfrm>
                <a:custGeom>
                  <a:avLst/>
                  <a:gdLst>
                    <a:gd name="connsiteX0" fmla="*/ 0 w 929898"/>
                    <a:gd name="connsiteY0" fmla="*/ 618925 h 618925"/>
                    <a:gd name="connsiteX1" fmla="*/ 154983 w 929898"/>
                    <a:gd name="connsiteY1" fmla="*/ 562098 h 618925"/>
                    <a:gd name="connsiteX2" fmla="*/ 294468 w 929898"/>
                    <a:gd name="connsiteY2" fmla="*/ 401948 h 618925"/>
                    <a:gd name="connsiteX3" fmla="*/ 351295 w 929898"/>
                    <a:gd name="connsiteY3" fmla="*/ 221135 h 618925"/>
                    <a:gd name="connsiteX4" fmla="*/ 439119 w 929898"/>
                    <a:gd name="connsiteY4" fmla="*/ 19657 h 618925"/>
                    <a:gd name="connsiteX5" fmla="*/ 521776 w 929898"/>
                    <a:gd name="connsiteY5" fmla="*/ 35155 h 618925"/>
                    <a:gd name="connsiteX6" fmla="*/ 604434 w 929898"/>
                    <a:gd name="connsiteY6" fmla="*/ 262464 h 618925"/>
                    <a:gd name="connsiteX7" fmla="*/ 707756 w 929898"/>
                    <a:gd name="connsiteY7" fmla="*/ 474274 h 618925"/>
                    <a:gd name="connsiteX8" fmla="*/ 929898 w 929898"/>
                    <a:gd name="connsiteY8" fmla="*/ 603426 h 61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9898" h="618925">
                      <a:moveTo>
                        <a:pt x="0" y="618925"/>
                      </a:moveTo>
                      <a:cubicBezTo>
                        <a:pt x="52952" y="608593"/>
                        <a:pt x="105905" y="598261"/>
                        <a:pt x="154983" y="562098"/>
                      </a:cubicBezTo>
                      <a:cubicBezTo>
                        <a:pt x="204061" y="525935"/>
                        <a:pt x="261749" y="458775"/>
                        <a:pt x="294468" y="401948"/>
                      </a:cubicBezTo>
                      <a:cubicBezTo>
                        <a:pt x="327187" y="345121"/>
                        <a:pt x="327186" y="284850"/>
                        <a:pt x="351295" y="221135"/>
                      </a:cubicBezTo>
                      <a:cubicBezTo>
                        <a:pt x="375404" y="157420"/>
                        <a:pt x="410706" y="50654"/>
                        <a:pt x="439119" y="19657"/>
                      </a:cubicBezTo>
                      <a:cubicBezTo>
                        <a:pt x="467532" y="-11340"/>
                        <a:pt x="494224" y="-5313"/>
                        <a:pt x="521776" y="35155"/>
                      </a:cubicBezTo>
                      <a:cubicBezTo>
                        <a:pt x="549328" y="75623"/>
                        <a:pt x="573437" y="189278"/>
                        <a:pt x="604434" y="262464"/>
                      </a:cubicBezTo>
                      <a:cubicBezTo>
                        <a:pt x="635431" y="335650"/>
                        <a:pt x="653512" y="417447"/>
                        <a:pt x="707756" y="474274"/>
                      </a:cubicBezTo>
                      <a:cubicBezTo>
                        <a:pt x="762000" y="531101"/>
                        <a:pt x="845949" y="567263"/>
                        <a:pt x="929898" y="603426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617797" y="5378752"/>
                  <a:ext cx="54357" cy="86902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55"/>
            <p:cNvGrpSpPr/>
            <p:nvPr/>
          </p:nvGrpSpPr>
          <p:grpSpPr>
            <a:xfrm>
              <a:off x="6169676" y="5384965"/>
              <a:ext cx="424011" cy="1276209"/>
              <a:chOff x="6169676" y="5384965"/>
              <a:chExt cx="424011" cy="127620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169676" y="6199509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baseline="30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m </a:t>
                </a:r>
                <a:endParaRPr lang="en-US" sz="2400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6275025" y="5384965"/>
                <a:ext cx="318662" cy="1187931"/>
                <a:chOff x="6274831" y="5364753"/>
                <a:chExt cx="318662" cy="1187931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6309441" y="6306463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000" dirty="0"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274831" y="5364753"/>
                  <a:ext cx="54357" cy="8690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/>
            <p:cNvGrpSpPr/>
            <p:nvPr/>
          </p:nvGrpSpPr>
          <p:grpSpPr>
            <a:xfrm>
              <a:off x="4877654" y="5538556"/>
              <a:ext cx="522706" cy="1178628"/>
              <a:chOff x="4877654" y="5538556"/>
              <a:chExt cx="522706" cy="117862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877654" y="6193964"/>
                <a:ext cx="522706" cy="523220"/>
                <a:chOff x="8373713" y="4841537"/>
                <a:chExt cx="338756" cy="432542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8373713" y="4841537"/>
                  <a:ext cx="247461" cy="4325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baseline="30000" dirty="0">
                      <a:solidFill>
                        <a:srgbClr val="00B0F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en-US" sz="2800" b="1" baseline="30000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457737" y="4980549"/>
                  <a:ext cx="254732" cy="216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err="1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d|m</a:t>
                  </a:r>
                  <a:endParaRPr lang="en-US" sz="1100" dirty="0">
                    <a:solidFill>
                      <a:srgbClr val="00B0F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5028151" y="5538556"/>
                <a:ext cx="19038" cy="678513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 flipV="1">
            <a:off x="3193648" y="6540156"/>
            <a:ext cx="4588382" cy="32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39528" y="5638800"/>
            <a:ext cx="7971" cy="1080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520763" y="566752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33495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117 0.008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52155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lang="en-US" sz="2800" spc="-1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latin typeface="Calibri"/>
                <a:cs typeface="Calibri"/>
              </a:rPr>
              <a:t>MAP and Regularized Least 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664" y="2286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400" spc="-15" dirty="0"/>
              <a:t>Summary</a:t>
            </a:r>
            <a:endParaRPr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4048780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582180"/>
            <a:ext cx="223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Multivariate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449" y="495613"/>
            <a:ext cx="5420878" cy="24279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0" y="1447800"/>
            <a:ext cx="304800" cy="457200"/>
            <a:chOff x="8382000" y="1447800"/>
            <a:chExt cx="304800" cy="4572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534400" y="1447800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0" y="1655618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372600" y="1655617"/>
            <a:ext cx="228600" cy="282549"/>
            <a:chOff x="8382000" y="1447800"/>
            <a:chExt cx="3048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8534400" y="1447800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382000" y="1655618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037683" y="1557165"/>
            <a:ext cx="2083136" cy="401782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7011" y="3205654"/>
            <a:ext cx="4334464" cy="843126"/>
            <a:chOff x="6907011" y="3205654"/>
            <a:chExt cx="4334464" cy="843126"/>
          </a:xfrm>
        </p:grpSpPr>
        <p:sp>
          <p:nvSpPr>
            <p:cNvPr id="19" name="Rectangle 18"/>
            <p:cNvSpPr/>
            <p:nvPr/>
          </p:nvSpPr>
          <p:spPr>
            <a:xfrm>
              <a:off x="9569222" y="3205654"/>
              <a:ext cx="16722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p(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907011" y="3322777"/>
              <a:ext cx="4148444" cy="726003"/>
              <a:chOff x="6907011" y="3322777"/>
              <a:chExt cx="4148444" cy="72600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907011" y="3322777"/>
                <a:ext cx="2613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Bayesian:  p(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026553" y="3587115"/>
                <a:ext cx="7152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9753600" y="3667319"/>
                <a:ext cx="13018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7315200" y="2001331"/>
            <a:ext cx="2954736" cy="728229"/>
            <a:chOff x="7315200" y="2001331"/>
            <a:chExt cx="2954736" cy="728229"/>
          </a:xfrm>
        </p:grpSpPr>
        <p:sp>
          <p:nvSpPr>
            <p:cNvPr id="25" name="Rectangle 24"/>
            <p:cNvSpPr/>
            <p:nvPr/>
          </p:nvSpPr>
          <p:spPr>
            <a:xfrm>
              <a:off x="7315200" y="2001331"/>
              <a:ext cx="486767" cy="434975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83169" y="2294585"/>
              <a:ext cx="486767" cy="434975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22679" y="1488949"/>
            <a:ext cx="1407604" cy="525429"/>
            <a:chOff x="7315200" y="2001331"/>
            <a:chExt cx="1407604" cy="525429"/>
          </a:xfrm>
        </p:grpSpPr>
        <p:sp>
          <p:nvSpPr>
            <p:cNvPr id="29" name="Rectangle 28"/>
            <p:cNvSpPr/>
            <p:nvPr/>
          </p:nvSpPr>
          <p:spPr>
            <a:xfrm>
              <a:off x="7315200" y="2001331"/>
              <a:ext cx="486767" cy="434975"/>
            </a:xfrm>
            <a:prstGeom prst="rect">
              <a:avLst/>
            </a:prstGeom>
            <a:solidFill>
              <a:srgbClr val="FF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36037" y="2091785"/>
              <a:ext cx="486767" cy="43497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8322680" y="3347457"/>
            <a:ext cx="920836" cy="43301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9668" y="1923616"/>
            <a:ext cx="6018347" cy="801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88664" y="2546000"/>
            <a:ext cx="6679634" cy="434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668" y="3122826"/>
            <a:ext cx="5440785" cy="42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5170" y="3677050"/>
            <a:ext cx="5440785" cy="42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0672" y="4205251"/>
            <a:ext cx="9694008" cy="44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6174" y="4733452"/>
            <a:ext cx="9694008" cy="44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1676" y="5261653"/>
            <a:ext cx="9694008" cy="44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99357" y="5645678"/>
            <a:ext cx="9694008" cy="44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04843" y="6241038"/>
            <a:ext cx="9694008" cy="447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07012" y="2780878"/>
            <a:ext cx="414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Frequentists: </a:t>
            </a:r>
            <a:r>
              <a:rPr lang="en-US" sz="2400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L]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98" y="5465630"/>
            <a:ext cx="4408377" cy="13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348" y="95674"/>
            <a:ext cx="5473292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7223" y="1219410"/>
            <a:ext cx="8230651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Hypothesis?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hypothesis is a type of hypothesis used in 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2C40D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statistics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proposes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 there is no difference between certain characteristics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 population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data-generating process).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49514" y="3777024"/>
            <a:ext cx="10803599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sz="2400" b="1" dirty="0"/>
              <a:t>A friend claims that YY in her school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Rides an average </a:t>
            </a:r>
            <a:r>
              <a:rPr lang="en-US" sz="2400" b="1" dirty="0">
                <a:solidFill>
                  <a:srgbClr val="FF0000"/>
                </a:solidFill>
              </a:rPr>
              <a:t>of 6 hours/week</a:t>
            </a:r>
            <a:r>
              <a:rPr lang="en-US" sz="2400" dirty="0"/>
              <a:t>. The </a:t>
            </a:r>
            <a:r>
              <a:rPr lang="en-US" sz="2400" dirty="0">
                <a:solidFill>
                  <a:srgbClr val="FF0000"/>
                </a:solidFill>
              </a:rPr>
              <a:t>null </a:t>
            </a:r>
            <a:r>
              <a:rPr lang="en-US" sz="2400" dirty="0"/>
              <a:t>hypothesis is that YY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Weekly ride time  mean is</a:t>
            </a:r>
            <a:r>
              <a:rPr lang="en-US" sz="2400" dirty="0">
                <a:solidFill>
                  <a:srgbClr val="FF0000"/>
                </a:solidFill>
              </a:rPr>
              <a:t> 6.0</a:t>
            </a:r>
            <a:r>
              <a:rPr lang="en-US" sz="2400" dirty="0"/>
              <a:t>. ... (The </a:t>
            </a:r>
            <a:r>
              <a:rPr lang="en-US" sz="2400" dirty="0">
                <a:solidFill>
                  <a:srgbClr val="FF0000"/>
                </a:solidFill>
              </a:rPr>
              <a:t>null</a:t>
            </a:r>
            <a:r>
              <a:rPr lang="en-US" sz="2400" dirty="0"/>
              <a:t> hypothesis here—that the ride time/week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mean is </a:t>
            </a:r>
            <a:r>
              <a:rPr lang="en-US" sz="2400" dirty="0">
                <a:solidFill>
                  <a:srgbClr val="FF0000"/>
                </a:solidFill>
              </a:rPr>
              <a:t>6.0</a:t>
            </a:r>
            <a:r>
              <a:rPr lang="en-US" sz="2400" dirty="0"/>
              <a:t>—can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be proven using the sample data; it can only be rejected.)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49514" y="5374393"/>
            <a:ext cx="929786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calculated mean is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sz="2400" dirty="0">
                <a:solidFill>
                  <a:srgbClr val="FF0000"/>
                </a:solidFill>
              </a:rPr>
              <a:t>null</a:t>
            </a:r>
            <a:r>
              <a:rPr lang="en-US" sz="2400" dirty="0"/>
              <a:t> hypothesis is </a:t>
            </a:r>
            <a:r>
              <a:rPr lang="en-US" sz="2400" dirty="0">
                <a:solidFill>
                  <a:srgbClr val="FF0000"/>
                </a:solidFill>
              </a:rPr>
              <a:t>false</a:t>
            </a:r>
            <a:r>
              <a:rPr lang="en-US" sz="2400" dirty="0"/>
              <a:t> &amp; is rejected.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84150" y="5900682"/>
            <a:ext cx="11835997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calculated mean 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then this does not prove your </a:t>
            </a:r>
            <a:r>
              <a:rPr lang="en-US" sz="2400" dirty="0">
                <a:solidFill>
                  <a:srgbClr val="FF0000"/>
                </a:solidFill>
              </a:rPr>
              <a:t>null</a:t>
            </a:r>
            <a:r>
              <a:rPr lang="en-US" sz="2400" dirty="0"/>
              <a:t> hypothesis is </a:t>
            </a:r>
            <a:r>
              <a:rPr lang="en-US" sz="2400" dirty="0">
                <a:solidFill>
                  <a:srgbClr val="FF0000"/>
                </a:solidFill>
              </a:rPr>
              <a:t>correct or verified.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18786" y="6426971"/>
            <a:ext cx="11820993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Curse of statistics                        is that you never prove things are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correct, only disprove them.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13325" y="552382"/>
            <a:ext cx="3878947" cy="2375114"/>
            <a:chOff x="8313325" y="552382"/>
            <a:chExt cx="3878947" cy="2375114"/>
          </a:xfrm>
        </p:grpSpPr>
        <p:grpSp>
          <p:nvGrpSpPr>
            <p:cNvPr id="46" name="Group 45"/>
            <p:cNvGrpSpPr/>
            <p:nvPr/>
          </p:nvGrpSpPr>
          <p:grpSpPr>
            <a:xfrm>
              <a:off x="8313325" y="552382"/>
              <a:ext cx="3834531" cy="2375114"/>
              <a:chOff x="8313325" y="552382"/>
              <a:chExt cx="3834531" cy="2375114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382000" y="552382"/>
                <a:ext cx="3765856" cy="2375114"/>
                <a:chOff x="8382000" y="552382"/>
                <a:chExt cx="3765856" cy="237511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8382000" y="552382"/>
                  <a:ext cx="3765856" cy="2328511"/>
                  <a:chOff x="8382000" y="552382"/>
                  <a:chExt cx="3765856" cy="2328511"/>
                </a:xfrm>
              </p:grpSpPr>
              <p:pic>
                <p:nvPicPr>
                  <p:cNvPr id="39" name="object 7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8416681" y="552382"/>
                    <a:ext cx="3731175" cy="2322010"/>
                  </a:xfrm>
                  <a:prstGeom prst="rect">
                    <a:avLst/>
                  </a:prstGeom>
                </p:spPr>
              </p:pic>
              <p:sp>
                <p:nvSpPr>
                  <p:cNvPr id="40" name="Rectangle 39"/>
                  <p:cNvSpPr/>
                  <p:nvPr/>
                </p:nvSpPr>
                <p:spPr>
                  <a:xfrm>
                    <a:off x="8382000" y="552382"/>
                    <a:ext cx="381000" cy="19596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flipV="1">
                    <a:off x="8489394" y="2479295"/>
                    <a:ext cx="3585747" cy="4015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9547380" y="2558164"/>
                  <a:ext cx="1998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Biking Hours/week </a:t>
                  </a: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16200000">
                <a:off x="8083166" y="1264727"/>
                <a:ext cx="860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# Days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713435" y="2323645"/>
              <a:ext cx="3478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1        2         3          4            5          6</a:t>
              </a:r>
            </a:p>
          </p:txBody>
        </p:sp>
      </p:grpSp>
      <p:sp>
        <p:nvSpPr>
          <p:cNvPr id="53" name="Freeform 52"/>
          <p:cNvSpPr/>
          <p:nvPr/>
        </p:nvSpPr>
        <p:spPr>
          <a:xfrm>
            <a:off x="8950026" y="612076"/>
            <a:ext cx="3056430" cy="1753025"/>
          </a:xfrm>
          <a:custGeom>
            <a:avLst/>
            <a:gdLst>
              <a:gd name="connsiteX0" fmla="*/ 0 w 3123566"/>
              <a:gd name="connsiteY0" fmla="*/ 1653366 h 1731433"/>
              <a:gd name="connsiteX1" fmla="*/ 685800 w 3123566"/>
              <a:gd name="connsiteY1" fmla="*/ 1653366 h 1731433"/>
              <a:gd name="connsiteX2" fmla="*/ 3075709 w 3123566"/>
              <a:gd name="connsiteY2" fmla="*/ 1674148 h 1731433"/>
              <a:gd name="connsiteX3" fmla="*/ 2265218 w 3123566"/>
              <a:gd name="connsiteY3" fmla="*/ 822094 h 1731433"/>
              <a:gd name="connsiteX4" fmla="*/ 2036618 w 3123566"/>
              <a:gd name="connsiteY4" fmla="*/ 281766 h 1731433"/>
              <a:gd name="connsiteX5" fmla="*/ 1766455 w 3123566"/>
              <a:gd name="connsiteY5" fmla="*/ 73948 h 1731433"/>
              <a:gd name="connsiteX6" fmla="*/ 1517073 w 3123566"/>
              <a:gd name="connsiteY6" fmla="*/ 32385 h 1731433"/>
              <a:gd name="connsiteX7" fmla="*/ 1413164 w 3123566"/>
              <a:gd name="connsiteY7" fmla="*/ 32385 h 1731433"/>
              <a:gd name="connsiteX8" fmla="*/ 1122218 w 3123566"/>
              <a:gd name="connsiteY8" fmla="*/ 448021 h 1731433"/>
              <a:gd name="connsiteX9" fmla="*/ 852055 w 3123566"/>
              <a:gd name="connsiteY9" fmla="*/ 905221 h 1731433"/>
              <a:gd name="connsiteX10" fmla="*/ 665018 w 3123566"/>
              <a:gd name="connsiteY10" fmla="*/ 1113039 h 1731433"/>
              <a:gd name="connsiteX11" fmla="*/ 415636 w 3123566"/>
              <a:gd name="connsiteY11" fmla="*/ 1279294 h 1731433"/>
              <a:gd name="connsiteX12" fmla="*/ 187036 w 3123566"/>
              <a:gd name="connsiteY12" fmla="*/ 1383203 h 1731433"/>
              <a:gd name="connsiteX13" fmla="*/ 83127 w 3123566"/>
              <a:gd name="connsiteY13" fmla="*/ 1445548 h 1731433"/>
              <a:gd name="connsiteX14" fmla="*/ 62345 w 3123566"/>
              <a:gd name="connsiteY14" fmla="*/ 1549457 h 1731433"/>
              <a:gd name="connsiteX15" fmla="*/ 62345 w 3123566"/>
              <a:gd name="connsiteY15" fmla="*/ 1632585 h 1731433"/>
              <a:gd name="connsiteX16" fmla="*/ 62345 w 3123566"/>
              <a:gd name="connsiteY16" fmla="*/ 1632585 h 17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3566" h="1731433">
                <a:moveTo>
                  <a:pt x="0" y="1653366"/>
                </a:moveTo>
                <a:lnTo>
                  <a:pt x="685800" y="1653366"/>
                </a:lnTo>
                <a:cubicBezTo>
                  <a:pt x="1198418" y="1656830"/>
                  <a:pt x="2812473" y="1812693"/>
                  <a:pt x="3075709" y="1674148"/>
                </a:cubicBezTo>
                <a:cubicBezTo>
                  <a:pt x="3338945" y="1535603"/>
                  <a:pt x="2438400" y="1054158"/>
                  <a:pt x="2265218" y="822094"/>
                </a:cubicBezTo>
                <a:cubicBezTo>
                  <a:pt x="2092036" y="590030"/>
                  <a:pt x="2119745" y="406457"/>
                  <a:pt x="2036618" y="281766"/>
                </a:cubicBezTo>
                <a:cubicBezTo>
                  <a:pt x="1953491" y="157075"/>
                  <a:pt x="1853046" y="115511"/>
                  <a:pt x="1766455" y="73948"/>
                </a:cubicBezTo>
                <a:cubicBezTo>
                  <a:pt x="1679864" y="32385"/>
                  <a:pt x="1575955" y="39312"/>
                  <a:pt x="1517073" y="32385"/>
                </a:cubicBezTo>
                <a:cubicBezTo>
                  <a:pt x="1458191" y="25458"/>
                  <a:pt x="1478973" y="-36888"/>
                  <a:pt x="1413164" y="32385"/>
                </a:cubicBezTo>
                <a:cubicBezTo>
                  <a:pt x="1347355" y="101658"/>
                  <a:pt x="1215736" y="302548"/>
                  <a:pt x="1122218" y="448021"/>
                </a:cubicBezTo>
                <a:cubicBezTo>
                  <a:pt x="1028700" y="593494"/>
                  <a:pt x="928255" y="794385"/>
                  <a:pt x="852055" y="905221"/>
                </a:cubicBezTo>
                <a:cubicBezTo>
                  <a:pt x="775855" y="1016057"/>
                  <a:pt x="737755" y="1050693"/>
                  <a:pt x="665018" y="1113039"/>
                </a:cubicBezTo>
                <a:cubicBezTo>
                  <a:pt x="592282" y="1175384"/>
                  <a:pt x="495300" y="1234267"/>
                  <a:pt x="415636" y="1279294"/>
                </a:cubicBezTo>
                <a:cubicBezTo>
                  <a:pt x="335972" y="1324321"/>
                  <a:pt x="242454" y="1355494"/>
                  <a:pt x="187036" y="1383203"/>
                </a:cubicBezTo>
                <a:cubicBezTo>
                  <a:pt x="131618" y="1410912"/>
                  <a:pt x="83127" y="1445548"/>
                  <a:pt x="83127" y="1445548"/>
                </a:cubicBezTo>
                <a:cubicBezTo>
                  <a:pt x="62345" y="1473257"/>
                  <a:pt x="65809" y="1518284"/>
                  <a:pt x="62345" y="1549457"/>
                </a:cubicBezTo>
                <a:cubicBezTo>
                  <a:pt x="58881" y="1580630"/>
                  <a:pt x="62345" y="1632585"/>
                  <a:pt x="62345" y="1632585"/>
                </a:cubicBezTo>
                <a:lnTo>
                  <a:pt x="62345" y="163258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831675" y="635995"/>
            <a:ext cx="3196867" cy="17563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811000" y="2235073"/>
            <a:ext cx="228600" cy="276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43200" y="638626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science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729641" y="2475982"/>
            <a:ext cx="6815786" cy="1799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6200" y="2448714"/>
            <a:ext cx="6592041" cy="302425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37" grpId="0" animBg="1"/>
      <p:bldP spid="53" grpId="0" animBg="1"/>
      <p:bldP spid="50" grpId="0" animBg="1"/>
      <p:bldP spid="5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0207766" y="401389"/>
            <a:ext cx="1633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8423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1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Fit: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sz="3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844" y="1792605"/>
            <a:ext cx="6835140" cy="378332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6700" marR="353695" indent="-228600">
              <a:lnSpc>
                <a:spcPct val="90000"/>
              </a:lnSpc>
              <a:spcBef>
                <a:spcPts val="44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presented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775" spc="7" baseline="-210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775" spc="7" baseline="-2102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...,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775" baseline="-210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45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775" spc="-67" baseline="-2102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asked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“best 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fit”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6146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precisely how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line is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“fitter”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304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squared-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8601" y="6197295"/>
            <a:ext cx="72618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estimators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r>
              <a:rPr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http://people.math.gatech.edu/~ecroot/3225/maximum_likelihood.pdf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5688" y="5175503"/>
            <a:ext cx="2026919" cy="11369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3284" y="1819241"/>
            <a:ext cx="6858000" cy="18168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7130" y="3582988"/>
            <a:ext cx="6858000" cy="12187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573372" y="1859836"/>
            <a:ext cx="3653339" cy="2736424"/>
            <a:chOff x="7573372" y="1859836"/>
            <a:chExt cx="3653339" cy="2736424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0653" y="1859836"/>
              <a:ext cx="3336058" cy="2486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7033320" y="2534099"/>
              <a:ext cx="14494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81542" y="4226928"/>
              <a:ext cx="9941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X=depth</a:t>
              </a:r>
            </a:p>
          </p:txBody>
        </p:sp>
      </p:grpSp>
      <p:sp>
        <p:nvSpPr>
          <p:cNvPr id="13" name="Isosceles Triangle 12"/>
          <p:cNvSpPr/>
          <p:nvPr/>
        </p:nvSpPr>
        <p:spPr>
          <a:xfrm>
            <a:off x="11155297" y="27346"/>
            <a:ext cx="228600" cy="54059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>
            <a:endCxn id="44" idx="3"/>
          </p:cNvCxnSpPr>
          <p:nvPr/>
        </p:nvCxnSpPr>
        <p:spPr>
          <a:xfrm flipH="1">
            <a:off x="11263813" y="297644"/>
            <a:ext cx="5784" cy="1866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11166865" y="7168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11155297" y="10216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11155297" y="13264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n 18"/>
          <p:cNvSpPr/>
          <p:nvPr/>
        </p:nvSpPr>
        <p:spPr>
          <a:xfrm>
            <a:off x="11155297" y="16312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469497" y="234838"/>
            <a:ext cx="1514428" cy="1782592"/>
            <a:chOff x="10820400" y="280002"/>
            <a:chExt cx="1514428" cy="1782592"/>
          </a:xfrm>
        </p:grpSpPr>
        <p:grpSp>
          <p:nvGrpSpPr>
            <p:cNvPr id="30" name="Group 29"/>
            <p:cNvGrpSpPr/>
            <p:nvPr/>
          </p:nvGrpSpPr>
          <p:grpSpPr>
            <a:xfrm>
              <a:off x="10820400" y="280002"/>
              <a:ext cx="685800" cy="1575825"/>
              <a:chOff x="10820400" y="280002"/>
              <a:chExt cx="685800" cy="1575825"/>
            </a:xfrm>
          </p:grpSpPr>
          <p:sp>
            <p:nvSpPr>
              <p:cNvPr id="12" name="Explosion 2 11"/>
              <p:cNvSpPr/>
              <p:nvPr/>
            </p:nvSpPr>
            <p:spPr>
              <a:xfrm>
                <a:off x="10820400" y="280002"/>
                <a:ext cx="406311" cy="333103"/>
              </a:xfrm>
              <a:prstGeom prst="irregularSeal2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11023555" y="446553"/>
                <a:ext cx="482645" cy="4297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2" idx="2"/>
              </p:cNvCxnSpPr>
              <p:nvPr/>
            </p:nvCxnSpPr>
            <p:spPr>
              <a:xfrm>
                <a:off x="11038830" y="570573"/>
                <a:ext cx="391036" cy="6638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2" idx="2"/>
              </p:cNvCxnSpPr>
              <p:nvPr/>
            </p:nvCxnSpPr>
            <p:spPr>
              <a:xfrm>
                <a:off x="11038830" y="570573"/>
                <a:ext cx="367169" cy="12852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1395465" y="493896"/>
              <a:ext cx="939363" cy="1568698"/>
              <a:chOff x="11557437" y="454274"/>
              <a:chExt cx="939363" cy="156869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1557437" y="454274"/>
                <a:ext cx="571500" cy="383449"/>
                <a:chOff x="11383897" y="454274"/>
                <a:chExt cx="571500" cy="383449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11799842" y="454274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16" idx="4"/>
                </p:cNvCxnSpPr>
                <p:nvPr/>
              </p:nvCxnSpPr>
              <p:spPr>
                <a:xfrm>
                  <a:off x="11383897" y="831136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1925300" y="875075"/>
                <a:ext cx="571500" cy="383449"/>
                <a:chOff x="11734800" y="492851"/>
                <a:chExt cx="571500" cy="383449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11870240" y="492851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1734800" y="876300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11908340" y="1257299"/>
                <a:ext cx="571500" cy="383449"/>
                <a:chOff x="11734800" y="492851"/>
                <a:chExt cx="571500" cy="383449"/>
              </a:xfrm>
            </p:grpSpPr>
            <p:sp>
              <p:nvSpPr>
                <p:cNvPr id="39" name="Isosceles Triangle 38"/>
                <p:cNvSpPr/>
                <p:nvPr/>
              </p:nvSpPr>
              <p:spPr>
                <a:xfrm>
                  <a:off x="11963400" y="492851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1734800" y="876300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1908340" y="1616663"/>
                <a:ext cx="571500" cy="406309"/>
                <a:chOff x="11734800" y="469991"/>
                <a:chExt cx="571500" cy="406309"/>
              </a:xfrm>
            </p:grpSpPr>
            <p:sp>
              <p:nvSpPr>
                <p:cNvPr id="42" name="Isosceles Triangle 41"/>
                <p:cNvSpPr/>
                <p:nvPr/>
              </p:nvSpPr>
              <p:spPr>
                <a:xfrm>
                  <a:off x="12097022" y="469991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1734800" y="876300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Can 43"/>
          <p:cNvSpPr/>
          <p:nvPr/>
        </p:nvSpPr>
        <p:spPr>
          <a:xfrm>
            <a:off x="11155297" y="19360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1370365" y="397565"/>
            <a:ext cx="638429" cy="2027583"/>
          </a:xfrm>
          <a:custGeom>
            <a:avLst/>
            <a:gdLst>
              <a:gd name="connsiteX0" fmla="*/ 0 w 638429"/>
              <a:gd name="connsiteY0" fmla="*/ 0 h 2027583"/>
              <a:gd name="connsiteX1" fmla="*/ 159026 w 638429"/>
              <a:gd name="connsiteY1" fmla="*/ 914400 h 2027583"/>
              <a:gd name="connsiteX2" fmla="*/ 596348 w 638429"/>
              <a:gd name="connsiteY2" fmla="*/ 1828800 h 2027583"/>
              <a:gd name="connsiteX3" fmla="*/ 596348 w 638429"/>
              <a:gd name="connsiteY3" fmla="*/ 2027583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429" h="2027583">
                <a:moveTo>
                  <a:pt x="0" y="0"/>
                </a:moveTo>
                <a:cubicBezTo>
                  <a:pt x="29817" y="304800"/>
                  <a:pt x="59635" y="609600"/>
                  <a:pt x="159026" y="914400"/>
                </a:cubicBezTo>
                <a:cubicBezTo>
                  <a:pt x="258417" y="1219200"/>
                  <a:pt x="523461" y="1643270"/>
                  <a:pt x="596348" y="1828800"/>
                </a:cubicBezTo>
                <a:cubicBezTo>
                  <a:pt x="669235" y="2014331"/>
                  <a:pt x="632791" y="2020957"/>
                  <a:pt x="596348" y="2027583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3718" y="40942"/>
            <a:ext cx="5209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Seismic Profile (VSP)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02460" y="2133331"/>
            <a:ext cx="3081437" cy="18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70574" y="2256182"/>
            <a:ext cx="2984289" cy="1630018"/>
          </a:xfrm>
          <a:custGeom>
            <a:avLst/>
            <a:gdLst>
              <a:gd name="connsiteX0" fmla="*/ 0 w 2984289"/>
              <a:gd name="connsiteY0" fmla="*/ 1630018 h 1630018"/>
              <a:gd name="connsiteX1" fmla="*/ 477078 w 2984289"/>
              <a:gd name="connsiteY1" fmla="*/ 1113183 h 1630018"/>
              <a:gd name="connsiteX2" fmla="*/ 1073426 w 2984289"/>
              <a:gd name="connsiteY2" fmla="*/ 874644 h 1630018"/>
              <a:gd name="connsiteX3" fmla="*/ 1948069 w 2984289"/>
              <a:gd name="connsiteY3" fmla="*/ 715618 h 1630018"/>
              <a:gd name="connsiteX4" fmla="*/ 2822713 w 2984289"/>
              <a:gd name="connsiteY4" fmla="*/ 159026 h 1630018"/>
              <a:gd name="connsiteX5" fmla="*/ 2981739 w 2984289"/>
              <a:gd name="connsiteY5" fmla="*/ 0 h 16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289" h="1630018">
                <a:moveTo>
                  <a:pt x="0" y="1630018"/>
                </a:moveTo>
                <a:cubicBezTo>
                  <a:pt x="149087" y="1434548"/>
                  <a:pt x="298174" y="1239079"/>
                  <a:pt x="477078" y="1113183"/>
                </a:cubicBezTo>
                <a:cubicBezTo>
                  <a:pt x="655982" y="987287"/>
                  <a:pt x="828261" y="940905"/>
                  <a:pt x="1073426" y="874644"/>
                </a:cubicBezTo>
                <a:cubicBezTo>
                  <a:pt x="1318591" y="808383"/>
                  <a:pt x="1656521" y="834888"/>
                  <a:pt x="1948069" y="715618"/>
                </a:cubicBezTo>
                <a:cubicBezTo>
                  <a:pt x="2239617" y="596348"/>
                  <a:pt x="2822713" y="159026"/>
                  <a:pt x="2822713" y="159026"/>
                </a:cubicBezTo>
                <a:cubicBezTo>
                  <a:pt x="2994991" y="39756"/>
                  <a:pt x="2988365" y="19878"/>
                  <a:pt x="2981739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195163" y="3020053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)=Predicted data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79247" y="164996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Recorded data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59742" y="5426476"/>
            <a:ext cx="15424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614" y="4683693"/>
            <a:ext cx="7217046" cy="1561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48" grpId="0" animBg="1"/>
      <p:bldP spid="49" grpId="0"/>
      <p:bldP spid="52" grpId="0" animBg="1"/>
      <p:bldP spid="50" grpId="0" animBg="1"/>
      <p:bldP spid="53" grpId="0"/>
      <p:bldP spid="54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630202" y="3882732"/>
            <a:ext cx="9467215" cy="287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663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977265" algn="l"/>
              </a:tabLst>
            </a:pP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Error/Loss/Cost/Objective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sum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squared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</a:t>
            </a:r>
            <a:r>
              <a:rPr lang="en-US"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395">
              <a:lnSpc>
                <a:spcPts val="3115"/>
              </a:lnSpc>
              <a:tabLst>
                <a:tab pos="977265" algn="l"/>
              </a:tabLst>
            </a:pPr>
            <a:endParaRPr lang="en-US" sz="26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395">
              <a:lnSpc>
                <a:spcPts val="3115"/>
              </a:lnSpc>
              <a:tabLst>
                <a:tab pos="977265" algn="l"/>
              </a:tabLst>
            </a:pPr>
            <a:endParaRPr lang="en-US" sz="26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6630" indent="-229235">
              <a:lnSpc>
                <a:spcPts val="3115"/>
              </a:lnSpc>
              <a:buFont typeface="Arial"/>
              <a:buChar char="•"/>
              <a:tabLst>
                <a:tab pos="977265" algn="l"/>
              </a:tabLst>
            </a:pP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sz="2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3830" lvl="1" indent="-229235">
              <a:lnSpc>
                <a:spcPts val="2635"/>
              </a:lnSpc>
              <a:buFont typeface="Arial"/>
              <a:buChar char="•"/>
              <a:tabLst>
                <a:tab pos="1433830" algn="l"/>
                <a:tab pos="1434465" algn="l"/>
              </a:tabLst>
            </a:pP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sz="2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L(w)</a:t>
            </a:r>
            <a:r>
              <a:rPr sz="2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sz="2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b="1" spc="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w=[L</a:t>
            </a:r>
            <a:r>
              <a:rPr lang="en-US" sz="2200" b="1" spc="5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en-US" sz="2200" b="1" spc="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L]</a:t>
            </a:r>
            <a:r>
              <a:rPr lang="en-US" sz="2200" b="1" spc="5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en-US" sz="2200" b="1" spc="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Lt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672" y="2516959"/>
            <a:ext cx="6015281" cy="791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7642" y="1768145"/>
            <a:ext cx="7083994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90"/>
              </a:spcBef>
            </a:pPr>
            <a:r>
              <a:rPr sz="2600" spc="-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</a:t>
            </a:r>
            <a:r>
              <a:rPr sz="26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recorded </a:t>
            </a:r>
            <a:r>
              <a:rPr lang="en-US" sz="26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Line</a:t>
            </a:r>
            <a:endParaRPr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7047" y="4602757"/>
            <a:ext cx="2576830" cy="765175"/>
            <a:chOff x="1527047" y="4602757"/>
            <a:chExt cx="2576830" cy="765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1836" y="4602757"/>
              <a:ext cx="2461570" cy="7647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047" y="4672583"/>
              <a:ext cx="716279" cy="527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5815" y="4712207"/>
              <a:ext cx="728472" cy="48463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235494" y="5223155"/>
            <a:ext cx="569387" cy="594994"/>
            <a:chOff x="3073138" y="5105400"/>
            <a:chExt cx="569387" cy="594994"/>
          </a:xfrm>
        </p:grpSpPr>
        <p:sp>
          <p:nvSpPr>
            <p:cNvPr id="15" name="TextBox 14"/>
            <p:cNvSpPr txBox="1"/>
            <p:nvPr/>
          </p:nvSpPr>
          <p:spPr>
            <a:xfrm>
              <a:off x="3073138" y="533106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3124200" y="5105400"/>
              <a:ext cx="76200" cy="305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712239" y="3020053"/>
            <a:ext cx="3218253" cy="545243"/>
            <a:chOff x="2284768" y="5132937"/>
            <a:chExt cx="3218253" cy="545243"/>
          </a:xfrm>
        </p:grpSpPr>
        <p:sp>
          <p:nvSpPr>
            <p:cNvPr id="21" name="TextBox 20"/>
            <p:cNvSpPr txBox="1"/>
            <p:nvPr/>
          </p:nvSpPr>
          <p:spPr>
            <a:xfrm>
              <a:off x="2284768" y="5308848"/>
              <a:ext cx="321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Modeling or prediction operator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457716" y="5132937"/>
              <a:ext cx="358139" cy="216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85251" y="5182678"/>
            <a:ext cx="2101857" cy="748504"/>
            <a:chOff x="2544865" y="3794857"/>
            <a:chExt cx="2101857" cy="748504"/>
          </a:xfrm>
        </p:grpSpPr>
        <p:sp>
          <p:nvSpPr>
            <p:cNvPr id="24" name="TextBox 23"/>
            <p:cNvSpPr txBox="1"/>
            <p:nvPr/>
          </p:nvSpPr>
          <p:spPr>
            <a:xfrm>
              <a:off x="2544865" y="4174029"/>
              <a:ext cx="2101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data sample index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2571482" y="3794857"/>
              <a:ext cx="76200" cy="4005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0207766" y="401389"/>
            <a:ext cx="1633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8423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1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Fit: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sz="3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73372" y="1859836"/>
            <a:ext cx="3653339" cy="2736424"/>
            <a:chOff x="7573372" y="1859836"/>
            <a:chExt cx="3653339" cy="2736424"/>
          </a:xfrm>
        </p:grpSpPr>
        <p:pic>
          <p:nvPicPr>
            <p:cNvPr id="35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0653" y="1859836"/>
              <a:ext cx="3336058" cy="248607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16200000">
              <a:off x="7033320" y="2534099"/>
              <a:ext cx="14494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traveltime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581542" y="4226928"/>
              <a:ext cx="9941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X=depth</a:t>
              </a:r>
            </a:p>
          </p:txBody>
        </p:sp>
      </p:grpSp>
      <p:sp>
        <p:nvSpPr>
          <p:cNvPr id="38" name="Isosceles Triangle 37"/>
          <p:cNvSpPr/>
          <p:nvPr/>
        </p:nvSpPr>
        <p:spPr>
          <a:xfrm>
            <a:off x="11155297" y="27346"/>
            <a:ext cx="228600" cy="54059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endCxn id="63" idx="3"/>
          </p:cNvCxnSpPr>
          <p:nvPr/>
        </p:nvCxnSpPr>
        <p:spPr>
          <a:xfrm flipH="1">
            <a:off x="11263813" y="297644"/>
            <a:ext cx="5784" cy="1866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n 39"/>
          <p:cNvSpPr/>
          <p:nvPr/>
        </p:nvSpPr>
        <p:spPr>
          <a:xfrm>
            <a:off x="11166865" y="7168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n 40"/>
          <p:cNvSpPr/>
          <p:nvPr/>
        </p:nvSpPr>
        <p:spPr>
          <a:xfrm>
            <a:off x="11155297" y="10216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an 41"/>
          <p:cNvSpPr/>
          <p:nvPr/>
        </p:nvSpPr>
        <p:spPr>
          <a:xfrm>
            <a:off x="11155297" y="13264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n 42"/>
          <p:cNvSpPr/>
          <p:nvPr/>
        </p:nvSpPr>
        <p:spPr>
          <a:xfrm>
            <a:off x="11155297" y="16312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469497" y="234838"/>
            <a:ext cx="1514428" cy="1782592"/>
            <a:chOff x="10820400" y="280002"/>
            <a:chExt cx="1514428" cy="1782592"/>
          </a:xfrm>
        </p:grpSpPr>
        <p:grpSp>
          <p:nvGrpSpPr>
            <p:cNvPr id="45" name="Group 44"/>
            <p:cNvGrpSpPr/>
            <p:nvPr/>
          </p:nvGrpSpPr>
          <p:grpSpPr>
            <a:xfrm>
              <a:off x="10820400" y="280002"/>
              <a:ext cx="685800" cy="1575825"/>
              <a:chOff x="10820400" y="280002"/>
              <a:chExt cx="685800" cy="1575825"/>
            </a:xfrm>
          </p:grpSpPr>
          <p:sp>
            <p:nvSpPr>
              <p:cNvPr id="59" name="Explosion 2 58"/>
              <p:cNvSpPr/>
              <p:nvPr/>
            </p:nvSpPr>
            <p:spPr>
              <a:xfrm>
                <a:off x="10820400" y="280002"/>
                <a:ext cx="406311" cy="333103"/>
              </a:xfrm>
              <a:prstGeom prst="irregularSeal2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11023555" y="446553"/>
                <a:ext cx="482645" cy="4297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9" idx="2"/>
              </p:cNvCxnSpPr>
              <p:nvPr/>
            </p:nvCxnSpPr>
            <p:spPr>
              <a:xfrm>
                <a:off x="11038830" y="570573"/>
                <a:ext cx="391036" cy="6638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59" idx="2"/>
              </p:cNvCxnSpPr>
              <p:nvPr/>
            </p:nvCxnSpPr>
            <p:spPr>
              <a:xfrm>
                <a:off x="11038830" y="570573"/>
                <a:ext cx="367169" cy="12852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1395465" y="493896"/>
              <a:ext cx="939363" cy="1568698"/>
              <a:chOff x="11557437" y="454274"/>
              <a:chExt cx="939363" cy="156869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1557437" y="454274"/>
                <a:ext cx="571500" cy="383449"/>
                <a:chOff x="11383897" y="454274"/>
                <a:chExt cx="571500" cy="383449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>
                  <a:off x="11799842" y="454274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40" idx="4"/>
                </p:cNvCxnSpPr>
                <p:nvPr/>
              </p:nvCxnSpPr>
              <p:spPr>
                <a:xfrm>
                  <a:off x="11383897" y="831136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1925300" y="875075"/>
                <a:ext cx="571500" cy="383449"/>
                <a:chOff x="11734800" y="492851"/>
                <a:chExt cx="571500" cy="383449"/>
              </a:xfrm>
            </p:grpSpPr>
            <p:sp>
              <p:nvSpPr>
                <p:cNvPr id="55" name="Isosceles Triangle 54"/>
                <p:cNvSpPr/>
                <p:nvPr/>
              </p:nvSpPr>
              <p:spPr>
                <a:xfrm>
                  <a:off x="11870240" y="492851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1734800" y="876300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11908340" y="1257299"/>
                <a:ext cx="571500" cy="383449"/>
                <a:chOff x="11734800" y="492851"/>
                <a:chExt cx="571500" cy="383449"/>
              </a:xfrm>
            </p:grpSpPr>
            <p:sp>
              <p:nvSpPr>
                <p:cNvPr id="53" name="Isosceles Triangle 52"/>
                <p:cNvSpPr/>
                <p:nvPr/>
              </p:nvSpPr>
              <p:spPr>
                <a:xfrm>
                  <a:off x="11963400" y="492851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1734800" y="876300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11908340" y="1616663"/>
                <a:ext cx="571500" cy="406309"/>
                <a:chOff x="11734800" y="469991"/>
                <a:chExt cx="571500" cy="406309"/>
              </a:xfrm>
            </p:grpSpPr>
            <p:sp>
              <p:nvSpPr>
                <p:cNvPr id="51" name="Isosceles Triangle 50"/>
                <p:cNvSpPr/>
                <p:nvPr/>
              </p:nvSpPr>
              <p:spPr>
                <a:xfrm>
                  <a:off x="12097022" y="469991"/>
                  <a:ext cx="152400" cy="3834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1734800" y="876300"/>
                  <a:ext cx="5715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3" name="Can 62"/>
          <p:cNvSpPr/>
          <p:nvPr/>
        </p:nvSpPr>
        <p:spPr>
          <a:xfrm>
            <a:off x="11155297" y="1936036"/>
            <a:ext cx="217032" cy="228600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1370365" y="397565"/>
            <a:ext cx="638429" cy="2027583"/>
          </a:xfrm>
          <a:custGeom>
            <a:avLst/>
            <a:gdLst>
              <a:gd name="connsiteX0" fmla="*/ 0 w 638429"/>
              <a:gd name="connsiteY0" fmla="*/ 0 h 2027583"/>
              <a:gd name="connsiteX1" fmla="*/ 159026 w 638429"/>
              <a:gd name="connsiteY1" fmla="*/ 914400 h 2027583"/>
              <a:gd name="connsiteX2" fmla="*/ 596348 w 638429"/>
              <a:gd name="connsiteY2" fmla="*/ 1828800 h 2027583"/>
              <a:gd name="connsiteX3" fmla="*/ 596348 w 638429"/>
              <a:gd name="connsiteY3" fmla="*/ 2027583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429" h="2027583">
                <a:moveTo>
                  <a:pt x="0" y="0"/>
                </a:moveTo>
                <a:cubicBezTo>
                  <a:pt x="29817" y="304800"/>
                  <a:pt x="59635" y="609600"/>
                  <a:pt x="159026" y="914400"/>
                </a:cubicBezTo>
                <a:cubicBezTo>
                  <a:pt x="258417" y="1219200"/>
                  <a:pt x="523461" y="1643270"/>
                  <a:pt x="596348" y="1828800"/>
                </a:cubicBezTo>
                <a:cubicBezTo>
                  <a:pt x="669235" y="2014331"/>
                  <a:pt x="632791" y="2020957"/>
                  <a:pt x="596348" y="2027583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302460" y="2133331"/>
            <a:ext cx="3081437" cy="18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8070574" y="2256182"/>
            <a:ext cx="2984289" cy="1630018"/>
          </a:xfrm>
          <a:custGeom>
            <a:avLst/>
            <a:gdLst>
              <a:gd name="connsiteX0" fmla="*/ 0 w 2984289"/>
              <a:gd name="connsiteY0" fmla="*/ 1630018 h 1630018"/>
              <a:gd name="connsiteX1" fmla="*/ 477078 w 2984289"/>
              <a:gd name="connsiteY1" fmla="*/ 1113183 h 1630018"/>
              <a:gd name="connsiteX2" fmla="*/ 1073426 w 2984289"/>
              <a:gd name="connsiteY2" fmla="*/ 874644 h 1630018"/>
              <a:gd name="connsiteX3" fmla="*/ 1948069 w 2984289"/>
              <a:gd name="connsiteY3" fmla="*/ 715618 h 1630018"/>
              <a:gd name="connsiteX4" fmla="*/ 2822713 w 2984289"/>
              <a:gd name="connsiteY4" fmla="*/ 159026 h 1630018"/>
              <a:gd name="connsiteX5" fmla="*/ 2981739 w 2984289"/>
              <a:gd name="connsiteY5" fmla="*/ 0 h 16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289" h="1630018">
                <a:moveTo>
                  <a:pt x="0" y="1630018"/>
                </a:moveTo>
                <a:cubicBezTo>
                  <a:pt x="149087" y="1434548"/>
                  <a:pt x="298174" y="1239079"/>
                  <a:pt x="477078" y="1113183"/>
                </a:cubicBezTo>
                <a:cubicBezTo>
                  <a:pt x="655982" y="987287"/>
                  <a:pt x="828261" y="940905"/>
                  <a:pt x="1073426" y="874644"/>
                </a:cubicBezTo>
                <a:cubicBezTo>
                  <a:pt x="1318591" y="808383"/>
                  <a:pt x="1656521" y="834888"/>
                  <a:pt x="1948069" y="715618"/>
                </a:cubicBezTo>
                <a:cubicBezTo>
                  <a:pt x="2239617" y="596348"/>
                  <a:pt x="2822713" y="159026"/>
                  <a:pt x="2822713" y="159026"/>
                </a:cubicBezTo>
                <a:cubicBezTo>
                  <a:pt x="2994991" y="39756"/>
                  <a:pt x="2988365" y="19878"/>
                  <a:pt x="2981739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195163" y="3020053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)=Predicted data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279247" y="164996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Recorded data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07750" y="4644775"/>
            <a:ext cx="15424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9639" y="4167996"/>
            <a:ext cx="1145057" cy="594994"/>
            <a:chOff x="3530877" y="4233425"/>
            <a:chExt cx="1145057" cy="594994"/>
          </a:xfrm>
        </p:grpSpPr>
        <p:sp>
          <p:nvSpPr>
            <p:cNvPr id="11" name="TextBox 10"/>
            <p:cNvSpPr txBox="1"/>
            <p:nvPr/>
          </p:nvSpPr>
          <p:spPr>
            <a:xfrm>
              <a:off x="3530877" y="4233425"/>
              <a:ext cx="1145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88611" y="4602757"/>
              <a:ext cx="68989" cy="225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-13490" y="3807148"/>
            <a:ext cx="6958959" cy="226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-116724" y="5957846"/>
            <a:ext cx="6958959" cy="226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15270" y="2249320"/>
            <a:ext cx="223009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y(</a:t>
            </a:r>
            <a:r>
              <a:rPr lang="en-US" b="1" dirty="0" err="1">
                <a:solidFill>
                  <a:srgbClr val="FF0000"/>
                </a:solidFill>
              </a:rPr>
              <a:t>x,s</a:t>
            </a:r>
            <a:r>
              <a:rPr lang="en-US" b="1" dirty="0">
                <a:solidFill>
                  <a:srgbClr val="FF0000"/>
                </a:solidFill>
              </a:rPr>
              <a:t>) =  s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+ s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+…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42235" y="567941"/>
            <a:ext cx="2437012" cy="621361"/>
          </a:xfrm>
          <a:prstGeom prst="rect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0" grpId="0" animBg="1"/>
      <p:bldP spid="71" grpId="0" animBg="1"/>
      <p:bldP spid="71" grpId="1" animBg="1"/>
      <p:bldP spid="7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8423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Maximum</a:t>
            </a:r>
            <a:r>
              <a:rPr sz="4400" spc="-10" dirty="0"/>
              <a:t> </a:t>
            </a:r>
            <a:r>
              <a:rPr sz="4400" spc="-25" dirty="0"/>
              <a:t>Likelihood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-20" dirty="0"/>
              <a:t> </a:t>
            </a:r>
            <a:r>
              <a:rPr sz="4400" spc="-15" dirty="0"/>
              <a:t>Least</a:t>
            </a:r>
            <a:r>
              <a:rPr sz="4400" spc="20" dirty="0"/>
              <a:t> </a:t>
            </a:r>
            <a:r>
              <a:rPr sz="4400" spc="-20" dirty="0"/>
              <a:t>Squares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052050" cy="2331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Now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approach</a:t>
            </a:r>
            <a:r>
              <a:rPr sz="2800" spc="-5" dirty="0">
                <a:latin typeface="Calibri"/>
                <a:cs typeface="Calibri"/>
              </a:rPr>
              <a:t> curve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fitting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probabilistic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perspective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our</a:t>
            </a:r>
            <a:r>
              <a:rPr sz="2800" spc="-10" dirty="0">
                <a:latin typeface="Calibri"/>
                <a:cs typeface="Calibri"/>
              </a:rPr>
              <a:t> uncertainty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target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variable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using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endParaRPr sz="2800">
              <a:latin typeface="Calibri"/>
              <a:cs typeface="Calibri"/>
            </a:endParaRPr>
          </a:p>
          <a:p>
            <a:pPr marL="241300" marR="114935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assume,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given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corresponding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equal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dirty="0">
                <a:latin typeface="Calibri"/>
                <a:cs typeface="Calibri"/>
              </a:rPr>
              <a:t>y(x,w)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9011" y="4182291"/>
            <a:ext cx="5735376" cy="5050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49388" y="4871084"/>
            <a:ext cx="431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precision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parameter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(inverse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variance)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150051"/>
            <a:ext cx="10896600" cy="1077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2723" y="3105657"/>
            <a:ext cx="11485118" cy="269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430" y="590876"/>
            <a:ext cx="4802569" cy="717554"/>
          </a:xfrm>
          <a:prstGeom prst="rect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8423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Maximum</a:t>
            </a:r>
            <a:r>
              <a:rPr sz="4400" spc="-10" dirty="0"/>
              <a:t> </a:t>
            </a:r>
            <a:r>
              <a:rPr sz="4400" spc="-25" dirty="0"/>
              <a:t>Likelihood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-20" dirty="0"/>
              <a:t> </a:t>
            </a:r>
            <a:r>
              <a:rPr sz="4400" spc="-15" dirty="0"/>
              <a:t>Least</a:t>
            </a:r>
            <a:r>
              <a:rPr sz="4400" spc="20" dirty="0"/>
              <a:t> </a:t>
            </a:r>
            <a:r>
              <a:rPr sz="4400" spc="-20" dirty="0"/>
              <a:t>Squares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9011" y="4182291"/>
            <a:ext cx="5735376" cy="5050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49388" y="4871084"/>
            <a:ext cx="431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precision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parameter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(inverse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variance)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415" y="2423283"/>
            <a:ext cx="10896600" cy="1077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2723" y="3105657"/>
            <a:ext cx="11485118" cy="269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9011" y="4174599"/>
            <a:ext cx="5735376" cy="50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01068 -0.3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8423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Maximum</a:t>
            </a:r>
            <a:r>
              <a:rPr sz="4400" spc="-10" dirty="0"/>
              <a:t> </a:t>
            </a:r>
            <a:r>
              <a:rPr sz="4400" spc="-25" dirty="0"/>
              <a:t>Likelihood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-20" dirty="0"/>
              <a:t> </a:t>
            </a:r>
            <a:r>
              <a:rPr sz="4400" spc="-15" dirty="0"/>
              <a:t>Least</a:t>
            </a:r>
            <a:r>
              <a:rPr sz="4400" spc="20" dirty="0"/>
              <a:t> </a:t>
            </a:r>
            <a:r>
              <a:rPr sz="4400" spc="-20" dirty="0"/>
              <a:t>Squares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843" y="1926771"/>
            <a:ext cx="5735376" cy="5050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0993" y="2822736"/>
            <a:ext cx="5035246" cy="324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075024"/>
            <a:ext cx="168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 prediction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3462221"/>
            <a:ext cx="1665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Uncertainty in </a:t>
            </a:r>
          </a:p>
          <a:p>
            <a:r>
              <a:rPr lang="en-US" dirty="0">
                <a:solidFill>
                  <a:srgbClr val="00B0F0"/>
                </a:solidFill>
              </a:rPr>
              <a:t>data  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2499570"/>
            <a:ext cx="180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mean in </a:t>
            </a:r>
          </a:p>
          <a:p>
            <a:r>
              <a:rPr lang="en-US" dirty="0">
                <a:solidFill>
                  <a:srgbClr val="FF0000"/>
                </a:solidFill>
              </a:rPr>
              <a:t>data  prediction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4108552"/>
            <a:ext cx="624839" cy="463448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6531" y="4475208"/>
            <a:ext cx="1244869" cy="487660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3083843"/>
            <a:ext cx="312419" cy="288257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0131" y="2531841"/>
            <a:ext cx="10972800" cy="382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80993" y="1912672"/>
            <a:ext cx="2276807" cy="519195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3715" y="1947595"/>
            <a:ext cx="624839" cy="46344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73665" y="1947596"/>
            <a:ext cx="665535" cy="484272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31184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Sample</a:t>
            </a:r>
            <a:r>
              <a:rPr sz="4400" spc="-45" dirty="0"/>
              <a:t> </a:t>
            </a:r>
            <a:r>
              <a:rPr sz="4400" spc="-5" dirty="0"/>
              <a:t>Space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59076"/>
            <a:ext cx="10295255" cy="40538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sample </a:t>
            </a:r>
            <a:r>
              <a:rPr sz="2800" spc="-5" dirty="0">
                <a:latin typeface="Calibri"/>
                <a:cs typeface="Calibri"/>
              </a:rPr>
              <a:t>space </a:t>
            </a:r>
            <a:r>
              <a:rPr sz="2800" spc="5" dirty="0">
                <a:latin typeface="Calibri"/>
                <a:cs typeface="Calibri"/>
              </a:rPr>
              <a:t>Ω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 set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possible </a:t>
            </a:r>
            <a:r>
              <a:rPr sz="2800" spc="-10" dirty="0">
                <a:latin typeface="Calibri"/>
                <a:cs typeface="Calibri"/>
              </a:rPr>
              <a:t>outcomes </a:t>
            </a:r>
            <a:r>
              <a:rPr sz="2800" dirty="0">
                <a:latin typeface="Calibri"/>
                <a:cs typeface="Calibri"/>
              </a:rPr>
              <a:t>of an </a:t>
            </a:r>
            <a:r>
              <a:rPr sz="2800" spc="-10" dirty="0">
                <a:latin typeface="Calibri"/>
                <a:cs typeface="Calibri"/>
              </a:rPr>
              <a:t>experiment.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Points </a:t>
            </a:r>
            <a:r>
              <a:rPr sz="2800" spc="5" dirty="0">
                <a:latin typeface="Calibri"/>
                <a:cs typeface="Calibri"/>
              </a:rPr>
              <a:t>ω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5" dirty="0">
                <a:latin typeface="Calibri"/>
                <a:cs typeface="Calibri"/>
              </a:rPr>
              <a:t>Ω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called sample </a:t>
            </a:r>
            <a:r>
              <a:rPr sz="2800" spc="-10" dirty="0">
                <a:latin typeface="Calibri"/>
                <a:cs typeface="Calibri"/>
              </a:rPr>
              <a:t>outcomes, realizations, </a:t>
            </a:r>
            <a:r>
              <a:rPr sz="2800" dirty="0">
                <a:latin typeface="Calibri"/>
                <a:cs typeface="Calibri"/>
              </a:rPr>
              <a:t>or </a:t>
            </a:r>
            <a:r>
              <a:rPr sz="2800" spc="-5" dirty="0">
                <a:latin typeface="Calibri"/>
                <a:cs typeface="Calibri"/>
              </a:rPr>
              <a:t>elements.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Subsets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5" dirty="0">
                <a:latin typeface="Calibri"/>
                <a:cs typeface="Calibri"/>
              </a:rPr>
              <a:t>Ω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called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Events.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marR="281305" indent="-228600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Example.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toss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coin </a:t>
            </a:r>
            <a:r>
              <a:rPr sz="2800" dirty="0">
                <a:latin typeface="Calibri"/>
                <a:cs typeface="Calibri"/>
              </a:rPr>
              <a:t>twice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5" dirty="0">
                <a:latin typeface="Calibri"/>
                <a:cs typeface="Calibri"/>
              </a:rPr>
              <a:t>Ω = </a:t>
            </a:r>
            <a:r>
              <a:rPr sz="2800" spc="-45" dirty="0">
                <a:latin typeface="Calibri"/>
                <a:cs typeface="Calibri"/>
              </a:rPr>
              <a:t>{HH,HT, </a:t>
            </a:r>
            <a:r>
              <a:rPr sz="2800" dirty="0">
                <a:latin typeface="Calibri"/>
                <a:cs typeface="Calibri"/>
              </a:rPr>
              <a:t>TH, </a:t>
            </a:r>
            <a:r>
              <a:rPr sz="2800" spc="10" dirty="0">
                <a:latin typeface="Calibri"/>
                <a:cs typeface="Calibri"/>
              </a:rPr>
              <a:t>TT}.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event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first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toss</a:t>
            </a:r>
            <a:r>
              <a:rPr sz="2800" dirty="0">
                <a:latin typeface="Calibri"/>
                <a:cs typeface="Calibri"/>
              </a:rPr>
              <a:t> is </a:t>
            </a:r>
            <a:r>
              <a:rPr sz="2800" spc="-5" dirty="0">
                <a:latin typeface="Calibri"/>
                <a:cs typeface="Calibri"/>
              </a:rPr>
              <a:t>heads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A =</a:t>
            </a:r>
            <a:r>
              <a:rPr sz="2800" spc="-5" dirty="0">
                <a:latin typeface="Calibri"/>
                <a:cs typeface="Calibri"/>
              </a:rPr>
              <a:t> {HH,HT}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marR="154940" indent="-228600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say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events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A2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disjoint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(mutually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exclusive)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∩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Aj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5" dirty="0">
                <a:latin typeface="Calibri"/>
                <a:cs typeface="Calibri"/>
              </a:rPr>
              <a:t>{}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ts val="284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Example: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flip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heads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flip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tails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0" y="243252"/>
            <a:ext cx="2088495" cy="1435029"/>
            <a:chOff x="-233079" y="1873779"/>
            <a:chExt cx="6720809" cy="4178461"/>
          </a:xfrm>
        </p:grpSpPr>
        <p:sp>
          <p:nvSpPr>
            <p:cNvPr id="5" name="Rectangle 4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644149" y="1972449"/>
              <a:ext cx="768390" cy="3927128"/>
              <a:chOff x="5701779" y="2000867"/>
              <a:chExt cx="768390" cy="3927128"/>
            </a:xfrm>
          </p:grpSpPr>
          <p:grpSp>
            <p:nvGrpSpPr>
              <p:cNvPr id="1068" name="Group 10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94" name="Group 11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13" name="Oval 12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4" name="Oval 12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5" name="Oval 12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Oval 12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7" name="Oval 12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5" name="Group 11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08" name="Oval 12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9" name="Oval 12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0" name="Oval 12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1" name="Oval 12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2" name="Oval 12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6" name="Group 11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03" name="Oval 12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4" name="Oval 12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5" name="Oval 12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6" name="Oval 12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7" name="Oval 12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7" name="Group 11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98" name="Oval 11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9" name="Oval 11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0" name="Oval 11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1" name="Oval 12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2" name="Oval 12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69" name="Group 10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70" name="Group 11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89" name="Oval 11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0" name="Oval 11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1" name="Oval 11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2" name="Oval 11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3" name="Oval 11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1" name="Group 11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84" name="Oval 11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5" name="Oval 11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6" name="Oval 11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Oval 11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8" name="Oval 11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2" name="Group 11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79" name="Oval 11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0" name="Oval 11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Oval 11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Oval 11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3" name="Oval 11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3" name="Group 11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74" name="Oval 11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5" name="Oval 11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6" name="Oval 11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7" name="Oval 11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8" name="Oval 11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0" name="Group 10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46" name="Group 11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5" name="Oval 11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6" name="Oval 11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7" name="Oval 11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8" name="Oval 11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9" name="Oval 11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7" name="Group 11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0" name="Oval 11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1" name="Oval 11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2" name="Oval 11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3" name="Oval 11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4" name="Oval 11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8" name="Group 11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5" name="Oval 11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6" name="Oval 11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7" name="Oval 11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8" name="Oval 11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9" name="Oval 11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9" name="Group 11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0" name="Oval 11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1" name="Oval 11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2" name="Oval 11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3" name="Oval 11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4" name="Oval 11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1" name="Group 10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22" name="Group 11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41" name="Oval 11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2" name="Oval 11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3" name="Oval 11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4" name="Oval 11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5" name="Oval 11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3" name="Group 11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36" name="Oval 11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7" name="Oval 11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8" name="Oval 11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9" name="Oval 11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0" name="Oval 11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4" name="Group 11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31" name="Oval 11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2" name="Oval 11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3" name="Oval 11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4" name="Oval 11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5" name="Oval 11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5" name="Group 11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26" name="Oval 11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7" name="Oval 11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8" name="Oval 11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9" name="Oval 11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0" name="Oval 11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2" name="Group 10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98" name="Group 10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7" name="Oval 11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8" name="Oval 11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9" name="Oval 11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0" name="Oval 11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1" name="Oval 11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9" name="Group 10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2" name="Oval 11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3" name="Oval 11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4" name="Oval 11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5" name="Oval 11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6" name="Oval 11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7" name="Oval 11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8" name="Oval 11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9" name="Oval 11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0" name="Oval 11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1" name="Oval 11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1" name="Group 11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2" name="Oval 11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3" name="Oval 11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4" name="Oval 11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5" name="Oval 11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6" name="Oval 11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3" name="Group 10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74" name="Group 10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93" name="Oval 10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4" name="Oval 10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5" name="Oval 10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6" name="Oval 10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7" name="Oval 10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5" name="Group 10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88" name="Oval 10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9" name="Oval 10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0" name="Oval 10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1" name="Oval 10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Oval 10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6" name="Group 10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83" name="Oval 10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4" name="Oval 10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5" name="Oval 10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6" name="Oval 10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7" name="Oval 10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7" name="Group 10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78" name="Oval 10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9" name="Oval 10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0" name="Oval 10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1" name="Oval 10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2" name="Oval 10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4844880" y="1986019"/>
              <a:ext cx="768390" cy="3927128"/>
              <a:chOff x="5701779" y="2000867"/>
              <a:chExt cx="768390" cy="3927128"/>
            </a:xfrm>
          </p:grpSpPr>
          <p:grpSp>
            <p:nvGrpSpPr>
              <p:cNvPr id="918" name="Group 9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44" name="Group 10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63" name="Oval 10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4" name="Oval 10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5" name="Oval 10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6" name="Oval 10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7" name="Oval 10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5" name="Group 10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8" name="Oval 10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9" name="Oval 10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" name="Oval 10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1" name="Oval 10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2" name="Oval 10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6" name="Group 10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3" name="Oval 10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4" name="Oval 10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5" name="Oval 10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6" name="Oval 10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Oval 10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7" name="Group 10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48" name="Oval 10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9" name="Oval 10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0" name="Oval 10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1" name="Oval 10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2" name="Oval 10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9" name="Group 9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20" name="Group 10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39" name="Oval 10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0" name="Oval 10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Oval 10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2" name="Oval 10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3" name="Oval 10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34" name="Oval 10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5" name="Oval 10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6" name="Oval 10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7" name="Oval 10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8" name="Oval 10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2" name="Group 10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29" name="Oval 10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0" name="Oval 10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1" name="Oval 10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2" name="Oval 10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3" name="Oval 10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3" name="Group 10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24" name="Oval 10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5" name="Oval 10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6" name="Oval 10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7" name="Oval 10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8" name="Oval 10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0" name="Group 9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96" name="Group 9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5" name="Oval 10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6" name="Oval 10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7" name="Oval 10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8" name="Oval 10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9" name="Oval 10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7" name="Group 9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0" name="Oval 10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1" name="Oval 10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2" name="Oval 10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3" name="Oval 10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4" name="Oval 10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8" name="Group 9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5" name="Oval 10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6" name="Oval 10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Oval 10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8" name="Oval 10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" name="Oval 10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9" name="Group 9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0" name="Oval 9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1" name="Oval 10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2" name="Oval 10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3" name="Oval 10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4" name="Oval 10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1" name="Group 9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72" name="Group 9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91" name="Oval 9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2" name="Oval 9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3" name="Oval 9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4" name="Oval 9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5" name="Oval 9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3" name="Group 9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86" name="Oval 9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7" name="Oval 9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8" name="Oval 9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Oval 9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Oval 9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4" name="Group 9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81" name="Oval 9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2" name="Oval 9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3" name="Oval 9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4" name="Oval 9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5" name="Oval 9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5" name="Group 9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76" name="Oval 9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7" name="Oval 9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8" name="Oval 9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9" name="Oval 9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0" name="Oval 9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2" name="Group 9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48" name="Group 9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67" name="Oval 9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8" name="Oval 9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9" name="Oval 9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0" name="Oval 9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1" name="Oval 9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9" name="Group 9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62" name="Oval 9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3" name="Oval 9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4" name="Oval 9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5" name="Oval 9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6" name="Oval 9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0" name="Group 9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57" name="Oval 9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8" name="Oval 9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9" name="Oval 9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0" name="Oval 9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1" name="Oval 9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1" name="Group 9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52" name="Oval 9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Oval 9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4" name="Oval 9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Oval 9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Oval 9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3" name="Group 9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24" name="Group 9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43" name="Oval 9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4" name="Oval 9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5" name="Oval 9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6" name="Oval 9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7" name="Oval 9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5" name="Group 9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38" name="Oval 9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Oval 9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0" name="Oval 9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1" name="Oval 9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2" name="Oval 9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6" name="Group 9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33" name="Oval 9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4" name="Oval 9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5" name="Oval 9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Oval 9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7" name="Oval 9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7" name="Group 9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28" name="Oval 9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Oval 9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Oval 9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" name="Oval 9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Oval 9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4045611" y="1999589"/>
              <a:ext cx="768390" cy="3927128"/>
              <a:chOff x="5701779" y="2000867"/>
              <a:chExt cx="768390" cy="3927128"/>
            </a:xfrm>
          </p:grpSpPr>
          <p:grpSp>
            <p:nvGrpSpPr>
              <p:cNvPr id="768" name="Group 7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94" name="Group 8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13" name="Oval 9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4" name="Oval 9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Oval 9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" name="Oval 9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Oval 9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5" name="Group 8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08" name="Oval 9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Oval 9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" name="Oval 9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Oval 9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" name="Oval 9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6" name="Group 8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03" name="Oval 9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4" name="Oval 9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Oval 9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Oval 9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7" name="Oval 9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7" name="Group 8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98" name="Oval 8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Oval 8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Oval 8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Oval 9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2" name="Oval 9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9" name="Group 7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70" name="Group 8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89" name="Oval 8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Oval 8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Oval 8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Oval 8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Oval 8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1" name="Group 8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84" name="Oval 8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Oval 8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Oval 8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Oval 8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Oval 8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2" name="Group 8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79" name="Oval 8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Oval 8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Oval 8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Oval 8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3" name="Oval 8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3" name="Group 8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74" name="Oval 8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Oval 8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Oval 8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Oval 8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Oval 8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0" name="Group 7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46" name="Group 8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5" name="Oval 8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Oval 8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Oval 8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Oval 8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Oval 8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7" name="Group 8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0" name="Oval 8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Oval 8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Oval 8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" name="Oval 8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Oval 8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8" name="Group 8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55" name="Oval 8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Oval 8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Oval 8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Oval 8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9" name="Oval 8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9" name="Group 8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50" name="Oval 8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Oval 8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Oval 8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Oval 8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Oval 8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1" name="Group 7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22" name="Group 8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41" name="Oval 8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2" name="Oval 8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Oval 8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Oval 8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Oval 8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3" name="Group 8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36" name="Oval 8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Oval 8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Oval 8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Oval 8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Oval 8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4" name="Group 8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31" name="Oval 8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Oval 8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Oval 8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Oval 8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Oval 8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5" name="Group 8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26" name="Oval 8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Oval 8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Oval 8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Oval 8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Oval 8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2" name="Group 7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98" name="Group 7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7" name="Oval 8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Oval 8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Oval 8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Oval 8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Oval 8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9" name="Group 7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2" name="Oval 8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Oval 8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Oval 8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Oval 8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0" name="Group 7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07" name="Oval 8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Oval 8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Oval 8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Oval 8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Group 8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02" name="Oval 8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Oval 8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Oval 8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Oval 8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Oval 8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3" name="Group 7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74" name="Group 7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93" name="Oval 7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" name="Oval 7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Oval 7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Oval 7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Oval 7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5" name="Group 7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88" name="Oval 7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Oval 7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Oval 7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Oval 7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Oval 7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6" name="Group 7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83" name="Oval 7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" name="Oval 7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5" name="Oval 7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6" name="Oval 7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" name="Oval 7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78" name="Oval 7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9" name="Oval 7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Oval 7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Oval 7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2" name="Oval 7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3246342" y="2013159"/>
              <a:ext cx="768390" cy="3927128"/>
              <a:chOff x="5701779" y="2000867"/>
              <a:chExt cx="768390" cy="3927128"/>
            </a:xfrm>
          </p:grpSpPr>
          <p:grpSp>
            <p:nvGrpSpPr>
              <p:cNvPr id="618" name="Group 6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44" name="Group 7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63" name="Oval 7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" name="Oval 7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" name="Oval 7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6" name="Oval 7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Oval 7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5" name="Group 7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58" name="Oval 7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Oval 7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Oval 7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Oval 7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" name="Oval 7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6" name="Group 7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53" name="Oval 7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Oval 7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Oval 7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Oval 7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Oval 7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Group 7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48" name="Oval 7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Oval 7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Oval 7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Oval 7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" name="Oval 7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9" name="Group 6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20" name="Group 7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39" name="Oval 7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Oval 7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Oval 7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2" name="Oval 7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" name="Oval 7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1" name="Group 7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34" name="Oval 7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Oval 7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6" name="Oval 7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Oval 7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Oval 7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2" name="Group 7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29" name="Oval 7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0" name="Oval 7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1" name="Oval 7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Oval 7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" name="Oval 7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3" name="Group 7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24" name="Oval 7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5" name="Oval 7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Oval 7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7" name="Oval 7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8" name="Oval 7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0" name="Group 6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96" name="Group 6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15" name="Oval 7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6" name="Oval 7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Oval 7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8" name="Oval 7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Oval 7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7" name="Group 6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10" name="Oval 7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Oval 7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2" name="Oval 7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Oval 7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4" name="Oval 7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8" name="Group 6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05" name="Oval 7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Oval 7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7" name="Oval 7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Oval 7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Oval 7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9" name="Group 6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00" name="Oval 6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Oval 7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Oval 7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Oval 7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" name="Oval 7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1" name="Group 6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72" name="Group 6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91" name="Oval 6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Oval 6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" name="Oval 6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Oval 6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Oval 6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3" name="Group 6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6" name="Oval 6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7" name="Oval 6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8" name="Oval 6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" name="Oval 6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0" name="Oval 6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4" name="Group 6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1" name="Oval 6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2" name="Oval 6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Oval 6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4" name="Oval 6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5" name="Oval 6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5" name="Group 6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76" name="Oval 6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7" name="Oval 6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8" name="Oval 6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9" name="Oval 6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" name="Oval 6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2" name="Group 6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48" name="Group 6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67" name="Oval 6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8" name="Oval 6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0" name="Oval 6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9" name="Group 6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62" name="Oval 6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Oval 6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" name="Oval 6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Oval 6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6" name="Oval 6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0" name="Group 6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57" name="Oval 6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Oval 6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9" name="Oval 6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Oval 6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Oval 6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1" name="Group 6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52" name="Oval 6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3" name="Oval 6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Oval 6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Oval 6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6" name="Oval 6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3" name="Group 6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24" name="Group 6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Oval 6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" name="Oval 6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Oval 6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5" name="Group 6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8" name="Oval 6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" name="Oval 6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Oval 6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Oval 6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Oval 6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6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3" name="Oval 6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Oval 6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Oval 6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Oval 6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7" name="Oval 6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28" name="Oval 6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9" name="Oval 6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Oval 6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Oval 6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Oval 6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2447073" y="2026729"/>
              <a:ext cx="768390" cy="3927128"/>
              <a:chOff x="5701779" y="2000867"/>
              <a:chExt cx="768390" cy="3927128"/>
            </a:xfrm>
          </p:grpSpPr>
          <p:grpSp>
            <p:nvGrpSpPr>
              <p:cNvPr id="468" name="Group 4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94" name="Group 5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13" name="Oval 6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" name="Oval 6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5" name="Oval 6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6" name="Oval 6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7" name="Oval 6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5" name="Group 5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08" name="Oval 6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9" name="Oval 6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Oval 6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1" name="Oval 6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Oval 6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6" name="Group 5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03" name="Oval 6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Oval 6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5" name="Oval 6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Oval 6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Oval 6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7" name="Group 5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98" name="Oval 5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Oval 5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Oval 6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2" name="Oval 6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9" name="Group 4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70" name="Group 5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Oval 5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Oval 5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1" name="Group 5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4" name="Oval 5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5" name="Oval 5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2" name="Group 5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9" name="Oval 5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Oval 5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Oval 5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2" name="Oval 5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Oval 5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3" name="Group 5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4" name="Oval 5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5" name="Oval 5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Oval 5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0" name="Group 4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46" name="Group 5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65" name="Oval 5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Oval 5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7" name="Group 5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60" name="Oval 5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1" name="Oval 5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55" name="Oval 5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Oval 5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50" name="Oval 5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1" name="Oval 5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Oval 5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3" name="Oval 5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Oval 5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1" name="Group 4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22" name="Group 5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41" name="Oval 5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Oval 5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Oval 5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Oval 5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6" name="Oval 5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Oval 5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Oval 5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Oval 5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Oval 5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1" name="Oval 5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Oval 5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Oval 5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Oval 5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Oval 5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26" name="Oval 5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Oval 5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8" name="Oval 5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" name="Oval 5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Oval 5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2" name="Group 4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98" name="Group 4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17" name="Oval 5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Oval 5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Oval 5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Oval 5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Oval 5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9" name="Group 4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12" name="Oval 5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Oval 5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0" name="Group 4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07" name="Oval 5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1" name="Group 5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02" name="Oval 5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3" name="Group 4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74" name="Group 4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93" name="Oval 4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Oval 4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Oval 4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88" name="Oval 4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6" name="Group 4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83" name="Oval 4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7" name="Group 4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78" name="Oval 4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1647804" y="2040299"/>
              <a:ext cx="768390" cy="3927128"/>
              <a:chOff x="5701779" y="2000867"/>
              <a:chExt cx="768390" cy="3927128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44" name="Group 4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63" name="Oval 4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Oval 4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Oval 4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Oval 4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6" name="Group 4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53" name="Oval 4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7" name="Group 4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20" name="Group 4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1" name="Group 4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2" name="Group 4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29" name="Oval 4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96" name="Group 3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15" name="Oval 4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10" name="Oval 4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05" name="Oval 4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00" name="Oval 3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" name="Group 3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91" name="Oval 3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" name="Group 3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6" name="Oval 3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" name="Group 3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1" name="Oval 3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" name="Group 3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76" name="Oval 3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7" name="Oval 3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2" name="Oval 3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7" name="Oval 3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Oval 3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2" name="Oval 3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3" name="Oval 3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8" name="Oval 3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6" name="Group 3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3" name="Oval 3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8" name="Oval 3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848535" y="2053869"/>
              <a:ext cx="768390" cy="3927128"/>
              <a:chOff x="5701779" y="2000867"/>
              <a:chExt cx="768390" cy="392712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4" name="Group 2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3" name="Oval 3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3" name="Oval 3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Oval 3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9" name="Group 16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0" name="Group 2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9" name="Oval 2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9" name="Oval 2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0" name="Group 16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6" name="Group 2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" name="Group 2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0" name="Oval 2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1" name="Group 17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22" name="Group 2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2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36" name="Oval 2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31" name="Oval 2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26" name="Oval 2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98" name="Group 19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17" name="Oval 21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9" name="Group 19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02" name="Oval 20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74" name="Group 17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93" name="Oval 19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" name="Group 17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88" name="Oval 18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83" name="Oval 18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78" name="Oval 17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49266" y="2067439"/>
              <a:ext cx="768390" cy="3927128"/>
              <a:chOff x="5701779" y="2000867"/>
              <a:chExt cx="768390" cy="392712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63" name="Oval 1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58" name="Oval 1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48" name="Oval 1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9" name="Oval 1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" name="Oval 13"/>
            <p:cNvSpPr/>
            <p:nvPr/>
          </p:nvSpPr>
          <p:spPr>
            <a:xfrm>
              <a:off x="3793887" y="3577360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85424" y="2844749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4155" y="3567707"/>
              <a:ext cx="635511" cy="1358401"/>
            </a:xfrm>
            <a:custGeom>
              <a:avLst/>
              <a:gdLst>
                <a:gd name="connsiteX0" fmla="*/ 193283 w 635511"/>
                <a:gd name="connsiteY0" fmla="*/ 1358401 h 1358401"/>
                <a:gd name="connsiteX1" fmla="*/ 528563 w 635511"/>
                <a:gd name="connsiteY1" fmla="*/ 939301 h 1358401"/>
                <a:gd name="connsiteX2" fmla="*/ 635243 w 635511"/>
                <a:gd name="connsiteY2" fmla="*/ 497341 h 1358401"/>
                <a:gd name="connsiteX3" fmla="*/ 505703 w 635511"/>
                <a:gd name="connsiteY3" fmla="*/ 2041 h 1358401"/>
                <a:gd name="connsiteX4" fmla="*/ 132323 w 635511"/>
                <a:gd name="connsiteY4" fmla="*/ 337321 h 1358401"/>
                <a:gd name="connsiteX5" fmla="*/ 2783 w 635511"/>
                <a:gd name="connsiteY5" fmla="*/ 725941 h 1358401"/>
                <a:gd name="connsiteX6" fmla="*/ 56123 w 635511"/>
                <a:gd name="connsiteY6" fmla="*/ 1106941 h 1358401"/>
                <a:gd name="connsiteX7" fmla="*/ 200903 w 635511"/>
                <a:gd name="connsiteY7" fmla="*/ 1297441 h 135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11" h="1358401">
                  <a:moveTo>
                    <a:pt x="193283" y="1358401"/>
                  </a:moveTo>
                  <a:cubicBezTo>
                    <a:pt x="324093" y="1220606"/>
                    <a:pt x="454903" y="1082811"/>
                    <a:pt x="528563" y="939301"/>
                  </a:cubicBezTo>
                  <a:cubicBezTo>
                    <a:pt x="602223" y="795791"/>
                    <a:pt x="639053" y="653551"/>
                    <a:pt x="635243" y="497341"/>
                  </a:cubicBezTo>
                  <a:cubicBezTo>
                    <a:pt x="631433" y="341131"/>
                    <a:pt x="589523" y="28711"/>
                    <a:pt x="505703" y="2041"/>
                  </a:cubicBezTo>
                  <a:cubicBezTo>
                    <a:pt x="421883" y="-24629"/>
                    <a:pt x="216143" y="216671"/>
                    <a:pt x="132323" y="337321"/>
                  </a:cubicBezTo>
                  <a:cubicBezTo>
                    <a:pt x="48503" y="457971"/>
                    <a:pt x="15483" y="597671"/>
                    <a:pt x="2783" y="725941"/>
                  </a:cubicBezTo>
                  <a:cubicBezTo>
                    <a:pt x="-9917" y="854211"/>
                    <a:pt x="23103" y="1011691"/>
                    <a:pt x="56123" y="1106941"/>
                  </a:cubicBezTo>
                  <a:cubicBezTo>
                    <a:pt x="89143" y="1202191"/>
                    <a:pt x="145023" y="1249816"/>
                    <a:pt x="200903" y="1297441"/>
                  </a:cubicBezTo>
                </a:path>
              </a:pathLst>
            </a:custGeom>
            <a:solidFill>
              <a:srgbClr val="7030A0">
                <a:alpha val="38000"/>
              </a:srgbClr>
            </a:solidFill>
            <a:ln>
              <a:solidFill>
                <a:schemeClr val="accent1">
                  <a:shade val="50000"/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33079" y="1979400"/>
              <a:ext cx="520478" cy="407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8" name="Rectangle 1217"/>
          <p:cNvSpPr/>
          <p:nvPr/>
        </p:nvSpPr>
        <p:spPr>
          <a:xfrm>
            <a:off x="533400" y="3200400"/>
            <a:ext cx="10591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/>
        </p:nvSpPr>
        <p:spPr>
          <a:xfrm>
            <a:off x="685800" y="4635045"/>
            <a:ext cx="10591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" grpId="0" animBg="1"/>
      <p:bldP spid="12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8423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Maximum</a:t>
            </a:r>
            <a:r>
              <a:rPr sz="4400" spc="-10" dirty="0"/>
              <a:t> </a:t>
            </a:r>
            <a:r>
              <a:rPr sz="4400" spc="-25" dirty="0"/>
              <a:t>Likelihood</a:t>
            </a:r>
            <a:r>
              <a:rPr sz="4400" spc="90" dirty="0"/>
              <a:t> </a:t>
            </a:r>
            <a:r>
              <a:rPr sz="4400" spc="-5" dirty="0"/>
              <a:t>and</a:t>
            </a:r>
            <a:r>
              <a:rPr sz="4400" spc="-20" dirty="0"/>
              <a:t> </a:t>
            </a:r>
            <a:r>
              <a:rPr sz="4400" spc="-15" dirty="0"/>
              <a:t>Least</a:t>
            </a:r>
            <a:r>
              <a:rPr sz="4400" spc="20" dirty="0"/>
              <a:t> </a:t>
            </a:r>
            <a:r>
              <a:rPr sz="4400" spc="-20" dirty="0"/>
              <a:t>Squares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914" y="2175836"/>
            <a:ext cx="4634231" cy="4093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588" y="3227939"/>
            <a:ext cx="5038211" cy="32404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9902" y="1831594"/>
            <a:ext cx="57194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0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now use the </a:t>
            </a:r>
            <a:r>
              <a:rPr sz="2400" spc="-5" dirty="0">
                <a:latin typeface="Calibri"/>
                <a:cs typeface="Calibri"/>
              </a:rPr>
              <a:t>training </a:t>
            </a:r>
            <a:r>
              <a:rPr sz="2400" spc="-10" dirty="0">
                <a:latin typeface="Calibri"/>
                <a:cs typeface="Calibri"/>
              </a:rPr>
              <a:t>data {x, </a:t>
            </a:r>
            <a:r>
              <a:rPr sz="2400" dirty="0">
                <a:latin typeface="Calibri"/>
                <a:cs typeface="Calibri"/>
              </a:rPr>
              <a:t>t}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 determine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values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unknown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maximum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likelihood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02" y="4393183"/>
            <a:ext cx="207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Log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Likelihood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173" y="3295294"/>
            <a:ext cx="5165702" cy="9168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558" y="5075240"/>
            <a:ext cx="6259689" cy="68531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09" y="286067"/>
            <a:ext cx="110461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</a:t>
            </a:r>
            <a:r>
              <a:rPr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sz="4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4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7061" y="1847700"/>
            <a:ext cx="3736401" cy="2403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600" y="1168196"/>
            <a:ext cx="207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Log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Likelihood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2631871"/>
            <a:ext cx="5763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Maximize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Likelihood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wrt</a:t>
            </a:r>
            <a:r>
              <a:rPr sz="2400" spc="-10" dirty="0">
                <a:latin typeface="Calibri"/>
                <a:cs typeface="Calibri"/>
              </a:rPr>
              <a:t> 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925" y="1689918"/>
            <a:ext cx="6262676" cy="687885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2780" y="1354705"/>
            <a:ext cx="4634231" cy="409302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658925" y="4174972"/>
            <a:ext cx="57632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Also, </a:t>
            </a:r>
            <a:r>
              <a:rPr sz="2400" spc="-5" dirty="0">
                <a:latin typeface="Calibri"/>
                <a:cs typeface="Calibri"/>
              </a:rPr>
              <a:t>scaling </a:t>
            </a:r>
            <a:r>
              <a:rPr sz="2400" dirty="0">
                <a:latin typeface="Calibri"/>
                <a:cs typeface="Calibri"/>
              </a:rPr>
              <a:t>the log </a:t>
            </a:r>
            <a:r>
              <a:rPr sz="2400" spc="-10" dirty="0">
                <a:latin typeface="Calibri"/>
                <a:cs typeface="Calibri"/>
              </a:rPr>
              <a:t>likelihood </a:t>
            </a:r>
            <a:r>
              <a:rPr sz="2400" dirty="0">
                <a:latin typeface="Calibri"/>
                <a:cs typeface="Calibri"/>
              </a:rPr>
              <a:t>by a </a:t>
            </a:r>
            <a:r>
              <a:rPr sz="2400" spc="-5" dirty="0">
                <a:latin typeface="Calibri"/>
                <a:cs typeface="Calibri"/>
              </a:rPr>
              <a:t>positive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constant </a:t>
            </a:r>
            <a:r>
              <a:rPr sz="2400" spc="-5" dirty="0">
                <a:latin typeface="Calibri"/>
                <a:cs typeface="Calibri"/>
              </a:rPr>
              <a:t>β/2 </a:t>
            </a:r>
            <a:r>
              <a:rPr sz="2400" dirty="0">
                <a:latin typeface="Calibri"/>
                <a:cs typeface="Calibri"/>
              </a:rPr>
              <a:t>does not </a:t>
            </a:r>
            <a:r>
              <a:rPr sz="2400" spc="-5" dirty="0">
                <a:latin typeface="Calibri"/>
                <a:cs typeface="Calibri"/>
              </a:rPr>
              <a:t>alter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location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maximum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respect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114" dirty="0">
                <a:latin typeface="Calibri"/>
                <a:cs typeface="Calibri"/>
              </a:rPr>
              <a:t>w,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ignored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58925" y="3288958"/>
            <a:ext cx="57632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Since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two </a:t>
            </a:r>
            <a:r>
              <a:rPr sz="2400" spc="-5" dirty="0">
                <a:latin typeface="Calibri"/>
                <a:cs typeface="Calibri"/>
              </a:rPr>
              <a:t>terms,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don’t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depend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w,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omitted.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925" y="5679540"/>
            <a:ext cx="4919218" cy="700405"/>
            <a:chOff x="754024" y="6244262"/>
            <a:chExt cx="4919218" cy="700405"/>
          </a:xfrm>
        </p:grpSpPr>
        <p:grpSp>
          <p:nvGrpSpPr>
            <p:cNvPr id="7" name="object 7"/>
            <p:cNvGrpSpPr/>
            <p:nvPr/>
          </p:nvGrpSpPr>
          <p:grpSpPr>
            <a:xfrm>
              <a:off x="3421532" y="6244262"/>
              <a:ext cx="2251710" cy="700405"/>
              <a:chOff x="3102864" y="5544094"/>
              <a:chExt cx="2251710" cy="700405"/>
            </a:xfrm>
          </p:grpSpPr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84417" y="5544094"/>
                <a:ext cx="2069861" cy="700169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02864" y="5906626"/>
                <a:ext cx="152400" cy="3763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754024" y="6329317"/>
              <a:ext cx="25726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99085" indent="-287020">
                <a:lnSpc>
                  <a:spcPct val="100000"/>
                </a:lnSpc>
                <a:spcBef>
                  <a:spcPts val="10"/>
                </a:spcBef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lang="en-US" sz="2400" spc="-10" dirty="0">
                  <a:cs typeface="Calibri"/>
                </a:rPr>
                <a:t>Result:</a:t>
              </a:r>
              <a:r>
                <a:rPr lang="en-US" sz="2400" spc="-90" dirty="0">
                  <a:cs typeface="Calibri"/>
                </a:rPr>
                <a:t> </a:t>
              </a:r>
              <a:r>
                <a:rPr lang="en-US" sz="2400" spc="-10" dirty="0">
                  <a:cs typeface="Calibri"/>
                </a:rPr>
                <a:t>Maximize</a:t>
              </a:r>
              <a:endParaRPr lang="en-US" sz="2400" dirty="0"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7244" y="1768220"/>
            <a:ext cx="9944100" cy="4589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ts val="3115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MLE</a:t>
            </a:r>
            <a:endParaRPr sz="2600" dirty="0">
              <a:latin typeface="Calibri"/>
              <a:cs typeface="Calibri"/>
            </a:endParaRPr>
          </a:p>
          <a:p>
            <a:pPr marL="697865" lvl="1" indent="-22923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Maximize</a:t>
            </a:r>
            <a:endParaRPr sz="2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150" dirty="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Least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Squares</a:t>
            </a:r>
            <a:endParaRPr sz="2600" dirty="0">
              <a:latin typeface="Calibri"/>
              <a:cs typeface="Calibri"/>
            </a:endParaRPr>
          </a:p>
          <a:p>
            <a:pPr marL="697865" lvl="1" indent="-22923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Minimize</a:t>
            </a:r>
            <a:endParaRPr sz="2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5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Therefore,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maximizing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likelihood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equivalent, so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far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determining</a:t>
            </a:r>
            <a:r>
              <a:rPr sz="2600" spc="-5" dirty="0">
                <a:latin typeface="Calibri"/>
                <a:cs typeface="Calibri"/>
              </a:rPr>
              <a:t> w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concerned,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minimizing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sum-of-squares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error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</a:t>
            </a:r>
            <a:endParaRPr sz="2600" dirty="0">
              <a:latin typeface="Calibri"/>
              <a:cs typeface="Calibri"/>
            </a:endParaRPr>
          </a:p>
          <a:p>
            <a:pPr marL="241300" marR="294005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Significance: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sum-of-squares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error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function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arises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consequence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maximizing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likelihood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under 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assumption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Gaussian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lang="en-US" sz="2600" spc="15" dirty="0">
                <a:latin typeface="Calibri"/>
                <a:cs typeface="Calibri"/>
              </a:rPr>
              <a:t>data </a:t>
            </a:r>
            <a:r>
              <a:rPr sz="2600" spc="-5" dirty="0">
                <a:latin typeface="Calibri"/>
                <a:cs typeface="Calibri"/>
              </a:rPr>
              <a:t>noise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distribution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47416" y="2093758"/>
            <a:ext cx="2251710" cy="700405"/>
            <a:chOff x="2947416" y="2093758"/>
            <a:chExt cx="2251710" cy="700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969" y="2093758"/>
              <a:ext cx="2069861" cy="7001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7416" y="2457615"/>
              <a:ext cx="152400" cy="3816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9816" y="3256670"/>
            <a:ext cx="1489572" cy="719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325" y="1676006"/>
            <a:ext cx="4733019" cy="22358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4495800"/>
            <a:ext cx="1021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0544" y="5203066"/>
            <a:ext cx="10210800" cy="128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79172" y="3803362"/>
            <a:ext cx="456907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you really want is uncertainty p(</a:t>
            </a:r>
            <a:r>
              <a:rPr lang="en-US" dirty="0" err="1">
                <a:solidFill>
                  <a:srgbClr val="FF0000"/>
                </a:solidFill>
              </a:rPr>
              <a:t>m|d</a:t>
            </a:r>
            <a:r>
              <a:rPr lang="en-US" dirty="0">
                <a:solidFill>
                  <a:srgbClr val="FF0000"/>
                </a:solidFill>
              </a:rPr>
              <a:t>)  in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model parameters from p(</a:t>
            </a:r>
            <a:r>
              <a:rPr lang="en-US" dirty="0" err="1">
                <a:solidFill>
                  <a:srgbClr val="FF0000"/>
                </a:solidFill>
              </a:rPr>
              <a:t>d|m</a:t>
            </a:r>
            <a:r>
              <a:rPr lang="en-US" dirty="0">
                <a:solidFill>
                  <a:srgbClr val="FF0000"/>
                </a:solidFill>
              </a:rPr>
              <a:t>)? How?</a:t>
            </a: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829409" y="286067"/>
            <a:ext cx="110461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</a:t>
            </a:r>
            <a:r>
              <a:rPr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sz="4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4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057400"/>
            <a:ext cx="6370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Discriminant Functions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Neural networks, supervised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886200"/>
            <a:ext cx="6038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 Functions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Gaussian Mixture Models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6005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Inferring</a:t>
            </a:r>
            <a:r>
              <a:rPr sz="4400" spc="-30" dirty="0"/>
              <a:t> </a:t>
            </a:r>
            <a:r>
              <a:rPr sz="4400" spc="-45" dirty="0"/>
              <a:t>Parameters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218420" cy="26257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assume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figure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parameters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‘best’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fit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distribution?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Maximum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Likelihood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Estimation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Maximum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Posteriori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(MAP)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9615" y="3373373"/>
            <a:ext cx="4214652" cy="5762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7032" y="4580662"/>
            <a:ext cx="4206240" cy="6089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1000" y="6381585"/>
            <a:ext cx="81597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See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‘Gibbs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Sampling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for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Uninitiated’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for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20" dirty="0">
                <a:latin typeface="Calibri"/>
                <a:cs typeface="Calibri"/>
              </a:rPr>
              <a:t>straightforward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introduction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parameter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estimation: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  <a:hlinkClick r:id="rId4"/>
              </a:rPr>
              <a:t>http://www.umiacs.umd.edu/~resnik/pubs/LAMP-TR-153.pdf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124200"/>
            <a:ext cx="4077149" cy="7239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162800" y="3373373"/>
            <a:ext cx="4438192" cy="474807"/>
            <a:chOff x="7162800" y="3373373"/>
            <a:chExt cx="4438192" cy="474807"/>
          </a:xfrm>
        </p:grpSpPr>
        <p:sp>
          <p:nvSpPr>
            <p:cNvPr id="8" name="Rectangle 7"/>
            <p:cNvSpPr/>
            <p:nvPr/>
          </p:nvSpPr>
          <p:spPr>
            <a:xfrm>
              <a:off x="7162800" y="3373373"/>
              <a:ext cx="220472" cy="360427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20400" y="3550361"/>
              <a:ext cx="228600" cy="297819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72392" y="3400667"/>
              <a:ext cx="228600" cy="297819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44" y="4191000"/>
            <a:ext cx="3878488" cy="125705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372600" y="4885141"/>
            <a:ext cx="8382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731106" y="5014846"/>
            <a:ext cx="197388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08566" y="3848180"/>
            <a:ext cx="3478068" cy="647620"/>
            <a:chOff x="5308566" y="3848180"/>
            <a:chExt cx="3478068" cy="6476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172200" y="3848180"/>
              <a:ext cx="0" cy="6476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8566" y="4006334"/>
              <a:ext cx="3478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Reverse conditional by Bayes’ </a:t>
              </a:r>
              <a:r>
                <a:rPr lang="en-US" dirty="0" err="1"/>
                <a:t>Thm</a:t>
              </a:r>
              <a:r>
                <a:rPr lang="en-US" dirty="0"/>
                <a:t>.</a:t>
              </a:r>
            </a:p>
          </p:txBody>
        </p:sp>
      </p:grpSp>
      <p:sp>
        <p:nvSpPr>
          <p:cNvPr id="20" name="Freeform 19"/>
          <p:cNvSpPr/>
          <p:nvPr/>
        </p:nvSpPr>
        <p:spPr>
          <a:xfrm>
            <a:off x="812386" y="3762013"/>
            <a:ext cx="6777197" cy="1697545"/>
          </a:xfrm>
          <a:custGeom>
            <a:avLst/>
            <a:gdLst>
              <a:gd name="connsiteX0" fmla="*/ 605709 w 6777197"/>
              <a:gd name="connsiteY0" fmla="*/ 50570 h 1697545"/>
              <a:gd name="connsiteX1" fmla="*/ 3124183 w 6777197"/>
              <a:gd name="connsiteY1" fmla="*/ 11824 h 1697545"/>
              <a:gd name="connsiteX2" fmla="*/ 4309804 w 6777197"/>
              <a:gd name="connsiteY2" fmla="*/ 205553 h 1697545"/>
              <a:gd name="connsiteX3" fmla="*/ 4433790 w 6777197"/>
              <a:gd name="connsiteY3" fmla="*/ 538767 h 1697545"/>
              <a:gd name="connsiteX4" fmla="*/ 5069221 w 6777197"/>
              <a:gd name="connsiteY4" fmla="*/ 802238 h 1697545"/>
              <a:gd name="connsiteX5" fmla="*/ 5735648 w 6777197"/>
              <a:gd name="connsiteY5" fmla="*/ 755743 h 1697545"/>
              <a:gd name="connsiteX6" fmla="*/ 6526061 w 6777197"/>
              <a:gd name="connsiteY6" fmla="*/ 755743 h 1697545"/>
              <a:gd name="connsiteX7" fmla="*/ 6696543 w 6777197"/>
              <a:gd name="connsiteY7" fmla="*/ 1135451 h 1697545"/>
              <a:gd name="connsiteX8" fmla="*/ 5340441 w 6777197"/>
              <a:gd name="connsiteY8" fmla="*/ 1615899 h 1697545"/>
              <a:gd name="connsiteX9" fmla="*/ 2984699 w 6777197"/>
              <a:gd name="connsiteY9" fmla="*/ 1677892 h 1697545"/>
              <a:gd name="connsiteX10" fmla="*/ 2000556 w 6777197"/>
              <a:gd name="connsiteY10" fmla="*/ 1639146 h 1697545"/>
              <a:gd name="connsiteX11" fmla="*/ 1217892 w 6777197"/>
              <a:gd name="connsiteY11" fmla="*/ 1081207 h 1697545"/>
              <a:gd name="connsiteX12" fmla="*/ 729695 w 6777197"/>
              <a:gd name="connsiteY12" fmla="*/ 933973 h 1697545"/>
              <a:gd name="connsiteX13" fmla="*/ 249248 w 6777197"/>
              <a:gd name="connsiteY13" fmla="*/ 848733 h 1697545"/>
              <a:gd name="connsiteX14" fmla="*/ 63268 w 6777197"/>
              <a:gd name="connsiteY14" fmla="*/ 639506 h 1697545"/>
              <a:gd name="connsiteX15" fmla="*/ 1275 w 6777197"/>
              <a:gd name="connsiteY15" fmla="*/ 507770 h 1697545"/>
              <a:gd name="connsiteX16" fmla="*/ 109763 w 6777197"/>
              <a:gd name="connsiteY16" fmla="*/ 290794 h 1697545"/>
              <a:gd name="connsiteX17" fmla="*/ 605709 w 6777197"/>
              <a:gd name="connsiteY17" fmla="*/ 50570 h 169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77197" h="1697545">
                <a:moveTo>
                  <a:pt x="605709" y="50570"/>
                </a:moveTo>
                <a:cubicBezTo>
                  <a:pt x="1108112" y="4075"/>
                  <a:pt x="2506834" y="-14006"/>
                  <a:pt x="3124183" y="11824"/>
                </a:cubicBezTo>
                <a:cubicBezTo>
                  <a:pt x="3741532" y="37654"/>
                  <a:pt x="4091536" y="117729"/>
                  <a:pt x="4309804" y="205553"/>
                </a:cubicBezTo>
                <a:cubicBezTo>
                  <a:pt x="4528072" y="293377"/>
                  <a:pt x="4307220" y="439319"/>
                  <a:pt x="4433790" y="538767"/>
                </a:cubicBezTo>
                <a:cubicBezTo>
                  <a:pt x="4560360" y="638215"/>
                  <a:pt x="4852245" y="766075"/>
                  <a:pt x="5069221" y="802238"/>
                </a:cubicBezTo>
                <a:cubicBezTo>
                  <a:pt x="5286197" y="838401"/>
                  <a:pt x="5492841" y="763492"/>
                  <a:pt x="5735648" y="755743"/>
                </a:cubicBezTo>
                <a:cubicBezTo>
                  <a:pt x="5978455" y="747994"/>
                  <a:pt x="6365912" y="692458"/>
                  <a:pt x="6526061" y="755743"/>
                </a:cubicBezTo>
                <a:cubicBezTo>
                  <a:pt x="6686210" y="819028"/>
                  <a:pt x="6894146" y="992092"/>
                  <a:pt x="6696543" y="1135451"/>
                </a:cubicBezTo>
                <a:cubicBezTo>
                  <a:pt x="6498940" y="1278810"/>
                  <a:pt x="5959082" y="1525492"/>
                  <a:pt x="5340441" y="1615899"/>
                </a:cubicBezTo>
                <a:cubicBezTo>
                  <a:pt x="4721800" y="1706306"/>
                  <a:pt x="3541346" y="1674018"/>
                  <a:pt x="2984699" y="1677892"/>
                </a:cubicBezTo>
                <a:cubicBezTo>
                  <a:pt x="2428052" y="1681766"/>
                  <a:pt x="2295024" y="1738594"/>
                  <a:pt x="2000556" y="1639146"/>
                </a:cubicBezTo>
                <a:cubicBezTo>
                  <a:pt x="1706088" y="1539699"/>
                  <a:pt x="1429702" y="1198736"/>
                  <a:pt x="1217892" y="1081207"/>
                </a:cubicBezTo>
                <a:cubicBezTo>
                  <a:pt x="1006082" y="963678"/>
                  <a:pt x="891136" y="972719"/>
                  <a:pt x="729695" y="933973"/>
                </a:cubicBezTo>
                <a:cubicBezTo>
                  <a:pt x="568254" y="895227"/>
                  <a:pt x="360319" y="897811"/>
                  <a:pt x="249248" y="848733"/>
                </a:cubicBezTo>
                <a:cubicBezTo>
                  <a:pt x="138177" y="799655"/>
                  <a:pt x="104597" y="696333"/>
                  <a:pt x="63268" y="639506"/>
                </a:cubicBezTo>
                <a:cubicBezTo>
                  <a:pt x="21939" y="582679"/>
                  <a:pt x="-6474" y="565889"/>
                  <a:pt x="1275" y="507770"/>
                </a:cubicBezTo>
                <a:cubicBezTo>
                  <a:pt x="9024" y="449651"/>
                  <a:pt x="10316" y="361828"/>
                  <a:pt x="109763" y="290794"/>
                </a:cubicBezTo>
                <a:cubicBezTo>
                  <a:pt x="209210" y="219760"/>
                  <a:pt x="103306" y="97065"/>
                  <a:pt x="605709" y="505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0150109" y="4965559"/>
            <a:ext cx="871459" cy="250974"/>
            <a:chOff x="4767341" y="5006826"/>
            <a:chExt cx="1209518" cy="335194"/>
          </a:xfrm>
        </p:grpSpPr>
        <p:sp>
          <p:nvSpPr>
            <p:cNvPr id="21" name="Oval 20"/>
            <p:cNvSpPr/>
            <p:nvPr/>
          </p:nvSpPr>
          <p:spPr>
            <a:xfrm>
              <a:off x="5376941" y="5091046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29341" y="5243446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48341" y="5181600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148341" y="5006826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5105400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67341" y="5105400"/>
              <a:ext cx="261859" cy="98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737015" y="5292613"/>
            <a:ext cx="3454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For example, if red pts are given</a:t>
            </a:r>
          </a:p>
          <a:p>
            <a:pPr algn="ctr"/>
            <a:r>
              <a:rPr lang="en-US" sz="1600" dirty="0"/>
              <a:t>Is above Gaussian a good fit?</a:t>
            </a:r>
          </a:p>
          <a:p>
            <a:pPr algn="ctr"/>
            <a:r>
              <a:rPr lang="en-US" sz="1600" dirty="0"/>
              <a:t>What is optimal N(x|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/>
              <a:t>,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baseline="30000" dirty="0"/>
              <a:t>2</a:t>
            </a:r>
            <a:r>
              <a:rPr lang="en-US" sz="1600" dirty="0"/>
              <a:t>) that explains</a:t>
            </a:r>
          </a:p>
          <a:p>
            <a:pPr algn="ctr"/>
            <a:r>
              <a:rPr lang="en-US" sz="1600" dirty="0"/>
              <a:t>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4367" y="304411"/>
            <a:ext cx="577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Some Probability Terminology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6699" y="2055741"/>
            <a:ext cx="5831063" cy="1060217"/>
            <a:chOff x="7064083" y="2159700"/>
            <a:chExt cx="5831063" cy="1060217"/>
          </a:xfrm>
        </p:grpSpPr>
        <p:grpSp>
          <p:nvGrpSpPr>
            <p:cNvPr id="9" name="Group 8"/>
            <p:cNvGrpSpPr/>
            <p:nvPr/>
          </p:nvGrpSpPr>
          <p:grpSpPr>
            <a:xfrm>
              <a:off x="7064083" y="2159700"/>
              <a:ext cx="3061463" cy="1060217"/>
              <a:chOff x="7071703" y="2167320"/>
              <a:chExt cx="3061463" cy="106021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0717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7641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4565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1489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8413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779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03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627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1551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8475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833683" y="2159700"/>
              <a:ext cx="3061463" cy="1060217"/>
              <a:chOff x="7071703" y="2167320"/>
              <a:chExt cx="3061463" cy="106021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0717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7641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565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148903" y="216732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0779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7703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4627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1551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847549" y="2914080"/>
                <a:ext cx="285617" cy="31345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91679" y="3453792"/>
            <a:ext cx="5866043" cy="2458268"/>
            <a:chOff x="6817123" y="3611091"/>
            <a:chExt cx="5866043" cy="2458268"/>
          </a:xfrm>
        </p:grpSpPr>
        <p:grpSp>
          <p:nvGrpSpPr>
            <p:cNvPr id="43" name="Group 42"/>
            <p:cNvGrpSpPr/>
            <p:nvPr/>
          </p:nvGrpSpPr>
          <p:grpSpPr>
            <a:xfrm>
              <a:off x="6817123" y="3611091"/>
              <a:ext cx="5831063" cy="1060217"/>
              <a:chOff x="7064083" y="2159700"/>
              <a:chExt cx="5831063" cy="106021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0640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98336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6852103" y="5009142"/>
              <a:ext cx="5831063" cy="1060217"/>
              <a:chOff x="7064083" y="2159700"/>
              <a:chExt cx="5831063" cy="106021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0640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9833683" y="2159700"/>
                <a:ext cx="3061463" cy="1060217"/>
                <a:chOff x="7071703" y="2167320"/>
                <a:chExt cx="3061463" cy="1060217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9" name="Oval 88"/>
          <p:cNvSpPr/>
          <p:nvPr/>
        </p:nvSpPr>
        <p:spPr>
          <a:xfrm>
            <a:off x="1712363" y="3342938"/>
            <a:ext cx="2706393" cy="2342142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1882725" y="3453792"/>
            <a:ext cx="2391551" cy="1711508"/>
            <a:chOff x="8208169" y="3611091"/>
            <a:chExt cx="2391551" cy="1711508"/>
          </a:xfrm>
        </p:grpSpPr>
        <p:grpSp>
          <p:nvGrpSpPr>
            <p:cNvPr id="92" name="Group 91"/>
            <p:cNvGrpSpPr/>
            <p:nvPr/>
          </p:nvGrpSpPr>
          <p:grpSpPr>
            <a:xfrm>
              <a:off x="8208169" y="3611091"/>
              <a:ext cx="2362817" cy="1060217"/>
              <a:chOff x="8455129" y="2159700"/>
              <a:chExt cx="2362817" cy="1060217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8455129" y="2159700"/>
                <a:ext cx="1670417" cy="1060217"/>
                <a:chOff x="8462749" y="2167320"/>
                <a:chExt cx="1670417" cy="1060217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8462749" y="291408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9155149" y="291408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9847549" y="291408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9833683" y="2159700"/>
                <a:ext cx="984263" cy="1060217"/>
                <a:chOff x="7071703" y="2167320"/>
                <a:chExt cx="984263" cy="1060217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077949" y="291408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70349" y="291408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8236903" y="5009142"/>
              <a:ext cx="2362817" cy="313457"/>
              <a:chOff x="8448883" y="2159700"/>
              <a:chExt cx="2362817" cy="31345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448883" y="2159700"/>
                <a:ext cx="1670417" cy="313457"/>
                <a:chOff x="8456503" y="2167320"/>
                <a:chExt cx="1670417" cy="313457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8456503" y="216732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9148903" y="216732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9841303" y="2167320"/>
                  <a:ext cx="285617" cy="31345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833683" y="2159700"/>
                <a:ext cx="978017" cy="313457"/>
                <a:chOff x="7071703" y="2167320"/>
                <a:chExt cx="978017" cy="313457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7071703" y="216732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764103" y="2167320"/>
                  <a:ext cx="285617" cy="31345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38" name="Oval 137"/>
          <p:cNvSpPr/>
          <p:nvPr/>
        </p:nvSpPr>
        <p:spPr>
          <a:xfrm>
            <a:off x="3784207" y="3961675"/>
            <a:ext cx="1531402" cy="1636928"/>
          </a:xfrm>
          <a:prstGeom prst="ellipse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3953679" y="4191968"/>
            <a:ext cx="1007641" cy="986565"/>
            <a:chOff x="11088943" y="2365440"/>
            <a:chExt cx="1007641" cy="986565"/>
          </a:xfrm>
        </p:grpSpPr>
        <p:sp>
          <p:nvSpPr>
            <p:cNvPr id="139" name="Oval 138"/>
            <p:cNvSpPr/>
            <p:nvPr/>
          </p:nvSpPr>
          <p:spPr>
            <a:xfrm>
              <a:off x="11088943" y="2365440"/>
              <a:ext cx="285617" cy="313457"/>
            </a:xfrm>
            <a:prstGeom prst="ellipse">
              <a:avLst/>
            </a:prstGeom>
            <a:solidFill>
              <a:srgbClr val="00B0F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1781343" y="2365440"/>
              <a:ext cx="285617" cy="31345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1124139" y="3025315"/>
              <a:ext cx="285617" cy="313457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810967" y="3038548"/>
              <a:ext cx="285617" cy="31345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324283" y="1873779"/>
            <a:ext cx="6163447" cy="41784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823314" y="1367096"/>
            <a:ext cx="401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Universe: N=100 samples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720871" y="4253927"/>
            <a:ext cx="525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Mass Function: Frequency occurrence of x </a:t>
            </a:r>
          </a:p>
          <a:p>
            <a:r>
              <a:rPr lang="en-US" dirty="0"/>
              <a:t>            1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P(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 = 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heads</a:t>
            </a:r>
            <a:r>
              <a:rPr lang="en-US" dirty="0"/>
              <a:t>/N = </a:t>
            </a:r>
            <a:r>
              <a:rPr lang="en-US" dirty="0">
                <a:solidFill>
                  <a:srgbClr val="FF0000"/>
                </a:solidFill>
              </a:rPr>
              <a:t>70</a:t>
            </a:r>
            <a:r>
              <a:rPr lang="en-US" dirty="0"/>
              <a:t>/100 </a:t>
            </a:r>
            <a:r>
              <a:rPr lang="en-US" dirty="0">
                <a:sym typeface="Symbol" panose="05050102010706020507" pitchFamily="18" charset="2"/>
              </a:rPr>
              <a:t>0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657202" y="12363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Random Variable (RV) =  value that represents the</a:t>
            </a:r>
          </a:p>
          <a:p>
            <a:r>
              <a:rPr lang="en-US" dirty="0"/>
              <a:t>      numerical outcome of  a random phenomenon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657202" y="19325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Discrete RV =  x</a:t>
            </a:r>
          </a:p>
          <a:p>
            <a:r>
              <a:rPr lang="en-US" dirty="0"/>
              <a:t>         RV can only take on a countable number of values</a:t>
            </a:r>
          </a:p>
          <a:p>
            <a:r>
              <a:rPr lang="en-US" dirty="0"/>
              <a:t>         Examples: happy, sad, working x </a:t>
            </a:r>
            <a:r>
              <a:rPr lang="en-US" dirty="0">
                <a:sym typeface="Symbol" panose="05050102010706020507" pitchFamily="18" charset="2"/>
              </a:rPr>
              <a:t>  </a:t>
            </a:r>
            <a:r>
              <a:rPr lang="en-US" dirty="0"/>
              <a:t>{1,2,3}</a:t>
            </a:r>
          </a:p>
          <a:p>
            <a:r>
              <a:rPr lang="en-US" dirty="0"/>
              <a:t>                            coin flip outcome x</a:t>
            </a:r>
            <a:r>
              <a:rPr lang="en-US" dirty="0">
                <a:sym typeface="Symbol" panose="05050102010706020507" pitchFamily="18" charset="2"/>
              </a:rPr>
              <a:t>  </a:t>
            </a:r>
            <a:r>
              <a:rPr lang="en-US" dirty="0"/>
              <a:t>{0,1}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657202" y="30375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Continuous RV =  x</a:t>
            </a:r>
          </a:p>
          <a:p>
            <a:r>
              <a:rPr lang="en-US" dirty="0"/>
              <a:t>         RV can only take on a uncountable number of values</a:t>
            </a:r>
          </a:p>
          <a:p>
            <a:r>
              <a:rPr lang="en-US" dirty="0"/>
              <a:t>         Examples: temperature x </a:t>
            </a:r>
            <a:r>
              <a:rPr lang="en-US" dirty="0">
                <a:sym typeface="Symbol" panose="05050102010706020507" pitchFamily="18" charset="2"/>
              </a:rPr>
              <a:t>  </a:t>
            </a:r>
            <a:r>
              <a:rPr lang="en-US" dirty="0"/>
              <a:t>{76.12,76.13, 76.14, …..}</a:t>
            </a:r>
          </a:p>
          <a:p>
            <a:r>
              <a:rPr lang="en-US" dirty="0"/>
              <a:t>                            seismic amplitudes x</a:t>
            </a:r>
            <a:r>
              <a:rPr lang="en-US" dirty="0">
                <a:sym typeface="Symbol" panose="05050102010706020507" pitchFamily="18" charset="2"/>
              </a:rPr>
              <a:t>  </a:t>
            </a:r>
            <a:r>
              <a:rPr lang="en-US" dirty="0"/>
              <a:t>{0, 0.001, 0.002,..}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7361676" y="4974132"/>
            <a:ext cx="310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1 </a:t>
            </a:r>
            <a:r>
              <a:rPr lang="en-US" dirty="0"/>
              <a:t>P(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) =  </a:t>
            </a:r>
            <a:r>
              <a:rPr lang="en-US" dirty="0" err="1">
                <a:solidFill>
                  <a:srgbClr val="00B0F0"/>
                </a:solidFill>
              </a:rPr>
              <a:t>N</a:t>
            </a:r>
            <a:r>
              <a:rPr lang="en-US" baseline="-25000" dirty="0" err="1">
                <a:solidFill>
                  <a:srgbClr val="00B0F0"/>
                </a:solidFill>
              </a:rPr>
              <a:t>tails</a:t>
            </a:r>
            <a:r>
              <a:rPr lang="en-US" dirty="0"/>
              <a:t>/N    = </a:t>
            </a:r>
            <a:r>
              <a:rPr lang="en-US" dirty="0">
                <a:solidFill>
                  <a:srgbClr val="00B0F0"/>
                </a:solidFill>
              </a:rPr>
              <a:t>30</a:t>
            </a:r>
            <a:r>
              <a:rPr lang="en-US" dirty="0"/>
              <a:t>/100 </a:t>
            </a:r>
            <a:r>
              <a:rPr lang="en-US" dirty="0">
                <a:sym typeface="Symbol" panose="05050102010706020507" pitchFamily="18" charset="2"/>
              </a:rPr>
              <a:t>0</a:t>
            </a:r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5701779" y="2000867"/>
            <a:ext cx="728160" cy="676004"/>
            <a:chOff x="8370121" y="562343"/>
            <a:chExt cx="728160" cy="676004"/>
          </a:xfrm>
        </p:grpSpPr>
        <p:grpSp>
          <p:nvGrpSpPr>
            <p:cNvPr id="157" name="Group 156"/>
            <p:cNvGrpSpPr/>
            <p:nvPr/>
          </p:nvGrpSpPr>
          <p:grpSpPr>
            <a:xfrm>
              <a:off x="8370121" y="562343"/>
              <a:ext cx="705300" cy="131078"/>
              <a:chOff x="8370121" y="562343"/>
              <a:chExt cx="705300" cy="131078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8370121" y="57758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852252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869016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88425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89949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8377741" y="743985"/>
              <a:ext cx="705300" cy="131078"/>
              <a:chOff x="8370121" y="562343"/>
              <a:chExt cx="705300" cy="131078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8370121" y="57758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852252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69016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88425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89949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8385361" y="925627"/>
              <a:ext cx="705300" cy="131078"/>
              <a:chOff x="8370121" y="562343"/>
              <a:chExt cx="705300" cy="131078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8370121" y="57758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852252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869016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88425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9949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8392981" y="1107269"/>
              <a:ext cx="705300" cy="131078"/>
              <a:chOff x="8370121" y="562343"/>
              <a:chExt cx="705300" cy="13107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370121" y="57758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52252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690161" y="56996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8425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994961" y="562343"/>
                <a:ext cx="80460" cy="11583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8410491" y="5406571"/>
            <a:ext cx="2709973" cy="1421111"/>
            <a:chOff x="8410491" y="5406571"/>
            <a:chExt cx="2709973" cy="1421111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9418417" y="5923689"/>
              <a:ext cx="15240" cy="533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/>
            <p:cNvSpPr/>
            <p:nvPr/>
          </p:nvSpPr>
          <p:spPr>
            <a:xfrm>
              <a:off x="8577879" y="5883001"/>
              <a:ext cx="596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P(x) 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597098" y="645835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291631" y="6380782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0          1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9340869" y="6130520"/>
              <a:ext cx="161271" cy="29329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996925" y="5797183"/>
              <a:ext cx="145557" cy="64360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 flipH="1" flipV="1">
              <a:off x="8778503" y="6423342"/>
              <a:ext cx="1744980" cy="8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8410491" y="5406571"/>
              <a:ext cx="2709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Coin Flip PMF (Unfair Coin)</a:t>
              </a: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7361676" y="5923689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 ~</a:t>
            </a:r>
          </a:p>
        </p:txBody>
      </p:sp>
    </p:spTree>
    <p:extLst>
      <p:ext uri="{BB962C8B-B14F-4D97-AF65-F5344CB8AC3E}">
        <p14:creationId xmlns:p14="http://schemas.microsoft.com/office/powerpoint/2010/main" val="37259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38" grpId="0" animBg="1"/>
      <p:bldP spid="146" grpId="0"/>
      <p:bldP spid="147" grpId="0"/>
      <p:bldP spid="148" grpId="0"/>
      <p:bldP spid="149" grpId="0"/>
      <p:bldP spid="150" grpId="0"/>
      <p:bldP spid="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7244" y="1792605"/>
            <a:ext cx="9084310" cy="25323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We </a:t>
            </a:r>
            <a:r>
              <a:rPr sz="2800" dirty="0">
                <a:latin typeface="Calibri"/>
                <a:cs typeface="Calibri"/>
              </a:rPr>
              <a:t>will assign a </a:t>
            </a:r>
            <a:r>
              <a:rPr sz="2800" spc="-10" dirty="0">
                <a:latin typeface="Calibri"/>
                <a:cs typeface="Calibri"/>
              </a:rPr>
              <a:t>real number </a:t>
            </a:r>
            <a:r>
              <a:rPr sz="2800" spc="-5" dirty="0">
                <a:latin typeface="Calibri"/>
                <a:cs typeface="Calibri"/>
              </a:rPr>
              <a:t>P(A)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every </a:t>
            </a:r>
            <a:r>
              <a:rPr sz="2800" spc="-20" dirty="0">
                <a:latin typeface="Calibri"/>
                <a:cs typeface="Calibri"/>
              </a:rPr>
              <a:t>event </a:t>
            </a:r>
            <a:r>
              <a:rPr sz="2800" spc="15" dirty="0">
                <a:latin typeface="Calibri"/>
                <a:cs typeface="Calibri"/>
              </a:rPr>
              <a:t>A, </a:t>
            </a:r>
            <a:r>
              <a:rPr sz="2800" spc="-5" dirty="0">
                <a:latin typeface="Calibri"/>
                <a:cs typeface="Calibri"/>
              </a:rPr>
              <a:t>called 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15" dirty="0">
                <a:latin typeface="Calibri"/>
                <a:cs typeface="Calibri"/>
              </a:rPr>
              <a:t>A.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qualify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5" dirty="0">
                <a:latin typeface="Calibri"/>
                <a:cs typeface="Calibri"/>
              </a:rPr>
              <a:t> 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probability,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P </a:t>
            </a:r>
            <a:r>
              <a:rPr sz="2800" spc="-10" dirty="0">
                <a:latin typeface="Calibri"/>
                <a:cs typeface="Calibri"/>
              </a:rPr>
              <a:t>must</a:t>
            </a:r>
            <a:r>
              <a:rPr sz="2800" dirty="0">
                <a:latin typeface="Calibri"/>
                <a:cs typeface="Calibri"/>
              </a:rPr>
              <a:t> satisfy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axioms:</a:t>
            </a:r>
            <a:endParaRPr sz="2800" dirty="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Axiom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P(A)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≥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every 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Axiom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P(Ω)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1</a:t>
            </a:r>
          </a:p>
          <a:p>
            <a:pPr marL="697865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Axiom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A1,A2,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disjoint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</a:p>
        </p:txBody>
      </p:sp>
      <p:sp>
        <p:nvSpPr>
          <p:cNvPr id="2451" name="Rectangle 2450"/>
          <p:cNvSpPr/>
          <p:nvPr/>
        </p:nvSpPr>
        <p:spPr>
          <a:xfrm>
            <a:off x="533400" y="2667000"/>
            <a:ext cx="8458200" cy="1566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4085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Probability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5531" y="4596262"/>
            <a:ext cx="2429460" cy="7082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77200" y="4091645"/>
            <a:ext cx="2088495" cy="1435029"/>
            <a:chOff x="-233079" y="1873779"/>
            <a:chExt cx="6720809" cy="4178461"/>
          </a:xfrm>
        </p:grpSpPr>
        <p:sp>
          <p:nvSpPr>
            <p:cNvPr id="6" name="Rectangle 5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644149" y="1972449"/>
              <a:ext cx="768390" cy="3927128"/>
              <a:chOff x="5701779" y="2000867"/>
              <a:chExt cx="768390" cy="3927128"/>
            </a:xfrm>
          </p:grpSpPr>
          <p:grpSp>
            <p:nvGrpSpPr>
              <p:cNvPr id="1069" name="Group 106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95" name="Group 119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14" name="Oval 121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5" name="Oval 121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Oval 121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7" name="Oval 121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8" name="Oval 121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6" name="Group 119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09" name="Oval 120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0" name="Oval 120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1" name="Oval 121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2" name="Oval 121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3" name="Oval 121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7" name="Group 119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04" name="Oval 120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5" name="Oval 120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6" name="Oval 120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7" name="Oval 120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8" name="Oval 120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8" name="Group 119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99" name="Oval 119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0" name="Oval 119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1" name="Oval 120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2" name="Oval 120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3" name="Oval 120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0" name="Group 106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71" name="Group 117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90" name="Oval 118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1" name="Oval 119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2" name="Oval 119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3" name="Oval 119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4" name="Oval 119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2" name="Group 117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85" name="Oval 118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6" name="Oval 118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Oval 118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8" name="Oval 118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9" name="Oval 118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3" name="Group 117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80" name="Oval 117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Oval 118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Oval 118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3" name="Oval 118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4" name="Oval 118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4" name="Group 117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75" name="Oval 117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6" name="Oval 117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7" name="Oval 117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8" name="Oval 117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9" name="Oval 117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1" name="Group 107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47" name="Group 114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6" name="Oval 116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7" name="Oval 116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8" name="Oval 116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9" name="Oval 116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0" name="Oval 116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8" name="Group 114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1" name="Oval 11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2" name="Oval 11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3" name="Oval 11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4" name="Oval 11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5" name="Oval 11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9" name="Group 114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6" name="Oval 11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7" name="Oval 11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8" name="Oval 11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9" name="Oval 11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0" name="Oval 11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0" name="Group 114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51" name="Oval 11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2" name="Oval 11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3" name="Oval 11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4" name="Oval 11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5" name="Oval 11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2" name="Group 107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123" name="Group 112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42" name="Oval 114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3" name="Oval 114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4" name="Oval 114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5" name="Oval 114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6" name="Oval 114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4" name="Group 112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37" name="Oval 11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8" name="Oval 11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9" name="Oval 11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0" name="Oval 11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1" name="Oval 11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5" name="Group 112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32" name="Oval 11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3" name="Oval 11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4" name="Oval 11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5" name="Oval 11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6" name="Oval 11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6" name="Group 112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27" name="Oval 11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8" name="Oval 11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9" name="Oval 11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0" name="Oval 11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1" name="Oval 11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3" name="Group 107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99" name="Group 109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8" name="Oval 111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9" name="Oval 111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0" name="Oval 111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1" name="Oval 112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2" name="Oval 112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0" name="Group 109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3" name="Oval 11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4" name="Oval 11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5" name="Oval 11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6" name="Oval 11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7" name="Oval 11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1" name="Group 110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8" name="Oval 11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9" name="Oval 11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0" name="Oval 11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1" name="Oval 11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2" name="Oval 11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2" name="Group 110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03" name="Oval 11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4" name="Oval 11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5" name="Oval 11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6" name="Oval 11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7" name="Oval 11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4" name="Group 107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75" name="Group 107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94" name="Oval 109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5" name="Oval 109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6" name="Oval 109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7" name="Oval 109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8" name="Oval 109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6" name="Group 107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89" name="Oval 10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0" name="Oval 10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1" name="Oval 10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Oval 10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3" name="Oval 10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7" name="Group 107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84" name="Oval 10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5" name="Oval 10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6" name="Oval 10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7" name="Oval 10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8" name="Oval 10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8" name="Group 107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79" name="Oval 10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0" name="Oval 10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1" name="Oval 10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2" name="Oval 10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3" name="Oval 10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4844880" y="1986019"/>
              <a:ext cx="768390" cy="3927128"/>
              <a:chOff x="5701779" y="2000867"/>
              <a:chExt cx="768390" cy="3927128"/>
            </a:xfrm>
          </p:grpSpPr>
          <p:grpSp>
            <p:nvGrpSpPr>
              <p:cNvPr id="919" name="Group 91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45" name="Group 104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64" name="Oval 106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5" name="Oval 106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6" name="Oval 106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7" name="Oval 106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8" name="Oval 106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6" name="Group 104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9" name="Oval 105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" name="Oval 105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1" name="Oval 106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2" name="Oval 106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3" name="Oval 106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7" name="Group 104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54" name="Oval 105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5" name="Oval 105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6" name="Oval 105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Oval 105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Oval 105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8" name="Group 104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49" name="Oval 104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0" name="Oval 104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1" name="Oval 105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2" name="Oval 105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3" name="Oval 105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0" name="Group 91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021" name="Group 102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40" name="Oval 103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Oval 104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2" name="Oval 104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3" name="Oval 104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4" name="Oval 104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2" name="Group 102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35" name="Oval 103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6" name="Oval 103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7" name="Oval 103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8" name="Oval 103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9" name="Oval 103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3" name="Group 102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30" name="Oval 102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1" name="Oval 103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2" name="Oval 103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3" name="Oval 103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4" name="Oval 103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4" name="Group 102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25" name="Oval 102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6" name="Oval 102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7" name="Oval 102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8" name="Oval 102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9" name="Oval 102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1" name="Group 92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97" name="Group 99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6" name="Oval 101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7" name="Oval 101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8" name="Oval 101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9" name="Oval 101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0" name="Oval 101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8" name="Group 99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1" name="Oval 10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2" name="Oval 10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3" name="Oval 10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4" name="Oval 10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5" name="Oval 10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9" name="Group 99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6" name="Oval 10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Oval 10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8" name="Oval 10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" name="Oval 10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0" name="Oval 10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0" name="Group 99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01" name="Oval 10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2" name="Oval 10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3" name="Oval 10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4" name="Oval 10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5" name="Oval 10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2" name="Group 92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73" name="Group 97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92" name="Oval 99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3" name="Oval 99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4" name="Oval 99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5" name="Oval 99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6" name="Oval 99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4" name="Group 97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87" name="Oval 9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8" name="Oval 9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Oval 9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Oval 9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1" name="Oval 9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5" name="Group 97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82" name="Oval 9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3" name="Oval 9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4" name="Oval 9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5" name="Oval 9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6" name="Oval 9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6" name="Group 97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77" name="Oval 9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8" name="Oval 9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9" name="Oval 9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0" name="Oval 9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1" name="Oval 9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3" name="Group 92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49" name="Group 94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68" name="Oval 96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9" name="Oval 96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0" name="Oval 96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1" name="Oval 97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2" name="Oval 97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0" name="Group 94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63" name="Oval 9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4" name="Oval 9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5" name="Oval 9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6" name="Oval 9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7" name="Oval 9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1" name="Group 95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58" name="Oval 9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9" name="Oval 9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0" name="Oval 9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1" name="Oval 9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2" name="Oval 9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2" name="Group 95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53" name="Oval 9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4" name="Oval 9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Oval 9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Oval 9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7" name="Oval 9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4" name="Group 92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25" name="Group 92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44" name="Oval 94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5" name="Oval 94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6" name="Oval 94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7" name="Oval 94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8" name="Oval 94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6" name="Group 92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39" name="Oval 9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0" name="Oval 9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1" name="Oval 9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2" name="Oval 9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3" name="Oval 9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7" name="Group 92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34" name="Oval 9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5" name="Oval 9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Oval 9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7" name="Oval 9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Oval 9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8" name="Group 92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29" name="Oval 9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Oval 9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" name="Oval 9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Oval 9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3" name="Oval 9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4045611" y="1999589"/>
              <a:ext cx="768390" cy="3927128"/>
              <a:chOff x="5701779" y="2000867"/>
              <a:chExt cx="768390" cy="3927128"/>
            </a:xfrm>
          </p:grpSpPr>
          <p:grpSp>
            <p:nvGrpSpPr>
              <p:cNvPr id="769" name="Group 76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95" name="Group 89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14" name="Oval 91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Oval 91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" name="Oval 91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Oval 91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8" name="Oval 91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6" name="Group 89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09" name="Oval 90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" name="Oval 90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Oval 91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" name="Oval 91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" name="Oval 91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7" name="Group 89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04" name="Oval 90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Oval 90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Oval 90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7" name="Oval 90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Oval 90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8" name="Group 89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99" name="Oval 89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Oval 89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Oval 90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2" name="Oval 90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" name="Oval 90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0" name="Group 76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71" name="Group 87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90" name="Oval 88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Oval 89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Oval 89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Oval 89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Oval 89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2" name="Group 87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85" name="Oval 88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Oval 88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Oval 88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Oval 88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Oval 88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3" name="Group 87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80" name="Oval 87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Oval 88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Oval 88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3" name="Oval 88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4" name="Oval 88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4" name="Group 87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75" name="Oval 87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Oval 87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Oval 87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Oval 87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Oval 87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1" name="Group 77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47" name="Group 84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6" name="Oval 86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Oval 86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Oval 86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Oval 86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0" name="Oval 86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8" name="Group 84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61" name="Oval 8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Oval 8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" name="Oval 8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Oval 8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Oval 8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9" name="Group 84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56" name="Oval 8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Oval 8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Oval 8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9" name="Oval 8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Oval 8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0" name="Group 84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51" name="Oval 8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Oval 8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Oval 8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Oval 8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Oval 8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2" name="Group 77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823" name="Group 82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42" name="Oval 84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Oval 84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Oval 84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Oval 84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" name="Oval 84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4" name="Group 82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37" name="Oval 8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Oval 8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Oval 8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Oval 8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Oval 8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5" name="Group 82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32" name="Oval 8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Oval 8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Oval 8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Oval 8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" name="Oval 8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6" name="Group 82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27" name="Oval 8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Oval 8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Oval 8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Oval 8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Oval 8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3" name="Group 77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99" name="Group 79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8" name="Oval 81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Oval 81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Oval 81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Oval 82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" name="Oval 82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0" name="Group 79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13" name="Oval 8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Oval 8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Oval 8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Oval 8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1" name="Group 80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08" name="Oval 8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Oval 8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Oval 8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Oval 8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2" name="Group 80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03" name="Oval 8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Oval 8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Oval 8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Oval 8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Oval 8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4" name="Group 77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94" name="Oval 79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Oval 79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Oval 79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Oval 79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Oval 79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6" name="Group 77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89" name="Oval 7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Oval 7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Oval 7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Oval 7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Oval 7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84" name="Oval 7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5" name="Oval 7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6" name="Oval 7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" name="Oval 7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8" name="Oval 7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Group 77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79" name="Oval 7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Oval 7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Oval 7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2" name="Oval 7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3" name="Oval 7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3246342" y="2013159"/>
              <a:ext cx="768390" cy="3927128"/>
              <a:chOff x="5701779" y="2000867"/>
              <a:chExt cx="768390" cy="3927128"/>
            </a:xfrm>
          </p:grpSpPr>
          <p:grpSp>
            <p:nvGrpSpPr>
              <p:cNvPr id="619" name="Group 61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45" name="Group 74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64" name="Oval 76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" name="Oval 76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6" name="Oval 76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Oval 76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8" name="Oval 76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6" name="Group 74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59" name="Oval 75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Oval 75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Oval 76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" name="Oval 76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3" name="Oval 76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Group 74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54" name="Oval 75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Oval 75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Oval 75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Oval 75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Oval 75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8" name="Group 74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49" name="Oval 74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Oval 74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Oval 75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" name="Oval 75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Oval 75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0" name="Group 61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21" name="Group 72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40" name="Oval 73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Oval 74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2" name="Oval 74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" name="Oval 74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Oval 74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2" name="Group 72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35" name="Oval 73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6" name="Oval 73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Oval 73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Oval 73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9" name="Oval 73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3" name="Group 72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30" name="Oval 72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1" name="Oval 73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Oval 73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" name="Oval 73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" name="Oval 73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4" name="Group 72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25" name="Oval 72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Oval 72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7" name="Oval 72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8" name="Oval 72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9" name="Oval 72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1" name="Group 62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97" name="Group 69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16" name="Oval 71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Oval 71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8" name="Oval 71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Oval 71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0" name="Oval 71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8" name="Group 69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11" name="Oval 7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2" name="Oval 7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Oval 7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4" name="Oval 7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Oval 7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9" name="Group 69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06" name="Oval 7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7" name="Oval 7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Oval 7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Oval 7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0" name="Oval 7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0" name="Group 69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01" name="Oval 7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Oval 7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Oval 7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" name="Oval 7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" name="Oval 7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2" name="Group 62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73" name="Group 67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92" name="Oval 69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" name="Oval 69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Oval 69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Oval 69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Oval 69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4" name="Group 67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7" name="Oval 6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8" name="Oval 6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" name="Oval 6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0" name="Oval 6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Oval 6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5" name="Group 67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2" name="Oval 6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Oval 6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4" name="Oval 6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5" name="Oval 6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" name="Oval 6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6" name="Group 67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77" name="Oval 6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8" name="Oval 6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9" name="Oval 6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" name="Oval 6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1" name="Oval 6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3" name="Group 62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49" name="Group 64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68" name="Oval 66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0" name="Oval 66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2" name="Oval 67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0" name="Group 64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63" name="Oval 6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" name="Oval 6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Oval 6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6" name="Oval 6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Oval 6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1" name="Group 65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58" name="Oval 6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9" name="Oval 6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Oval 6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Oval 6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2" name="Oval 6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2" name="Group 65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53" name="Oval 6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Oval 6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Oval 6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6" name="Oval 6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" name="Oval 6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4" name="Group 62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625" name="Group 62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44" name="Oval 64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" name="Oval 64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Oval 64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8" name="Oval 64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62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9" name="Oval 6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Oval 6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Oval 6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Oval 6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Oval 6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62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4" name="Oval 6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Oval 6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Oval 6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7" name="Oval 6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Oval 6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Group 62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29" name="Oval 6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Oval 6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Oval 6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Oval 6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3" name="Oval 6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2447073" y="2026729"/>
              <a:ext cx="768390" cy="3927128"/>
              <a:chOff x="5701779" y="2000867"/>
              <a:chExt cx="768390" cy="3927128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95" name="Group 59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14" name="Oval 61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5" name="Oval 61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6" name="Oval 61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7" name="Oval 61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6" name="Group 59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09" name="Oval 60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Oval 60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1" name="Oval 61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Oval 61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3" name="Oval 61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7" name="Group 59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04" name="Oval 60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5" name="Oval 60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Oval 60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Oval 60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8" name="Oval 60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8" name="Group 59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99" name="Oval 59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Oval 59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Oval 60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2" name="Oval 60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3" name="Oval 60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0" name="Group 46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71" name="Group 57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90" name="Oval 58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Oval 59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Oval 59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2" name="Group 57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5" name="Oval 58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Oval 58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3" name="Group 57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0" name="Oval 57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Oval 58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2" name="Oval 58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Oval 58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4" name="Oval 58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4" name="Group 57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Oval 57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9" name="Oval 57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1" name="Group 47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66" name="Oval 56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Oval 56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Oval 56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61" name="Oval 5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Oval 5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0" name="Oval 5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Oval 5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3" name="Oval 5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Oval 5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Oval 5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2" name="Group 47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523" name="Group 52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42" name="Oval 54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3" name="Oval 54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Oval 54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Oval 54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Oval 54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Oval 5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Oval 5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Oval 5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Oval 5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2" name="Oval 5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Oval 5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Oval 5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Oval 5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Oval 5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8" name="Oval 5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" name="Oval 5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Oval 5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1" name="Oval 5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3" name="Group 47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99" name="Group 49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18" name="Oval 51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Oval 51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Oval 51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Oval 52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2" name="Oval 52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0" name="Group 49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13" name="Oval 5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Oval 5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1" name="Group 50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08" name="Oval 5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2" name="Group 50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03" name="Oval 5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4" name="Group 47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75" name="Group 47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94" name="Oval 49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Oval 49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Oval 49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6" name="Group 47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89" name="Oval 4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7" name="Group 47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84" name="Oval 4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8" name="Group 47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79" name="Oval 4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1647804" y="2040299"/>
              <a:ext cx="768390" cy="3927128"/>
              <a:chOff x="5701779" y="2000867"/>
              <a:chExt cx="768390" cy="3927128"/>
            </a:xfrm>
          </p:grpSpPr>
          <p:grpSp>
            <p:nvGrpSpPr>
              <p:cNvPr id="319" name="Group 31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45" name="Group 44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64" name="Oval 46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Oval 46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Oval 46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6" name="Group 44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59" name="Oval 45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Oval 46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Oval 46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7" name="Group 44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54" name="Oval 45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8" name="Group 44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49" name="Oval 44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21" name="Group 42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40" name="Oval 43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2" name="Group 42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5" name="Oval 43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30" name="Oval 42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25" name="Oval 42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" name="Group 32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97" name="Group 39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16" name="Oval 41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11" name="Oval 4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06" name="Oval 4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0" name="Group 39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01" name="Oval 4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73" name="Group 37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92" name="Oval 39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" name="Group 37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7" name="Oval 3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" name="Group 37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82" name="Oval 3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37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77" name="Oval 3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9" name="Group 34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8" name="Oval 36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3" name="Oval 3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Oval 3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8" name="Oval 3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Oval 3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2" name="Group 35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3" name="Oval 3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Oval 3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4" name="Group 32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5" name="Group 32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4" name="Oval 34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Oval 34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6" name="Group 32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9" name="Oval 3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" name="Group 32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4" name="Oval 3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9" name="Oval 3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848535" y="2053869"/>
              <a:ext cx="768390" cy="3927128"/>
              <a:chOff x="5701779" y="2000867"/>
              <a:chExt cx="768390" cy="3927128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5" name="Group 29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4" name="Oval 31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9" name="Oval 30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4" name="Oval 30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8" name="Group 29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9" name="Oval 29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0" name="Group 16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1" name="Group 27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0" name="Oval 28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5" name="Oval 28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0" name="Oval 27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Oval 28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5" name="Oval 27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1" name="Group 17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7" name="Group 24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6" name="Oval 26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6" name="Oval 2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1" name="Oval 2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23" name="Group 22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2" name="Oval 24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24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27" name="Oval 2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99" name="Group 19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13" name="Oval 2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08" name="Oval 2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4" name="Group 17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75" name="Group 17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79" name="Oval 1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49266" y="2067439"/>
              <a:ext cx="768390" cy="3927128"/>
              <a:chOff x="5701779" y="2000867"/>
              <a:chExt cx="768390" cy="392712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64" name="Oval 16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59" name="Oval 15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49" name="Oval 14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40" name="Oval 13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25" name="Oval 12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6" name="Oval 1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" name="Group 99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5" name="Oval 14"/>
            <p:cNvSpPr/>
            <p:nvPr/>
          </p:nvSpPr>
          <p:spPr>
            <a:xfrm>
              <a:off x="3793887" y="3577360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685424" y="2844749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14155" y="3567707"/>
              <a:ext cx="635511" cy="1358401"/>
            </a:xfrm>
            <a:custGeom>
              <a:avLst/>
              <a:gdLst>
                <a:gd name="connsiteX0" fmla="*/ 193283 w 635511"/>
                <a:gd name="connsiteY0" fmla="*/ 1358401 h 1358401"/>
                <a:gd name="connsiteX1" fmla="*/ 528563 w 635511"/>
                <a:gd name="connsiteY1" fmla="*/ 939301 h 1358401"/>
                <a:gd name="connsiteX2" fmla="*/ 635243 w 635511"/>
                <a:gd name="connsiteY2" fmla="*/ 497341 h 1358401"/>
                <a:gd name="connsiteX3" fmla="*/ 505703 w 635511"/>
                <a:gd name="connsiteY3" fmla="*/ 2041 h 1358401"/>
                <a:gd name="connsiteX4" fmla="*/ 132323 w 635511"/>
                <a:gd name="connsiteY4" fmla="*/ 337321 h 1358401"/>
                <a:gd name="connsiteX5" fmla="*/ 2783 w 635511"/>
                <a:gd name="connsiteY5" fmla="*/ 725941 h 1358401"/>
                <a:gd name="connsiteX6" fmla="*/ 56123 w 635511"/>
                <a:gd name="connsiteY6" fmla="*/ 1106941 h 1358401"/>
                <a:gd name="connsiteX7" fmla="*/ 200903 w 635511"/>
                <a:gd name="connsiteY7" fmla="*/ 1297441 h 135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11" h="1358401">
                  <a:moveTo>
                    <a:pt x="193283" y="1358401"/>
                  </a:moveTo>
                  <a:cubicBezTo>
                    <a:pt x="324093" y="1220606"/>
                    <a:pt x="454903" y="1082811"/>
                    <a:pt x="528563" y="939301"/>
                  </a:cubicBezTo>
                  <a:cubicBezTo>
                    <a:pt x="602223" y="795791"/>
                    <a:pt x="639053" y="653551"/>
                    <a:pt x="635243" y="497341"/>
                  </a:cubicBezTo>
                  <a:cubicBezTo>
                    <a:pt x="631433" y="341131"/>
                    <a:pt x="589523" y="28711"/>
                    <a:pt x="505703" y="2041"/>
                  </a:cubicBezTo>
                  <a:cubicBezTo>
                    <a:pt x="421883" y="-24629"/>
                    <a:pt x="216143" y="216671"/>
                    <a:pt x="132323" y="337321"/>
                  </a:cubicBezTo>
                  <a:cubicBezTo>
                    <a:pt x="48503" y="457971"/>
                    <a:pt x="15483" y="597671"/>
                    <a:pt x="2783" y="725941"/>
                  </a:cubicBezTo>
                  <a:cubicBezTo>
                    <a:pt x="-9917" y="854211"/>
                    <a:pt x="23103" y="1011691"/>
                    <a:pt x="56123" y="1106941"/>
                  </a:cubicBezTo>
                  <a:cubicBezTo>
                    <a:pt x="89143" y="1202191"/>
                    <a:pt x="145023" y="1249816"/>
                    <a:pt x="200903" y="1297441"/>
                  </a:cubicBezTo>
                </a:path>
              </a:pathLst>
            </a:custGeom>
            <a:solidFill>
              <a:srgbClr val="7030A0">
                <a:alpha val="38000"/>
              </a:srgbClr>
            </a:solidFill>
            <a:ln>
              <a:solidFill>
                <a:schemeClr val="accent1">
                  <a:shade val="50000"/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33079" y="1979400"/>
              <a:ext cx="520478" cy="407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2" name="Group 1221"/>
          <p:cNvGrpSpPr/>
          <p:nvPr/>
        </p:nvGrpSpPr>
        <p:grpSpPr>
          <a:xfrm>
            <a:off x="8915400" y="4495800"/>
            <a:ext cx="457200" cy="152400"/>
            <a:chOff x="8915400" y="4495800"/>
            <a:chExt cx="457200" cy="152400"/>
          </a:xfrm>
        </p:grpSpPr>
        <p:sp>
          <p:nvSpPr>
            <p:cNvPr id="1219" name="Rectangle 1218"/>
            <p:cNvSpPr/>
            <p:nvPr/>
          </p:nvSpPr>
          <p:spPr>
            <a:xfrm>
              <a:off x="89154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/>
            <p:cNvSpPr/>
            <p:nvPr/>
          </p:nvSpPr>
          <p:spPr>
            <a:xfrm>
              <a:off x="91440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7" name="Group 2436"/>
          <p:cNvGrpSpPr/>
          <p:nvPr/>
        </p:nvGrpSpPr>
        <p:grpSpPr>
          <a:xfrm>
            <a:off x="8915400" y="4648200"/>
            <a:ext cx="457200" cy="152400"/>
            <a:chOff x="8915400" y="4495800"/>
            <a:chExt cx="457200" cy="152400"/>
          </a:xfrm>
        </p:grpSpPr>
        <p:sp>
          <p:nvSpPr>
            <p:cNvPr id="2438" name="Rectangle 2437"/>
            <p:cNvSpPr/>
            <p:nvPr/>
          </p:nvSpPr>
          <p:spPr>
            <a:xfrm>
              <a:off x="89154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Rectangle 2438"/>
            <p:cNvSpPr/>
            <p:nvPr/>
          </p:nvSpPr>
          <p:spPr>
            <a:xfrm>
              <a:off x="91440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0" name="Group 2439"/>
          <p:cNvGrpSpPr/>
          <p:nvPr/>
        </p:nvGrpSpPr>
        <p:grpSpPr>
          <a:xfrm>
            <a:off x="8915400" y="4800600"/>
            <a:ext cx="457200" cy="152400"/>
            <a:chOff x="8915400" y="4495800"/>
            <a:chExt cx="457200" cy="152400"/>
          </a:xfrm>
        </p:grpSpPr>
        <p:sp>
          <p:nvSpPr>
            <p:cNvPr id="2441" name="Rectangle 2440"/>
            <p:cNvSpPr/>
            <p:nvPr/>
          </p:nvSpPr>
          <p:spPr>
            <a:xfrm>
              <a:off x="89154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2" name="Rectangle 2441"/>
            <p:cNvSpPr/>
            <p:nvPr/>
          </p:nvSpPr>
          <p:spPr>
            <a:xfrm>
              <a:off x="91440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3" name="Group 2442"/>
          <p:cNvGrpSpPr/>
          <p:nvPr/>
        </p:nvGrpSpPr>
        <p:grpSpPr>
          <a:xfrm>
            <a:off x="8915400" y="4953000"/>
            <a:ext cx="457200" cy="152400"/>
            <a:chOff x="8915400" y="4495800"/>
            <a:chExt cx="457200" cy="152400"/>
          </a:xfrm>
        </p:grpSpPr>
        <p:sp>
          <p:nvSpPr>
            <p:cNvPr id="2444" name="Rectangle 2443"/>
            <p:cNvSpPr/>
            <p:nvPr/>
          </p:nvSpPr>
          <p:spPr>
            <a:xfrm>
              <a:off x="89154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5" name="Rectangle 2444"/>
            <p:cNvSpPr/>
            <p:nvPr/>
          </p:nvSpPr>
          <p:spPr>
            <a:xfrm>
              <a:off x="91440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6" name="Group 2445"/>
          <p:cNvGrpSpPr/>
          <p:nvPr/>
        </p:nvGrpSpPr>
        <p:grpSpPr>
          <a:xfrm>
            <a:off x="8915400" y="5105400"/>
            <a:ext cx="457200" cy="152400"/>
            <a:chOff x="8915400" y="4495800"/>
            <a:chExt cx="457200" cy="152400"/>
          </a:xfrm>
        </p:grpSpPr>
        <p:sp>
          <p:nvSpPr>
            <p:cNvPr id="2447" name="Rectangle 2446"/>
            <p:cNvSpPr/>
            <p:nvPr/>
          </p:nvSpPr>
          <p:spPr>
            <a:xfrm>
              <a:off x="89154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8" name="Rectangle 2447"/>
            <p:cNvSpPr/>
            <p:nvPr/>
          </p:nvSpPr>
          <p:spPr>
            <a:xfrm>
              <a:off x="9144000" y="4495800"/>
              <a:ext cx="228600" cy="1524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9" name="Freeform 2448"/>
          <p:cNvSpPr/>
          <p:nvPr/>
        </p:nvSpPr>
        <p:spPr>
          <a:xfrm>
            <a:off x="9362661" y="4552044"/>
            <a:ext cx="180037" cy="546730"/>
          </a:xfrm>
          <a:custGeom>
            <a:avLst/>
            <a:gdLst>
              <a:gd name="connsiteX0" fmla="*/ 0 w 180037"/>
              <a:gd name="connsiteY0" fmla="*/ 546730 h 546730"/>
              <a:gd name="connsiteX1" fmla="*/ 168965 w 180037"/>
              <a:gd name="connsiteY1" fmla="*/ 298252 h 546730"/>
              <a:gd name="connsiteX2" fmla="*/ 149087 w 180037"/>
              <a:gd name="connsiteY2" fmla="*/ 149165 h 546730"/>
              <a:gd name="connsiteX3" fmla="*/ 29817 w 180037"/>
              <a:gd name="connsiteY3" fmla="*/ 78 h 546730"/>
              <a:gd name="connsiteX4" fmla="*/ 49696 w 180037"/>
              <a:gd name="connsiteY4" fmla="*/ 169043 h 546730"/>
              <a:gd name="connsiteX5" fmla="*/ 49696 w 180037"/>
              <a:gd name="connsiteY5" fmla="*/ 536791 h 5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37" h="546730">
                <a:moveTo>
                  <a:pt x="0" y="546730"/>
                </a:moveTo>
                <a:cubicBezTo>
                  <a:pt x="72058" y="455621"/>
                  <a:pt x="144117" y="364513"/>
                  <a:pt x="168965" y="298252"/>
                </a:cubicBezTo>
                <a:cubicBezTo>
                  <a:pt x="193813" y="231991"/>
                  <a:pt x="172278" y="198861"/>
                  <a:pt x="149087" y="149165"/>
                </a:cubicBezTo>
                <a:cubicBezTo>
                  <a:pt x="125896" y="99469"/>
                  <a:pt x="46382" y="-3235"/>
                  <a:pt x="29817" y="78"/>
                </a:cubicBezTo>
                <a:cubicBezTo>
                  <a:pt x="13252" y="3391"/>
                  <a:pt x="46383" y="79591"/>
                  <a:pt x="49696" y="169043"/>
                </a:cubicBezTo>
                <a:cubicBezTo>
                  <a:pt x="53009" y="258495"/>
                  <a:pt x="51352" y="397643"/>
                  <a:pt x="49696" y="53679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0" name="Freeform 2449"/>
          <p:cNvSpPr/>
          <p:nvPr/>
        </p:nvSpPr>
        <p:spPr>
          <a:xfrm>
            <a:off x="8699656" y="4502426"/>
            <a:ext cx="245561" cy="747502"/>
          </a:xfrm>
          <a:custGeom>
            <a:avLst/>
            <a:gdLst>
              <a:gd name="connsiteX0" fmla="*/ 245561 w 245561"/>
              <a:gd name="connsiteY0" fmla="*/ 0 h 747502"/>
              <a:gd name="connsiteX1" fmla="*/ 225683 w 245561"/>
              <a:gd name="connsiteY1" fmla="*/ 685800 h 747502"/>
              <a:gd name="connsiteX2" fmla="*/ 185927 w 245561"/>
              <a:gd name="connsiteY2" fmla="*/ 695739 h 747502"/>
              <a:gd name="connsiteX3" fmla="*/ 16961 w 245561"/>
              <a:gd name="connsiteY3" fmla="*/ 516835 h 747502"/>
              <a:gd name="connsiteX4" fmla="*/ 7022 w 245561"/>
              <a:gd name="connsiteY4" fmla="*/ 278296 h 747502"/>
              <a:gd name="connsiteX5" fmla="*/ 26901 w 245561"/>
              <a:gd name="connsiteY5" fmla="*/ 109331 h 747502"/>
              <a:gd name="connsiteX6" fmla="*/ 166048 w 245561"/>
              <a:gd name="connsiteY6" fmla="*/ 9939 h 74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561" h="747502">
                <a:moveTo>
                  <a:pt x="245561" y="0"/>
                </a:moveTo>
                <a:cubicBezTo>
                  <a:pt x="240591" y="284922"/>
                  <a:pt x="235622" y="569844"/>
                  <a:pt x="225683" y="685800"/>
                </a:cubicBezTo>
                <a:cubicBezTo>
                  <a:pt x="215744" y="801756"/>
                  <a:pt x="220714" y="723900"/>
                  <a:pt x="185927" y="695739"/>
                </a:cubicBezTo>
                <a:cubicBezTo>
                  <a:pt x="151140" y="667578"/>
                  <a:pt x="46778" y="586409"/>
                  <a:pt x="16961" y="516835"/>
                </a:cubicBezTo>
                <a:cubicBezTo>
                  <a:pt x="-12856" y="447261"/>
                  <a:pt x="5365" y="346213"/>
                  <a:pt x="7022" y="278296"/>
                </a:cubicBezTo>
                <a:cubicBezTo>
                  <a:pt x="8679" y="210379"/>
                  <a:pt x="397" y="154057"/>
                  <a:pt x="26901" y="109331"/>
                </a:cubicBezTo>
                <a:cubicBezTo>
                  <a:pt x="53405" y="64605"/>
                  <a:pt x="109726" y="37272"/>
                  <a:pt x="166048" y="9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2" name="Group 2451"/>
          <p:cNvGrpSpPr/>
          <p:nvPr/>
        </p:nvGrpSpPr>
        <p:grpSpPr>
          <a:xfrm>
            <a:off x="1171486" y="4683338"/>
            <a:ext cx="2088495" cy="1435029"/>
            <a:chOff x="-233079" y="1873779"/>
            <a:chExt cx="6720809" cy="4178461"/>
          </a:xfrm>
        </p:grpSpPr>
        <p:sp>
          <p:nvSpPr>
            <p:cNvPr id="2453" name="Rectangle 2452"/>
            <p:cNvSpPr/>
            <p:nvPr/>
          </p:nvSpPr>
          <p:spPr>
            <a:xfrm>
              <a:off x="324283" y="1873779"/>
              <a:ext cx="6163447" cy="41784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4" name="Group 2453"/>
            <p:cNvGrpSpPr/>
            <p:nvPr/>
          </p:nvGrpSpPr>
          <p:grpSpPr>
            <a:xfrm>
              <a:off x="5644149" y="1972449"/>
              <a:ext cx="768390" cy="3927128"/>
              <a:chOff x="5701779" y="2000867"/>
              <a:chExt cx="768390" cy="3927128"/>
            </a:xfrm>
          </p:grpSpPr>
          <p:grpSp>
            <p:nvGrpSpPr>
              <p:cNvPr id="3516" name="Group 351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642" name="Group 364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61" name="Oval 36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2" name="Oval 36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3" name="Oval 36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4" name="Oval 36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5" name="Oval 36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3" name="Group 364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56" name="Oval 36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7" name="Oval 36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8" name="Oval 36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9" name="Oval 36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0" name="Oval 36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4" name="Group 364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51" name="Oval 36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2" name="Oval 36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3" name="Oval 36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4" name="Oval 36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5" name="Oval 36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5" name="Group 364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46" name="Oval 364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7" name="Oval 364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8" name="Oval 364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9" name="Oval 364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0" name="Oval 364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17" name="Group 351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618" name="Group 361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37" name="Oval 36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8" name="Oval 36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9" name="Oval 36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0" name="Oval 36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1" name="Oval 36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19" name="Group 361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32" name="Oval 36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3" name="Oval 36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4" name="Oval 36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5" name="Oval 36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6" name="Oval 36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20" name="Group 361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27" name="Oval 36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8" name="Oval 36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9" name="Oval 36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0" name="Oval 36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1" name="Oval 36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21" name="Group 362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22" name="Oval 362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3" name="Oval 362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4" name="Oval 362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5" name="Oval 362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6" name="Oval 362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18" name="Group 351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594" name="Group 35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13" name="Oval 36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4" name="Oval 36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5" name="Oval 36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6" name="Oval 36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7" name="Oval 36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95" name="Group 35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08" name="Oval 36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9" name="Oval 36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0" name="Oval 36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1" name="Oval 36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2" name="Oval 36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96" name="Group 35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603" name="Oval 36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4" name="Oval 36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5" name="Oval 36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6" name="Oval 36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7" name="Oval 36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97" name="Group 35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98" name="Oval 35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9" name="Oval 35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0" name="Oval 35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1" name="Oval 36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2" name="Oval 36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19" name="Group 351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570" name="Group 35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89" name="Oval 35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0" name="Oval 35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1" name="Oval 35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2" name="Oval 35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3" name="Oval 35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71" name="Group 35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84" name="Oval 35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5" name="Oval 35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6" name="Oval 35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7" name="Oval 35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8" name="Oval 35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72" name="Group 35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79" name="Oval 35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0" name="Oval 35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1" name="Oval 35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2" name="Oval 35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3" name="Oval 35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73" name="Group 35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74" name="Oval 35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5" name="Oval 35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6" name="Oval 35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7" name="Oval 35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8" name="Oval 35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20" name="Group 351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546" name="Group 35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65" name="Oval 35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6" name="Oval 35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7" name="Oval 35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8" name="Oval 35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9" name="Oval 35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7" name="Group 35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60" name="Oval 35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1" name="Oval 35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2" name="Oval 35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3" name="Oval 35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4" name="Oval 35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8" name="Group 35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55" name="Oval 35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6" name="Oval 35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7" name="Oval 35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8" name="Oval 35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9" name="Oval 35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9" name="Group 35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50" name="Oval 35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1" name="Oval 35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2" name="Oval 35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3" name="Oval 35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4" name="Oval 35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21" name="Group 352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522" name="Group 35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41" name="Oval 35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2" name="Oval 35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3" name="Oval 35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4" name="Oval 35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5" name="Oval 35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23" name="Group 35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36" name="Oval 35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7" name="Oval 35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8" name="Oval 35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9" name="Oval 35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0" name="Oval 35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24" name="Group 35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31" name="Oval 35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2" name="Oval 35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3" name="Oval 35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4" name="Oval 35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5" name="Oval 35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25" name="Group 35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26" name="Oval 35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7" name="Oval 35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8" name="Oval 35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9" name="Oval 35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0" name="Oval 35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55" name="Group 2454"/>
            <p:cNvGrpSpPr/>
            <p:nvPr/>
          </p:nvGrpSpPr>
          <p:grpSpPr>
            <a:xfrm>
              <a:off x="4844880" y="1986019"/>
              <a:ext cx="768390" cy="3927128"/>
              <a:chOff x="5701779" y="2000867"/>
              <a:chExt cx="768390" cy="3927128"/>
            </a:xfrm>
          </p:grpSpPr>
          <p:grpSp>
            <p:nvGrpSpPr>
              <p:cNvPr id="3366" name="Group 336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92" name="Group 349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11" name="Oval 35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2" name="Oval 35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3" name="Oval 35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4" name="Oval 35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5" name="Oval 35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3" name="Group 349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06" name="Oval 35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7" name="Oval 35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8" name="Oval 35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9" name="Oval 35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0" name="Oval 35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4" name="Group 349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501" name="Oval 35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2" name="Oval 35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3" name="Oval 35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4" name="Oval 35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5" name="Oval 35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5" name="Group 349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96" name="Oval 349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7" name="Oval 349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8" name="Oval 349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9" name="Oval 349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0" name="Oval 349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67" name="Group 336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68" name="Group 346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87" name="Oval 34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8" name="Oval 34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9" name="Oval 34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0" name="Oval 34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1" name="Oval 34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69" name="Group 346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82" name="Oval 34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3" name="Oval 34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4" name="Oval 34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5" name="Oval 34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6" name="Oval 34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0" name="Group 346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77" name="Oval 34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8" name="Oval 34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9" name="Oval 34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0" name="Oval 34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1" name="Oval 34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1" name="Group 347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72" name="Oval 347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3" name="Oval 347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4" name="Oval 347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5" name="Oval 347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6" name="Oval 347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68" name="Group 336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44" name="Group 34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63" name="Oval 34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4" name="Oval 34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5" name="Oval 34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6" name="Oval 34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7" name="Oval 34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5" name="Group 34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58" name="Oval 34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9" name="Oval 34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0" name="Oval 34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1" name="Oval 34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2" name="Oval 34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6" name="Group 34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53" name="Oval 34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4" name="Oval 34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5" name="Oval 34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6" name="Oval 34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7" name="Oval 34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7" name="Group 34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48" name="Oval 34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9" name="Oval 34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0" name="Oval 34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1" name="Oval 34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2" name="Oval 34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69" name="Group 336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420" name="Group 34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39" name="Oval 34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0" name="Oval 34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1" name="Oval 34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2" name="Oval 34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3" name="Oval 34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1" name="Group 34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34" name="Oval 34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5" name="Oval 34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6" name="Oval 34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7" name="Oval 34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8" name="Oval 34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2" name="Group 34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29" name="Oval 34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0" name="Oval 34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1" name="Oval 34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2" name="Oval 34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3" name="Oval 34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3" name="Group 34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24" name="Oval 34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5" name="Oval 34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6" name="Oval 34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7" name="Oval 34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8" name="Oval 34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0" name="Group 336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396" name="Group 33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15" name="Oval 34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6" name="Oval 34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7" name="Oval 34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8" name="Oval 34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9" name="Oval 34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7" name="Group 33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10" name="Oval 34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1" name="Oval 34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2" name="Oval 34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3" name="Oval 34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4" name="Oval 34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8" name="Group 33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05" name="Oval 34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6" name="Oval 34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7" name="Oval 34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8" name="Oval 34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9" name="Oval 34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9" name="Group 33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400" name="Oval 33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1" name="Oval 34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2" name="Oval 34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3" name="Oval 34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4" name="Oval 34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1" name="Group 337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372" name="Group 33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91" name="Oval 33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2" name="Oval 33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3" name="Oval 33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4" name="Oval 33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5" name="Oval 33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73" name="Group 33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86" name="Oval 33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7" name="Oval 33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8" name="Oval 33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9" name="Oval 33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0" name="Oval 33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74" name="Group 33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81" name="Oval 33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2" name="Oval 33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3" name="Oval 33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4" name="Oval 33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5" name="Oval 33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75" name="Group 33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76" name="Oval 33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7" name="Oval 33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8" name="Oval 33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9" name="Oval 33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0" name="Oval 33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56" name="Group 2455"/>
            <p:cNvGrpSpPr/>
            <p:nvPr/>
          </p:nvGrpSpPr>
          <p:grpSpPr>
            <a:xfrm>
              <a:off x="4045611" y="1999589"/>
              <a:ext cx="768390" cy="3927128"/>
              <a:chOff x="5701779" y="2000867"/>
              <a:chExt cx="768390" cy="3927128"/>
            </a:xfrm>
          </p:grpSpPr>
          <p:grpSp>
            <p:nvGrpSpPr>
              <p:cNvPr id="3216" name="Group 321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342" name="Group 334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61" name="Oval 33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2" name="Oval 33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3" name="Oval 33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4" name="Oval 33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5" name="Oval 33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43" name="Group 334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56" name="Oval 33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7" name="Oval 33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8" name="Oval 33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9" name="Oval 33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0" name="Oval 33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44" name="Group 334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51" name="Oval 33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2" name="Oval 33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3" name="Oval 33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4" name="Oval 33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5" name="Oval 33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45" name="Group 334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46" name="Oval 334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7" name="Oval 334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8" name="Oval 334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9" name="Oval 334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0" name="Oval 334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7" name="Group 321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318" name="Group 331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37" name="Oval 33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8" name="Oval 33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9" name="Oval 33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0" name="Oval 33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1" name="Oval 33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9" name="Group 331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32" name="Oval 33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3" name="Oval 33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4" name="Oval 33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5" name="Oval 33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6" name="Oval 33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0" name="Group 331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27" name="Oval 33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8" name="Oval 33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9" name="Oval 33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0" name="Oval 33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1" name="Oval 33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1" name="Group 332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22" name="Oval 332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3" name="Oval 332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4" name="Oval 332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5" name="Oval 332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6" name="Oval 332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8" name="Group 321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94" name="Group 32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13" name="Oval 33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4" name="Oval 33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5" name="Oval 33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6" name="Oval 33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7" name="Oval 33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5" name="Group 32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08" name="Oval 33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9" name="Oval 33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0" name="Oval 33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1" name="Oval 33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2" name="Oval 33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6" name="Group 32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303" name="Oval 33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4" name="Oval 33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5" name="Oval 33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6" name="Oval 33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7" name="Oval 33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7" name="Group 32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98" name="Oval 32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9" name="Oval 32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0" name="Oval 32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1" name="Oval 33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2" name="Oval 33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19" name="Group 321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70" name="Group 32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89" name="Oval 32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0" name="Oval 32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1" name="Oval 32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2" name="Oval 32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3" name="Oval 32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1" name="Group 32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84" name="Oval 32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5" name="Oval 32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6" name="Oval 32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7" name="Oval 32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8" name="Oval 32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2" name="Group 32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79" name="Oval 32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0" name="Oval 32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1" name="Oval 32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2" name="Oval 32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3" name="Oval 32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73" name="Group 32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74" name="Oval 32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5" name="Oval 32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6" name="Oval 32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7" name="Oval 32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8" name="Oval 32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20" name="Group 321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46" name="Group 32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65" name="Oval 32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6" name="Oval 32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7" name="Oval 32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8" name="Oval 32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9" name="Oval 32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7" name="Group 32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60" name="Oval 32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1" name="Oval 32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2" name="Oval 32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3" name="Oval 32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4" name="Oval 32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8" name="Group 32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55" name="Oval 32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6" name="Oval 32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7" name="Oval 32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8" name="Oval 32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9" name="Oval 32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9" name="Group 32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50" name="Oval 32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1" name="Oval 32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2" name="Oval 32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3" name="Oval 32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4" name="Oval 32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21" name="Group 322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222" name="Group 32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41" name="Oval 32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2" name="Oval 32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3" name="Oval 32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4" name="Oval 32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5" name="Oval 32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3" name="Group 32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36" name="Oval 32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7" name="Oval 32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8" name="Oval 32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9" name="Oval 32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0" name="Oval 32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4" name="Group 32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31" name="Oval 32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2" name="Oval 32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3" name="Oval 32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4" name="Oval 32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5" name="Oval 32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5" name="Group 32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26" name="Oval 32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7" name="Oval 32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8" name="Oval 32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9" name="Oval 32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0" name="Oval 32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57" name="Group 2456"/>
            <p:cNvGrpSpPr/>
            <p:nvPr/>
          </p:nvGrpSpPr>
          <p:grpSpPr>
            <a:xfrm>
              <a:off x="3246342" y="2013159"/>
              <a:ext cx="768390" cy="3927128"/>
              <a:chOff x="5701779" y="2000867"/>
              <a:chExt cx="768390" cy="3927128"/>
            </a:xfrm>
          </p:grpSpPr>
          <p:grpSp>
            <p:nvGrpSpPr>
              <p:cNvPr id="3066" name="Group 306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192" name="Group 319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11" name="Oval 32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2" name="Oval 32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3" name="Oval 32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4" name="Oval 32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5" name="Oval 32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93" name="Group 319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06" name="Oval 32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7" name="Oval 32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8" name="Oval 32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9" name="Oval 32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0" name="Oval 32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94" name="Group 319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201" name="Oval 32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2" name="Oval 32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3" name="Oval 32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4" name="Oval 32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5" name="Oval 32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95" name="Group 319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96" name="Oval 319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7" name="Oval 319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8" name="Oval 319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9" name="Oval 319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0" name="Oval 319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67" name="Group 306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168" name="Group 316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87" name="Oval 31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8" name="Oval 31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9" name="Oval 31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0" name="Oval 31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1" name="Oval 31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69" name="Group 316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82" name="Oval 31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3" name="Oval 31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4" name="Oval 31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5" name="Oval 31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6" name="Oval 31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0" name="Group 316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77" name="Oval 31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8" name="Oval 31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9" name="Oval 31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0" name="Oval 31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1" name="Oval 31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71" name="Group 317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72" name="Oval 317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3" name="Oval 317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4" name="Oval 317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5" name="Oval 317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6" name="Oval 317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68" name="Group 306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144" name="Group 31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63" name="Oval 31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4" name="Oval 31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5" name="Oval 31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6" name="Oval 31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7" name="Oval 31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5" name="Group 31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58" name="Oval 31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9" name="Oval 31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0" name="Oval 31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1" name="Oval 31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2" name="Oval 31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6" name="Group 31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53" name="Oval 31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4" name="Oval 31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5" name="Oval 31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6" name="Oval 31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7" name="Oval 31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7" name="Group 31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48" name="Oval 31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9" name="Oval 31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0" name="Oval 31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1" name="Oval 31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2" name="Oval 31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69" name="Group 306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120" name="Group 31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39" name="Oval 31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0" name="Oval 31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1" name="Oval 31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2" name="Oval 31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3" name="Oval 31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1" name="Group 31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34" name="Oval 31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5" name="Oval 31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6" name="Oval 31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7" name="Oval 31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8" name="Oval 31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2" name="Group 31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29" name="Oval 31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0" name="Oval 31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1" name="Oval 31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2" name="Oval 31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3" name="Oval 31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3" name="Group 31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24" name="Oval 31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5" name="Oval 31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6" name="Oval 31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7" name="Oval 31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8" name="Oval 31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70" name="Group 306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096" name="Group 30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15" name="Oval 31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6" name="Oval 31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7" name="Oval 31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8" name="Oval 31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9" name="Oval 31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97" name="Group 30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10" name="Oval 31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1" name="Oval 31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2" name="Oval 31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3" name="Oval 31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4" name="Oval 31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98" name="Group 30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05" name="Oval 31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6" name="Oval 31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7" name="Oval 31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8" name="Oval 31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9" name="Oval 31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99" name="Group 30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100" name="Oval 30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1" name="Oval 31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2" name="Oval 31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3" name="Oval 31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4" name="Oval 31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71" name="Group 307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072" name="Group 30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91" name="Oval 30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2" name="Oval 30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3" name="Oval 30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4" name="Oval 30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5" name="Oval 30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3" name="Group 30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86" name="Oval 30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7" name="Oval 30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8" name="Oval 30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9" name="Oval 30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0" name="Oval 30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4" name="Group 30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81" name="Oval 30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2" name="Oval 30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3" name="Oval 30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4" name="Oval 30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5" name="Oval 30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5" name="Group 30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76" name="Oval 30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7" name="Oval 30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8" name="Oval 30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9" name="Oval 30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0" name="Oval 30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58" name="Group 2457"/>
            <p:cNvGrpSpPr/>
            <p:nvPr/>
          </p:nvGrpSpPr>
          <p:grpSpPr>
            <a:xfrm>
              <a:off x="2447073" y="2026729"/>
              <a:ext cx="768390" cy="3927128"/>
              <a:chOff x="5701779" y="2000867"/>
              <a:chExt cx="768390" cy="3927128"/>
            </a:xfrm>
          </p:grpSpPr>
          <p:grpSp>
            <p:nvGrpSpPr>
              <p:cNvPr id="2916" name="Group 291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042" name="Group 304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61" name="Oval 30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2" name="Oval 30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3" name="Oval 30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4" name="Oval 30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5" name="Oval 30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3" name="Group 304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56" name="Oval 30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7" name="Oval 30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8" name="Oval 30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9" name="Oval 30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0" name="Oval 30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4" name="Group 304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51" name="Oval 30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2" name="Oval 30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3" name="Oval 30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4" name="Oval 30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5" name="Oval 30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5" name="Group 304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46" name="Oval 304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7" name="Oval 304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8" name="Oval 304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9" name="Oval 304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0" name="Oval 304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17" name="Group 291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3018" name="Group 301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37" name="Oval 30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8" name="Oval 30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9" name="Oval 30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0" name="Oval 30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1" name="Oval 30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9" name="Group 301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32" name="Oval 30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3" name="Oval 30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4" name="Oval 30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5" name="Oval 30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6" name="Oval 30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0" name="Group 301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27" name="Oval 30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8" name="Oval 30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9" name="Oval 30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0" name="Oval 30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1" name="Oval 30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21" name="Group 302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22" name="Oval 302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3" name="Oval 302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4" name="Oval 302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5" name="Oval 302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6" name="Oval 302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18" name="Group 291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94" name="Group 29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13" name="Oval 30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4" name="Oval 30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5" name="Oval 30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6" name="Oval 30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7" name="Oval 30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95" name="Group 29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08" name="Oval 30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9" name="Oval 30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0" name="Oval 30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1" name="Oval 30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2" name="Oval 30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96" name="Group 29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3003" name="Oval 30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4" name="Oval 30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5" name="Oval 30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6" name="Oval 30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7" name="Oval 30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97" name="Group 29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98" name="Oval 29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9" name="Oval 29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0" name="Oval 29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1" name="Oval 30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2" name="Oval 30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19" name="Group 291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70" name="Group 29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89" name="Oval 29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0" name="Oval 29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1" name="Oval 29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2" name="Oval 29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3" name="Oval 29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1" name="Group 29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84" name="Oval 29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5" name="Oval 29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6" name="Oval 29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7" name="Oval 29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8" name="Oval 29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2" name="Group 29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79" name="Oval 29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0" name="Oval 29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1" name="Oval 29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2" name="Oval 29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3" name="Oval 29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3" name="Group 29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74" name="Oval 29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5" name="Oval 29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6" name="Oval 29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7" name="Oval 29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8" name="Oval 29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20" name="Group 291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46" name="Group 29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65" name="Oval 29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6" name="Oval 29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7" name="Oval 29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8" name="Oval 29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9" name="Oval 29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7" name="Group 29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60" name="Oval 29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1" name="Oval 29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2" name="Oval 29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3" name="Oval 29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4" name="Oval 29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8" name="Group 29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55" name="Oval 29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6" name="Oval 29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7" name="Oval 29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8" name="Oval 29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9" name="Oval 29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9" name="Group 29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50" name="Oval 29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1" name="Oval 29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2" name="Oval 29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3" name="Oval 29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4" name="Oval 29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21" name="Group 292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922" name="Group 29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41" name="Oval 29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2" name="Oval 29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3" name="Oval 29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4" name="Oval 29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5" name="Oval 29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3" name="Group 29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36" name="Oval 29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7" name="Oval 29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8" name="Oval 29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9" name="Oval 29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0" name="Oval 29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4" name="Group 29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31" name="Oval 29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2" name="Oval 29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3" name="Oval 29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4" name="Oval 29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5" name="Oval 29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5" name="Group 29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26" name="Oval 29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7" name="Oval 29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8" name="Oval 29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9" name="Oval 29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0" name="Oval 29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59" name="Group 2458"/>
            <p:cNvGrpSpPr/>
            <p:nvPr/>
          </p:nvGrpSpPr>
          <p:grpSpPr>
            <a:xfrm>
              <a:off x="1647804" y="2040299"/>
              <a:ext cx="768390" cy="3927128"/>
              <a:chOff x="5701779" y="2000867"/>
              <a:chExt cx="768390" cy="3927128"/>
            </a:xfrm>
          </p:grpSpPr>
          <p:grpSp>
            <p:nvGrpSpPr>
              <p:cNvPr id="2766" name="Group 276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892" name="Group 289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11" name="Oval 29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2" name="Oval 29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3" name="Oval 29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4" name="Oval 29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5" name="Oval 29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3" name="Group 289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06" name="Oval 29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7" name="Oval 29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8" name="Oval 29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9" name="Oval 29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0" name="Oval 29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4" name="Group 289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901" name="Oval 29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2" name="Oval 29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3" name="Oval 29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4" name="Oval 29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5" name="Oval 29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5" name="Group 289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96" name="Oval 289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7" name="Oval 289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8" name="Oval 289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9" name="Oval 289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0" name="Oval 289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67" name="Group 276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868" name="Group 286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87" name="Oval 28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8" name="Oval 28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9" name="Oval 28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0" name="Oval 28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1" name="Oval 28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9" name="Group 286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82" name="Oval 28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3" name="Oval 28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4" name="Oval 28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5" name="Oval 28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6" name="Oval 28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0" name="Group 286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77" name="Oval 28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8" name="Oval 28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9" name="Oval 28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0" name="Oval 28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1" name="Oval 28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1" name="Group 287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72" name="Oval 287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3" name="Oval 287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4" name="Oval 287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5" name="Oval 287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6" name="Oval 287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68" name="Group 276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844" name="Group 28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63" name="Oval 28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4" name="Oval 28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5" name="Oval 28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6" name="Oval 28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7" name="Oval 28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5" name="Group 28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58" name="Oval 28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9" name="Oval 28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0" name="Oval 28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1" name="Oval 28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2" name="Oval 28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6" name="Group 28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53" name="Oval 28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4" name="Oval 28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5" name="Oval 28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6" name="Oval 28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7" name="Oval 28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7" name="Group 28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48" name="Oval 28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9" name="Oval 28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0" name="Oval 28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1" name="Oval 28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2" name="Oval 28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69" name="Group 276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820" name="Group 28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39" name="Oval 28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0" name="Oval 28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1" name="Oval 28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2" name="Oval 28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3" name="Oval 28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1" name="Group 28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34" name="Oval 28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5" name="Oval 28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" name="Oval 28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7" name="Oval 28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8" name="Oval 28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2" name="Group 28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29" name="Oval 28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0" name="Oval 28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1" name="Oval 28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2" name="Oval 28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3" name="Oval 28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3" name="Group 28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24" name="Oval 28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5" name="Oval 28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" name="Oval 28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7" name="Oval 28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8" name="Oval 28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0" name="Group 276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96" name="Group 27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15" name="Oval 28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6" name="Oval 28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7" name="Oval 28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8" name="Oval 28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9" name="Oval 28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7" name="Group 27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10" name="Oval 28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1" name="Oval 28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2" name="Oval 28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3" name="Oval 28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4" name="Oval 28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8" name="Group 27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05" name="Oval 28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6" name="Oval 28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" name="Oval 28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" name="Oval 28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9" name="Oval 28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9" name="Group 27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800" name="Oval 27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1" name="Oval 28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2" name="Oval 28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3" name="Oval 28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4" name="Oval 28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1" name="Group 277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72" name="Group 27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91" name="Oval 27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2" name="Oval 27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3" name="Oval 27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4" name="Oval 27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5" name="Oval 27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3" name="Group 27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86" name="Oval 27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7" name="Oval 27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8" name="Oval 27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9" name="Oval 27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0" name="Oval 27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4" name="Group 27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81" name="Oval 27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2" name="Oval 27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3" name="Oval 27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4" name="Oval 27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5" name="Oval 27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5" name="Group 27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76" name="Oval 27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7" name="Oval 27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8" name="Oval 27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9" name="Oval 27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0" name="Oval 27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60" name="Group 2459"/>
            <p:cNvGrpSpPr/>
            <p:nvPr/>
          </p:nvGrpSpPr>
          <p:grpSpPr>
            <a:xfrm>
              <a:off x="848535" y="2053869"/>
              <a:ext cx="768390" cy="3927128"/>
              <a:chOff x="5701779" y="2000867"/>
              <a:chExt cx="768390" cy="3927128"/>
            </a:xfrm>
          </p:grpSpPr>
          <p:grpSp>
            <p:nvGrpSpPr>
              <p:cNvPr id="2616" name="Group 261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42" name="Group 274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61" name="Oval 276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2" name="Oval 276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3" name="Oval 276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4" name="Oval 276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5" name="Oval 276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3" name="Group 274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56" name="Oval 275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7" name="Oval 275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8" name="Oval 275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9" name="Oval 275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0" name="Oval 275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4" name="Group 274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51" name="Oval 275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2" name="Oval 275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3" name="Oval 275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4" name="Oval 275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5" name="Oval 275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5" name="Group 274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46" name="Oval 274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7" name="Oval 274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8" name="Oval 274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9" name="Oval 274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0" name="Oval 274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17" name="Group 261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718" name="Group 271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37" name="Oval 273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8" name="Oval 273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9" name="Oval 273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0" name="Oval 273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1" name="Oval 274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9" name="Group 271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32" name="Oval 273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3" name="Oval 273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4" name="Oval 273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5" name="Oval 273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6" name="Oval 273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0" name="Group 271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27" name="Oval 272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8" name="Oval 272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9" name="Oval 272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0" name="Oval 272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1" name="Oval 273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21" name="Group 272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22" name="Oval 272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3" name="Oval 272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4" name="Oval 272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5" name="Oval 272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6" name="Oval 272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18" name="Group 261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694" name="Group 269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13" name="Oval 271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4" name="Oval 271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5" name="Oval 271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6" name="Oval 271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7" name="Oval 271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5" name="Group 269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08" name="Oval 270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9" name="Oval 270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0" name="Oval 270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1" name="Oval 271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2" name="Oval 271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6" name="Group 269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703" name="Oval 270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4" name="Oval 270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5" name="Oval 270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6" name="Oval 270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7" name="Oval 270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7" name="Group 269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98" name="Oval 269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9" name="Oval 269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0" name="Oval 269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1" name="Oval 270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2" name="Oval 270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19" name="Group 261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670" name="Group 266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89" name="Oval 268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0" name="Oval 268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1" name="Oval 269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2" name="Oval 269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3" name="Oval 269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1" name="Group 267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84" name="Oval 268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5" name="Oval 268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6" name="Oval 268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7" name="Oval 268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8" name="Oval 268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2" name="Group 267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79" name="Oval 267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0" name="Oval 267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1" name="Oval 268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2" name="Oval 268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3" name="Oval 268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3" name="Group 267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74" name="Oval 267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5" name="Oval 267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6" name="Oval 267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7" name="Oval 267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8" name="Oval 267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20" name="Group 261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646" name="Group 264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65" name="Oval 266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6" name="Oval 266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7" name="Oval 266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8" name="Oval 266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9" name="Oval 266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47" name="Group 264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60" name="Oval 265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1" name="Oval 266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2" name="Oval 266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3" name="Oval 266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4" name="Oval 266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48" name="Group 264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55" name="Oval 265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6" name="Oval 265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7" name="Oval 265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8" name="Oval 265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9" name="Oval 265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49" name="Group 264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50" name="Oval 264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1" name="Oval 265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2" name="Oval 265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3" name="Oval 265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4" name="Oval 265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21" name="Group 262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622" name="Group 262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41" name="Oval 264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2" name="Oval 264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3" name="Oval 264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4" name="Oval 264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5" name="Oval 264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23" name="Group 262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36" name="Oval 263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7" name="Oval 263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8" name="Oval 263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9" name="Oval 263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0" name="Oval 263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24" name="Group 262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31" name="Oval 263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2" name="Oval 263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3" name="Oval 263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4" name="Oval 263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5" name="Oval 263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25" name="Group 262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26" name="Oval 262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7" name="Oval 262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8" name="Oval 262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9" name="Oval 262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0" name="Oval 262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61" name="Group 2460"/>
            <p:cNvGrpSpPr/>
            <p:nvPr/>
          </p:nvGrpSpPr>
          <p:grpSpPr>
            <a:xfrm>
              <a:off x="49266" y="2067439"/>
              <a:ext cx="768390" cy="3927128"/>
              <a:chOff x="5701779" y="2000867"/>
              <a:chExt cx="768390" cy="3927128"/>
            </a:xfrm>
          </p:grpSpPr>
          <p:grpSp>
            <p:nvGrpSpPr>
              <p:cNvPr id="2466" name="Group 2465"/>
              <p:cNvGrpSpPr/>
              <p:nvPr/>
            </p:nvGrpSpPr>
            <p:grpSpPr>
              <a:xfrm>
                <a:off x="5701779" y="20008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592" name="Group 259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11" name="Oval 261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2" name="Oval 261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3" name="Oval 261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4" name="Oval 261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5" name="Oval 261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93" name="Group 259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06" name="Oval 260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7" name="Oval 260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8" name="Oval 260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9" name="Oval 260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0" name="Oval 260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94" name="Group 259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601" name="Oval 260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2" name="Oval 260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3" name="Oval 260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4" name="Oval 260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5" name="Oval 260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95" name="Group 259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96" name="Oval 259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7" name="Oval 259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8" name="Oval 259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9" name="Oval 259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0" name="Oval 259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67" name="Group 2466"/>
              <p:cNvGrpSpPr/>
              <p:nvPr/>
            </p:nvGrpSpPr>
            <p:grpSpPr>
              <a:xfrm>
                <a:off x="5703877" y="27190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568" name="Group 2567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87" name="Oval 258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8" name="Oval 258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9" name="Oval 258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0" name="Oval 258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1" name="Oval 259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9" name="Group 2568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82" name="Oval 258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3" name="Oval 258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4" name="Oval 258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5" name="Oval 258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6" name="Oval 258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0" name="Group 2569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77" name="Oval 2576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8" name="Oval 2577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9" name="Oval 2578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0" name="Oval 2579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1" name="Oval 2580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71" name="Group 2570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72" name="Oval 2571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3" name="Oval 2572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4" name="Oval 2573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5" name="Oval 2574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6" name="Oval 2575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68" name="Group 2467"/>
              <p:cNvGrpSpPr/>
              <p:nvPr/>
            </p:nvGrpSpPr>
            <p:grpSpPr>
              <a:xfrm>
                <a:off x="5705975" y="34371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544" name="Group 2543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63" name="Oval 256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4" name="Oval 256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5" name="Oval 256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6" name="Oval 256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7" name="Oval 256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45" name="Group 2544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58" name="Oval 255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9" name="Oval 255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0" name="Oval 255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1" name="Oval 256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2" name="Oval 256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46" name="Group 2545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53" name="Oval 2552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4" name="Oval 2553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5" name="Oval 2554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6" name="Oval 2555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7" name="Oval 2556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47" name="Group 2546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48" name="Oval 2547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9" name="Oval 2548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0" name="Oval 2549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1" name="Oval 2550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2" name="Oval 2551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69" name="Group 2468"/>
              <p:cNvGrpSpPr/>
              <p:nvPr/>
            </p:nvGrpSpPr>
            <p:grpSpPr>
              <a:xfrm>
                <a:off x="5708073" y="415531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520" name="Group 2519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39" name="Oval 253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0" name="Oval 253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1" name="Oval 254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2" name="Oval 254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3" name="Oval 254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21" name="Group 2520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34" name="Oval 253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5" name="Oval 253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6" name="Oval 253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7" name="Oval 253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8" name="Oval 253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22" name="Group 2521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29" name="Oval 2528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0" name="Oval 2529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1" name="Oval 2530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2" name="Oval 2531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3" name="Oval 2532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23" name="Group 2522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24" name="Oval 2523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5" name="Oval 2524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6" name="Oval 2525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7" name="Oval 2526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8" name="Oval 2527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70" name="Group 2469"/>
              <p:cNvGrpSpPr/>
              <p:nvPr/>
            </p:nvGrpSpPr>
            <p:grpSpPr>
              <a:xfrm>
                <a:off x="5710171" y="4873467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96" name="Group 2495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15" name="Oval 251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6" name="Oval 251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7" name="Oval 251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8" name="Oval 251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9" name="Oval 251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97" name="Group 2496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10" name="Oval 250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1" name="Oval 251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2" name="Oval 251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3" name="Oval 251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4" name="Oval 251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98" name="Group 2497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05" name="Oval 2504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6" name="Oval 2505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7" name="Oval 2506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8" name="Oval 2507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9" name="Oval 2508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99" name="Group 2498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500" name="Oval 2499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1" name="Oval 2500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2" name="Oval 2501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3" name="Oval 2502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4" name="Oval 2503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71" name="Group 2470"/>
              <p:cNvGrpSpPr/>
              <p:nvPr/>
            </p:nvGrpSpPr>
            <p:grpSpPr>
              <a:xfrm>
                <a:off x="5742009" y="5251991"/>
                <a:ext cx="728160" cy="676004"/>
                <a:chOff x="8370121" y="562343"/>
                <a:chExt cx="728160" cy="676004"/>
              </a:xfrm>
            </p:grpSpPr>
            <p:grpSp>
              <p:nvGrpSpPr>
                <p:cNvPr id="2472" name="Group 2471"/>
                <p:cNvGrpSpPr/>
                <p:nvPr/>
              </p:nvGrpSpPr>
              <p:grpSpPr>
                <a:xfrm>
                  <a:off x="8370121" y="562343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91" name="Oval 249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2" name="Oval 249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3" name="Oval 249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4" name="Oval 249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5" name="Oval 249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3" name="Group 2472"/>
                <p:cNvGrpSpPr/>
                <p:nvPr/>
              </p:nvGrpSpPr>
              <p:grpSpPr>
                <a:xfrm>
                  <a:off x="8377741" y="743985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86" name="Oval 248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7" name="Oval 248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8" name="Oval 248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9" name="Oval 248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0" name="Oval 248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4" name="Group 2473"/>
                <p:cNvGrpSpPr/>
                <p:nvPr/>
              </p:nvGrpSpPr>
              <p:grpSpPr>
                <a:xfrm>
                  <a:off x="8385361" y="925627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81" name="Oval 2480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2" name="Oval 2481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3" name="Oval 2482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4" name="Oval 2483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5" name="Oval 2484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5" name="Group 2474"/>
                <p:cNvGrpSpPr/>
                <p:nvPr/>
              </p:nvGrpSpPr>
              <p:grpSpPr>
                <a:xfrm>
                  <a:off x="8392981" y="1107269"/>
                  <a:ext cx="705300" cy="131078"/>
                  <a:chOff x="8370121" y="562343"/>
                  <a:chExt cx="705300" cy="131078"/>
                </a:xfrm>
              </p:grpSpPr>
              <p:sp>
                <p:nvSpPr>
                  <p:cNvPr id="2476" name="Oval 2475"/>
                  <p:cNvSpPr/>
                  <p:nvPr/>
                </p:nvSpPr>
                <p:spPr>
                  <a:xfrm>
                    <a:off x="8370121" y="57758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7" name="Oval 2476"/>
                  <p:cNvSpPr/>
                  <p:nvPr/>
                </p:nvSpPr>
                <p:spPr>
                  <a:xfrm>
                    <a:off x="852252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8" name="Oval 2477"/>
                  <p:cNvSpPr/>
                  <p:nvPr/>
                </p:nvSpPr>
                <p:spPr>
                  <a:xfrm>
                    <a:off x="8690161" y="56996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9" name="Oval 2478"/>
                  <p:cNvSpPr/>
                  <p:nvPr/>
                </p:nvSpPr>
                <p:spPr>
                  <a:xfrm>
                    <a:off x="88425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0" name="Oval 2479"/>
                  <p:cNvSpPr/>
                  <p:nvPr/>
                </p:nvSpPr>
                <p:spPr>
                  <a:xfrm>
                    <a:off x="8994961" y="562343"/>
                    <a:ext cx="80460" cy="11583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462" name="Oval 2461"/>
            <p:cNvSpPr/>
            <p:nvPr/>
          </p:nvSpPr>
          <p:spPr>
            <a:xfrm>
              <a:off x="3793887" y="3577360"/>
              <a:ext cx="1531402" cy="163692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" name="Oval 2462"/>
            <p:cNvSpPr/>
            <p:nvPr/>
          </p:nvSpPr>
          <p:spPr>
            <a:xfrm>
              <a:off x="1685424" y="2844749"/>
              <a:ext cx="2706393" cy="2342142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4" name="Freeform 2463"/>
            <p:cNvSpPr/>
            <p:nvPr/>
          </p:nvSpPr>
          <p:spPr>
            <a:xfrm>
              <a:off x="3814155" y="3567707"/>
              <a:ext cx="635511" cy="1358401"/>
            </a:xfrm>
            <a:custGeom>
              <a:avLst/>
              <a:gdLst>
                <a:gd name="connsiteX0" fmla="*/ 193283 w 635511"/>
                <a:gd name="connsiteY0" fmla="*/ 1358401 h 1358401"/>
                <a:gd name="connsiteX1" fmla="*/ 528563 w 635511"/>
                <a:gd name="connsiteY1" fmla="*/ 939301 h 1358401"/>
                <a:gd name="connsiteX2" fmla="*/ 635243 w 635511"/>
                <a:gd name="connsiteY2" fmla="*/ 497341 h 1358401"/>
                <a:gd name="connsiteX3" fmla="*/ 505703 w 635511"/>
                <a:gd name="connsiteY3" fmla="*/ 2041 h 1358401"/>
                <a:gd name="connsiteX4" fmla="*/ 132323 w 635511"/>
                <a:gd name="connsiteY4" fmla="*/ 337321 h 1358401"/>
                <a:gd name="connsiteX5" fmla="*/ 2783 w 635511"/>
                <a:gd name="connsiteY5" fmla="*/ 725941 h 1358401"/>
                <a:gd name="connsiteX6" fmla="*/ 56123 w 635511"/>
                <a:gd name="connsiteY6" fmla="*/ 1106941 h 1358401"/>
                <a:gd name="connsiteX7" fmla="*/ 200903 w 635511"/>
                <a:gd name="connsiteY7" fmla="*/ 1297441 h 135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11" h="1358401">
                  <a:moveTo>
                    <a:pt x="193283" y="1358401"/>
                  </a:moveTo>
                  <a:cubicBezTo>
                    <a:pt x="324093" y="1220606"/>
                    <a:pt x="454903" y="1082811"/>
                    <a:pt x="528563" y="939301"/>
                  </a:cubicBezTo>
                  <a:cubicBezTo>
                    <a:pt x="602223" y="795791"/>
                    <a:pt x="639053" y="653551"/>
                    <a:pt x="635243" y="497341"/>
                  </a:cubicBezTo>
                  <a:cubicBezTo>
                    <a:pt x="631433" y="341131"/>
                    <a:pt x="589523" y="28711"/>
                    <a:pt x="505703" y="2041"/>
                  </a:cubicBezTo>
                  <a:cubicBezTo>
                    <a:pt x="421883" y="-24629"/>
                    <a:pt x="216143" y="216671"/>
                    <a:pt x="132323" y="337321"/>
                  </a:cubicBezTo>
                  <a:cubicBezTo>
                    <a:pt x="48503" y="457971"/>
                    <a:pt x="15483" y="597671"/>
                    <a:pt x="2783" y="725941"/>
                  </a:cubicBezTo>
                  <a:cubicBezTo>
                    <a:pt x="-9917" y="854211"/>
                    <a:pt x="23103" y="1011691"/>
                    <a:pt x="56123" y="1106941"/>
                  </a:cubicBezTo>
                  <a:cubicBezTo>
                    <a:pt x="89143" y="1202191"/>
                    <a:pt x="145023" y="1249816"/>
                    <a:pt x="200903" y="1297441"/>
                  </a:cubicBezTo>
                </a:path>
              </a:pathLst>
            </a:custGeom>
            <a:solidFill>
              <a:srgbClr val="7030A0">
                <a:alpha val="38000"/>
              </a:srgbClr>
            </a:solidFill>
            <a:ln>
              <a:solidFill>
                <a:schemeClr val="accent1">
                  <a:shade val="50000"/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5" name="Rectangle 2464"/>
            <p:cNvSpPr/>
            <p:nvPr/>
          </p:nvSpPr>
          <p:spPr>
            <a:xfrm>
              <a:off x="-233079" y="1979400"/>
              <a:ext cx="520478" cy="407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66" name="TextBox 3665"/>
          <p:cNvSpPr txBox="1"/>
          <p:nvPr/>
        </p:nvSpPr>
        <p:spPr>
          <a:xfrm>
            <a:off x="288654" y="6266782"/>
            <a:ext cx="479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P(Red U Blue) = P(Red) + P(Blue) – P(Red </a:t>
            </a:r>
            <a:r>
              <a:rPr lang="en-US" dirty="0">
                <a:sym typeface="Symbol" panose="05050102010706020507" pitchFamily="18" charset="2"/>
              </a:rPr>
              <a:t> Blue)</a:t>
            </a:r>
            <a:endParaRPr lang="en-US" dirty="0"/>
          </a:p>
        </p:txBody>
      </p:sp>
      <p:sp>
        <p:nvSpPr>
          <p:cNvPr id="3668" name="TextBox 3667"/>
          <p:cNvSpPr txBox="1"/>
          <p:nvPr/>
        </p:nvSpPr>
        <p:spPr>
          <a:xfrm>
            <a:off x="647127" y="4319410"/>
            <a:ext cx="344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&amp; Blue are Non-disjoint Events</a:t>
            </a:r>
          </a:p>
        </p:txBody>
      </p:sp>
      <p:sp>
        <p:nvSpPr>
          <p:cNvPr id="3669" name="TextBox 3668"/>
          <p:cNvSpPr txBox="1"/>
          <p:nvPr/>
        </p:nvSpPr>
        <p:spPr>
          <a:xfrm>
            <a:off x="7683824" y="3589494"/>
            <a:ext cx="29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Boxes are Disjoint Events</a:t>
            </a:r>
          </a:p>
        </p:txBody>
      </p:sp>
      <p:sp>
        <p:nvSpPr>
          <p:cNvPr id="3670" name="TextBox 3669"/>
          <p:cNvSpPr txBox="1"/>
          <p:nvPr/>
        </p:nvSpPr>
        <p:spPr>
          <a:xfrm>
            <a:off x="6756884" y="5681485"/>
            <a:ext cx="523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U</a:t>
            </a:r>
            <a:r>
              <a:rPr lang="en-US" baseline="-25000" dirty="0" err="1"/>
              <a:t>i</a:t>
            </a:r>
            <a:r>
              <a:rPr lang="en-US" baseline="-25000" dirty="0"/>
              <a:t>=1</a:t>
            </a:r>
            <a:r>
              <a:rPr lang="en-US" baseline="30000" dirty="0"/>
              <a:t>N</a:t>
            </a:r>
            <a:r>
              <a:rPr lang="en-US" dirty="0"/>
              <a:t> Red Boxes) = P(Red</a:t>
            </a:r>
            <a:r>
              <a:rPr lang="en-US" baseline="-25000" dirty="0"/>
              <a:t>1</a:t>
            </a:r>
            <a:r>
              <a:rPr lang="en-US" dirty="0"/>
              <a:t> ) + P(Red</a:t>
            </a:r>
            <a:r>
              <a:rPr lang="en-US" baseline="-25000" dirty="0"/>
              <a:t>2</a:t>
            </a:r>
            <a:r>
              <a:rPr lang="en-US" dirty="0"/>
              <a:t>) + P(Red</a:t>
            </a:r>
            <a:r>
              <a:rPr lang="en-US" baseline="-25000" dirty="0"/>
              <a:t>3</a:t>
            </a:r>
            <a:r>
              <a:rPr lang="en-US" dirty="0">
                <a:sym typeface="Symbol" panose="05050102010706020507" pitchFamily="18" charset="2"/>
              </a:rPr>
              <a:t>) + ……</a:t>
            </a:r>
            <a:endParaRPr lang="en-US" dirty="0"/>
          </a:p>
        </p:txBody>
      </p:sp>
      <p:grpSp>
        <p:nvGrpSpPr>
          <p:cNvPr id="3680" name="Group 3679"/>
          <p:cNvGrpSpPr/>
          <p:nvPr/>
        </p:nvGrpSpPr>
        <p:grpSpPr>
          <a:xfrm>
            <a:off x="8238939" y="250211"/>
            <a:ext cx="3677918" cy="1421111"/>
            <a:chOff x="7442546" y="5406571"/>
            <a:chExt cx="3677918" cy="1421111"/>
          </a:xfrm>
        </p:grpSpPr>
        <p:grpSp>
          <p:nvGrpSpPr>
            <p:cNvPr id="3667" name="Group 3666"/>
            <p:cNvGrpSpPr/>
            <p:nvPr/>
          </p:nvGrpSpPr>
          <p:grpSpPr>
            <a:xfrm>
              <a:off x="8410491" y="5406571"/>
              <a:ext cx="2709973" cy="1421111"/>
              <a:chOff x="8410491" y="5406571"/>
              <a:chExt cx="2709973" cy="1421111"/>
            </a:xfrm>
          </p:grpSpPr>
          <p:cxnSp>
            <p:nvCxnSpPr>
              <p:cNvPr id="3671" name="Straight Connector 3670"/>
              <p:cNvCxnSpPr/>
              <p:nvPr/>
            </p:nvCxnSpPr>
            <p:spPr>
              <a:xfrm>
                <a:off x="9418417" y="5923689"/>
                <a:ext cx="15240" cy="5336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2" name="Rectangle 3671"/>
              <p:cNvSpPr/>
              <p:nvPr/>
            </p:nvSpPr>
            <p:spPr>
              <a:xfrm>
                <a:off x="8577879" y="5883001"/>
                <a:ext cx="596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P(x) </a:t>
                </a:r>
              </a:p>
            </p:txBody>
          </p:sp>
          <p:sp>
            <p:nvSpPr>
              <p:cNvPr id="3673" name="Rectangle 3672"/>
              <p:cNvSpPr/>
              <p:nvPr/>
            </p:nvSpPr>
            <p:spPr>
              <a:xfrm>
                <a:off x="9597098" y="6458350"/>
                <a:ext cx="284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3674" name="Rectangle 3673"/>
              <p:cNvSpPr/>
              <p:nvPr/>
            </p:nvSpPr>
            <p:spPr>
              <a:xfrm>
                <a:off x="9291631" y="6380782"/>
                <a:ext cx="94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0          1</a:t>
                </a:r>
              </a:p>
            </p:txBody>
          </p:sp>
          <p:sp>
            <p:nvSpPr>
              <p:cNvPr id="3675" name="Rectangle 3674"/>
              <p:cNvSpPr/>
              <p:nvPr/>
            </p:nvSpPr>
            <p:spPr>
              <a:xfrm>
                <a:off x="9340869" y="6130520"/>
                <a:ext cx="161271" cy="2932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6" name="Rectangle 3675"/>
              <p:cNvSpPr/>
              <p:nvPr/>
            </p:nvSpPr>
            <p:spPr>
              <a:xfrm>
                <a:off x="9996925" y="5797183"/>
                <a:ext cx="145557" cy="6436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77" name="Straight Connector 3676"/>
              <p:cNvCxnSpPr/>
              <p:nvPr/>
            </p:nvCxnSpPr>
            <p:spPr>
              <a:xfrm flipH="1" flipV="1">
                <a:off x="8778503" y="6423342"/>
                <a:ext cx="1744980" cy="88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8" name="TextBox 3677"/>
              <p:cNvSpPr txBox="1"/>
              <p:nvPr/>
            </p:nvSpPr>
            <p:spPr>
              <a:xfrm>
                <a:off x="8410491" y="5406571"/>
                <a:ext cx="2709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Coin Flip PMF (Unfair Coin)</a:t>
                </a:r>
              </a:p>
            </p:txBody>
          </p:sp>
        </p:grpSp>
        <p:sp>
          <p:nvSpPr>
            <p:cNvPr id="3679" name="TextBox 3678"/>
            <p:cNvSpPr txBox="1"/>
            <p:nvPr/>
          </p:nvSpPr>
          <p:spPr>
            <a:xfrm>
              <a:off x="7442546" y="5874200"/>
              <a:ext cx="1313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Histogram ~</a:t>
              </a:r>
            </a:p>
          </p:txBody>
        </p:sp>
      </p:grpSp>
      <p:grpSp>
        <p:nvGrpSpPr>
          <p:cNvPr id="3682" name="Group 3681"/>
          <p:cNvGrpSpPr/>
          <p:nvPr/>
        </p:nvGrpSpPr>
        <p:grpSpPr>
          <a:xfrm>
            <a:off x="4926660" y="-2005"/>
            <a:ext cx="3530325" cy="1743521"/>
            <a:chOff x="8011005" y="5143361"/>
            <a:chExt cx="3530325" cy="1743521"/>
          </a:xfrm>
        </p:grpSpPr>
        <p:cxnSp>
          <p:nvCxnSpPr>
            <p:cNvPr id="3684" name="Straight Connector 3683"/>
            <p:cNvCxnSpPr/>
            <p:nvPr/>
          </p:nvCxnSpPr>
          <p:spPr>
            <a:xfrm>
              <a:off x="9418417" y="5923689"/>
              <a:ext cx="15240" cy="533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5" name="Rectangle 3684"/>
            <p:cNvSpPr/>
            <p:nvPr/>
          </p:nvSpPr>
          <p:spPr>
            <a:xfrm>
              <a:off x="8577879" y="5883001"/>
              <a:ext cx="596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p(x) </a:t>
              </a:r>
            </a:p>
          </p:txBody>
        </p:sp>
        <p:sp>
          <p:nvSpPr>
            <p:cNvPr id="3686" name="Rectangle 3685"/>
            <p:cNvSpPr/>
            <p:nvPr/>
          </p:nvSpPr>
          <p:spPr>
            <a:xfrm>
              <a:off x="9650608" y="651755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687" name="Rectangle 3686"/>
            <p:cNvSpPr/>
            <p:nvPr/>
          </p:nvSpPr>
          <p:spPr>
            <a:xfrm>
              <a:off x="9291631" y="6380782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0          1</a:t>
              </a:r>
            </a:p>
          </p:txBody>
        </p:sp>
        <p:cxnSp>
          <p:nvCxnSpPr>
            <p:cNvPr id="3690" name="Straight Connector 3689"/>
            <p:cNvCxnSpPr/>
            <p:nvPr/>
          </p:nvCxnSpPr>
          <p:spPr>
            <a:xfrm flipH="1" flipV="1">
              <a:off x="8778503" y="6423342"/>
              <a:ext cx="1744980" cy="8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1" name="TextBox 3690"/>
            <p:cNvSpPr txBox="1"/>
            <p:nvPr/>
          </p:nvSpPr>
          <p:spPr>
            <a:xfrm>
              <a:off x="8011005" y="5143361"/>
              <a:ext cx="353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Probability Density p(x) for x = cont.</a:t>
              </a:r>
            </a:p>
          </p:txBody>
        </p:sp>
      </p:grpSp>
      <p:sp>
        <p:nvSpPr>
          <p:cNvPr id="3692" name="Freeform 3691"/>
          <p:cNvSpPr/>
          <p:nvPr/>
        </p:nvSpPr>
        <p:spPr>
          <a:xfrm>
            <a:off x="6127629" y="527799"/>
            <a:ext cx="1603169" cy="739183"/>
          </a:xfrm>
          <a:custGeom>
            <a:avLst/>
            <a:gdLst>
              <a:gd name="connsiteX0" fmla="*/ 0 w 1603169"/>
              <a:gd name="connsiteY0" fmla="*/ 739183 h 739183"/>
              <a:gd name="connsiteX1" fmla="*/ 380010 w 1603169"/>
              <a:gd name="connsiteY1" fmla="*/ 691681 h 739183"/>
              <a:gd name="connsiteX2" fmla="*/ 522514 w 1603169"/>
              <a:gd name="connsiteY2" fmla="*/ 620429 h 739183"/>
              <a:gd name="connsiteX3" fmla="*/ 570015 w 1603169"/>
              <a:gd name="connsiteY3" fmla="*/ 2913 h 739183"/>
              <a:gd name="connsiteX4" fmla="*/ 593766 w 1603169"/>
              <a:gd name="connsiteY4" fmla="*/ 382923 h 739183"/>
              <a:gd name="connsiteX5" fmla="*/ 866899 w 1603169"/>
              <a:gd name="connsiteY5" fmla="*/ 264170 h 739183"/>
              <a:gd name="connsiteX6" fmla="*/ 1056904 w 1603169"/>
              <a:gd name="connsiteY6" fmla="*/ 382923 h 739183"/>
              <a:gd name="connsiteX7" fmla="*/ 1365662 w 1603169"/>
              <a:gd name="connsiteY7" fmla="*/ 644180 h 739183"/>
              <a:gd name="connsiteX8" fmla="*/ 1603169 w 1603169"/>
              <a:gd name="connsiteY8" fmla="*/ 715432 h 7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169" h="739183">
                <a:moveTo>
                  <a:pt x="0" y="739183"/>
                </a:moveTo>
                <a:cubicBezTo>
                  <a:pt x="146462" y="725328"/>
                  <a:pt x="292924" y="711473"/>
                  <a:pt x="380010" y="691681"/>
                </a:cubicBezTo>
                <a:cubicBezTo>
                  <a:pt x="467096" y="671889"/>
                  <a:pt x="490847" y="735224"/>
                  <a:pt x="522514" y="620429"/>
                </a:cubicBezTo>
                <a:cubicBezTo>
                  <a:pt x="554182" y="505634"/>
                  <a:pt x="558140" y="42497"/>
                  <a:pt x="570015" y="2913"/>
                </a:cubicBezTo>
                <a:cubicBezTo>
                  <a:pt x="581890" y="-36671"/>
                  <a:pt x="544285" y="339380"/>
                  <a:pt x="593766" y="382923"/>
                </a:cubicBezTo>
                <a:cubicBezTo>
                  <a:pt x="643247" y="426466"/>
                  <a:pt x="789709" y="264170"/>
                  <a:pt x="866899" y="264170"/>
                </a:cubicBezTo>
                <a:cubicBezTo>
                  <a:pt x="944089" y="264170"/>
                  <a:pt x="973777" y="319588"/>
                  <a:pt x="1056904" y="382923"/>
                </a:cubicBezTo>
                <a:cubicBezTo>
                  <a:pt x="1140031" y="446258"/>
                  <a:pt x="1274618" y="588762"/>
                  <a:pt x="1365662" y="644180"/>
                </a:cubicBezTo>
                <a:cubicBezTo>
                  <a:pt x="1456706" y="699598"/>
                  <a:pt x="1529937" y="707515"/>
                  <a:pt x="1603169" y="71543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93" name="TextBox 3692"/>
          <p:cNvSpPr txBox="1"/>
          <p:nvPr/>
        </p:nvSpPr>
        <p:spPr>
          <a:xfrm>
            <a:off x="6074271" y="6665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3702" name="Group 3701"/>
          <p:cNvGrpSpPr/>
          <p:nvPr/>
        </p:nvGrpSpPr>
        <p:grpSpPr>
          <a:xfrm>
            <a:off x="6566263" y="530712"/>
            <a:ext cx="284052" cy="918203"/>
            <a:chOff x="6566263" y="530712"/>
            <a:chExt cx="284052" cy="918203"/>
          </a:xfrm>
        </p:grpSpPr>
        <p:sp>
          <p:nvSpPr>
            <p:cNvPr id="3694" name="Rectangle 3693"/>
            <p:cNvSpPr/>
            <p:nvPr/>
          </p:nvSpPr>
          <p:spPr>
            <a:xfrm>
              <a:off x="6566263" y="1202694"/>
              <a:ext cx="2840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x</a:t>
              </a:r>
              <a:r>
                <a:rPr lang="en-US" sz="1000" baseline="-25000" dirty="0"/>
                <a:t>0</a:t>
              </a:r>
              <a:endParaRPr lang="en-US" sz="1000" dirty="0"/>
            </a:p>
          </p:txBody>
        </p:sp>
        <p:cxnSp>
          <p:nvCxnSpPr>
            <p:cNvPr id="3696" name="Straight Connector 3695"/>
            <p:cNvCxnSpPr>
              <a:stCxn id="3692" idx="3"/>
            </p:cNvCxnSpPr>
            <p:nvPr/>
          </p:nvCxnSpPr>
          <p:spPr>
            <a:xfrm flipH="1">
              <a:off x="6694981" y="530712"/>
              <a:ext cx="2663" cy="7521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00" name="Rectangle 3699"/>
          <p:cNvSpPr/>
          <p:nvPr/>
        </p:nvSpPr>
        <p:spPr>
          <a:xfrm>
            <a:off x="6843356" y="418416"/>
            <a:ext cx="141096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0&lt;p(x)dx &lt; 1 </a:t>
            </a:r>
          </a:p>
        </p:txBody>
      </p:sp>
      <p:sp>
        <p:nvSpPr>
          <p:cNvPr id="3701" name="Rectangle 3700"/>
          <p:cNvSpPr/>
          <p:nvPr/>
        </p:nvSpPr>
        <p:spPr>
          <a:xfrm>
            <a:off x="6067338" y="286513"/>
            <a:ext cx="634067" cy="2457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3" name="TextBox 3702"/>
          <p:cNvSpPr txBox="1"/>
          <p:nvPr/>
        </p:nvSpPr>
        <p:spPr>
          <a:xfrm>
            <a:off x="5999821" y="268801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p(x</a:t>
            </a:r>
            <a:r>
              <a:rPr lang="en-US" sz="1600" baseline="-25000" dirty="0"/>
              <a:t>0</a:t>
            </a:r>
            <a:r>
              <a:rPr lang="en-US" sz="1600" dirty="0"/>
              <a:t>)&gt;1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1" grpId="0" animBg="1"/>
      <p:bldP spid="2449" grpId="0" animBg="1"/>
      <p:bldP spid="2450" grpId="0" animBg="1"/>
      <p:bldP spid="3666" grpId="0"/>
      <p:bldP spid="3668" grpId="0"/>
      <p:bldP spid="3669" grpId="0"/>
      <p:bldP spid="3670" grpId="0"/>
      <p:bldP spid="3692" grpId="0" animBg="1"/>
      <p:bldP spid="3693" grpId="0"/>
      <p:bldP spid="3700" grpId="0" animBg="1"/>
      <p:bldP spid="3701" grpId="0" animBg="1"/>
      <p:bldP spid="3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086678" y="1447800"/>
            <a:ext cx="10876722" cy="4694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Motivation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Probability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Rules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Conditional, Joint, Marginal Distributions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Law of Total Probability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Bayes’ Theorem (Rule)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Discrete vs Continuous RVs 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Gaussian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M</a:t>
            </a:r>
            <a:r>
              <a:rPr lang="en-US" sz="2800" spc="5" dirty="0">
                <a:latin typeface="Calibri"/>
                <a:cs typeface="Calibri"/>
              </a:rPr>
              <a:t>aximum Likelihood Estimation (MLE)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Gaussian</a:t>
            </a:r>
            <a:r>
              <a:rPr lang="en-US" sz="2800" dirty="0">
                <a:latin typeface="Calibri"/>
                <a:cs typeface="Calibri"/>
              </a:rPr>
              <a:t> Parameters</a:t>
            </a:r>
            <a:endParaRPr lang="en-US" sz="2800" spc="-2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>
                <a:latin typeface="Calibri"/>
                <a:cs typeface="Calibri"/>
              </a:rPr>
              <a:t>MLE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Squares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2819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15" dirty="0"/>
              <a:t>Outline</a:t>
            </a:r>
            <a:endParaRPr sz="5400" dirty="0"/>
          </a:p>
        </p:txBody>
      </p:sp>
      <p:sp>
        <p:nvSpPr>
          <p:cNvPr id="4" name="Rectangle 3"/>
          <p:cNvSpPr/>
          <p:nvPr/>
        </p:nvSpPr>
        <p:spPr>
          <a:xfrm>
            <a:off x="1295400" y="2563948"/>
            <a:ext cx="6096000" cy="471039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2048" y="4065611"/>
            <a:ext cx="522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 </a:t>
            </a:r>
            <a:r>
              <a:rPr lang="en-US" sz="2800" dirty="0" err="1"/>
              <a:t>Bernouli</a:t>
            </a:r>
            <a:r>
              <a:rPr lang="en-US" sz="2800" dirty="0"/>
              <a:t> &amp; Binomial Distributions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084" y="4588831"/>
            <a:ext cx="1874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1300" algn="l"/>
              </a:tabLst>
            </a:pPr>
            <a:r>
              <a:rPr lang="en-US" sz="2800" dirty="0">
                <a:cs typeface="Calibri"/>
              </a:rPr>
              <a:t>: Univariate</a:t>
            </a:r>
          </a:p>
        </p:txBody>
      </p:sp>
    </p:spTree>
    <p:extLst>
      <p:ext uri="{BB962C8B-B14F-4D97-AF65-F5344CB8AC3E}">
        <p14:creationId xmlns:p14="http://schemas.microsoft.com/office/powerpoint/2010/main" val="40074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15160</TotalTime>
  <Words>5619</Words>
  <Application>Microsoft Office PowerPoint</Application>
  <PresentationFormat>Widescreen</PresentationFormat>
  <Paragraphs>865</Paragraphs>
  <Slides>64</Slides>
  <Notes>23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Freestyle Script</vt:lpstr>
      <vt:lpstr>Gigi</vt:lpstr>
      <vt:lpstr>Symbol</vt:lpstr>
      <vt:lpstr>Times New Roman</vt:lpstr>
      <vt:lpstr>Office Theme</vt:lpstr>
      <vt:lpstr>Probability Theory for  Machine Learning Chris Cremer  (with additions by GTS)</vt:lpstr>
      <vt:lpstr>Material</vt:lpstr>
      <vt:lpstr>Outline</vt:lpstr>
      <vt:lpstr>Motivation</vt:lpstr>
      <vt:lpstr>Outline</vt:lpstr>
      <vt:lpstr>Sample Space</vt:lpstr>
      <vt:lpstr>PowerPoint Presentation</vt:lpstr>
      <vt:lpstr>Probability</vt:lpstr>
      <vt:lpstr>Outline</vt:lpstr>
      <vt:lpstr>Joint and Conditional Probabilities</vt:lpstr>
      <vt:lpstr>Independent and Conditional Probabilities</vt:lpstr>
      <vt:lpstr>Example</vt:lpstr>
      <vt:lpstr>Example</vt:lpstr>
      <vt:lpstr>Outline</vt:lpstr>
      <vt:lpstr>Marginalization and Law of Total Probability</vt:lpstr>
      <vt:lpstr>Marginalization and Law of Total Probability</vt:lpstr>
      <vt:lpstr>Outline</vt:lpstr>
      <vt:lpstr>Bayes’ Rule</vt:lpstr>
      <vt:lpstr>Bayes’ Rule</vt:lpstr>
      <vt:lpstr>Example</vt:lpstr>
      <vt:lpstr>Example</vt:lpstr>
      <vt:lpstr>Outline</vt:lpstr>
      <vt:lpstr>Random Variable</vt:lpstr>
      <vt:lpstr>Discrete vs Continuous Random Variables</vt:lpstr>
      <vt:lpstr>Probability Distribution Statistics</vt:lpstr>
      <vt:lpstr>Outline</vt:lpstr>
      <vt:lpstr>Bernoulli Distribution</vt:lpstr>
      <vt:lpstr>Outline</vt:lpstr>
      <vt:lpstr>Binomial Distribution</vt:lpstr>
      <vt:lpstr>Multinomial Distribution</vt:lpstr>
      <vt:lpstr>Multinomial Distribution</vt:lpstr>
      <vt:lpstr>Outline</vt:lpstr>
      <vt:lpstr>Gaussian Distribution</vt:lpstr>
      <vt:lpstr>Gaussian Distribution</vt:lpstr>
      <vt:lpstr>Outline</vt:lpstr>
      <vt:lpstr>Multivariate Gaussian Distribution</vt:lpstr>
      <vt:lpstr>Outline</vt:lpstr>
      <vt:lpstr>Null Hypothesis</vt:lpstr>
      <vt:lpstr>Outline</vt:lpstr>
      <vt:lpstr>PowerPoint Presentation</vt:lpstr>
      <vt:lpstr>Frequentists vs Bayesians</vt:lpstr>
      <vt:lpstr>PowerPoint Presentation</vt:lpstr>
      <vt:lpstr>Outline</vt:lpstr>
      <vt:lpstr>I.I.D.</vt:lpstr>
      <vt:lpstr>MLE for Gaussian Parameters</vt:lpstr>
      <vt:lpstr>MLE for Gaussian Parameters</vt:lpstr>
      <vt:lpstr>MLE for Gaussian Parameters</vt:lpstr>
      <vt:lpstr>Outline</vt:lpstr>
      <vt:lpstr>PowerPoint Presentation</vt:lpstr>
      <vt:lpstr>PowerPoint Presentation</vt:lpstr>
      <vt:lpstr>PowerPoint Presentation</vt:lpstr>
      <vt:lpstr>MAP &amp; MLE</vt:lpstr>
      <vt:lpstr>Summary</vt:lpstr>
      <vt:lpstr>Null Hypothesis</vt:lpstr>
      <vt:lpstr>Line Fit: Maximum Likelihood and Least Squares</vt:lpstr>
      <vt:lpstr>Line Fit: Maximum Likelihood and Least Squares</vt:lpstr>
      <vt:lpstr>Maximum Likelihood and Least Squares</vt:lpstr>
      <vt:lpstr>Maximum Likelihood and Least Squares</vt:lpstr>
      <vt:lpstr>Maximum Likelihood and Least Squares</vt:lpstr>
      <vt:lpstr>Maximum Likelihood and Least Squares</vt:lpstr>
      <vt:lpstr>Summary: Maximum Likelihood and Least Squares</vt:lpstr>
      <vt:lpstr>Summary: Maximum Likelihood and Least Squares</vt:lpstr>
      <vt:lpstr>PowerPoint Presentation</vt:lpstr>
      <vt:lpstr>Inferring Parameters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Basics for Machine Learning</dc:title>
  <dc:creator>C</dc:creator>
  <cp:lastModifiedBy>gerard schuster</cp:lastModifiedBy>
  <cp:revision>124</cp:revision>
  <cp:lastPrinted>2021-09-18T18:06:34Z</cp:lastPrinted>
  <dcterms:created xsi:type="dcterms:W3CDTF">2021-09-02T08:14:44Z</dcterms:created>
  <dcterms:modified xsi:type="dcterms:W3CDTF">2023-02-16T03:43:40Z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2021-09-02T00:00:00Z</vt:filetime>
  </property>
</Properties>
</file>